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1" r:id="rId10"/>
    <p:sldId id="274" r:id="rId11"/>
    <p:sldId id="277" r:id="rId12"/>
    <p:sldId id="275" r:id="rId13"/>
    <p:sldId id="276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84EE-0684-CC76-D7FD-3F1AF0C9F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4E323-DA88-65CF-336B-30135D8F1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B1BCC-21FB-6C74-4AEE-D2BAB669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42-D36A-46DE-8846-0A96799E778A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230E-FB3A-DA3E-7886-93545945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80839-E50C-E11A-C76E-CCCDAE2B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800-B587-4F69-9C86-5309E7B0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8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4611-61B1-7B1F-643B-BEF0AC48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65A70-79CC-17BD-8C5E-D21023C17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84382-2860-32AD-6136-B8148652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42-D36A-46DE-8846-0A96799E778A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65A21-B9F1-3349-438E-04442A92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7B808-9B37-453F-8D81-6BACB2CE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800-B587-4F69-9C86-5309E7B0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1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713599-5511-268D-1FCB-EDDA9F3EE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8E375-0903-595A-B433-B8CE1CF99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3BCB7-BF8A-E99C-21FD-069D4785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42-D36A-46DE-8846-0A96799E778A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E1616-A04F-1F98-5F54-4BDC4BD0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C8818-99C4-7EB7-2C57-3C4867A0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800-B587-4F69-9C86-5309E7B0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6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EFBF-4BF1-91C2-9904-FC72214E5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9F05-C733-91A1-7E32-957A7A619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FFB3F-3CF7-6CBA-629F-9627B6B8E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42-D36A-46DE-8846-0A96799E778A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54142-2A1F-2DC2-8A24-D6AFCBF0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56475-AA67-1B20-3755-F7E3BF37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800-B587-4F69-9C86-5309E7B0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CE0F-B5AF-4EAF-3E64-D5B44779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39DD4-F4DA-B0D4-2CB5-CE1CF4C40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7ED21-C676-F8DB-C835-BEA863BE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42-D36A-46DE-8846-0A96799E778A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4A408-9F7D-113F-0209-A621DBD1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B2ED7-3CA0-A40F-7761-66E1ACBF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800-B587-4F69-9C86-5309E7B0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4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B05E-2092-09E7-46E4-E93F1D37D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B96BC-E724-F312-89F1-B5F877C28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63A50-F582-2F16-58FE-38DC67A65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3644C-916E-EEBE-8B9A-D5CD5B40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42-D36A-46DE-8846-0A96799E778A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96C4C-A8D7-3A89-1ECD-A330BD305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0BA93-4BAC-B845-2BD9-3C085EE5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800-B587-4F69-9C86-5309E7B0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32DA-998F-2344-DEEC-69D300AB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3672F-564F-DB43-C778-F88929220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84A6A-9FF3-42F2-B46F-6E2463FAB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E1880-8778-5377-76F0-BFDFFDAE3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EB864-7F7F-F2D7-FDD4-E7B5EB100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F477B-1EC2-5BC2-74EE-BFE97C6B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42-D36A-46DE-8846-0A96799E778A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E89A0-4C64-2E69-9A5F-82224403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1140C-520D-3ED6-9433-F94631C3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800-B587-4F69-9C86-5309E7B0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4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709B-9F68-A512-D3BE-9CED425A5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2D28F-53C6-03BA-C0A7-D6182010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42-D36A-46DE-8846-0A96799E778A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BC3D1-F38E-EBCB-4319-07D3AC0D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7ACA7-0C43-21EF-BBCA-9F22A644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800-B587-4F69-9C86-5309E7B0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3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574C1A-1C7D-DB94-B3C7-70BA418A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42-D36A-46DE-8846-0A96799E778A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DF1B3-A98E-D618-3C61-8D0B004C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40367-3A1C-2782-3C6B-5A06B1FD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800-B587-4F69-9C86-5309E7B0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8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B613-08E4-4DAC-94FF-C830866C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ADA68-A734-4764-9DD8-07A76C88C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8DD92-16A0-A516-7BFD-2AE757B3A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9679A-3430-8951-CDBA-2EEE9AC9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42-D36A-46DE-8846-0A96799E778A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897C0-9473-2651-4207-54868CF6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49B9C-E1BE-37DB-8C7A-5136BEC8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800-B587-4F69-9C86-5309E7B0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E2C8-FB27-D185-4CA9-70E4CC3C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B223D-7557-85FA-D8EC-1F073049F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FC477-68C0-C2C7-6374-13655DFA9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74639-D153-DF24-13AF-99BFDD6A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42-D36A-46DE-8846-0A96799E778A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07AE0-8B51-BB0C-898C-572A7A30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686BD-72D9-1DF6-ED14-9B83DA4C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800-B587-4F69-9C86-5309E7B0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74D68B-9602-4606-0C8B-955F934B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E29C4-BCC9-8FB6-6293-61054E966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83722-8422-263D-7D9F-24563D9DC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0042-D36A-46DE-8846-0A96799E778A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73E29-A7A2-2D22-215A-C53F6BD5C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60F95-33BB-C973-A0B0-7087D5510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3800-B587-4F69-9C86-5309E7B0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5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7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44.png"/><Relationship Id="rId21" Type="http://schemas.openxmlformats.org/officeDocument/2006/relationships/image" Target="../media/image52.png"/><Relationship Id="rId7" Type="http://schemas.openxmlformats.org/officeDocument/2006/relationships/image" Target="../media/image18.png"/><Relationship Id="rId12" Type="http://schemas.openxmlformats.org/officeDocument/2006/relationships/image" Target="../media/image36.png"/><Relationship Id="rId17" Type="http://schemas.openxmlformats.org/officeDocument/2006/relationships/image" Target="../media/image34.png"/><Relationship Id="rId25" Type="http://schemas.openxmlformats.org/officeDocument/2006/relationships/image" Target="../media/image56.png"/><Relationship Id="rId2" Type="http://schemas.openxmlformats.org/officeDocument/2006/relationships/image" Target="../media/image13.png"/><Relationship Id="rId16" Type="http://schemas.openxmlformats.org/officeDocument/2006/relationships/image" Target="../media/image41.png"/><Relationship Id="rId20" Type="http://schemas.openxmlformats.org/officeDocument/2006/relationships/image" Target="../media/image51.png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5.png"/><Relationship Id="rId24" Type="http://schemas.openxmlformats.org/officeDocument/2006/relationships/image" Target="../media/image55.png"/><Relationship Id="rId5" Type="http://schemas.openxmlformats.org/officeDocument/2006/relationships/image" Target="../media/image45.png"/><Relationship Id="rId15" Type="http://schemas.openxmlformats.org/officeDocument/2006/relationships/image" Target="../media/image39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20.png"/><Relationship Id="rId19" Type="http://schemas.openxmlformats.org/officeDocument/2006/relationships/image" Target="../media/image50.png"/><Relationship Id="rId4" Type="http://schemas.openxmlformats.org/officeDocument/2006/relationships/image" Target="../media/image15.png"/><Relationship Id="rId9" Type="http://schemas.openxmlformats.org/officeDocument/2006/relationships/image" Target="../media/image48.png"/><Relationship Id="rId14" Type="http://schemas.openxmlformats.org/officeDocument/2006/relationships/image" Target="../media/image38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7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44.png"/><Relationship Id="rId21" Type="http://schemas.openxmlformats.org/officeDocument/2006/relationships/image" Target="../media/image52.png"/><Relationship Id="rId7" Type="http://schemas.openxmlformats.org/officeDocument/2006/relationships/image" Target="../media/image18.png"/><Relationship Id="rId12" Type="http://schemas.openxmlformats.org/officeDocument/2006/relationships/image" Target="../media/image36.png"/><Relationship Id="rId17" Type="http://schemas.openxmlformats.org/officeDocument/2006/relationships/image" Target="../media/image34.png"/><Relationship Id="rId25" Type="http://schemas.openxmlformats.org/officeDocument/2006/relationships/image" Target="../media/image56.png"/><Relationship Id="rId2" Type="http://schemas.openxmlformats.org/officeDocument/2006/relationships/image" Target="../media/image13.png"/><Relationship Id="rId16" Type="http://schemas.openxmlformats.org/officeDocument/2006/relationships/image" Target="../media/image41.png"/><Relationship Id="rId20" Type="http://schemas.openxmlformats.org/officeDocument/2006/relationships/image" Target="../media/image51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5.png"/><Relationship Id="rId24" Type="http://schemas.openxmlformats.org/officeDocument/2006/relationships/image" Target="../media/image55.png"/><Relationship Id="rId32" Type="http://schemas.openxmlformats.org/officeDocument/2006/relationships/image" Target="../media/image65.png"/><Relationship Id="rId5" Type="http://schemas.openxmlformats.org/officeDocument/2006/relationships/image" Target="../media/image45.png"/><Relationship Id="rId15" Type="http://schemas.openxmlformats.org/officeDocument/2006/relationships/image" Target="../media/image39.png"/><Relationship Id="rId23" Type="http://schemas.openxmlformats.org/officeDocument/2006/relationships/image" Target="../media/image54.png"/><Relationship Id="rId28" Type="http://schemas.openxmlformats.org/officeDocument/2006/relationships/image" Target="../media/image60.png"/><Relationship Id="rId10" Type="http://schemas.openxmlformats.org/officeDocument/2006/relationships/image" Target="../media/image20.png"/><Relationship Id="rId19" Type="http://schemas.openxmlformats.org/officeDocument/2006/relationships/image" Target="../media/image50.png"/><Relationship Id="rId31" Type="http://schemas.openxmlformats.org/officeDocument/2006/relationships/image" Target="../media/image64.png"/><Relationship Id="rId4" Type="http://schemas.openxmlformats.org/officeDocument/2006/relationships/image" Target="../media/image15.png"/><Relationship Id="rId9" Type="http://schemas.openxmlformats.org/officeDocument/2006/relationships/image" Target="../media/image48.png"/><Relationship Id="rId14" Type="http://schemas.openxmlformats.org/officeDocument/2006/relationships/image" Target="../media/image38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44.png"/><Relationship Id="rId21" Type="http://schemas.openxmlformats.org/officeDocument/2006/relationships/image" Target="../media/image52.png"/><Relationship Id="rId34" Type="http://schemas.openxmlformats.org/officeDocument/2006/relationships/image" Target="../media/image63.png"/><Relationship Id="rId7" Type="http://schemas.openxmlformats.org/officeDocument/2006/relationships/image" Target="../media/image18.png"/><Relationship Id="rId12" Type="http://schemas.openxmlformats.org/officeDocument/2006/relationships/image" Target="../media/image36.png"/><Relationship Id="rId17" Type="http://schemas.openxmlformats.org/officeDocument/2006/relationships/image" Target="../media/image34.png"/><Relationship Id="rId25" Type="http://schemas.openxmlformats.org/officeDocument/2006/relationships/image" Target="../media/image56.png"/><Relationship Id="rId33" Type="http://schemas.openxmlformats.org/officeDocument/2006/relationships/image" Target="../media/image62.png"/><Relationship Id="rId2" Type="http://schemas.openxmlformats.org/officeDocument/2006/relationships/image" Target="../media/image13.png"/><Relationship Id="rId16" Type="http://schemas.openxmlformats.org/officeDocument/2006/relationships/image" Target="../media/image41.png"/><Relationship Id="rId20" Type="http://schemas.openxmlformats.org/officeDocument/2006/relationships/image" Target="../media/image51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5.png"/><Relationship Id="rId24" Type="http://schemas.openxmlformats.org/officeDocument/2006/relationships/image" Target="../media/image55.png"/><Relationship Id="rId32" Type="http://schemas.openxmlformats.org/officeDocument/2006/relationships/image" Target="../media/image70.png"/><Relationship Id="rId5" Type="http://schemas.openxmlformats.org/officeDocument/2006/relationships/image" Target="../media/image45.png"/><Relationship Id="rId15" Type="http://schemas.openxmlformats.org/officeDocument/2006/relationships/image" Target="../media/image39.png"/><Relationship Id="rId23" Type="http://schemas.openxmlformats.org/officeDocument/2006/relationships/image" Target="../media/image54.png"/><Relationship Id="rId28" Type="http://schemas.openxmlformats.org/officeDocument/2006/relationships/image" Target="../media/image66.png"/><Relationship Id="rId36" Type="http://schemas.openxmlformats.org/officeDocument/2006/relationships/image" Target="../media/image65.png"/><Relationship Id="rId10" Type="http://schemas.openxmlformats.org/officeDocument/2006/relationships/image" Target="../media/image20.png"/><Relationship Id="rId19" Type="http://schemas.openxmlformats.org/officeDocument/2006/relationships/image" Target="../media/image50.png"/><Relationship Id="rId31" Type="http://schemas.openxmlformats.org/officeDocument/2006/relationships/image" Target="../media/image69.png"/><Relationship Id="rId4" Type="http://schemas.openxmlformats.org/officeDocument/2006/relationships/image" Target="../media/image15.png"/><Relationship Id="rId9" Type="http://schemas.openxmlformats.org/officeDocument/2006/relationships/image" Target="../media/image48.png"/><Relationship Id="rId14" Type="http://schemas.openxmlformats.org/officeDocument/2006/relationships/image" Target="../media/image38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8.png"/><Relationship Id="rId35" Type="http://schemas.openxmlformats.org/officeDocument/2006/relationships/image" Target="../media/image64.png"/><Relationship Id="rId8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21" Type="http://schemas.openxmlformats.org/officeDocument/2006/relationships/image" Target="../media/image52.png"/><Relationship Id="rId34" Type="http://schemas.openxmlformats.org/officeDocument/2006/relationships/image" Target="../media/image63.png"/><Relationship Id="rId7" Type="http://schemas.openxmlformats.org/officeDocument/2006/relationships/image" Target="../media/image18.png"/><Relationship Id="rId12" Type="http://schemas.openxmlformats.org/officeDocument/2006/relationships/image" Target="../media/image36.png"/><Relationship Id="rId17" Type="http://schemas.openxmlformats.org/officeDocument/2006/relationships/image" Target="../media/image34.png"/><Relationship Id="rId25" Type="http://schemas.openxmlformats.org/officeDocument/2006/relationships/image" Target="../media/image56.png"/><Relationship Id="rId33" Type="http://schemas.openxmlformats.org/officeDocument/2006/relationships/image" Target="../media/image62.png"/><Relationship Id="rId2" Type="http://schemas.openxmlformats.org/officeDocument/2006/relationships/image" Target="../media/image13.png"/><Relationship Id="rId16" Type="http://schemas.openxmlformats.org/officeDocument/2006/relationships/image" Target="../media/image41.png"/><Relationship Id="rId20" Type="http://schemas.openxmlformats.org/officeDocument/2006/relationships/image" Target="../media/image51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5.png"/><Relationship Id="rId24" Type="http://schemas.openxmlformats.org/officeDocument/2006/relationships/image" Target="../media/image55.png"/><Relationship Id="rId32" Type="http://schemas.openxmlformats.org/officeDocument/2006/relationships/image" Target="../media/image70.png"/><Relationship Id="rId37" Type="http://schemas.openxmlformats.org/officeDocument/2006/relationships/image" Target="../media/image65.png"/><Relationship Id="rId5" Type="http://schemas.openxmlformats.org/officeDocument/2006/relationships/image" Target="../media/image45.png"/><Relationship Id="rId15" Type="http://schemas.openxmlformats.org/officeDocument/2006/relationships/image" Target="../media/image39.png"/><Relationship Id="rId23" Type="http://schemas.openxmlformats.org/officeDocument/2006/relationships/image" Target="../media/image54.png"/><Relationship Id="rId28" Type="http://schemas.openxmlformats.org/officeDocument/2006/relationships/image" Target="../media/image71.png"/><Relationship Id="rId36" Type="http://schemas.openxmlformats.org/officeDocument/2006/relationships/image" Target="../media/image72.png"/><Relationship Id="rId10" Type="http://schemas.openxmlformats.org/officeDocument/2006/relationships/image" Target="../media/image20.png"/><Relationship Id="rId19" Type="http://schemas.openxmlformats.org/officeDocument/2006/relationships/image" Target="../media/image50.png"/><Relationship Id="rId31" Type="http://schemas.openxmlformats.org/officeDocument/2006/relationships/image" Target="../media/image69.png"/><Relationship Id="rId4" Type="http://schemas.openxmlformats.org/officeDocument/2006/relationships/image" Target="../media/image15.png"/><Relationship Id="rId9" Type="http://schemas.openxmlformats.org/officeDocument/2006/relationships/image" Target="../media/image48.png"/><Relationship Id="rId14" Type="http://schemas.openxmlformats.org/officeDocument/2006/relationships/image" Target="../media/image38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8.png"/><Relationship Id="rId35" Type="http://schemas.openxmlformats.org/officeDocument/2006/relationships/image" Target="../media/image64.png"/><Relationship Id="rId8" Type="http://schemas.openxmlformats.org/officeDocument/2006/relationships/image" Target="../media/image47.png"/><Relationship Id="rId3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21" Type="http://schemas.openxmlformats.org/officeDocument/2006/relationships/image" Target="../media/image52.png"/><Relationship Id="rId34" Type="http://schemas.openxmlformats.org/officeDocument/2006/relationships/image" Target="../media/image64.png"/><Relationship Id="rId7" Type="http://schemas.openxmlformats.org/officeDocument/2006/relationships/image" Target="../media/image18.png"/><Relationship Id="rId12" Type="http://schemas.openxmlformats.org/officeDocument/2006/relationships/image" Target="../media/image36.png"/><Relationship Id="rId17" Type="http://schemas.openxmlformats.org/officeDocument/2006/relationships/image" Target="../media/image34.png"/><Relationship Id="rId25" Type="http://schemas.openxmlformats.org/officeDocument/2006/relationships/image" Target="../media/image56.png"/><Relationship Id="rId33" Type="http://schemas.openxmlformats.org/officeDocument/2006/relationships/image" Target="../media/image63.png"/><Relationship Id="rId38" Type="http://schemas.openxmlformats.org/officeDocument/2006/relationships/image" Target="../media/image65.png"/><Relationship Id="rId2" Type="http://schemas.openxmlformats.org/officeDocument/2006/relationships/image" Target="../media/image13.png"/><Relationship Id="rId16" Type="http://schemas.openxmlformats.org/officeDocument/2006/relationships/image" Target="../media/image41.png"/><Relationship Id="rId20" Type="http://schemas.openxmlformats.org/officeDocument/2006/relationships/image" Target="../media/image51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5.png"/><Relationship Id="rId24" Type="http://schemas.openxmlformats.org/officeDocument/2006/relationships/image" Target="../media/image55.png"/><Relationship Id="rId32" Type="http://schemas.openxmlformats.org/officeDocument/2006/relationships/image" Target="../media/image62.png"/><Relationship Id="rId37" Type="http://schemas.openxmlformats.org/officeDocument/2006/relationships/image" Target="../media/image74.png"/><Relationship Id="rId5" Type="http://schemas.openxmlformats.org/officeDocument/2006/relationships/image" Target="../media/image45.png"/><Relationship Id="rId15" Type="http://schemas.openxmlformats.org/officeDocument/2006/relationships/image" Target="../media/image39.png"/><Relationship Id="rId23" Type="http://schemas.openxmlformats.org/officeDocument/2006/relationships/image" Target="../media/image54.png"/><Relationship Id="rId28" Type="http://schemas.openxmlformats.org/officeDocument/2006/relationships/image" Target="../media/image67.png"/><Relationship Id="rId36" Type="http://schemas.openxmlformats.org/officeDocument/2006/relationships/image" Target="../media/image73.png"/><Relationship Id="rId10" Type="http://schemas.openxmlformats.org/officeDocument/2006/relationships/image" Target="../media/image20.png"/><Relationship Id="rId19" Type="http://schemas.openxmlformats.org/officeDocument/2006/relationships/image" Target="../media/image50.png"/><Relationship Id="rId31" Type="http://schemas.openxmlformats.org/officeDocument/2006/relationships/image" Target="../media/image70.png"/><Relationship Id="rId4" Type="http://schemas.openxmlformats.org/officeDocument/2006/relationships/image" Target="../media/image15.png"/><Relationship Id="rId9" Type="http://schemas.openxmlformats.org/officeDocument/2006/relationships/image" Target="../media/image48.png"/><Relationship Id="rId14" Type="http://schemas.openxmlformats.org/officeDocument/2006/relationships/image" Target="../media/image38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9.png"/><Relationship Id="rId35" Type="http://schemas.openxmlformats.org/officeDocument/2006/relationships/image" Target="../media/image72.png"/><Relationship Id="rId8" Type="http://schemas.openxmlformats.org/officeDocument/2006/relationships/image" Target="../media/image47.png"/><Relationship Id="rId3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6.png"/><Relationship Id="rId21" Type="http://schemas.openxmlformats.org/officeDocument/2006/relationships/image" Target="../media/image52.png"/><Relationship Id="rId34" Type="http://schemas.openxmlformats.org/officeDocument/2006/relationships/image" Target="../media/image63.png"/><Relationship Id="rId7" Type="http://schemas.openxmlformats.org/officeDocument/2006/relationships/image" Target="../media/image18.png"/><Relationship Id="rId12" Type="http://schemas.openxmlformats.org/officeDocument/2006/relationships/image" Target="../media/image36.png"/><Relationship Id="rId17" Type="http://schemas.openxmlformats.org/officeDocument/2006/relationships/image" Target="../media/image34.png"/><Relationship Id="rId25" Type="http://schemas.openxmlformats.org/officeDocument/2006/relationships/image" Target="../media/image56.png"/><Relationship Id="rId33" Type="http://schemas.openxmlformats.org/officeDocument/2006/relationships/image" Target="../media/image62.png"/><Relationship Id="rId38" Type="http://schemas.openxmlformats.org/officeDocument/2006/relationships/image" Target="../media/image74.png"/><Relationship Id="rId2" Type="http://schemas.openxmlformats.org/officeDocument/2006/relationships/image" Target="../media/image13.png"/><Relationship Id="rId16" Type="http://schemas.openxmlformats.org/officeDocument/2006/relationships/image" Target="../media/image41.png"/><Relationship Id="rId20" Type="http://schemas.openxmlformats.org/officeDocument/2006/relationships/image" Target="../media/image51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5.png"/><Relationship Id="rId24" Type="http://schemas.openxmlformats.org/officeDocument/2006/relationships/image" Target="../media/image55.png"/><Relationship Id="rId32" Type="http://schemas.openxmlformats.org/officeDocument/2006/relationships/image" Target="../media/image70.png"/><Relationship Id="rId37" Type="http://schemas.openxmlformats.org/officeDocument/2006/relationships/image" Target="../media/image73.png"/><Relationship Id="rId40" Type="http://schemas.openxmlformats.org/officeDocument/2006/relationships/image" Target="../media/image65.png"/><Relationship Id="rId5" Type="http://schemas.openxmlformats.org/officeDocument/2006/relationships/image" Target="../media/image45.png"/><Relationship Id="rId15" Type="http://schemas.openxmlformats.org/officeDocument/2006/relationships/image" Target="../media/image39.png"/><Relationship Id="rId23" Type="http://schemas.openxmlformats.org/officeDocument/2006/relationships/image" Target="../media/image54.png"/><Relationship Id="rId28" Type="http://schemas.openxmlformats.org/officeDocument/2006/relationships/image" Target="../media/image75.png"/><Relationship Id="rId36" Type="http://schemas.openxmlformats.org/officeDocument/2006/relationships/image" Target="../media/image72.png"/><Relationship Id="rId10" Type="http://schemas.openxmlformats.org/officeDocument/2006/relationships/image" Target="../media/image20.png"/><Relationship Id="rId19" Type="http://schemas.openxmlformats.org/officeDocument/2006/relationships/image" Target="../media/image50.png"/><Relationship Id="rId31" Type="http://schemas.openxmlformats.org/officeDocument/2006/relationships/image" Target="../media/image69.png"/><Relationship Id="rId4" Type="http://schemas.openxmlformats.org/officeDocument/2006/relationships/image" Target="../media/image15.png"/><Relationship Id="rId9" Type="http://schemas.openxmlformats.org/officeDocument/2006/relationships/image" Target="../media/image48.png"/><Relationship Id="rId14" Type="http://schemas.openxmlformats.org/officeDocument/2006/relationships/image" Target="../media/image38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8.png"/><Relationship Id="rId35" Type="http://schemas.openxmlformats.org/officeDocument/2006/relationships/image" Target="../media/image64.png"/><Relationship Id="rId8" Type="http://schemas.openxmlformats.org/officeDocument/2006/relationships/image" Target="../media/image47.png"/><Relationship Id="rId3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65.png"/><Relationship Id="rId21" Type="http://schemas.openxmlformats.org/officeDocument/2006/relationships/image" Target="../media/image52.png"/><Relationship Id="rId34" Type="http://schemas.openxmlformats.org/officeDocument/2006/relationships/image" Target="../media/image64.png"/><Relationship Id="rId7" Type="http://schemas.openxmlformats.org/officeDocument/2006/relationships/image" Target="../media/image18.png"/><Relationship Id="rId12" Type="http://schemas.openxmlformats.org/officeDocument/2006/relationships/image" Target="../media/image36.png"/><Relationship Id="rId17" Type="http://schemas.openxmlformats.org/officeDocument/2006/relationships/image" Target="../media/image34.png"/><Relationship Id="rId25" Type="http://schemas.openxmlformats.org/officeDocument/2006/relationships/image" Target="../media/image56.png"/><Relationship Id="rId33" Type="http://schemas.openxmlformats.org/officeDocument/2006/relationships/image" Target="../media/image63.png"/><Relationship Id="rId38" Type="http://schemas.openxmlformats.org/officeDocument/2006/relationships/image" Target="../media/image77.png"/><Relationship Id="rId2" Type="http://schemas.openxmlformats.org/officeDocument/2006/relationships/image" Target="../media/image13.png"/><Relationship Id="rId16" Type="http://schemas.openxmlformats.org/officeDocument/2006/relationships/image" Target="../media/image41.png"/><Relationship Id="rId20" Type="http://schemas.openxmlformats.org/officeDocument/2006/relationships/image" Target="../media/image51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5.png"/><Relationship Id="rId24" Type="http://schemas.openxmlformats.org/officeDocument/2006/relationships/image" Target="../media/image55.png"/><Relationship Id="rId32" Type="http://schemas.openxmlformats.org/officeDocument/2006/relationships/image" Target="../media/image62.png"/><Relationship Id="rId37" Type="http://schemas.openxmlformats.org/officeDocument/2006/relationships/image" Target="../media/image74.png"/><Relationship Id="rId5" Type="http://schemas.openxmlformats.org/officeDocument/2006/relationships/image" Target="../media/image45.png"/><Relationship Id="rId15" Type="http://schemas.openxmlformats.org/officeDocument/2006/relationships/image" Target="../media/image39.png"/><Relationship Id="rId23" Type="http://schemas.openxmlformats.org/officeDocument/2006/relationships/image" Target="../media/image54.png"/><Relationship Id="rId28" Type="http://schemas.openxmlformats.org/officeDocument/2006/relationships/image" Target="../media/image67.png"/><Relationship Id="rId36" Type="http://schemas.openxmlformats.org/officeDocument/2006/relationships/image" Target="../media/image73.png"/><Relationship Id="rId10" Type="http://schemas.openxmlformats.org/officeDocument/2006/relationships/image" Target="../media/image20.png"/><Relationship Id="rId19" Type="http://schemas.openxmlformats.org/officeDocument/2006/relationships/image" Target="../media/image50.png"/><Relationship Id="rId31" Type="http://schemas.openxmlformats.org/officeDocument/2006/relationships/image" Target="../media/image70.png"/><Relationship Id="rId4" Type="http://schemas.openxmlformats.org/officeDocument/2006/relationships/image" Target="../media/image15.png"/><Relationship Id="rId9" Type="http://schemas.openxmlformats.org/officeDocument/2006/relationships/image" Target="../media/image48.png"/><Relationship Id="rId14" Type="http://schemas.openxmlformats.org/officeDocument/2006/relationships/image" Target="../media/image38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9.png"/><Relationship Id="rId35" Type="http://schemas.openxmlformats.org/officeDocument/2006/relationships/image" Target="../media/image72.png"/><Relationship Id="rId8" Type="http://schemas.openxmlformats.org/officeDocument/2006/relationships/image" Target="../media/image47.png"/><Relationship Id="rId3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8974&amp;picture=meat-grinder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8974&amp;picture=meat-grind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8974&amp;picture=meat-grind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8974&amp;picture=meat-grind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domainpictures.net/view-image.php?image=8974&amp;picture=meat-grind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8974&amp;picture=meat-grind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E64D8-1315-15BE-8617-60860392D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968" y="1122363"/>
            <a:ext cx="11397916" cy="2387600"/>
          </a:xfrm>
        </p:spPr>
        <p:txBody>
          <a:bodyPr>
            <a:noAutofit/>
          </a:bodyPr>
          <a:lstStyle/>
          <a:p>
            <a:r>
              <a:rPr lang="en-US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Universal Amplification of KDM Security: </a:t>
            </a:r>
            <a:br>
              <a:rPr lang="en-US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4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From 1-Key Circular to Multi-Key KDM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D4CAE-23BF-3EC3-603D-FBFC5D52F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5431"/>
            <a:ext cx="4355432" cy="1443789"/>
          </a:xfrm>
        </p:spPr>
        <p:txBody>
          <a:bodyPr>
            <a:normAutofit/>
          </a:bodyPr>
          <a:lstStyle/>
          <a:p>
            <a:r>
              <a:rPr lang="en-US" sz="2800" dirty="0"/>
              <a:t>Brent Waters</a:t>
            </a:r>
          </a:p>
          <a:p>
            <a:r>
              <a:rPr lang="en-US" dirty="0"/>
              <a:t>UT Austin</a:t>
            </a:r>
          </a:p>
          <a:p>
            <a:r>
              <a:rPr lang="en-US" dirty="0"/>
              <a:t>NTT Research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DBBC511-08B6-691C-C1A7-D7FDC664184B}"/>
              </a:ext>
            </a:extLst>
          </p:cNvPr>
          <p:cNvSpPr txBox="1">
            <a:spLocks/>
          </p:cNvSpPr>
          <p:nvPr/>
        </p:nvSpPr>
        <p:spPr>
          <a:xfrm>
            <a:off x="6015789" y="4355431"/>
            <a:ext cx="3705727" cy="144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Daniel Wichs</a:t>
            </a:r>
          </a:p>
          <a:p>
            <a:r>
              <a:rPr lang="en-US" dirty="0"/>
              <a:t>Northeastern</a:t>
            </a:r>
          </a:p>
          <a:p>
            <a:r>
              <a:rPr lang="en-US" dirty="0"/>
              <a:t>NTT Research</a:t>
            </a:r>
          </a:p>
        </p:txBody>
      </p:sp>
    </p:spTree>
    <p:extLst>
      <p:ext uri="{BB962C8B-B14F-4D97-AF65-F5344CB8AC3E}">
        <p14:creationId xmlns:p14="http://schemas.microsoft.com/office/powerpoint/2010/main" val="337670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C55C-001E-DD1E-FA71-88E373F6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8" y="7584"/>
            <a:ext cx="10515600" cy="1325563"/>
          </a:xfrm>
        </p:spPr>
        <p:txBody>
          <a:bodyPr/>
          <a:lstStyle/>
          <a:p>
            <a:r>
              <a:rPr lang="en-US" dirty="0"/>
              <a:t>Security Proof Outline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D10845C-0CF9-FF1E-5855-97C7B99678B5}"/>
              </a:ext>
            </a:extLst>
          </p:cNvPr>
          <p:cNvSpPr/>
          <p:nvPr/>
        </p:nvSpPr>
        <p:spPr>
          <a:xfrm>
            <a:off x="7856229" y="2199747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D1A05C9-1A3E-D020-1F65-F0F202939B13}"/>
              </a:ext>
            </a:extLst>
          </p:cNvPr>
          <p:cNvSpPr/>
          <p:nvPr/>
        </p:nvSpPr>
        <p:spPr>
          <a:xfrm>
            <a:off x="7856229" y="2548962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E935C2F-BB4C-6E3C-4613-2AC30DEB1018}"/>
              </a:ext>
            </a:extLst>
          </p:cNvPr>
          <p:cNvCxnSpPr/>
          <p:nvPr/>
        </p:nvCxnSpPr>
        <p:spPr>
          <a:xfrm>
            <a:off x="8453882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E0FEC77-C137-6BCB-3AEF-E299526C0B60}"/>
              </a:ext>
            </a:extLst>
          </p:cNvPr>
          <p:cNvCxnSpPr/>
          <p:nvPr/>
        </p:nvCxnSpPr>
        <p:spPr>
          <a:xfrm>
            <a:off x="9037603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0B0B784-9A32-6EB2-40F0-1E76D75DC037}"/>
              </a:ext>
            </a:extLst>
          </p:cNvPr>
          <p:cNvCxnSpPr/>
          <p:nvPr/>
        </p:nvCxnSpPr>
        <p:spPr>
          <a:xfrm>
            <a:off x="9629951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2A37A31-C22B-125D-88EC-DFCE017EFDCD}"/>
              </a:ext>
            </a:extLst>
          </p:cNvPr>
          <p:cNvCxnSpPr/>
          <p:nvPr/>
        </p:nvCxnSpPr>
        <p:spPr>
          <a:xfrm>
            <a:off x="10653620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3BC29B-340A-5CDA-769B-81929101A41B}"/>
                  </a:ext>
                </a:extLst>
              </p:cNvPr>
              <p:cNvSpPr txBox="1"/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3BC29B-340A-5CDA-769B-81929101A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blipFill>
                <a:blip r:embed="rId2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1D5F42C-C99C-4364-0A12-1BD4E4DB0933}"/>
                  </a:ext>
                </a:extLst>
              </p:cNvPr>
              <p:cNvSpPr txBox="1"/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1D5F42C-C99C-4364-0A12-1BD4E4DB0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blipFill>
                <a:blip r:embed="rId3"/>
                <a:stretch>
                  <a:fillRect l="-11111" r="-444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3E02E90-3766-2345-6BD4-12237C99E459}"/>
                  </a:ext>
                </a:extLst>
              </p:cNvPr>
              <p:cNvSpPr txBox="1"/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3E02E90-3766-2345-6BD4-12237C99E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blipFill>
                <a:blip r:embed="rId4"/>
                <a:stretch>
                  <a:fillRect l="-11236" r="-449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A52D0E-0076-207A-4DBD-3CEA13C0C2FD}"/>
                  </a:ext>
                </a:extLst>
              </p:cNvPr>
              <p:cNvSpPr txBox="1"/>
              <p:nvPr/>
            </p:nvSpPr>
            <p:spPr>
              <a:xfrm>
                <a:off x="10702503" y="2238390"/>
                <a:ext cx="56073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A52D0E-0076-207A-4DBD-3CEA13C0C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238390"/>
                <a:ext cx="560731" cy="289182"/>
              </a:xfrm>
              <a:prstGeom prst="rect">
                <a:avLst/>
              </a:prstGeom>
              <a:blipFill>
                <a:blip r:embed="rId5"/>
                <a:stretch>
                  <a:fillRect l="-10870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7050722-62C3-7363-73C6-732EDF89D4BF}"/>
                  </a:ext>
                </a:extLst>
              </p:cNvPr>
              <p:cNvSpPr txBox="1"/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7050722-62C3-7363-73C6-732EDF89D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blipFill>
                <a:blip r:embed="rId6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AEEFE8-0FE0-8E2A-4C8E-2A9109845BB8}"/>
                  </a:ext>
                </a:extLst>
              </p:cNvPr>
              <p:cNvSpPr txBox="1"/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AEEFE8-0FE0-8E2A-4C8E-2A910984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blipFill>
                <a:blip r:embed="rId7"/>
                <a:stretch>
                  <a:fillRect l="-9890" r="-4396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3E1FEF7-0121-9D2D-9FC0-93539D86638D}"/>
                  </a:ext>
                </a:extLst>
              </p:cNvPr>
              <p:cNvSpPr txBox="1"/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3E1FEF7-0121-9D2D-9FC0-93539D866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blipFill>
                <a:blip r:embed="rId8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C76F7F4-9186-30B9-FBE3-E8EB04C51831}"/>
                  </a:ext>
                </a:extLst>
              </p:cNvPr>
              <p:cNvSpPr txBox="1"/>
              <p:nvPr/>
            </p:nvSpPr>
            <p:spPr>
              <a:xfrm>
                <a:off x="10702503" y="2555509"/>
                <a:ext cx="56073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C76F7F4-9186-30B9-FBE3-E8EB04C5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555509"/>
                <a:ext cx="560731" cy="289182"/>
              </a:xfrm>
              <a:prstGeom prst="rect">
                <a:avLst/>
              </a:prstGeom>
              <a:blipFill>
                <a:blip r:embed="rId9"/>
                <a:stretch>
                  <a:fillRect l="-10870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AE3A8451-EF19-7DCF-A0E8-BF417CCBF63B}"/>
              </a:ext>
            </a:extLst>
          </p:cNvPr>
          <p:cNvSpPr txBox="1"/>
          <p:nvPr/>
        </p:nvSpPr>
        <p:spPr>
          <a:xfrm>
            <a:off x="9977845" y="21495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1A1453-3A17-1D2F-4C80-4A8AE1359F82}"/>
                  </a:ext>
                </a:extLst>
              </p:cNvPr>
              <p:cNvSpPr txBox="1"/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1A1453-3A17-1D2F-4C80-4A8AE135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blipFill>
                <a:blip r:embed="rId10"/>
                <a:stretch>
                  <a:fillRect l="-25455" t="-6667" r="-2727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id="{94CC8A19-8AFD-435C-97EF-03CFAAA6FE23}"/>
              </a:ext>
            </a:extLst>
          </p:cNvPr>
          <p:cNvSpPr txBox="1"/>
          <p:nvPr/>
        </p:nvSpPr>
        <p:spPr>
          <a:xfrm>
            <a:off x="9965513" y="245502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B1C603CF-A094-D749-3B78-39EAC00596F1}"/>
                  </a:ext>
                </a:extLst>
              </p:cNvPr>
              <p:cNvSpPr/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Garble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B1C603CF-A094-D749-3B78-39EAC0059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4DBDA9E-3F9E-3369-C958-003A78D96097}"/>
              </a:ext>
            </a:extLst>
          </p:cNvPr>
          <p:cNvCxnSpPr/>
          <p:nvPr/>
        </p:nvCxnSpPr>
        <p:spPr>
          <a:xfrm>
            <a:off x="769628" y="3299695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2D15449-011A-7F2C-AE41-E2FECB2CE640}"/>
              </a:ext>
            </a:extLst>
          </p:cNvPr>
          <p:cNvCxnSpPr/>
          <p:nvPr/>
        </p:nvCxnSpPr>
        <p:spPr>
          <a:xfrm>
            <a:off x="1272834" y="3326050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A27AED5-D181-D43E-46CB-7084630101BC}"/>
              </a:ext>
            </a:extLst>
          </p:cNvPr>
          <p:cNvCxnSpPr/>
          <p:nvPr/>
        </p:nvCxnSpPr>
        <p:spPr>
          <a:xfrm>
            <a:off x="1770290" y="3326049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3E53842-3078-293C-B079-9A3DA9FAA4DB}"/>
              </a:ext>
            </a:extLst>
          </p:cNvPr>
          <p:cNvCxnSpPr/>
          <p:nvPr/>
        </p:nvCxnSpPr>
        <p:spPr>
          <a:xfrm>
            <a:off x="2273496" y="331359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3AC58B80-8524-D1BD-701C-D5F7F39F9426}"/>
              </a:ext>
            </a:extLst>
          </p:cNvPr>
          <p:cNvCxnSpPr/>
          <p:nvPr/>
        </p:nvCxnSpPr>
        <p:spPr>
          <a:xfrm>
            <a:off x="277095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9C2B2CF-2AD8-F081-4FA0-8DA1B7FFC39B}"/>
              </a:ext>
            </a:extLst>
          </p:cNvPr>
          <p:cNvCxnSpPr/>
          <p:nvPr/>
        </p:nvCxnSpPr>
        <p:spPr>
          <a:xfrm>
            <a:off x="2768078" y="331463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0AC3A02-9BC1-C969-70FB-F0BB64D1FCC1}"/>
              </a:ext>
            </a:extLst>
          </p:cNvPr>
          <p:cNvCxnSpPr/>
          <p:nvPr/>
        </p:nvCxnSpPr>
        <p:spPr>
          <a:xfrm>
            <a:off x="3271284" y="3302177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46B35A4-0127-0E82-62EC-96F580E120D5}"/>
              </a:ext>
            </a:extLst>
          </p:cNvPr>
          <p:cNvSpPr/>
          <p:nvPr/>
        </p:nvSpPr>
        <p:spPr>
          <a:xfrm>
            <a:off x="598739" y="3850907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332741C-712C-4365-84CC-5CBF6DD31F35}"/>
              </a:ext>
            </a:extLst>
          </p:cNvPr>
          <p:cNvSpPr/>
          <p:nvPr/>
        </p:nvSpPr>
        <p:spPr>
          <a:xfrm>
            <a:off x="598739" y="4200122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BCF6B01-9491-F4F7-8B76-ED7EBCB75CF0}"/>
              </a:ext>
            </a:extLst>
          </p:cNvPr>
          <p:cNvCxnSpPr/>
          <p:nvPr/>
        </p:nvCxnSpPr>
        <p:spPr>
          <a:xfrm>
            <a:off x="2295044" y="384882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1E477D5-D52D-E7A7-CEB9-15AFD41EAE9B}"/>
              </a:ext>
            </a:extLst>
          </p:cNvPr>
          <p:cNvCxnSpPr/>
          <p:nvPr/>
        </p:nvCxnSpPr>
        <p:spPr>
          <a:xfrm>
            <a:off x="2821205" y="3857844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66B5015-B56A-138B-A8B5-7806462FD509}"/>
                  </a:ext>
                </a:extLst>
              </p:cNvPr>
              <p:cNvSpPr txBox="1"/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66B5015-B56A-138B-A8B5-7806462FD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blipFill>
                <a:blip r:embed="rId12"/>
                <a:stretch>
                  <a:fillRect l="-3422" r="-532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Box 170">
            <a:extLst>
              <a:ext uri="{FF2B5EF4-FFF2-40B4-BE49-F238E27FC236}">
                <a16:creationId xmlns:a16="http://schemas.microsoft.com/office/drawing/2014/main" id="{311E53AD-410C-E3FE-42CC-975ED748D8CE}"/>
              </a:ext>
            </a:extLst>
          </p:cNvPr>
          <p:cNvSpPr txBox="1"/>
          <p:nvPr/>
        </p:nvSpPr>
        <p:spPr>
          <a:xfrm>
            <a:off x="2395984" y="377837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ECADF01-DA73-CD2A-02D1-A1D2E6B6C9DA}"/>
              </a:ext>
            </a:extLst>
          </p:cNvPr>
          <p:cNvSpPr txBox="1"/>
          <p:nvPr/>
        </p:nvSpPr>
        <p:spPr>
          <a:xfrm>
            <a:off x="2395984" y="4147703"/>
            <a:ext cx="20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A3F33B-E68A-1E0E-FBE9-10F84A4E8415}"/>
                  </a:ext>
                </a:extLst>
              </p:cNvPr>
              <p:cNvSpPr txBox="1"/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A3F33B-E68A-1E0E-FBE9-10F84A4E8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blipFill>
                <a:blip r:embed="rId13"/>
                <a:stretch>
                  <a:fillRect l="-3042" r="-53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2B47F3E-20B7-BAE6-B95C-6B92200E523A}"/>
                  </a:ext>
                </a:extLst>
              </p:cNvPr>
              <p:cNvSpPr txBox="1"/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2B47F3E-20B7-BAE6-B95C-6B92200E5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blipFill>
                <a:blip r:embed="rId14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26B8237-2284-DA41-90A2-52E8B15337E3}"/>
                  </a:ext>
                </a:extLst>
              </p:cNvPr>
              <p:cNvSpPr txBox="1"/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26B8237-2284-DA41-90A2-52E8B1533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blipFill>
                <a:blip r:embed="rId15"/>
                <a:stretch>
                  <a:fillRect l="-2974" t="-1923" r="-483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61D5528-6353-7BC1-2A8B-3DCCFF7DE575}"/>
              </a:ext>
            </a:extLst>
          </p:cNvPr>
          <p:cNvCxnSpPr/>
          <p:nvPr/>
        </p:nvCxnSpPr>
        <p:spPr>
          <a:xfrm>
            <a:off x="376874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CA332BB-7C5F-0490-BE3F-F8696AFCD6E0}"/>
              </a:ext>
            </a:extLst>
          </p:cNvPr>
          <p:cNvCxnSpPr/>
          <p:nvPr/>
        </p:nvCxnSpPr>
        <p:spPr>
          <a:xfrm>
            <a:off x="4271948" y="3301136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eft Brace 177">
            <a:extLst>
              <a:ext uri="{FF2B5EF4-FFF2-40B4-BE49-F238E27FC236}">
                <a16:creationId xmlns:a16="http://schemas.microsoft.com/office/drawing/2014/main" id="{4CF689D2-CE05-A627-5002-114F533540A9}"/>
              </a:ext>
            </a:extLst>
          </p:cNvPr>
          <p:cNvSpPr/>
          <p:nvPr/>
        </p:nvSpPr>
        <p:spPr>
          <a:xfrm>
            <a:off x="285887" y="1837745"/>
            <a:ext cx="247950" cy="279465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C8F45FA-1A42-7288-EC43-6CB340D9E156}"/>
                  </a:ext>
                </a:extLst>
              </p:cNvPr>
              <p:cNvSpPr txBox="1"/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C8F45FA-1A42-7288-EC43-6CB340D9E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AB938C4D-D9EB-1AE9-9FA5-849133B1BFB2}"/>
                  </a:ext>
                </a:extLst>
              </p:cNvPr>
              <p:cNvSpPr txBox="1"/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AB938C4D-D9EB-1AE9-9FA5-849133B1B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blipFill>
                <a:blip r:embed="rId17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3701EFE1-D150-028C-E0DF-FAD1B20B3488}"/>
              </a:ext>
            </a:extLst>
          </p:cNvPr>
          <p:cNvGrpSpPr/>
          <p:nvPr/>
        </p:nvGrpSpPr>
        <p:grpSpPr>
          <a:xfrm>
            <a:off x="7107960" y="3133506"/>
            <a:ext cx="4177268" cy="894590"/>
            <a:chOff x="7099848" y="3358335"/>
            <a:chExt cx="4177268" cy="894590"/>
          </a:xfrm>
        </p:grpSpPr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5E2A131D-A3AC-C23D-DAC2-14DE2FF9C049}"/>
                </a:ext>
              </a:extLst>
            </p:cNvPr>
            <p:cNvSpPr/>
            <p:nvPr/>
          </p:nvSpPr>
          <p:spPr>
            <a:xfrm>
              <a:off x="7856229" y="3442042"/>
              <a:ext cx="3392611" cy="34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CB4E9024-0155-92DD-E14E-62F49E221910}"/>
                </a:ext>
              </a:extLst>
            </p:cNvPr>
            <p:cNvSpPr/>
            <p:nvPr/>
          </p:nvSpPr>
          <p:spPr>
            <a:xfrm>
              <a:off x="7856229" y="3907868"/>
              <a:ext cx="3392611" cy="34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7C20A776-2EF2-9B58-41AD-3FAED899CC5E}"/>
                </a:ext>
              </a:extLst>
            </p:cNvPr>
            <p:cNvCxnSpPr>
              <a:cxnSpLocks/>
            </p:cNvCxnSpPr>
            <p:nvPr/>
          </p:nvCxnSpPr>
          <p:spPr>
            <a:xfrm>
              <a:off x="8453882" y="3442042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BB5E0C6-592A-C9D0-4935-A8A1B6E60576}"/>
                </a:ext>
              </a:extLst>
            </p:cNvPr>
            <p:cNvCxnSpPr>
              <a:cxnSpLocks/>
            </p:cNvCxnSpPr>
            <p:nvPr/>
          </p:nvCxnSpPr>
          <p:spPr>
            <a:xfrm>
              <a:off x="9037603" y="3442042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CEB7758B-BB66-D5CA-03D3-B2CBBFDEB82E}"/>
                </a:ext>
              </a:extLst>
            </p:cNvPr>
            <p:cNvCxnSpPr>
              <a:cxnSpLocks/>
            </p:cNvCxnSpPr>
            <p:nvPr/>
          </p:nvCxnSpPr>
          <p:spPr>
            <a:xfrm>
              <a:off x="9629951" y="3439963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11AD9C06-7B6C-7C0E-4E25-6FC060CB2DAC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20" y="3439963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A03361CA-8954-3B6E-CF3B-4CD301B392BB}"/>
                </a:ext>
              </a:extLst>
            </p:cNvPr>
            <p:cNvCxnSpPr>
              <a:cxnSpLocks/>
            </p:cNvCxnSpPr>
            <p:nvPr/>
          </p:nvCxnSpPr>
          <p:spPr>
            <a:xfrm>
              <a:off x="8453882" y="3907868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32F2D4B3-59BA-A9FD-08EF-3F0CFA96EAD6}"/>
                </a:ext>
              </a:extLst>
            </p:cNvPr>
            <p:cNvCxnSpPr>
              <a:cxnSpLocks/>
            </p:cNvCxnSpPr>
            <p:nvPr/>
          </p:nvCxnSpPr>
          <p:spPr>
            <a:xfrm>
              <a:off x="9037603" y="3907868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AA57FAF-55C8-E39A-8250-1F160DBB08FB}"/>
                </a:ext>
              </a:extLst>
            </p:cNvPr>
            <p:cNvCxnSpPr>
              <a:cxnSpLocks/>
            </p:cNvCxnSpPr>
            <p:nvPr/>
          </p:nvCxnSpPr>
          <p:spPr>
            <a:xfrm>
              <a:off x="9629951" y="3905789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F61770B5-5AD2-FB2E-9B48-8BCCA3295D82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20" y="3905789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9FCE74D-908E-399E-227B-FED567B742A4}"/>
                    </a:ext>
                  </a:extLst>
                </p:cNvPr>
                <p:cNvSpPr txBox="1"/>
                <p:nvPr/>
              </p:nvSpPr>
              <p:spPr>
                <a:xfrm>
                  <a:off x="7099848" y="3662055"/>
                  <a:ext cx="32392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9FCE74D-908E-399E-227B-FED567B74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848" y="3662055"/>
                  <a:ext cx="32392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5094" t="-2222" r="-18868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5DDC694F-8249-AA6E-24D3-0447372876A5}"/>
                    </a:ext>
                  </a:extLst>
                </p:cNvPr>
                <p:cNvSpPr txBox="1"/>
                <p:nvPr/>
              </p:nvSpPr>
              <p:spPr>
                <a:xfrm>
                  <a:off x="7492690" y="3415689"/>
                  <a:ext cx="4805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=</a:t>
                  </a:r>
                </a:p>
              </p:txBody>
            </p:sp>
          </mc:Choice>
          <mc:Fallback xmlns="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5DDC694F-8249-AA6E-24D3-0447372876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690" y="3415689"/>
                  <a:ext cx="480527" cy="369332"/>
                </a:xfrm>
                <a:prstGeom prst="rect">
                  <a:avLst/>
                </a:prstGeom>
                <a:blipFill>
                  <a:blip r:embed="rId19"/>
                  <a:stretch>
                    <a:fillRect t="-8197" r="-253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6106AC34-800A-2702-4082-BA3F2C6083F6}"/>
                    </a:ext>
                  </a:extLst>
                </p:cNvPr>
                <p:cNvSpPr txBox="1"/>
                <p:nvPr/>
              </p:nvSpPr>
              <p:spPr>
                <a:xfrm>
                  <a:off x="8017623" y="3450668"/>
                  <a:ext cx="287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6106AC34-800A-2702-4082-BA3F2C608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623" y="3450668"/>
                  <a:ext cx="287964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638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B4487BDF-7773-C1F2-A9E1-3E57BE9006EB}"/>
                    </a:ext>
                  </a:extLst>
                </p:cNvPr>
                <p:cNvSpPr txBox="1"/>
                <p:nvPr/>
              </p:nvSpPr>
              <p:spPr>
                <a:xfrm>
                  <a:off x="8611410" y="3442042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B4487BDF-7773-C1F2-A9E1-3E57BE900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410" y="3442042"/>
                  <a:ext cx="293285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2500" r="-6250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32052CD-8BA2-66CD-CA19-5307392D2679}"/>
                    </a:ext>
                  </a:extLst>
                </p:cNvPr>
                <p:cNvSpPr txBox="1"/>
                <p:nvPr/>
              </p:nvSpPr>
              <p:spPr>
                <a:xfrm>
                  <a:off x="9231283" y="3450668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32052CD-8BA2-66CD-CA19-5307392D26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1283" y="3450668"/>
                  <a:ext cx="293285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2500" r="-6250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4101323D-2B6B-C801-ADCA-96BD69D4165D}"/>
                    </a:ext>
                  </a:extLst>
                </p:cNvPr>
                <p:cNvSpPr txBox="1"/>
                <p:nvPr/>
              </p:nvSpPr>
              <p:spPr>
                <a:xfrm>
                  <a:off x="10819441" y="3450668"/>
                  <a:ext cx="3073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4101323D-2B6B-C801-ADCA-96BD69D416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9441" y="3450668"/>
                  <a:ext cx="307392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11765" r="-1961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8BDB9FB8-92E5-DFD4-5749-D29A68B34742}"/>
                </a:ext>
              </a:extLst>
            </p:cNvPr>
            <p:cNvSpPr txBox="1"/>
            <p:nvPr/>
          </p:nvSpPr>
          <p:spPr>
            <a:xfrm>
              <a:off x="9955031" y="335833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FEFC9FB5-E641-5676-277A-2753EA47690A}"/>
                </a:ext>
              </a:extLst>
            </p:cNvPr>
            <p:cNvSpPr txBox="1"/>
            <p:nvPr/>
          </p:nvSpPr>
          <p:spPr>
            <a:xfrm>
              <a:off x="9965513" y="382264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B95F898A-D7DA-9F62-8399-4FFDE905E474}"/>
                    </a:ext>
                  </a:extLst>
                </p:cNvPr>
                <p:cNvSpPr txBox="1"/>
                <p:nvPr/>
              </p:nvSpPr>
              <p:spPr>
                <a:xfrm>
                  <a:off x="7899917" y="3922264"/>
                  <a:ext cx="557652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B95F898A-D7DA-9F62-8399-4FFDE905E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917" y="3922264"/>
                  <a:ext cx="557652" cy="267381"/>
                </a:xfrm>
                <a:prstGeom prst="rect">
                  <a:avLst/>
                </a:prstGeom>
                <a:blipFill>
                  <a:blip r:embed="rId24"/>
                  <a:stretch>
                    <a:fillRect l="-4348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8F80719B-B075-F408-887F-EA4AA79D291F}"/>
                    </a:ext>
                  </a:extLst>
                </p:cNvPr>
                <p:cNvSpPr txBox="1"/>
                <p:nvPr/>
              </p:nvSpPr>
              <p:spPr>
                <a:xfrm>
                  <a:off x="9090701" y="3932970"/>
                  <a:ext cx="562398" cy="268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8F80719B-B075-F408-887F-EA4AA79D2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701" y="3932970"/>
                  <a:ext cx="562398" cy="268471"/>
                </a:xfrm>
                <a:prstGeom prst="rect">
                  <a:avLst/>
                </a:prstGeom>
                <a:blipFill>
                  <a:blip r:embed="rId25"/>
                  <a:stretch>
                    <a:fillRect l="-5435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DFB06259-10B2-85BB-3360-74EEB7D4C5AE}"/>
                    </a:ext>
                  </a:extLst>
                </p:cNvPr>
                <p:cNvSpPr txBox="1"/>
                <p:nvPr/>
              </p:nvSpPr>
              <p:spPr>
                <a:xfrm>
                  <a:off x="10688109" y="3932970"/>
                  <a:ext cx="589007" cy="268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DFB06259-10B2-85BB-3360-74EEB7D4C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8109" y="3932970"/>
                  <a:ext cx="589007" cy="268663"/>
                </a:xfrm>
                <a:prstGeom prst="rect">
                  <a:avLst/>
                </a:prstGeom>
                <a:blipFill>
                  <a:blip r:embed="rId26"/>
                  <a:stretch>
                    <a:fillRect l="-520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13DDAFDF-DB06-479C-179F-7C77B19405FF}"/>
                    </a:ext>
                  </a:extLst>
                </p:cNvPr>
                <p:cNvSpPr txBox="1"/>
                <p:nvPr/>
              </p:nvSpPr>
              <p:spPr>
                <a:xfrm>
                  <a:off x="8492264" y="3922655"/>
                  <a:ext cx="562398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13DDAFDF-DB06-479C-179F-7C77B1940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264" y="3922655"/>
                  <a:ext cx="562398" cy="267381"/>
                </a:xfrm>
                <a:prstGeom prst="rect">
                  <a:avLst/>
                </a:prstGeom>
                <a:blipFill>
                  <a:blip r:embed="rId27"/>
                  <a:stretch>
                    <a:fillRect l="-430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>
                <a:extLst>
                  <a:ext uri="{FF2B5EF4-FFF2-40B4-BE49-F238E27FC236}">
                    <a16:creationId xmlns:a16="http://schemas.microsoft.com/office/drawing/2014/main" id="{E364D0D1-2E2D-6AED-3454-CE51A737EB95}"/>
                  </a:ext>
                </a:extLst>
              </p:cNvPr>
              <p:cNvSpPr txBox="1"/>
              <p:nvPr/>
            </p:nvSpPr>
            <p:spPr>
              <a:xfrm>
                <a:off x="409862" y="5066970"/>
                <a:ext cx="9972105" cy="47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Goal: Switch encryptions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to encryptions of 0.</a:t>
                </a:r>
              </a:p>
            </p:txBody>
          </p:sp>
        </mc:Choice>
        <mc:Fallback xmlns="">
          <p:sp>
            <p:nvSpPr>
              <p:cNvPr id="362" name="TextBox 361">
                <a:extLst>
                  <a:ext uri="{FF2B5EF4-FFF2-40B4-BE49-F238E27FC236}">
                    <a16:creationId xmlns:a16="http://schemas.microsoft.com/office/drawing/2014/main" id="{E364D0D1-2E2D-6AED-3454-CE51A737E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62" y="5066970"/>
                <a:ext cx="9972105" cy="474810"/>
              </a:xfrm>
              <a:prstGeom prst="rect">
                <a:avLst/>
              </a:prstGeom>
              <a:blipFill>
                <a:blip r:embed="rId28"/>
                <a:stretch>
                  <a:fillRect l="-917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82646C-365C-40DC-9FD8-5B5C541E9CF7}"/>
                  </a:ext>
                </a:extLst>
              </p:cNvPr>
              <p:cNvSpPr txBox="1"/>
              <p:nvPr/>
            </p:nvSpPr>
            <p:spPr>
              <a:xfrm>
                <a:off x="409861" y="5598291"/>
                <a:ext cx="11692489" cy="111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High-level idea: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Instead of hardcoding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 in GC at encryption time, have the GC compute it at decryption time.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Hardcode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𝑆𝐾𝐷𝑀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in GC. Rely on 1-key KDM to replace it by encryption of 0.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82646C-365C-40DC-9FD8-5B5C541E9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61" y="5598291"/>
                <a:ext cx="11692489" cy="1116844"/>
              </a:xfrm>
              <a:prstGeom prst="rect">
                <a:avLst/>
              </a:prstGeom>
              <a:blipFill>
                <a:blip r:embed="rId29"/>
                <a:stretch>
                  <a:fillRect l="-782" t="-4348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7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C55C-001E-DD1E-FA71-88E373F6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8" y="7584"/>
            <a:ext cx="10515600" cy="1325563"/>
          </a:xfrm>
        </p:spPr>
        <p:txBody>
          <a:bodyPr/>
          <a:lstStyle/>
          <a:p>
            <a:r>
              <a:rPr lang="en-US" dirty="0"/>
              <a:t>Security Proof Outline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D10845C-0CF9-FF1E-5855-97C7B99678B5}"/>
              </a:ext>
            </a:extLst>
          </p:cNvPr>
          <p:cNvSpPr/>
          <p:nvPr/>
        </p:nvSpPr>
        <p:spPr>
          <a:xfrm>
            <a:off x="7856229" y="2199747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D1A05C9-1A3E-D020-1F65-F0F202939B13}"/>
              </a:ext>
            </a:extLst>
          </p:cNvPr>
          <p:cNvSpPr/>
          <p:nvPr/>
        </p:nvSpPr>
        <p:spPr>
          <a:xfrm>
            <a:off x="7856229" y="2548962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E935C2F-BB4C-6E3C-4613-2AC30DEB1018}"/>
              </a:ext>
            </a:extLst>
          </p:cNvPr>
          <p:cNvCxnSpPr/>
          <p:nvPr/>
        </p:nvCxnSpPr>
        <p:spPr>
          <a:xfrm>
            <a:off x="8453882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E0FEC77-C137-6BCB-3AEF-E299526C0B60}"/>
              </a:ext>
            </a:extLst>
          </p:cNvPr>
          <p:cNvCxnSpPr/>
          <p:nvPr/>
        </p:nvCxnSpPr>
        <p:spPr>
          <a:xfrm>
            <a:off x="9037603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0B0B784-9A32-6EB2-40F0-1E76D75DC037}"/>
              </a:ext>
            </a:extLst>
          </p:cNvPr>
          <p:cNvCxnSpPr/>
          <p:nvPr/>
        </p:nvCxnSpPr>
        <p:spPr>
          <a:xfrm>
            <a:off x="9629951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2A37A31-C22B-125D-88EC-DFCE017EFDCD}"/>
              </a:ext>
            </a:extLst>
          </p:cNvPr>
          <p:cNvCxnSpPr/>
          <p:nvPr/>
        </p:nvCxnSpPr>
        <p:spPr>
          <a:xfrm>
            <a:off x="10653620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3BC29B-340A-5CDA-769B-81929101A41B}"/>
                  </a:ext>
                </a:extLst>
              </p:cNvPr>
              <p:cNvSpPr txBox="1"/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3BC29B-340A-5CDA-769B-81929101A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blipFill>
                <a:blip r:embed="rId2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1D5F42C-C99C-4364-0A12-1BD4E4DB0933}"/>
                  </a:ext>
                </a:extLst>
              </p:cNvPr>
              <p:cNvSpPr txBox="1"/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1D5F42C-C99C-4364-0A12-1BD4E4DB0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blipFill>
                <a:blip r:embed="rId3"/>
                <a:stretch>
                  <a:fillRect l="-11111" r="-444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3E02E90-3766-2345-6BD4-12237C99E459}"/>
                  </a:ext>
                </a:extLst>
              </p:cNvPr>
              <p:cNvSpPr txBox="1"/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3E02E90-3766-2345-6BD4-12237C99E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blipFill>
                <a:blip r:embed="rId4"/>
                <a:stretch>
                  <a:fillRect l="-11236" r="-449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A52D0E-0076-207A-4DBD-3CEA13C0C2FD}"/>
                  </a:ext>
                </a:extLst>
              </p:cNvPr>
              <p:cNvSpPr txBox="1"/>
              <p:nvPr/>
            </p:nvSpPr>
            <p:spPr>
              <a:xfrm>
                <a:off x="10702503" y="2238390"/>
                <a:ext cx="56073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A52D0E-0076-207A-4DBD-3CEA13C0C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238390"/>
                <a:ext cx="560731" cy="289182"/>
              </a:xfrm>
              <a:prstGeom prst="rect">
                <a:avLst/>
              </a:prstGeom>
              <a:blipFill>
                <a:blip r:embed="rId5"/>
                <a:stretch>
                  <a:fillRect l="-10870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7050722-62C3-7363-73C6-732EDF89D4BF}"/>
                  </a:ext>
                </a:extLst>
              </p:cNvPr>
              <p:cNvSpPr txBox="1"/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7050722-62C3-7363-73C6-732EDF89D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blipFill>
                <a:blip r:embed="rId6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AEEFE8-0FE0-8E2A-4C8E-2A9109845BB8}"/>
                  </a:ext>
                </a:extLst>
              </p:cNvPr>
              <p:cNvSpPr txBox="1"/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AEEFE8-0FE0-8E2A-4C8E-2A910984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blipFill>
                <a:blip r:embed="rId7"/>
                <a:stretch>
                  <a:fillRect l="-9890" r="-4396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3E1FEF7-0121-9D2D-9FC0-93539D86638D}"/>
                  </a:ext>
                </a:extLst>
              </p:cNvPr>
              <p:cNvSpPr txBox="1"/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3E1FEF7-0121-9D2D-9FC0-93539D866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blipFill>
                <a:blip r:embed="rId8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C76F7F4-9186-30B9-FBE3-E8EB04C51831}"/>
                  </a:ext>
                </a:extLst>
              </p:cNvPr>
              <p:cNvSpPr txBox="1"/>
              <p:nvPr/>
            </p:nvSpPr>
            <p:spPr>
              <a:xfrm>
                <a:off x="10702503" y="2555509"/>
                <a:ext cx="56073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C76F7F4-9186-30B9-FBE3-E8EB04C5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555509"/>
                <a:ext cx="560731" cy="289182"/>
              </a:xfrm>
              <a:prstGeom prst="rect">
                <a:avLst/>
              </a:prstGeom>
              <a:blipFill>
                <a:blip r:embed="rId9"/>
                <a:stretch>
                  <a:fillRect l="-10870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AE3A8451-EF19-7DCF-A0E8-BF417CCBF63B}"/>
              </a:ext>
            </a:extLst>
          </p:cNvPr>
          <p:cNvSpPr txBox="1"/>
          <p:nvPr/>
        </p:nvSpPr>
        <p:spPr>
          <a:xfrm>
            <a:off x="9977845" y="21495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1A1453-3A17-1D2F-4C80-4A8AE1359F82}"/>
                  </a:ext>
                </a:extLst>
              </p:cNvPr>
              <p:cNvSpPr txBox="1"/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1A1453-3A17-1D2F-4C80-4A8AE135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blipFill>
                <a:blip r:embed="rId10"/>
                <a:stretch>
                  <a:fillRect l="-25455" t="-6667" r="-2727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id="{94CC8A19-8AFD-435C-97EF-03CFAAA6FE23}"/>
              </a:ext>
            </a:extLst>
          </p:cNvPr>
          <p:cNvSpPr txBox="1"/>
          <p:nvPr/>
        </p:nvSpPr>
        <p:spPr>
          <a:xfrm>
            <a:off x="9965513" y="245502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B1C603CF-A094-D749-3B78-39EAC00596F1}"/>
                  </a:ext>
                </a:extLst>
              </p:cNvPr>
              <p:cNvSpPr/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Garble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B1C603CF-A094-D749-3B78-39EAC0059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4DBDA9E-3F9E-3369-C958-003A78D96097}"/>
              </a:ext>
            </a:extLst>
          </p:cNvPr>
          <p:cNvCxnSpPr/>
          <p:nvPr/>
        </p:nvCxnSpPr>
        <p:spPr>
          <a:xfrm>
            <a:off x="769628" y="3299695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2D15449-011A-7F2C-AE41-E2FECB2CE640}"/>
              </a:ext>
            </a:extLst>
          </p:cNvPr>
          <p:cNvCxnSpPr/>
          <p:nvPr/>
        </p:nvCxnSpPr>
        <p:spPr>
          <a:xfrm>
            <a:off x="1272834" y="3326050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A27AED5-D181-D43E-46CB-7084630101BC}"/>
              </a:ext>
            </a:extLst>
          </p:cNvPr>
          <p:cNvCxnSpPr/>
          <p:nvPr/>
        </p:nvCxnSpPr>
        <p:spPr>
          <a:xfrm>
            <a:off x="1770290" y="3326049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3E53842-3078-293C-B079-9A3DA9FAA4DB}"/>
              </a:ext>
            </a:extLst>
          </p:cNvPr>
          <p:cNvCxnSpPr/>
          <p:nvPr/>
        </p:nvCxnSpPr>
        <p:spPr>
          <a:xfrm>
            <a:off x="2273496" y="331359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3AC58B80-8524-D1BD-701C-D5F7F39F9426}"/>
              </a:ext>
            </a:extLst>
          </p:cNvPr>
          <p:cNvCxnSpPr/>
          <p:nvPr/>
        </p:nvCxnSpPr>
        <p:spPr>
          <a:xfrm>
            <a:off x="277095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9C2B2CF-2AD8-F081-4FA0-8DA1B7FFC39B}"/>
              </a:ext>
            </a:extLst>
          </p:cNvPr>
          <p:cNvCxnSpPr/>
          <p:nvPr/>
        </p:nvCxnSpPr>
        <p:spPr>
          <a:xfrm>
            <a:off x="2768078" y="331463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0AC3A02-9BC1-C969-70FB-F0BB64D1FCC1}"/>
              </a:ext>
            </a:extLst>
          </p:cNvPr>
          <p:cNvCxnSpPr/>
          <p:nvPr/>
        </p:nvCxnSpPr>
        <p:spPr>
          <a:xfrm>
            <a:off x="3271284" y="3302177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46B35A4-0127-0E82-62EC-96F580E120D5}"/>
              </a:ext>
            </a:extLst>
          </p:cNvPr>
          <p:cNvSpPr/>
          <p:nvPr/>
        </p:nvSpPr>
        <p:spPr>
          <a:xfrm>
            <a:off x="598739" y="3850907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332741C-712C-4365-84CC-5CBF6DD31F35}"/>
              </a:ext>
            </a:extLst>
          </p:cNvPr>
          <p:cNvSpPr/>
          <p:nvPr/>
        </p:nvSpPr>
        <p:spPr>
          <a:xfrm>
            <a:off x="598739" y="4200122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BCF6B01-9491-F4F7-8B76-ED7EBCB75CF0}"/>
              </a:ext>
            </a:extLst>
          </p:cNvPr>
          <p:cNvCxnSpPr/>
          <p:nvPr/>
        </p:nvCxnSpPr>
        <p:spPr>
          <a:xfrm>
            <a:off x="2295044" y="384882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1E477D5-D52D-E7A7-CEB9-15AFD41EAE9B}"/>
              </a:ext>
            </a:extLst>
          </p:cNvPr>
          <p:cNvCxnSpPr/>
          <p:nvPr/>
        </p:nvCxnSpPr>
        <p:spPr>
          <a:xfrm>
            <a:off x="2821205" y="3857844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66B5015-B56A-138B-A8B5-7806462FD509}"/>
                  </a:ext>
                </a:extLst>
              </p:cNvPr>
              <p:cNvSpPr txBox="1"/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66B5015-B56A-138B-A8B5-7806462FD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blipFill>
                <a:blip r:embed="rId12"/>
                <a:stretch>
                  <a:fillRect l="-3422" r="-532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Box 170">
            <a:extLst>
              <a:ext uri="{FF2B5EF4-FFF2-40B4-BE49-F238E27FC236}">
                <a16:creationId xmlns:a16="http://schemas.microsoft.com/office/drawing/2014/main" id="{311E53AD-410C-E3FE-42CC-975ED748D8CE}"/>
              </a:ext>
            </a:extLst>
          </p:cNvPr>
          <p:cNvSpPr txBox="1"/>
          <p:nvPr/>
        </p:nvSpPr>
        <p:spPr>
          <a:xfrm>
            <a:off x="2395984" y="377837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ECADF01-DA73-CD2A-02D1-A1D2E6B6C9DA}"/>
              </a:ext>
            </a:extLst>
          </p:cNvPr>
          <p:cNvSpPr txBox="1"/>
          <p:nvPr/>
        </p:nvSpPr>
        <p:spPr>
          <a:xfrm>
            <a:off x="2395984" y="4147703"/>
            <a:ext cx="20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A3F33B-E68A-1E0E-FBE9-10F84A4E8415}"/>
                  </a:ext>
                </a:extLst>
              </p:cNvPr>
              <p:cNvSpPr txBox="1"/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A3F33B-E68A-1E0E-FBE9-10F84A4E8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blipFill>
                <a:blip r:embed="rId13"/>
                <a:stretch>
                  <a:fillRect l="-3042" r="-53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2B47F3E-20B7-BAE6-B95C-6B92200E523A}"/>
                  </a:ext>
                </a:extLst>
              </p:cNvPr>
              <p:cNvSpPr txBox="1"/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2B47F3E-20B7-BAE6-B95C-6B92200E5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blipFill>
                <a:blip r:embed="rId14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26B8237-2284-DA41-90A2-52E8B15337E3}"/>
                  </a:ext>
                </a:extLst>
              </p:cNvPr>
              <p:cNvSpPr txBox="1"/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26B8237-2284-DA41-90A2-52E8B1533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blipFill>
                <a:blip r:embed="rId15"/>
                <a:stretch>
                  <a:fillRect l="-2974" t="-1923" r="-483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61D5528-6353-7BC1-2A8B-3DCCFF7DE575}"/>
              </a:ext>
            </a:extLst>
          </p:cNvPr>
          <p:cNvCxnSpPr/>
          <p:nvPr/>
        </p:nvCxnSpPr>
        <p:spPr>
          <a:xfrm>
            <a:off x="376874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CA332BB-7C5F-0490-BE3F-F8696AFCD6E0}"/>
              </a:ext>
            </a:extLst>
          </p:cNvPr>
          <p:cNvCxnSpPr/>
          <p:nvPr/>
        </p:nvCxnSpPr>
        <p:spPr>
          <a:xfrm>
            <a:off x="4271948" y="3301136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eft Brace 177">
            <a:extLst>
              <a:ext uri="{FF2B5EF4-FFF2-40B4-BE49-F238E27FC236}">
                <a16:creationId xmlns:a16="http://schemas.microsoft.com/office/drawing/2014/main" id="{4CF689D2-CE05-A627-5002-114F533540A9}"/>
              </a:ext>
            </a:extLst>
          </p:cNvPr>
          <p:cNvSpPr/>
          <p:nvPr/>
        </p:nvSpPr>
        <p:spPr>
          <a:xfrm>
            <a:off x="285887" y="1837745"/>
            <a:ext cx="247950" cy="279465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C8F45FA-1A42-7288-EC43-6CB340D9E156}"/>
                  </a:ext>
                </a:extLst>
              </p:cNvPr>
              <p:cNvSpPr txBox="1"/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C8F45FA-1A42-7288-EC43-6CB340D9E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AB938C4D-D9EB-1AE9-9FA5-849133B1BFB2}"/>
                  </a:ext>
                </a:extLst>
              </p:cNvPr>
              <p:cNvSpPr txBox="1"/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AB938C4D-D9EB-1AE9-9FA5-849133B1B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blipFill>
                <a:blip r:embed="rId17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3701EFE1-D150-028C-E0DF-FAD1B20B3488}"/>
              </a:ext>
            </a:extLst>
          </p:cNvPr>
          <p:cNvGrpSpPr/>
          <p:nvPr/>
        </p:nvGrpSpPr>
        <p:grpSpPr>
          <a:xfrm>
            <a:off x="7107960" y="3133506"/>
            <a:ext cx="4177268" cy="894590"/>
            <a:chOff x="7099848" y="3358335"/>
            <a:chExt cx="4177268" cy="894590"/>
          </a:xfrm>
        </p:grpSpPr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5E2A131D-A3AC-C23D-DAC2-14DE2FF9C049}"/>
                </a:ext>
              </a:extLst>
            </p:cNvPr>
            <p:cNvSpPr/>
            <p:nvPr/>
          </p:nvSpPr>
          <p:spPr>
            <a:xfrm>
              <a:off x="7856229" y="3442042"/>
              <a:ext cx="3392611" cy="34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CB4E9024-0155-92DD-E14E-62F49E221910}"/>
                </a:ext>
              </a:extLst>
            </p:cNvPr>
            <p:cNvSpPr/>
            <p:nvPr/>
          </p:nvSpPr>
          <p:spPr>
            <a:xfrm>
              <a:off x="7856229" y="3907868"/>
              <a:ext cx="3392611" cy="34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7C20A776-2EF2-9B58-41AD-3FAED899CC5E}"/>
                </a:ext>
              </a:extLst>
            </p:cNvPr>
            <p:cNvCxnSpPr>
              <a:cxnSpLocks/>
            </p:cNvCxnSpPr>
            <p:nvPr/>
          </p:nvCxnSpPr>
          <p:spPr>
            <a:xfrm>
              <a:off x="8453882" y="3442042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BB5E0C6-592A-C9D0-4935-A8A1B6E60576}"/>
                </a:ext>
              </a:extLst>
            </p:cNvPr>
            <p:cNvCxnSpPr>
              <a:cxnSpLocks/>
            </p:cNvCxnSpPr>
            <p:nvPr/>
          </p:nvCxnSpPr>
          <p:spPr>
            <a:xfrm>
              <a:off x="9037603" y="3442042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CEB7758B-BB66-D5CA-03D3-B2CBBFDEB82E}"/>
                </a:ext>
              </a:extLst>
            </p:cNvPr>
            <p:cNvCxnSpPr>
              <a:cxnSpLocks/>
            </p:cNvCxnSpPr>
            <p:nvPr/>
          </p:nvCxnSpPr>
          <p:spPr>
            <a:xfrm>
              <a:off x="9629951" y="3439963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11AD9C06-7B6C-7C0E-4E25-6FC060CB2DAC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20" y="3439963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A03361CA-8954-3B6E-CF3B-4CD301B392BB}"/>
                </a:ext>
              </a:extLst>
            </p:cNvPr>
            <p:cNvCxnSpPr>
              <a:cxnSpLocks/>
            </p:cNvCxnSpPr>
            <p:nvPr/>
          </p:nvCxnSpPr>
          <p:spPr>
            <a:xfrm>
              <a:off x="8453882" y="3907868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32F2D4B3-59BA-A9FD-08EF-3F0CFA96EAD6}"/>
                </a:ext>
              </a:extLst>
            </p:cNvPr>
            <p:cNvCxnSpPr>
              <a:cxnSpLocks/>
            </p:cNvCxnSpPr>
            <p:nvPr/>
          </p:nvCxnSpPr>
          <p:spPr>
            <a:xfrm>
              <a:off x="9037603" y="3907868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AA57FAF-55C8-E39A-8250-1F160DBB08FB}"/>
                </a:ext>
              </a:extLst>
            </p:cNvPr>
            <p:cNvCxnSpPr>
              <a:cxnSpLocks/>
            </p:cNvCxnSpPr>
            <p:nvPr/>
          </p:nvCxnSpPr>
          <p:spPr>
            <a:xfrm>
              <a:off x="9629951" y="3905789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F61770B5-5AD2-FB2E-9B48-8BCCA3295D82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20" y="3905789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9FCE74D-908E-399E-227B-FED567B742A4}"/>
                    </a:ext>
                  </a:extLst>
                </p:cNvPr>
                <p:cNvSpPr txBox="1"/>
                <p:nvPr/>
              </p:nvSpPr>
              <p:spPr>
                <a:xfrm>
                  <a:off x="7099848" y="3662055"/>
                  <a:ext cx="32392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9FCE74D-908E-399E-227B-FED567B74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848" y="3662055"/>
                  <a:ext cx="32392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5094" t="-2222" r="-18868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5DDC694F-8249-AA6E-24D3-0447372876A5}"/>
                    </a:ext>
                  </a:extLst>
                </p:cNvPr>
                <p:cNvSpPr txBox="1"/>
                <p:nvPr/>
              </p:nvSpPr>
              <p:spPr>
                <a:xfrm>
                  <a:off x="7492690" y="3415689"/>
                  <a:ext cx="4805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=</a:t>
                  </a:r>
                </a:p>
              </p:txBody>
            </p:sp>
          </mc:Choice>
          <mc:Fallback xmlns="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5DDC694F-8249-AA6E-24D3-0447372876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690" y="3415689"/>
                  <a:ext cx="480527" cy="369332"/>
                </a:xfrm>
                <a:prstGeom prst="rect">
                  <a:avLst/>
                </a:prstGeom>
                <a:blipFill>
                  <a:blip r:embed="rId19"/>
                  <a:stretch>
                    <a:fillRect t="-8197" r="-253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6106AC34-800A-2702-4082-BA3F2C6083F6}"/>
                    </a:ext>
                  </a:extLst>
                </p:cNvPr>
                <p:cNvSpPr txBox="1"/>
                <p:nvPr/>
              </p:nvSpPr>
              <p:spPr>
                <a:xfrm>
                  <a:off x="8017623" y="3450668"/>
                  <a:ext cx="287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6106AC34-800A-2702-4082-BA3F2C608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623" y="3450668"/>
                  <a:ext cx="287964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638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B4487BDF-7773-C1F2-A9E1-3E57BE9006EB}"/>
                    </a:ext>
                  </a:extLst>
                </p:cNvPr>
                <p:cNvSpPr txBox="1"/>
                <p:nvPr/>
              </p:nvSpPr>
              <p:spPr>
                <a:xfrm>
                  <a:off x="8611410" y="3442042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B4487BDF-7773-C1F2-A9E1-3E57BE900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410" y="3442042"/>
                  <a:ext cx="293285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2500" r="-6250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32052CD-8BA2-66CD-CA19-5307392D2679}"/>
                    </a:ext>
                  </a:extLst>
                </p:cNvPr>
                <p:cNvSpPr txBox="1"/>
                <p:nvPr/>
              </p:nvSpPr>
              <p:spPr>
                <a:xfrm>
                  <a:off x="9231283" y="3450668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32052CD-8BA2-66CD-CA19-5307392D26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1283" y="3450668"/>
                  <a:ext cx="293285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2500" r="-6250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4101323D-2B6B-C801-ADCA-96BD69D4165D}"/>
                    </a:ext>
                  </a:extLst>
                </p:cNvPr>
                <p:cNvSpPr txBox="1"/>
                <p:nvPr/>
              </p:nvSpPr>
              <p:spPr>
                <a:xfrm>
                  <a:off x="10819441" y="3450668"/>
                  <a:ext cx="3073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4101323D-2B6B-C801-ADCA-96BD69D416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9441" y="3450668"/>
                  <a:ext cx="307392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11765" r="-1961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8BDB9FB8-92E5-DFD4-5749-D29A68B34742}"/>
                </a:ext>
              </a:extLst>
            </p:cNvPr>
            <p:cNvSpPr txBox="1"/>
            <p:nvPr/>
          </p:nvSpPr>
          <p:spPr>
            <a:xfrm>
              <a:off x="9955031" y="335833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FEFC9FB5-E641-5676-277A-2753EA47690A}"/>
                </a:ext>
              </a:extLst>
            </p:cNvPr>
            <p:cNvSpPr txBox="1"/>
            <p:nvPr/>
          </p:nvSpPr>
          <p:spPr>
            <a:xfrm>
              <a:off x="9965513" y="382264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B95F898A-D7DA-9F62-8399-4FFDE905E474}"/>
                    </a:ext>
                  </a:extLst>
                </p:cNvPr>
                <p:cNvSpPr txBox="1"/>
                <p:nvPr/>
              </p:nvSpPr>
              <p:spPr>
                <a:xfrm>
                  <a:off x="7899917" y="3922264"/>
                  <a:ext cx="557652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B95F898A-D7DA-9F62-8399-4FFDE905E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917" y="3922264"/>
                  <a:ext cx="557652" cy="267381"/>
                </a:xfrm>
                <a:prstGeom prst="rect">
                  <a:avLst/>
                </a:prstGeom>
                <a:blipFill>
                  <a:blip r:embed="rId24"/>
                  <a:stretch>
                    <a:fillRect l="-4348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8F80719B-B075-F408-887F-EA4AA79D291F}"/>
                    </a:ext>
                  </a:extLst>
                </p:cNvPr>
                <p:cNvSpPr txBox="1"/>
                <p:nvPr/>
              </p:nvSpPr>
              <p:spPr>
                <a:xfrm>
                  <a:off x="9090701" y="3932970"/>
                  <a:ext cx="562398" cy="268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8F80719B-B075-F408-887F-EA4AA79D2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701" y="3932970"/>
                  <a:ext cx="562398" cy="268471"/>
                </a:xfrm>
                <a:prstGeom prst="rect">
                  <a:avLst/>
                </a:prstGeom>
                <a:blipFill>
                  <a:blip r:embed="rId25"/>
                  <a:stretch>
                    <a:fillRect l="-5435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DFB06259-10B2-85BB-3360-74EEB7D4C5AE}"/>
                    </a:ext>
                  </a:extLst>
                </p:cNvPr>
                <p:cNvSpPr txBox="1"/>
                <p:nvPr/>
              </p:nvSpPr>
              <p:spPr>
                <a:xfrm>
                  <a:off x="10688109" y="3932970"/>
                  <a:ext cx="589007" cy="268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DFB06259-10B2-85BB-3360-74EEB7D4C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8109" y="3932970"/>
                  <a:ext cx="589007" cy="268663"/>
                </a:xfrm>
                <a:prstGeom prst="rect">
                  <a:avLst/>
                </a:prstGeom>
                <a:blipFill>
                  <a:blip r:embed="rId26"/>
                  <a:stretch>
                    <a:fillRect l="-520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13DDAFDF-DB06-479C-179F-7C77B19405FF}"/>
                    </a:ext>
                  </a:extLst>
                </p:cNvPr>
                <p:cNvSpPr txBox="1"/>
                <p:nvPr/>
              </p:nvSpPr>
              <p:spPr>
                <a:xfrm>
                  <a:off x="8492264" y="3922655"/>
                  <a:ext cx="562398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13DDAFDF-DB06-479C-179F-7C77B1940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264" y="3922655"/>
                  <a:ext cx="562398" cy="267381"/>
                </a:xfrm>
                <a:prstGeom prst="rect">
                  <a:avLst/>
                </a:prstGeom>
                <a:blipFill>
                  <a:blip r:embed="rId27"/>
                  <a:stretch>
                    <a:fillRect l="-430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D7A0F0-C575-4F5B-F325-E2D511BB06F1}"/>
                  </a:ext>
                </a:extLst>
              </p:cNvPr>
              <p:cNvSpPr txBox="1"/>
              <p:nvPr/>
            </p:nvSpPr>
            <p:spPr>
              <a:xfrm>
                <a:off x="207161" y="4980504"/>
                <a:ext cx="11330415" cy="233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Hybrid 1: Real with “Key Linking” Setup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Choose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 for 1-key KDM SKE (SKDM).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400" dirty="0"/>
                  <a:t> choose a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and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𝑆𝐾𝐷𝑀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D7A0F0-C575-4F5B-F325-E2D511BB0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1" y="4980504"/>
                <a:ext cx="11330415" cy="2339936"/>
              </a:xfrm>
              <a:prstGeom prst="rect">
                <a:avLst/>
              </a:prstGeom>
              <a:blipFill>
                <a:blip r:embed="rId28"/>
                <a:stretch>
                  <a:fillRect l="-861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C9F37A-54FD-3674-F28E-AECBAB0DF35F}"/>
                  </a:ext>
                </a:extLst>
              </p:cNvPr>
              <p:cNvSpPr txBox="1"/>
              <p:nvPr/>
            </p:nvSpPr>
            <p:spPr>
              <a:xfrm>
                <a:off x="4542229" y="1212795"/>
                <a:ext cx="1658338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C9F37A-54FD-3674-F28E-AECBAB0DF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29" y="1212795"/>
                <a:ext cx="1658338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047D55-99E2-D8C0-96AA-6556D8C76DC1}"/>
                  </a:ext>
                </a:extLst>
              </p:cNvPr>
              <p:cNvSpPr txBox="1"/>
              <p:nvPr/>
            </p:nvSpPr>
            <p:spPr>
              <a:xfrm>
                <a:off x="7477388" y="1608198"/>
                <a:ext cx="33973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047D55-99E2-D8C0-96AA-6556D8C76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388" y="1608198"/>
                <a:ext cx="3397314" cy="400110"/>
              </a:xfrm>
              <a:prstGeom prst="rect">
                <a:avLst/>
              </a:prstGeom>
              <a:blipFill>
                <a:blip r:embed="rId3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6ABB5C-819C-4F5F-7CB1-49B86A605AA7}"/>
                  </a:ext>
                </a:extLst>
              </p:cNvPr>
              <p:cNvSpPr txBox="1"/>
              <p:nvPr/>
            </p:nvSpPr>
            <p:spPr>
              <a:xfrm>
                <a:off x="3633478" y="1609512"/>
                <a:ext cx="3843910" cy="41113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𝑆𝐾𝐷𝑀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6ABB5C-819C-4F5F-7CB1-49B86A605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78" y="1609512"/>
                <a:ext cx="3843910" cy="411138"/>
              </a:xfrm>
              <a:prstGeom prst="rect">
                <a:avLst/>
              </a:prstGeom>
              <a:blipFill>
                <a:blip r:embed="rId31"/>
                <a:stretch>
                  <a:fillRect t="-10448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58183B-B9ED-4095-0AC5-4C47B5EC9CC4}"/>
                  </a:ext>
                </a:extLst>
              </p:cNvPr>
              <p:cNvSpPr txBox="1"/>
              <p:nvPr/>
            </p:nvSpPr>
            <p:spPr>
              <a:xfrm>
                <a:off x="407890" y="1057623"/>
                <a:ext cx="3776183" cy="5118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58183B-B9ED-4095-0AC5-4C47B5EC9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90" y="1057623"/>
                <a:ext cx="3776183" cy="51187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4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C55C-001E-DD1E-FA71-88E373F6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8" y="7584"/>
            <a:ext cx="10515600" cy="1325563"/>
          </a:xfrm>
        </p:spPr>
        <p:txBody>
          <a:bodyPr/>
          <a:lstStyle/>
          <a:p>
            <a:r>
              <a:rPr lang="en-US" dirty="0"/>
              <a:t>Security Proof Outline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D10845C-0CF9-FF1E-5855-97C7B99678B5}"/>
              </a:ext>
            </a:extLst>
          </p:cNvPr>
          <p:cNvSpPr/>
          <p:nvPr/>
        </p:nvSpPr>
        <p:spPr>
          <a:xfrm>
            <a:off x="7856229" y="2199747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D1A05C9-1A3E-D020-1F65-F0F202939B13}"/>
              </a:ext>
            </a:extLst>
          </p:cNvPr>
          <p:cNvSpPr/>
          <p:nvPr/>
        </p:nvSpPr>
        <p:spPr>
          <a:xfrm>
            <a:off x="7856229" y="2548962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E935C2F-BB4C-6E3C-4613-2AC30DEB1018}"/>
              </a:ext>
            </a:extLst>
          </p:cNvPr>
          <p:cNvCxnSpPr/>
          <p:nvPr/>
        </p:nvCxnSpPr>
        <p:spPr>
          <a:xfrm>
            <a:off x="8453882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E0FEC77-C137-6BCB-3AEF-E299526C0B60}"/>
              </a:ext>
            </a:extLst>
          </p:cNvPr>
          <p:cNvCxnSpPr/>
          <p:nvPr/>
        </p:nvCxnSpPr>
        <p:spPr>
          <a:xfrm>
            <a:off x="9037603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0B0B784-9A32-6EB2-40F0-1E76D75DC037}"/>
              </a:ext>
            </a:extLst>
          </p:cNvPr>
          <p:cNvCxnSpPr/>
          <p:nvPr/>
        </p:nvCxnSpPr>
        <p:spPr>
          <a:xfrm>
            <a:off x="9629951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2A37A31-C22B-125D-88EC-DFCE017EFDCD}"/>
              </a:ext>
            </a:extLst>
          </p:cNvPr>
          <p:cNvCxnSpPr/>
          <p:nvPr/>
        </p:nvCxnSpPr>
        <p:spPr>
          <a:xfrm>
            <a:off x="10653620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3BC29B-340A-5CDA-769B-81929101A41B}"/>
                  </a:ext>
                </a:extLst>
              </p:cNvPr>
              <p:cNvSpPr txBox="1"/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3BC29B-340A-5CDA-769B-81929101A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blipFill>
                <a:blip r:embed="rId2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1D5F42C-C99C-4364-0A12-1BD4E4DB0933}"/>
                  </a:ext>
                </a:extLst>
              </p:cNvPr>
              <p:cNvSpPr txBox="1"/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1D5F42C-C99C-4364-0A12-1BD4E4DB0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blipFill>
                <a:blip r:embed="rId3"/>
                <a:stretch>
                  <a:fillRect l="-11111" r="-444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3E02E90-3766-2345-6BD4-12237C99E459}"/>
                  </a:ext>
                </a:extLst>
              </p:cNvPr>
              <p:cNvSpPr txBox="1"/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3E02E90-3766-2345-6BD4-12237C99E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blipFill>
                <a:blip r:embed="rId4"/>
                <a:stretch>
                  <a:fillRect l="-11236" r="-449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A52D0E-0076-207A-4DBD-3CEA13C0C2FD}"/>
                  </a:ext>
                </a:extLst>
              </p:cNvPr>
              <p:cNvSpPr txBox="1"/>
              <p:nvPr/>
            </p:nvSpPr>
            <p:spPr>
              <a:xfrm>
                <a:off x="10702503" y="2238390"/>
                <a:ext cx="56073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A52D0E-0076-207A-4DBD-3CEA13C0C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238390"/>
                <a:ext cx="560731" cy="289182"/>
              </a:xfrm>
              <a:prstGeom prst="rect">
                <a:avLst/>
              </a:prstGeom>
              <a:blipFill>
                <a:blip r:embed="rId5"/>
                <a:stretch>
                  <a:fillRect l="-10870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7050722-62C3-7363-73C6-732EDF89D4BF}"/>
                  </a:ext>
                </a:extLst>
              </p:cNvPr>
              <p:cNvSpPr txBox="1"/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7050722-62C3-7363-73C6-732EDF89D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blipFill>
                <a:blip r:embed="rId6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AEEFE8-0FE0-8E2A-4C8E-2A9109845BB8}"/>
                  </a:ext>
                </a:extLst>
              </p:cNvPr>
              <p:cNvSpPr txBox="1"/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AEEFE8-0FE0-8E2A-4C8E-2A910984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blipFill>
                <a:blip r:embed="rId7"/>
                <a:stretch>
                  <a:fillRect l="-9890" r="-4396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3E1FEF7-0121-9D2D-9FC0-93539D86638D}"/>
                  </a:ext>
                </a:extLst>
              </p:cNvPr>
              <p:cNvSpPr txBox="1"/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3E1FEF7-0121-9D2D-9FC0-93539D866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blipFill>
                <a:blip r:embed="rId8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C76F7F4-9186-30B9-FBE3-E8EB04C51831}"/>
                  </a:ext>
                </a:extLst>
              </p:cNvPr>
              <p:cNvSpPr txBox="1"/>
              <p:nvPr/>
            </p:nvSpPr>
            <p:spPr>
              <a:xfrm>
                <a:off x="10702503" y="2555509"/>
                <a:ext cx="56073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C76F7F4-9186-30B9-FBE3-E8EB04C5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555509"/>
                <a:ext cx="560731" cy="289182"/>
              </a:xfrm>
              <a:prstGeom prst="rect">
                <a:avLst/>
              </a:prstGeom>
              <a:blipFill>
                <a:blip r:embed="rId9"/>
                <a:stretch>
                  <a:fillRect l="-10870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AE3A8451-EF19-7DCF-A0E8-BF417CCBF63B}"/>
              </a:ext>
            </a:extLst>
          </p:cNvPr>
          <p:cNvSpPr txBox="1"/>
          <p:nvPr/>
        </p:nvSpPr>
        <p:spPr>
          <a:xfrm>
            <a:off x="9977845" y="21495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1A1453-3A17-1D2F-4C80-4A8AE1359F82}"/>
                  </a:ext>
                </a:extLst>
              </p:cNvPr>
              <p:cNvSpPr txBox="1"/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1A1453-3A17-1D2F-4C80-4A8AE135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blipFill>
                <a:blip r:embed="rId10"/>
                <a:stretch>
                  <a:fillRect l="-25455" t="-6667" r="-2727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id="{94CC8A19-8AFD-435C-97EF-03CFAAA6FE23}"/>
              </a:ext>
            </a:extLst>
          </p:cNvPr>
          <p:cNvSpPr txBox="1"/>
          <p:nvPr/>
        </p:nvSpPr>
        <p:spPr>
          <a:xfrm>
            <a:off x="9965513" y="245502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B1C603CF-A094-D749-3B78-39EAC00596F1}"/>
                  </a:ext>
                </a:extLst>
              </p:cNvPr>
              <p:cNvSpPr/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Garble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B1C603CF-A094-D749-3B78-39EAC0059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4DBDA9E-3F9E-3369-C958-003A78D96097}"/>
              </a:ext>
            </a:extLst>
          </p:cNvPr>
          <p:cNvCxnSpPr/>
          <p:nvPr/>
        </p:nvCxnSpPr>
        <p:spPr>
          <a:xfrm>
            <a:off x="769628" y="3299695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2D15449-011A-7F2C-AE41-E2FECB2CE640}"/>
              </a:ext>
            </a:extLst>
          </p:cNvPr>
          <p:cNvCxnSpPr/>
          <p:nvPr/>
        </p:nvCxnSpPr>
        <p:spPr>
          <a:xfrm>
            <a:off x="1272834" y="3326050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A27AED5-D181-D43E-46CB-7084630101BC}"/>
              </a:ext>
            </a:extLst>
          </p:cNvPr>
          <p:cNvCxnSpPr/>
          <p:nvPr/>
        </p:nvCxnSpPr>
        <p:spPr>
          <a:xfrm>
            <a:off x="1770290" y="3326049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3E53842-3078-293C-B079-9A3DA9FAA4DB}"/>
              </a:ext>
            </a:extLst>
          </p:cNvPr>
          <p:cNvCxnSpPr/>
          <p:nvPr/>
        </p:nvCxnSpPr>
        <p:spPr>
          <a:xfrm>
            <a:off x="2273496" y="331359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3AC58B80-8524-D1BD-701C-D5F7F39F9426}"/>
              </a:ext>
            </a:extLst>
          </p:cNvPr>
          <p:cNvCxnSpPr/>
          <p:nvPr/>
        </p:nvCxnSpPr>
        <p:spPr>
          <a:xfrm>
            <a:off x="277095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9C2B2CF-2AD8-F081-4FA0-8DA1B7FFC39B}"/>
              </a:ext>
            </a:extLst>
          </p:cNvPr>
          <p:cNvCxnSpPr/>
          <p:nvPr/>
        </p:nvCxnSpPr>
        <p:spPr>
          <a:xfrm>
            <a:off x="2768078" y="331463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0AC3A02-9BC1-C969-70FB-F0BB64D1FCC1}"/>
              </a:ext>
            </a:extLst>
          </p:cNvPr>
          <p:cNvCxnSpPr/>
          <p:nvPr/>
        </p:nvCxnSpPr>
        <p:spPr>
          <a:xfrm>
            <a:off x="3271284" y="3302177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46B35A4-0127-0E82-62EC-96F580E120D5}"/>
              </a:ext>
            </a:extLst>
          </p:cNvPr>
          <p:cNvSpPr/>
          <p:nvPr/>
        </p:nvSpPr>
        <p:spPr>
          <a:xfrm>
            <a:off x="598739" y="3850907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332741C-712C-4365-84CC-5CBF6DD31F35}"/>
              </a:ext>
            </a:extLst>
          </p:cNvPr>
          <p:cNvSpPr/>
          <p:nvPr/>
        </p:nvSpPr>
        <p:spPr>
          <a:xfrm>
            <a:off x="598739" y="4200122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BCF6B01-9491-F4F7-8B76-ED7EBCB75CF0}"/>
              </a:ext>
            </a:extLst>
          </p:cNvPr>
          <p:cNvCxnSpPr/>
          <p:nvPr/>
        </p:nvCxnSpPr>
        <p:spPr>
          <a:xfrm>
            <a:off x="2295044" y="384882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1E477D5-D52D-E7A7-CEB9-15AFD41EAE9B}"/>
              </a:ext>
            </a:extLst>
          </p:cNvPr>
          <p:cNvCxnSpPr/>
          <p:nvPr/>
        </p:nvCxnSpPr>
        <p:spPr>
          <a:xfrm>
            <a:off x="2821205" y="3857844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66B5015-B56A-138B-A8B5-7806462FD509}"/>
                  </a:ext>
                </a:extLst>
              </p:cNvPr>
              <p:cNvSpPr txBox="1"/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66B5015-B56A-138B-A8B5-7806462FD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blipFill>
                <a:blip r:embed="rId12"/>
                <a:stretch>
                  <a:fillRect l="-3422" r="-532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Box 170">
            <a:extLst>
              <a:ext uri="{FF2B5EF4-FFF2-40B4-BE49-F238E27FC236}">
                <a16:creationId xmlns:a16="http://schemas.microsoft.com/office/drawing/2014/main" id="{311E53AD-410C-E3FE-42CC-975ED748D8CE}"/>
              </a:ext>
            </a:extLst>
          </p:cNvPr>
          <p:cNvSpPr txBox="1"/>
          <p:nvPr/>
        </p:nvSpPr>
        <p:spPr>
          <a:xfrm>
            <a:off x="2395984" y="377837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ECADF01-DA73-CD2A-02D1-A1D2E6B6C9DA}"/>
              </a:ext>
            </a:extLst>
          </p:cNvPr>
          <p:cNvSpPr txBox="1"/>
          <p:nvPr/>
        </p:nvSpPr>
        <p:spPr>
          <a:xfrm>
            <a:off x="2395984" y="4147703"/>
            <a:ext cx="20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A3F33B-E68A-1E0E-FBE9-10F84A4E8415}"/>
                  </a:ext>
                </a:extLst>
              </p:cNvPr>
              <p:cNvSpPr txBox="1"/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A3F33B-E68A-1E0E-FBE9-10F84A4E8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blipFill>
                <a:blip r:embed="rId13"/>
                <a:stretch>
                  <a:fillRect l="-3042" r="-53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2B47F3E-20B7-BAE6-B95C-6B92200E523A}"/>
                  </a:ext>
                </a:extLst>
              </p:cNvPr>
              <p:cNvSpPr txBox="1"/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2B47F3E-20B7-BAE6-B95C-6B92200E5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blipFill>
                <a:blip r:embed="rId14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26B8237-2284-DA41-90A2-52E8B15337E3}"/>
                  </a:ext>
                </a:extLst>
              </p:cNvPr>
              <p:cNvSpPr txBox="1"/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26B8237-2284-DA41-90A2-52E8B1533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blipFill>
                <a:blip r:embed="rId15"/>
                <a:stretch>
                  <a:fillRect l="-2974" t="-1923" r="-483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61D5528-6353-7BC1-2A8B-3DCCFF7DE575}"/>
              </a:ext>
            </a:extLst>
          </p:cNvPr>
          <p:cNvCxnSpPr/>
          <p:nvPr/>
        </p:nvCxnSpPr>
        <p:spPr>
          <a:xfrm>
            <a:off x="376874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CA332BB-7C5F-0490-BE3F-F8696AFCD6E0}"/>
              </a:ext>
            </a:extLst>
          </p:cNvPr>
          <p:cNvCxnSpPr/>
          <p:nvPr/>
        </p:nvCxnSpPr>
        <p:spPr>
          <a:xfrm>
            <a:off x="4271948" y="3301136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eft Brace 177">
            <a:extLst>
              <a:ext uri="{FF2B5EF4-FFF2-40B4-BE49-F238E27FC236}">
                <a16:creationId xmlns:a16="http://schemas.microsoft.com/office/drawing/2014/main" id="{4CF689D2-CE05-A627-5002-114F533540A9}"/>
              </a:ext>
            </a:extLst>
          </p:cNvPr>
          <p:cNvSpPr/>
          <p:nvPr/>
        </p:nvSpPr>
        <p:spPr>
          <a:xfrm>
            <a:off x="285887" y="1837745"/>
            <a:ext cx="247950" cy="279465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C8F45FA-1A42-7288-EC43-6CB340D9E156}"/>
                  </a:ext>
                </a:extLst>
              </p:cNvPr>
              <p:cNvSpPr txBox="1"/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C8F45FA-1A42-7288-EC43-6CB340D9E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AB938C4D-D9EB-1AE9-9FA5-849133B1BFB2}"/>
                  </a:ext>
                </a:extLst>
              </p:cNvPr>
              <p:cNvSpPr txBox="1"/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AB938C4D-D9EB-1AE9-9FA5-849133B1B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blipFill>
                <a:blip r:embed="rId17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3701EFE1-D150-028C-E0DF-FAD1B20B3488}"/>
              </a:ext>
            </a:extLst>
          </p:cNvPr>
          <p:cNvGrpSpPr/>
          <p:nvPr/>
        </p:nvGrpSpPr>
        <p:grpSpPr>
          <a:xfrm>
            <a:off x="7107960" y="3133506"/>
            <a:ext cx="4177268" cy="894590"/>
            <a:chOff x="7099848" y="3358335"/>
            <a:chExt cx="4177268" cy="894590"/>
          </a:xfrm>
        </p:grpSpPr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5E2A131D-A3AC-C23D-DAC2-14DE2FF9C049}"/>
                </a:ext>
              </a:extLst>
            </p:cNvPr>
            <p:cNvSpPr/>
            <p:nvPr/>
          </p:nvSpPr>
          <p:spPr>
            <a:xfrm>
              <a:off x="7856229" y="3442042"/>
              <a:ext cx="3392611" cy="34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CB4E9024-0155-92DD-E14E-62F49E221910}"/>
                </a:ext>
              </a:extLst>
            </p:cNvPr>
            <p:cNvSpPr/>
            <p:nvPr/>
          </p:nvSpPr>
          <p:spPr>
            <a:xfrm>
              <a:off x="7856229" y="3907868"/>
              <a:ext cx="3392611" cy="34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7C20A776-2EF2-9B58-41AD-3FAED899CC5E}"/>
                </a:ext>
              </a:extLst>
            </p:cNvPr>
            <p:cNvCxnSpPr>
              <a:cxnSpLocks/>
            </p:cNvCxnSpPr>
            <p:nvPr/>
          </p:nvCxnSpPr>
          <p:spPr>
            <a:xfrm>
              <a:off x="8453882" y="3442042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BB5E0C6-592A-C9D0-4935-A8A1B6E60576}"/>
                </a:ext>
              </a:extLst>
            </p:cNvPr>
            <p:cNvCxnSpPr>
              <a:cxnSpLocks/>
            </p:cNvCxnSpPr>
            <p:nvPr/>
          </p:nvCxnSpPr>
          <p:spPr>
            <a:xfrm>
              <a:off x="9037603" y="3442042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CEB7758B-BB66-D5CA-03D3-B2CBBFDEB82E}"/>
                </a:ext>
              </a:extLst>
            </p:cNvPr>
            <p:cNvCxnSpPr>
              <a:cxnSpLocks/>
            </p:cNvCxnSpPr>
            <p:nvPr/>
          </p:nvCxnSpPr>
          <p:spPr>
            <a:xfrm>
              <a:off x="9629951" y="3439963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11AD9C06-7B6C-7C0E-4E25-6FC060CB2DAC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20" y="3439963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A03361CA-8954-3B6E-CF3B-4CD301B392BB}"/>
                </a:ext>
              </a:extLst>
            </p:cNvPr>
            <p:cNvCxnSpPr>
              <a:cxnSpLocks/>
            </p:cNvCxnSpPr>
            <p:nvPr/>
          </p:nvCxnSpPr>
          <p:spPr>
            <a:xfrm>
              <a:off x="8453882" y="3907868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32F2D4B3-59BA-A9FD-08EF-3F0CFA96EAD6}"/>
                </a:ext>
              </a:extLst>
            </p:cNvPr>
            <p:cNvCxnSpPr>
              <a:cxnSpLocks/>
            </p:cNvCxnSpPr>
            <p:nvPr/>
          </p:nvCxnSpPr>
          <p:spPr>
            <a:xfrm>
              <a:off x="9037603" y="3907868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AA57FAF-55C8-E39A-8250-1F160DBB08FB}"/>
                </a:ext>
              </a:extLst>
            </p:cNvPr>
            <p:cNvCxnSpPr>
              <a:cxnSpLocks/>
            </p:cNvCxnSpPr>
            <p:nvPr/>
          </p:nvCxnSpPr>
          <p:spPr>
            <a:xfrm>
              <a:off x="9629951" y="3905789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F61770B5-5AD2-FB2E-9B48-8BCCA3295D82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20" y="3905789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9FCE74D-908E-399E-227B-FED567B742A4}"/>
                    </a:ext>
                  </a:extLst>
                </p:cNvPr>
                <p:cNvSpPr txBox="1"/>
                <p:nvPr/>
              </p:nvSpPr>
              <p:spPr>
                <a:xfrm>
                  <a:off x="7099848" y="3662055"/>
                  <a:ext cx="32392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9FCE74D-908E-399E-227B-FED567B74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848" y="3662055"/>
                  <a:ext cx="32392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5094" t="-2222" r="-18868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5DDC694F-8249-AA6E-24D3-0447372876A5}"/>
                    </a:ext>
                  </a:extLst>
                </p:cNvPr>
                <p:cNvSpPr txBox="1"/>
                <p:nvPr/>
              </p:nvSpPr>
              <p:spPr>
                <a:xfrm>
                  <a:off x="7492690" y="3415689"/>
                  <a:ext cx="4805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=</a:t>
                  </a:r>
                </a:p>
              </p:txBody>
            </p:sp>
          </mc:Choice>
          <mc:Fallback xmlns="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5DDC694F-8249-AA6E-24D3-0447372876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690" y="3415689"/>
                  <a:ext cx="480527" cy="369332"/>
                </a:xfrm>
                <a:prstGeom prst="rect">
                  <a:avLst/>
                </a:prstGeom>
                <a:blipFill>
                  <a:blip r:embed="rId19"/>
                  <a:stretch>
                    <a:fillRect t="-8197" r="-253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6106AC34-800A-2702-4082-BA3F2C6083F6}"/>
                    </a:ext>
                  </a:extLst>
                </p:cNvPr>
                <p:cNvSpPr txBox="1"/>
                <p:nvPr/>
              </p:nvSpPr>
              <p:spPr>
                <a:xfrm>
                  <a:off x="8017623" y="3450668"/>
                  <a:ext cx="287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6106AC34-800A-2702-4082-BA3F2C608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623" y="3450668"/>
                  <a:ext cx="287964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638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B4487BDF-7773-C1F2-A9E1-3E57BE9006EB}"/>
                    </a:ext>
                  </a:extLst>
                </p:cNvPr>
                <p:cNvSpPr txBox="1"/>
                <p:nvPr/>
              </p:nvSpPr>
              <p:spPr>
                <a:xfrm>
                  <a:off x="8611410" y="3442042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B4487BDF-7773-C1F2-A9E1-3E57BE900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410" y="3442042"/>
                  <a:ext cx="293285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2500" r="-6250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32052CD-8BA2-66CD-CA19-5307392D2679}"/>
                    </a:ext>
                  </a:extLst>
                </p:cNvPr>
                <p:cNvSpPr txBox="1"/>
                <p:nvPr/>
              </p:nvSpPr>
              <p:spPr>
                <a:xfrm>
                  <a:off x="9231283" y="3450668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32052CD-8BA2-66CD-CA19-5307392D26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1283" y="3450668"/>
                  <a:ext cx="293285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2500" r="-6250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4101323D-2B6B-C801-ADCA-96BD69D4165D}"/>
                    </a:ext>
                  </a:extLst>
                </p:cNvPr>
                <p:cNvSpPr txBox="1"/>
                <p:nvPr/>
              </p:nvSpPr>
              <p:spPr>
                <a:xfrm>
                  <a:off x="10819441" y="3450668"/>
                  <a:ext cx="3073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4101323D-2B6B-C801-ADCA-96BD69D416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9441" y="3450668"/>
                  <a:ext cx="307392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11765" r="-1961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8BDB9FB8-92E5-DFD4-5749-D29A68B34742}"/>
                </a:ext>
              </a:extLst>
            </p:cNvPr>
            <p:cNvSpPr txBox="1"/>
            <p:nvPr/>
          </p:nvSpPr>
          <p:spPr>
            <a:xfrm>
              <a:off x="9955031" y="335833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FEFC9FB5-E641-5676-277A-2753EA47690A}"/>
                </a:ext>
              </a:extLst>
            </p:cNvPr>
            <p:cNvSpPr txBox="1"/>
            <p:nvPr/>
          </p:nvSpPr>
          <p:spPr>
            <a:xfrm>
              <a:off x="9965513" y="382264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B95F898A-D7DA-9F62-8399-4FFDE905E474}"/>
                    </a:ext>
                  </a:extLst>
                </p:cNvPr>
                <p:cNvSpPr txBox="1"/>
                <p:nvPr/>
              </p:nvSpPr>
              <p:spPr>
                <a:xfrm>
                  <a:off x="7899917" y="3922264"/>
                  <a:ext cx="557652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B95F898A-D7DA-9F62-8399-4FFDE905E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917" y="3922264"/>
                  <a:ext cx="557652" cy="267381"/>
                </a:xfrm>
                <a:prstGeom prst="rect">
                  <a:avLst/>
                </a:prstGeom>
                <a:blipFill>
                  <a:blip r:embed="rId24"/>
                  <a:stretch>
                    <a:fillRect l="-4348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8F80719B-B075-F408-887F-EA4AA79D291F}"/>
                    </a:ext>
                  </a:extLst>
                </p:cNvPr>
                <p:cNvSpPr txBox="1"/>
                <p:nvPr/>
              </p:nvSpPr>
              <p:spPr>
                <a:xfrm>
                  <a:off x="9090701" y="3932970"/>
                  <a:ext cx="562398" cy="268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8F80719B-B075-F408-887F-EA4AA79D2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701" y="3932970"/>
                  <a:ext cx="562398" cy="268471"/>
                </a:xfrm>
                <a:prstGeom prst="rect">
                  <a:avLst/>
                </a:prstGeom>
                <a:blipFill>
                  <a:blip r:embed="rId25"/>
                  <a:stretch>
                    <a:fillRect l="-5435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DFB06259-10B2-85BB-3360-74EEB7D4C5AE}"/>
                    </a:ext>
                  </a:extLst>
                </p:cNvPr>
                <p:cNvSpPr txBox="1"/>
                <p:nvPr/>
              </p:nvSpPr>
              <p:spPr>
                <a:xfrm>
                  <a:off x="10688109" y="3932970"/>
                  <a:ext cx="589007" cy="268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DFB06259-10B2-85BB-3360-74EEB7D4C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8109" y="3932970"/>
                  <a:ext cx="589007" cy="268663"/>
                </a:xfrm>
                <a:prstGeom prst="rect">
                  <a:avLst/>
                </a:prstGeom>
                <a:blipFill>
                  <a:blip r:embed="rId26"/>
                  <a:stretch>
                    <a:fillRect l="-520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13DDAFDF-DB06-479C-179F-7C77B19405FF}"/>
                    </a:ext>
                  </a:extLst>
                </p:cNvPr>
                <p:cNvSpPr txBox="1"/>
                <p:nvPr/>
              </p:nvSpPr>
              <p:spPr>
                <a:xfrm>
                  <a:off x="8492264" y="3922655"/>
                  <a:ext cx="562398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13DDAFDF-DB06-479C-179F-7C77B1940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264" y="3922655"/>
                  <a:ext cx="562398" cy="267381"/>
                </a:xfrm>
                <a:prstGeom prst="rect">
                  <a:avLst/>
                </a:prstGeom>
                <a:blipFill>
                  <a:blip r:embed="rId27"/>
                  <a:stretch>
                    <a:fillRect l="-430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E6C93E-E7BC-0AED-1B7A-CE4F347D4530}"/>
                  </a:ext>
                </a:extLst>
              </p:cNvPr>
              <p:cNvSpPr txBox="1"/>
              <p:nvPr/>
            </p:nvSpPr>
            <p:spPr>
              <a:xfrm>
                <a:off x="207161" y="4980504"/>
                <a:ext cx="113304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Hybrid 2:  In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sz="2400" dirty="0"/>
                  <a:t>  only encrypt labels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, replace others by dummy.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E6C93E-E7BC-0AED-1B7A-CE4F347D4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1" y="4980504"/>
                <a:ext cx="11330415" cy="1200329"/>
              </a:xfrm>
              <a:prstGeom prst="rect">
                <a:avLst/>
              </a:prstGeom>
              <a:blipFill>
                <a:blip r:embed="rId28"/>
                <a:stretch>
                  <a:fillRect l="-861"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76733-1B7A-43CC-443A-58DB1DD3162D}"/>
                  </a:ext>
                </a:extLst>
              </p:cNvPr>
              <p:cNvSpPr txBox="1"/>
              <p:nvPr/>
            </p:nvSpPr>
            <p:spPr>
              <a:xfrm>
                <a:off x="640791" y="422408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76733-1B7A-43CC-443A-58DB1DD31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1" y="4224084"/>
                <a:ext cx="1604863" cy="319446"/>
              </a:xfrm>
              <a:prstGeom prst="rect">
                <a:avLst/>
              </a:prstGeom>
              <a:blipFill>
                <a:blip r:embed="rId29"/>
                <a:stretch>
                  <a:fillRect l="-3042" r="-53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8D17B0-21C0-EE4A-6DDD-11063ED7C87F}"/>
                  </a:ext>
                </a:extLst>
              </p:cNvPr>
              <p:cNvSpPr txBox="1"/>
              <p:nvPr/>
            </p:nvSpPr>
            <p:spPr>
              <a:xfrm>
                <a:off x="2879287" y="3860066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8D17B0-21C0-EE4A-6DDD-11063ED7C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287" y="3860066"/>
                <a:ext cx="1640321" cy="319446"/>
              </a:xfrm>
              <a:prstGeom prst="rect">
                <a:avLst/>
              </a:prstGeom>
              <a:blipFill>
                <a:blip r:embed="rId30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A23761-5108-034E-C15E-08E863F8C5C8}"/>
                  </a:ext>
                </a:extLst>
              </p:cNvPr>
              <p:cNvSpPr txBox="1"/>
              <p:nvPr/>
            </p:nvSpPr>
            <p:spPr>
              <a:xfrm>
                <a:off x="631280" y="3876733"/>
                <a:ext cx="1648716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   0   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A23761-5108-034E-C15E-08E863F8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80" y="3876733"/>
                <a:ext cx="1648716" cy="319446"/>
              </a:xfrm>
              <a:prstGeom prst="rect">
                <a:avLst/>
              </a:prstGeom>
              <a:blipFill>
                <a:blip r:embed="rId31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D19119-CBCE-E142-E716-4992D8FE2E30}"/>
                  </a:ext>
                </a:extLst>
              </p:cNvPr>
              <p:cNvSpPr txBox="1"/>
              <p:nvPr/>
            </p:nvSpPr>
            <p:spPr>
              <a:xfrm>
                <a:off x="2884974" y="4209334"/>
                <a:ext cx="1604863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  0   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D19119-CBCE-E142-E716-4992D8FE2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974" y="4209334"/>
                <a:ext cx="1604863" cy="319446"/>
              </a:xfrm>
              <a:prstGeom prst="rect">
                <a:avLst/>
              </a:prstGeom>
              <a:blipFill>
                <a:blip r:embed="rId32"/>
                <a:stretch>
                  <a:fillRect l="-4924" t="-19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19DB61-599B-A3E0-2CD3-6710A5A32C7C}"/>
                  </a:ext>
                </a:extLst>
              </p:cNvPr>
              <p:cNvSpPr txBox="1"/>
              <p:nvPr/>
            </p:nvSpPr>
            <p:spPr>
              <a:xfrm>
                <a:off x="4542229" y="1212795"/>
                <a:ext cx="1658338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19DB61-599B-A3E0-2CD3-6710A5A32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29" y="1212795"/>
                <a:ext cx="165833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A327F3-C989-4D47-4183-9A89504401BA}"/>
                  </a:ext>
                </a:extLst>
              </p:cNvPr>
              <p:cNvSpPr txBox="1"/>
              <p:nvPr/>
            </p:nvSpPr>
            <p:spPr>
              <a:xfrm>
                <a:off x="7477388" y="1608198"/>
                <a:ext cx="33973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A327F3-C989-4D47-4183-9A895044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388" y="1608198"/>
                <a:ext cx="3397314" cy="400110"/>
              </a:xfrm>
              <a:prstGeom prst="rect">
                <a:avLst/>
              </a:prstGeom>
              <a:blipFill>
                <a:blip r:embed="rId3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BD6022-A33F-C914-27C3-19C0EE489920}"/>
                  </a:ext>
                </a:extLst>
              </p:cNvPr>
              <p:cNvSpPr txBox="1"/>
              <p:nvPr/>
            </p:nvSpPr>
            <p:spPr>
              <a:xfrm>
                <a:off x="3633478" y="1609512"/>
                <a:ext cx="3843910" cy="41113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𝑆𝐾𝐷𝑀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BD6022-A33F-C914-27C3-19C0EE489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78" y="1609512"/>
                <a:ext cx="3843910" cy="411138"/>
              </a:xfrm>
              <a:prstGeom prst="rect">
                <a:avLst/>
              </a:prstGeom>
              <a:blipFill>
                <a:blip r:embed="rId35"/>
                <a:stretch>
                  <a:fillRect t="-10448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542BF49-E07C-FFE9-6928-13913145F970}"/>
              </a:ext>
            </a:extLst>
          </p:cNvPr>
          <p:cNvSpPr txBox="1"/>
          <p:nvPr/>
        </p:nvSpPr>
        <p:spPr>
          <a:xfrm>
            <a:off x="4422854" y="5880716"/>
            <a:ext cx="32091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indistinguishable by CPA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6F2A58-6DE0-4504-5CBD-2A9DE43DAFC6}"/>
                  </a:ext>
                </a:extLst>
              </p:cNvPr>
              <p:cNvSpPr txBox="1"/>
              <p:nvPr/>
            </p:nvSpPr>
            <p:spPr>
              <a:xfrm>
                <a:off x="407890" y="1057623"/>
                <a:ext cx="3776183" cy="5118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6F2A58-6DE0-4504-5CBD-2A9DE43DA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90" y="1057623"/>
                <a:ext cx="3776183" cy="51187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6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C55C-001E-DD1E-FA71-88E373F6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8" y="7584"/>
            <a:ext cx="10515600" cy="1325563"/>
          </a:xfrm>
        </p:spPr>
        <p:txBody>
          <a:bodyPr/>
          <a:lstStyle/>
          <a:p>
            <a:r>
              <a:rPr lang="en-US" dirty="0"/>
              <a:t>Security Proof Outline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D10845C-0CF9-FF1E-5855-97C7B99678B5}"/>
              </a:ext>
            </a:extLst>
          </p:cNvPr>
          <p:cNvSpPr/>
          <p:nvPr/>
        </p:nvSpPr>
        <p:spPr>
          <a:xfrm>
            <a:off x="7856229" y="2199747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D1A05C9-1A3E-D020-1F65-F0F202939B13}"/>
              </a:ext>
            </a:extLst>
          </p:cNvPr>
          <p:cNvSpPr/>
          <p:nvPr/>
        </p:nvSpPr>
        <p:spPr>
          <a:xfrm>
            <a:off x="7856229" y="2548962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E935C2F-BB4C-6E3C-4613-2AC30DEB1018}"/>
              </a:ext>
            </a:extLst>
          </p:cNvPr>
          <p:cNvCxnSpPr/>
          <p:nvPr/>
        </p:nvCxnSpPr>
        <p:spPr>
          <a:xfrm>
            <a:off x="8453882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E0FEC77-C137-6BCB-3AEF-E299526C0B60}"/>
              </a:ext>
            </a:extLst>
          </p:cNvPr>
          <p:cNvCxnSpPr/>
          <p:nvPr/>
        </p:nvCxnSpPr>
        <p:spPr>
          <a:xfrm>
            <a:off x="9037603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0B0B784-9A32-6EB2-40F0-1E76D75DC037}"/>
              </a:ext>
            </a:extLst>
          </p:cNvPr>
          <p:cNvCxnSpPr/>
          <p:nvPr/>
        </p:nvCxnSpPr>
        <p:spPr>
          <a:xfrm>
            <a:off x="9629951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2A37A31-C22B-125D-88EC-DFCE017EFDCD}"/>
              </a:ext>
            </a:extLst>
          </p:cNvPr>
          <p:cNvCxnSpPr/>
          <p:nvPr/>
        </p:nvCxnSpPr>
        <p:spPr>
          <a:xfrm>
            <a:off x="10653620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3BC29B-340A-5CDA-769B-81929101A41B}"/>
                  </a:ext>
                </a:extLst>
              </p:cNvPr>
              <p:cNvSpPr txBox="1"/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3BC29B-340A-5CDA-769B-81929101A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blipFill>
                <a:blip r:embed="rId2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1D5F42C-C99C-4364-0A12-1BD4E4DB0933}"/>
                  </a:ext>
                </a:extLst>
              </p:cNvPr>
              <p:cNvSpPr txBox="1"/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1D5F42C-C99C-4364-0A12-1BD4E4DB0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blipFill>
                <a:blip r:embed="rId3"/>
                <a:stretch>
                  <a:fillRect l="-11111" r="-444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3E02E90-3766-2345-6BD4-12237C99E459}"/>
                  </a:ext>
                </a:extLst>
              </p:cNvPr>
              <p:cNvSpPr txBox="1"/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3E02E90-3766-2345-6BD4-12237C99E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blipFill>
                <a:blip r:embed="rId4"/>
                <a:stretch>
                  <a:fillRect l="-11236" r="-449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A52D0E-0076-207A-4DBD-3CEA13C0C2FD}"/>
                  </a:ext>
                </a:extLst>
              </p:cNvPr>
              <p:cNvSpPr txBox="1"/>
              <p:nvPr/>
            </p:nvSpPr>
            <p:spPr>
              <a:xfrm>
                <a:off x="10702503" y="2238390"/>
                <a:ext cx="56073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A52D0E-0076-207A-4DBD-3CEA13C0C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238390"/>
                <a:ext cx="560731" cy="289182"/>
              </a:xfrm>
              <a:prstGeom prst="rect">
                <a:avLst/>
              </a:prstGeom>
              <a:blipFill>
                <a:blip r:embed="rId5"/>
                <a:stretch>
                  <a:fillRect l="-10870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7050722-62C3-7363-73C6-732EDF89D4BF}"/>
                  </a:ext>
                </a:extLst>
              </p:cNvPr>
              <p:cNvSpPr txBox="1"/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7050722-62C3-7363-73C6-732EDF89D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blipFill>
                <a:blip r:embed="rId6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AEEFE8-0FE0-8E2A-4C8E-2A9109845BB8}"/>
                  </a:ext>
                </a:extLst>
              </p:cNvPr>
              <p:cNvSpPr txBox="1"/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AEEFE8-0FE0-8E2A-4C8E-2A910984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blipFill>
                <a:blip r:embed="rId7"/>
                <a:stretch>
                  <a:fillRect l="-9890" r="-4396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3E1FEF7-0121-9D2D-9FC0-93539D86638D}"/>
                  </a:ext>
                </a:extLst>
              </p:cNvPr>
              <p:cNvSpPr txBox="1"/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3E1FEF7-0121-9D2D-9FC0-93539D866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blipFill>
                <a:blip r:embed="rId8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C76F7F4-9186-30B9-FBE3-E8EB04C51831}"/>
                  </a:ext>
                </a:extLst>
              </p:cNvPr>
              <p:cNvSpPr txBox="1"/>
              <p:nvPr/>
            </p:nvSpPr>
            <p:spPr>
              <a:xfrm>
                <a:off x="10702503" y="2555509"/>
                <a:ext cx="56073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C76F7F4-9186-30B9-FBE3-E8EB04C5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555509"/>
                <a:ext cx="560731" cy="289182"/>
              </a:xfrm>
              <a:prstGeom prst="rect">
                <a:avLst/>
              </a:prstGeom>
              <a:blipFill>
                <a:blip r:embed="rId9"/>
                <a:stretch>
                  <a:fillRect l="-10870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AE3A8451-EF19-7DCF-A0E8-BF417CCBF63B}"/>
              </a:ext>
            </a:extLst>
          </p:cNvPr>
          <p:cNvSpPr txBox="1"/>
          <p:nvPr/>
        </p:nvSpPr>
        <p:spPr>
          <a:xfrm>
            <a:off x="9977845" y="21495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1A1453-3A17-1D2F-4C80-4A8AE1359F82}"/>
                  </a:ext>
                </a:extLst>
              </p:cNvPr>
              <p:cNvSpPr txBox="1"/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1A1453-3A17-1D2F-4C80-4A8AE135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blipFill>
                <a:blip r:embed="rId10"/>
                <a:stretch>
                  <a:fillRect l="-25455" t="-6667" r="-2727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id="{94CC8A19-8AFD-435C-97EF-03CFAAA6FE23}"/>
              </a:ext>
            </a:extLst>
          </p:cNvPr>
          <p:cNvSpPr txBox="1"/>
          <p:nvPr/>
        </p:nvSpPr>
        <p:spPr>
          <a:xfrm>
            <a:off x="9965513" y="245502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B1C603CF-A094-D749-3B78-39EAC00596F1}"/>
                  </a:ext>
                </a:extLst>
              </p:cNvPr>
              <p:cNvSpPr/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Garble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B1C603CF-A094-D749-3B78-39EAC0059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4DBDA9E-3F9E-3369-C958-003A78D96097}"/>
              </a:ext>
            </a:extLst>
          </p:cNvPr>
          <p:cNvCxnSpPr/>
          <p:nvPr/>
        </p:nvCxnSpPr>
        <p:spPr>
          <a:xfrm>
            <a:off x="769628" y="3299695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2D15449-011A-7F2C-AE41-E2FECB2CE640}"/>
              </a:ext>
            </a:extLst>
          </p:cNvPr>
          <p:cNvCxnSpPr/>
          <p:nvPr/>
        </p:nvCxnSpPr>
        <p:spPr>
          <a:xfrm>
            <a:off x="1272834" y="3326050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A27AED5-D181-D43E-46CB-7084630101BC}"/>
              </a:ext>
            </a:extLst>
          </p:cNvPr>
          <p:cNvCxnSpPr/>
          <p:nvPr/>
        </p:nvCxnSpPr>
        <p:spPr>
          <a:xfrm>
            <a:off x="1770290" y="3326049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3E53842-3078-293C-B079-9A3DA9FAA4DB}"/>
              </a:ext>
            </a:extLst>
          </p:cNvPr>
          <p:cNvCxnSpPr/>
          <p:nvPr/>
        </p:nvCxnSpPr>
        <p:spPr>
          <a:xfrm>
            <a:off x="2273496" y="331359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3AC58B80-8524-D1BD-701C-D5F7F39F9426}"/>
              </a:ext>
            </a:extLst>
          </p:cNvPr>
          <p:cNvCxnSpPr/>
          <p:nvPr/>
        </p:nvCxnSpPr>
        <p:spPr>
          <a:xfrm>
            <a:off x="277095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9C2B2CF-2AD8-F081-4FA0-8DA1B7FFC39B}"/>
              </a:ext>
            </a:extLst>
          </p:cNvPr>
          <p:cNvCxnSpPr/>
          <p:nvPr/>
        </p:nvCxnSpPr>
        <p:spPr>
          <a:xfrm>
            <a:off x="2768078" y="331463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0AC3A02-9BC1-C969-70FB-F0BB64D1FCC1}"/>
              </a:ext>
            </a:extLst>
          </p:cNvPr>
          <p:cNvCxnSpPr/>
          <p:nvPr/>
        </p:nvCxnSpPr>
        <p:spPr>
          <a:xfrm>
            <a:off x="3271284" y="3302177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46B35A4-0127-0E82-62EC-96F580E120D5}"/>
              </a:ext>
            </a:extLst>
          </p:cNvPr>
          <p:cNvSpPr/>
          <p:nvPr/>
        </p:nvSpPr>
        <p:spPr>
          <a:xfrm>
            <a:off x="598739" y="3850907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332741C-712C-4365-84CC-5CBF6DD31F35}"/>
              </a:ext>
            </a:extLst>
          </p:cNvPr>
          <p:cNvSpPr/>
          <p:nvPr/>
        </p:nvSpPr>
        <p:spPr>
          <a:xfrm>
            <a:off x="598739" y="4200122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BCF6B01-9491-F4F7-8B76-ED7EBCB75CF0}"/>
              </a:ext>
            </a:extLst>
          </p:cNvPr>
          <p:cNvCxnSpPr/>
          <p:nvPr/>
        </p:nvCxnSpPr>
        <p:spPr>
          <a:xfrm>
            <a:off x="2295044" y="384882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1E477D5-D52D-E7A7-CEB9-15AFD41EAE9B}"/>
              </a:ext>
            </a:extLst>
          </p:cNvPr>
          <p:cNvCxnSpPr/>
          <p:nvPr/>
        </p:nvCxnSpPr>
        <p:spPr>
          <a:xfrm>
            <a:off x="2821205" y="3857844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66B5015-B56A-138B-A8B5-7806462FD509}"/>
                  </a:ext>
                </a:extLst>
              </p:cNvPr>
              <p:cNvSpPr txBox="1"/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66B5015-B56A-138B-A8B5-7806462FD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blipFill>
                <a:blip r:embed="rId12"/>
                <a:stretch>
                  <a:fillRect l="-3422" r="-532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Box 170">
            <a:extLst>
              <a:ext uri="{FF2B5EF4-FFF2-40B4-BE49-F238E27FC236}">
                <a16:creationId xmlns:a16="http://schemas.microsoft.com/office/drawing/2014/main" id="{311E53AD-410C-E3FE-42CC-975ED748D8CE}"/>
              </a:ext>
            </a:extLst>
          </p:cNvPr>
          <p:cNvSpPr txBox="1"/>
          <p:nvPr/>
        </p:nvSpPr>
        <p:spPr>
          <a:xfrm>
            <a:off x="2395984" y="377837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ECADF01-DA73-CD2A-02D1-A1D2E6B6C9DA}"/>
              </a:ext>
            </a:extLst>
          </p:cNvPr>
          <p:cNvSpPr txBox="1"/>
          <p:nvPr/>
        </p:nvSpPr>
        <p:spPr>
          <a:xfrm>
            <a:off x="2395984" y="4147703"/>
            <a:ext cx="20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A3F33B-E68A-1E0E-FBE9-10F84A4E8415}"/>
                  </a:ext>
                </a:extLst>
              </p:cNvPr>
              <p:cNvSpPr txBox="1"/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A3F33B-E68A-1E0E-FBE9-10F84A4E8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blipFill>
                <a:blip r:embed="rId13"/>
                <a:stretch>
                  <a:fillRect l="-3042" r="-53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2B47F3E-20B7-BAE6-B95C-6B92200E523A}"/>
                  </a:ext>
                </a:extLst>
              </p:cNvPr>
              <p:cNvSpPr txBox="1"/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2B47F3E-20B7-BAE6-B95C-6B92200E5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blipFill>
                <a:blip r:embed="rId14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26B8237-2284-DA41-90A2-52E8B15337E3}"/>
                  </a:ext>
                </a:extLst>
              </p:cNvPr>
              <p:cNvSpPr txBox="1"/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26B8237-2284-DA41-90A2-52E8B1533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blipFill>
                <a:blip r:embed="rId15"/>
                <a:stretch>
                  <a:fillRect l="-2974" t="-1923" r="-483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61D5528-6353-7BC1-2A8B-3DCCFF7DE575}"/>
              </a:ext>
            </a:extLst>
          </p:cNvPr>
          <p:cNvCxnSpPr/>
          <p:nvPr/>
        </p:nvCxnSpPr>
        <p:spPr>
          <a:xfrm>
            <a:off x="376874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CA332BB-7C5F-0490-BE3F-F8696AFCD6E0}"/>
              </a:ext>
            </a:extLst>
          </p:cNvPr>
          <p:cNvCxnSpPr/>
          <p:nvPr/>
        </p:nvCxnSpPr>
        <p:spPr>
          <a:xfrm>
            <a:off x="4271948" y="3301136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eft Brace 177">
            <a:extLst>
              <a:ext uri="{FF2B5EF4-FFF2-40B4-BE49-F238E27FC236}">
                <a16:creationId xmlns:a16="http://schemas.microsoft.com/office/drawing/2014/main" id="{4CF689D2-CE05-A627-5002-114F533540A9}"/>
              </a:ext>
            </a:extLst>
          </p:cNvPr>
          <p:cNvSpPr/>
          <p:nvPr/>
        </p:nvSpPr>
        <p:spPr>
          <a:xfrm>
            <a:off x="285887" y="1837745"/>
            <a:ext cx="247950" cy="279465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C8F45FA-1A42-7288-EC43-6CB340D9E156}"/>
                  </a:ext>
                </a:extLst>
              </p:cNvPr>
              <p:cNvSpPr txBox="1"/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C8F45FA-1A42-7288-EC43-6CB340D9E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AB938C4D-D9EB-1AE9-9FA5-849133B1BFB2}"/>
                  </a:ext>
                </a:extLst>
              </p:cNvPr>
              <p:cNvSpPr txBox="1"/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AB938C4D-D9EB-1AE9-9FA5-849133B1B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blipFill>
                <a:blip r:embed="rId17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3701EFE1-D150-028C-E0DF-FAD1B20B3488}"/>
              </a:ext>
            </a:extLst>
          </p:cNvPr>
          <p:cNvGrpSpPr/>
          <p:nvPr/>
        </p:nvGrpSpPr>
        <p:grpSpPr>
          <a:xfrm>
            <a:off x="7107960" y="3133506"/>
            <a:ext cx="4177268" cy="894590"/>
            <a:chOff x="7099848" y="3358335"/>
            <a:chExt cx="4177268" cy="894590"/>
          </a:xfrm>
        </p:grpSpPr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5E2A131D-A3AC-C23D-DAC2-14DE2FF9C049}"/>
                </a:ext>
              </a:extLst>
            </p:cNvPr>
            <p:cNvSpPr/>
            <p:nvPr/>
          </p:nvSpPr>
          <p:spPr>
            <a:xfrm>
              <a:off x="7856229" y="3442042"/>
              <a:ext cx="3392611" cy="34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CB4E9024-0155-92DD-E14E-62F49E221910}"/>
                </a:ext>
              </a:extLst>
            </p:cNvPr>
            <p:cNvSpPr/>
            <p:nvPr/>
          </p:nvSpPr>
          <p:spPr>
            <a:xfrm>
              <a:off x="7856229" y="3907868"/>
              <a:ext cx="3392611" cy="34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7C20A776-2EF2-9B58-41AD-3FAED899CC5E}"/>
                </a:ext>
              </a:extLst>
            </p:cNvPr>
            <p:cNvCxnSpPr>
              <a:cxnSpLocks/>
            </p:cNvCxnSpPr>
            <p:nvPr/>
          </p:nvCxnSpPr>
          <p:spPr>
            <a:xfrm>
              <a:off x="8453882" y="3442042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BB5E0C6-592A-C9D0-4935-A8A1B6E60576}"/>
                </a:ext>
              </a:extLst>
            </p:cNvPr>
            <p:cNvCxnSpPr>
              <a:cxnSpLocks/>
            </p:cNvCxnSpPr>
            <p:nvPr/>
          </p:nvCxnSpPr>
          <p:spPr>
            <a:xfrm>
              <a:off x="9037603" y="3442042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CEB7758B-BB66-D5CA-03D3-B2CBBFDEB82E}"/>
                </a:ext>
              </a:extLst>
            </p:cNvPr>
            <p:cNvCxnSpPr>
              <a:cxnSpLocks/>
            </p:cNvCxnSpPr>
            <p:nvPr/>
          </p:nvCxnSpPr>
          <p:spPr>
            <a:xfrm>
              <a:off x="9629951" y="3439963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11AD9C06-7B6C-7C0E-4E25-6FC060CB2DAC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20" y="3439963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A03361CA-8954-3B6E-CF3B-4CD301B392BB}"/>
                </a:ext>
              </a:extLst>
            </p:cNvPr>
            <p:cNvCxnSpPr>
              <a:cxnSpLocks/>
            </p:cNvCxnSpPr>
            <p:nvPr/>
          </p:nvCxnSpPr>
          <p:spPr>
            <a:xfrm>
              <a:off x="8453882" y="3907868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32F2D4B3-59BA-A9FD-08EF-3F0CFA96EAD6}"/>
                </a:ext>
              </a:extLst>
            </p:cNvPr>
            <p:cNvCxnSpPr>
              <a:cxnSpLocks/>
            </p:cNvCxnSpPr>
            <p:nvPr/>
          </p:nvCxnSpPr>
          <p:spPr>
            <a:xfrm>
              <a:off x="9037603" y="3907868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AA57FAF-55C8-E39A-8250-1F160DBB08FB}"/>
                </a:ext>
              </a:extLst>
            </p:cNvPr>
            <p:cNvCxnSpPr>
              <a:cxnSpLocks/>
            </p:cNvCxnSpPr>
            <p:nvPr/>
          </p:nvCxnSpPr>
          <p:spPr>
            <a:xfrm>
              <a:off x="9629951" y="3905789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F61770B5-5AD2-FB2E-9B48-8BCCA3295D82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20" y="3905789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9FCE74D-908E-399E-227B-FED567B742A4}"/>
                    </a:ext>
                  </a:extLst>
                </p:cNvPr>
                <p:cNvSpPr txBox="1"/>
                <p:nvPr/>
              </p:nvSpPr>
              <p:spPr>
                <a:xfrm>
                  <a:off x="7099848" y="3662055"/>
                  <a:ext cx="32392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9FCE74D-908E-399E-227B-FED567B74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848" y="3662055"/>
                  <a:ext cx="32392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5094" t="-2222" r="-18868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5DDC694F-8249-AA6E-24D3-0447372876A5}"/>
                    </a:ext>
                  </a:extLst>
                </p:cNvPr>
                <p:cNvSpPr txBox="1"/>
                <p:nvPr/>
              </p:nvSpPr>
              <p:spPr>
                <a:xfrm>
                  <a:off x="7492690" y="3415689"/>
                  <a:ext cx="4805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=</a:t>
                  </a:r>
                </a:p>
              </p:txBody>
            </p:sp>
          </mc:Choice>
          <mc:Fallback xmlns="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5DDC694F-8249-AA6E-24D3-0447372876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690" y="3415689"/>
                  <a:ext cx="480527" cy="369332"/>
                </a:xfrm>
                <a:prstGeom prst="rect">
                  <a:avLst/>
                </a:prstGeom>
                <a:blipFill>
                  <a:blip r:embed="rId19"/>
                  <a:stretch>
                    <a:fillRect t="-8197" r="-253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6106AC34-800A-2702-4082-BA3F2C6083F6}"/>
                    </a:ext>
                  </a:extLst>
                </p:cNvPr>
                <p:cNvSpPr txBox="1"/>
                <p:nvPr/>
              </p:nvSpPr>
              <p:spPr>
                <a:xfrm>
                  <a:off x="8017623" y="3450668"/>
                  <a:ext cx="287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6106AC34-800A-2702-4082-BA3F2C608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623" y="3450668"/>
                  <a:ext cx="287964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638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B4487BDF-7773-C1F2-A9E1-3E57BE9006EB}"/>
                    </a:ext>
                  </a:extLst>
                </p:cNvPr>
                <p:cNvSpPr txBox="1"/>
                <p:nvPr/>
              </p:nvSpPr>
              <p:spPr>
                <a:xfrm>
                  <a:off x="8611410" y="3442042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B4487BDF-7773-C1F2-A9E1-3E57BE900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410" y="3442042"/>
                  <a:ext cx="293285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2500" r="-6250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32052CD-8BA2-66CD-CA19-5307392D2679}"/>
                    </a:ext>
                  </a:extLst>
                </p:cNvPr>
                <p:cNvSpPr txBox="1"/>
                <p:nvPr/>
              </p:nvSpPr>
              <p:spPr>
                <a:xfrm>
                  <a:off x="9231283" y="3450668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32052CD-8BA2-66CD-CA19-5307392D26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1283" y="3450668"/>
                  <a:ext cx="293285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2500" r="-6250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4101323D-2B6B-C801-ADCA-96BD69D4165D}"/>
                    </a:ext>
                  </a:extLst>
                </p:cNvPr>
                <p:cNvSpPr txBox="1"/>
                <p:nvPr/>
              </p:nvSpPr>
              <p:spPr>
                <a:xfrm>
                  <a:off x="10819441" y="3450668"/>
                  <a:ext cx="3073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4101323D-2B6B-C801-ADCA-96BD69D416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9441" y="3450668"/>
                  <a:ext cx="307392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11765" r="-1961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8BDB9FB8-92E5-DFD4-5749-D29A68B34742}"/>
                </a:ext>
              </a:extLst>
            </p:cNvPr>
            <p:cNvSpPr txBox="1"/>
            <p:nvPr/>
          </p:nvSpPr>
          <p:spPr>
            <a:xfrm>
              <a:off x="9955031" y="335833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FEFC9FB5-E641-5676-277A-2753EA47690A}"/>
                </a:ext>
              </a:extLst>
            </p:cNvPr>
            <p:cNvSpPr txBox="1"/>
            <p:nvPr/>
          </p:nvSpPr>
          <p:spPr>
            <a:xfrm>
              <a:off x="9965513" y="382264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B95F898A-D7DA-9F62-8399-4FFDE905E474}"/>
                    </a:ext>
                  </a:extLst>
                </p:cNvPr>
                <p:cNvSpPr txBox="1"/>
                <p:nvPr/>
              </p:nvSpPr>
              <p:spPr>
                <a:xfrm>
                  <a:off x="7899917" y="3922264"/>
                  <a:ext cx="557652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B95F898A-D7DA-9F62-8399-4FFDE905E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917" y="3922264"/>
                  <a:ext cx="557652" cy="267381"/>
                </a:xfrm>
                <a:prstGeom prst="rect">
                  <a:avLst/>
                </a:prstGeom>
                <a:blipFill>
                  <a:blip r:embed="rId24"/>
                  <a:stretch>
                    <a:fillRect l="-4348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8F80719B-B075-F408-887F-EA4AA79D291F}"/>
                    </a:ext>
                  </a:extLst>
                </p:cNvPr>
                <p:cNvSpPr txBox="1"/>
                <p:nvPr/>
              </p:nvSpPr>
              <p:spPr>
                <a:xfrm>
                  <a:off x="9090701" y="3932970"/>
                  <a:ext cx="562398" cy="268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8F80719B-B075-F408-887F-EA4AA79D2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701" y="3932970"/>
                  <a:ext cx="562398" cy="268471"/>
                </a:xfrm>
                <a:prstGeom prst="rect">
                  <a:avLst/>
                </a:prstGeom>
                <a:blipFill>
                  <a:blip r:embed="rId25"/>
                  <a:stretch>
                    <a:fillRect l="-5435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DFB06259-10B2-85BB-3360-74EEB7D4C5AE}"/>
                    </a:ext>
                  </a:extLst>
                </p:cNvPr>
                <p:cNvSpPr txBox="1"/>
                <p:nvPr/>
              </p:nvSpPr>
              <p:spPr>
                <a:xfrm>
                  <a:off x="10688109" y="3932970"/>
                  <a:ext cx="589007" cy="268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DFB06259-10B2-85BB-3360-74EEB7D4C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8109" y="3932970"/>
                  <a:ext cx="589007" cy="268663"/>
                </a:xfrm>
                <a:prstGeom prst="rect">
                  <a:avLst/>
                </a:prstGeom>
                <a:blipFill>
                  <a:blip r:embed="rId26"/>
                  <a:stretch>
                    <a:fillRect l="-520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13DDAFDF-DB06-479C-179F-7C77B19405FF}"/>
                    </a:ext>
                  </a:extLst>
                </p:cNvPr>
                <p:cNvSpPr txBox="1"/>
                <p:nvPr/>
              </p:nvSpPr>
              <p:spPr>
                <a:xfrm>
                  <a:off x="8492264" y="3922655"/>
                  <a:ext cx="562398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13DDAFDF-DB06-479C-179F-7C77B1940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264" y="3922655"/>
                  <a:ext cx="562398" cy="267381"/>
                </a:xfrm>
                <a:prstGeom prst="rect">
                  <a:avLst/>
                </a:prstGeom>
                <a:blipFill>
                  <a:blip r:embed="rId27"/>
                  <a:stretch>
                    <a:fillRect l="-430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E6C93E-E7BC-0AED-1B7A-CE4F347D4530}"/>
                  </a:ext>
                </a:extLst>
              </p:cNvPr>
              <p:cNvSpPr txBox="1"/>
              <p:nvPr/>
            </p:nvSpPr>
            <p:spPr>
              <a:xfrm>
                <a:off x="207161" y="4980504"/>
                <a:ext cx="11330415" cy="865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Hybrid 3:  Instead of hard-coding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in GC, have GC compute it.</a:t>
                </a:r>
              </a:p>
              <a:p>
                <a:r>
                  <a:rPr lang="en-US" sz="2400" dirty="0"/>
                  <a:t>In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sz="2400" dirty="0"/>
                  <a:t>,  change GC  to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𝑐𝑡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𝑆𝐾𝐷𝑀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𝑐𝑡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E6C93E-E7BC-0AED-1B7A-CE4F347D4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1" y="4980504"/>
                <a:ext cx="11330415" cy="865173"/>
              </a:xfrm>
              <a:prstGeom prst="rect">
                <a:avLst/>
              </a:prstGeom>
              <a:blipFill>
                <a:blip r:embed="rId28"/>
                <a:stretch>
                  <a:fillRect l="-861" t="-4225"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76733-1B7A-43CC-443A-58DB1DD3162D}"/>
                  </a:ext>
                </a:extLst>
              </p:cNvPr>
              <p:cNvSpPr txBox="1"/>
              <p:nvPr/>
            </p:nvSpPr>
            <p:spPr>
              <a:xfrm>
                <a:off x="640791" y="422408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76733-1B7A-43CC-443A-58DB1DD31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1" y="4224084"/>
                <a:ext cx="1604863" cy="319446"/>
              </a:xfrm>
              <a:prstGeom prst="rect">
                <a:avLst/>
              </a:prstGeom>
              <a:blipFill>
                <a:blip r:embed="rId29"/>
                <a:stretch>
                  <a:fillRect l="-3042" r="-53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8D17B0-21C0-EE4A-6DDD-11063ED7C87F}"/>
                  </a:ext>
                </a:extLst>
              </p:cNvPr>
              <p:cNvSpPr txBox="1"/>
              <p:nvPr/>
            </p:nvSpPr>
            <p:spPr>
              <a:xfrm>
                <a:off x="2879287" y="3860066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8D17B0-21C0-EE4A-6DDD-11063ED7C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287" y="3860066"/>
                <a:ext cx="1640321" cy="319446"/>
              </a:xfrm>
              <a:prstGeom prst="rect">
                <a:avLst/>
              </a:prstGeom>
              <a:blipFill>
                <a:blip r:embed="rId30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A23761-5108-034E-C15E-08E863F8C5C8}"/>
                  </a:ext>
                </a:extLst>
              </p:cNvPr>
              <p:cNvSpPr txBox="1"/>
              <p:nvPr/>
            </p:nvSpPr>
            <p:spPr>
              <a:xfrm>
                <a:off x="631280" y="3876733"/>
                <a:ext cx="1648716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   0   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A23761-5108-034E-C15E-08E863F8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80" y="3876733"/>
                <a:ext cx="1648716" cy="319446"/>
              </a:xfrm>
              <a:prstGeom prst="rect">
                <a:avLst/>
              </a:prstGeom>
              <a:blipFill>
                <a:blip r:embed="rId31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D19119-CBCE-E142-E716-4992D8FE2E30}"/>
                  </a:ext>
                </a:extLst>
              </p:cNvPr>
              <p:cNvSpPr txBox="1"/>
              <p:nvPr/>
            </p:nvSpPr>
            <p:spPr>
              <a:xfrm>
                <a:off x="2884974" y="4209334"/>
                <a:ext cx="1604863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  0   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D19119-CBCE-E142-E716-4992D8FE2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974" y="4209334"/>
                <a:ext cx="1604863" cy="319446"/>
              </a:xfrm>
              <a:prstGeom prst="rect">
                <a:avLst/>
              </a:prstGeom>
              <a:blipFill>
                <a:blip r:embed="rId32"/>
                <a:stretch>
                  <a:fillRect l="-4924" t="-19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315B48-95AF-F042-429B-C5CC719B9DC1}"/>
                  </a:ext>
                </a:extLst>
              </p:cNvPr>
              <p:cNvSpPr txBox="1"/>
              <p:nvPr/>
            </p:nvSpPr>
            <p:spPr>
              <a:xfrm>
                <a:off x="4542229" y="1212795"/>
                <a:ext cx="1658338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315B48-95AF-F042-429B-C5CC719B9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29" y="1212795"/>
                <a:ext cx="165833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72D93A-D855-0059-F211-1227C965FBCB}"/>
                  </a:ext>
                </a:extLst>
              </p:cNvPr>
              <p:cNvSpPr txBox="1"/>
              <p:nvPr/>
            </p:nvSpPr>
            <p:spPr>
              <a:xfrm>
                <a:off x="7477388" y="1608198"/>
                <a:ext cx="33973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72D93A-D855-0059-F211-1227C96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388" y="1608198"/>
                <a:ext cx="3397314" cy="400110"/>
              </a:xfrm>
              <a:prstGeom prst="rect">
                <a:avLst/>
              </a:prstGeom>
              <a:blipFill>
                <a:blip r:embed="rId3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E9C04E-2FEA-E291-2F00-79480894E36A}"/>
                  </a:ext>
                </a:extLst>
              </p:cNvPr>
              <p:cNvSpPr txBox="1"/>
              <p:nvPr/>
            </p:nvSpPr>
            <p:spPr>
              <a:xfrm>
                <a:off x="3633478" y="1609512"/>
                <a:ext cx="3843910" cy="41113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𝑆𝐾𝐷𝑀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E9C04E-2FEA-E291-2F00-79480894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78" y="1609512"/>
                <a:ext cx="3843910" cy="411138"/>
              </a:xfrm>
              <a:prstGeom prst="rect">
                <a:avLst/>
              </a:prstGeom>
              <a:blipFill>
                <a:blip r:embed="rId35"/>
                <a:stretch>
                  <a:fillRect t="-10448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613C9A1-6458-E3DD-E017-AF3272EAAD15}"/>
              </a:ext>
            </a:extLst>
          </p:cNvPr>
          <p:cNvGrpSpPr/>
          <p:nvPr/>
        </p:nvGrpSpPr>
        <p:grpSpPr>
          <a:xfrm>
            <a:off x="1414885" y="2104762"/>
            <a:ext cx="2307145" cy="1202380"/>
            <a:chOff x="1414885" y="2104762"/>
            <a:chExt cx="2307145" cy="12023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FCF415-28D8-2AD0-6589-B39AF0B5F597}"/>
                </a:ext>
              </a:extLst>
            </p:cNvPr>
            <p:cNvSpPr/>
            <p:nvPr/>
          </p:nvSpPr>
          <p:spPr>
            <a:xfrm>
              <a:off x="1870791" y="2527572"/>
              <a:ext cx="1400493" cy="6875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3CE22C4-C846-40A3-751C-5A854850C7FE}"/>
                    </a:ext>
                  </a:extLst>
                </p:cNvPr>
                <p:cNvSpPr txBox="1"/>
                <p:nvPr/>
              </p:nvSpPr>
              <p:spPr>
                <a:xfrm>
                  <a:off x="1414885" y="2104762"/>
                  <a:ext cx="2307145" cy="12023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b="0" dirty="0"/>
                    <a:t> Garble</a:t>
                  </a:r>
                </a:p>
                <a:p>
                  <a:pPr algn="ctr"/>
                  <a:endParaRPr lang="en-US" sz="12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000" dirty="0"/>
                    <a:t>   =</a:t>
                  </a:r>
                </a:p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𝑆𝐾𝐷𝑀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ac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800" dirty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3CE22C4-C846-40A3-751C-5A854850C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4885" y="2104762"/>
                  <a:ext cx="2307145" cy="1202380"/>
                </a:xfrm>
                <a:prstGeom prst="rect">
                  <a:avLst/>
                </a:prstGeom>
                <a:blipFill>
                  <a:blip r:embed="rId36"/>
                  <a:stretch>
                    <a:fillRect l="-792" t="-2525" r="-105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1BCB7ED-4910-D63D-B186-8C7B60016B79}"/>
              </a:ext>
            </a:extLst>
          </p:cNvPr>
          <p:cNvSpPr txBox="1"/>
          <p:nvPr/>
        </p:nvSpPr>
        <p:spPr>
          <a:xfrm>
            <a:off x="4422854" y="6183942"/>
            <a:ext cx="414395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indistinguishable by GC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078592-4E9A-A758-A154-8C87913E37B5}"/>
                  </a:ext>
                </a:extLst>
              </p:cNvPr>
              <p:cNvSpPr txBox="1"/>
              <p:nvPr/>
            </p:nvSpPr>
            <p:spPr>
              <a:xfrm>
                <a:off x="407890" y="1057623"/>
                <a:ext cx="3776183" cy="5118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078592-4E9A-A758-A154-8C87913E3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90" y="1057623"/>
                <a:ext cx="3776183" cy="51187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1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C55C-001E-DD1E-FA71-88E373F6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8" y="7584"/>
            <a:ext cx="10515600" cy="1325563"/>
          </a:xfrm>
        </p:spPr>
        <p:txBody>
          <a:bodyPr/>
          <a:lstStyle/>
          <a:p>
            <a:r>
              <a:rPr lang="en-US" dirty="0"/>
              <a:t>Security Proof Outline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D10845C-0CF9-FF1E-5855-97C7B99678B5}"/>
              </a:ext>
            </a:extLst>
          </p:cNvPr>
          <p:cNvSpPr/>
          <p:nvPr/>
        </p:nvSpPr>
        <p:spPr>
          <a:xfrm>
            <a:off x="7856229" y="2199747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D1A05C9-1A3E-D020-1F65-F0F202939B13}"/>
              </a:ext>
            </a:extLst>
          </p:cNvPr>
          <p:cNvSpPr/>
          <p:nvPr/>
        </p:nvSpPr>
        <p:spPr>
          <a:xfrm>
            <a:off x="7856229" y="2548962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E935C2F-BB4C-6E3C-4613-2AC30DEB1018}"/>
              </a:ext>
            </a:extLst>
          </p:cNvPr>
          <p:cNvCxnSpPr/>
          <p:nvPr/>
        </p:nvCxnSpPr>
        <p:spPr>
          <a:xfrm>
            <a:off x="8453882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E0FEC77-C137-6BCB-3AEF-E299526C0B60}"/>
              </a:ext>
            </a:extLst>
          </p:cNvPr>
          <p:cNvCxnSpPr/>
          <p:nvPr/>
        </p:nvCxnSpPr>
        <p:spPr>
          <a:xfrm>
            <a:off x="9037603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0B0B784-9A32-6EB2-40F0-1E76D75DC037}"/>
              </a:ext>
            </a:extLst>
          </p:cNvPr>
          <p:cNvCxnSpPr/>
          <p:nvPr/>
        </p:nvCxnSpPr>
        <p:spPr>
          <a:xfrm>
            <a:off x="9629951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2A37A31-C22B-125D-88EC-DFCE017EFDCD}"/>
              </a:ext>
            </a:extLst>
          </p:cNvPr>
          <p:cNvCxnSpPr/>
          <p:nvPr/>
        </p:nvCxnSpPr>
        <p:spPr>
          <a:xfrm>
            <a:off x="10653620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3BC29B-340A-5CDA-769B-81929101A41B}"/>
                  </a:ext>
                </a:extLst>
              </p:cNvPr>
              <p:cNvSpPr txBox="1"/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3BC29B-340A-5CDA-769B-81929101A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blipFill>
                <a:blip r:embed="rId2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1D5F42C-C99C-4364-0A12-1BD4E4DB0933}"/>
                  </a:ext>
                </a:extLst>
              </p:cNvPr>
              <p:cNvSpPr txBox="1"/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1D5F42C-C99C-4364-0A12-1BD4E4DB0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blipFill>
                <a:blip r:embed="rId3"/>
                <a:stretch>
                  <a:fillRect l="-11111" r="-444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3E02E90-3766-2345-6BD4-12237C99E459}"/>
                  </a:ext>
                </a:extLst>
              </p:cNvPr>
              <p:cNvSpPr txBox="1"/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3E02E90-3766-2345-6BD4-12237C99E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blipFill>
                <a:blip r:embed="rId4"/>
                <a:stretch>
                  <a:fillRect l="-11236" r="-449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A52D0E-0076-207A-4DBD-3CEA13C0C2FD}"/>
                  </a:ext>
                </a:extLst>
              </p:cNvPr>
              <p:cNvSpPr txBox="1"/>
              <p:nvPr/>
            </p:nvSpPr>
            <p:spPr>
              <a:xfrm>
                <a:off x="10702503" y="2238390"/>
                <a:ext cx="56073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A52D0E-0076-207A-4DBD-3CEA13C0C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238390"/>
                <a:ext cx="560731" cy="289182"/>
              </a:xfrm>
              <a:prstGeom prst="rect">
                <a:avLst/>
              </a:prstGeom>
              <a:blipFill>
                <a:blip r:embed="rId5"/>
                <a:stretch>
                  <a:fillRect l="-10870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7050722-62C3-7363-73C6-732EDF89D4BF}"/>
                  </a:ext>
                </a:extLst>
              </p:cNvPr>
              <p:cNvSpPr txBox="1"/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7050722-62C3-7363-73C6-732EDF89D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blipFill>
                <a:blip r:embed="rId6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AEEFE8-0FE0-8E2A-4C8E-2A9109845BB8}"/>
                  </a:ext>
                </a:extLst>
              </p:cNvPr>
              <p:cNvSpPr txBox="1"/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AEEFE8-0FE0-8E2A-4C8E-2A910984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blipFill>
                <a:blip r:embed="rId7"/>
                <a:stretch>
                  <a:fillRect l="-9890" r="-4396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3E1FEF7-0121-9D2D-9FC0-93539D86638D}"/>
                  </a:ext>
                </a:extLst>
              </p:cNvPr>
              <p:cNvSpPr txBox="1"/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3E1FEF7-0121-9D2D-9FC0-93539D866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blipFill>
                <a:blip r:embed="rId8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C76F7F4-9186-30B9-FBE3-E8EB04C51831}"/>
                  </a:ext>
                </a:extLst>
              </p:cNvPr>
              <p:cNvSpPr txBox="1"/>
              <p:nvPr/>
            </p:nvSpPr>
            <p:spPr>
              <a:xfrm>
                <a:off x="10702503" y="2555509"/>
                <a:ext cx="56073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C76F7F4-9186-30B9-FBE3-E8EB04C5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555509"/>
                <a:ext cx="560731" cy="289182"/>
              </a:xfrm>
              <a:prstGeom prst="rect">
                <a:avLst/>
              </a:prstGeom>
              <a:blipFill>
                <a:blip r:embed="rId9"/>
                <a:stretch>
                  <a:fillRect l="-10870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AE3A8451-EF19-7DCF-A0E8-BF417CCBF63B}"/>
              </a:ext>
            </a:extLst>
          </p:cNvPr>
          <p:cNvSpPr txBox="1"/>
          <p:nvPr/>
        </p:nvSpPr>
        <p:spPr>
          <a:xfrm>
            <a:off x="9977845" y="21495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1A1453-3A17-1D2F-4C80-4A8AE1359F82}"/>
                  </a:ext>
                </a:extLst>
              </p:cNvPr>
              <p:cNvSpPr txBox="1"/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1A1453-3A17-1D2F-4C80-4A8AE135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blipFill>
                <a:blip r:embed="rId10"/>
                <a:stretch>
                  <a:fillRect l="-25455" t="-6667" r="-2727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id="{94CC8A19-8AFD-435C-97EF-03CFAAA6FE23}"/>
              </a:ext>
            </a:extLst>
          </p:cNvPr>
          <p:cNvSpPr txBox="1"/>
          <p:nvPr/>
        </p:nvSpPr>
        <p:spPr>
          <a:xfrm>
            <a:off x="9965513" y="245502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B1C603CF-A094-D749-3B78-39EAC00596F1}"/>
                  </a:ext>
                </a:extLst>
              </p:cNvPr>
              <p:cNvSpPr/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Garble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B1C603CF-A094-D749-3B78-39EAC0059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4DBDA9E-3F9E-3369-C958-003A78D96097}"/>
              </a:ext>
            </a:extLst>
          </p:cNvPr>
          <p:cNvCxnSpPr/>
          <p:nvPr/>
        </p:nvCxnSpPr>
        <p:spPr>
          <a:xfrm>
            <a:off x="769628" y="3299695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2D15449-011A-7F2C-AE41-E2FECB2CE640}"/>
              </a:ext>
            </a:extLst>
          </p:cNvPr>
          <p:cNvCxnSpPr/>
          <p:nvPr/>
        </p:nvCxnSpPr>
        <p:spPr>
          <a:xfrm>
            <a:off x="1272834" y="3326050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A27AED5-D181-D43E-46CB-7084630101BC}"/>
              </a:ext>
            </a:extLst>
          </p:cNvPr>
          <p:cNvCxnSpPr/>
          <p:nvPr/>
        </p:nvCxnSpPr>
        <p:spPr>
          <a:xfrm>
            <a:off x="1770290" y="3326049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3E53842-3078-293C-B079-9A3DA9FAA4DB}"/>
              </a:ext>
            </a:extLst>
          </p:cNvPr>
          <p:cNvCxnSpPr/>
          <p:nvPr/>
        </p:nvCxnSpPr>
        <p:spPr>
          <a:xfrm>
            <a:off x="2273496" y="331359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3AC58B80-8524-D1BD-701C-D5F7F39F9426}"/>
              </a:ext>
            </a:extLst>
          </p:cNvPr>
          <p:cNvCxnSpPr/>
          <p:nvPr/>
        </p:nvCxnSpPr>
        <p:spPr>
          <a:xfrm>
            <a:off x="277095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9C2B2CF-2AD8-F081-4FA0-8DA1B7FFC39B}"/>
              </a:ext>
            </a:extLst>
          </p:cNvPr>
          <p:cNvCxnSpPr/>
          <p:nvPr/>
        </p:nvCxnSpPr>
        <p:spPr>
          <a:xfrm>
            <a:off x="2768078" y="331463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0AC3A02-9BC1-C969-70FB-F0BB64D1FCC1}"/>
              </a:ext>
            </a:extLst>
          </p:cNvPr>
          <p:cNvCxnSpPr/>
          <p:nvPr/>
        </p:nvCxnSpPr>
        <p:spPr>
          <a:xfrm>
            <a:off x="3271284" y="3302177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46B35A4-0127-0E82-62EC-96F580E120D5}"/>
              </a:ext>
            </a:extLst>
          </p:cNvPr>
          <p:cNvSpPr/>
          <p:nvPr/>
        </p:nvSpPr>
        <p:spPr>
          <a:xfrm>
            <a:off x="598739" y="3850907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332741C-712C-4365-84CC-5CBF6DD31F35}"/>
              </a:ext>
            </a:extLst>
          </p:cNvPr>
          <p:cNvSpPr/>
          <p:nvPr/>
        </p:nvSpPr>
        <p:spPr>
          <a:xfrm>
            <a:off x="598739" y="4200122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BCF6B01-9491-F4F7-8B76-ED7EBCB75CF0}"/>
              </a:ext>
            </a:extLst>
          </p:cNvPr>
          <p:cNvCxnSpPr/>
          <p:nvPr/>
        </p:nvCxnSpPr>
        <p:spPr>
          <a:xfrm>
            <a:off x="2295044" y="384882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1E477D5-D52D-E7A7-CEB9-15AFD41EAE9B}"/>
              </a:ext>
            </a:extLst>
          </p:cNvPr>
          <p:cNvCxnSpPr/>
          <p:nvPr/>
        </p:nvCxnSpPr>
        <p:spPr>
          <a:xfrm>
            <a:off x="2821205" y="3857844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66B5015-B56A-138B-A8B5-7806462FD509}"/>
                  </a:ext>
                </a:extLst>
              </p:cNvPr>
              <p:cNvSpPr txBox="1"/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66B5015-B56A-138B-A8B5-7806462FD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blipFill>
                <a:blip r:embed="rId12"/>
                <a:stretch>
                  <a:fillRect l="-3422" r="-532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Box 170">
            <a:extLst>
              <a:ext uri="{FF2B5EF4-FFF2-40B4-BE49-F238E27FC236}">
                <a16:creationId xmlns:a16="http://schemas.microsoft.com/office/drawing/2014/main" id="{311E53AD-410C-E3FE-42CC-975ED748D8CE}"/>
              </a:ext>
            </a:extLst>
          </p:cNvPr>
          <p:cNvSpPr txBox="1"/>
          <p:nvPr/>
        </p:nvSpPr>
        <p:spPr>
          <a:xfrm>
            <a:off x="2395984" y="377837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ECADF01-DA73-CD2A-02D1-A1D2E6B6C9DA}"/>
              </a:ext>
            </a:extLst>
          </p:cNvPr>
          <p:cNvSpPr txBox="1"/>
          <p:nvPr/>
        </p:nvSpPr>
        <p:spPr>
          <a:xfrm>
            <a:off x="2395984" y="4147703"/>
            <a:ext cx="20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A3F33B-E68A-1E0E-FBE9-10F84A4E8415}"/>
                  </a:ext>
                </a:extLst>
              </p:cNvPr>
              <p:cNvSpPr txBox="1"/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A3F33B-E68A-1E0E-FBE9-10F84A4E8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blipFill>
                <a:blip r:embed="rId13"/>
                <a:stretch>
                  <a:fillRect l="-3042" r="-53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2B47F3E-20B7-BAE6-B95C-6B92200E523A}"/>
                  </a:ext>
                </a:extLst>
              </p:cNvPr>
              <p:cNvSpPr txBox="1"/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2B47F3E-20B7-BAE6-B95C-6B92200E5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blipFill>
                <a:blip r:embed="rId14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26B8237-2284-DA41-90A2-52E8B15337E3}"/>
                  </a:ext>
                </a:extLst>
              </p:cNvPr>
              <p:cNvSpPr txBox="1"/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26B8237-2284-DA41-90A2-52E8B1533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blipFill>
                <a:blip r:embed="rId15"/>
                <a:stretch>
                  <a:fillRect l="-2974" t="-1923" r="-483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61D5528-6353-7BC1-2A8B-3DCCFF7DE575}"/>
              </a:ext>
            </a:extLst>
          </p:cNvPr>
          <p:cNvCxnSpPr/>
          <p:nvPr/>
        </p:nvCxnSpPr>
        <p:spPr>
          <a:xfrm>
            <a:off x="376874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CA332BB-7C5F-0490-BE3F-F8696AFCD6E0}"/>
              </a:ext>
            </a:extLst>
          </p:cNvPr>
          <p:cNvCxnSpPr/>
          <p:nvPr/>
        </p:nvCxnSpPr>
        <p:spPr>
          <a:xfrm>
            <a:off x="4271948" y="3301136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eft Brace 177">
            <a:extLst>
              <a:ext uri="{FF2B5EF4-FFF2-40B4-BE49-F238E27FC236}">
                <a16:creationId xmlns:a16="http://schemas.microsoft.com/office/drawing/2014/main" id="{4CF689D2-CE05-A627-5002-114F533540A9}"/>
              </a:ext>
            </a:extLst>
          </p:cNvPr>
          <p:cNvSpPr/>
          <p:nvPr/>
        </p:nvSpPr>
        <p:spPr>
          <a:xfrm>
            <a:off x="285887" y="1837745"/>
            <a:ext cx="247950" cy="279465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C8F45FA-1A42-7288-EC43-6CB340D9E156}"/>
                  </a:ext>
                </a:extLst>
              </p:cNvPr>
              <p:cNvSpPr txBox="1"/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C8F45FA-1A42-7288-EC43-6CB340D9E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AB938C4D-D9EB-1AE9-9FA5-849133B1BFB2}"/>
                  </a:ext>
                </a:extLst>
              </p:cNvPr>
              <p:cNvSpPr txBox="1"/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AB938C4D-D9EB-1AE9-9FA5-849133B1B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blipFill>
                <a:blip r:embed="rId17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3701EFE1-D150-028C-E0DF-FAD1B20B3488}"/>
              </a:ext>
            </a:extLst>
          </p:cNvPr>
          <p:cNvGrpSpPr/>
          <p:nvPr/>
        </p:nvGrpSpPr>
        <p:grpSpPr>
          <a:xfrm>
            <a:off x="7107960" y="3133506"/>
            <a:ext cx="4177268" cy="894590"/>
            <a:chOff x="7099848" y="3358335"/>
            <a:chExt cx="4177268" cy="894590"/>
          </a:xfrm>
        </p:grpSpPr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5E2A131D-A3AC-C23D-DAC2-14DE2FF9C049}"/>
                </a:ext>
              </a:extLst>
            </p:cNvPr>
            <p:cNvSpPr/>
            <p:nvPr/>
          </p:nvSpPr>
          <p:spPr>
            <a:xfrm>
              <a:off x="7856229" y="3442042"/>
              <a:ext cx="3392611" cy="34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CB4E9024-0155-92DD-E14E-62F49E221910}"/>
                </a:ext>
              </a:extLst>
            </p:cNvPr>
            <p:cNvSpPr/>
            <p:nvPr/>
          </p:nvSpPr>
          <p:spPr>
            <a:xfrm>
              <a:off x="7856229" y="3907868"/>
              <a:ext cx="3392611" cy="34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7C20A776-2EF2-9B58-41AD-3FAED899CC5E}"/>
                </a:ext>
              </a:extLst>
            </p:cNvPr>
            <p:cNvCxnSpPr>
              <a:cxnSpLocks/>
            </p:cNvCxnSpPr>
            <p:nvPr/>
          </p:nvCxnSpPr>
          <p:spPr>
            <a:xfrm>
              <a:off x="8453882" y="3442042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BB5E0C6-592A-C9D0-4935-A8A1B6E60576}"/>
                </a:ext>
              </a:extLst>
            </p:cNvPr>
            <p:cNvCxnSpPr>
              <a:cxnSpLocks/>
            </p:cNvCxnSpPr>
            <p:nvPr/>
          </p:nvCxnSpPr>
          <p:spPr>
            <a:xfrm>
              <a:off x="9037603" y="3442042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CEB7758B-BB66-D5CA-03D3-B2CBBFDEB82E}"/>
                </a:ext>
              </a:extLst>
            </p:cNvPr>
            <p:cNvCxnSpPr>
              <a:cxnSpLocks/>
            </p:cNvCxnSpPr>
            <p:nvPr/>
          </p:nvCxnSpPr>
          <p:spPr>
            <a:xfrm>
              <a:off x="9629951" y="3439963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11AD9C06-7B6C-7C0E-4E25-6FC060CB2DAC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20" y="3439963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A03361CA-8954-3B6E-CF3B-4CD301B392BB}"/>
                </a:ext>
              </a:extLst>
            </p:cNvPr>
            <p:cNvCxnSpPr>
              <a:cxnSpLocks/>
            </p:cNvCxnSpPr>
            <p:nvPr/>
          </p:nvCxnSpPr>
          <p:spPr>
            <a:xfrm>
              <a:off x="8453882" y="3907868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32F2D4B3-59BA-A9FD-08EF-3F0CFA96EAD6}"/>
                </a:ext>
              </a:extLst>
            </p:cNvPr>
            <p:cNvCxnSpPr>
              <a:cxnSpLocks/>
            </p:cNvCxnSpPr>
            <p:nvPr/>
          </p:nvCxnSpPr>
          <p:spPr>
            <a:xfrm>
              <a:off x="9037603" y="3907868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AA57FAF-55C8-E39A-8250-1F160DBB08FB}"/>
                </a:ext>
              </a:extLst>
            </p:cNvPr>
            <p:cNvCxnSpPr>
              <a:cxnSpLocks/>
            </p:cNvCxnSpPr>
            <p:nvPr/>
          </p:nvCxnSpPr>
          <p:spPr>
            <a:xfrm>
              <a:off x="9629951" y="3905789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F61770B5-5AD2-FB2E-9B48-8BCCA3295D82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20" y="3905789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9FCE74D-908E-399E-227B-FED567B742A4}"/>
                    </a:ext>
                  </a:extLst>
                </p:cNvPr>
                <p:cNvSpPr txBox="1"/>
                <p:nvPr/>
              </p:nvSpPr>
              <p:spPr>
                <a:xfrm>
                  <a:off x="7099848" y="3662055"/>
                  <a:ext cx="32392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9FCE74D-908E-399E-227B-FED567B74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848" y="3662055"/>
                  <a:ext cx="32392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5094" t="-2222" r="-18868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5DDC694F-8249-AA6E-24D3-0447372876A5}"/>
                    </a:ext>
                  </a:extLst>
                </p:cNvPr>
                <p:cNvSpPr txBox="1"/>
                <p:nvPr/>
              </p:nvSpPr>
              <p:spPr>
                <a:xfrm>
                  <a:off x="7492690" y="3415689"/>
                  <a:ext cx="4805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=</a:t>
                  </a:r>
                </a:p>
              </p:txBody>
            </p:sp>
          </mc:Choice>
          <mc:Fallback xmlns="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5DDC694F-8249-AA6E-24D3-0447372876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690" y="3415689"/>
                  <a:ext cx="480527" cy="369332"/>
                </a:xfrm>
                <a:prstGeom prst="rect">
                  <a:avLst/>
                </a:prstGeom>
                <a:blipFill>
                  <a:blip r:embed="rId19"/>
                  <a:stretch>
                    <a:fillRect t="-8197" r="-253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6106AC34-800A-2702-4082-BA3F2C6083F6}"/>
                    </a:ext>
                  </a:extLst>
                </p:cNvPr>
                <p:cNvSpPr txBox="1"/>
                <p:nvPr/>
              </p:nvSpPr>
              <p:spPr>
                <a:xfrm>
                  <a:off x="8017623" y="3450668"/>
                  <a:ext cx="287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6106AC34-800A-2702-4082-BA3F2C608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623" y="3450668"/>
                  <a:ext cx="287964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638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B4487BDF-7773-C1F2-A9E1-3E57BE9006EB}"/>
                    </a:ext>
                  </a:extLst>
                </p:cNvPr>
                <p:cNvSpPr txBox="1"/>
                <p:nvPr/>
              </p:nvSpPr>
              <p:spPr>
                <a:xfrm>
                  <a:off x="8611410" y="3442042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B4487BDF-7773-C1F2-A9E1-3E57BE900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410" y="3442042"/>
                  <a:ext cx="293285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2500" r="-6250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32052CD-8BA2-66CD-CA19-5307392D2679}"/>
                    </a:ext>
                  </a:extLst>
                </p:cNvPr>
                <p:cNvSpPr txBox="1"/>
                <p:nvPr/>
              </p:nvSpPr>
              <p:spPr>
                <a:xfrm>
                  <a:off x="9231283" y="3450668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32052CD-8BA2-66CD-CA19-5307392D26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1283" y="3450668"/>
                  <a:ext cx="293285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2500" r="-6250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4101323D-2B6B-C801-ADCA-96BD69D4165D}"/>
                    </a:ext>
                  </a:extLst>
                </p:cNvPr>
                <p:cNvSpPr txBox="1"/>
                <p:nvPr/>
              </p:nvSpPr>
              <p:spPr>
                <a:xfrm>
                  <a:off x="10819441" y="3450668"/>
                  <a:ext cx="3073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4101323D-2B6B-C801-ADCA-96BD69D416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9441" y="3450668"/>
                  <a:ext cx="307392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11765" r="-1961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8BDB9FB8-92E5-DFD4-5749-D29A68B34742}"/>
                </a:ext>
              </a:extLst>
            </p:cNvPr>
            <p:cNvSpPr txBox="1"/>
            <p:nvPr/>
          </p:nvSpPr>
          <p:spPr>
            <a:xfrm>
              <a:off x="9955031" y="335833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FEFC9FB5-E641-5676-277A-2753EA47690A}"/>
                </a:ext>
              </a:extLst>
            </p:cNvPr>
            <p:cNvSpPr txBox="1"/>
            <p:nvPr/>
          </p:nvSpPr>
          <p:spPr>
            <a:xfrm>
              <a:off x="9965513" y="382264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B95F898A-D7DA-9F62-8399-4FFDE905E474}"/>
                    </a:ext>
                  </a:extLst>
                </p:cNvPr>
                <p:cNvSpPr txBox="1"/>
                <p:nvPr/>
              </p:nvSpPr>
              <p:spPr>
                <a:xfrm>
                  <a:off x="7899917" y="3922264"/>
                  <a:ext cx="557652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B95F898A-D7DA-9F62-8399-4FFDE905E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917" y="3922264"/>
                  <a:ext cx="557652" cy="267381"/>
                </a:xfrm>
                <a:prstGeom prst="rect">
                  <a:avLst/>
                </a:prstGeom>
                <a:blipFill>
                  <a:blip r:embed="rId24"/>
                  <a:stretch>
                    <a:fillRect l="-4348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8F80719B-B075-F408-887F-EA4AA79D291F}"/>
                    </a:ext>
                  </a:extLst>
                </p:cNvPr>
                <p:cNvSpPr txBox="1"/>
                <p:nvPr/>
              </p:nvSpPr>
              <p:spPr>
                <a:xfrm>
                  <a:off x="9090701" y="3932970"/>
                  <a:ext cx="562398" cy="268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8F80719B-B075-F408-887F-EA4AA79D2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701" y="3932970"/>
                  <a:ext cx="562398" cy="268471"/>
                </a:xfrm>
                <a:prstGeom prst="rect">
                  <a:avLst/>
                </a:prstGeom>
                <a:blipFill>
                  <a:blip r:embed="rId25"/>
                  <a:stretch>
                    <a:fillRect l="-5435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DFB06259-10B2-85BB-3360-74EEB7D4C5AE}"/>
                    </a:ext>
                  </a:extLst>
                </p:cNvPr>
                <p:cNvSpPr txBox="1"/>
                <p:nvPr/>
              </p:nvSpPr>
              <p:spPr>
                <a:xfrm>
                  <a:off x="10688109" y="3932970"/>
                  <a:ext cx="589007" cy="268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DFB06259-10B2-85BB-3360-74EEB7D4C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8109" y="3932970"/>
                  <a:ext cx="589007" cy="268663"/>
                </a:xfrm>
                <a:prstGeom prst="rect">
                  <a:avLst/>
                </a:prstGeom>
                <a:blipFill>
                  <a:blip r:embed="rId26"/>
                  <a:stretch>
                    <a:fillRect l="-520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13DDAFDF-DB06-479C-179F-7C77B19405FF}"/>
                    </a:ext>
                  </a:extLst>
                </p:cNvPr>
                <p:cNvSpPr txBox="1"/>
                <p:nvPr/>
              </p:nvSpPr>
              <p:spPr>
                <a:xfrm>
                  <a:off x="8492264" y="3922655"/>
                  <a:ext cx="562398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13DDAFDF-DB06-479C-179F-7C77B1940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264" y="3922655"/>
                  <a:ext cx="562398" cy="267381"/>
                </a:xfrm>
                <a:prstGeom prst="rect">
                  <a:avLst/>
                </a:prstGeom>
                <a:blipFill>
                  <a:blip r:embed="rId27"/>
                  <a:stretch>
                    <a:fillRect l="-430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E6C93E-E7BC-0AED-1B7A-CE4F347D4530}"/>
              </a:ext>
            </a:extLst>
          </p:cNvPr>
          <p:cNvSpPr txBox="1"/>
          <p:nvPr/>
        </p:nvSpPr>
        <p:spPr>
          <a:xfrm>
            <a:off x="207161" y="4980504"/>
            <a:ext cx="1133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Hybrid 4:  Go back to encrypting all the labels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76733-1B7A-43CC-443A-58DB1DD3162D}"/>
                  </a:ext>
                </a:extLst>
              </p:cNvPr>
              <p:cNvSpPr txBox="1"/>
              <p:nvPr/>
            </p:nvSpPr>
            <p:spPr>
              <a:xfrm>
                <a:off x="640791" y="422408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76733-1B7A-43CC-443A-58DB1DD31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1" y="4224084"/>
                <a:ext cx="1604863" cy="319446"/>
              </a:xfrm>
              <a:prstGeom prst="rect">
                <a:avLst/>
              </a:prstGeom>
              <a:blipFill>
                <a:blip r:embed="rId28"/>
                <a:stretch>
                  <a:fillRect l="-3042" r="-53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8D17B0-21C0-EE4A-6DDD-11063ED7C87F}"/>
                  </a:ext>
                </a:extLst>
              </p:cNvPr>
              <p:cNvSpPr txBox="1"/>
              <p:nvPr/>
            </p:nvSpPr>
            <p:spPr>
              <a:xfrm>
                <a:off x="2879287" y="3860066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8D17B0-21C0-EE4A-6DDD-11063ED7C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287" y="3860066"/>
                <a:ext cx="1640321" cy="319446"/>
              </a:xfrm>
              <a:prstGeom prst="rect">
                <a:avLst/>
              </a:prstGeom>
              <a:blipFill>
                <a:blip r:embed="rId29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A23761-5108-034E-C15E-08E863F8C5C8}"/>
                  </a:ext>
                </a:extLst>
              </p:cNvPr>
              <p:cNvSpPr txBox="1"/>
              <p:nvPr/>
            </p:nvSpPr>
            <p:spPr>
              <a:xfrm>
                <a:off x="631280" y="3876733"/>
                <a:ext cx="1648716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   0   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A23761-5108-034E-C15E-08E863F8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80" y="3876733"/>
                <a:ext cx="1648716" cy="319446"/>
              </a:xfrm>
              <a:prstGeom prst="rect">
                <a:avLst/>
              </a:prstGeom>
              <a:blipFill>
                <a:blip r:embed="rId30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D19119-CBCE-E142-E716-4992D8FE2E30}"/>
                  </a:ext>
                </a:extLst>
              </p:cNvPr>
              <p:cNvSpPr txBox="1"/>
              <p:nvPr/>
            </p:nvSpPr>
            <p:spPr>
              <a:xfrm>
                <a:off x="2884974" y="4209334"/>
                <a:ext cx="1604863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  0   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D19119-CBCE-E142-E716-4992D8FE2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974" y="4209334"/>
                <a:ext cx="1604863" cy="319446"/>
              </a:xfrm>
              <a:prstGeom prst="rect">
                <a:avLst/>
              </a:prstGeom>
              <a:blipFill>
                <a:blip r:embed="rId31"/>
                <a:stretch>
                  <a:fillRect l="-4924" t="-19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315B48-95AF-F042-429B-C5CC719B9DC1}"/>
                  </a:ext>
                </a:extLst>
              </p:cNvPr>
              <p:cNvSpPr txBox="1"/>
              <p:nvPr/>
            </p:nvSpPr>
            <p:spPr>
              <a:xfrm>
                <a:off x="4542229" y="1212795"/>
                <a:ext cx="1658338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315B48-95AF-F042-429B-C5CC719B9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29" y="1212795"/>
                <a:ext cx="165833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72D93A-D855-0059-F211-1227C965FBCB}"/>
                  </a:ext>
                </a:extLst>
              </p:cNvPr>
              <p:cNvSpPr txBox="1"/>
              <p:nvPr/>
            </p:nvSpPr>
            <p:spPr>
              <a:xfrm>
                <a:off x="7477388" y="1608198"/>
                <a:ext cx="33973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72D93A-D855-0059-F211-1227C96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388" y="1608198"/>
                <a:ext cx="3397314" cy="400110"/>
              </a:xfrm>
              <a:prstGeom prst="rect">
                <a:avLst/>
              </a:prstGeom>
              <a:blipFill>
                <a:blip r:embed="rId3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E9C04E-2FEA-E291-2F00-79480894E36A}"/>
                  </a:ext>
                </a:extLst>
              </p:cNvPr>
              <p:cNvSpPr txBox="1"/>
              <p:nvPr/>
            </p:nvSpPr>
            <p:spPr>
              <a:xfrm>
                <a:off x="3633478" y="1609512"/>
                <a:ext cx="3843910" cy="41113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𝑆𝐾𝐷𝑀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E9C04E-2FEA-E291-2F00-79480894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78" y="1609512"/>
                <a:ext cx="3843910" cy="411138"/>
              </a:xfrm>
              <a:prstGeom prst="rect">
                <a:avLst/>
              </a:prstGeom>
              <a:blipFill>
                <a:blip r:embed="rId34"/>
                <a:stretch>
                  <a:fillRect t="-10448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613C9A1-6458-E3DD-E017-AF3272EAAD15}"/>
              </a:ext>
            </a:extLst>
          </p:cNvPr>
          <p:cNvGrpSpPr/>
          <p:nvPr/>
        </p:nvGrpSpPr>
        <p:grpSpPr>
          <a:xfrm>
            <a:off x="1414885" y="2104762"/>
            <a:ext cx="2307145" cy="1202380"/>
            <a:chOff x="1414885" y="2104762"/>
            <a:chExt cx="2307145" cy="12023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FCF415-28D8-2AD0-6589-B39AF0B5F597}"/>
                </a:ext>
              </a:extLst>
            </p:cNvPr>
            <p:cNvSpPr/>
            <p:nvPr/>
          </p:nvSpPr>
          <p:spPr>
            <a:xfrm>
              <a:off x="1870791" y="2527572"/>
              <a:ext cx="1400493" cy="6875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3CE22C4-C846-40A3-751C-5A854850C7FE}"/>
                    </a:ext>
                  </a:extLst>
                </p:cNvPr>
                <p:cNvSpPr txBox="1"/>
                <p:nvPr/>
              </p:nvSpPr>
              <p:spPr>
                <a:xfrm>
                  <a:off x="1414885" y="2104762"/>
                  <a:ext cx="2307145" cy="12023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b="0" dirty="0"/>
                    <a:t> Garble</a:t>
                  </a:r>
                </a:p>
                <a:p>
                  <a:pPr algn="ctr"/>
                  <a:endParaRPr lang="en-US" sz="12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000" dirty="0"/>
                    <a:t>   =</a:t>
                  </a:r>
                </a:p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𝑆𝐾𝐷𝑀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ac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800" dirty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3CE22C4-C846-40A3-751C-5A854850C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4885" y="2104762"/>
                  <a:ext cx="2307145" cy="1202380"/>
                </a:xfrm>
                <a:prstGeom prst="rect">
                  <a:avLst/>
                </a:prstGeom>
                <a:blipFill>
                  <a:blip r:embed="rId35"/>
                  <a:stretch>
                    <a:fillRect l="-792" t="-2525" r="-105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1BCB7ED-4910-D63D-B186-8C7B60016B79}"/>
              </a:ext>
            </a:extLst>
          </p:cNvPr>
          <p:cNvSpPr txBox="1"/>
          <p:nvPr/>
        </p:nvSpPr>
        <p:spPr>
          <a:xfrm>
            <a:off x="4422854" y="6183942"/>
            <a:ext cx="32091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indistinguishable by CPA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2FBCA7-166C-4308-1EA3-7D11AFA4FD64}"/>
                  </a:ext>
                </a:extLst>
              </p:cNvPr>
              <p:cNvSpPr txBox="1"/>
              <p:nvPr/>
            </p:nvSpPr>
            <p:spPr>
              <a:xfrm>
                <a:off x="653136" y="3869377"/>
                <a:ext cx="1583828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2FBCA7-166C-4308-1EA3-7D11AFA4F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6" y="3869377"/>
                <a:ext cx="1583828" cy="319446"/>
              </a:xfrm>
              <a:prstGeom prst="rect">
                <a:avLst/>
              </a:prstGeom>
              <a:blipFill>
                <a:blip r:embed="rId36"/>
                <a:stretch>
                  <a:fillRect l="-3462" t="-1923" r="-5769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07576F-C39D-8E46-5C19-8C76CBF87BD6}"/>
                  </a:ext>
                </a:extLst>
              </p:cNvPr>
              <p:cNvSpPr txBox="1"/>
              <p:nvPr/>
            </p:nvSpPr>
            <p:spPr>
              <a:xfrm>
                <a:off x="2885938" y="4214378"/>
                <a:ext cx="1640321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07576F-C39D-8E46-5C19-8C76CBF87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938" y="4214378"/>
                <a:ext cx="1640321" cy="319446"/>
              </a:xfrm>
              <a:prstGeom prst="rect">
                <a:avLst/>
              </a:prstGeom>
              <a:blipFill>
                <a:blip r:embed="rId37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5D1972-9FBF-7A5B-FA18-951CD8260024}"/>
                  </a:ext>
                </a:extLst>
              </p:cNvPr>
              <p:cNvSpPr txBox="1"/>
              <p:nvPr/>
            </p:nvSpPr>
            <p:spPr>
              <a:xfrm>
                <a:off x="407890" y="1057623"/>
                <a:ext cx="3776183" cy="5118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5D1972-9FBF-7A5B-FA18-951CD8260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90" y="1057623"/>
                <a:ext cx="3776183" cy="51187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5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C55C-001E-DD1E-FA71-88E373F6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8" y="7584"/>
            <a:ext cx="10515600" cy="1325563"/>
          </a:xfrm>
        </p:spPr>
        <p:txBody>
          <a:bodyPr/>
          <a:lstStyle/>
          <a:p>
            <a:r>
              <a:rPr lang="en-US" dirty="0"/>
              <a:t>Security Proof Outline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D10845C-0CF9-FF1E-5855-97C7B99678B5}"/>
              </a:ext>
            </a:extLst>
          </p:cNvPr>
          <p:cNvSpPr/>
          <p:nvPr/>
        </p:nvSpPr>
        <p:spPr>
          <a:xfrm>
            <a:off x="7856229" y="2199747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D1A05C9-1A3E-D020-1F65-F0F202939B13}"/>
              </a:ext>
            </a:extLst>
          </p:cNvPr>
          <p:cNvSpPr/>
          <p:nvPr/>
        </p:nvSpPr>
        <p:spPr>
          <a:xfrm>
            <a:off x="7856229" y="2548962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E935C2F-BB4C-6E3C-4613-2AC30DEB1018}"/>
              </a:ext>
            </a:extLst>
          </p:cNvPr>
          <p:cNvCxnSpPr/>
          <p:nvPr/>
        </p:nvCxnSpPr>
        <p:spPr>
          <a:xfrm>
            <a:off x="8453882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E0FEC77-C137-6BCB-3AEF-E299526C0B60}"/>
              </a:ext>
            </a:extLst>
          </p:cNvPr>
          <p:cNvCxnSpPr/>
          <p:nvPr/>
        </p:nvCxnSpPr>
        <p:spPr>
          <a:xfrm>
            <a:off x="9037603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0B0B784-9A32-6EB2-40F0-1E76D75DC037}"/>
              </a:ext>
            </a:extLst>
          </p:cNvPr>
          <p:cNvCxnSpPr/>
          <p:nvPr/>
        </p:nvCxnSpPr>
        <p:spPr>
          <a:xfrm>
            <a:off x="9629951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2A37A31-C22B-125D-88EC-DFCE017EFDCD}"/>
              </a:ext>
            </a:extLst>
          </p:cNvPr>
          <p:cNvCxnSpPr/>
          <p:nvPr/>
        </p:nvCxnSpPr>
        <p:spPr>
          <a:xfrm>
            <a:off x="10653620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3BC29B-340A-5CDA-769B-81929101A41B}"/>
                  </a:ext>
                </a:extLst>
              </p:cNvPr>
              <p:cNvSpPr txBox="1"/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3BC29B-340A-5CDA-769B-81929101A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blipFill>
                <a:blip r:embed="rId2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1D5F42C-C99C-4364-0A12-1BD4E4DB0933}"/>
                  </a:ext>
                </a:extLst>
              </p:cNvPr>
              <p:cNvSpPr txBox="1"/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1D5F42C-C99C-4364-0A12-1BD4E4DB0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blipFill>
                <a:blip r:embed="rId3"/>
                <a:stretch>
                  <a:fillRect l="-11111" r="-444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3E02E90-3766-2345-6BD4-12237C99E459}"/>
                  </a:ext>
                </a:extLst>
              </p:cNvPr>
              <p:cNvSpPr txBox="1"/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3E02E90-3766-2345-6BD4-12237C99E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blipFill>
                <a:blip r:embed="rId4"/>
                <a:stretch>
                  <a:fillRect l="-11236" r="-449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A52D0E-0076-207A-4DBD-3CEA13C0C2FD}"/>
                  </a:ext>
                </a:extLst>
              </p:cNvPr>
              <p:cNvSpPr txBox="1"/>
              <p:nvPr/>
            </p:nvSpPr>
            <p:spPr>
              <a:xfrm>
                <a:off x="10702503" y="2238390"/>
                <a:ext cx="56073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A52D0E-0076-207A-4DBD-3CEA13C0C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238390"/>
                <a:ext cx="560731" cy="289182"/>
              </a:xfrm>
              <a:prstGeom prst="rect">
                <a:avLst/>
              </a:prstGeom>
              <a:blipFill>
                <a:blip r:embed="rId5"/>
                <a:stretch>
                  <a:fillRect l="-10870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7050722-62C3-7363-73C6-732EDF89D4BF}"/>
                  </a:ext>
                </a:extLst>
              </p:cNvPr>
              <p:cNvSpPr txBox="1"/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7050722-62C3-7363-73C6-732EDF89D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blipFill>
                <a:blip r:embed="rId6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AEEFE8-0FE0-8E2A-4C8E-2A9109845BB8}"/>
                  </a:ext>
                </a:extLst>
              </p:cNvPr>
              <p:cNvSpPr txBox="1"/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AEEFE8-0FE0-8E2A-4C8E-2A910984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blipFill>
                <a:blip r:embed="rId7"/>
                <a:stretch>
                  <a:fillRect l="-9890" r="-4396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3E1FEF7-0121-9D2D-9FC0-93539D86638D}"/>
                  </a:ext>
                </a:extLst>
              </p:cNvPr>
              <p:cNvSpPr txBox="1"/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3E1FEF7-0121-9D2D-9FC0-93539D866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blipFill>
                <a:blip r:embed="rId8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C76F7F4-9186-30B9-FBE3-E8EB04C51831}"/>
                  </a:ext>
                </a:extLst>
              </p:cNvPr>
              <p:cNvSpPr txBox="1"/>
              <p:nvPr/>
            </p:nvSpPr>
            <p:spPr>
              <a:xfrm>
                <a:off x="10702503" y="2555509"/>
                <a:ext cx="56073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C76F7F4-9186-30B9-FBE3-E8EB04C5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555509"/>
                <a:ext cx="560731" cy="289182"/>
              </a:xfrm>
              <a:prstGeom prst="rect">
                <a:avLst/>
              </a:prstGeom>
              <a:blipFill>
                <a:blip r:embed="rId9"/>
                <a:stretch>
                  <a:fillRect l="-10870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AE3A8451-EF19-7DCF-A0E8-BF417CCBF63B}"/>
              </a:ext>
            </a:extLst>
          </p:cNvPr>
          <p:cNvSpPr txBox="1"/>
          <p:nvPr/>
        </p:nvSpPr>
        <p:spPr>
          <a:xfrm>
            <a:off x="9977845" y="21495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1A1453-3A17-1D2F-4C80-4A8AE1359F82}"/>
                  </a:ext>
                </a:extLst>
              </p:cNvPr>
              <p:cNvSpPr txBox="1"/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1A1453-3A17-1D2F-4C80-4A8AE135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blipFill>
                <a:blip r:embed="rId10"/>
                <a:stretch>
                  <a:fillRect l="-25455" t="-6667" r="-2727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id="{94CC8A19-8AFD-435C-97EF-03CFAAA6FE23}"/>
              </a:ext>
            </a:extLst>
          </p:cNvPr>
          <p:cNvSpPr txBox="1"/>
          <p:nvPr/>
        </p:nvSpPr>
        <p:spPr>
          <a:xfrm>
            <a:off x="9965513" y="245502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B1C603CF-A094-D749-3B78-39EAC00596F1}"/>
                  </a:ext>
                </a:extLst>
              </p:cNvPr>
              <p:cNvSpPr/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Garble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B1C603CF-A094-D749-3B78-39EAC0059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4DBDA9E-3F9E-3369-C958-003A78D96097}"/>
              </a:ext>
            </a:extLst>
          </p:cNvPr>
          <p:cNvCxnSpPr/>
          <p:nvPr/>
        </p:nvCxnSpPr>
        <p:spPr>
          <a:xfrm>
            <a:off x="769628" y="3299695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2D15449-011A-7F2C-AE41-E2FECB2CE640}"/>
              </a:ext>
            </a:extLst>
          </p:cNvPr>
          <p:cNvCxnSpPr/>
          <p:nvPr/>
        </p:nvCxnSpPr>
        <p:spPr>
          <a:xfrm>
            <a:off x="1272834" y="3326050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A27AED5-D181-D43E-46CB-7084630101BC}"/>
              </a:ext>
            </a:extLst>
          </p:cNvPr>
          <p:cNvCxnSpPr/>
          <p:nvPr/>
        </p:nvCxnSpPr>
        <p:spPr>
          <a:xfrm>
            <a:off x="1770290" y="3326049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3E53842-3078-293C-B079-9A3DA9FAA4DB}"/>
              </a:ext>
            </a:extLst>
          </p:cNvPr>
          <p:cNvCxnSpPr/>
          <p:nvPr/>
        </p:nvCxnSpPr>
        <p:spPr>
          <a:xfrm>
            <a:off x="2273496" y="331359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3AC58B80-8524-D1BD-701C-D5F7F39F9426}"/>
              </a:ext>
            </a:extLst>
          </p:cNvPr>
          <p:cNvCxnSpPr/>
          <p:nvPr/>
        </p:nvCxnSpPr>
        <p:spPr>
          <a:xfrm>
            <a:off x="277095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9C2B2CF-2AD8-F081-4FA0-8DA1B7FFC39B}"/>
              </a:ext>
            </a:extLst>
          </p:cNvPr>
          <p:cNvCxnSpPr/>
          <p:nvPr/>
        </p:nvCxnSpPr>
        <p:spPr>
          <a:xfrm>
            <a:off x="2768078" y="331463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0AC3A02-9BC1-C969-70FB-F0BB64D1FCC1}"/>
              </a:ext>
            </a:extLst>
          </p:cNvPr>
          <p:cNvCxnSpPr/>
          <p:nvPr/>
        </p:nvCxnSpPr>
        <p:spPr>
          <a:xfrm>
            <a:off x="3271284" y="3302177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46B35A4-0127-0E82-62EC-96F580E120D5}"/>
              </a:ext>
            </a:extLst>
          </p:cNvPr>
          <p:cNvSpPr/>
          <p:nvPr/>
        </p:nvSpPr>
        <p:spPr>
          <a:xfrm>
            <a:off x="598739" y="3850907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332741C-712C-4365-84CC-5CBF6DD31F35}"/>
              </a:ext>
            </a:extLst>
          </p:cNvPr>
          <p:cNvSpPr/>
          <p:nvPr/>
        </p:nvSpPr>
        <p:spPr>
          <a:xfrm>
            <a:off x="598739" y="4200122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BCF6B01-9491-F4F7-8B76-ED7EBCB75CF0}"/>
              </a:ext>
            </a:extLst>
          </p:cNvPr>
          <p:cNvCxnSpPr/>
          <p:nvPr/>
        </p:nvCxnSpPr>
        <p:spPr>
          <a:xfrm>
            <a:off x="2295044" y="384882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1E477D5-D52D-E7A7-CEB9-15AFD41EAE9B}"/>
              </a:ext>
            </a:extLst>
          </p:cNvPr>
          <p:cNvCxnSpPr/>
          <p:nvPr/>
        </p:nvCxnSpPr>
        <p:spPr>
          <a:xfrm>
            <a:off x="2821205" y="3857844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66B5015-B56A-138B-A8B5-7806462FD509}"/>
                  </a:ext>
                </a:extLst>
              </p:cNvPr>
              <p:cNvSpPr txBox="1"/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66B5015-B56A-138B-A8B5-7806462FD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blipFill>
                <a:blip r:embed="rId12"/>
                <a:stretch>
                  <a:fillRect l="-3422" r="-532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Box 170">
            <a:extLst>
              <a:ext uri="{FF2B5EF4-FFF2-40B4-BE49-F238E27FC236}">
                <a16:creationId xmlns:a16="http://schemas.microsoft.com/office/drawing/2014/main" id="{311E53AD-410C-E3FE-42CC-975ED748D8CE}"/>
              </a:ext>
            </a:extLst>
          </p:cNvPr>
          <p:cNvSpPr txBox="1"/>
          <p:nvPr/>
        </p:nvSpPr>
        <p:spPr>
          <a:xfrm>
            <a:off x="2395984" y="377837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ECADF01-DA73-CD2A-02D1-A1D2E6B6C9DA}"/>
              </a:ext>
            </a:extLst>
          </p:cNvPr>
          <p:cNvSpPr txBox="1"/>
          <p:nvPr/>
        </p:nvSpPr>
        <p:spPr>
          <a:xfrm>
            <a:off x="2395984" y="4147703"/>
            <a:ext cx="20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A3F33B-E68A-1E0E-FBE9-10F84A4E8415}"/>
                  </a:ext>
                </a:extLst>
              </p:cNvPr>
              <p:cNvSpPr txBox="1"/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A3F33B-E68A-1E0E-FBE9-10F84A4E8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blipFill>
                <a:blip r:embed="rId13"/>
                <a:stretch>
                  <a:fillRect l="-3042" r="-53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2B47F3E-20B7-BAE6-B95C-6B92200E523A}"/>
                  </a:ext>
                </a:extLst>
              </p:cNvPr>
              <p:cNvSpPr txBox="1"/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2B47F3E-20B7-BAE6-B95C-6B92200E5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blipFill>
                <a:blip r:embed="rId14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26B8237-2284-DA41-90A2-52E8B15337E3}"/>
                  </a:ext>
                </a:extLst>
              </p:cNvPr>
              <p:cNvSpPr txBox="1"/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26B8237-2284-DA41-90A2-52E8B1533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blipFill>
                <a:blip r:embed="rId15"/>
                <a:stretch>
                  <a:fillRect l="-2974" t="-1923" r="-483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61D5528-6353-7BC1-2A8B-3DCCFF7DE575}"/>
              </a:ext>
            </a:extLst>
          </p:cNvPr>
          <p:cNvCxnSpPr/>
          <p:nvPr/>
        </p:nvCxnSpPr>
        <p:spPr>
          <a:xfrm>
            <a:off x="376874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CA332BB-7C5F-0490-BE3F-F8696AFCD6E0}"/>
              </a:ext>
            </a:extLst>
          </p:cNvPr>
          <p:cNvCxnSpPr/>
          <p:nvPr/>
        </p:nvCxnSpPr>
        <p:spPr>
          <a:xfrm>
            <a:off x="4271948" y="3301136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eft Brace 177">
            <a:extLst>
              <a:ext uri="{FF2B5EF4-FFF2-40B4-BE49-F238E27FC236}">
                <a16:creationId xmlns:a16="http://schemas.microsoft.com/office/drawing/2014/main" id="{4CF689D2-CE05-A627-5002-114F533540A9}"/>
              </a:ext>
            </a:extLst>
          </p:cNvPr>
          <p:cNvSpPr/>
          <p:nvPr/>
        </p:nvSpPr>
        <p:spPr>
          <a:xfrm>
            <a:off x="285887" y="1837745"/>
            <a:ext cx="247950" cy="279465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C8F45FA-1A42-7288-EC43-6CB340D9E156}"/>
                  </a:ext>
                </a:extLst>
              </p:cNvPr>
              <p:cNvSpPr txBox="1"/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C8F45FA-1A42-7288-EC43-6CB340D9E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AB938C4D-D9EB-1AE9-9FA5-849133B1BFB2}"/>
                  </a:ext>
                </a:extLst>
              </p:cNvPr>
              <p:cNvSpPr txBox="1"/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AB938C4D-D9EB-1AE9-9FA5-849133B1B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blipFill>
                <a:blip r:embed="rId17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3701EFE1-D150-028C-E0DF-FAD1B20B3488}"/>
              </a:ext>
            </a:extLst>
          </p:cNvPr>
          <p:cNvGrpSpPr/>
          <p:nvPr/>
        </p:nvGrpSpPr>
        <p:grpSpPr>
          <a:xfrm>
            <a:off x="7107960" y="3133506"/>
            <a:ext cx="4177268" cy="894590"/>
            <a:chOff x="7099848" y="3358335"/>
            <a:chExt cx="4177268" cy="894590"/>
          </a:xfrm>
        </p:grpSpPr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5E2A131D-A3AC-C23D-DAC2-14DE2FF9C049}"/>
                </a:ext>
              </a:extLst>
            </p:cNvPr>
            <p:cNvSpPr/>
            <p:nvPr/>
          </p:nvSpPr>
          <p:spPr>
            <a:xfrm>
              <a:off x="7856229" y="3442042"/>
              <a:ext cx="3392611" cy="34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CB4E9024-0155-92DD-E14E-62F49E221910}"/>
                </a:ext>
              </a:extLst>
            </p:cNvPr>
            <p:cNvSpPr/>
            <p:nvPr/>
          </p:nvSpPr>
          <p:spPr>
            <a:xfrm>
              <a:off x="7856229" y="3907868"/>
              <a:ext cx="3392611" cy="34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7C20A776-2EF2-9B58-41AD-3FAED899CC5E}"/>
                </a:ext>
              </a:extLst>
            </p:cNvPr>
            <p:cNvCxnSpPr>
              <a:cxnSpLocks/>
            </p:cNvCxnSpPr>
            <p:nvPr/>
          </p:nvCxnSpPr>
          <p:spPr>
            <a:xfrm>
              <a:off x="8453882" y="3442042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BB5E0C6-592A-C9D0-4935-A8A1B6E60576}"/>
                </a:ext>
              </a:extLst>
            </p:cNvPr>
            <p:cNvCxnSpPr>
              <a:cxnSpLocks/>
            </p:cNvCxnSpPr>
            <p:nvPr/>
          </p:nvCxnSpPr>
          <p:spPr>
            <a:xfrm>
              <a:off x="9037603" y="3442042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CEB7758B-BB66-D5CA-03D3-B2CBBFDEB82E}"/>
                </a:ext>
              </a:extLst>
            </p:cNvPr>
            <p:cNvCxnSpPr>
              <a:cxnSpLocks/>
            </p:cNvCxnSpPr>
            <p:nvPr/>
          </p:nvCxnSpPr>
          <p:spPr>
            <a:xfrm>
              <a:off x="9629951" y="3439963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11AD9C06-7B6C-7C0E-4E25-6FC060CB2DAC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20" y="3439963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A03361CA-8954-3B6E-CF3B-4CD301B392BB}"/>
                </a:ext>
              </a:extLst>
            </p:cNvPr>
            <p:cNvCxnSpPr>
              <a:cxnSpLocks/>
            </p:cNvCxnSpPr>
            <p:nvPr/>
          </p:nvCxnSpPr>
          <p:spPr>
            <a:xfrm>
              <a:off x="8453882" y="3907868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32F2D4B3-59BA-A9FD-08EF-3F0CFA96EAD6}"/>
                </a:ext>
              </a:extLst>
            </p:cNvPr>
            <p:cNvCxnSpPr>
              <a:cxnSpLocks/>
            </p:cNvCxnSpPr>
            <p:nvPr/>
          </p:nvCxnSpPr>
          <p:spPr>
            <a:xfrm>
              <a:off x="9037603" y="3907868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AA57FAF-55C8-E39A-8250-1F160DBB08FB}"/>
                </a:ext>
              </a:extLst>
            </p:cNvPr>
            <p:cNvCxnSpPr>
              <a:cxnSpLocks/>
            </p:cNvCxnSpPr>
            <p:nvPr/>
          </p:nvCxnSpPr>
          <p:spPr>
            <a:xfrm>
              <a:off x="9629951" y="3905789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F61770B5-5AD2-FB2E-9B48-8BCCA3295D82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20" y="3905789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9FCE74D-908E-399E-227B-FED567B742A4}"/>
                    </a:ext>
                  </a:extLst>
                </p:cNvPr>
                <p:cNvSpPr txBox="1"/>
                <p:nvPr/>
              </p:nvSpPr>
              <p:spPr>
                <a:xfrm>
                  <a:off x="7099848" y="3662055"/>
                  <a:ext cx="32392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9FCE74D-908E-399E-227B-FED567B74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848" y="3662055"/>
                  <a:ext cx="32392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5094" t="-2222" r="-18868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5DDC694F-8249-AA6E-24D3-0447372876A5}"/>
                    </a:ext>
                  </a:extLst>
                </p:cNvPr>
                <p:cNvSpPr txBox="1"/>
                <p:nvPr/>
              </p:nvSpPr>
              <p:spPr>
                <a:xfrm>
                  <a:off x="7492690" y="3415689"/>
                  <a:ext cx="4805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=</a:t>
                  </a:r>
                </a:p>
              </p:txBody>
            </p:sp>
          </mc:Choice>
          <mc:Fallback xmlns="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5DDC694F-8249-AA6E-24D3-0447372876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690" y="3415689"/>
                  <a:ext cx="480527" cy="369332"/>
                </a:xfrm>
                <a:prstGeom prst="rect">
                  <a:avLst/>
                </a:prstGeom>
                <a:blipFill>
                  <a:blip r:embed="rId19"/>
                  <a:stretch>
                    <a:fillRect t="-8197" r="-253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6106AC34-800A-2702-4082-BA3F2C6083F6}"/>
                    </a:ext>
                  </a:extLst>
                </p:cNvPr>
                <p:cNvSpPr txBox="1"/>
                <p:nvPr/>
              </p:nvSpPr>
              <p:spPr>
                <a:xfrm>
                  <a:off x="8017623" y="3450668"/>
                  <a:ext cx="287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6106AC34-800A-2702-4082-BA3F2C608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623" y="3450668"/>
                  <a:ext cx="287964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638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B4487BDF-7773-C1F2-A9E1-3E57BE9006EB}"/>
                    </a:ext>
                  </a:extLst>
                </p:cNvPr>
                <p:cNvSpPr txBox="1"/>
                <p:nvPr/>
              </p:nvSpPr>
              <p:spPr>
                <a:xfrm>
                  <a:off x="8611410" y="3442042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B4487BDF-7773-C1F2-A9E1-3E57BE900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410" y="3442042"/>
                  <a:ext cx="293285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2500" r="-6250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32052CD-8BA2-66CD-CA19-5307392D2679}"/>
                    </a:ext>
                  </a:extLst>
                </p:cNvPr>
                <p:cNvSpPr txBox="1"/>
                <p:nvPr/>
              </p:nvSpPr>
              <p:spPr>
                <a:xfrm>
                  <a:off x="9231283" y="3450668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32052CD-8BA2-66CD-CA19-5307392D26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1283" y="3450668"/>
                  <a:ext cx="293285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2500" r="-6250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4101323D-2B6B-C801-ADCA-96BD69D4165D}"/>
                    </a:ext>
                  </a:extLst>
                </p:cNvPr>
                <p:cNvSpPr txBox="1"/>
                <p:nvPr/>
              </p:nvSpPr>
              <p:spPr>
                <a:xfrm>
                  <a:off x="10819441" y="3450668"/>
                  <a:ext cx="3073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4101323D-2B6B-C801-ADCA-96BD69D416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9441" y="3450668"/>
                  <a:ext cx="307392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11765" r="-1961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8BDB9FB8-92E5-DFD4-5749-D29A68B34742}"/>
                </a:ext>
              </a:extLst>
            </p:cNvPr>
            <p:cNvSpPr txBox="1"/>
            <p:nvPr/>
          </p:nvSpPr>
          <p:spPr>
            <a:xfrm>
              <a:off x="9955031" y="335833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FEFC9FB5-E641-5676-277A-2753EA47690A}"/>
                </a:ext>
              </a:extLst>
            </p:cNvPr>
            <p:cNvSpPr txBox="1"/>
            <p:nvPr/>
          </p:nvSpPr>
          <p:spPr>
            <a:xfrm>
              <a:off x="9965513" y="382264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B95F898A-D7DA-9F62-8399-4FFDE905E474}"/>
                    </a:ext>
                  </a:extLst>
                </p:cNvPr>
                <p:cNvSpPr txBox="1"/>
                <p:nvPr/>
              </p:nvSpPr>
              <p:spPr>
                <a:xfrm>
                  <a:off x="7899917" y="3922264"/>
                  <a:ext cx="557652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B95F898A-D7DA-9F62-8399-4FFDE905E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917" y="3922264"/>
                  <a:ext cx="557652" cy="267381"/>
                </a:xfrm>
                <a:prstGeom prst="rect">
                  <a:avLst/>
                </a:prstGeom>
                <a:blipFill>
                  <a:blip r:embed="rId24"/>
                  <a:stretch>
                    <a:fillRect l="-4348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8F80719B-B075-F408-887F-EA4AA79D291F}"/>
                    </a:ext>
                  </a:extLst>
                </p:cNvPr>
                <p:cNvSpPr txBox="1"/>
                <p:nvPr/>
              </p:nvSpPr>
              <p:spPr>
                <a:xfrm>
                  <a:off x="9090701" y="3932970"/>
                  <a:ext cx="562398" cy="268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8F80719B-B075-F408-887F-EA4AA79D2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701" y="3932970"/>
                  <a:ext cx="562398" cy="268471"/>
                </a:xfrm>
                <a:prstGeom prst="rect">
                  <a:avLst/>
                </a:prstGeom>
                <a:blipFill>
                  <a:blip r:embed="rId25"/>
                  <a:stretch>
                    <a:fillRect l="-5435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DFB06259-10B2-85BB-3360-74EEB7D4C5AE}"/>
                    </a:ext>
                  </a:extLst>
                </p:cNvPr>
                <p:cNvSpPr txBox="1"/>
                <p:nvPr/>
              </p:nvSpPr>
              <p:spPr>
                <a:xfrm>
                  <a:off x="10688109" y="3932970"/>
                  <a:ext cx="589007" cy="268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DFB06259-10B2-85BB-3360-74EEB7D4C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8109" y="3932970"/>
                  <a:ext cx="589007" cy="268663"/>
                </a:xfrm>
                <a:prstGeom prst="rect">
                  <a:avLst/>
                </a:prstGeom>
                <a:blipFill>
                  <a:blip r:embed="rId26"/>
                  <a:stretch>
                    <a:fillRect l="-520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13DDAFDF-DB06-479C-179F-7C77B19405FF}"/>
                    </a:ext>
                  </a:extLst>
                </p:cNvPr>
                <p:cNvSpPr txBox="1"/>
                <p:nvPr/>
              </p:nvSpPr>
              <p:spPr>
                <a:xfrm>
                  <a:off x="8492264" y="3922655"/>
                  <a:ext cx="562398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13DDAFDF-DB06-479C-179F-7C77B1940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264" y="3922655"/>
                  <a:ext cx="562398" cy="267381"/>
                </a:xfrm>
                <a:prstGeom prst="rect">
                  <a:avLst/>
                </a:prstGeom>
                <a:blipFill>
                  <a:blip r:embed="rId27"/>
                  <a:stretch>
                    <a:fillRect l="-430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E6C93E-E7BC-0AED-1B7A-CE4F347D4530}"/>
                  </a:ext>
                </a:extLst>
              </p:cNvPr>
              <p:cNvSpPr txBox="1"/>
              <p:nvPr/>
            </p:nvSpPr>
            <p:spPr>
              <a:xfrm>
                <a:off x="207161" y="4980504"/>
                <a:ext cx="1184140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Hybrid 5:  Replace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𝑆𝐾𝐷𝑀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  by dummy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𝑆𝐾𝐷𝑀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E6C93E-E7BC-0AED-1B7A-CE4F347D4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1" y="4980504"/>
                <a:ext cx="11841404" cy="509178"/>
              </a:xfrm>
              <a:prstGeom prst="rect">
                <a:avLst/>
              </a:prstGeom>
              <a:blipFill>
                <a:blip r:embed="rId28"/>
                <a:stretch>
                  <a:fillRect l="-824"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76733-1B7A-43CC-443A-58DB1DD3162D}"/>
                  </a:ext>
                </a:extLst>
              </p:cNvPr>
              <p:cNvSpPr txBox="1"/>
              <p:nvPr/>
            </p:nvSpPr>
            <p:spPr>
              <a:xfrm>
                <a:off x="640791" y="422408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76733-1B7A-43CC-443A-58DB1DD31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1" y="4224084"/>
                <a:ext cx="1604863" cy="319446"/>
              </a:xfrm>
              <a:prstGeom prst="rect">
                <a:avLst/>
              </a:prstGeom>
              <a:blipFill>
                <a:blip r:embed="rId29"/>
                <a:stretch>
                  <a:fillRect l="-3042" r="-53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8D17B0-21C0-EE4A-6DDD-11063ED7C87F}"/>
                  </a:ext>
                </a:extLst>
              </p:cNvPr>
              <p:cNvSpPr txBox="1"/>
              <p:nvPr/>
            </p:nvSpPr>
            <p:spPr>
              <a:xfrm>
                <a:off x="2879287" y="3860066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8D17B0-21C0-EE4A-6DDD-11063ED7C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287" y="3860066"/>
                <a:ext cx="1640321" cy="319446"/>
              </a:xfrm>
              <a:prstGeom prst="rect">
                <a:avLst/>
              </a:prstGeom>
              <a:blipFill>
                <a:blip r:embed="rId30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A23761-5108-034E-C15E-08E863F8C5C8}"/>
                  </a:ext>
                </a:extLst>
              </p:cNvPr>
              <p:cNvSpPr txBox="1"/>
              <p:nvPr/>
            </p:nvSpPr>
            <p:spPr>
              <a:xfrm>
                <a:off x="631280" y="3876733"/>
                <a:ext cx="1648716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   0   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A23761-5108-034E-C15E-08E863F8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80" y="3876733"/>
                <a:ext cx="1648716" cy="319446"/>
              </a:xfrm>
              <a:prstGeom prst="rect">
                <a:avLst/>
              </a:prstGeom>
              <a:blipFill>
                <a:blip r:embed="rId31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D19119-CBCE-E142-E716-4992D8FE2E30}"/>
                  </a:ext>
                </a:extLst>
              </p:cNvPr>
              <p:cNvSpPr txBox="1"/>
              <p:nvPr/>
            </p:nvSpPr>
            <p:spPr>
              <a:xfrm>
                <a:off x="2884974" y="4209334"/>
                <a:ext cx="1604863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  0   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D19119-CBCE-E142-E716-4992D8FE2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974" y="4209334"/>
                <a:ext cx="1604863" cy="319446"/>
              </a:xfrm>
              <a:prstGeom prst="rect">
                <a:avLst/>
              </a:prstGeom>
              <a:blipFill>
                <a:blip r:embed="rId32"/>
                <a:stretch>
                  <a:fillRect l="-4924" t="-19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315B48-95AF-F042-429B-C5CC719B9DC1}"/>
                  </a:ext>
                </a:extLst>
              </p:cNvPr>
              <p:cNvSpPr txBox="1"/>
              <p:nvPr/>
            </p:nvSpPr>
            <p:spPr>
              <a:xfrm>
                <a:off x="4542229" y="1212795"/>
                <a:ext cx="1658338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315B48-95AF-F042-429B-C5CC719B9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29" y="1212795"/>
                <a:ext cx="165833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72D93A-D855-0059-F211-1227C965FBCB}"/>
                  </a:ext>
                </a:extLst>
              </p:cNvPr>
              <p:cNvSpPr txBox="1"/>
              <p:nvPr/>
            </p:nvSpPr>
            <p:spPr>
              <a:xfrm>
                <a:off x="7477388" y="1608198"/>
                <a:ext cx="33973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72D93A-D855-0059-F211-1227C96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388" y="1608198"/>
                <a:ext cx="3397314" cy="400110"/>
              </a:xfrm>
              <a:prstGeom prst="rect">
                <a:avLst/>
              </a:prstGeom>
              <a:blipFill>
                <a:blip r:embed="rId3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E9C04E-2FEA-E291-2F00-79480894E36A}"/>
                  </a:ext>
                </a:extLst>
              </p:cNvPr>
              <p:cNvSpPr txBox="1"/>
              <p:nvPr/>
            </p:nvSpPr>
            <p:spPr>
              <a:xfrm>
                <a:off x="3633478" y="1609512"/>
                <a:ext cx="3843910" cy="41113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𝑆𝐾𝐷𝑀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E9C04E-2FEA-E291-2F00-79480894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78" y="1609512"/>
                <a:ext cx="3843910" cy="411138"/>
              </a:xfrm>
              <a:prstGeom prst="rect">
                <a:avLst/>
              </a:prstGeom>
              <a:blipFill>
                <a:blip r:embed="rId35"/>
                <a:stretch>
                  <a:fillRect t="-10448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613C9A1-6458-E3DD-E017-AF3272EAAD15}"/>
              </a:ext>
            </a:extLst>
          </p:cNvPr>
          <p:cNvGrpSpPr/>
          <p:nvPr/>
        </p:nvGrpSpPr>
        <p:grpSpPr>
          <a:xfrm>
            <a:off x="1414885" y="2104762"/>
            <a:ext cx="2307145" cy="1202380"/>
            <a:chOff x="1414885" y="2104762"/>
            <a:chExt cx="2307145" cy="12023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FCF415-28D8-2AD0-6589-B39AF0B5F597}"/>
                </a:ext>
              </a:extLst>
            </p:cNvPr>
            <p:cNvSpPr/>
            <p:nvPr/>
          </p:nvSpPr>
          <p:spPr>
            <a:xfrm>
              <a:off x="1870791" y="2527572"/>
              <a:ext cx="1400493" cy="6875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3CE22C4-C846-40A3-751C-5A854850C7FE}"/>
                    </a:ext>
                  </a:extLst>
                </p:cNvPr>
                <p:cNvSpPr txBox="1"/>
                <p:nvPr/>
              </p:nvSpPr>
              <p:spPr>
                <a:xfrm>
                  <a:off x="1414885" y="2104762"/>
                  <a:ext cx="2307145" cy="12023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b="0" dirty="0"/>
                    <a:t> Garble</a:t>
                  </a:r>
                </a:p>
                <a:p>
                  <a:pPr algn="ctr"/>
                  <a:endParaRPr lang="en-US" sz="12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000" dirty="0"/>
                    <a:t>   =</a:t>
                  </a:r>
                </a:p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𝑆𝐾𝐷𝑀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ac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800" dirty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3CE22C4-C846-40A3-751C-5A854850C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4885" y="2104762"/>
                  <a:ext cx="2307145" cy="1202380"/>
                </a:xfrm>
                <a:prstGeom prst="rect">
                  <a:avLst/>
                </a:prstGeom>
                <a:blipFill>
                  <a:blip r:embed="rId36"/>
                  <a:stretch>
                    <a:fillRect l="-792" t="-2525" r="-105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2FBCA7-166C-4308-1EA3-7D11AFA4FD64}"/>
                  </a:ext>
                </a:extLst>
              </p:cNvPr>
              <p:cNvSpPr txBox="1"/>
              <p:nvPr/>
            </p:nvSpPr>
            <p:spPr>
              <a:xfrm>
                <a:off x="653136" y="3869377"/>
                <a:ext cx="1583828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2FBCA7-166C-4308-1EA3-7D11AFA4F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6" y="3869377"/>
                <a:ext cx="1583828" cy="319446"/>
              </a:xfrm>
              <a:prstGeom prst="rect">
                <a:avLst/>
              </a:prstGeom>
              <a:blipFill>
                <a:blip r:embed="rId37"/>
                <a:stretch>
                  <a:fillRect l="-3462" t="-1923" r="-5769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07576F-C39D-8E46-5C19-8C76CBF87BD6}"/>
                  </a:ext>
                </a:extLst>
              </p:cNvPr>
              <p:cNvSpPr txBox="1"/>
              <p:nvPr/>
            </p:nvSpPr>
            <p:spPr>
              <a:xfrm>
                <a:off x="2885938" y="4214378"/>
                <a:ext cx="1640321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07576F-C39D-8E46-5C19-8C76CBF87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938" y="4214378"/>
                <a:ext cx="1640321" cy="319446"/>
              </a:xfrm>
              <a:prstGeom prst="rect">
                <a:avLst/>
              </a:prstGeom>
              <a:blipFill>
                <a:blip r:embed="rId38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D5AD59E-CF2E-49D0-4312-EC867C977DBD}"/>
              </a:ext>
            </a:extLst>
          </p:cNvPr>
          <p:cNvSpPr txBox="1"/>
          <p:nvPr/>
        </p:nvSpPr>
        <p:spPr>
          <a:xfrm>
            <a:off x="4184664" y="5729913"/>
            <a:ext cx="410920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indistinguishable by 1-Key KDM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716405-68E9-C7B1-8BDC-7D0B6BD083DD}"/>
                  </a:ext>
                </a:extLst>
              </p:cNvPr>
              <p:cNvSpPr txBox="1"/>
              <p:nvPr/>
            </p:nvSpPr>
            <p:spPr>
              <a:xfrm>
                <a:off x="3204986" y="6265621"/>
                <a:ext cx="63903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Note: Each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200" dirty="0"/>
                  <a:t> depends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 depends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 (given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)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716405-68E9-C7B1-8BDC-7D0B6BD08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86" y="6265621"/>
                <a:ext cx="6390339" cy="430887"/>
              </a:xfrm>
              <a:prstGeom prst="rect">
                <a:avLst/>
              </a:prstGeom>
              <a:blipFill>
                <a:blip r:embed="rId39"/>
                <a:stretch>
                  <a:fillRect l="-1240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209D57-11E6-8C50-1D49-DDB4C66AEA95}"/>
              </a:ext>
            </a:extLst>
          </p:cNvPr>
          <p:cNvCxnSpPr/>
          <p:nvPr/>
        </p:nvCxnSpPr>
        <p:spPr>
          <a:xfrm flipV="1">
            <a:off x="5934635" y="1750200"/>
            <a:ext cx="1173325" cy="160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2E2837E-637B-1A5D-2C8E-B15E2F937213}"/>
                  </a:ext>
                </a:extLst>
              </p:cNvPr>
              <p:cNvSpPr txBox="1"/>
              <p:nvPr/>
            </p:nvSpPr>
            <p:spPr>
              <a:xfrm>
                <a:off x="407890" y="1057623"/>
                <a:ext cx="3776183" cy="5118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2E2837E-637B-1A5D-2C8E-B15E2F937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90" y="1057623"/>
                <a:ext cx="3776183" cy="51187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7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C55C-001E-DD1E-FA71-88E373F6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8" y="7584"/>
            <a:ext cx="10515600" cy="1325563"/>
          </a:xfrm>
        </p:spPr>
        <p:txBody>
          <a:bodyPr/>
          <a:lstStyle/>
          <a:p>
            <a:r>
              <a:rPr lang="en-US" dirty="0"/>
              <a:t>Security Proof Outline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D10845C-0CF9-FF1E-5855-97C7B99678B5}"/>
              </a:ext>
            </a:extLst>
          </p:cNvPr>
          <p:cNvSpPr/>
          <p:nvPr/>
        </p:nvSpPr>
        <p:spPr>
          <a:xfrm>
            <a:off x="7856229" y="2199747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D1A05C9-1A3E-D020-1F65-F0F202939B13}"/>
              </a:ext>
            </a:extLst>
          </p:cNvPr>
          <p:cNvSpPr/>
          <p:nvPr/>
        </p:nvSpPr>
        <p:spPr>
          <a:xfrm>
            <a:off x="7856229" y="2548962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E935C2F-BB4C-6E3C-4613-2AC30DEB1018}"/>
              </a:ext>
            </a:extLst>
          </p:cNvPr>
          <p:cNvCxnSpPr/>
          <p:nvPr/>
        </p:nvCxnSpPr>
        <p:spPr>
          <a:xfrm>
            <a:off x="8453882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E0FEC77-C137-6BCB-3AEF-E299526C0B60}"/>
              </a:ext>
            </a:extLst>
          </p:cNvPr>
          <p:cNvCxnSpPr/>
          <p:nvPr/>
        </p:nvCxnSpPr>
        <p:spPr>
          <a:xfrm>
            <a:off x="9037603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0B0B784-9A32-6EB2-40F0-1E76D75DC037}"/>
              </a:ext>
            </a:extLst>
          </p:cNvPr>
          <p:cNvCxnSpPr/>
          <p:nvPr/>
        </p:nvCxnSpPr>
        <p:spPr>
          <a:xfrm>
            <a:off x="9629951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2A37A31-C22B-125D-88EC-DFCE017EFDCD}"/>
              </a:ext>
            </a:extLst>
          </p:cNvPr>
          <p:cNvCxnSpPr/>
          <p:nvPr/>
        </p:nvCxnSpPr>
        <p:spPr>
          <a:xfrm>
            <a:off x="10653620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3BC29B-340A-5CDA-769B-81929101A41B}"/>
                  </a:ext>
                </a:extLst>
              </p:cNvPr>
              <p:cNvSpPr txBox="1"/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E3BC29B-340A-5CDA-769B-81929101A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blipFill>
                <a:blip r:embed="rId2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1D5F42C-C99C-4364-0A12-1BD4E4DB0933}"/>
                  </a:ext>
                </a:extLst>
              </p:cNvPr>
              <p:cNvSpPr txBox="1"/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1D5F42C-C99C-4364-0A12-1BD4E4DB0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blipFill>
                <a:blip r:embed="rId3"/>
                <a:stretch>
                  <a:fillRect l="-11111" r="-444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3E02E90-3766-2345-6BD4-12237C99E459}"/>
                  </a:ext>
                </a:extLst>
              </p:cNvPr>
              <p:cNvSpPr txBox="1"/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3E02E90-3766-2345-6BD4-12237C99E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blipFill>
                <a:blip r:embed="rId4"/>
                <a:stretch>
                  <a:fillRect l="-11236" r="-449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A52D0E-0076-207A-4DBD-3CEA13C0C2FD}"/>
                  </a:ext>
                </a:extLst>
              </p:cNvPr>
              <p:cNvSpPr txBox="1"/>
              <p:nvPr/>
            </p:nvSpPr>
            <p:spPr>
              <a:xfrm>
                <a:off x="10702503" y="2238390"/>
                <a:ext cx="56073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A52D0E-0076-207A-4DBD-3CEA13C0C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238390"/>
                <a:ext cx="560731" cy="289182"/>
              </a:xfrm>
              <a:prstGeom prst="rect">
                <a:avLst/>
              </a:prstGeom>
              <a:blipFill>
                <a:blip r:embed="rId5"/>
                <a:stretch>
                  <a:fillRect l="-10870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7050722-62C3-7363-73C6-732EDF89D4BF}"/>
                  </a:ext>
                </a:extLst>
              </p:cNvPr>
              <p:cNvSpPr txBox="1"/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7050722-62C3-7363-73C6-732EDF89D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blipFill>
                <a:blip r:embed="rId6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AEEFE8-0FE0-8E2A-4C8E-2A9109845BB8}"/>
                  </a:ext>
                </a:extLst>
              </p:cNvPr>
              <p:cNvSpPr txBox="1"/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3AEEFE8-0FE0-8E2A-4C8E-2A910984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blipFill>
                <a:blip r:embed="rId7"/>
                <a:stretch>
                  <a:fillRect l="-9890" r="-4396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3E1FEF7-0121-9D2D-9FC0-93539D86638D}"/>
                  </a:ext>
                </a:extLst>
              </p:cNvPr>
              <p:cNvSpPr txBox="1"/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3E1FEF7-0121-9D2D-9FC0-93539D866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blipFill>
                <a:blip r:embed="rId8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C76F7F4-9186-30B9-FBE3-E8EB04C51831}"/>
                  </a:ext>
                </a:extLst>
              </p:cNvPr>
              <p:cNvSpPr txBox="1"/>
              <p:nvPr/>
            </p:nvSpPr>
            <p:spPr>
              <a:xfrm>
                <a:off x="10702503" y="2555509"/>
                <a:ext cx="56073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C76F7F4-9186-30B9-FBE3-E8EB04C5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555509"/>
                <a:ext cx="560731" cy="289182"/>
              </a:xfrm>
              <a:prstGeom prst="rect">
                <a:avLst/>
              </a:prstGeom>
              <a:blipFill>
                <a:blip r:embed="rId9"/>
                <a:stretch>
                  <a:fillRect l="-10870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AE3A8451-EF19-7DCF-A0E8-BF417CCBF63B}"/>
              </a:ext>
            </a:extLst>
          </p:cNvPr>
          <p:cNvSpPr txBox="1"/>
          <p:nvPr/>
        </p:nvSpPr>
        <p:spPr>
          <a:xfrm>
            <a:off x="9977845" y="21495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1A1453-3A17-1D2F-4C80-4A8AE1359F82}"/>
                  </a:ext>
                </a:extLst>
              </p:cNvPr>
              <p:cNvSpPr txBox="1"/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1A1453-3A17-1D2F-4C80-4A8AE135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blipFill>
                <a:blip r:embed="rId10"/>
                <a:stretch>
                  <a:fillRect l="-25455" t="-6667" r="-2727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id="{94CC8A19-8AFD-435C-97EF-03CFAAA6FE23}"/>
              </a:ext>
            </a:extLst>
          </p:cNvPr>
          <p:cNvSpPr txBox="1"/>
          <p:nvPr/>
        </p:nvSpPr>
        <p:spPr>
          <a:xfrm>
            <a:off x="9965513" y="245502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B1C603CF-A094-D749-3B78-39EAC00596F1}"/>
                  </a:ext>
                </a:extLst>
              </p:cNvPr>
              <p:cNvSpPr/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Garble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B1C603CF-A094-D749-3B78-39EAC0059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4DBDA9E-3F9E-3369-C958-003A78D96097}"/>
              </a:ext>
            </a:extLst>
          </p:cNvPr>
          <p:cNvCxnSpPr/>
          <p:nvPr/>
        </p:nvCxnSpPr>
        <p:spPr>
          <a:xfrm>
            <a:off x="769628" y="3299695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2D15449-011A-7F2C-AE41-E2FECB2CE640}"/>
              </a:ext>
            </a:extLst>
          </p:cNvPr>
          <p:cNvCxnSpPr/>
          <p:nvPr/>
        </p:nvCxnSpPr>
        <p:spPr>
          <a:xfrm>
            <a:off x="1272834" y="3326050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A27AED5-D181-D43E-46CB-7084630101BC}"/>
              </a:ext>
            </a:extLst>
          </p:cNvPr>
          <p:cNvCxnSpPr/>
          <p:nvPr/>
        </p:nvCxnSpPr>
        <p:spPr>
          <a:xfrm>
            <a:off x="1770290" y="3326049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3E53842-3078-293C-B079-9A3DA9FAA4DB}"/>
              </a:ext>
            </a:extLst>
          </p:cNvPr>
          <p:cNvCxnSpPr/>
          <p:nvPr/>
        </p:nvCxnSpPr>
        <p:spPr>
          <a:xfrm>
            <a:off x="2273496" y="331359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3AC58B80-8524-D1BD-701C-D5F7F39F9426}"/>
              </a:ext>
            </a:extLst>
          </p:cNvPr>
          <p:cNvCxnSpPr/>
          <p:nvPr/>
        </p:nvCxnSpPr>
        <p:spPr>
          <a:xfrm>
            <a:off x="277095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9C2B2CF-2AD8-F081-4FA0-8DA1B7FFC39B}"/>
              </a:ext>
            </a:extLst>
          </p:cNvPr>
          <p:cNvCxnSpPr/>
          <p:nvPr/>
        </p:nvCxnSpPr>
        <p:spPr>
          <a:xfrm>
            <a:off x="2768078" y="331463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0AC3A02-9BC1-C969-70FB-F0BB64D1FCC1}"/>
              </a:ext>
            </a:extLst>
          </p:cNvPr>
          <p:cNvCxnSpPr/>
          <p:nvPr/>
        </p:nvCxnSpPr>
        <p:spPr>
          <a:xfrm>
            <a:off x="3271284" y="3302177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46B35A4-0127-0E82-62EC-96F580E120D5}"/>
              </a:ext>
            </a:extLst>
          </p:cNvPr>
          <p:cNvSpPr/>
          <p:nvPr/>
        </p:nvSpPr>
        <p:spPr>
          <a:xfrm>
            <a:off x="598739" y="3850907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332741C-712C-4365-84CC-5CBF6DD31F35}"/>
              </a:ext>
            </a:extLst>
          </p:cNvPr>
          <p:cNvSpPr/>
          <p:nvPr/>
        </p:nvSpPr>
        <p:spPr>
          <a:xfrm>
            <a:off x="598739" y="4200122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BCF6B01-9491-F4F7-8B76-ED7EBCB75CF0}"/>
              </a:ext>
            </a:extLst>
          </p:cNvPr>
          <p:cNvCxnSpPr/>
          <p:nvPr/>
        </p:nvCxnSpPr>
        <p:spPr>
          <a:xfrm>
            <a:off x="2295044" y="384882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1E477D5-D52D-E7A7-CEB9-15AFD41EAE9B}"/>
              </a:ext>
            </a:extLst>
          </p:cNvPr>
          <p:cNvCxnSpPr/>
          <p:nvPr/>
        </p:nvCxnSpPr>
        <p:spPr>
          <a:xfrm>
            <a:off x="2821205" y="3857844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66B5015-B56A-138B-A8B5-7806462FD509}"/>
                  </a:ext>
                </a:extLst>
              </p:cNvPr>
              <p:cNvSpPr txBox="1"/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66B5015-B56A-138B-A8B5-7806462FD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blipFill>
                <a:blip r:embed="rId12"/>
                <a:stretch>
                  <a:fillRect l="-3422" r="-532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Box 170">
            <a:extLst>
              <a:ext uri="{FF2B5EF4-FFF2-40B4-BE49-F238E27FC236}">
                <a16:creationId xmlns:a16="http://schemas.microsoft.com/office/drawing/2014/main" id="{311E53AD-410C-E3FE-42CC-975ED748D8CE}"/>
              </a:ext>
            </a:extLst>
          </p:cNvPr>
          <p:cNvSpPr txBox="1"/>
          <p:nvPr/>
        </p:nvSpPr>
        <p:spPr>
          <a:xfrm>
            <a:off x="2395984" y="377837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ECADF01-DA73-CD2A-02D1-A1D2E6B6C9DA}"/>
              </a:ext>
            </a:extLst>
          </p:cNvPr>
          <p:cNvSpPr txBox="1"/>
          <p:nvPr/>
        </p:nvSpPr>
        <p:spPr>
          <a:xfrm>
            <a:off x="2395984" y="4147703"/>
            <a:ext cx="20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A3F33B-E68A-1E0E-FBE9-10F84A4E8415}"/>
                  </a:ext>
                </a:extLst>
              </p:cNvPr>
              <p:cNvSpPr txBox="1"/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A3F33B-E68A-1E0E-FBE9-10F84A4E8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blipFill>
                <a:blip r:embed="rId13"/>
                <a:stretch>
                  <a:fillRect l="-3042" r="-53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2B47F3E-20B7-BAE6-B95C-6B92200E523A}"/>
                  </a:ext>
                </a:extLst>
              </p:cNvPr>
              <p:cNvSpPr txBox="1"/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2B47F3E-20B7-BAE6-B95C-6B92200E5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blipFill>
                <a:blip r:embed="rId14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26B8237-2284-DA41-90A2-52E8B15337E3}"/>
                  </a:ext>
                </a:extLst>
              </p:cNvPr>
              <p:cNvSpPr txBox="1"/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26B8237-2284-DA41-90A2-52E8B1533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blipFill>
                <a:blip r:embed="rId15"/>
                <a:stretch>
                  <a:fillRect l="-2974" t="-1923" r="-483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61D5528-6353-7BC1-2A8B-3DCCFF7DE575}"/>
              </a:ext>
            </a:extLst>
          </p:cNvPr>
          <p:cNvCxnSpPr/>
          <p:nvPr/>
        </p:nvCxnSpPr>
        <p:spPr>
          <a:xfrm>
            <a:off x="376874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CA332BB-7C5F-0490-BE3F-F8696AFCD6E0}"/>
              </a:ext>
            </a:extLst>
          </p:cNvPr>
          <p:cNvCxnSpPr/>
          <p:nvPr/>
        </p:nvCxnSpPr>
        <p:spPr>
          <a:xfrm>
            <a:off x="4271948" y="3301136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eft Brace 177">
            <a:extLst>
              <a:ext uri="{FF2B5EF4-FFF2-40B4-BE49-F238E27FC236}">
                <a16:creationId xmlns:a16="http://schemas.microsoft.com/office/drawing/2014/main" id="{4CF689D2-CE05-A627-5002-114F533540A9}"/>
              </a:ext>
            </a:extLst>
          </p:cNvPr>
          <p:cNvSpPr/>
          <p:nvPr/>
        </p:nvSpPr>
        <p:spPr>
          <a:xfrm>
            <a:off x="285887" y="1837745"/>
            <a:ext cx="247950" cy="279465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C8F45FA-1A42-7288-EC43-6CB340D9E156}"/>
                  </a:ext>
                </a:extLst>
              </p:cNvPr>
              <p:cNvSpPr txBox="1"/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C8F45FA-1A42-7288-EC43-6CB340D9E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AB938C4D-D9EB-1AE9-9FA5-849133B1BFB2}"/>
                  </a:ext>
                </a:extLst>
              </p:cNvPr>
              <p:cNvSpPr txBox="1"/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AB938C4D-D9EB-1AE9-9FA5-849133B1B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blipFill>
                <a:blip r:embed="rId17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3701EFE1-D150-028C-E0DF-FAD1B20B3488}"/>
              </a:ext>
            </a:extLst>
          </p:cNvPr>
          <p:cNvGrpSpPr/>
          <p:nvPr/>
        </p:nvGrpSpPr>
        <p:grpSpPr>
          <a:xfrm>
            <a:off x="7107960" y="3133506"/>
            <a:ext cx="4177268" cy="894590"/>
            <a:chOff x="7099848" y="3358335"/>
            <a:chExt cx="4177268" cy="894590"/>
          </a:xfrm>
        </p:grpSpPr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5E2A131D-A3AC-C23D-DAC2-14DE2FF9C049}"/>
                </a:ext>
              </a:extLst>
            </p:cNvPr>
            <p:cNvSpPr/>
            <p:nvPr/>
          </p:nvSpPr>
          <p:spPr>
            <a:xfrm>
              <a:off x="7856229" y="3442042"/>
              <a:ext cx="3392611" cy="34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CB4E9024-0155-92DD-E14E-62F49E221910}"/>
                </a:ext>
              </a:extLst>
            </p:cNvPr>
            <p:cNvSpPr/>
            <p:nvPr/>
          </p:nvSpPr>
          <p:spPr>
            <a:xfrm>
              <a:off x="7856229" y="3907868"/>
              <a:ext cx="3392611" cy="34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7C20A776-2EF2-9B58-41AD-3FAED899CC5E}"/>
                </a:ext>
              </a:extLst>
            </p:cNvPr>
            <p:cNvCxnSpPr>
              <a:cxnSpLocks/>
            </p:cNvCxnSpPr>
            <p:nvPr/>
          </p:nvCxnSpPr>
          <p:spPr>
            <a:xfrm>
              <a:off x="8453882" y="3442042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BB5E0C6-592A-C9D0-4935-A8A1B6E60576}"/>
                </a:ext>
              </a:extLst>
            </p:cNvPr>
            <p:cNvCxnSpPr>
              <a:cxnSpLocks/>
            </p:cNvCxnSpPr>
            <p:nvPr/>
          </p:nvCxnSpPr>
          <p:spPr>
            <a:xfrm>
              <a:off x="9037603" y="3442042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CEB7758B-BB66-D5CA-03D3-B2CBBFDEB82E}"/>
                </a:ext>
              </a:extLst>
            </p:cNvPr>
            <p:cNvCxnSpPr>
              <a:cxnSpLocks/>
            </p:cNvCxnSpPr>
            <p:nvPr/>
          </p:nvCxnSpPr>
          <p:spPr>
            <a:xfrm>
              <a:off x="9629951" y="3439963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11AD9C06-7B6C-7C0E-4E25-6FC060CB2DAC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20" y="3439963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A03361CA-8954-3B6E-CF3B-4CD301B392BB}"/>
                </a:ext>
              </a:extLst>
            </p:cNvPr>
            <p:cNvCxnSpPr>
              <a:cxnSpLocks/>
            </p:cNvCxnSpPr>
            <p:nvPr/>
          </p:nvCxnSpPr>
          <p:spPr>
            <a:xfrm>
              <a:off x="8453882" y="3907868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32F2D4B3-59BA-A9FD-08EF-3F0CFA96EAD6}"/>
                </a:ext>
              </a:extLst>
            </p:cNvPr>
            <p:cNvCxnSpPr>
              <a:cxnSpLocks/>
            </p:cNvCxnSpPr>
            <p:nvPr/>
          </p:nvCxnSpPr>
          <p:spPr>
            <a:xfrm>
              <a:off x="9037603" y="3907868"/>
              <a:ext cx="0" cy="345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AA57FAF-55C8-E39A-8250-1F160DBB08FB}"/>
                </a:ext>
              </a:extLst>
            </p:cNvPr>
            <p:cNvCxnSpPr>
              <a:cxnSpLocks/>
            </p:cNvCxnSpPr>
            <p:nvPr/>
          </p:nvCxnSpPr>
          <p:spPr>
            <a:xfrm>
              <a:off x="9629951" y="3905789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F61770B5-5AD2-FB2E-9B48-8BCCA3295D82}"/>
                </a:ext>
              </a:extLst>
            </p:cNvPr>
            <p:cNvCxnSpPr>
              <a:cxnSpLocks/>
            </p:cNvCxnSpPr>
            <p:nvPr/>
          </p:nvCxnSpPr>
          <p:spPr>
            <a:xfrm>
              <a:off x="10653620" y="3905789"/>
              <a:ext cx="0" cy="3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9FCE74D-908E-399E-227B-FED567B742A4}"/>
                    </a:ext>
                  </a:extLst>
                </p:cNvPr>
                <p:cNvSpPr txBox="1"/>
                <p:nvPr/>
              </p:nvSpPr>
              <p:spPr>
                <a:xfrm>
                  <a:off x="7099848" y="3662055"/>
                  <a:ext cx="32392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9FCE74D-908E-399E-227B-FED567B74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848" y="3662055"/>
                  <a:ext cx="32392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5094" t="-2222" r="-18868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5DDC694F-8249-AA6E-24D3-0447372876A5}"/>
                    </a:ext>
                  </a:extLst>
                </p:cNvPr>
                <p:cNvSpPr txBox="1"/>
                <p:nvPr/>
              </p:nvSpPr>
              <p:spPr>
                <a:xfrm>
                  <a:off x="7492690" y="3415689"/>
                  <a:ext cx="4805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=</a:t>
                  </a:r>
                </a:p>
              </p:txBody>
            </p:sp>
          </mc:Choice>
          <mc:Fallback xmlns="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5DDC694F-8249-AA6E-24D3-0447372876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690" y="3415689"/>
                  <a:ext cx="480527" cy="369332"/>
                </a:xfrm>
                <a:prstGeom prst="rect">
                  <a:avLst/>
                </a:prstGeom>
                <a:blipFill>
                  <a:blip r:embed="rId19"/>
                  <a:stretch>
                    <a:fillRect t="-8197" r="-253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6106AC34-800A-2702-4082-BA3F2C6083F6}"/>
                    </a:ext>
                  </a:extLst>
                </p:cNvPr>
                <p:cNvSpPr txBox="1"/>
                <p:nvPr/>
              </p:nvSpPr>
              <p:spPr>
                <a:xfrm>
                  <a:off x="8017623" y="3450668"/>
                  <a:ext cx="287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6106AC34-800A-2702-4082-BA3F2C608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623" y="3450668"/>
                  <a:ext cx="287964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2766" r="-638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B4487BDF-7773-C1F2-A9E1-3E57BE9006EB}"/>
                    </a:ext>
                  </a:extLst>
                </p:cNvPr>
                <p:cNvSpPr txBox="1"/>
                <p:nvPr/>
              </p:nvSpPr>
              <p:spPr>
                <a:xfrm>
                  <a:off x="8611410" y="3442042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B4487BDF-7773-C1F2-A9E1-3E57BE900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410" y="3442042"/>
                  <a:ext cx="293285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2500" r="-6250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32052CD-8BA2-66CD-CA19-5307392D2679}"/>
                    </a:ext>
                  </a:extLst>
                </p:cNvPr>
                <p:cNvSpPr txBox="1"/>
                <p:nvPr/>
              </p:nvSpPr>
              <p:spPr>
                <a:xfrm>
                  <a:off x="9231283" y="3450668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32052CD-8BA2-66CD-CA19-5307392D26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1283" y="3450668"/>
                  <a:ext cx="293285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2500" r="-6250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4101323D-2B6B-C801-ADCA-96BD69D4165D}"/>
                    </a:ext>
                  </a:extLst>
                </p:cNvPr>
                <p:cNvSpPr txBox="1"/>
                <p:nvPr/>
              </p:nvSpPr>
              <p:spPr>
                <a:xfrm>
                  <a:off x="10819441" y="3450668"/>
                  <a:ext cx="3073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4101323D-2B6B-C801-ADCA-96BD69D416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9441" y="3450668"/>
                  <a:ext cx="307392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11765" r="-1961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8BDB9FB8-92E5-DFD4-5749-D29A68B34742}"/>
                </a:ext>
              </a:extLst>
            </p:cNvPr>
            <p:cNvSpPr txBox="1"/>
            <p:nvPr/>
          </p:nvSpPr>
          <p:spPr>
            <a:xfrm>
              <a:off x="9955031" y="335833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FEFC9FB5-E641-5676-277A-2753EA47690A}"/>
                </a:ext>
              </a:extLst>
            </p:cNvPr>
            <p:cNvSpPr txBox="1"/>
            <p:nvPr/>
          </p:nvSpPr>
          <p:spPr>
            <a:xfrm>
              <a:off x="9965513" y="382264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B95F898A-D7DA-9F62-8399-4FFDE905E474}"/>
                    </a:ext>
                  </a:extLst>
                </p:cNvPr>
                <p:cNvSpPr txBox="1"/>
                <p:nvPr/>
              </p:nvSpPr>
              <p:spPr>
                <a:xfrm>
                  <a:off x="7899917" y="3922264"/>
                  <a:ext cx="557652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B95F898A-D7DA-9F62-8399-4FFDE905E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917" y="3922264"/>
                  <a:ext cx="557652" cy="267381"/>
                </a:xfrm>
                <a:prstGeom prst="rect">
                  <a:avLst/>
                </a:prstGeom>
                <a:blipFill>
                  <a:blip r:embed="rId24"/>
                  <a:stretch>
                    <a:fillRect l="-4348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8F80719B-B075-F408-887F-EA4AA79D291F}"/>
                    </a:ext>
                  </a:extLst>
                </p:cNvPr>
                <p:cNvSpPr txBox="1"/>
                <p:nvPr/>
              </p:nvSpPr>
              <p:spPr>
                <a:xfrm>
                  <a:off x="9090701" y="3932970"/>
                  <a:ext cx="562398" cy="268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8F80719B-B075-F408-887F-EA4AA79D2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701" y="3932970"/>
                  <a:ext cx="562398" cy="268471"/>
                </a:xfrm>
                <a:prstGeom prst="rect">
                  <a:avLst/>
                </a:prstGeom>
                <a:blipFill>
                  <a:blip r:embed="rId25"/>
                  <a:stretch>
                    <a:fillRect l="-5435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DFB06259-10B2-85BB-3360-74EEB7D4C5AE}"/>
                    </a:ext>
                  </a:extLst>
                </p:cNvPr>
                <p:cNvSpPr txBox="1"/>
                <p:nvPr/>
              </p:nvSpPr>
              <p:spPr>
                <a:xfrm>
                  <a:off x="10688109" y="3932970"/>
                  <a:ext cx="589007" cy="268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DFB06259-10B2-85BB-3360-74EEB7D4C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8109" y="3932970"/>
                  <a:ext cx="589007" cy="268663"/>
                </a:xfrm>
                <a:prstGeom prst="rect">
                  <a:avLst/>
                </a:prstGeom>
                <a:blipFill>
                  <a:blip r:embed="rId26"/>
                  <a:stretch>
                    <a:fillRect l="-520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13DDAFDF-DB06-479C-179F-7C77B19405FF}"/>
                    </a:ext>
                  </a:extLst>
                </p:cNvPr>
                <p:cNvSpPr txBox="1"/>
                <p:nvPr/>
              </p:nvSpPr>
              <p:spPr>
                <a:xfrm>
                  <a:off x="8492264" y="3922655"/>
                  <a:ext cx="562398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13DDAFDF-DB06-479C-179F-7C77B1940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264" y="3922655"/>
                  <a:ext cx="562398" cy="267381"/>
                </a:xfrm>
                <a:prstGeom prst="rect">
                  <a:avLst/>
                </a:prstGeom>
                <a:blipFill>
                  <a:blip r:embed="rId27"/>
                  <a:stretch>
                    <a:fillRect l="-430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76733-1B7A-43CC-443A-58DB1DD3162D}"/>
                  </a:ext>
                </a:extLst>
              </p:cNvPr>
              <p:cNvSpPr txBox="1"/>
              <p:nvPr/>
            </p:nvSpPr>
            <p:spPr>
              <a:xfrm>
                <a:off x="640791" y="422408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76733-1B7A-43CC-443A-58DB1DD31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1" y="4224084"/>
                <a:ext cx="1604863" cy="319446"/>
              </a:xfrm>
              <a:prstGeom prst="rect">
                <a:avLst/>
              </a:prstGeom>
              <a:blipFill>
                <a:blip r:embed="rId28"/>
                <a:stretch>
                  <a:fillRect l="-3042" r="-53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8D17B0-21C0-EE4A-6DDD-11063ED7C87F}"/>
                  </a:ext>
                </a:extLst>
              </p:cNvPr>
              <p:cNvSpPr txBox="1"/>
              <p:nvPr/>
            </p:nvSpPr>
            <p:spPr>
              <a:xfrm>
                <a:off x="2879287" y="3860066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8D17B0-21C0-EE4A-6DDD-11063ED7C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287" y="3860066"/>
                <a:ext cx="1640321" cy="319446"/>
              </a:xfrm>
              <a:prstGeom prst="rect">
                <a:avLst/>
              </a:prstGeom>
              <a:blipFill>
                <a:blip r:embed="rId29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A23761-5108-034E-C15E-08E863F8C5C8}"/>
                  </a:ext>
                </a:extLst>
              </p:cNvPr>
              <p:cNvSpPr txBox="1"/>
              <p:nvPr/>
            </p:nvSpPr>
            <p:spPr>
              <a:xfrm>
                <a:off x="631280" y="3876733"/>
                <a:ext cx="1648716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   0   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A23761-5108-034E-C15E-08E863F8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80" y="3876733"/>
                <a:ext cx="1648716" cy="319446"/>
              </a:xfrm>
              <a:prstGeom prst="rect">
                <a:avLst/>
              </a:prstGeom>
              <a:blipFill>
                <a:blip r:embed="rId30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D19119-CBCE-E142-E716-4992D8FE2E30}"/>
                  </a:ext>
                </a:extLst>
              </p:cNvPr>
              <p:cNvSpPr txBox="1"/>
              <p:nvPr/>
            </p:nvSpPr>
            <p:spPr>
              <a:xfrm>
                <a:off x="2884974" y="4209334"/>
                <a:ext cx="1604863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  0   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D19119-CBCE-E142-E716-4992D8FE2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974" y="4209334"/>
                <a:ext cx="1604863" cy="319446"/>
              </a:xfrm>
              <a:prstGeom prst="rect">
                <a:avLst/>
              </a:prstGeom>
              <a:blipFill>
                <a:blip r:embed="rId31"/>
                <a:stretch>
                  <a:fillRect l="-4924" t="-19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315B48-95AF-F042-429B-C5CC719B9DC1}"/>
                  </a:ext>
                </a:extLst>
              </p:cNvPr>
              <p:cNvSpPr txBox="1"/>
              <p:nvPr/>
            </p:nvSpPr>
            <p:spPr>
              <a:xfrm>
                <a:off x="4542229" y="1212795"/>
                <a:ext cx="1658338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315B48-95AF-F042-429B-C5CC719B9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29" y="1212795"/>
                <a:ext cx="165833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72D93A-D855-0059-F211-1227C965FBCB}"/>
                  </a:ext>
                </a:extLst>
              </p:cNvPr>
              <p:cNvSpPr txBox="1"/>
              <p:nvPr/>
            </p:nvSpPr>
            <p:spPr>
              <a:xfrm>
                <a:off x="7477388" y="1608198"/>
                <a:ext cx="33973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72D93A-D855-0059-F211-1227C96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388" y="1608198"/>
                <a:ext cx="3397314" cy="400110"/>
              </a:xfrm>
              <a:prstGeom prst="rect">
                <a:avLst/>
              </a:prstGeom>
              <a:blipFill>
                <a:blip r:embed="rId3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E9C04E-2FEA-E291-2F00-79480894E36A}"/>
                  </a:ext>
                </a:extLst>
              </p:cNvPr>
              <p:cNvSpPr txBox="1"/>
              <p:nvPr/>
            </p:nvSpPr>
            <p:spPr>
              <a:xfrm>
                <a:off x="3633478" y="1609512"/>
                <a:ext cx="3843910" cy="41113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𝑆𝐾𝐷𝑀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E9C04E-2FEA-E291-2F00-79480894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78" y="1609512"/>
                <a:ext cx="3843910" cy="411138"/>
              </a:xfrm>
              <a:prstGeom prst="rect">
                <a:avLst/>
              </a:prstGeom>
              <a:blipFill>
                <a:blip r:embed="rId34"/>
                <a:stretch>
                  <a:fillRect t="-10448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613C9A1-6458-E3DD-E017-AF3272EAAD15}"/>
              </a:ext>
            </a:extLst>
          </p:cNvPr>
          <p:cNvGrpSpPr/>
          <p:nvPr/>
        </p:nvGrpSpPr>
        <p:grpSpPr>
          <a:xfrm>
            <a:off x="1414885" y="2104762"/>
            <a:ext cx="2307145" cy="1202380"/>
            <a:chOff x="1414885" y="2104762"/>
            <a:chExt cx="2307145" cy="12023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FCF415-28D8-2AD0-6589-B39AF0B5F597}"/>
                </a:ext>
              </a:extLst>
            </p:cNvPr>
            <p:cNvSpPr/>
            <p:nvPr/>
          </p:nvSpPr>
          <p:spPr>
            <a:xfrm>
              <a:off x="1870791" y="2527572"/>
              <a:ext cx="1400493" cy="6875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3CE22C4-C846-40A3-751C-5A854850C7FE}"/>
                    </a:ext>
                  </a:extLst>
                </p:cNvPr>
                <p:cNvSpPr txBox="1"/>
                <p:nvPr/>
              </p:nvSpPr>
              <p:spPr>
                <a:xfrm>
                  <a:off x="1414885" y="2104762"/>
                  <a:ext cx="2307145" cy="12023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b="0" dirty="0"/>
                    <a:t> Garble</a:t>
                  </a:r>
                </a:p>
                <a:p>
                  <a:pPr algn="ctr"/>
                  <a:endParaRPr lang="en-US" sz="12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000" dirty="0"/>
                    <a:t>   =</a:t>
                  </a:r>
                </a:p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𝑆𝐾𝐷𝑀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ac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800" dirty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3CE22C4-C846-40A3-751C-5A854850C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4885" y="2104762"/>
                  <a:ext cx="2307145" cy="1202380"/>
                </a:xfrm>
                <a:prstGeom prst="rect">
                  <a:avLst/>
                </a:prstGeom>
                <a:blipFill>
                  <a:blip r:embed="rId35"/>
                  <a:stretch>
                    <a:fillRect l="-792" t="-2525" r="-105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2FBCA7-166C-4308-1EA3-7D11AFA4FD64}"/>
                  </a:ext>
                </a:extLst>
              </p:cNvPr>
              <p:cNvSpPr txBox="1"/>
              <p:nvPr/>
            </p:nvSpPr>
            <p:spPr>
              <a:xfrm>
                <a:off x="653136" y="3869377"/>
                <a:ext cx="1583828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2FBCA7-166C-4308-1EA3-7D11AFA4F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6" y="3869377"/>
                <a:ext cx="1583828" cy="319446"/>
              </a:xfrm>
              <a:prstGeom prst="rect">
                <a:avLst/>
              </a:prstGeom>
              <a:blipFill>
                <a:blip r:embed="rId36"/>
                <a:stretch>
                  <a:fillRect l="-3462" t="-1923" r="-5769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07576F-C39D-8E46-5C19-8C76CBF87BD6}"/>
                  </a:ext>
                </a:extLst>
              </p:cNvPr>
              <p:cNvSpPr txBox="1"/>
              <p:nvPr/>
            </p:nvSpPr>
            <p:spPr>
              <a:xfrm>
                <a:off x="2885938" y="4214378"/>
                <a:ext cx="1640321" cy="319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07576F-C39D-8E46-5C19-8C76CBF87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938" y="4214378"/>
                <a:ext cx="1640321" cy="319446"/>
              </a:xfrm>
              <a:prstGeom prst="rect">
                <a:avLst/>
              </a:prstGeom>
              <a:blipFill>
                <a:blip r:embed="rId37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209D57-11E6-8C50-1D49-DDB4C66AEA95}"/>
              </a:ext>
            </a:extLst>
          </p:cNvPr>
          <p:cNvCxnSpPr/>
          <p:nvPr/>
        </p:nvCxnSpPr>
        <p:spPr>
          <a:xfrm flipV="1">
            <a:off x="5934635" y="1750200"/>
            <a:ext cx="1173325" cy="160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414E4E-B9DF-42D7-F747-1832B4F0E299}"/>
                  </a:ext>
                </a:extLst>
              </p:cNvPr>
              <p:cNvSpPr txBox="1"/>
              <p:nvPr/>
            </p:nvSpPr>
            <p:spPr>
              <a:xfrm>
                <a:off x="1137115" y="5231814"/>
                <a:ext cx="978062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In this hybrid, we removed all information about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200" dirty="0"/>
                  <a:t> beyond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200" dirty="0"/>
                  <a:t> from the ciphertexts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Easy to now show that ciphertexts are indistinguishable from encryptions of 0.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414E4E-B9DF-42D7-F747-1832B4F0E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5" y="5231814"/>
                <a:ext cx="9780626" cy="1107996"/>
              </a:xfrm>
              <a:prstGeom prst="rect">
                <a:avLst/>
              </a:prstGeom>
              <a:blipFill>
                <a:blip r:embed="rId38"/>
                <a:stretch>
                  <a:fillRect l="-810" t="-3846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24DDA4-E3A1-DB7A-FD95-6196C12E57D7}"/>
                  </a:ext>
                </a:extLst>
              </p:cNvPr>
              <p:cNvSpPr txBox="1"/>
              <p:nvPr/>
            </p:nvSpPr>
            <p:spPr>
              <a:xfrm>
                <a:off x="407890" y="1057623"/>
                <a:ext cx="3776183" cy="5118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24DDA4-E3A1-DB7A-FD95-6196C12E5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90" y="1057623"/>
                <a:ext cx="3776183" cy="51187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9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DAEE-A0E8-2090-EC3E-827CF9BE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80010-7453-C44A-857B-36DF3BF7BE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33869"/>
                <a:ext cx="10905565" cy="3543093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Amplification:</a:t>
                </a:r>
              </a:p>
              <a:p>
                <a:pPr marL="0" indent="0">
                  <a:buNone/>
                </a:pPr>
                <a:r>
                  <a:rPr lang="en-US" dirty="0"/>
                  <a:t>   1-key circular SKE (+ CPA PKE)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many-key KDM PKE 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Universal construction: does not need to know the 1-key circular SKE. Existence is only used in the proof.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80010-7453-C44A-857B-36DF3BF7BE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33869"/>
                <a:ext cx="10905565" cy="3543093"/>
              </a:xfrm>
              <a:blipFill>
                <a:blip r:embed="rId2"/>
                <a:stretch>
                  <a:fillRect l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1D5FA-8F97-265D-B6B2-487087E43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1059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DE81-38C5-1BAE-F521-02E6004B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89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Circular and KDM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81CBC-7CDB-1A50-CC53-EB175ECE62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204818" cy="493648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Is it safe to encrypt data that depends on the secret key? [BSR03] 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Surprisingly difficult question:</a:t>
                </a:r>
              </a:p>
              <a:p>
                <a:pPr marL="0" indent="0">
                  <a:buNone/>
                </a:pPr>
                <a:r>
                  <a:rPr lang="en-US" dirty="0"/>
                  <a:t>   hard to construct </a:t>
                </a:r>
                <a:r>
                  <a:rPr lang="en-US" i="1" dirty="0"/>
                  <a:t>secure</a:t>
                </a:r>
                <a:r>
                  <a:rPr lang="en-US" dirty="0"/>
                  <a:t> or </a:t>
                </a:r>
                <a:r>
                  <a:rPr lang="en-US" i="1" dirty="0"/>
                  <a:t>insecure</a:t>
                </a:r>
                <a:r>
                  <a:rPr lang="en-US" dirty="0"/>
                  <a:t> schemes! 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Motivation:</a:t>
                </a:r>
              </a:p>
              <a:p>
                <a:pPr lvl="1"/>
                <a:r>
                  <a:rPr lang="en-US" dirty="0"/>
                  <a:t>Can occur in practice (</a:t>
                </a:r>
                <a:r>
                  <a:rPr lang="en-US" dirty="0" err="1"/>
                  <a:t>Bitlocker</a:t>
                </a:r>
                <a:r>
                  <a:rPr lang="en-US" dirty="0"/>
                  <a:t>). </a:t>
                </a:r>
              </a:p>
              <a:p>
                <a:pPr lvl="1"/>
                <a:r>
                  <a:rPr lang="en-US" dirty="0"/>
                  <a:t>Crucially needed in some applications (Bootstrapping FHE). </a:t>
                </a:r>
              </a:p>
              <a:p>
                <a:pPr lvl="1"/>
                <a:r>
                  <a:rPr lang="en-US" dirty="0"/>
                  <a:t>Connections to other notions:</a:t>
                </a:r>
              </a:p>
              <a:p>
                <a:pPr lvl="2"/>
                <a:r>
                  <a:rPr lang="en-US" sz="2400" dirty="0"/>
                  <a:t>Circular security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CCA security, reusable DV-NIZK  [KW19,KMT19,LQR</a:t>
                </a:r>
                <a:r>
                  <a:rPr lang="en-US" sz="2400" dirty="0">
                    <a:solidFill>
                      <a:srgbClr val="C00000"/>
                    </a:solidFill>
                  </a:rPr>
                  <a:t>W</a:t>
                </a:r>
                <a:r>
                  <a:rPr lang="en-US" sz="2400" dirty="0"/>
                  <a:t>W19]</a:t>
                </a:r>
              </a:p>
              <a:p>
                <a:pPr lvl="2"/>
                <a:r>
                  <a:rPr lang="en-US" sz="2400" dirty="0"/>
                  <a:t>Circular insecurity techniques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Obfuscation  [GKW17,</a:t>
                </a:r>
                <a:r>
                  <a:rPr lang="en-US" sz="2400" dirty="0">
                    <a:solidFill>
                      <a:srgbClr val="C00000"/>
                    </a:solidFill>
                  </a:rPr>
                  <a:t>W</a:t>
                </a:r>
                <a:r>
                  <a:rPr lang="en-US" sz="2400" dirty="0"/>
                  <a:t>Z17]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81CBC-7CDB-1A50-CC53-EB175ECE62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204818" cy="4936483"/>
              </a:xfrm>
              <a:blipFill>
                <a:blip r:embed="rId2"/>
                <a:stretch>
                  <a:fillRect l="-924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6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rrow: Curved Down 64">
            <a:extLst>
              <a:ext uri="{FF2B5EF4-FFF2-40B4-BE49-F238E27FC236}">
                <a16:creationId xmlns:a16="http://schemas.microsoft.com/office/drawing/2014/main" id="{C101B7DE-0484-4811-472D-F988240431F8}"/>
              </a:ext>
            </a:extLst>
          </p:cNvPr>
          <p:cNvSpPr/>
          <p:nvPr/>
        </p:nvSpPr>
        <p:spPr>
          <a:xfrm rot="10800000">
            <a:off x="1698048" y="5517043"/>
            <a:ext cx="942359" cy="5348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5" name="Picture 54" descr="A close-up of a meat grinder&#10;&#10;Description automatically generated">
            <a:extLst>
              <a:ext uri="{FF2B5EF4-FFF2-40B4-BE49-F238E27FC236}">
                <a16:creationId xmlns:a16="http://schemas.microsoft.com/office/drawing/2014/main" id="{652E73D8-46A6-FC6B-8DE6-EDB5A2B74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55190" y="5076678"/>
            <a:ext cx="640080" cy="670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B02EC1-1BE8-495B-D538-06BAA76F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69" y="46743"/>
            <a:ext cx="10515600" cy="1325563"/>
          </a:xfrm>
        </p:spPr>
        <p:txBody>
          <a:bodyPr/>
          <a:lstStyle/>
          <a:p>
            <a:r>
              <a:rPr lang="en-US" dirty="0"/>
              <a:t>Security Notions for Circular &amp; KDM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AF0C0A-D959-C699-5EE4-A38065257C69}"/>
                  </a:ext>
                </a:extLst>
              </p:cNvPr>
              <p:cNvSpPr txBox="1"/>
              <p:nvPr/>
            </p:nvSpPr>
            <p:spPr>
              <a:xfrm>
                <a:off x="1453514" y="3027181"/>
                <a:ext cx="1635897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AF0C0A-D959-C699-5EE4-A38065257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514" y="3027181"/>
                <a:ext cx="1635897" cy="490199"/>
              </a:xfrm>
              <a:prstGeom prst="rect">
                <a:avLst/>
              </a:prstGeom>
              <a:blipFill>
                <a:blip r:embed="rId4"/>
                <a:stretch>
                  <a:fillRect r="-74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A4F878-EEC2-AB95-4A5B-296FD5A2FDCC}"/>
              </a:ext>
            </a:extLst>
          </p:cNvPr>
          <p:cNvSpPr txBox="1"/>
          <p:nvPr/>
        </p:nvSpPr>
        <p:spPr>
          <a:xfrm>
            <a:off x="133518" y="2106543"/>
            <a:ext cx="129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Circular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8DDEBD-07A9-9598-D72D-77B96256FEA1}"/>
                  </a:ext>
                </a:extLst>
              </p:cNvPr>
              <p:cNvSpPr txBox="1"/>
              <p:nvPr/>
            </p:nvSpPr>
            <p:spPr>
              <a:xfrm>
                <a:off x="1161703" y="3078910"/>
                <a:ext cx="2290948" cy="490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{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en-US" sz="2400" dirty="0"/>
                  <a:t> }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8DDEBD-07A9-9598-D72D-77B96256F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703" y="3078910"/>
                <a:ext cx="2290948" cy="490199"/>
              </a:xfrm>
              <a:prstGeom prst="rect">
                <a:avLst/>
              </a:prstGeom>
              <a:blipFill>
                <a:blip r:embed="rId5"/>
                <a:stretch>
                  <a:fillRect l="-4267" t="-8750" r="-3467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3610F1BA-9638-46AD-2665-C802FBCF6E0C}"/>
              </a:ext>
            </a:extLst>
          </p:cNvPr>
          <p:cNvSpPr/>
          <p:nvPr/>
        </p:nvSpPr>
        <p:spPr>
          <a:xfrm>
            <a:off x="1771175" y="5079175"/>
            <a:ext cx="899605" cy="40365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33F3ED-3127-D69A-325F-0C8F5B3F0497}"/>
                  </a:ext>
                </a:extLst>
              </p:cNvPr>
              <p:cNvSpPr txBox="1"/>
              <p:nvPr/>
            </p:nvSpPr>
            <p:spPr>
              <a:xfrm>
                <a:off x="1620309" y="6111144"/>
                <a:ext cx="1635897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33F3ED-3127-D69A-325F-0C8F5B3F0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09" y="6111144"/>
                <a:ext cx="1635897" cy="490199"/>
              </a:xfrm>
              <a:prstGeom prst="rect">
                <a:avLst/>
              </a:prstGeom>
              <a:blipFill>
                <a:blip r:embed="rId6"/>
                <a:stretch>
                  <a:fillRect r="-74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C0BEEDC-F0EA-791B-6FF5-5D0D94244F0A}"/>
              </a:ext>
            </a:extLst>
          </p:cNvPr>
          <p:cNvSpPr txBox="1"/>
          <p:nvPr/>
        </p:nvSpPr>
        <p:spPr>
          <a:xfrm>
            <a:off x="133518" y="5179487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KDM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B0F4C2-EB08-83D6-D4B8-1436E7B61ACA}"/>
                  </a:ext>
                </a:extLst>
              </p:cNvPr>
              <p:cNvSpPr txBox="1"/>
              <p:nvPr/>
            </p:nvSpPr>
            <p:spPr>
              <a:xfrm>
                <a:off x="1328498" y="6162873"/>
                <a:ext cx="2246256" cy="490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{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}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B0F4C2-EB08-83D6-D4B8-1436E7B61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498" y="6162873"/>
                <a:ext cx="2246256" cy="490199"/>
              </a:xfrm>
              <a:prstGeom prst="rect">
                <a:avLst/>
              </a:prstGeom>
              <a:blipFill>
                <a:blip r:embed="rId7"/>
                <a:stretch>
                  <a:fillRect l="-4348" t="-8750" r="-3261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close-up of a meat grinder&#10;&#10;Description automatically generated">
            <a:extLst>
              <a:ext uri="{FF2B5EF4-FFF2-40B4-BE49-F238E27FC236}">
                <a16:creationId xmlns:a16="http://schemas.microsoft.com/office/drawing/2014/main" id="{339E6284-4B17-0073-0CC5-A51E34583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9148" y="5278831"/>
            <a:ext cx="640080" cy="6705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830805-2118-6B6A-AB44-8E481142C288}"/>
              </a:ext>
            </a:extLst>
          </p:cNvPr>
          <p:cNvSpPr txBox="1"/>
          <p:nvPr/>
        </p:nvSpPr>
        <p:spPr>
          <a:xfrm>
            <a:off x="9992321" y="1835658"/>
            <a:ext cx="16359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Many-Key</a:t>
            </a:r>
          </a:p>
          <a:p>
            <a:pPr algn="ctr"/>
            <a:r>
              <a:rPr lang="en-US" sz="2800" dirty="0"/>
              <a:t>Circular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0912E1-16BA-D213-1EDB-9DF76FEBBEC5}"/>
                  </a:ext>
                </a:extLst>
              </p:cNvPr>
              <p:cNvSpPr txBox="1"/>
              <p:nvPr/>
            </p:nvSpPr>
            <p:spPr>
              <a:xfrm>
                <a:off x="7972972" y="6054703"/>
                <a:ext cx="1635897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0912E1-16BA-D213-1EDB-9DF76FEBB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972" y="6054703"/>
                <a:ext cx="1635897" cy="490199"/>
              </a:xfrm>
              <a:prstGeom prst="rect">
                <a:avLst/>
              </a:prstGeom>
              <a:blipFill>
                <a:blip r:embed="rId9"/>
                <a:stretch>
                  <a:fillRect r="-74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A7B2B99-190A-3911-DD86-A786066ACA14}"/>
              </a:ext>
            </a:extLst>
          </p:cNvPr>
          <p:cNvSpPr txBox="1"/>
          <p:nvPr/>
        </p:nvSpPr>
        <p:spPr>
          <a:xfrm>
            <a:off x="10199481" y="4981808"/>
            <a:ext cx="16359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Many-Key</a:t>
            </a:r>
          </a:p>
          <a:p>
            <a:pPr algn="ctr"/>
            <a:r>
              <a:rPr lang="en-US" sz="2800" dirty="0"/>
              <a:t>KDM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67AC30-4952-9CF8-0BD4-3077966CB095}"/>
                  </a:ext>
                </a:extLst>
              </p:cNvPr>
              <p:cNvSpPr txBox="1"/>
              <p:nvPr/>
            </p:nvSpPr>
            <p:spPr>
              <a:xfrm>
                <a:off x="7076385" y="6162873"/>
                <a:ext cx="3432606" cy="5348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{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}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67AC30-4952-9CF8-0BD4-3077966CB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385" y="6162873"/>
                <a:ext cx="3432606" cy="534826"/>
              </a:xfrm>
              <a:prstGeom prst="rect">
                <a:avLst/>
              </a:prstGeom>
              <a:blipFill>
                <a:blip r:embed="rId10"/>
                <a:stretch>
                  <a:fillRect l="-2842" t="-7955" r="-177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row: U-Turn 46">
            <a:extLst>
              <a:ext uri="{FF2B5EF4-FFF2-40B4-BE49-F238E27FC236}">
                <a16:creationId xmlns:a16="http://schemas.microsoft.com/office/drawing/2014/main" id="{1BDB8E3A-5396-5496-452B-14F4A1BB46F3}"/>
              </a:ext>
            </a:extLst>
          </p:cNvPr>
          <p:cNvSpPr/>
          <p:nvPr/>
        </p:nvSpPr>
        <p:spPr>
          <a:xfrm>
            <a:off x="8550394" y="1730584"/>
            <a:ext cx="597545" cy="326198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U-Turn 47">
            <a:extLst>
              <a:ext uri="{FF2B5EF4-FFF2-40B4-BE49-F238E27FC236}">
                <a16:creationId xmlns:a16="http://schemas.microsoft.com/office/drawing/2014/main" id="{42E92590-BD3D-0C7B-55BB-38EB14D0527F}"/>
              </a:ext>
            </a:extLst>
          </p:cNvPr>
          <p:cNvSpPr/>
          <p:nvPr/>
        </p:nvSpPr>
        <p:spPr>
          <a:xfrm rot="5400000">
            <a:off x="8932662" y="2147250"/>
            <a:ext cx="597545" cy="326198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Arrow: U-Turn 48">
            <a:extLst>
              <a:ext uri="{FF2B5EF4-FFF2-40B4-BE49-F238E27FC236}">
                <a16:creationId xmlns:a16="http://schemas.microsoft.com/office/drawing/2014/main" id="{AD918C7C-9DC4-E802-CE66-F5719673D98A}"/>
              </a:ext>
            </a:extLst>
          </p:cNvPr>
          <p:cNvSpPr/>
          <p:nvPr/>
        </p:nvSpPr>
        <p:spPr>
          <a:xfrm rot="10800000">
            <a:off x="8586647" y="2592862"/>
            <a:ext cx="597545" cy="326198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Arrow: U-Turn 49">
            <a:extLst>
              <a:ext uri="{FF2B5EF4-FFF2-40B4-BE49-F238E27FC236}">
                <a16:creationId xmlns:a16="http://schemas.microsoft.com/office/drawing/2014/main" id="{6ADFF727-D49B-1C90-9AB7-81EAEE89B76E}"/>
              </a:ext>
            </a:extLst>
          </p:cNvPr>
          <p:cNvSpPr/>
          <p:nvPr/>
        </p:nvSpPr>
        <p:spPr>
          <a:xfrm rot="16200000">
            <a:off x="8170008" y="2205853"/>
            <a:ext cx="597545" cy="326198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Arrow: U-Turn 50">
            <a:extLst>
              <a:ext uri="{FF2B5EF4-FFF2-40B4-BE49-F238E27FC236}">
                <a16:creationId xmlns:a16="http://schemas.microsoft.com/office/drawing/2014/main" id="{20CF1399-9243-E102-7368-F86B96D48185}"/>
              </a:ext>
            </a:extLst>
          </p:cNvPr>
          <p:cNvSpPr/>
          <p:nvPr/>
        </p:nvSpPr>
        <p:spPr>
          <a:xfrm>
            <a:off x="8538801" y="4821600"/>
            <a:ext cx="597545" cy="326198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Arrow: U-Turn 51">
            <a:extLst>
              <a:ext uri="{FF2B5EF4-FFF2-40B4-BE49-F238E27FC236}">
                <a16:creationId xmlns:a16="http://schemas.microsoft.com/office/drawing/2014/main" id="{16804A5B-2B85-CC92-6060-71E990890726}"/>
              </a:ext>
            </a:extLst>
          </p:cNvPr>
          <p:cNvSpPr/>
          <p:nvPr/>
        </p:nvSpPr>
        <p:spPr>
          <a:xfrm rot="5400000">
            <a:off x="8921069" y="5238266"/>
            <a:ext cx="597545" cy="326198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Arrow: U-Turn 52">
            <a:extLst>
              <a:ext uri="{FF2B5EF4-FFF2-40B4-BE49-F238E27FC236}">
                <a16:creationId xmlns:a16="http://schemas.microsoft.com/office/drawing/2014/main" id="{418C1120-A555-DF01-4CDF-B19413D932BA}"/>
              </a:ext>
            </a:extLst>
          </p:cNvPr>
          <p:cNvSpPr/>
          <p:nvPr/>
        </p:nvSpPr>
        <p:spPr>
          <a:xfrm rot="10800000">
            <a:off x="8575054" y="5683878"/>
            <a:ext cx="597545" cy="326198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Arrow: U-Turn 53">
            <a:extLst>
              <a:ext uri="{FF2B5EF4-FFF2-40B4-BE49-F238E27FC236}">
                <a16:creationId xmlns:a16="http://schemas.microsoft.com/office/drawing/2014/main" id="{0BE5C98C-2CCD-8D04-545E-124B477DF9E5}"/>
              </a:ext>
            </a:extLst>
          </p:cNvPr>
          <p:cNvSpPr/>
          <p:nvPr/>
        </p:nvSpPr>
        <p:spPr>
          <a:xfrm rot="16200000">
            <a:off x="8158415" y="5296869"/>
            <a:ext cx="597545" cy="326198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row: Curved Down 62">
            <a:extLst>
              <a:ext uri="{FF2B5EF4-FFF2-40B4-BE49-F238E27FC236}">
                <a16:creationId xmlns:a16="http://schemas.microsoft.com/office/drawing/2014/main" id="{1EC7D225-A89F-A7E4-E7A6-CE288B9B157B}"/>
              </a:ext>
            </a:extLst>
          </p:cNvPr>
          <p:cNvSpPr/>
          <p:nvPr/>
        </p:nvSpPr>
        <p:spPr>
          <a:xfrm rot="10800000">
            <a:off x="1759524" y="2363577"/>
            <a:ext cx="974561" cy="490198"/>
          </a:xfrm>
          <a:prstGeom prst="curvedDownArrow">
            <a:avLst>
              <a:gd name="adj1" fmla="val 25000"/>
              <a:gd name="adj2" fmla="val 28436"/>
              <a:gd name="adj3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Arrow: Curved Down 61">
            <a:extLst>
              <a:ext uri="{FF2B5EF4-FFF2-40B4-BE49-F238E27FC236}">
                <a16:creationId xmlns:a16="http://schemas.microsoft.com/office/drawing/2014/main" id="{D45240F7-225C-0244-1E36-9A4C34F257D4}"/>
              </a:ext>
            </a:extLst>
          </p:cNvPr>
          <p:cNvSpPr/>
          <p:nvPr/>
        </p:nvSpPr>
        <p:spPr>
          <a:xfrm>
            <a:off x="1771175" y="1877955"/>
            <a:ext cx="1024430" cy="490198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C91922-697F-C188-0364-2D1B8852E565}"/>
                  </a:ext>
                </a:extLst>
              </p:cNvPr>
              <p:cNvSpPr txBox="1"/>
              <p:nvPr/>
            </p:nvSpPr>
            <p:spPr>
              <a:xfrm>
                <a:off x="7747525" y="3099292"/>
                <a:ext cx="2482411" cy="5348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{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en-US" sz="2400" dirty="0"/>
                  <a:t> }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C91922-697F-C188-0364-2D1B8852E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525" y="3099292"/>
                <a:ext cx="2482411" cy="534826"/>
              </a:xfrm>
              <a:prstGeom prst="rect">
                <a:avLst/>
              </a:prstGeom>
              <a:blipFill>
                <a:blip r:embed="rId11"/>
                <a:stretch>
                  <a:fillRect l="-3931" t="-7955" r="-294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Left 4">
            <a:extLst>
              <a:ext uri="{FF2B5EF4-FFF2-40B4-BE49-F238E27FC236}">
                <a16:creationId xmlns:a16="http://schemas.microsoft.com/office/drawing/2014/main" id="{5C871CB7-E6BF-1838-A9F4-BA1FACBC7D37}"/>
              </a:ext>
            </a:extLst>
          </p:cNvPr>
          <p:cNvSpPr/>
          <p:nvPr/>
        </p:nvSpPr>
        <p:spPr>
          <a:xfrm>
            <a:off x="4610108" y="1991772"/>
            <a:ext cx="1604210" cy="49019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1FD9DE0-3515-DF00-B638-F2AACCB97314}"/>
              </a:ext>
            </a:extLst>
          </p:cNvPr>
          <p:cNvSpPr/>
          <p:nvPr/>
        </p:nvSpPr>
        <p:spPr>
          <a:xfrm rot="5400000">
            <a:off x="1885697" y="4000451"/>
            <a:ext cx="670560" cy="49019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5AD46A15-1C4E-5FCF-0565-3A2D3D6F8D76}"/>
              </a:ext>
            </a:extLst>
          </p:cNvPr>
          <p:cNvSpPr/>
          <p:nvPr/>
        </p:nvSpPr>
        <p:spPr>
          <a:xfrm rot="5400000">
            <a:off x="8550139" y="3904551"/>
            <a:ext cx="670560" cy="49019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8C1C301-DA02-B647-2380-CB81AD9EC7DA}"/>
              </a:ext>
            </a:extLst>
          </p:cNvPr>
          <p:cNvSpPr/>
          <p:nvPr/>
        </p:nvSpPr>
        <p:spPr>
          <a:xfrm>
            <a:off x="4610108" y="5513642"/>
            <a:ext cx="1604210" cy="49019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C2F5BA-D8C9-6A22-AC18-A0B9C3030A63}"/>
              </a:ext>
            </a:extLst>
          </p:cNvPr>
          <p:cNvSpPr txBox="1"/>
          <p:nvPr/>
        </p:nvSpPr>
        <p:spPr>
          <a:xfrm>
            <a:off x="4419439" y="3652000"/>
            <a:ext cx="265694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Analogous notions</a:t>
            </a:r>
          </a:p>
          <a:p>
            <a:r>
              <a:rPr lang="en-US" sz="2400" dirty="0"/>
              <a:t>also defined for SKE</a:t>
            </a:r>
          </a:p>
        </p:txBody>
      </p:sp>
    </p:spTree>
    <p:extLst>
      <p:ext uri="{BB962C8B-B14F-4D97-AF65-F5344CB8AC3E}">
        <p14:creationId xmlns:p14="http://schemas.microsoft.com/office/powerpoint/2010/main" val="27330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" grpId="0"/>
      <p:bldP spid="7" grpId="0"/>
      <p:bldP spid="12" grpId="0" animBg="1"/>
      <p:bldP spid="13" grpId="0" animBg="1"/>
      <p:bldP spid="15" grpId="0"/>
      <p:bldP spid="16" grpId="0"/>
      <p:bldP spid="17" grpId="0" animBg="1"/>
      <p:bldP spid="23" grpId="0"/>
      <p:bldP spid="27" grpId="0"/>
      <p:bldP spid="28" grpId="0"/>
      <p:bldP spid="29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3" grpId="0" animBg="1"/>
      <p:bldP spid="62" grpId="0" animBg="1"/>
      <p:bldP spid="24" grpId="0" animBg="1"/>
      <p:bldP spid="5" grpId="0" animBg="1"/>
      <p:bldP spid="8" grpId="0" animBg="1"/>
      <p:bldP spid="9" grpId="0" animBg="1"/>
      <p:bldP spid="11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2EC1-1BE8-495B-D538-06BAA76F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57"/>
            <a:ext cx="10515600" cy="1325563"/>
          </a:xfrm>
        </p:spPr>
        <p:txBody>
          <a:bodyPr/>
          <a:lstStyle/>
          <a:p>
            <a:r>
              <a:rPr lang="en-US" dirty="0"/>
              <a:t>What’s Known?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B8C303-875F-D9CD-F116-2474F1421B0B}"/>
              </a:ext>
            </a:extLst>
          </p:cNvPr>
          <p:cNvSpPr txBox="1"/>
          <p:nvPr/>
        </p:nvSpPr>
        <p:spPr>
          <a:xfrm>
            <a:off x="3590787" y="3504810"/>
            <a:ext cx="369030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Not implied by CPA security </a:t>
            </a:r>
          </a:p>
          <a:p>
            <a:pPr algn="ctr"/>
            <a:r>
              <a:rPr lang="en-US" sz="2400" dirty="0"/>
              <a:t>[Rot13,GKW17]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B2570C-513A-D886-AB53-6DFA9DBCE6B9}"/>
              </a:ext>
            </a:extLst>
          </p:cNvPr>
          <p:cNvSpPr txBox="1"/>
          <p:nvPr/>
        </p:nvSpPr>
        <p:spPr>
          <a:xfrm>
            <a:off x="4865770" y="305363"/>
            <a:ext cx="4129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Counterexamples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9E5DF6D-C4BC-137B-1A0D-D1F0CE1F18A2}"/>
              </a:ext>
            </a:extLst>
          </p:cNvPr>
          <p:cNvGrpSpPr/>
          <p:nvPr/>
        </p:nvGrpSpPr>
        <p:grpSpPr>
          <a:xfrm>
            <a:off x="133518" y="1730584"/>
            <a:ext cx="11701924" cy="4321284"/>
            <a:chOff x="133518" y="1730584"/>
            <a:chExt cx="11701924" cy="4321284"/>
          </a:xfrm>
        </p:grpSpPr>
        <p:sp>
          <p:nvSpPr>
            <p:cNvPr id="87" name="Arrow: Curved Down 86">
              <a:extLst>
                <a:ext uri="{FF2B5EF4-FFF2-40B4-BE49-F238E27FC236}">
                  <a16:creationId xmlns:a16="http://schemas.microsoft.com/office/drawing/2014/main" id="{8D3F20E8-73B7-4615-FF5A-56D8C616289B}"/>
                </a:ext>
              </a:extLst>
            </p:cNvPr>
            <p:cNvSpPr/>
            <p:nvPr/>
          </p:nvSpPr>
          <p:spPr>
            <a:xfrm rot="10800000">
              <a:off x="1698048" y="5517043"/>
              <a:ext cx="942359" cy="534825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8" name="Picture 87" descr="A close-up of a meat grinder&#10;&#10;Description automatically generated">
              <a:extLst>
                <a:ext uri="{FF2B5EF4-FFF2-40B4-BE49-F238E27FC236}">
                  <a16:creationId xmlns:a16="http://schemas.microsoft.com/office/drawing/2014/main" id="{A116D1AC-E9C4-44FD-B09E-85B90964E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555190" y="5076678"/>
              <a:ext cx="640080" cy="670560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3DC842C-A584-5BEF-F2B8-14B933E5A163}"/>
                </a:ext>
              </a:extLst>
            </p:cNvPr>
            <p:cNvSpPr txBox="1"/>
            <p:nvPr/>
          </p:nvSpPr>
          <p:spPr>
            <a:xfrm>
              <a:off x="133518" y="2106543"/>
              <a:ext cx="1296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Circular</a:t>
              </a:r>
              <a:endParaRPr lang="en-US" sz="2400" dirty="0"/>
            </a:p>
          </p:txBody>
        </p:sp>
        <p:sp>
          <p:nvSpPr>
            <p:cNvPr id="90" name="Arrow: Curved Down 89">
              <a:extLst>
                <a:ext uri="{FF2B5EF4-FFF2-40B4-BE49-F238E27FC236}">
                  <a16:creationId xmlns:a16="http://schemas.microsoft.com/office/drawing/2014/main" id="{723716A3-64A9-4484-B180-F435355ACA89}"/>
                </a:ext>
              </a:extLst>
            </p:cNvPr>
            <p:cNvSpPr/>
            <p:nvPr/>
          </p:nvSpPr>
          <p:spPr>
            <a:xfrm>
              <a:off x="1771175" y="5079175"/>
              <a:ext cx="899605" cy="403654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C0B6386-9314-9BDA-68CE-012E375A8766}"/>
                </a:ext>
              </a:extLst>
            </p:cNvPr>
            <p:cNvSpPr txBox="1"/>
            <p:nvPr/>
          </p:nvSpPr>
          <p:spPr>
            <a:xfrm>
              <a:off x="133518" y="5179487"/>
              <a:ext cx="8996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KDM</a:t>
              </a:r>
              <a:endParaRPr lang="en-US" sz="2400" dirty="0"/>
            </a:p>
          </p:txBody>
        </p:sp>
        <p:pic>
          <p:nvPicPr>
            <p:cNvPr id="92" name="Picture 91" descr="A close-up of a meat grinder&#10;&#10;Description automatically generated">
              <a:extLst>
                <a:ext uri="{FF2B5EF4-FFF2-40B4-BE49-F238E27FC236}">
                  <a16:creationId xmlns:a16="http://schemas.microsoft.com/office/drawing/2014/main" id="{6D402627-A723-20E3-5C7E-B0E9F1105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529148" y="5278831"/>
              <a:ext cx="640080" cy="670560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83D5EB6-C866-2FB6-A0FF-8D1A59919D1A}"/>
                </a:ext>
              </a:extLst>
            </p:cNvPr>
            <p:cNvSpPr txBox="1"/>
            <p:nvPr/>
          </p:nvSpPr>
          <p:spPr>
            <a:xfrm>
              <a:off x="9992321" y="1835658"/>
              <a:ext cx="16359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Many-Key</a:t>
              </a:r>
            </a:p>
            <a:p>
              <a:pPr algn="ctr"/>
              <a:r>
                <a:rPr lang="en-US" sz="2800" dirty="0"/>
                <a:t>Circular</a:t>
              </a:r>
              <a:endParaRPr lang="en-US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2F1D672-34A5-CC2F-AA02-C27490EB1C15}"/>
                </a:ext>
              </a:extLst>
            </p:cNvPr>
            <p:cNvSpPr txBox="1"/>
            <p:nvPr/>
          </p:nvSpPr>
          <p:spPr>
            <a:xfrm>
              <a:off x="10199481" y="4981808"/>
              <a:ext cx="16359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Many-Key</a:t>
              </a:r>
            </a:p>
            <a:p>
              <a:pPr algn="ctr"/>
              <a:r>
                <a:rPr lang="en-US" sz="2800" dirty="0"/>
                <a:t>KDM</a:t>
              </a:r>
              <a:endParaRPr lang="en-US" sz="2400" dirty="0"/>
            </a:p>
          </p:txBody>
        </p:sp>
        <p:sp>
          <p:nvSpPr>
            <p:cNvPr id="95" name="Arrow: U-Turn 94">
              <a:extLst>
                <a:ext uri="{FF2B5EF4-FFF2-40B4-BE49-F238E27FC236}">
                  <a16:creationId xmlns:a16="http://schemas.microsoft.com/office/drawing/2014/main" id="{297B90F5-FB88-A016-436A-00584A8DB86B}"/>
                </a:ext>
              </a:extLst>
            </p:cNvPr>
            <p:cNvSpPr/>
            <p:nvPr/>
          </p:nvSpPr>
          <p:spPr>
            <a:xfrm>
              <a:off x="8550394" y="1730584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Arrow: U-Turn 95">
              <a:extLst>
                <a:ext uri="{FF2B5EF4-FFF2-40B4-BE49-F238E27FC236}">
                  <a16:creationId xmlns:a16="http://schemas.microsoft.com/office/drawing/2014/main" id="{ECDDE5A9-409F-DF6E-55BD-FDF5B4E60D0B}"/>
                </a:ext>
              </a:extLst>
            </p:cNvPr>
            <p:cNvSpPr/>
            <p:nvPr/>
          </p:nvSpPr>
          <p:spPr>
            <a:xfrm rot="5400000">
              <a:off x="8932662" y="2147250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Arrow: U-Turn 96">
              <a:extLst>
                <a:ext uri="{FF2B5EF4-FFF2-40B4-BE49-F238E27FC236}">
                  <a16:creationId xmlns:a16="http://schemas.microsoft.com/office/drawing/2014/main" id="{676127EF-8E7E-E87C-6D2A-FE793F25FA91}"/>
                </a:ext>
              </a:extLst>
            </p:cNvPr>
            <p:cNvSpPr/>
            <p:nvPr/>
          </p:nvSpPr>
          <p:spPr>
            <a:xfrm rot="10800000">
              <a:off x="8586647" y="2592862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Arrow: U-Turn 97">
              <a:extLst>
                <a:ext uri="{FF2B5EF4-FFF2-40B4-BE49-F238E27FC236}">
                  <a16:creationId xmlns:a16="http://schemas.microsoft.com/office/drawing/2014/main" id="{06BDAF73-55F2-56F2-750B-D8C354498D19}"/>
                </a:ext>
              </a:extLst>
            </p:cNvPr>
            <p:cNvSpPr/>
            <p:nvPr/>
          </p:nvSpPr>
          <p:spPr>
            <a:xfrm rot="16200000">
              <a:off x="8170008" y="2205853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Arrow: U-Turn 98">
              <a:extLst>
                <a:ext uri="{FF2B5EF4-FFF2-40B4-BE49-F238E27FC236}">
                  <a16:creationId xmlns:a16="http://schemas.microsoft.com/office/drawing/2014/main" id="{A9012523-5E42-2A5A-8B4F-D8B81E49C4CB}"/>
                </a:ext>
              </a:extLst>
            </p:cNvPr>
            <p:cNvSpPr/>
            <p:nvPr/>
          </p:nvSpPr>
          <p:spPr>
            <a:xfrm>
              <a:off x="8538801" y="4821600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Arrow: U-Turn 99">
              <a:extLst>
                <a:ext uri="{FF2B5EF4-FFF2-40B4-BE49-F238E27FC236}">
                  <a16:creationId xmlns:a16="http://schemas.microsoft.com/office/drawing/2014/main" id="{1B7E4EF4-386F-B290-9F31-40B43245B48A}"/>
                </a:ext>
              </a:extLst>
            </p:cNvPr>
            <p:cNvSpPr/>
            <p:nvPr/>
          </p:nvSpPr>
          <p:spPr>
            <a:xfrm rot="5400000">
              <a:off x="8921069" y="5238266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Arrow: U-Turn 100">
              <a:extLst>
                <a:ext uri="{FF2B5EF4-FFF2-40B4-BE49-F238E27FC236}">
                  <a16:creationId xmlns:a16="http://schemas.microsoft.com/office/drawing/2014/main" id="{18F1133A-4EF2-C0CE-1896-A249C4F4B71A}"/>
                </a:ext>
              </a:extLst>
            </p:cNvPr>
            <p:cNvSpPr/>
            <p:nvPr/>
          </p:nvSpPr>
          <p:spPr>
            <a:xfrm rot="10800000">
              <a:off x="8575054" y="5683878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Arrow: U-Turn 101">
              <a:extLst>
                <a:ext uri="{FF2B5EF4-FFF2-40B4-BE49-F238E27FC236}">
                  <a16:creationId xmlns:a16="http://schemas.microsoft.com/office/drawing/2014/main" id="{BF07E390-1426-FFAA-34F3-3A58C71FF3E4}"/>
                </a:ext>
              </a:extLst>
            </p:cNvPr>
            <p:cNvSpPr/>
            <p:nvPr/>
          </p:nvSpPr>
          <p:spPr>
            <a:xfrm rot="16200000">
              <a:off x="8158415" y="5296869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Arrow: Curved Down 102">
              <a:extLst>
                <a:ext uri="{FF2B5EF4-FFF2-40B4-BE49-F238E27FC236}">
                  <a16:creationId xmlns:a16="http://schemas.microsoft.com/office/drawing/2014/main" id="{BD32A418-C43E-87FD-0635-096F1FAB3A95}"/>
                </a:ext>
              </a:extLst>
            </p:cNvPr>
            <p:cNvSpPr/>
            <p:nvPr/>
          </p:nvSpPr>
          <p:spPr>
            <a:xfrm rot="10800000">
              <a:off x="1759524" y="2363577"/>
              <a:ext cx="974561" cy="490198"/>
            </a:xfrm>
            <a:prstGeom prst="curvedDownArrow">
              <a:avLst>
                <a:gd name="adj1" fmla="val 25000"/>
                <a:gd name="adj2" fmla="val 28436"/>
                <a:gd name="adj3" fmla="val 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Arrow: Curved Down 103">
              <a:extLst>
                <a:ext uri="{FF2B5EF4-FFF2-40B4-BE49-F238E27FC236}">
                  <a16:creationId xmlns:a16="http://schemas.microsoft.com/office/drawing/2014/main" id="{783728D5-6DF2-5505-FB83-0182A62037E5}"/>
                </a:ext>
              </a:extLst>
            </p:cNvPr>
            <p:cNvSpPr/>
            <p:nvPr/>
          </p:nvSpPr>
          <p:spPr>
            <a:xfrm>
              <a:off x="1771175" y="1877955"/>
              <a:ext cx="1024430" cy="490198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8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2EC1-1BE8-495B-D538-06BAA76F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10"/>
            <a:ext cx="10515600" cy="1325563"/>
          </a:xfrm>
        </p:spPr>
        <p:txBody>
          <a:bodyPr/>
          <a:lstStyle/>
          <a:p>
            <a:r>
              <a:rPr lang="en-US" dirty="0"/>
              <a:t>What’s Known?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6D3ADD-2036-E55F-B565-6B204CBF1E45}"/>
              </a:ext>
            </a:extLst>
          </p:cNvPr>
          <p:cNvSpPr txBox="1"/>
          <p:nvPr/>
        </p:nvSpPr>
        <p:spPr>
          <a:xfrm>
            <a:off x="7117047" y="2965460"/>
            <a:ext cx="45112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From </a:t>
            </a:r>
            <a:r>
              <a:rPr lang="en-US" sz="2400" dirty="0">
                <a:solidFill>
                  <a:srgbClr val="FF0000"/>
                </a:solidFill>
              </a:rPr>
              <a:t>DDH, LWE </a:t>
            </a:r>
            <a:r>
              <a:rPr lang="en-US" sz="2400" dirty="0"/>
              <a:t>[BHHO08,ACPS09]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B8C303-875F-D9CD-F116-2474F1421B0B}"/>
              </a:ext>
            </a:extLst>
          </p:cNvPr>
          <p:cNvSpPr txBox="1"/>
          <p:nvPr/>
        </p:nvSpPr>
        <p:spPr>
          <a:xfrm>
            <a:off x="137041" y="3002176"/>
            <a:ext cx="41678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From </a:t>
            </a:r>
            <a:r>
              <a:rPr lang="en-US" sz="2400" i="1" dirty="0">
                <a:solidFill>
                  <a:srgbClr val="FF0000"/>
                </a:solidFill>
              </a:rPr>
              <a:t>Batch Enc</a:t>
            </a:r>
            <a:r>
              <a:rPr lang="en-US" sz="2400" dirty="0">
                <a:solidFill>
                  <a:srgbClr val="FF0000"/>
                </a:solidFill>
              </a:rPr>
              <a:t> (CDH)  </a:t>
            </a:r>
            <a:r>
              <a:rPr lang="en-US" sz="2400" dirty="0"/>
              <a:t>[BLSV18]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5CFA6-4274-49C1-2754-DACA9FA9B324}"/>
              </a:ext>
            </a:extLst>
          </p:cNvPr>
          <p:cNvSpPr txBox="1"/>
          <p:nvPr/>
        </p:nvSpPr>
        <p:spPr>
          <a:xfrm>
            <a:off x="4643174" y="338370"/>
            <a:ext cx="510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Specific constructions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6B884F4-C494-937A-CD56-E229EE529065}"/>
              </a:ext>
            </a:extLst>
          </p:cNvPr>
          <p:cNvGrpSpPr/>
          <p:nvPr/>
        </p:nvGrpSpPr>
        <p:grpSpPr>
          <a:xfrm>
            <a:off x="133518" y="1730584"/>
            <a:ext cx="11701924" cy="4321284"/>
            <a:chOff x="133518" y="1730584"/>
            <a:chExt cx="11701924" cy="4321284"/>
          </a:xfrm>
        </p:grpSpPr>
        <p:sp>
          <p:nvSpPr>
            <p:cNvPr id="45" name="Arrow: Curved Down 44">
              <a:extLst>
                <a:ext uri="{FF2B5EF4-FFF2-40B4-BE49-F238E27FC236}">
                  <a16:creationId xmlns:a16="http://schemas.microsoft.com/office/drawing/2014/main" id="{895968DC-4584-70F4-5D1D-D494E588D5CB}"/>
                </a:ext>
              </a:extLst>
            </p:cNvPr>
            <p:cNvSpPr/>
            <p:nvPr/>
          </p:nvSpPr>
          <p:spPr>
            <a:xfrm rot="10800000">
              <a:off x="1698048" y="5517043"/>
              <a:ext cx="942359" cy="534825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6" name="Picture 45" descr="A close-up of a meat grinder&#10;&#10;Description automatically generated">
              <a:extLst>
                <a:ext uri="{FF2B5EF4-FFF2-40B4-BE49-F238E27FC236}">
                  <a16:creationId xmlns:a16="http://schemas.microsoft.com/office/drawing/2014/main" id="{0BA5A366-0525-3EE0-3EED-D29CF13B0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555190" y="5076678"/>
              <a:ext cx="640080" cy="67056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C27EE42-477E-98A9-90CF-1A8D4CE4E60B}"/>
                </a:ext>
              </a:extLst>
            </p:cNvPr>
            <p:cNvSpPr txBox="1"/>
            <p:nvPr/>
          </p:nvSpPr>
          <p:spPr>
            <a:xfrm>
              <a:off x="133518" y="2106543"/>
              <a:ext cx="1296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Circular</a:t>
              </a:r>
              <a:endParaRPr lang="en-US" sz="2400" dirty="0"/>
            </a:p>
          </p:txBody>
        </p:sp>
        <p:sp>
          <p:nvSpPr>
            <p:cNvPr id="57" name="Arrow: Curved Down 56">
              <a:extLst>
                <a:ext uri="{FF2B5EF4-FFF2-40B4-BE49-F238E27FC236}">
                  <a16:creationId xmlns:a16="http://schemas.microsoft.com/office/drawing/2014/main" id="{615F4514-C042-9621-2535-18FA43B8EBEA}"/>
                </a:ext>
              </a:extLst>
            </p:cNvPr>
            <p:cNvSpPr/>
            <p:nvPr/>
          </p:nvSpPr>
          <p:spPr>
            <a:xfrm>
              <a:off x="1771175" y="5079175"/>
              <a:ext cx="899605" cy="403654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3AB0CF-B68A-B13E-E093-94BA0165B13D}"/>
                </a:ext>
              </a:extLst>
            </p:cNvPr>
            <p:cNvSpPr txBox="1"/>
            <p:nvPr/>
          </p:nvSpPr>
          <p:spPr>
            <a:xfrm>
              <a:off x="133518" y="5179487"/>
              <a:ext cx="8996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KDM</a:t>
              </a:r>
              <a:endParaRPr lang="en-US" sz="2400" dirty="0"/>
            </a:p>
          </p:txBody>
        </p:sp>
        <p:pic>
          <p:nvPicPr>
            <p:cNvPr id="59" name="Picture 58" descr="A close-up of a meat grinder&#10;&#10;Description automatically generated">
              <a:extLst>
                <a:ext uri="{FF2B5EF4-FFF2-40B4-BE49-F238E27FC236}">
                  <a16:creationId xmlns:a16="http://schemas.microsoft.com/office/drawing/2014/main" id="{BD06348B-CC80-7F99-4B04-639A6108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529148" y="5278831"/>
              <a:ext cx="640080" cy="67056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6145E12-8322-9641-7EC4-2C2951168222}"/>
                </a:ext>
              </a:extLst>
            </p:cNvPr>
            <p:cNvSpPr txBox="1"/>
            <p:nvPr/>
          </p:nvSpPr>
          <p:spPr>
            <a:xfrm>
              <a:off x="9992321" y="1835658"/>
              <a:ext cx="16359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Many-Key</a:t>
              </a:r>
            </a:p>
            <a:p>
              <a:pPr algn="ctr"/>
              <a:r>
                <a:rPr lang="en-US" sz="2800" dirty="0"/>
                <a:t>Circular</a:t>
              </a:r>
              <a:endParaRPr lang="en-US" sz="24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33461F7-0B28-EF73-DAE6-5835F4D07F4C}"/>
                </a:ext>
              </a:extLst>
            </p:cNvPr>
            <p:cNvSpPr txBox="1"/>
            <p:nvPr/>
          </p:nvSpPr>
          <p:spPr>
            <a:xfrm>
              <a:off x="10199481" y="4981808"/>
              <a:ext cx="16359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Many-Key</a:t>
              </a:r>
            </a:p>
            <a:p>
              <a:pPr algn="ctr"/>
              <a:r>
                <a:rPr lang="en-US" sz="2800" dirty="0"/>
                <a:t>KDM</a:t>
              </a:r>
              <a:endParaRPr lang="en-US" sz="2400" dirty="0"/>
            </a:p>
          </p:txBody>
        </p:sp>
        <p:sp>
          <p:nvSpPr>
            <p:cNvPr id="62" name="Arrow: U-Turn 61">
              <a:extLst>
                <a:ext uri="{FF2B5EF4-FFF2-40B4-BE49-F238E27FC236}">
                  <a16:creationId xmlns:a16="http://schemas.microsoft.com/office/drawing/2014/main" id="{17AC962B-82F2-AB05-34B0-56FB406AA750}"/>
                </a:ext>
              </a:extLst>
            </p:cNvPr>
            <p:cNvSpPr/>
            <p:nvPr/>
          </p:nvSpPr>
          <p:spPr>
            <a:xfrm>
              <a:off x="8550394" y="1730584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Arrow: U-Turn 62">
              <a:extLst>
                <a:ext uri="{FF2B5EF4-FFF2-40B4-BE49-F238E27FC236}">
                  <a16:creationId xmlns:a16="http://schemas.microsoft.com/office/drawing/2014/main" id="{126EA69E-7914-434F-4453-38947D2B2292}"/>
                </a:ext>
              </a:extLst>
            </p:cNvPr>
            <p:cNvSpPr/>
            <p:nvPr/>
          </p:nvSpPr>
          <p:spPr>
            <a:xfrm rot="5400000">
              <a:off x="8932662" y="2147250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Arrow: U-Turn 63">
              <a:extLst>
                <a:ext uri="{FF2B5EF4-FFF2-40B4-BE49-F238E27FC236}">
                  <a16:creationId xmlns:a16="http://schemas.microsoft.com/office/drawing/2014/main" id="{CDD10DF2-1810-9559-9CDB-542DCB1CFBAE}"/>
                </a:ext>
              </a:extLst>
            </p:cNvPr>
            <p:cNvSpPr/>
            <p:nvPr/>
          </p:nvSpPr>
          <p:spPr>
            <a:xfrm rot="10800000">
              <a:off x="8586647" y="2592862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Arrow: U-Turn 64">
              <a:extLst>
                <a:ext uri="{FF2B5EF4-FFF2-40B4-BE49-F238E27FC236}">
                  <a16:creationId xmlns:a16="http://schemas.microsoft.com/office/drawing/2014/main" id="{095B348F-AB2A-6520-AFE0-15B1D01D4052}"/>
                </a:ext>
              </a:extLst>
            </p:cNvPr>
            <p:cNvSpPr/>
            <p:nvPr/>
          </p:nvSpPr>
          <p:spPr>
            <a:xfrm rot="16200000">
              <a:off x="8170008" y="2205853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Arrow: U-Turn 65">
              <a:extLst>
                <a:ext uri="{FF2B5EF4-FFF2-40B4-BE49-F238E27FC236}">
                  <a16:creationId xmlns:a16="http://schemas.microsoft.com/office/drawing/2014/main" id="{17DDE260-6108-B593-0CE4-BAF86E682777}"/>
                </a:ext>
              </a:extLst>
            </p:cNvPr>
            <p:cNvSpPr/>
            <p:nvPr/>
          </p:nvSpPr>
          <p:spPr>
            <a:xfrm>
              <a:off x="8538801" y="4821600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Arrow: U-Turn 66">
              <a:extLst>
                <a:ext uri="{FF2B5EF4-FFF2-40B4-BE49-F238E27FC236}">
                  <a16:creationId xmlns:a16="http://schemas.microsoft.com/office/drawing/2014/main" id="{CD1FD055-1E3A-EE70-DFA2-276315F78B28}"/>
                </a:ext>
              </a:extLst>
            </p:cNvPr>
            <p:cNvSpPr/>
            <p:nvPr/>
          </p:nvSpPr>
          <p:spPr>
            <a:xfrm rot="5400000">
              <a:off x="8921069" y="5238266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Arrow: U-Turn 67">
              <a:extLst>
                <a:ext uri="{FF2B5EF4-FFF2-40B4-BE49-F238E27FC236}">
                  <a16:creationId xmlns:a16="http://schemas.microsoft.com/office/drawing/2014/main" id="{BB379C48-C964-6C99-9AA1-5B1240FE0DBE}"/>
                </a:ext>
              </a:extLst>
            </p:cNvPr>
            <p:cNvSpPr/>
            <p:nvPr/>
          </p:nvSpPr>
          <p:spPr>
            <a:xfrm rot="10800000">
              <a:off x="8575054" y="5683878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Arrow: U-Turn 68">
              <a:extLst>
                <a:ext uri="{FF2B5EF4-FFF2-40B4-BE49-F238E27FC236}">
                  <a16:creationId xmlns:a16="http://schemas.microsoft.com/office/drawing/2014/main" id="{71B76490-CEFB-93E0-095E-4F603DCFC3CB}"/>
                </a:ext>
              </a:extLst>
            </p:cNvPr>
            <p:cNvSpPr/>
            <p:nvPr/>
          </p:nvSpPr>
          <p:spPr>
            <a:xfrm rot="16200000">
              <a:off x="8158415" y="5296869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Arrow: Curved Down 69">
              <a:extLst>
                <a:ext uri="{FF2B5EF4-FFF2-40B4-BE49-F238E27FC236}">
                  <a16:creationId xmlns:a16="http://schemas.microsoft.com/office/drawing/2014/main" id="{676C1FF4-D130-4C21-EE58-78A4378AEF24}"/>
                </a:ext>
              </a:extLst>
            </p:cNvPr>
            <p:cNvSpPr/>
            <p:nvPr/>
          </p:nvSpPr>
          <p:spPr>
            <a:xfrm rot="10800000">
              <a:off x="1759524" y="2363577"/>
              <a:ext cx="974561" cy="490198"/>
            </a:xfrm>
            <a:prstGeom prst="curvedDownArrow">
              <a:avLst>
                <a:gd name="adj1" fmla="val 25000"/>
                <a:gd name="adj2" fmla="val 28436"/>
                <a:gd name="adj3" fmla="val 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Arrow: Curved Down 70">
              <a:extLst>
                <a:ext uri="{FF2B5EF4-FFF2-40B4-BE49-F238E27FC236}">
                  <a16:creationId xmlns:a16="http://schemas.microsoft.com/office/drawing/2014/main" id="{DE6F72D6-4E33-8E70-9DCF-B8FB07168E2B}"/>
                </a:ext>
              </a:extLst>
            </p:cNvPr>
            <p:cNvSpPr/>
            <p:nvPr/>
          </p:nvSpPr>
          <p:spPr>
            <a:xfrm>
              <a:off x="1771175" y="1877955"/>
              <a:ext cx="1024430" cy="490198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7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2EC1-1BE8-495B-D538-06BAA76F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10"/>
            <a:ext cx="10515600" cy="1325563"/>
          </a:xfrm>
        </p:spPr>
        <p:txBody>
          <a:bodyPr/>
          <a:lstStyle/>
          <a:p>
            <a:r>
              <a:rPr lang="en-US" dirty="0"/>
              <a:t>What’s Known?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3FD5D-729F-4E12-0A3A-797972C7E315}"/>
              </a:ext>
            </a:extLst>
          </p:cNvPr>
          <p:cNvSpPr txBox="1"/>
          <p:nvPr/>
        </p:nvSpPr>
        <p:spPr>
          <a:xfrm>
            <a:off x="4650617" y="338370"/>
            <a:ext cx="5072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Generic Amplification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D81C920-F71D-1A79-AC00-54FB15A45D82}"/>
              </a:ext>
            </a:extLst>
          </p:cNvPr>
          <p:cNvSpPr/>
          <p:nvPr/>
        </p:nvSpPr>
        <p:spPr>
          <a:xfrm>
            <a:off x="1858214" y="3481687"/>
            <a:ext cx="705185" cy="96957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FCC49-61A3-B437-A34D-6D2D2A29FBA0}"/>
              </a:ext>
            </a:extLst>
          </p:cNvPr>
          <p:cNvSpPr txBox="1"/>
          <p:nvPr/>
        </p:nvSpPr>
        <p:spPr>
          <a:xfrm>
            <a:off x="3665752" y="2667725"/>
            <a:ext cx="404887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Amplify Circular to KDM</a:t>
            </a:r>
          </a:p>
          <a:p>
            <a:pPr algn="ctr"/>
            <a:r>
              <a:rPr lang="en-US" sz="2400" dirty="0"/>
              <a:t>[BHHI10,App11,KM20]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44C6AB-1050-1607-3AA4-BB396B6F699D}"/>
              </a:ext>
            </a:extLst>
          </p:cNvPr>
          <p:cNvSpPr txBox="1"/>
          <p:nvPr/>
        </p:nvSpPr>
        <p:spPr>
          <a:xfrm>
            <a:off x="3665752" y="3844647"/>
            <a:ext cx="4108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A-priori bounded circuit size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Preserves # of keys.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4AEAF38-C57C-18ED-C49F-6DD592CD5174}"/>
              </a:ext>
            </a:extLst>
          </p:cNvPr>
          <p:cNvGrpSpPr/>
          <p:nvPr/>
        </p:nvGrpSpPr>
        <p:grpSpPr>
          <a:xfrm>
            <a:off x="133518" y="1730584"/>
            <a:ext cx="11701924" cy="4321284"/>
            <a:chOff x="133518" y="1730584"/>
            <a:chExt cx="11701924" cy="4321284"/>
          </a:xfrm>
        </p:grpSpPr>
        <p:sp>
          <p:nvSpPr>
            <p:cNvPr id="60" name="Arrow: Curved Down 59">
              <a:extLst>
                <a:ext uri="{FF2B5EF4-FFF2-40B4-BE49-F238E27FC236}">
                  <a16:creationId xmlns:a16="http://schemas.microsoft.com/office/drawing/2014/main" id="{A0CF3713-F4E3-A18A-8C80-F6DF4720A795}"/>
                </a:ext>
              </a:extLst>
            </p:cNvPr>
            <p:cNvSpPr/>
            <p:nvPr/>
          </p:nvSpPr>
          <p:spPr>
            <a:xfrm rot="10800000">
              <a:off x="1698048" y="5517043"/>
              <a:ext cx="942359" cy="534825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1" name="Picture 60" descr="A close-up of a meat grinder&#10;&#10;Description automatically generated">
              <a:extLst>
                <a:ext uri="{FF2B5EF4-FFF2-40B4-BE49-F238E27FC236}">
                  <a16:creationId xmlns:a16="http://schemas.microsoft.com/office/drawing/2014/main" id="{94085ED3-F4D1-E945-80B8-3663BB3B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555190" y="5076678"/>
              <a:ext cx="640080" cy="67056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6A269CF-7CDA-703E-6C1D-562C4203D78A}"/>
                </a:ext>
              </a:extLst>
            </p:cNvPr>
            <p:cNvSpPr txBox="1"/>
            <p:nvPr/>
          </p:nvSpPr>
          <p:spPr>
            <a:xfrm>
              <a:off x="133518" y="2106543"/>
              <a:ext cx="1296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Circular</a:t>
              </a:r>
              <a:endParaRPr lang="en-US" sz="2400" dirty="0"/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C42F2838-0F5E-82C9-F04E-99E7070FBC90}"/>
                </a:ext>
              </a:extLst>
            </p:cNvPr>
            <p:cNvSpPr/>
            <p:nvPr/>
          </p:nvSpPr>
          <p:spPr>
            <a:xfrm>
              <a:off x="1771175" y="5079175"/>
              <a:ext cx="899605" cy="403654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89D1992-7853-AC39-6225-D84540A46CAD}"/>
                </a:ext>
              </a:extLst>
            </p:cNvPr>
            <p:cNvSpPr txBox="1"/>
            <p:nvPr/>
          </p:nvSpPr>
          <p:spPr>
            <a:xfrm>
              <a:off x="133518" y="5179487"/>
              <a:ext cx="8996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KDM</a:t>
              </a:r>
              <a:endParaRPr lang="en-US" sz="2400" dirty="0"/>
            </a:p>
          </p:txBody>
        </p:sp>
        <p:pic>
          <p:nvPicPr>
            <p:cNvPr id="65" name="Picture 64" descr="A close-up of a meat grinder&#10;&#10;Description automatically generated">
              <a:extLst>
                <a:ext uri="{FF2B5EF4-FFF2-40B4-BE49-F238E27FC236}">
                  <a16:creationId xmlns:a16="http://schemas.microsoft.com/office/drawing/2014/main" id="{DBA38851-F344-C918-FF6F-DC963253A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529148" y="5278831"/>
              <a:ext cx="640080" cy="67056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00977E2-7327-789E-919E-66D07765DA8D}"/>
                </a:ext>
              </a:extLst>
            </p:cNvPr>
            <p:cNvSpPr txBox="1"/>
            <p:nvPr/>
          </p:nvSpPr>
          <p:spPr>
            <a:xfrm>
              <a:off x="9992321" y="1835658"/>
              <a:ext cx="16359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Many-Key</a:t>
              </a:r>
            </a:p>
            <a:p>
              <a:pPr algn="ctr"/>
              <a:r>
                <a:rPr lang="en-US" sz="2800" dirty="0"/>
                <a:t>Circular</a:t>
              </a:r>
              <a:endParaRPr lang="en-US" sz="24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810ADBD-D686-A80F-9DF2-D7E804476B7A}"/>
                </a:ext>
              </a:extLst>
            </p:cNvPr>
            <p:cNvSpPr txBox="1"/>
            <p:nvPr/>
          </p:nvSpPr>
          <p:spPr>
            <a:xfrm>
              <a:off x="10199481" y="4981808"/>
              <a:ext cx="16359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Many-Key</a:t>
              </a:r>
            </a:p>
            <a:p>
              <a:pPr algn="ctr"/>
              <a:r>
                <a:rPr lang="en-US" sz="2800" dirty="0"/>
                <a:t>KDM</a:t>
              </a:r>
              <a:endParaRPr lang="en-US" sz="2400" dirty="0"/>
            </a:p>
          </p:txBody>
        </p:sp>
        <p:sp>
          <p:nvSpPr>
            <p:cNvPr id="68" name="Arrow: U-Turn 67">
              <a:extLst>
                <a:ext uri="{FF2B5EF4-FFF2-40B4-BE49-F238E27FC236}">
                  <a16:creationId xmlns:a16="http://schemas.microsoft.com/office/drawing/2014/main" id="{3494BC85-8779-C867-3F36-3BE17592D444}"/>
                </a:ext>
              </a:extLst>
            </p:cNvPr>
            <p:cNvSpPr/>
            <p:nvPr/>
          </p:nvSpPr>
          <p:spPr>
            <a:xfrm>
              <a:off x="8550394" y="1730584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Arrow: U-Turn 68">
              <a:extLst>
                <a:ext uri="{FF2B5EF4-FFF2-40B4-BE49-F238E27FC236}">
                  <a16:creationId xmlns:a16="http://schemas.microsoft.com/office/drawing/2014/main" id="{E761AE19-1619-840E-DB61-20B0F295A68D}"/>
                </a:ext>
              </a:extLst>
            </p:cNvPr>
            <p:cNvSpPr/>
            <p:nvPr/>
          </p:nvSpPr>
          <p:spPr>
            <a:xfrm rot="5400000">
              <a:off x="8932662" y="2147250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Arrow: U-Turn 69">
              <a:extLst>
                <a:ext uri="{FF2B5EF4-FFF2-40B4-BE49-F238E27FC236}">
                  <a16:creationId xmlns:a16="http://schemas.microsoft.com/office/drawing/2014/main" id="{CD458DA5-4F8B-F223-2E27-AAC150FFAC16}"/>
                </a:ext>
              </a:extLst>
            </p:cNvPr>
            <p:cNvSpPr/>
            <p:nvPr/>
          </p:nvSpPr>
          <p:spPr>
            <a:xfrm rot="10800000">
              <a:off x="8586647" y="2592862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Arrow: U-Turn 70">
              <a:extLst>
                <a:ext uri="{FF2B5EF4-FFF2-40B4-BE49-F238E27FC236}">
                  <a16:creationId xmlns:a16="http://schemas.microsoft.com/office/drawing/2014/main" id="{67117A4D-6DB7-9FE6-D157-BF91488F473A}"/>
                </a:ext>
              </a:extLst>
            </p:cNvPr>
            <p:cNvSpPr/>
            <p:nvPr/>
          </p:nvSpPr>
          <p:spPr>
            <a:xfrm rot="16200000">
              <a:off x="8170008" y="2205853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Arrow: U-Turn 71">
              <a:extLst>
                <a:ext uri="{FF2B5EF4-FFF2-40B4-BE49-F238E27FC236}">
                  <a16:creationId xmlns:a16="http://schemas.microsoft.com/office/drawing/2014/main" id="{D4A7B140-3E5D-C6C8-3DC9-A8EC2FFB365E}"/>
                </a:ext>
              </a:extLst>
            </p:cNvPr>
            <p:cNvSpPr/>
            <p:nvPr/>
          </p:nvSpPr>
          <p:spPr>
            <a:xfrm>
              <a:off x="8538801" y="4821600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Arrow: U-Turn 72">
              <a:extLst>
                <a:ext uri="{FF2B5EF4-FFF2-40B4-BE49-F238E27FC236}">
                  <a16:creationId xmlns:a16="http://schemas.microsoft.com/office/drawing/2014/main" id="{FCB54C5D-B923-2851-996B-BBBCF251A681}"/>
                </a:ext>
              </a:extLst>
            </p:cNvPr>
            <p:cNvSpPr/>
            <p:nvPr/>
          </p:nvSpPr>
          <p:spPr>
            <a:xfrm rot="5400000">
              <a:off x="8921069" y="5238266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Arrow: U-Turn 73">
              <a:extLst>
                <a:ext uri="{FF2B5EF4-FFF2-40B4-BE49-F238E27FC236}">
                  <a16:creationId xmlns:a16="http://schemas.microsoft.com/office/drawing/2014/main" id="{1D373DDE-7043-CE92-C128-E07241219EFC}"/>
                </a:ext>
              </a:extLst>
            </p:cNvPr>
            <p:cNvSpPr/>
            <p:nvPr/>
          </p:nvSpPr>
          <p:spPr>
            <a:xfrm rot="10800000">
              <a:off x="8575054" y="5683878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Arrow: U-Turn 74">
              <a:extLst>
                <a:ext uri="{FF2B5EF4-FFF2-40B4-BE49-F238E27FC236}">
                  <a16:creationId xmlns:a16="http://schemas.microsoft.com/office/drawing/2014/main" id="{A1CE6B1C-0175-8F90-195B-4CDE5DD9606E}"/>
                </a:ext>
              </a:extLst>
            </p:cNvPr>
            <p:cNvSpPr/>
            <p:nvPr/>
          </p:nvSpPr>
          <p:spPr>
            <a:xfrm rot="16200000">
              <a:off x="8158415" y="5296869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Arrow: Curved Down 75">
              <a:extLst>
                <a:ext uri="{FF2B5EF4-FFF2-40B4-BE49-F238E27FC236}">
                  <a16:creationId xmlns:a16="http://schemas.microsoft.com/office/drawing/2014/main" id="{BAC5530C-A7CE-7505-591C-27DB16A8539E}"/>
                </a:ext>
              </a:extLst>
            </p:cNvPr>
            <p:cNvSpPr/>
            <p:nvPr/>
          </p:nvSpPr>
          <p:spPr>
            <a:xfrm rot="10800000">
              <a:off x="1759524" y="2363577"/>
              <a:ext cx="974561" cy="490198"/>
            </a:xfrm>
            <a:prstGeom prst="curvedDownArrow">
              <a:avLst>
                <a:gd name="adj1" fmla="val 25000"/>
                <a:gd name="adj2" fmla="val 28436"/>
                <a:gd name="adj3" fmla="val 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Arrow: Curved Down 76">
              <a:extLst>
                <a:ext uri="{FF2B5EF4-FFF2-40B4-BE49-F238E27FC236}">
                  <a16:creationId xmlns:a16="http://schemas.microsoft.com/office/drawing/2014/main" id="{563CAE39-F60B-59D4-E25A-18B7015502D7}"/>
                </a:ext>
              </a:extLst>
            </p:cNvPr>
            <p:cNvSpPr/>
            <p:nvPr/>
          </p:nvSpPr>
          <p:spPr>
            <a:xfrm>
              <a:off x="1771175" y="1877955"/>
              <a:ext cx="1024430" cy="490198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8" name="Arrow: Down 77">
            <a:extLst>
              <a:ext uri="{FF2B5EF4-FFF2-40B4-BE49-F238E27FC236}">
                <a16:creationId xmlns:a16="http://schemas.microsoft.com/office/drawing/2014/main" id="{A81626E7-12B7-F462-0867-59F560BFC15E}"/>
              </a:ext>
            </a:extLst>
          </p:cNvPr>
          <p:cNvSpPr/>
          <p:nvPr/>
        </p:nvSpPr>
        <p:spPr>
          <a:xfrm>
            <a:off x="8526249" y="3481686"/>
            <a:ext cx="705185" cy="96957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2EC1-1BE8-495B-D538-06BAA76F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10"/>
            <a:ext cx="10515600" cy="1325563"/>
          </a:xfrm>
        </p:spPr>
        <p:txBody>
          <a:bodyPr/>
          <a:lstStyle/>
          <a:p>
            <a:r>
              <a:rPr lang="en-US" dirty="0"/>
              <a:t>Our Result: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1F393-DE5C-8526-542D-6B9AD689753A}"/>
              </a:ext>
            </a:extLst>
          </p:cNvPr>
          <p:cNvSpPr txBox="1"/>
          <p:nvPr/>
        </p:nvSpPr>
        <p:spPr>
          <a:xfrm>
            <a:off x="3442416" y="310685"/>
            <a:ext cx="6228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Amplify 1-Key to Many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F66B19-5FC2-640A-4268-9705B563C991}"/>
                  </a:ext>
                </a:extLst>
              </p:cNvPr>
              <p:cNvSpPr txBox="1"/>
              <p:nvPr/>
            </p:nvSpPr>
            <p:spPr>
              <a:xfrm>
                <a:off x="3442416" y="2685771"/>
                <a:ext cx="4174712" cy="160043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/>
                  <a:t>Theorem:</a:t>
                </a:r>
              </a:p>
              <a:p>
                <a:r>
                  <a:rPr lang="en-US" sz="2600" dirty="0"/>
                  <a:t>1-Key Circular SKE + CPA-PKE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00" dirty="0"/>
                  <a:t> Many-Key KDM PKE</a:t>
                </a:r>
              </a:p>
              <a:p>
                <a:pPr algn="ctr"/>
                <a:r>
                  <a:rPr lang="en-US" sz="2000" dirty="0"/>
                  <a:t>(bounded circuit size)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F66B19-5FC2-640A-4268-9705B563C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416" y="2685771"/>
                <a:ext cx="4174712" cy="1600438"/>
              </a:xfrm>
              <a:prstGeom prst="rect">
                <a:avLst/>
              </a:prstGeom>
              <a:blipFill>
                <a:blip r:embed="rId2"/>
                <a:stretch>
                  <a:fillRect l="-2475" t="-3030" r="-582" b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83D553A-696E-BB94-4198-9F0051D9D2D2}"/>
              </a:ext>
            </a:extLst>
          </p:cNvPr>
          <p:cNvSpPr txBox="1"/>
          <p:nvPr/>
        </p:nvSpPr>
        <p:spPr>
          <a:xfrm>
            <a:off x="3373088" y="4520143"/>
            <a:ext cx="4746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Corollary</a:t>
            </a:r>
            <a:r>
              <a:rPr lang="en-US" sz="2400" dirty="0"/>
              <a:t>: Many-Key KDM from CDH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A50A825-3309-0DA0-61FC-E60304D48353}"/>
              </a:ext>
            </a:extLst>
          </p:cNvPr>
          <p:cNvGrpSpPr/>
          <p:nvPr/>
        </p:nvGrpSpPr>
        <p:grpSpPr>
          <a:xfrm>
            <a:off x="133518" y="1730584"/>
            <a:ext cx="11701924" cy="4321284"/>
            <a:chOff x="133518" y="1730584"/>
            <a:chExt cx="11701924" cy="4321284"/>
          </a:xfrm>
        </p:grpSpPr>
        <p:sp>
          <p:nvSpPr>
            <p:cNvPr id="60" name="Arrow: Curved Down 59">
              <a:extLst>
                <a:ext uri="{FF2B5EF4-FFF2-40B4-BE49-F238E27FC236}">
                  <a16:creationId xmlns:a16="http://schemas.microsoft.com/office/drawing/2014/main" id="{CBE8A038-F7E8-7312-8925-471DC22B37EE}"/>
                </a:ext>
              </a:extLst>
            </p:cNvPr>
            <p:cNvSpPr/>
            <p:nvPr/>
          </p:nvSpPr>
          <p:spPr>
            <a:xfrm rot="10800000">
              <a:off x="1698048" y="5517043"/>
              <a:ext cx="942359" cy="534825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1" name="Picture 60" descr="A close-up of a meat grinder&#10;&#10;Description automatically generated">
              <a:extLst>
                <a:ext uri="{FF2B5EF4-FFF2-40B4-BE49-F238E27FC236}">
                  <a16:creationId xmlns:a16="http://schemas.microsoft.com/office/drawing/2014/main" id="{F33040E1-DB13-DA06-CFCE-7403F22E8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555190" y="5076678"/>
              <a:ext cx="640080" cy="67056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E1CF9D5-3F45-3149-904A-1216202333B2}"/>
                </a:ext>
              </a:extLst>
            </p:cNvPr>
            <p:cNvSpPr txBox="1"/>
            <p:nvPr/>
          </p:nvSpPr>
          <p:spPr>
            <a:xfrm>
              <a:off x="133518" y="2106543"/>
              <a:ext cx="1296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Circular</a:t>
              </a:r>
              <a:endParaRPr lang="en-US" sz="2400" dirty="0"/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85232CCC-7880-70DE-BAC7-DA23CAE23DAC}"/>
                </a:ext>
              </a:extLst>
            </p:cNvPr>
            <p:cNvSpPr/>
            <p:nvPr/>
          </p:nvSpPr>
          <p:spPr>
            <a:xfrm>
              <a:off x="1771175" y="5079175"/>
              <a:ext cx="899605" cy="403654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57197F0-5479-7189-4E22-F21ABAFF283F}"/>
                </a:ext>
              </a:extLst>
            </p:cNvPr>
            <p:cNvSpPr txBox="1"/>
            <p:nvPr/>
          </p:nvSpPr>
          <p:spPr>
            <a:xfrm>
              <a:off x="133518" y="5179487"/>
              <a:ext cx="8996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KDM</a:t>
              </a:r>
              <a:endParaRPr lang="en-US" sz="2400" dirty="0"/>
            </a:p>
          </p:txBody>
        </p:sp>
        <p:pic>
          <p:nvPicPr>
            <p:cNvPr id="65" name="Picture 64" descr="A close-up of a meat grinder&#10;&#10;Description automatically generated">
              <a:extLst>
                <a:ext uri="{FF2B5EF4-FFF2-40B4-BE49-F238E27FC236}">
                  <a16:creationId xmlns:a16="http://schemas.microsoft.com/office/drawing/2014/main" id="{C19BFC3D-9BFC-6E0A-DBB3-FB6B330D8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529148" y="5278831"/>
              <a:ext cx="640080" cy="67056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B3B05DD-47B9-A4C5-ADA5-0D051276D830}"/>
                </a:ext>
              </a:extLst>
            </p:cNvPr>
            <p:cNvSpPr txBox="1"/>
            <p:nvPr/>
          </p:nvSpPr>
          <p:spPr>
            <a:xfrm>
              <a:off x="9992321" y="1835658"/>
              <a:ext cx="16359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Many-Key</a:t>
              </a:r>
            </a:p>
            <a:p>
              <a:pPr algn="ctr"/>
              <a:r>
                <a:rPr lang="en-US" sz="2800" dirty="0"/>
                <a:t>Circular</a:t>
              </a:r>
              <a:endParaRPr lang="en-US" sz="24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1AE5607-075F-AD44-62B5-56592407CC17}"/>
                </a:ext>
              </a:extLst>
            </p:cNvPr>
            <p:cNvSpPr txBox="1"/>
            <p:nvPr/>
          </p:nvSpPr>
          <p:spPr>
            <a:xfrm>
              <a:off x="10199481" y="4981808"/>
              <a:ext cx="16359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Many-Key</a:t>
              </a:r>
            </a:p>
            <a:p>
              <a:pPr algn="ctr"/>
              <a:r>
                <a:rPr lang="en-US" sz="2800" dirty="0"/>
                <a:t>KDM</a:t>
              </a:r>
              <a:endParaRPr lang="en-US" sz="2400" dirty="0"/>
            </a:p>
          </p:txBody>
        </p:sp>
        <p:sp>
          <p:nvSpPr>
            <p:cNvPr id="68" name="Arrow: U-Turn 67">
              <a:extLst>
                <a:ext uri="{FF2B5EF4-FFF2-40B4-BE49-F238E27FC236}">
                  <a16:creationId xmlns:a16="http://schemas.microsoft.com/office/drawing/2014/main" id="{089CEABC-F648-6FFF-8C70-2214219768B3}"/>
                </a:ext>
              </a:extLst>
            </p:cNvPr>
            <p:cNvSpPr/>
            <p:nvPr/>
          </p:nvSpPr>
          <p:spPr>
            <a:xfrm>
              <a:off x="8550394" y="1730584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Arrow: U-Turn 68">
              <a:extLst>
                <a:ext uri="{FF2B5EF4-FFF2-40B4-BE49-F238E27FC236}">
                  <a16:creationId xmlns:a16="http://schemas.microsoft.com/office/drawing/2014/main" id="{B5403AB0-4263-4D04-69B6-CFCF7A10AA18}"/>
                </a:ext>
              </a:extLst>
            </p:cNvPr>
            <p:cNvSpPr/>
            <p:nvPr/>
          </p:nvSpPr>
          <p:spPr>
            <a:xfrm rot="5400000">
              <a:off x="8932662" y="2147250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Arrow: U-Turn 69">
              <a:extLst>
                <a:ext uri="{FF2B5EF4-FFF2-40B4-BE49-F238E27FC236}">
                  <a16:creationId xmlns:a16="http://schemas.microsoft.com/office/drawing/2014/main" id="{A3884A2C-D0DC-94B5-1B8A-1558AA629811}"/>
                </a:ext>
              </a:extLst>
            </p:cNvPr>
            <p:cNvSpPr/>
            <p:nvPr/>
          </p:nvSpPr>
          <p:spPr>
            <a:xfrm rot="10800000">
              <a:off x="8586647" y="2592862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Arrow: U-Turn 70">
              <a:extLst>
                <a:ext uri="{FF2B5EF4-FFF2-40B4-BE49-F238E27FC236}">
                  <a16:creationId xmlns:a16="http://schemas.microsoft.com/office/drawing/2014/main" id="{87D9630E-0279-915C-CF2C-32D1D7B72A44}"/>
                </a:ext>
              </a:extLst>
            </p:cNvPr>
            <p:cNvSpPr/>
            <p:nvPr/>
          </p:nvSpPr>
          <p:spPr>
            <a:xfrm rot="16200000">
              <a:off x="8170008" y="2205853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Arrow: U-Turn 71">
              <a:extLst>
                <a:ext uri="{FF2B5EF4-FFF2-40B4-BE49-F238E27FC236}">
                  <a16:creationId xmlns:a16="http://schemas.microsoft.com/office/drawing/2014/main" id="{BA76FE7D-D0D8-3099-FC2F-504B04CB3E5C}"/>
                </a:ext>
              </a:extLst>
            </p:cNvPr>
            <p:cNvSpPr/>
            <p:nvPr/>
          </p:nvSpPr>
          <p:spPr>
            <a:xfrm>
              <a:off x="8538801" y="4821600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Arrow: U-Turn 72">
              <a:extLst>
                <a:ext uri="{FF2B5EF4-FFF2-40B4-BE49-F238E27FC236}">
                  <a16:creationId xmlns:a16="http://schemas.microsoft.com/office/drawing/2014/main" id="{F7E67BF9-C2E2-2E9F-9306-03F66124D16E}"/>
                </a:ext>
              </a:extLst>
            </p:cNvPr>
            <p:cNvSpPr/>
            <p:nvPr/>
          </p:nvSpPr>
          <p:spPr>
            <a:xfrm rot="5400000">
              <a:off x="8921069" y="5238266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Arrow: U-Turn 73">
              <a:extLst>
                <a:ext uri="{FF2B5EF4-FFF2-40B4-BE49-F238E27FC236}">
                  <a16:creationId xmlns:a16="http://schemas.microsoft.com/office/drawing/2014/main" id="{A3321C00-5D84-2A91-DD2D-A2170B9CA7B2}"/>
                </a:ext>
              </a:extLst>
            </p:cNvPr>
            <p:cNvSpPr/>
            <p:nvPr/>
          </p:nvSpPr>
          <p:spPr>
            <a:xfrm rot="10800000">
              <a:off x="8575054" y="5683878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Arrow: U-Turn 74">
              <a:extLst>
                <a:ext uri="{FF2B5EF4-FFF2-40B4-BE49-F238E27FC236}">
                  <a16:creationId xmlns:a16="http://schemas.microsoft.com/office/drawing/2014/main" id="{98FBC545-C2CA-135A-5566-0A6D73DB6D5B}"/>
                </a:ext>
              </a:extLst>
            </p:cNvPr>
            <p:cNvSpPr/>
            <p:nvPr/>
          </p:nvSpPr>
          <p:spPr>
            <a:xfrm rot="16200000">
              <a:off x="8158415" y="5296869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Arrow: Curved Down 75">
              <a:extLst>
                <a:ext uri="{FF2B5EF4-FFF2-40B4-BE49-F238E27FC236}">
                  <a16:creationId xmlns:a16="http://schemas.microsoft.com/office/drawing/2014/main" id="{1CE85842-3E8A-4DD4-B8F2-90FCCA7A96DA}"/>
                </a:ext>
              </a:extLst>
            </p:cNvPr>
            <p:cNvSpPr/>
            <p:nvPr/>
          </p:nvSpPr>
          <p:spPr>
            <a:xfrm rot="10800000">
              <a:off x="1759524" y="2363577"/>
              <a:ext cx="974561" cy="490198"/>
            </a:xfrm>
            <a:prstGeom prst="curvedDownArrow">
              <a:avLst>
                <a:gd name="adj1" fmla="val 25000"/>
                <a:gd name="adj2" fmla="val 28436"/>
                <a:gd name="adj3" fmla="val 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Arrow: Curved Down 76">
              <a:extLst>
                <a:ext uri="{FF2B5EF4-FFF2-40B4-BE49-F238E27FC236}">
                  <a16:creationId xmlns:a16="http://schemas.microsoft.com/office/drawing/2014/main" id="{186D00DA-FB73-1B35-8E3D-A34908C81405}"/>
                </a:ext>
              </a:extLst>
            </p:cNvPr>
            <p:cNvSpPr/>
            <p:nvPr/>
          </p:nvSpPr>
          <p:spPr>
            <a:xfrm>
              <a:off x="1771175" y="1877955"/>
              <a:ext cx="1024430" cy="490198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8" name="Arrow: Down 77">
            <a:extLst>
              <a:ext uri="{FF2B5EF4-FFF2-40B4-BE49-F238E27FC236}">
                <a16:creationId xmlns:a16="http://schemas.microsoft.com/office/drawing/2014/main" id="{C5ABA161-7FEE-27A5-74E4-C4A053F887DE}"/>
              </a:ext>
            </a:extLst>
          </p:cNvPr>
          <p:cNvSpPr/>
          <p:nvPr/>
        </p:nvSpPr>
        <p:spPr>
          <a:xfrm>
            <a:off x="1858214" y="3481687"/>
            <a:ext cx="705185" cy="96957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row: Down 78">
            <a:extLst>
              <a:ext uri="{FF2B5EF4-FFF2-40B4-BE49-F238E27FC236}">
                <a16:creationId xmlns:a16="http://schemas.microsoft.com/office/drawing/2014/main" id="{47D644DC-1069-7FF5-17F5-68A0E5EE0759}"/>
              </a:ext>
            </a:extLst>
          </p:cNvPr>
          <p:cNvSpPr/>
          <p:nvPr/>
        </p:nvSpPr>
        <p:spPr>
          <a:xfrm rot="16200000">
            <a:off x="4757871" y="4627419"/>
            <a:ext cx="705185" cy="193875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6B33876-C93C-A86B-49BE-6FC9C4EE7173}"/>
              </a:ext>
            </a:extLst>
          </p:cNvPr>
          <p:cNvSpPr/>
          <p:nvPr/>
        </p:nvSpPr>
        <p:spPr>
          <a:xfrm>
            <a:off x="8526249" y="3481686"/>
            <a:ext cx="705185" cy="96957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8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2DAA1B-931A-C11C-47F7-3B0DC4209CE6}"/>
              </a:ext>
            </a:extLst>
          </p:cNvPr>
          <p:cNvSpPr txBox="1">
            <a:spLocks/>
          </p:cNvSpPr>
          <p:nvPr/>
        </p:nvSpPr>
        <p:spPr>
          <a:xfrm>
            <a:off x="838200" y="603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Result: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360A2-B59E-BCAB-2FF9-91847EC3F4BF}"/>
              </a:ext>
            </a:extLst>
          </p:cNvPr>
          <p:cNvSpPr txBox="1"/>
          <p:nvPr/>
        </p:nvSpPr>
        <p:spPr>
          <a:xfrm>
            <a:off x="3442416" y="310685"/>
            <a:ext cx="6228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Amplify 1-Key to Many 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27D79-5497-D640-CC3F-9718CCD33B33}"/>
              </a:ext>
            </a:extLst>
          </p:cNvPr>
          <p:cNvSpPr txBox="1"/>
          <p:nvPr/>
        </p:nvSpPr>
        <p:spPr>
          <a:xfrm>
            <a:off x="3376338" y="4413208"/>
            <a:ext cx="440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Universal</a:t>
            </a:r>
            <a:r>
              <a:rPr lang="en-US" sz="2400" dirty="0"/>
              <a:t>: Construction does not </a:t>
            </a:r>
          </a:p>
          <a:p>
            <a:r>
              <a:rPr lang="en-US" sz="2400" dirty="0"/>
              <a:t>depend on 1-key circular SKE</a:t>
            </a:r>
            <a:endParaRPr lang="en-US" sz="2400" i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3C1CE2-AAC6-E16D-24B0-70BF6AA868F7}"/>
              </a:ext>
            </a:extLst>
          </p:cNvPr>
          <p:cNvGrpSpPr/>
          <p:nvPr/>
        </p:nvGrpSpPr>
        <p:grpSpPr>
          <a:xfrm>
            <a:off x="133518" y="1730584"/>
            <a:ext cx="11701924" cy="4321284"/>
            <a:chOff x="133518" y="1730584"/>
            <a:chExt cx="11701924" cy="4321284"/>
          </a:xfrm>
        </p:grpSpPr>
        <p:sp>
          <p:nvSpPr>
            <p:cNvPr id="40" name="Arrow: Curved Down 39">
              <a:extLst>
                <a:ext uri="{FF2B5EF4-FFF2-40B4-BE49-F238E27FC236}">
                  <a16:creationId xmlns:a16="http://schemas.microsoft.com/office/drawing/2014/main" id="{5BA8F862-E247-524D-CC17-4190C5F518C6}"/>
                </a:ext>
              </a:extLst>
            </p:cNvPr>
            <p:cNvSpPr/>
            <p:nvPr/>
          </p:nvSpPr>
          <p:spPr>
            <a:xfrm rot="10800000">
              <a:off x="1698048" y="5517043"/>
              <a:ext cx="942359" cy="534825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1" name="Picture 40" descr="A close-up of a meat grinder&#10;&#10;Description automatically generated">
              <a:extLst>
                <a:ext uri="{FF2B5EF4-FFF2-40B4-BE49-F238E27FC236}">
                  <a16:creationId xmlns:a16="http://schemas.microsoft.com/office/drawing/2014/main" id="{137212FF-05F8-0896-E5D8-DCBA0FA48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555190" y="5076678"/>
              <a:ext cx="640080" cy="67056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4E2F57-35A6-14F8-3591-F65D9B6A41D4}"/>
                </a:ext>
              </a:extLst>
            </p:cNvPr>
            <p:cNvSpPr txBox="1"/>
            <p:nvPr/>
          </p:nvSpPr>
          <p:spPr>
            <a:xfrm>
              <a:off x="133518" y="2106543"/>
              <a:ext cx="1296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Circular</a:t>
              </a:r>
              <a:endParaRPr lang="en-US" sz="2400" dirty="0"/>
            </a:p>
          </p:txBody>
        </p:sp>
        <p:sp>
          <p:nvSpPr>
            <p:cNvPr id="43" name="Arrow: Curved Down 42">
              <a:extLst>
                <a:ext uri="{FF2B5EF4-FFF2-40B4-BE49-F238E27FC236}">
                  <a16:creationId xmlns:a16="http://schemas.microsoft.com/office/drawing/2014/main" id="{75DFC250-6C15-83FD-0C04-98056E047C08}"/>
                </a:ext>
              </a:extLst>
            </p:cNvPr>
            <p:cNvSpPr/>
            <p:nvPr/>
          </p:nvSpPr>
          <p:spPr>
            <a:xfrm>
              <a:off x="1771175" y="5079175"/>
              <a:ext cx="899605" cy="403654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3540A16-01EB-3E22-99CB-356D33B432A1}"/>
                </a:ext>
              </a:extLst>
            </p:cNvPr>
            <p:cNvSpPr txBox="1"/>
            <p:nvPr/>
          </p:nvSpPr>
          <p:spPr>
            <a:xfrm>
              <a:off x="133518" y="5179487"/>
              <a:ext cx="8996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KDM</a:t>
              </a:r>
              <a:endParaRPr lang="en-US" sz="2400" dirty="0"/>
            </a:p>
          </p:txBody>
        </p:sp>
        <p:pic>
          <p:nvPicPr>
            <p:cNvPr id="45" name="Picture 44" descr="A close-up of a meat grinder&#10;&#10;Description automatically generated">
              <a:extLst>
                <a:ext uri="{FF2B5EF4-FFF2-40B4-BE49-F238E27FC236}">
                  <a16:creationId xmlns:a16="http://schemas.microsoft.com/office/drawing/2014/main" id="{3AB30752-E1F7-886E-14E5-10728EBC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529148" y="5278831"/>
              <a:ext cx="640080" cy="67056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5CC33D-73F0-979B-9B52-35020CECDBDB}"/>
                </a:ext>
              </a:extLst>
            </p:cNvPr>
            <p:cNvSpPr txBox="1"/>
            <p:nvPr/>
          </p:nvSpPr>
          <p:spPr>
            <a:xfrm>
              <a:off x="9992321" y="1835658"/>
              <a:ext cx="16359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Many-Key</a:t>
              </a:r>
            </a:p>
            <a:p>
              <a:pPr algn="ctr"/>
              <a:r>
                <a:rPr lang="en-US" sz="2800" dirty="0"/>
                <a:t>Circular</a:t>
              </a:r>
              <a:endParaRPr lang="en-US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3326027-35FD-8AD7-5725-DDF31D3AE6D9}"/>
                </a:ext>
              </a:extLst>
            </p:cNvPr>
            <p:cNvSpPr txBox="1"/>
            <p:nvPr/>
          </p:nvSpPr>
          <p:spPr>
            <a:xfrm>
              <a:off x="10199481" y="4981808"/>
              <a:ext cx="16359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Many-Key</a:t>
              </a:r>
            </a:p>
            <a:p>
              <a:pPr algn="ctr"/>
              <a:r>
                <a:rPr lang="en-US" sz="2800" dirty="0"/>
                <a:t>KDM</a:t>
              </a:r>
              <a:endParaRPr lang="en-US" sz="2400" dirty="0"/>
            </a:p>
          </p:txBody>
        </p:sp>
        <p:sp>
          <p:nvSpPr>
            <p:cNvPr id="57" name="Arrow: U-Turn 56">
              <a:extLst>
                <a:ext uri="{FF2B5EF4-FFF2-40B4-BE49-F238E27FC236}">
                  <a16:creationId xmlns:a16="http://schemas.microsoft.com/office/drawing/2014/main" id="{CE6B25E4-A003-A648-36CF-AC747C8B37CF}"/>
                </a:ext>
              </a:extLst>
            </p:cNvPr>
            <p:cNvSpPr/>
            <p:nvPr/>
          </p:nvSpPr>
          <p:spPr>
            <a:xfrm>
              <a:off x="8550394" y="1730584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Arrow: U-Turn 57">
              <a:extLst>
                <a:ext uri="{FF2B5EF4-FFF2-40B4-BE49-F238E27FC236}">
                  <a16:creationId xmlns:a16="http://schemas.microsoft.com/office/drawing/2014/main" id="{AA6BD977-31A7-18CF-55D7-2CA15C4B5D99}"/>
                </a:ext>
              </a:extLst>
            </p:cNvPr>
            <p:cNvSpPr/>
            <p:nvPr/>
          </p:nvSpPr>
          <p:spPr>
            <a:xfrm rot="5400000">
              <a:off x="8932662" y="2147250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Arrow: U-Turn 58">
              <a:extLst>
                <a:ext uri="{FF2B5EF4-FFF2-40B4-BE49-F238E27FC236}">
                  <a16:creationId xmlns:a16="http://schemas.microsoft.com/office/drawing/2014/main" id="{A171D7B0-A9DC-736E-6A59-BFC0E960C2DD}"/>
                </a:ext>
              </a:extLst>
            </p:cNvPr>
            <p:cNvSpPr/>
            <p:nvPr/>
          </p:nvSpPr>
          <p:spPr>
            <a:xfrm rot="10800000">
              <a:off x="8586647" y="2592862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Arrow: U-Turn 59">
              <a:extLst>
                <a:ext uri="{FF2B5EF4-FFF2-40B4-BE49-F238E27FC236}">
                  <a16:creationId xmlns:a16="http://schemas.microsoft.com/office/drawing/2014/main" id="{18577861-12E4-6987-1856-5C99A04FAC4D}"/>
                </a:ext>
              </a:extLst>
            </p:cNvPr>
            <p:cNvSpPr/>
            <p:nvPr/>
          </p:nvSpPr>
          <p:spPr>
            <a:xfrm rot="16200000">
              <a:off x="8170008" y="2205853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Arrow: U-Turn 60">
              <a:extLst>
                <a:ext uri="{FF2B5EF4-FFF2-40B4-BE49-F238E27FC236}">
                  <a16:creationId xmlns:a16="http://schemas.microsoft.com/office/drawing/2014/main" id="{5A70DFA0-A567-3D56-4AC7-6D597057FB5F}"/>
                </a:ext>
              </a:extLst>
            </p:cNvPr>
            <p:cNvSpPr/>
            <p:nvPr/>
          </p:nvSpPr>
          <p:spPr>
            <a:xfrm>
              <a:off x="8538801" y="4821600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Arrow: U-Turn 61">
              <a:extLst>
                <a:ext uri="{FF2B5EF4-FFF2-40B4-BE49-F238E27FC236}">
                  <a16:creationId xmlns:a16="http://schemas.microsoft.com/office/drawing/2014/main" id="{4D29C121-55C5-179A-2052-1F340D5A8191}"/>
                </a:ext>
              </a:extLst>
            </p:cNvPr>
            <p:cNvSpPr/>
            <p:nvPr/>
          </p:nvSpPr>
          <p:spPr>
            <a:xfrm rot="5400000">
              <a:off x="8921069" y="5238266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Arrow: U-Turn 62">
              <a:extLst>
                <a:ext uri="{FF2B5EF4-FFF2-40B4-BE49-F238E27FC236}">
                  <a16:creationId xmlns:a16="http://schemas.microsoft.com/office/drawing/2014/main" id="{C0DEA3E4-FDFF-485F-CFF1-B12BEABB4A1C}"/>
                </a:ext>
              </a:extLst>
            </p:cNvPr>
            <p:cNvSpPr/>
            <p:nvPr/>
          </p:nvSpPr>
          <p:spPr>
            <a:xfrm rot="10800000">
              <a:off x="8575054" y="5683878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Arrow: U-Turn 63">
              <a:extLst>
                <a:ext uri="{FF2B5EF4-FFF2-40B4-BE49-F238E27FC236}">
                  <a16:creationId xmlns:a16="http://schemas.microsoft.com/office/drawing/2014/main" id="{A272CAC3-3B88-7BF1-55F9-FAA2CAF9FF77}"/>
                </a:ext>
              </a:extLst>
            </p:cNvPr>
            <p:cNvSpPr/>
            <p:nvPr/>
          </p:nvSpPr>
          <p:spPr>
            <a:xfrm rot="16200000">
              <a:off x="8158415" y="5296869"/>
              <a:ext cx="597545" cy="326198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Arrow: Curved Down 64">
              <a:extLst>
                <a:ext uri="{FF2B5EF4-FFF2-40B4-BE49-F238E27FC236}">
                  <a16:creationId xmlns:a16="http://schemas.microsoft.com/office/drawing/2014/main" id="{3E459462-0D34-C7FB-7808-D1C272A62C80}"/>
                </a:ext>
              </a:extLst>
            </p:cNvPr>
            <p:cNvSpPr/>
            <p:nvPr/>
          </p:nvSpPr>
          <p:spPr>
            <a:xfrm rot="10800000">
              <a:off x="1759524" y="2363577"/>
              <a:ext cx="974561" cy="490198"/>
            </a:xfrm>
            <a:prstGeom prst="curvedDownArrow">
              <a:avLst>
                <a:gd name="adj1" fmla="val 25000"/>
                <a:gd name="adj2" fmla="val 28436"/>
                <a:gd name="adj3" fmla="val 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B516E07D-3CE1-AAB0-F707-099D157BF349}"/>
                </a:ext>
              </a:extLst>
            </p:cNvPr>
            <p:cNvSpPr/>
            <p:nvPr/>
          </p:nvSpPr>
          <p:spPr>
            <a:xfrm>
              <a:off x="1771175" y="1877955"/>
              <a:ext cx="1024430" cy="490198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8" name="Arrow: Down 67">
            <a:extLst>
              <a:ext uri="{FF2B5EF4-FFF2-40B4-BE49-F238E27FC236}">
                <a16:creationId xmlns:a16="http://schemas.microsoft.com/office/drawing/2014/main" id="{2AE0D282-42F0-4265-68A1-689FA7D34FB6}"/>
              </a:ext>
            </a:extLst>
          </p:cNvPr>
          <p:cNvSpPr/>
          <p:nvPr/>
        </p:nvSpPr>
        <p:spPr>
          <a:xfrm>
            <a:off x="1858214" y="3481687"/>
            <a:ext cx="705185" cy="96957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0B7520E4-B9E8-B5F9-208E-C356C117F180}"/>
              </a:ext>
            </a:extLst>
          </p:cNvPr>
          <p:cNvSpPr/>
          <p:nvPr/>
        </p:nvSpPr>
        <p:spPr>
          <a:xfrm rot="16200000">
            <a:off x="4757871" y="4627419"/>
            <a:ext cx="705185" cy="193875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84EF4B-5AC7-260D-2066-87FE7BBD2501}"/>
                  </a:ext>
                </a:extLst>
              </p:cNvPr>
              <p:cNvSpPr txBox="1"/>
              <p:nvPr/>
            </p:nvSpPr>
            <p:spPr>
              <a:xfrm>
                <a:off x="3442416" y="2685771"/>
                <a:ext cx="4174712" cy="160043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/>
                  <a:t>Theorem:</a:t>
                </a:r>
              </a:p>
              <a:p>
                <a:r>
                  <a:rPr lang="en-US" sz="2600" dirty="0"/>
                  <a:t>1-Key Circular SKE + CPA-PKE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00" dirty="0"/>
                  <a:t> Many-Key KDM PKE</a:t>
                </a:r>
              </a:p>
              <a:p>
                <a:pPr algn="ctr"/>
                <a:r>
                  <a:rPr lang="en-US" sz="2000" dirty="0"/>
                  <a:t>(bounded circuit size)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84EF4B-5AC7-260D-2066-87FE7BBD2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416" y="2685771"/>
                <a:ext cx="4174712" cy="1600438"/>
              </a:xfrm>
              <a:prstGeom prst="rect">
                <a:avLst/>
              </a:prstGeom>
              <a:blipFill>
                <a:blip r:embed="rId4"/>
                <a:stretch>
                  <a:fillRect l="-2475" t="-3030" r="-582" b="-5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AC4641A9-3D62-EDC3-3E74-FEA4DC585A0F}"/>
              </a:ext>
            </a:extLst>
          </p:cNvPr>
          <p:cNvSpPr/>
          <p:nvPr/>
        </p:nvSpPr>
        <p:spPr>
          <a:xfrm>
            <a:off x="8526249" y="3481686"/>
            <a:ext cx="705185" cy="96957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8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0F2D8B9-E8AB-33DC-B176-987473535AC0}"/>
                  </a:ext>
                </a:extLst>
              </p:cNvPr>
              <p:cNvSpPr txBox="1"/>
              <p:nvPr/>
            </p:nvSpPr>
            <p:spPr>
              <a:xfrm>
                <a:off x="10702503" y="2555509"/>
                <a:ext cx="56509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0F2D8B9-E8AB-33DC-B176-987473535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555509"/>
                <a:ext cx="565091" cy="289182"/>
              </a:xfrm>
              <a:prstGeom prst="rect">
                <a:avLst/>
              </a:prstGeom>
              <a:blipFill>
                <a:blip r:embed="rId2"/>
                <a:stretch>
                  <a:fillRect l="-9783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88EFF5C-A883-EC8E-D320-90BB50C87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873"/>
            <a:ext cx="10515600" cy="1325563"/>
          </a:xfrm>
        </p:spPr>
        <p:txBody>
          <a:bodyPr/>
          <a:lstStyle/>
          <a:p>
            <a:r>
              <a:rPr lang="en-US" dirty="0"/>
              <a:t>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9D3CB8-4507-BE1D-44D2-F525BE4FDFAA}"/>
                  </a:ext>
                </a:extLst>
              </p:cNvPr>
              <p:cNvSpPr txBox="1"/>
              <p:nvPr/>
            </p:nvSpPr>
            <p:spPr>
              <a:xfrm>
                <a:off x="7727892" y="1092177"/>
                <a:ext cx="1914435" cy="478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𝐾𝑒𝑦𝐺𝑒𝑛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9D3CB8-4507-BE1D-44D2-F525BE4FD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892" y="1092177"/>
                <a:ext cx="1914435" cy="478977"/>
              </a:xfrm>
              <a:prstGeom prst="rect">
                <a:avLst/>
              </a:prstGeom>
              <a:blipFill>
                <a:blip r:embed="rId3"/>
                <a:stretch>
                  <a:fillRect l="-2548" t="-10127" r="-4140" b="-24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8B91394-6291-2413-349B-7F886333261A}"/>
              </a:ext>
            </a:extLst>
          </p:cNvPr>
          <p:cNvSpPr/>
          <p:nvPr/>
        </p:nvSpPr>
        <p:spPr>
          <a:xfrm>
            <a:off x="7856229" y="2199747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D977B-1520-95D0-050F-8788BC2A8EC6}"/>
              </a:ext>
            </a:extLst>
          </p:cNvPr>
          <p:cNvSpPr/>
          <p:nvPr/>
        </p:nvSpPr>
        <p:spPr>
          <a:xfrm>
            <a:off x="7856229" y="2548962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1B7EFB-3F52-4B58-747E-2BEBE9A957EB}"/>
              </a:ext>
            </a:extLst>
          </p:cNvPr>
          <p:cNvCxnSpPr/>
          <p:nvPr/>
        </p:nvCxnSpPr>
        <p:spPr>
          <a:xfrm>
            <a:off x="8453882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DDB47C-4281-2FAC-171A-C8E901EA042B}"/>
              </a:ext>
            </a:extLst>
          </p:cNvPr>
          <p:cNvCxnSpPr/>
          <p:nvPr/>
        </p:nvCxnSpPr>
        <p:spPr>
          <a:xfrm>
            <a:off x="9037603" y="2199747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3186F5-A3A6-17FD-94CC-1D3A9136BF09}"/>
              </a:ext>
            </a:extLst>
          </p:cNvPr>
          <p:cNvCxnSpPr/>
          <p:nvPr/>
        </p:nvCxnSpPr>
        <p:spPr>
          <a:xfrm>
            <a:off x="9629951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D1DC37-E992-99D2-9B85-827AD09B56B0}"/>
              </a:ext>
            </a:extLst>
          </p:cNvPr>
          <p:cNvCxnSpPr/>
          <p:nvPr/>
        </p:nvCxnSpPr>
        <p:spPr>
          <a:xfrm>
            <a:off x="10653620" y="219766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F40EF9-B968-ADC5-3B6C-A82AED3685ED}"/>
              </a:ext>
            </a:extLst>
          </p:cNvPr>
          <p:cNvSpPr/>
          <p:nvPr/>
        </p:nvSpPr>
        <p:spPr>
          <a:xfrm>
            <a:off x="7865194" y="3208960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052410-6DC6-9ECC-C404-E0F55A6C9208}"/>
              </a:ext>
            </a:extLst>
          </p:cNvPr>
          <p:cNvSpPr/>
          <p:nvPr/>
        </p:nvSpPr>
        <p:spPr>
          <a:xfrm>
            <a:off x="7865194" y="3674786"/>
            <a:ext cx="3392611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E3EFB8-BB0E-BB08-D74E-C6E0C0467C39}"/>
              </a:ext>
            </a:extLst>
          </p:cNvPr>
          <p:cNvCxnSpPr>
            <a:cxnSpLocks/>
          </p:cNvCxnSpPr>
          <p:nvPr/>
        </p:nvCxnSpPr>
        <p:spPr>
          <a:xfrm>
            <a:off x="8462847" y="3208960"/>
            <a:ext cx="0" cy="345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8D1AFE-C1F7-4A14-EEBE-BF4CAFAFCE41}"/>
              </a:ext>
            </a:extLst>
          </p:cNvPr>
          <p:cNvCxnSpPr>
            <a:cxnSpLocks/>
          </p:cNvCxnSpPr>
          <p:nvPr/>
        </p:nvCxnSpPr>
        <p:spPr>
          <a:xfrm>
            <a:off x="9046568" y="3208960"/>
            <a:ext cx="0" cy="345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1CA1A4-C2AB-B544-7CF4-52EAF69A094C}"/>
              </a:ext>
            </a:extLst>
          </p:cNvPr>
          <p:cNvCxnSpPr>
            <a:cxnSpLocks/>
          </p:cNvCxnSpPr>
          <p:nvPr/>
        </p:nvCxnSpPr>
        <p:spPr>
          <a:xfrm>
            <a:off x="9638916" y="3206881"/>
            <a:ext cx="0" cy="347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D6D616-7F1B-6E62-602D-A9C31CD9F092}"/>
              </a:ext>
            </a:extLst>
          </p:cNvPr>
          <p:cNvCxnSpPr>
            <a:cxnSpLocks/>
          </p:cNvCxnSpPr>
          <p:nvPr/>
        </p:nvCxnSpPr>
        <p:spPr>
          <a:xfrm>
            <a:off x="10662585" y="3206881"/>
            <a:ext cx="0" cy="347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6B53CB-52B6-B203-A563-81130EF28073}"/>
              </a:ext>
            </a:extLst>
          </p:cNvPr>
          <p:cNvCxnSpPr>
            <a:cxnSpLocks/>
          </p:cNvCxnSpPr>
          <p:nvPr/>
        </p:nvCxnSpPr>
        <p:spPr>
          <a:xfrm>
            <a:off x="8462847" y="3674786"/>
            <a:ext cx="0" cy="345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0470DB-FAD5-A245-88E5-E6518F6AC2B7}"/>
              </a:ext>
            </a:extLst>
          </p:cNvPr>
          <p:cNvCxnSpPr>
            <a:cxnSpLocks/>
          </p:cNvCxnSpPr>
          <p:nvPr/>
        </p:nvCxnSpPr>
        <p:spPr>
          <a:xfrm>
            <a:off x="9046568" y="3674786"/>
            <a:ext cx="0" cy="345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8866CF-47B2-FCA2-EDC9-EA34D38AC703}"/>
              </a:ext>
            </a:extLst>
          </p:cNvPr>
          <p:cNvCxnSpPr>
            <a:cxnSpLocks/>
          </p:cNvCxnSpPr>
          <p:nvPr/>
        </p:nvCxnSpPr>
        <p:spPr>
          <a:xfrm>
            <a:off x="9638916" y="3672707"/>
            <a:ext cx="0" cy="347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85DA10-0228-94D8-76D8-7F333E4C9AE2}"/>
              </a:ext>
            </a:extLst>
          </p:cNvPr>
          <p:cNvCxnSpPr>
            <a:cxnSpLocks/>
          </p:cNvCxnSpPr>
          <p:nvPr/>
        </p:nvCxnSpPr>
        <p:spPr>
          <a:xfrm>
            <a:off x="10662585" y="3672707"/>
            <a:ext cx="0" cy="347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173AC0-DCE2-2E5A-B096-FE1AA0F4C851}"/>
                  </a:ext>
                </a:extLst>
              </p:cNvPr>
              <p:cNvSpPr txBox="1"/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173AC0-DCE2-2E5A-B096-FE1AA0F4C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227684"/>
                <a:ext cx="545662" cy="289182"/>
              </a:xfrm>
              <a:prstGeom prst="rect">
                <a:avLst/>
              </a:prstGeom>
              <a:blipFill>
                <a:blip r:embed="rId4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E64B10-1751-34D3-65BB-62A97D63446E}"/>
                  </a:ext>
                </a:extLst>
              </p:cNvPr>
              <p:cNvSpPr txBox="1"/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E64B10-1751-34D3-65BB-62A97D634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229764"/>
                <a:ext cx="545662" cy="289182"/>
              </a:xfrm>
              <a:prstGeom prst="rect">
                <a:avLst/>
              </a:prstGeom>
              <a:blipFill>
                <a:blip r:embed="rId5"/>
                <a:stretch>
                  <a:fillRect l="-11111" r="-444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D99E5D-FC3E-FAA8-4782-C196585F1887}"/>
                  </a:ext>
                </a:extLst>
              </p:cNvPr>
              <p:cNvSpPr txBox="1"/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3,0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D99E5D-FC3E-FAA8-4782-C196585F1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238390"/>
                <a:ext cx="545662" cy="289182"/>
              </a:xfrm>
              <a:prstGeom prst="rect">
                <a:avLst/>
              </a:prstGeom>
              <a:blipFill>
                <a:blip r:embed="rId6"/>
                <a:stretch>
                  <a:fillRect l="-11236" r="-449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63A5B8-2086-71CC-51D1-FC2C3D8994A8}"/>
                  </a:ext>
                </a:extLst>
              </p:cNvPr>
              <p:cNvSpPr txBox="1"/>
              <p:nvPr/>
            </p:nvSpPr>
            <p:spPr>
              <a:xfrm>
                <a:off x="10702503" y="2238390"/>
                <a:ext cx="56509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63A5B8-2086-71CC-51D1-FC2C3D899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03" y="2238390"/>
                <a:ext cx="565091" cy="289182"/>
              </a:xfrm>
              <a:prstGeom prst="rect">
                <a:avLst/>
              </a:prstGeom>
              <a:blipFill>
                <a:blip r:embed="rId7"/>
                <a:stretch>
                  <a:fillRect l="-9783" r="-434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CE0816-F48C-646A-BB4D-692DB4C307D1}"/>
                  </a:ext>
                </a:extLst>
              </p:cNvPr>
              <p:cNvSpPr txBox="1"/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CE0816-F48C-646A-BB4D-692DB4C30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544803"/>
                <a:ext cx="545662" cy="289182"/>
              </a:xfrm>
              <a:prstGeom prst="rect">
                <a:avLst/>
              </a:prstGeom>
              <a:blipFill>
                <a:blip r:embed="rId8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FCC231-70F9-49A1-593A-1DCC6E50F915}"/>
                  </a:ext>
                </a:extLst>
              </p:cNvPr>
              <p:cNvSpPr txBox="1"/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FCC231-70F9-49A1-593A-1DCC6E50F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546883"/>
                <a:ext cx="550985" cy="289182"/>
              </a:xfrm>
              <a:prstGeom prst="rect">
                <a:avLst/>
              </a:prstGeom>
              <a:blipFill>
                <a:blip r:embed="rId9"/>
                <a:stretch>
                  <a:fillRect l="-9890" r="-4396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E0F4DB-8208-574A-B475-AF6353D04598}"/>
                  </a:ext>
                </a:extLst>
              </p:cNvPr>
              <p:cNvSpPr txBox="1"/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E0F4DB-8208-574A-B475-AF6353D04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555509"/>
                <a:ext cx="550985" cy="289182"/>
              </a:xfrm>
              <a:prstGeom prst="rect">
                <a:avLst/>
              </a:prstGeom>
              <a:blipFill>
                <a:blip r:embed="rId10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7150790A-2261-7266-BD52-1228DB931451}"/>
              </a:ext>
            </a:extLst>
          </p:cNvPr>
          <p:cNvSpPr txBox="1"/>
          <p:nvPr/>
        </p:nvSpPr>
        <p:spPr>
          <a:xfrm>
            <a:off x="9977845" y="21495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8B12478-CCC5-B2AB-E75D-D82134130CF4}"/>
                  </a:ext>
                </a:extLst>
              </p:cNvPr>
              <p:cNvSpPr txBox="1"/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8B12478-CCC5-B2AB-E75D-D82134130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276" y="2382981"/>
                <a:ext cx="336631" cy="276999"/>
              </a:xfrm>
              <a:prstGeom prst="rect">
                <a:avLst/>
              </a:prstGeom>
              <a:blipFill>
                <a:blip r:embed="rId11"/>
                <a:stretch>
                  <a:fillRect l="-25455" t="-6667" r="-2727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7B96F85-8FBA-C820-A022-4D1387431438}"/>
                  </a:ext>
                </a:extLst>
              </p:cNvPr>
              <p:cNvSpPr txBox="1"/>
              <p:nvPr/>
            </p:nvSpPr>
            <p:spPr>
              <a:xfrm>
                <a:off x="7108813" y="3428973"/>
                <a:ext cx="3239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7B96F85-8FBA-C820-A022-4D1387431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813" y="3428973"/>
                <a:ext cx="323920" cy="276999"/>
              </a:xfrm>
              <a:prstGeom prst="rect">
                <a:avLst/>
              </a:prstGeom>
              <a:blipFill>
                <a:blip r:embed="rId12"/>
                <a:stretch>
                  <a:fillRect l="-15094" r="-1886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073D71-BE36-CDF5-03BC-74CE55BDE7DE}"/>
                  </a:ext>
                </a:extLst>
              </p:cNvPr>
              <p:cNvSpPr txBox="1"/>
              <p:nvPr/>
            </p:nvSpPr>
            <p:spPr>
              <a:xfrm>
                <a:off x="7501655" y="3182607"/>
                <a:ext cx="4805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073D71-BE36-CDF5-03BC-74CE55BDE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655" y="3182607"/>
                <a:ext cx="480527" cy="369332"/>
              </a:xfrm>
              <a:prstGeom prst="rect">
                <a:avLst/>
              </a:prstGeom>
              <a:blipFill>
                <a:blip r:embed="rId13"/>
                <a:stretch>
                  <a:fillRect t="-8197" r="-256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00FDC45-F4B8-880C-2243-1CEE825C041A}"/>
                  </a:ext>
                </a:extLst>
              </p:cNvPr>
              <p:cNvSpPr txBox="1"/>
              <p:nvPr/>
            </p:nvSpPr>
            <p:spPr>
              <a:xfrm>
                <a:off x="8026588" y="3217586"/>
                <a:ext cx="287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00FDC45-F4B8-880C-2243-1CEE825C0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588" y="3217586"/>
                <a:ext cx="287964" cy="276999"/>
              </a:xfrm>
              <a:prstGeom prst="rect">
                <a:avLst/>
              </a:prstGeom>
              <a:blipFill>
                <a:blip r:embed="rId14"/>
                <a:stretch>
                  <a:fillRect l="-12766" r="-6383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ABCFA9D-0D66-C8DB-CE83-AB045028ECC7}"/>
                  </a:ext>
                </a:extLst>
              </p:cNvPr>
              <p:cNvSpPr txBox="1"/>
              <p:nvPr/>
            </p:nvSpPr>
            <p:spPr>
              <a:xfrm>
                <a:off x="8620375" y="3208960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ABCFA9D-0D66-C8DB-CE83-AB045028E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375" y="3208960"/>
                <a:ext cx="293285" cy="276999"/>
              </a:xfrm>
              <a:prstGeom prst="rect">
                <a:avLst/>
              </a:prstGeom>
              <a:blipFill>
                <a:blip r:embed="rId15"/>
                <a:stretch>
                  <a:fillRect l="-12500" r="-833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AAFE27-7A17-8298-C513-FD052A36B4D1}"/>
                  </a:ext>
                </a:extLst>
              </p:cNvPr>
              <p:cNvSpPr txBox="1"/>
              <p:nvPr/>
            </p:nvSpPr>
            <p:spPr>
              <a:xfrm>
                <a:off x="9240248" y="3217586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AAFE27-7A17-8298-C513-FD052A36B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248" y="3217586"/>
                <a:ext cx="293285" cy="276999"/>
              </a:xfrm>
              <a:prstGeom prst="rect">
                <a:avLst/>
              </a:prstGeom>
              <a:blipFill>
                <a:blip r:embed="rId16"/>
                <a:stretch>
                  <a:fillRect l="-12500" r="-625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C6D8F7-0C4A-C10B-8C42-210F63F3BCE0}"/>
                  </a:ext>
                </a:extLst>
              </p:cNvPr>
              <p:cNvSpPr txBox="1"/>
              <p:nvPr/>
            </p:nvSpPr>
            <p:spPr>
              <a:xfrm>
                <a:off x="10828406" y="3217586"/>
                <a:ext cx="3073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C6D8F7-0C4A-C10B-8C42-210F63F3B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406" y="3217586"/>
                <a:ext cx="307392" cy="276999"/>
              </a:xfrm>
              <a:prstGeom prst="rect">
                <a:avLst/>
              </a:prstGeom>
              <a:blipFill>
                <a:blip r:embed="rId17"/>
                <a:stretch>
                  <a:fillRect l="-11765" r="-196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18165025-2893-F00E-12C9-7128C00CC32C}"/>
              </a:ext>
            </a:extLst>
          </p:cNvPr>
          <p:cNvSpPr txBox="1"/>
          <p:nvPr/>
        </p:nvSpPr>
        <p:spPr>
          <a:xfrm>
            <a:off x="9965513" y="245502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894147-CBDB-A0CB-92E7-5DAB4FDCB4C7}"/>
              </a:ext>
            </a:extLst>
          </p:cNvPr>
          <p:cNvSpPr txBox="1"/>
          <p:nvPr/>
        </p:nvSpPr>
        <p:spPr>
          <a:xfrm>
            <a:off x="9963996" y="312525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9FAA87-A9A9-CB8A-58D3-9F59C768D852}"/>
              </a:ext>
            </a:extLst>
          </p:cNvPr>
          <p:cNvSpPr txBox="1"/>
          <p:nvPr/>
        </p:nvSpPr>
        <p:spPr>
          <a:xfrm>
            <a:off x="9974478" y="358956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759D928-AA80-1CD6-4AD2-269D5559EEC4}"/>
                  </a:ext>
                </a:extLst>
              </p:cNvPr>
              <p:cNvSpPr txBox="1"/>
              <p:nvPr/>
            </p:nvSpPr>
            <p:spPr>
              <a:xfrm>
                <a:off x="8506658" y="2228075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759D928-AA80-1CD6-4AD2-269D5559E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58" y="2228075"/>
                <a:ext cx="545662" cy="289182"/>
              </a:xfrm>
              <a:prstGeom prst="rect">
                <a:avLst/>
              </a:prstGeom>
              <a:blipFill>
                <a:blip r:embed="rId18"/>
                <a:stretch>
                  <a:fillRect l="-11111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7F0AA21-2363-86A8-5A32-584BCEDFB898}"/>
                  </a:ext>
                </a:extLst>
              </p:cNvPr>
              <p:cNvSpPr txBox="1"/>
              <p:nvPr/>
            </p:nvSpPr>
            <p:spPr>
              <a:xfrm>
                <a:off x="7914311" y="2543114"/>
                <a:ext cx="545662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7F0AA21-2363-86A8-5A32-584BCEDFB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1" y="2543114"/>
                <a:ext cx="545662" cy="289182"/>
              </a:xfrm>
              <a:prstGeom prst="rect">
                <a:avLst/>
              </a:prstGeom>
              <a:blipFill>
                <a:blip r:embed="rId19"/>
                <a:stretch>
                  <a:fillRect l="-10000" r="-4444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659AFC-4FC6-BFC2-97CC-DE83EF2E9DA4}"/>
                  </a:ext>
                </a:extLst>
              </p:cNvPr>
              <p:cNvSpPr txBox="1"/>
              <p:nvPr/>
            </p:nvSpPr>
            <p:spPr>
              <a:xfrm>
                <a:off x="9105095" y="2553820"/>
                <a:ext cx="55098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659AFC-4FC6-BFC2-97CC-DE83EF2E9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5" y="2553820"/>
                <a:ext cx="550985" cy="289182"/>
              </a:xfrm>
              <a:prstGeom prst="rect">
                <a:avLst/>
              </a:prstGeom>
              <a:blipFill>
                <a:blip r:embed="rId20"/>
                <a:stretch>
                  <a:fillRect l="-10000" r="-444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A8B0062-29A0-E761-22F3-DF2ACC289969}"/>
                  </a:ext>
                </a:extLst>
              </p:cNvPr>
              <p:cNvSpPr txBox="1"/>
              <p:nvPr/>
            </p:nvSpPr>
            <p:spPr>
              <a:xfrm>
                <a:off x="7908882" y="3689182"/>
                <a:ext cx="557652" cy="2673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A8B0062-29A0-E761-22F3-DF2ACC289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82" y="3689182"/>
                <a:ext cx="557652" cy="267381"/>
              </a:xfrm>
              <a:prstGeom prst="rect">
                <a:avLst/>
              </a:prstGeom>
              <a:blipFill>
                <a:blip r:embed="rId21"/>
                <a:stretch>
                  <a:fillRect l="-4348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A1E104-DEF0-82E8-4C3E-081B38783654}"/>
                  </a:ext>
                </a:extLst>
              </p:cNvPr>
              <p:cNvSpPr txBox="1"/>
              <p:nvPr/>
            </p:nvSpPr>
            <p:spPr>
              <a:xfrm>
                <a:off x="9099666" y="3699888"/>
                <a:ext cx="562398" cy="268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A1E104-DEF0-82E8-4C3E-081B3878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66" y="3699888"/>
                <a:ext cx="562398" cy="268471"/>
              </a:xfrm>
              <a:prstGeom prst="rect">
                <a:avLst/>
              </a:prstGeom>
              <a:blipFill>
                <a:blip r:embed="rId22"/>
                <a:stretch>
                  <a:fillRect l="-543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15D32D3-F3D6-AE3C-9262-7747CF8D26A3}"/>
                  </a:ext>
                </a:extLst>
              </p:cNvPr>
              <p:cNvSpPr txBox="1"/>
              <p:nvPr/>
            </p:nvSpPr>
            <p:spPr>
              <a:xfrm>
                <a:off x="10697074" y="3699888"/>
                <a:ext cx="589007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15D32D3-F3D6-AE3C-9262-7747CF8D2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074" y="3699888"/>
                <a:ext cx="589007" cy="268663"/>
              </a:xfrm>
              <a:prstGeom prst="rect">
                <a:avLst/>
              </a:prstGeom>
              <a:blipFill>
                <a:blip r:embed="rId23"/>
                <a:stretch>
                  <a:fillRect l="-5208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EA1613-BF5A-DF5D-46DC-CE91BCC67E24}"/>
                  </a:ext>
                </a:extLst>
              </p:cNvPr>
              <p:cNvSpPr txBox="1"/>
              <p:nvPr/>
            </p:nvSpPr>
            <p:spPr>
              <a:xfrm>
                <a:off x="8501229" y="3689573"/>
                <a:ext cx="562398" cy="2673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EA1613-BF5A-DF5D-46DC-CE91BCC6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229" y="3689573"/>
                <a:ext cx="562398" cy="267381"/>
              </a:xfrm>
              <a:prstGeom prst="rect">
                <a:avLst/>
              </a:prstGeom>
              <a:blipFill>
                <a:blip r:embed="rId24"/>
                <a:stretch>
                  <a:fillRect l="-5435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F751C31-D981-79C7-3C91-0D55D3DA7BF1}"/>
                  </a:ext>
                </a:extLst>
              </p:cNvPr>
              <p:cNvSpPr txBox="1"/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F751C31-D981-79C7-3C91-0D55D3DA7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7" y="1100368"/>
                <a:ext cx="1658338" cy="490199"/>
              </a:xfrm>
              <a:prstGeom prst="rect">
                <a:avLst/>
              </a:prstGeom>
              <a:blipFill>
                <a:blip r:embed="rId25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3FCC344D-9898-4FD9-BFB3-1A86D2393255}"/>
                  </a:ext>
                </a:extLst>
              </p:cNvPr>
              <p:cNvSpPr/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Garble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3FCC344D-9898-4FD9-BFB3-1A86D23932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39" y="2025140"/>
                <a:ext cx="3943490" cy="1281431"/>
              </a:xfrm>
              <a:prstGeom prst="triangle">
                <a:avLst>
                  <a:gd name="adj" fmla="val 50000"/>
                </a:avLst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0B4EEAA-8649-DC6A-93B9-78754989BC56}"/>
              </a:ext>
            </a:extLst>
          </p:cNvPr>
          <p:cNvCxnSpPr/>
          <p:nvPr/>
        </p:nvCxnSpPr>
        <p:spPr>
          <a:xfrm>
            <a:off x="769628" y="3299695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629BA59-F520-9E47-C688-76827C3FE0BC}"/>
              </a:ext>
            </a:extLst>
          </p:cNvPr>
          <p:cNvCxnSpPr/>
          <p:nvPr/>
        </p:nvCxnSpPr>
        <p:spPr>
          <a:xfrm>
            <a:off x="1272834" y="3326050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ECE1B6A-52ED-C26D-3F9F-E269F125A8DF}"/>
              </a:ext>
            </a:extLst>
          </p:cNvPr>
          <p:cNvCxnSpPr/>
          <p:nvPr/>
        </p:nvCxnSpPr>
        <p:spPr>
          <a:xfrm>
            <a:off x="1770290" y="3326049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5BEF137-AB76-6DF6-AD76-5D8A9EC7AF71}"/>
              </a:ext>
            </a:extLst>
          </p:cNvPr>
          <p:cNvCxnSpPr/>
          <p:nvPr/>
        </p:nvCxnSpPr>
        <p:spPr>
          <a:xfrm>
            <a:off x="2273496" y="331359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B3E3F01-1D2B-325F-19C1-205E630A0A89}"/>
              </a:ext>
            </a:extLst>
          </p:cNvPr>
          <p:cNvCxnSpPr/>
          <p:nvPr/>
        </p:nvCxnSpPr>
        <p:spPr>
          <a:xfrm>
            <a:off x="277095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445C512-1495-8EDA-AB9A-E3E78492E1EC}"/>
              </a:ext>
            </a:extLst>
          </p:cNvPr>
          <p:cNvCxnSpPr/>
          <p:nvPr/>
        </p:nvCxnSpPr>
        <p:spPr>
          <a:xfrm>
            <a:off x="2768078" y="3314633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FA1B5BD-0E84-3573-69C7-6EBC242EFFED}"/>
              </a:ext>
            </a:extLst>
          </p:cNvPr>
          <p:cNvCxnSpPr/>
          <p:nvPr/>
        </p:nvCxnSpPr>
        <p:spPr>
          <a:xfrm>
            <a:off x="3271284" y="3302177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857DD67C-455C-E5A8-80BB-75B789182F58}"/>
              </a:ext>
            </a:extLst>
          </p:cNvPr>
          <p:cNvSpPr/>
          <p:nvPr/>
        </p:nvSpPr>
        <p:spPr>
          <a:xfrm>
            <a:off x="598739" y="3850907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C3D956F-7A80-213C-3E9D-777BFB95269E}"/>
              </a:ext>
            </a:extLst>
          </p:cNvPr>
          <p:cNvSpPr/>
          <p:nvPr/>
        </p:nvSpPr>
        <p:spPr>
          <a:xfrm>
            <a:off x="598739" y="4200122"/>
            <a:ext cx="3943490" cy="3450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D215116-E5A3-AC1C-E33A-E9E63C3E978F}"/>
              </a:ext>
            </a:extLst>
          </p:cNvPr>
          <p:cNvCxnSpPr/>
          <p:nvPr/>
        </p:nvCxnSpPr>
        <p:spPr>
          <a:xfrm>
            <a:off x="2295044" y="3848828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3CB3F72-C656-1C46-E5AF-59D565B05B66}"/>
              </a:ext>
            </a:extLst>
          </p:cNvPr>
          <p:cNvCxnSpPr/>
          <p:nvPr/>
        </p:nvCxnSpPr>
        <p:spPr>
          <a:xfrm>
            <a:off x="2821205" y="3857844"/>
            <a:ext cx="0" cy="69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92056C8-7A19-B14D-93BE-AFA95DDE016F}"/>
                  </a:ext>
                </a:extLst>
              </p:cNvPr>
              <p:cNvSpPr txBox="1"/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92056C8-7A19-B14D-93BE-AFA95DDE0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21" y="3878844"/>
                <a:ext cx="1604863" cy="319446"/>
              </a:xfrm>
              <a:prstGeom prst="rect">
                <a:avLst/>
              </a:prstGeom>
              <a:blipFill>
                <a:blip r:embed="rId27"/>
                <a:stretch>
                  <a:fillRect l="-3422" r="-532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4EB05B4E-5E3E-94C6-2655-35957785354B}"/>
              </a:ext>
            </a:extLst>
          </p:cNvPr>
          <p:cNvSpPr txBox="1"/>
          <p:nvPr/>
        </p:nvSpPr>
        <p:spPr>
          <a:xfrm>
            <a:off x="2395984" y="377837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60CFE7C-ED96-609B-BE4C-9A4CF0C1C345}"/>
              </a:ext>
            </a:extLst>
          </p:cNvPr>
          <p:cNvSpPr txBox="1"/>
          <p:nvPr/>
        </p:nvSpPr>
        <p:spPr>
          <a:xfrm>
            <a:off x="2395984" y="4147703"/>
            <a:ext cx="20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93E86BC-0CDC-1E3E-06A5-6EF66C980FA0}"/>
                  </a:ext>
                </a:extLst>
              </p:cNvPr>
              <p:cNvSpPr txBox="1"/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93E86BC-0CDC-1E3E-06A5-6EF66C980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0" y="4223654"/>
                <a:ext cx="1604863" cy="319446"/>
              </a:xfrm>
              <a:prstGeom prst="rect">
                <a:avLst/>
              </a:prstGeom>
              <a:blipFill>
                <a:blip r:embed="rId28"/>
                <a:stretch>
                  <a:fillRect l="-3042" r="-53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04D3262-2FBB-FB78-8A3D-CAAD5A93BC89}"/>
                  </a:ext>
                </a:extLst>
              </p:cNvPr>
              <p:cNvSpPr txBox="1"/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04D3262-2FBB-FB78-8A3D-CAAD5A93B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287" y="3853389"/>
                <a:ext cx="1640321" cy="319446"/>
              </a:xfrm>
              <a:prstGeom prst="rect">
                <a:avLst/>
              </a:prstGeom>
              <a:blipFill>
                <a:blip r:embed="rId29"/>
                <a:stretch>
                  <a:fillRect l="-2602" r="-483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B00440F-5371-7A5C-9C3D-F66BE747E0A7}"/>
                  </a:ext>
                </a:extLst>
              </p:cNvPr>
              <p:cNvSpPr txBox="1"/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B00440F-5371-7A5C-9C3D-F66BE747E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716" y="4198199"/>
                <a:ext cx="1640321" cy="319446"/>
              </a:xfrm>
              <a:prstGeom prst="rect">
                <a:avLst/>
              </a:prstGeom>
              <a:blipFill>
                <a:blip r:embed="rId30"/>
                <a:stretch>
                  <a:fillRect l="-2974" t="-1923" r="-483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9DAF514-EBE8-0D73-96F9-6BB95D3C0B7A}"/>
              </a:ext>
            </a:extLst>
          </p:cNvPr>
          <p:cNvCxnSpPr/>
          <p:nvPr/>
        </p:nvCxnSpPr>
        <p:spPr>
          <a:xfrm>
            <a:off x="3768742" y="3313592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EFBE20-0758-F662-08B9-6D2A541255D0}"/>
              </a:ext>
            </a:extLst>
          </p:cNvPr>
          <p:cNvCxnSpPr/>
          <p:nvPr/>
        </p:nvCxnSpPr>
        <p:spPr>
          <a:xfrm>
            <a:off x="4271948" y="3301136"/>
            <a:ext cx="0" cy="29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3A63C94-8F54-F0AA-80A4-2FFBE98C6C5F}"/>
              </a:ext>
            </a:extLst>
          </p:cNvPr>
          <p:cNvSpPr txBox="1"/>
          <p:nvPr/>
        </p:nvSpPr>
        <p:spPr>
          <a:xfrm>
            <a:off x="5944117" y="5440126"/>
            <a:ext cx="596199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Note: Construction only uses standard PKE</a:t>
            </a:r>
          </a:p>
          <a:p>
            <a:r>
              <a:rPr lang="en-US" sz="2400" i="1" dirty="0"/>
              <a:t>Existence</a:t>
            </a:r>
            <a:r>
              <a:rPr lang="en-US" sz="2400" dirty="0"/>
              <a:t> of 1-key circular SKE needed in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A25A47D-F9A0-4177-6252-4F32B8175D27}"/>
                  </a:ext>
                </a:extLst>
              </p:cNvPr>
              <p:cNvSpPr txBox="1"/>
              <p:nvPr/>
            </p:nvSpPr>
            <p:spPr>
              <a:xfrm>
                <a:off x="285887" y="5254843"/>
                <a:ext cx="1618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𝐷𝑒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A25A47D-F9A0-4177-6252-4F32B8175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7" y="5254843"/>
                <a:ext cx="1618200" cy="461665"/>
              </a:xfrm>
              <a:prstGeom prst="rect">
                <a:avLst/>
              </a:prstGeom>
              <a:blipFill>
                <a:blip r:embed="rId31"/>
                <a:stretch>
                  <a:fillRect t="-10526" r="-566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Left Brace 117">
            <a:extLst>
              <a:ext uri="{FF2B5EF4-FFF2-40B4-BE49-F238E27FC236}">
                <a16:creationId xmlns:a16="http://schemas.microsoft.com/office/drawing/2014/main" id="{C0DF4728-71C9-51B7-DDF8-14C2B145930D}"/>
              </a:ext>
            </a:extLst>
          </p:cNvPr>
          <p:cNvSpPr/>
          <p:nvPr/>
        </p:nvSpPr>
        <p:spPr>
          <a:xfrm>
            <a:off x="285887" y="1837745"/>
            <a:ext cx="247950" cy="279465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B95F39C-FF4C-A415-F782-A54CE71FF21F}"/>
                  </a:ext>
                </a:extLst>
              </p:cNvPr>
              <p:cNvSpPr txBox="1"/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B95F39C-FF4C-A415-F782-A54CE71FF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112" y="3015579"/>
                <a:ext cx="721460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E5151BB-F1F6-D0FA-FF11-8149F367DAA6}"/>
                  </a:ext>
                </a:extLst>
              </p:cNvPr>
              <p:cNvSpPr txBox="1"/>
              <p:nvPr/>
            </p:nvSpPr>
            <p:spPr>
              <a:xfrm>
                <a:off x="285887" y="5805805"/>
                <a:ext cx="49853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Decrypt labels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Evaluate garbled circuit to recover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E5151BB-F1F6-D0FA-FF11-8149F367D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7" y="5805805"/>
                <a:ext cx="4985360" cy="830997"/>
              </a:xfrm>
              <a:prstGeom prst="rect">
                <a:avLst/>
              </a:prstGeom>
              <a:blipFill>
                <a:blip r:embed="rId33"/>
                <a:stretch>
                  <a:fillRect l="-195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0B5BDB2-0444-ADCA-0684-1B1295BCD43C}"/>
                  </a:ext>
                </a:extLst>
              </p:cNvPr>
              <p:cNvSpPr txBox="1"/>
              <p:nvPr/>
            </p:nvSpPr>
            <p:spPr>
              <a:xfrm>
                <a:off x="10703466" y="2239023"/>
                <a:ext cx="56509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0B5BDB2-0444-ADCA-0684-1B1295BCD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466" y="2239023"/>
                <a:ext cx="565091" cy="289182"/>
              </a:xfrm>
              <a:prstGeom prst="rect">
                <a:avLst/>
              </a:prstGeom>
              <a:blipFill>
                <a:blip r:embed="rId34"/>
                <a:stretch>
                  <a:fillRect l="-9677" r="-3226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99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/>
      <p:bldP spid="5" grpId="0" animBg="1"/>
      <p:bldP spid="6" grpId="0" animBg="1"/>
      <p:bldP spid="14" grpId="0" animBg="1"/>
      <p:bldP spid="15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5" grpId="0"/>
      <p:bldP spid="56" grpId="0"/>
      <p:bldP spid="57" grpId="0"/>
      <p:bldP spid="58" grpId="0"/>
      <p:bldP spid="59" grpId="0"/>
      <p:bldP spid="60" grpId="0" animBg="1"/>
      <p:bldP spid="83" grpId="0" animBg="1"/>
      <p:bldP spid="84" grpId="0" animBg="1"/>
      <p:bldP spid="89" grpId="0"/>
      <p:bldP spid="97" grpId="0"/>
      <p:bldP spid="98" grpId="0"/>
      <p:bldP spid="103" grpId="0"/>
      <p:bldP spid="105" grpId="0"/>
      <p:bldP spid="106" grpId="0"/>
      <p:bldP spid="116" grpId="0" animBg="1"/>
      <p:bldP spid="117" grpId="0"/>
      <p:bldP spid="118" grpId="0" animBg="1"/>
      <p:bldP spid="120" grpId="0"/>
      <p:bldP spid="121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14775</TotalTime>
  <Words>1713</Words>
  <Application>Microsoft Office PowerPoint</Application>
  <PresentationFormat>Widescreen</PresentationFormat>
  <Paragraphs>470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Arial</vt:lpstr>
      <vt:lpstr>Times New Roman</vt:lpstr>
      <vt:lpstr>Cambria Math</vt:lpstr>
      <vt:lpstr>Calibri Light</vt:lpstr>
      <vt:lpstr>Office Theme</vt:lpstr>
      <vt:lpstr>Universal Amplification of KDM Security:  From 1-Key Circular to Multi-Key KDM</vt:lpstr>
      <vt:lpstr>Circular and KDM Security</vt:lpstr>
      <vt:lpstr>Security Notions for Circular &amp; KDM</vt:lpstr>
      <vt:lpstr>What’s Known?</vt:lpstr>
      <vt:lpstr>What’s Known?</vt:lpstr>
      <vt:lpstr>What’s Known?</vt:lpstr>
      <vt:lpstr>Our Result:</vt:lpstr>
      <vt:lpstr>PowerPoint Presentation</vt:lpstr>
      <vt:lpstr>Construction</vt:lpstr>
      <vt:lpstr>Security Proof Outline</vt:lpstr>
      <vt:lpstr>Security Proof Outline</vt:lpstr>
      <vt:lpstr>Security Proof Outline</vt:lpstr>
      <vt:lpstr>Security Proof Outline</vt:lpstr>
      <vt:lpstr>Security Proof Outline</vt:lpstr>
      <vt:lpstr>Security Proof Outline</vt:lpstr>
      <vt:lpstr>Security Proof Outline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Amplification of KDM Security:  From 1-Key Circular to Multi-Key KDM</dc:title>
  <dc:creator>Wichs, Daniel</dc:creator>
  <cp:lastModifiedBy>Wichs, Daniel</cp:lastModifiedBy>
  <cp:revision>42</cp:revision>
  <dcterms:created xsi:type="dcterms:W3CDTF">2023-08-11T22:02:40Z</dcterms:created>
  <dcterms:modified xsi:type="dcterms:W3CDTF">2023-08-23T00:46:26Z</dcterms:modified>
</cp:coreProperties>
</file>