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2" r:id="rId13"/>
    <p:sldId id="304" r:id="rId14"/>
    <p:sldId id="305" r:id="rId15"/>
    <p:sldId id="351" r:id="rId16"/>
    <p:sldId id="360" r:id="rId17"/>
    <p:sldId id="364" r:id="rId18"/>
    <p:sldId id="361" r:id="rId19"/>
    <p:sldId id="320" r:id="rId20"/>
    <p:sldId id="321" r:id="rId21"/>
    <p:sldId id="306" r:id="rId22"/>
    <p:sldId id="313" r:id="rId23"/>
    <p:sldId id="314" r:id="rId24"/>
    <p:sldId id="322" r:id="rId25"/>
    <p:sldId id="316" r:id="rId26"/>
    <p:sldId id="362" r:id="rId27"/>
    <p:sldId id="355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7"/>
    <p:restoredTop sz="90337"/>
  </p:normalViewPr>
  <p:slideViewPr>
    <p:cSldViewPr snapToGrid="0">
      <p:cViewPr>
        <p:scale>
          <a:sx n="110" d="100"/>
          <a:sy n="110" d="100"/>
        </p:scale>
        <p:origin x="113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5CE3F-E173-2046-8CAC-FFDEF93A7355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F15F6-FEB1-E148-8C1D-4749FA7A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5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point-to-point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DDEA-1FFC-504A-8950-DB65816B83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Only point-to-point; communicate directly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DDEA-1FFC-504A-8950-DB65816B8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0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– mask with random value….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15F6-FEB1-E148-8C1D-4749FA7AA5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Semi-honest!!!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DDEA-1FFC-504A-8950-DB65816B83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communication in RS22 due to active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F15F6-FEB1-E148-8C1D-4749FA7AA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DDEA-1FFC-504A-8950-DB65816B83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6DDEA-1FFC-504A-8950-DB65816B83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D1B6-8155-C03D-8F09-4DD449F6C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AA97F-C604-E932-F612-453DEF7F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71781-66D8-C0C6-506E-1DA0901F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EFE0-0312-5C7A-BE61-82AA107E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C905-9952-04C4-096A-0EF74BE1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2272-4F4A-1EB6-813E-16860CBD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2904F-A4E5-6BE4-F762-241AD3117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74904-16D9-4DA7-9E6A-5AA5E836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314DC-A11E-AEC3-6A36-6D68423A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3E2F8-D991-951D-95C6-9324A5C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EB974-53E0-9717-2C9E-88BA3D6D2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812C3-C78A-969C-F933-7464E4EEC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E99B-A155-6855-4439-DA6A2281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DB5FD-654F-FADD-C703-24BA4736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F02D5-5548-E96E-B23B-91615726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0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D6C3-CEDF-484B-2CB5-11799511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C7AF-0643-3353-28A4-1336076F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23469-8BD3-CC67-5156-5C6FB52E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0588-4D68-6F19-E5F6-8B87C0DC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B351-CDF2-D041-4670-E29EDDA7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6E0C-BBB7-57D5-95A8-F8987D2A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1309A-AADC-6CCF-1EE6-0B574D14C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DFD95-49D3-D347-4137-072A7552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06A3-4717-B3FD-B807-E094666B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9A95-2C17-84C6-7C06-74F7397C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0E89-B8ED-289F-FD0C-129AF5EC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1A91-E59E-3BF3-7F7A-C36AC69FE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B7AE2-F065-66E6-3B93-92B3C0B8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FF92B-EBEC-526F-AB97-0763F3F0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61067-25D1-D7C1-1F95-B3CA1FC0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7A10A-8889-34A3-4C02-53717B9E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ABEE-E106-CEC4-2876-FC7ACE3C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30F4-D774-9C5D-9335-51A895937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A1F4D-2C3F-936A-4D51-AD9C7017B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D0581-87C6-C5E6-92D4-9E33EF9E3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3216D-1BED-3DC6-5073-DEDC90B65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5BBAA-8AB3-C1BC-E236-D46A5730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AB0F2-6A08-99EA-5880-072FB7F9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5B7CA-04EA-09A7-5341-C5A02B78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0910-03A5-BE9A-5D7C-324F1DAE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25ED8-7347-416D-C456-FEECD487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3492D-DBD2-A912-6720-1CE4FB09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353DF-C104-BD52-A704-CE800B7D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3AEBD-6108-F2B9-3D72-B2A2D5D8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ECCB1-5182-8C4D-463D-E6DDA6E8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57F94-68CC-98F5-1B38-2E14DC82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7AF6-FD11-BB1B-008E-3B636135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37ED3-61D1-836B-31EA-13AAE879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7F040-1644-4AD2-4D9D-49B93EB9A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723F5-80CB-E377-8EC9-5C84943D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AA7AC-9DD4-00D0-593B-CD7723C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E15EA-C64D-9AE0-18B7-B0F33A3D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DBA9-9D22-4D47-DB2F-B98096F8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51330-D113-DE5C-24D7-1D9E22E43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570CD-A545-1285-9BFC-EFDF65C14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9364F-EBE5-10FF-AFD8-CCAEF6CD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1833F-4874-71BC-9EB3-4185B98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30D8D-80FA-F695-8DAE-BBA56A59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680E0-E947-3BC3-3EE3-27BE13D8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856C3-ADD6-04AC-86A7-6F5EDD6E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DC9F0-FE87-1853-6ED5-55FDE1F13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FB72-910E-A44A-9D75-5BCCE5E444B2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CD823-4824-425B-109B-3620C981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880A-FBA7-B1C4-6158-C33C01508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844D-72DD-A54F-B0ED-64465946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0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svg"/><Relationship Id="rId10" Type="http://schemas.openxmlformats.org/officeDocument/2006/relationships/image" Target="../media/image1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110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490.png"/><Relationship Id="rId4" Type="http://schemas.openxmlformats.org/officeDocument/2006/relationships/image" Target="../media/image3.png"/><Relationship Id="rId9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7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50.png"/><Relationship Id="rId5" Type="http://schemas.openxmlformats.org/officeDocument/2006/relationships/image" Target="../media/image8.png"/><Relationship Id="rId15" Type="http://schemas.openxmlformats.org/officeDocument/2006/relationships/image" Target="../media/image190.png"/><Relationship Id="rId10" Type="http://schemas.openxmlformats.org/officeDocument/2006/relationships/image" Target="../media/image2.svg"/><Relationship Id="rId4" Type="http://schemas.openxmlformats.org/officeDocument/2006/relationships/image" Target="../media/image7.svg"/><Relationship Id="rId9" Type="http://schemas.openxmlformats.org/officeDocument/2006/relationships/image" Target="../media/image1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78.png"/><Relationship Id="rId1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280.png"/><Relationship Id="rId12" Type="http://schemas.openxmlformats.org/officeDocument/2006/relationships/image" Target="../media/image77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6.pn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10" Type="http://schemas.openxmlformats.org/officeDocument/2006/relationships/image" Target="../media/image310.png"/><Relationship Id="rId4" Type="http://schemas.openxmlformats.org/officeDocument/2006/relationships/image" Target="../media/image3.png"/><Relationship Id="rId9" Type="http://schemas.openxmlformats.org/officeDocument/2006/relationships/image" Target="../media/image300.png"/><Relationship Id="rId14" Type="http://schemas.openxmlformats.org/officeDocument/2006/relationships/image" Target="../media/image7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0.png"/><Relationship Id="rId26" Type="http://schemas.openxmlformats.org/officeDocument/2006/relationships/image" Target="../media/image330.png"/><Relationship Id="rId3" Type="http://schemas.openxmlformats.org/officeDocument/2006/relationships/image" Target="../media/image230.png"/><Relationship Id="rId21" Type="http://schemas.openxmlformats.org/officeDocument/2006/relationships/image" Target="../media/image98.png"/><Relationship Id="rId7" Type="http://schemas.openxmlformats.org/officeDocument/2006/relationships/image" Target="../media/image9.svg"/><Relationship Id="rId17" Type="http://schemas.openxmlformats.org/officeDocument/2006/relationships/image" Target="../media/image250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0.png"/><Relationship Id="rId20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24" Type="http://schemas.openxmlformats.org/officeDocument/2006/relationships/image" Target="../media/image312.png"/><Relationship Id="rId5" Type="http://schemas.openxmlformats.org/officeDocument/2006/relationships/image" Target="../media/image7.svg"/><Relationship Id="rId15" Type="http://schemas.openxmlformats.org/officeDocument/2006/relationships/image" Target="../media/image220.png"/><Relationship Id="rId23" Type="http://schemas.openxmlformats.org/officeDocument/2006/relationships/image" Target="../media/image301.png"/><Relationship Id="rId19" Type="http://schemas.openxmlformats.org/officeDocument/2006/relationships/image" Target="../media/image270.png"/><Relationship Id="rId4" Type="http://schemas.openxmlformats.org/officeDocument/2006/relationships/image" Target="../media/image6.png"/><Relationship Id="rId14" Type="http://schemas.openxmlformats.org/officeDocument/2006/relationships/image" Target="../media/image91.png"/><Relationship Id="rId22" Type="http://schemas.openxmlformats.org/officeDocument/2006/relationships/image" Target="../media/image29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20.png"/><Relationship Id="rId17" Type="http://schemas.openxmlformats.org/officeDocument/2006/relationships/image" Target="../media/image103.png"/><Relationship Id="rId2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5" Type="http://schemas.openxmlformats.org/officeDocument/2006/relationships/image" Target="../media/image240.png"/><Relationship Id="rId19" Type="http://schemas.openxmlformats.org/officeDocument/2006/relationships/image" Target="../media/image37.png"/><Relationship Id="rId4" Type="http://schemas.openxmlformats.org/officeDocument/2006/relationships/image" Target="../media/image7.sv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8" Type="http://schemas.openxmlformats.org/officeDocument/2006/relationships/image" Target="../media/image43.png"/><Relationship Id="rId3" Type="http://schemas.openxmlformats.org/officeDocument/2006/relationships/image" Target="../media/image6.png"/><Relationship Id="rId21" Type="http://schemas.openxmlformats.org/officeDocument/2006/relationships/image" Target="../media/image430.png"/><Relationship Id="rId7" Type="http://schemas.openxmlformats.org/officeDocument/2006/relationships/image" Target="../media/image41.png"/><Relationship Id="rId17" Type="http://schemas.openxmlformats.org/officeDocument/2006/relationships/image" Target="../media/image117.png"/><Relationship Id="rId2" Type="http://schemas.openxmlformats.org/officeDocument/2006/relationships/image" Target="../media/image40.png"/><Relationship Id="rId16" Type="http://schemas.openxmlformats.org/officeDocument/2006/relationships/image" Target="../media/image411.png"/><Relationship Id="rId20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24" Type="http://schemas.openxmlformats.org/officeDocument/2006/relationships/image" Target="../media/image45.png"/><Relationship Id="rId5" Type="http://schemas.openxmlformats.org/officeDocument/2006/relationships/image" Target="../media/image8.png"/><Relationship Id="rId15" Type="http://schemas.openxmlformats.org/officeDocument/2006/relationships/image" Target="../media/image400.png"/><Relationship Id="rId23" Type="http://schemas.openxmlformats.org/officeDocument/2006/relationships/image" Target="../media/image311.png"/><Relationship Id="rId19" Type="http://schemas.openxmlformats.org/officeDocument/2006/relationships/image" Target="../media/image44.png"/><Relationship Id="rId4" Type="http://schemas.openxmlformats.org/officeDocument/2006/relationships/image" Target="../media/image7.svg"/><Relationship Id="rId22" Type="http://schemas.openxmlformats.org/officeDocument/2006/relationships/image" Target="../media/image44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26" Type="http://schemas.openxmlformats.org/officeDocument/2006/relationships/image" Target="../media/image58.png"/><Relationship Id="rId3" Type="http://schemas.openxmlformats.org/officeDocument/2006/relationships/image" Target="../media/image6.png"/><Relationship Id="rId21" Type="http://schemas.openxmlformats.org/officeDocument/2006/relationships/image" Target="../media/image54.png"/><Relationship Id="rId12" Type="http://schemas.openxmlformats.org/officeDocument/2006/relationships/image" Target="../media/image46.png"/><Relationship Id="rId17" Type="http://schemas.openxmlformats.org/officeDocument/2006/relationships/image" Target="../media/image50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370.png"/><Relationship Id="rId24" Type="http://schemas.openxmlformats.org/officeDocument/2006/relationships/image" Target="../media/image57.png"/><Relationship Id="rId5" Type="http://schemas.openxmlformats.org/officeDocument/2006/relationships/image" Target="../media/image8.png"/><Relationship Id="rId15" Type="http://schemas.openxmlformats.org/officeDocument/2006/relationships/image" Target="../media/image410.png"/><Relationship Id="rId23" Type="http://schemas.openxmlformats.org/officeDocument/2006/relationships/image" Target="../media/image56.png"/><Relationship Id="rId19" Type="http://schemas.openxmlformats.org/officeDocument/2006/relationships/image" Target="../media/image52.png"/><Relationship Id="rId4" Type="http://schemas.openxmlformats.org/officeDocument/2006/relationships/image" Target="../media/image7.sv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3" Type="http://schemas.openxmlformats.org/officeDocument/2006/relationships/image" Target="../media/image7.svg"/><Relationship Id="rId12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45.png"/><Relationship Id="rId5" Type="http://schemas.openxmlformats.org/officeDocument/2006/relationships/image" Target="../media/image9.svg"/><Relationship Id="rId15" Type="http://schemas.openxmlformats.org/officeDocument/2006/relationships/image" Target="../media/image63.png"/><Relationship Id="rId4" Type="http://schemas.openxmlformats.org/officeDocument/2006/relationships/image" Target="../media/image8.png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90.png"/><Relationship Id="rId5" Type="http://schemas.openxmlformats.org/officeDocument/2006/relationships/image" Target="../media/image4.svg"/><Relationship Id="rId10" Type="http://schemas.openxmlformats.org/officeDocument/2006/relationships/image" Target="../media/image480.png"/><Relationship Id="rId4" Type="http://schemas.openxmlformats.org/officeDocument/2006/relationships/image" Target="../media/image3.png"/><Relationship Id="rId9" Type="http://schemas.openxmlformats.org/officeDocument/2006/relationships/image" Target="../media/image470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78.png"/><Relationship Id="rId1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280.png"/><Relationship Id="rId12" Type="http://schemas.openxmlformats.org/officeDocument/2006/relationships/image" Target="../media/image77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76.pn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10" Type="http://schemas.openxmlformats.org/officeDocument/2006/relationships/image" Target="../media/image310.png"/><Relationship Id="rId4" Type="http://schemas.openxmlformats.org/officeDocument/2006/relationships/image" Target="../media/image3.png"/><Relationship Id="rId9" Type="http://schemas.openxmlformats.org/officeDocument/2006/relationships/image" Target="../media/image300.png"/><Relationship Id="rId1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6F15-1CB8-851F-6345-EC0678077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19016"/>
          </a:xfrm>
        </p:spPr>
        <p:txBody>
          <a:bodyPr>
            <a:normAutofit/>
          </a:bodyPr>
          <a:lstStyle/>
          <a:p>
            <a:r>
              <a:rPr lang="en-US" dirty="0"/>
              <a:t>On Linear Communication Complexity for</a:t>
            </a:r>
            <a:br>
              <a:rPr lang="en-US" dirty="0"/>
            </a:br>
            <a:r>
              <a:rPr lang="en-US" dirty="0"/>
              <a:t>(Maximally) Fluid MPC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BCE1-3859-4966-C558-46C398FEB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173" y="4079875"/>
            <a:ext cx="9301655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Alexander Bienstock, </a:t>
            </a:r>
            <a:r>
              <a:rPr lang="en-US" sz="2800" dirty="0"/>
              <a:t>Daniel Escudero, Antigoni Polychroniadou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755E9-2FA2-5FB8-3CC1-A8EADBC6B476}"/>
              </a:ext>
            </a:extLst>
          </p:cNvPr>
          <p:cNvSpPr txBox="1"/>
          <p:nvPr/>
        </p:nvSpPr>
        <p:spPr>
          <a:xfrm>
            <a:off x="1996612" y="4538424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York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483C2-9804-4E2B-52A3-753161DDB968}"/>
              </a:ext>
            </a:extLst>
          </p:cNvPr>
          <p:cNvSpPr txBox="1"/>
          <p:nvPr/>
        </p:nvSpPr>
        <p:spPr>
          <a:xfrm>
            <a:off x="5012494" y="4538424"/>
            <a:ext cx="518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cs typeface="Calibri" panose="020F0502020204030204" pitchFamily="34" charset="0"/>
              </a:rPr>
              <a:t>J.P. Morgan AI Research &amp; J.P. Morgan </a:t>
            </a:r>
            <a:r>
              <a:rPr lang="en-US" b="0" i="0" dirty="0" err="1">
                <a:effectLst/>
                <a:cs typeface="Calibri" panose="020F0502020204030204" pitchFamily="34" charset="0"/>
              </a:rPr>
              <a:t>AlgoCRYPT</a:t>
            </a:r>
            <a:r>
              <a:rPr lang="en-US" b="0" i="0" dirty="0">
                <a:effectLst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cs typeface="Calibri" panose="020F0502020204030204" pitchFamily="34" charset="0"/>
              </a:rPr>
              <a:t>CoE</a:t>
            </a:r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1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475D656-094B-BF63-2BFB-FC983805B9D2}"/>
              </a:ext>
            </a:extLst>
          </p:cNvPr>
          <p:cNvGrpSpPr/>
          <p:nvPr/>
        </p:nvGrpSpPr>
        <p:grpSpPr>
          <a:xfrm>
            <a:off x="1280998" y="3136728"/>
            <a:ext cx="4444370" cy="1447393"/>
            <a:chOff x="2747355" y="2397938"/>
            <a:chExt cx="6697286" cy="2181098"/>
          </a:xfrm>
        </p:grpSpPr>
        <p:pic>
          <p:nvPicPr>
            <p:cNvPr id="12" name="Graphic 11" descr="Computer with solid fill">
              <a:extLst>
                <a:ext uri="{FF2B5EF4-FFF2-40B4-BE49-F238E27FC236}">
                  <a16:creationId xmlns:a16="http://schemas.microsoft.com/office/drawing/2014/main" id="{96964017-E055-353F-21F9-9B10A3B3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6624" y="26788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Computer with solid fill">
              <a:extLst>
                <a:ext uri="{FF2B5EF4-FFF2-40B4-BE49-F238E27FC236}">
                  <a16:creationId xmlns:a16="http://schemas.microsoft.com/office/drawing/2014/main" id="{7A0524E2-765F-742F-F0EE-E49E5A28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8798" y="360152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Computer with solid fill">
              <a:extLst>
                <a:ext uri="{FF2B5EF4-FFF2-40B4-BE49-F238E27FC236}">
                  <a16:creationId xmlns:a16="http://schemas.microsoft.com/office/drawing/2014/main" id="{8AAB8E25-337F-185E-919A-7361C9044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81534" y="2678879"/>
              <a:ext cx="914400" cy="914400"/>
            </a:xfrm>
            <a:prstGeom prst="rect">
              <a:avLst/>
            </a:prstGeom>
          </p:spPr>
        </p:pic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568730A7-4242-811A-20B1-C14350616E29}"/>
                </a:ext>
              </a:extLst>
            </p:cNvPr>
            <p:cNvSpPr/>
            <p:nvPr/>
          </p:nvSpPr>
          <p:spPr>
            <a:xfrm>
              <a:off x="2747355" y="2397938"/>
              <a:ext cx="6697286" cy="218109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4CFE995-0336-68DA-3B78-60BAC73D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Fluid MPC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07D80B-192A-2DA0-F949-0F6E14BA38E5}"/>
              </a:ext>
            </a:extLst>
          </p:cNvPr>
          <p:cNvGrpSpPr/>
          <p:nvPr/>
        </p:nvGrpSpPr>
        <p:grpSpPr>
          <a:xfrm>
            <a:off x="6474140" y="3094849"/>
            <a:ext cx="4444370" cy="1447393"/>
            <a:chOff x="2747355" y="2397938"/>
            <a:chExt cx="6697286" cy="2181098"/>
          </a:xfrm>
        </p:grpSpPr>
        <p:pic>
          <p:nvPicPr>
            <p:cNvPr id="21" name="Graphic 20" descr="Computer with solid fill">
              <a:extLst>
                <a:ext uri="{FF2B5EF4-FFF2-40B4-BE49-F238E27FC236}">
                  <a16:creationId xmlns:a16="http://schemas.microsoft.com/office/drawing/2014/main" id="{A56570C6-3AB7-C72D-A6A0-4AB652348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6624" y="2678879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Computer with solid fill">
              <a:extLst>
                <a:ext uri="{FF2B5EF4-FFF2-40B4-BE49-F238E27FC236}">
                  <a16:creationId xmlns:a16="http://schemas.microsoft.com/office/drawing/2014/main" id="{E0268051-7255-77F0-535D-D047EB30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8798" y="3601528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Computer with solid fill">
              <a:extLst>
                <a:ext uri="{FF2B5EF4-FFF2-40B4-BE49-F238E27FC236}">
                  <a16:creationId xmlns:a16="http://schemas.microsoft.com/office/drawing/2014/main" id="{751AFA46-DF57-B94C-1F6F-CA631F0EC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81534" y="2678879"/>
              <a:ext cx="914400" cy="914400"/>
            </a:xfrm>
            <a:prstGeom prst="rect">
              <a:avLst/>
            </a:prstGeom>
          </p:spPr>
        </p:pic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29BE904E-17FD-B230-BFDB-F3C24245851B}"/>
                </a:ext>
              </a:extLst>
            </p:cNvPr>
            <p:cNvSpPr/>
            <p:nvPr/>
          </p:nvSpPr>
          <p:spPr>
            <a:xfrm>
              <a:off x="2747355" y="2397938"/>
              <a:ext cx="6697286" cy="218109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02621FE-1E68-8BED-A825-C526139BFB6F}"/>
              </a:ext>
            </a:extLst>
          </p:cNvPr>
          <p:cNvSpPr/>
          <p:nvPr/>
        </p:nvSpPr>
        <p:spPr>
          <a:xfrm>
            <a:off x="5813733" y="3584685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FA80EE-EAA1-FAD4-1BD7-05BC756CA9E9}"/>
              </a:ext>
            </a:extLst>
          </p:cNvPr>
          <p:cNvSpPr txBox="1"/>
          <p:nvPr/>
        </p:nvSpPr>
        <p:spPr>
          <a:xfrm>
            <a:off x="800686" y="4399455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39F53-2E72-758A-C2E2-9956E22B9D72}"/>
              </a:ext>
            </a:extLst>
          </p:cNvPr>
          <p:cNvSpPr txBox="1"/>
          <p:nvPr/>
        </p:nvSpPr>
        <p:spPr>
          <a:xfrm>
            <a:off x="6271634" y="4399455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2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E7C7218-6C21-C911-4EE1-BADC8B09BEAC}"/>
              </a:ext>
            </a:extLst>
          </p:cNvPr>
          <p:cNvCxnSpPr>
            <a:stCxn id="12" idx="0"/>
            <a:endCxn id="21" idx="0"/>
          </p:cNvCxnSpPr>
          <p:nvPr/>
        </p:nvCxnSpPr>
        <p:spPr>
          <a:xfrm rot="5400000" flipH="1" flipV="1">
            <a:off x="4776702" y="705653"/>
            <a:ext cx="41879" cy="5193142"/>
          </a:xfrm>
          <a:prstGeom prst="curvedConnector3">
            <a:avLst>
              <a:gd name="adj1" fmla="val 16963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83802F55-773D-E800-B18A-7C3D62269CB2}"/>
              </a:ext>
            </a:extLst>
          </p:cNvPr>
          <p:cNvCxnSpPr>
            <a:cxnSpLocks/>
            <a:stCxn id="12" idx="0"/>
            <a:endCxn id="23" idx="0"/>
          </p:cNvCxnSpPr>
          <p:nvPr/>
        </p:nvCxnSpPr>
        <p:spPr>
          <a:xfrm rot="16200000" flipH="1">
            <a:off x="5163499" y="360733"/>
            <a:ext cx="570397" cy="6495256"/>
          </a:xfrm>
          <a:prstGeom prst="curvedConnector3">
            <a:avLst>
              <a:gd name="adj1" fmla="val -869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74194C09-AF0D-B0E5-BCC7-DC589EFA3D1F}"/>
              </a:ext>
            </a:extLst>
          </p:cNvPr>
          <p:cNvCxnSpPr>
            <a:cxnSpLocks/>
            <a:stCxn id="12" idx="0"/>
            <a:endCxn id="24" idx="0"/>
          </p:cNvCxnSpPr>
          <p:nvPr/>
        </p:nvCxnSpPr>
        <p:spPr>
          <a:xfrm rot="5400000" flipH="1" flipV="1">
            <a:off x="6105546" y="-623191"/>
            <a:ext cx="41879" cy="7850831"/>
          </a:xfrm>
          <a:prstGeom prst="curvedConnector3">
            <a:avLst>
              <a:gd name="adj1" fmla="val 1634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Devil face with solid fill with solid fill">
            <a:extLst>
              <a:ext uri="{FF2B5EF4-FFF2-40B4-BE49-F238E27FC236}">
                <a16:creationId xmlns:a16="http://schemas.microsoft.com/office/drawing/2014/main" id="{6F550791-BF4F-CD00-1CCE-30C4CE2E58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70859" y="3878451"/>
            <a:ext cx="484153" cy="484153"/>
          </a:xfrm>
          <a:prstGeom prst="rect">
            <a:avLst/>
          </a:prstGeom>
        </p:spPr>
      </p:pic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088EC546-BF9D-157F-47E7-D9F4ED79F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6685" y="3817598"/>
            <a:ext cx="484153" cy="484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13338C-448A-C353-1C99-0D0938E24943}"/>
                  </a:ext>
                </a:extLst>
              </p:cNvPr>
              <p:cNvSpPr txBox="1"/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:r>
                  <a:rPr lang="en-US" sz="2000" i="1" dirty="0"/>
                  <a:t>expensive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13338C-448A-C353-1C99-0D0938E24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blipFill>
                <a:blip r:embed="rId11"/>
                <a:stretch>
                  <a:fillRect l="-1101" t="-6061" r="-22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8674972-92BE-16F0-EB9A-98EB497C2377}"/>
              </a:ext>
            </a:extLst>
          </p:cNvPr>
          <p:cNvSpPr txBox="1"/>
          <p:nvPr/>
        </p:nvSpPr>
        <p:spPr>
          <a:xfrm>
            <a:off x="1492729" y="1946427"/>
            <a:ext cx="9206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But outsource expensive computation to </a:t>
            </a:r>
            <a:r>
              <a:rPr lang="en-US" sz="2000" i="1" dirty="0"/>
              <a:t>committees of servers</a:t>
            </a:r>
            <a:r>
              <a:rPr lang="en-US" sz="2000" dirty="0"/>
              <a:t> (servers learn nothing)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966B13-DF78-A09B-3A53-1E8EBC75FB6A}"/>
                  </a:ext>
                </a:extLst>
              </p:cNvPr>
              <p:cNvSpPr txBox="1"/>
              <p:nvPr/>
            </p:nvSpPr>
            <p:spPr>
              <a:xfrm>
                <a:off x="5609296" y="4013323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966B13-DF78-A09B-3A53-1E8EBC75F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96" y="4013323"/>
                <a:ext cx="973408" cy="369332"/>
              </a:xfrm>
              <a:prstGeom prst="rect">
                <a:avLst/>
              </a:prstGeom>
              <a:blipFill>
                <a:blip r:embed="rId12"/>
                <a:stretch>
                  <a:fillRect l="-5128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5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475D656-094B-BF63-2BFB-FC983805B9D2}"/>
              </a:ext>
            </a:extLst>
          </p:cNvPr>
          <p:cNvGrpSpPr/>
          <p:nvPr/>
        </p:nvGrpSpPr>
        <p:grpSpPr>
          <a:xfrm>
            <a:off x="349666" y="3360706"/>
            <a:ext cx="2805868" cy="913784"/>
            <a:chOff x="2747355" y="2397938"/>
            <a:chExt cx="6697286" cy="2181098"/>
          </a:xfrm>
        </p:grpSpPr>
        <p:pic>
          <p:nvPicPr>
            <p:cNvPr id="12" name="Graphic 11" descr="Computer with solid fill">
              <a:extLst>
                <a:ext uri="{FF2B5EF4-FFF2-40B4-BE49-F238E27FC236}">
                  <a16:creationId xmlns:a16="http://schemas.microsoft.com/office/drawing/2014/main" id="{96964017-E055-353F-21F9-9B10A3B3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6624" y="2678879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Computer with solid fill">
              <a:extLst>
                <a:ext uri="{FF2B5EF4-FFF2-40B4-BE49-F238E27FC236}">
                  <a16:creationId xmlns:a16="http://schemas.microsoft.com/office/drawing/2014/main" id="{7A0524E2-765F-742F-F0EE-E49E5A28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798" y="3601528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Computer with solid fill">
              <a:extLst>
                <a:ext uri="{FF2B5EF4-FFF2-40B4-BE49-F238E27FC236}">
                  <a16:creationId xmlns:a16="http://schemas.microsoft.com/office/drawing/2014/main" id="{8AAB8E25-337F-185E-919A-7361C9044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81534" y="2678879"/>
              <a:ext cx="914400" cy="914400"/>
            </a:xfrm>
            <a:prstGeom prst="rect">
              <a:avLst/>
            </a:prstGeom>
          </p:spPr>
        </p:pic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568730A7-4242-811A-20B1-C14350616E29}"/>
                </a:ext>
              </a:extLst>
            </p:cNvPr>
            <p:cNvSpPr/>
            <p:nvPr/>
          </p:nvSpPr>
          <p:spPr>
            <a:xfrm>
              <a:off x="2747355" y="2397938"/>
              <a:ext cx="6697286" cy="218109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4CFE995-0336-68DA-3B78-60BAC73D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Fluid MPC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502621FE-1E68-8BED-A825-C526139BFB6F}"/>
              </a:ext>
            </a:extLst>
          </p:cNvPr>
          <p:cNvSpPr/>
          <p:nvPr/>
        </p:nvSpPr>
        <p:spPr>
          <a:xfrm>
            <a:off x="3358040" y="3584685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FA80EE-EAA1-FAD4-1BD7-05BC756CA9E9}"/>
              </a:ext>
            </a:extLst>
          </p:cNvPr>
          <p:cNvSpPr txBox="1"/>
          <p:nvPr/>
        </p:nvSpPr>
        <p:spPr>
          <a:xfrm>
            <a:off x="138008" y="4249397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09C7F4-FD31-8FA6-CF7C-84AB07B11EDD}"/>
              </a:ext>
            </a:extLst>
          </p:cNvPr>
          <p:cNvGrpSpPr/>
          <p:nvPr/>
        </p:nvGrpSpPr>
        <p:grpSpPr>
          <a:xfrm>
            <a:off x="4176183" y="3404609"/>
            <a:ext cx="2805868" cy="913784"/>
            <a:chOff x="2747355" y="2397938"/>
            <a:chExt cx="6697286" cy="2181098"/>
          </a:xfrm>
        </p:grpSpPr>
        <p:pic>
          <p:nvPicPr>
            <p:cNvPr id="3" name="Graphic 2" descr="Computer with solid fill">
              <a:extLst>
                <a:ext uri="{FF2B5EF4-FFF2-40B4-BE49-F238E27FC236}">
                  <a16:creationId xmlns:a16="http://schemas.microsoft.com/office/drawing/2014/main" id="{0EDAF522-94BA-A8CF-DF17-DE6C01E97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6624" y="2678879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omputer with solid fill">
              <a:extLst>
                <a:ext uri="{FF2B5EF4-FFF2-40B4-BE49-F238E27FC236}">
                  <a16:creationId xmlns:a16="http://schemas.microsoft.com/office/drawing/2014/main" id="{F07EAC07-350C-D7CE-E8C7-031C6848E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798" y="3601528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omputer with solid fill">
              <a:extLst>
                <a:ext uri="{FF2B5EF4-FFF2-40B4-BE49-F238E27FC236}">
                  <a16:creationId xmlns:a16="http://schemas.microsoft.com/office/drawing/2014/main" id="{FC217261-3F51-D69B-50A2-285A2E34D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81534" y="2678879"/>
              <a:ext cx="914400" cy="914400"/>
            </a:xfrm>
            <a:prstGeom prst="rect">
              <a:avLst/>
            </a:prstGeom>
          </p:spPr>
        </p:pic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21CEFC23-E330-6AF4-D5F5-9FD659D6FD38}"/>
                </a:ext>
              </a:extLst>
            </p:cNvPr>
            <p:cNvSpPr/>
            <p:nvPr/>
          </p:nvSpPr>
          <p:spPr>
            <a:xfrm>
              <a:off x="2747355" y="2397938"/>
              <a:ext cx="6697286" cy="218109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B1548C2-E913-EB0E-8060-7B862E220114}"/>
              </a:ext>
            </a:extLst>
          </p:cNvPr>
          <p:cNvSpPr/>
          <p:nvPr/>
        </p:nvSpPr>
        <p:spPr>
          <a:xfrm>
            <a:off x="7184557" y="3628588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44B312-063A-FBDB-9187-F94A77016FEB}"/>
              </a:ext>
            </a:extLst>
          </p:cNvPr>
          <p:cNvSpPr txBox="1"/>
          <p:nvPr/>
        </p:nvSpPr>
        <p:spPr>
          <a:xfrm>
            <a:off x="7864874" y="365911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DBF69C0-C666-9FA7-4571-0C3206994508}"/>
              </a:ext>
            </a:extLst>
          </p:cNvPr>
          <p:cNvSpPr/>
          <p:nvPr/>
        </p:nvSpPr>
        <p:spPr>
          <a:xfrm>
            <a:off x="8276839" y="3639703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A610DB-E0AA-3C55-A193-14A6347A85AA}"/>
              </a:ext>
            </a:extLst>
          </p:cNvPr>
          <p:cNvGrpSpPr/>
          <p:nvPr/>
        </p:nvGrpSpPr>
        <p:grpSpPr>
          <a:xfrm>
            <a:off x="9094982" y="3459627"/>
            <a:ext cx="2805868" cy="913784"/>
            <a:chOff x="2747355" y="2397938"/>
            <a:chExt cx="6697286" cy="2181098"/>
          </a:xfrm>
        </p:grpSpPr>
        <p:pic>
          <p:nvPicPr>
            <p:cNvPr id="32" name="Graphic 31" descr="Computer with solid fill">
              <a:extLst>
                <a:ext uri="{FF2B5EF4-FFF2-40B4-BE49-F238E27FC236}">
                  <a16:creationId xmlns:a16="http://schemas.microsoft.com/office/drawing/2014/main" id="{3F7291C9-A31B-9D2E-6BA5-372E2DEA8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6624" y="2678879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Computer with solid fill">
              <a:extLst>
                <a:ext uri="{FF2B5EF4-FFF2-40B4-BE49-F238E27FC236}">
                  <a16:creationId xmlns:a16="http://schemas.microsoft.com/office/drawing/2014/main" id="{A986E14B-48A0-396B-FEB6-C6E9811CB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798" y="3601528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Computer with solid fill">
              <a:extLst>
                <a:ext uri="{FF2B5EF4-FFF2-40B4-BE49-F238E27FC236}">
                  <a16:creationId xmlns:a16="http://schemas.microsoft.com/office/drawing/2014/main" id="{94838078-F7AC-EC1B-1C5F-DFC7B7460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81534" y="2678879"/>
              <a:ext cx="914400" cy="914400"/>
            </a:xfrm>
            <a:prstGeom prst="rect">
              <a:avLst/>
            </a:prstGeom>
          </p:spPr>
        </p:pic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0244A10F-65D6-2D71-2DFB-E0B2713173FC}"/>
                </a:ext>
              </a:extLst>
            </p:cNvPr>
            <p:cNvSpPr/>
            <p:nvPr/>
          </p:nvSpPr>
          <p:spPr>
            <a:xfrm>
              <a:off x="2747355" y="2397938"/>
              <a:ext cx="6697286" cy="2181098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0AA87EB-C172-BA12-4319-34C3C76CFB7B}"/>
              </a:ext>
            </a:extLst>
          </p:cNvPr>
          <p:cNvSpPr txBox="1"/>
          <p:nvPr/>
        </p:nvSpPr>
        <p:spPr>
          <a:xfrm>
            <a:off x="3630913" y="4248050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28D65D-BD17-91FB-3A8E-484F92E74692}"/>
              </a:ext>
            </a:extLst>
          </p:cNvPr>
          <p:cNvSpPr txBox="1"/>
          <p:nvPr/>
        </p:nvSpPr>
        <p:spPr>
          <a:xfrm>
            <a:off x="8502178" y="4274490"/>
            <a:ext cx="14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m</a:t>
            </a:r>
          </a:p>
        </p:txBody>
      </p:sp>
      <p:pic>
        <p:nvPicPr>
          <p:cNvPr id="39" name="Graphic 38" descr="Devil face with solid fill with solid fill">
            <a:extLst>
              <a:ext uri="{FF2B5EF4-FFF2-40B4-BE49-F238E27FC236}">
                <a16:creationId xmlns:a16="http://schemas.microsoft.com/office/drawing/2014/main" id="{509F0632-2E2B-B8E0-F44F-CF85F1328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40" name="Graphic 39" descr="Devil face with solid fill with solid fill">
            <a:extLst>
              <a:ext uri="{FF2B5EF4-FFF2-40B4-BE49-F238E27FC236}">
                <a16:creationId xmlns:a16="http://schemas.microsoft.com/office/drawing/2014/main" id="{E9B2195E-7B4B-39C4-B69D-4F83AE5EA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42" name="Graphic 41" descr="Devil face with solid fill with solid fill">
            <a:extLst>
              <a:ext uri="{FF2B5EF4-FFF2-40B4-BE49-F238E27FC236}">
                <a16:creationId xmlns:a16="http://schemas.microsoft.com/office/drawing/2014/main" id="{A82A519B-050F-5403-DB99-308EEAE15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015" y="3839533"/>
            <a:ext cx="234211" cy="234211"/>
          </a:xfrm>
          <a:prstGeom prst="rect">
            <a:avLst/>
          </a:prstGeom>
        </p:spPr>
      </p:pic>
      <p:pic>
        <p:nvPicPr>
          <p:cNvPr id="43" name="Graphic 42" descr="Devil face with solid fill with solid fill">
            <a:extLst>
              <a:ext uri="{FF2B5EF4-FFF2-40B4-BE49-F238E27FC236}">
                <a16:creationId xmlns:a16="http://schemas.microsoft.com/office/drawing/2014/main" id="{B474676F-40BE-1090-7AD8-67589F1E2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9502" y="3614540"/>
            <a:ext cx="234211" cy="234211"/>
          </a:xfrm>
          <a:prstGeom prst="rect">
            <a:avLst/>
          </a:prstGeom>
        </p:spPr>
      </p:pic>
      <p:pic>
        <p:nvPicPr>
          <p:cNvPr id="44" name="Graphic 43" descr="Devil face with solid fill with solid fill">
            <a:extLst>
              <a:ext uri="{FF2B5EF4-FFF2-40B4-BE49-F238E27FC236}">
                <a16:creationId xmlns:a16="http://schemas.microsoft.com/office/drawing/2014/main" id="{194D78BE-684C-C6B9-44C7-69F11C5361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35152" y="4028451"/>
            <a:ext cx="234211" cy="234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15265-CFFB-441C-E60C-6A98E0D3BF32}"/>
                  </a:ext>
                </a:extLst>
              </p:cNvPr>
              <p:cNvSpPr txBox="1"/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:r>
                  <a:rPr lang="en-US" sz="2000" i="1" dirty="0"/>
                  <a:t>expensive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B15265-CFFB-441C-E60C-6A98E0D3B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blipFill>
                <a:blip r:embed="rId10"/>
                <a:stretch>
                  <a:fillRect l="-1101" t="-6061" r="-22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68815E6-DFB2-0B89-E238-FD00873936F8}"/>
              </a:ext>
            </a:extLst>
          </p:cNvPr>
          <p:cNvSpPr txBox="1"/>
          <p:nvPr/>
        </p:nvSpPr>
        <p:spPr>
          <a:xfrm>
            <a:off x="1492729" y="1946427"/>
            <a:ext cx="9206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But outsource expensive computation to </a:t>
            </a:r>
            <a:r>
              <a:rPr lang="en-US" sz="2000" i="1" dirty="0"/>
              <a:t>committees of servers</a:t>
            </a:r>
            <a:r>
              <a:rPr lang="en-US" sz="2000" dirty="0"/>
              <a:t> (servers learn nothing)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EA7598-AA13-2883-5099-5694910235C3}"/>
                  </a:ext>
                </a:extLst>
              </p:cNvPr>
              <p:cNvSpPr txBox="1"/>
              <p:nvPr/>
            </p:nvSpPr>
            <p:spPr>
              <a:xfrm>
                <a:off x="3144209" y="2927961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Round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EA7598-AA13-2883-5099-569491023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209" y="2927961"/>
                <a:ext cx="973408" cy="369332"/>
              </a:xfrm>
              <a:prstGeom prst="rect">
                <a:avLst/>
              </a:prstGeom>
              <a:blipFill>
                <a:blip r:embed="rId11"/>
                <a:stretch>
                  <a:fillRect l="-519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9E82BD-CB94-0D28-7B2D-08156BF601C0}"/>
                  </a:ext>
                </a:extLst>
              </p:cNvPr>
              <p:cNvSpPr txBox="1"/>
              <p:nvPr/>
            </p:nvSpPr>
            <p:spPr>
              <a:xfrm>
                <a:off x="7778646" y="2948087"/>
                <a:ext cx="1447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9E82BD-CB94-0D28-7B2D-08156BF60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46" y="2948087"/>
                <a:ext cx="1447063" cy="369332"/>
              </a:xfrm>
              <a:prstGeom prst="rect">
                <a:avLst/>
              </a:prstGeom>
              <a:blipFill>
                <a:blip r:embed="rId12"/>
                <a:stretch>
                  <a:fillRect l="-3478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7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9" grpId="0"/>
      <p:bldP spid="29" grpId="0" animBg="1"/>
      <p:bldP spid="37" grpId="0"/>
      <p:bldP spid="38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6964017-E055-353F-21F9-9B10A3B3E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7A0524E2-765F-742F-F0EE-E49E5A285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8AAB8E25-337F-185E-919A-7361C9044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C14FD5F-D0EE-03E3-C6DC-6F5F257D26B2}"/>
              </a:ext>
            </a:extLst>
          </p:cNvPr>
          <p:cNvSpPr/>
          <p:nvPr/>
        </p:nvSpPr>
        <p:spPr>
          <a:xfrm rot="2972239">
            <a:off x="8441865" y="3650580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548E251-528F-7080-55B3-1DC1DC748D28}"/>
              </a:ext>
            </a:extLst>
          </p:cNvPr>
          <p:cNvSpPr/>
          <p:nvPr/>
        </p:nvSpPr>
        <p:spPr>
          <a:xfrm rot="5400000">
            <a:off x="8068236" y="3701337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CD035A-2AC0-8342-FCC2-2C5688B60F4C}"/>
              </a:ext>
            </a:extLst>
          </p:cNvPr>
          <p:cNvSpPr/>
          <p:nvPr/>
        </p:nvSpPr>
        <p:spPr>
          <a:xfrm rot="6909623">
            <a:off x="7739243" y="3690758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AD0B458-2323-E2E8-05A9-330E5CF6ECBB}"/>
              </a:ext>
            </a:extLst>
          </p:cNvPr>
          <p:cNvSpPr/>
          <p:nvPr/>
        </p:nvSpPr>
        <p:spPr>
          <a:xfrm rot="8112066">
            <a:off x="7416509" y="3620927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50D14D5-17ED-5A83-0B78-B5C6BB57C11B}"/>
              </a:ext>
            </a:extLst>
          </p:cNvPr>
          <p:cNvSpPr/>
          <p:nvPr/>
        </p:nvSpPr>
        <p:spPr>
          <a:xfrm rot="2338370">
            <a:off x="6358820" y="4534519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06338CB-7DA9-BEFF-1C8A-04363CFC1625}"/>
              </a:ext>
            </a:extLst>
          </p:cNvPr>
          <p:cNvSpPr/>
          <p:nvPr/>
        </p:nvSpPr>
        <p:spPr>
          <a:xfrm rot="3801553">
            <a:off x="6024623" y="4620658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2E668F3-8B9F-476D-E231-BB45483D4AFC}"/>
              </a:ext>
            </a:extLst>
          </p:cNvPr>
          <p:cNvSpPr/>
          <p:nvPr/>
        </p:nvSpPr>
        <p:spPr>
          <a:xfrm rot="6909623">
            <a:off x="5575314" y="4619536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B3F90D0-E411-8C76-D38D-2010D1174990}"/>
              </a:ext>
            </a:extLst>
          </p:cNvPr>
          <p:cNvSpPr/>
          <p:nvPr/>
        </p:nvSpPr>
        <p:spPr>
          <a:xfrm rot="8112066">
            <a:off x="5252580" y="4549705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760920E-2523-1075-02C0-24B98D9E8FFB}"/>
              </a:ext>
            </a:extLst>
          </p:cNvPr>
          <p:cNvSpPr/>
          <p:nvPr/>
        </p:nvSpPr>
        <p:spPr>
          <a:xfrm rot="2972239">
            <a:off x="4327015" y="3650292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6B8B81D-672C-C1A0-9512-227DB7DF4769}"/>
              </a:ext>
            </a:extLst>
          </p:cNvPr>
          <p:cNvSpPr/>
          <p:nvPr/>
        </p:nvSpPr>
        <p:spPr>
          <a:xfrm rot="5400000">
            <a:off x="3953386" y="3701049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DE17DAC-630B-C978-F296-BD93C88583ED}"/>
              </a:ext>
            </a:extLst>
          </p:cNvPr>
          <p:cNvSpPr/>
          <p:nvPr/>
        </p:nvSpPr>
        <p:spPr>
          <a:xfrm rot="6909623">
            <a:off x="3624393" y="3690470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19B90EB-0DBF-66D7-EDE6-DA287DBF00E6}"/>
              </a:ext>
            </a:extLst>
          </p:cNvPr>
          <p:cNvSpPr/>
          <p:nvPr/>
        </p:nvSpPr>
        <p:spPr>
          <a:xfrm rot="8112066">
            <a:off x="3301659" y="3620639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32B808-4884-9C04-EA26-9FBBD73B0DA0}"/>
                  </a:ext>
                </a:extLst>
              </p:cNvPr>
              <p:cNvSpPr txBox="1"/>
              <p:nvPr/>
            </p:nvSpPr>
            <p:spPr>
              <a:xfrm>
                <a:off x="429522" y="5253109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32B808-4884-9C04-EA26-9FBBD73B0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2" y="5253109"/>
                <a:ext cx="173175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5FE8C5-F1DE-E4CD-2364-6F437C338FEE}"/>
                  </a:ext>
                </a:extLst>
              </p:cNvPr>
              <p:cNvSpPr txBox="1"/>
              <p:nvPr/>
            </p:nvSpPr>
            <p:spPr>
              <a:xfrm>
                <a:off x="3490346" y="5253625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5FE8C5-F1DE-E4CD-2364-6F437C338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46" y="5253625"/>
                <a:ext cx="173175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053F20-9587-E8FA-A60A-6771B7C7D290}"/>
                  </a:ext>
                </a:extLst>
              </p:cNvPr>
              <p:cNvSpPr txBox="1"/>
              <p:nvPr/>
            </p:nvSpPr>
            <p:spPr>
              <a:xfrm>
                <a:off x="6959848" y="5261546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053F20-9587-E8FA-A60A-6771B7C7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848" y="5261546"/>
                <a:ext cx="173175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A67570-C949-1413-C023-207D83D1D502}"/>
                  </a:ext>
                </a:extLst>
              </p:cNvPr>
              <p:cNvSpPr txBox="1"/>
              <p:nvPr/>
            </p:nvSpPr>
            <p:spPr>
              <a:xfrm>
                <a:off x="10030722" y="5253109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A67570-C949-1413-C023-207D83D1D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722" y="5253109"/>
                <a:ext cx="173175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199ABA84-C937-6B1B-808C-67E780AE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Fluid MPC</a:t>
            </a:r>
          </a:p>
        </p:txBody>
      </p:sp>
      <p:pic>
        <p:nvPicPr>
          <p:cNvPr id="34" name="Graphic 33" descr="Devil face with solid fill with solid fill">
            <a:extLst>
              <a:ext uri="{FF2B5EF4-FFF2-40B4-BE49-F238E27FC236}">
                <a16:creationId xmlns:a16="http://schemas.microsoft.com/office/drawing/2014/main" id="{CFD7BD51-1F81-B659-49EC-14FC2FACC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35" name="Graphic 34" descr="Devil face with solid fill with solid fill">
            <a:extLst>
              <a:ext uri="{FF2B5EF4-FFF2-40B4-BE49-F238E27FC236}">
                <a16:creationId xmlns:a16="http://schemas.microsoft.com/office/drawing/2014/main" id="{46E308C4-F63A-3346-E494-98DF87D6C3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36" name="Graphic 35" descr="Devil face with solid fill with solid fill">
            <a:extLst>
              <a:ext uri="{FF2B5EF4-FFF2-40B4-BE49-F238E27FC236}">
                <a16:creationId xmlns:a16="http://schemas.microsoft.com/office/drawing/2014/main" id="{3C626DDA-BA30-309B-CF34-472AA2E75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9814" y="3868123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57AEB6-BEB7-A37C-61FC-001B00746D57}"/>
                  </a:ext>
                </a:extLst>
              </p:cNvPr>
              <p:cNvSpPr txBox="1"/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:r>
                  <a:rPr lang="en-US" sz="2000" i="1" dirty="0"/>
                  <a:t>expensive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57AEB6-BEB7-A37C-61FC-001B0074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blipFill>
                <a:blip r:embed="rId13"/>
                <a:stretch>
                  <a:fillRect l="-1101" t="-6061" r="-22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F1E073-1B19-A56F-A124-BBB6E84A7C22}"/>
              </a:ext>
            </a:extLst>
          </p:cNvPr>
          <p:cNvSpPr txBox="1"/>
          <p:nvPr/>
        </p:nvSpPr>
        <p:spPr>
          <a:xfrm>
            <a:off x="1492729" y="1946427"/>
            <a:ext cx="9206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But outsource expensive computation to </a:t>
            </a:r>
            <a:r>
              <a:rPr lang="en-US" sz="2000" i="1" dirty="0"/>
              <a:t>committees of servers</a:t>
            </a:r>
            <a:r>
              <a:rPr lang="en-US" sz="2000" dirty="0"/>
              <a:t> (servers learn nothing)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EF715-1A88-4A20-158F-DB1D3F0B1A41}"/>
              </a:ext>
            </a:extLst>
          </p:cNvPr>
          <p:cNvSpPr txBox="1"/>
          <p:nvPr/>
        </p:nvSpPr>
        <p:spPr>
          <a:xfrm>
            <a:off x="2477102" y="4291883"/>
            <a:ext cx="14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m</a:t>
            </a:r>
          </a:p>
        </p:txBody>
      </p:sp>
    </p:spTree>
    <p:extLst>
      <p:ext uri="{BB962C8B-B14F-4D97-AF65-F5344CB8AC3E}">
        <p14:creationId xmlns:p14="http://schemas.microsoft.com/office/powerpoint/2010/main" val="15701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8BC2-660B-204C-9C99-A2EC6A23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Fluid MPC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DD681-8224-CD8D-E33D-F9B9A783F4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288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Committee size dynamic; parties can be in multiple committees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Consider corruption thresholds </a:t>
                </a:r>
                <a:r>
                  <a:rPr lang="en-US" sz="3200" i="1" dirty="0">
                    <a:solidFill>
                      <a:schemeClr val="tx1"/>
                    </a:solidFill>
                  </a:rPr>
                  <a:t>for each committee </a:t>
                </a:r>
                <a:r>
                  <a:rPr lang="en-US" sz="3200" dirty="0">
                    <a:solidFill>
                      <a:schemeClr val="tx1"/>
                    </a:solidFill>
                  </a:rPr>
                  <a:t>of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i="1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corruptions in each committee for honest majority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each committee for dishonest majority</a:t>
                </a:r>
              </a:p>
              <a:p>
                <a:r>
                  <a:rPr lang="en-US" sz="3200" dirty="0">
                    <a:solidFill>
                      <a:schemeClr val="accent2"/>
                    </a:solidFill>
                  </a:rPr>
                  <a:t>Remark 1: for information-theoretic dishonest majority, preprocessing executed by </a:t>
                </a:r>
                <a:r>
                  <a:rPr lang="en-US" sz="3200" i="1" dirty="0">
                    <a:solidFill>
                      <a:schemeClr val="accent2"/>
                    </a:solidFill>
                  </a:rPr>
                  <a:t>global</a:t>
                </a:r>
                <a:r>
                  <a:rPr lang="en-US" sz="3200" dirty="0">
                    <a:solidFill>
                      <a:schemeClr val="accent2"/>
                    </a:solidFill>
                  </a:rPr>
                  <a:t> pool of parties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(same as [RS22])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</a:rPr>
                  <a:t>Remark 2: committee selection is abstracted out; only assume that at some point (only) Committee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learns identity of Committee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(same as [CCG+21],[RS22])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>
                    <a:solidFill>
                      <a:schemeClr val="accent2"/>
                    </a:solidFill>
                  </a:rPr>
                  <a:t>Can use, e.g., cryptographic sortition (VRFs)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DD681-8224-CD8D-E33D-F9B9A783F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28876"/>
              </a:xfrm>
              <a:blipFill>
                <a:blip r:embed="rId2"/>
                <a:stretch>
                  <a:fillRect l="-1206" t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8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F573-4126-FC1E-0F35-B0960CD0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Fluid MPC Feasibility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E032F-F702-CDDF-0D80-A057BAE5A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Efficiency bottleneck in distributed systems like MPC is usually </a:t>
                </a:r>
                <a:r>
                  <a:rPr lang="en-US" i="1" dirty="0"/>
                  <a:t>communication</a:t>
                </a:r>
                <a:endParaRPr lang="en-US" dirty="0"/>
              </a:p>
              <a:p>
                <a:r>
                  <a:rPr lang="en-US" dirty="0"/>
                  <a:t>In traditional MPC protocols, total communication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Holds for dishonest and honest majority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Existing Fluid MPC protocols have total communication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[CGG+21] for honest majority and [RS22] for dishonest majority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Can we do better? 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as in traditional setting?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E032F-F702-CDDF-0D80-A057BAE5A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3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F573-4126-FC1E-0F35-B0960CD0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Fluid MPC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E032F-F702-CDDF-0D80-A057BAE5A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chemeClr val="accent6"/>
                    </a:solidFill>
                  </a:rPr>
                  <a:t>Upper bounds for dishonest majority with preprocessing and honest majority settings</a:t>
                </a:r>
                <a:r>
                  <a:rPr lang="en-US" dirty="0">
                    <a:solidFill>
                      <a:schemeClr val="accent6"/>
                    </a:solidFill>
                  </a:rPr>
                  <a:t>: Information-theoretic Fluid MPC protocols with</a:t>
                </a:r>
                <a:r>
                  <a:rPr lang="en-US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b="1" dirty="0">
                    <a:solidFill>
                      <a:schemeClr val="accent6"/>
                    </a:solidFill>
                  </a:rPr>
                  <a:t>linear communication</a:t>
                </a:r>
                <a:r>
                  <a:rPr lang="en-US" i="1" dirty="0">
                    <a:solidFill>
                      <a:schemeClr val="accent6"/>
                    </a:solidFill>
                  </a:rPr>
                  <a:t>,</a:t>
                </a:r>
                <a:r>
                  <a:rPr lang="en-US" dirty="0">
                    <a:solidFill>
                      <a:schemeClr val="accent6"/>
                    </a:solidFill>
                  </a:rPr>
                  <a:t> maximal fluidity, and security with abort against active adversary</a:t>
                </a:r>
              </a:p>
              <a:p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Dishonest majority lower bound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 For information-theoretic Fluid MPC protocols with sub-quadratic communication and maximal fluidity in the preprocessing model secure against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semi-honest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adversary; size of each party’s preprocessing must be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# of parties in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global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pool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Instead of,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for committee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0E032F-F702-CDDF-0D80-A057BAE5A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7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3F0A-6330-B50F-18AD-FFC65399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12542-388F-038E-99A6-172975631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Fluid: [DGL23],[DIK+23] give maximally fluid protocols with perfect security and guaranteed output delivery (GOD)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using broadcast</a:t>
                </a:r>
              </a:p>
              <a:p>
                <a:r>
                  <a:rPr lang="en-US" dirty="0"/>
                  <a:t>YOSO [GHK+21]: similar committee-based MPC</a:t>
                </a:r>
              </a:p>
              <a:p>
                <a:pPr lvl="1"/>
                <a:r>
                  <a:rPr lang="en-US" dirty="0"/>
                  <a:t>But current committee does not even know identity of next committee</a:t>
                </a:r>
              </a:p>
              <a:p>
                <a:pPr lvl="1"/>
                <a:r>
                  <a:rPr lang="en-US" dirty="0"/>
                  <a:t>Can send to pseudonymous “roles” in </a:t>
                </a:r>
                <a:r>
                  <a:rPr lang="en-US" i="1" dirty="0"/>
                  <a:t>arbitrary</a:t>
                </a:r>
                <a:r>
                  <a:rPr lang="en-US" dirty="0"/>
                  <a:t> future committees, without knowing actual party ID – can make things expensive</a:t>
                </a:r>
              </a:p>
              <a:p>
                <a:pPr lvl="1"/>
                <a:r>
                  <a:rPr lang="en-US" dirty="0"/>
                  <a:t>Give information-theoretic and computational protocols with GOD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Fluid can be cast as YOSO, where one committee only talks to the next (via pseudonymous roles)</a:t>
                </a:r>
              </a:p>
              <a:p>
                <a:r>
                  <a:rPr lang="en-US" dirty="0"/>
                  <a:t>[FHM98],[BJMS20],[GPS19],[DEP21] all study MPC where parties can drop out, fall behind, fail, etc.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12542-388F-038E-99A6-172975631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2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0A1E3-9C31-36A0-72FB-EB0A6DAEA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5524" y="1042809"/>
                <a:ext cx="10515600" cy="631065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“King Technique” [DN07] with Beaver Triples [B92]</a:t>
                </a:r>
              </a:p>
              <a:p>
                <a:r>
                  <a:rPr lang="en-US" sz="1800" b="0" dirty="0"/>
                  <a:t>Notation: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 is a (yet unspecified) secret sharing of value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0A1E3-9C31-36A0-72FB-EB0A6DAEA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5524" y="1042809"/>
                <a:ext cx="10515600" cy="631065"/>
              </a:xfrm>
              <a:blipFill>
                <a:blip r:embed="rId3"/>
                <a:stretch>
                  <a:fillRect l="-362" t="-10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86C12F0-6C95-C72C-53E7-98BBA26442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54868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/>
                  <a:t>Building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Communication Multiplication w/ Maximal Fluidity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186C12F0-6C95-C72C-53E7-98BBA2644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54868"/>
              </a:xfrm>
              <a:blipFill>
                <a:blip r:embed="rId4"/>
                <a:stretch>
                  <a:fillRect l="-96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>
            <a:extLst>
              <a:ext uri="{FF2B5EF4-FFF2-40B4-BE49-F238E27FC236}">
                <a16:creationId xmlns:a16="http://schemas.microsoft.com/office/drawing/2014/main" id="{A225A72D-82AC-B3D9-CC01-F36E41B62952}"/>
              </a:ext>
            </a:extLst>
          </p:cNvPr>
          <p:cNvSpPr/>
          <p:nvPr/>
        </p:nvSpPr>
        <p:spPr>
          <a:xfrm>
            <a:off x="1292963" y="1714050"/>
            <a:ext cx="2393603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1DA6961C-8259-8BE9-F1A1-7068BCC8E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156" y="2152125"/>
            <a:ext cx="681581" cy="681581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863E0FB6-136C-98A6-4118-A77E2167A5D0}"/>
              </a:ext>
            </a:extLst>
          </p:cNvPr>
          <p:cNvSpPr/>
          <p:nvPr/>
        </p:nvSpPr>
        <p:spPr>
          <a:xfrm>
            <a:off x="4769568" y="1714050"/>
            <a:ext cx="2523233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Devil face with solid fill with solid fill">
            <a:extLst>
              <a:ext uri="{FF2B5EF4-FFF2-40B4-BE49-F238E27FC236}">
                <a16:creationId xmlns:a16="http://schemas.microsoft.com/office/drawing/2014/main" id="{638E5DCE-3C8F-FCC1-34F4-FC13477D87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2075" y="3090968"/>
            <a:ext cx="471618" cy="471618"/>
          </a:xfrm>
          <a:prstGeom prst="rect">
            <a:avLst/>
          </a:prstGeom>
        </p:spPr>
      </p:pic>
      <p:pic>
        <p:nvPicPr>
          <p:cNvPr id="9" name="Graphic 8" descr="Computer with solid fill">
            <a:extLst>
              <a:ext uri="{FF2B5EF4-FFF2-40B4-BE49-F238E27FC236}">
                <a16:creationId xmlns:a16="http://schemas.microsoft.com/office/drawing/2014/main" id="{5A1CE52F-AA2A-DD4E-5C5D-F5A930CDA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1156" y="3008253"/>
            <a:ext cx="681581" cy="681581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9C97DB99-8525-A6BD-4D45-0FDCEAEA5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6190" y="4223570"/>
            <a:ext cx="681581" cy="6815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64F40-4205-9911-5A72-61C060B620F1}"/>
                  </a:ext>
                </a:extLst>
              </p:cNvPr>
              <p:cNvSpPr txBox="1"/>
              <p:nvPr/>
            </p:nvSpPr>
            <p:spPr>
              <a:xfrm>
                <a:off x="2526840" y="3683531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64F40-4205-9911-5A72-61C060B6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40" y="3683531"/>
                <a:ext cx="4247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14CDBE69-DEB0-B3C0-EC24-D4B87A409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7036" y="2146140"/>
            <a:ext cx="681581" cy="681581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1E3BF2F6-EF9B-0E31-96B8-BE51E9B18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5839" y="2995162"/>
            <a:ext cx="681581" cy="681581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F361131B-9B2C-AA71-DEF4-B0EABC2B9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0873" y="4210479"/>
            <a:ext cx="681581" cy="6815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11B71-10EA-485A-D4BB-A8FE946275EE}"/>
                  </a:ext>
                </a:extLst>
              </p:cNvPr>
              <p:cNvSpPr txBox="1"/>
              <p:nvPr/>
            </p:nvSpPr>
            <p:spPr>
              <a:xfrm>
                <a:off x="5738538" y="3676743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11B71-10EA-485A-D4BB-A8FE9462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38" y="3676743"/>
                <a:ext cx="4247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7B684388-96DD-3901-3203-2D7BF37B8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0675" y="2198279"/>
            <a:ext cx="471618" cy="471618"/>
          </a:xfrm>
          <a:prstGeom prst="rect">
            <a:avLst/>
          </a:prstGeom>
        </p:spPr>
      </p:pic>
      <p:pic>
        <p:nvPicPr>
          <p:cNvPr id="17" name="Graphic 16" descr="Devil face with solid fill with solid fill">
            <a:extLst>
              <a:ext uri="{FF2B5EF4-FFF2-40B4-BE49-F238E27FC236}">
                <a16:creationId xmlns:a16="http://schemas.microsoft.com/office/drawing/2014/main" id="{FB4AEEF6-F87C-C5C3-A723-3FD3F6EC7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4091" y="4283458"/>
            <a:ext cx="471618" cy="471618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D824D039-BA0B-7CC8-2F30-C8B05F05D534}"/>
              </a:ext>
            </a:extLst>
          </p:cNvPr>
          <p:cNvSpPr/>
          <p:nvPr/>
        </p:nvSpPr>
        <p:spPr>
          <a:xfrm>
            <a:off x="8375804" y="1725413"/>
            <a:ext cx="2523233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3E8563B3-577F-816E-AD3A-669E5F820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8686" y="2284101"/>
            <a:ext cx="471618" cy="471618"/>
          </a:xfrm>
          <a:prstGeom prst="rect">
            <a:avLst/>
          </a:prstGeom>
        </p:spPr>
      </p:pic>
      <p:pic>
        <p:nvPicPr>
          <p:cNvPr id="20" name="Graphic 19" descr="Computer with solid fill">
            <a:extLst>
              <a:ext uri="{FF2B5EF4-FFF2-40B4-BE49-F238E27FC236}">
                <a16:creationId xmlns:a16="http://schemas.microsoft.com/office/drawing/2014/main" id="{41842090-582F-7FFA-1D25-9733DB4FA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3272" y="2157503"/>
            <a:ext cx="681581" cy="681581"/>
          </a:xfrm>
          <a:prstGeom prst="rect">
            <a:avLst/>
          </a:prstGeom>
        </p:spPr>
      </p:pic>
      <p:pic>
        <p:nvPicPr>
          <p:cNvPr id="21" name="Graphic 20" descr="Computer with solid fill">
            <a:extLst>
              <a:ext uri="{FF2B5EF4-FFF2-40B4-BE49-F238E27FC236}">
                <a16:creationId xmlns:a16="http://schemas.microsoft.com/office/drawing/2014/main" id="{60C938BF-A5B6-BF06-0596-A2CD70BB7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2075" y="3006525"/>
            <a:ext cx="681581" cy="681581"/>
          </a:xfrm>
          <a:prstGeom prst="rect">
            <a:avLst/>
          </a:prstGeom>
        </p:spPr>
      </p:pic>
      <p:pic>
        <p:nvPicPr>
          <p:cNvPr id="22" name="Graphic 21" descr="Computer with solid fill">
            <a:extLst>
              <a:ext uri="{FF2B5EF4-FFF2-40B4-BE49-F238E27FC236}">
                <a16:creationId xmlns:a16="http://schemas.microsoft.com/office/drawing/2014/main" id="{1844CACD-4270-97EA-4512-9DBB5FF6D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7109" y="4221842"/>
            <a:ext cx="681581" cy="6815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5B4DD8-F4E5-DB0F-D5CD-B114912F7C66}"/>
                  </a:ext>
                </a:extLst>
              </p:cNvPr>
              <p:cNvSpPr txBox="1"/>
              <p:nvPr/>
            </p:nvSpPr>
            <p:spPr>
              <a:xfrm>
                <a:off x="9344774" y="3688106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5B4DD8-F4E5-DB0F-D5CD-B114912F7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74" y="3688106"/>
                <a:ext cx="4247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5FCDF2-E720-A308-A69F-C4F1EA4B36CE}"/>
                  </a:ext>
                </a:extLst>
              </p:cNvPr>
              <p:cNvSpPr txBox="1"/>
              <p:nvPr/>
            </p:nvSpPr>
            <p:spPr>
              <a:xfrm>
                <a:off x="1563894" y="5798683"/>
                <a:ext cx="19623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5FCDF2-E720-A308-A69F-C4F1EA4B3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894" y="5798683"/>
                <a:ext cx="1962397" cy="646331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76A976-1617-FB58-E918-173823B17F26}"/>
                  </a:ext>
                </a:extLst>
              </p:cNvPr>
              <p:cNvSpPr txBox="1"/>
              <p:nvPr/>
            </p:nvSpPr>
            <p:spPr>
              <a:xfrm>
                <a:off x="8641151" y="5821008"/>
                <a:ext cx="1992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76A976-1617-FB58-E918-173823B1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151" y="5821008"/>
                <a:ext cx="199253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4F184C-B3C4-E7A6-6914-3418C743C373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117771" y="2486931"/>
            <a:ext cx="2509265" cy="2077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02613C-BAD6-3580-CC87-154CA9977BE5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3122737" y="2486931"/>
            <a:ext cx="2504299" cy="8621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11658E-323D-F325-B262-9F49D14F90BE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3122737" y="2486931"/>
            <a:ext cx="2504299" cy="59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977D9A-CFE1-9AA0-9E9C-9260E218EE83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>
            <a:off x="6308617" y="2486931"/>
            <a:ext cx="2924655" cy="113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F35A48-0DD1-3BAF-B8C0-D59434579DEB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6308617" y="2486931"/>
            <a:ext cx="2943458" cy="860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7F60A3-8C7C-D441-9083-FE3EAF26B7A3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6308617" y="2486931"/>
            <a:ext cx="2938492" cy="20757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E53858-5A0B-EB8D-C117-9B9AC62153BC}"/>
                  </a:ext>
                </a:extLst>
              </p:cNvPr>
              <p:cNvSpPr txBox="1"/>
              <p:nvPr/>
            </p:nvSpPr>
            <p:spPr>
              <a:xfrm>
                <a:off x="3526291" y="1762538"/>
                <a:ext cx="15424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E53858-5A0B-EB8D-C117-9B9AC621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291" y="1762538"/>
                <a:ext cx="1542474" cy="646331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020E26-0961-B6EC-16FE-6367D861C54F}"/>
                  </a:ext>
                </a:extLst>
              </p:cNvPr>
              <p:cNvSpPr txBox="1"/>
              <p:nvPr/>
            </p:nvSpPr>
            <p:spPr>
              <a:xfrm>
                <a:off x="3635363" y="2583461"/>
                <a:ext cx="905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020E26-0961-B6EC-16FE-6367D861C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363" y="2583461"/>
                <a:ext cx="905248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2676E0-1A09-CE61-BE80-9064DB408AB7}"/>
                  </a:ext>
                </a:extLst>
              </p:cNvPr>
              <p:cNvSpPr txBox="1"/>
              <p:nvPr/>
            </p:nvSpPr>
            <p:spPr>
              <a:xfrm>
                <a:off x="3579573" y="3223110"/>
                <a:ext cx="905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2676E0-1A09-CE61-BE80-9064DB408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573" y="3223110"/>
                <a:ext cx="905248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E26BE0-D1A8-F99A-C02C-7D268C0CE2AC}"/>
                  </a:ext>
                </a:extLst>
              </p:cNvPr>
              <p:cNvSpPr txBox="1"/>
              <p:nvPr/>
            </p:nvSpPr>
            <p:spPr>
              <a:xfrm>
                <a:off x="7542620" y="2099435"/>
                <a:ext cx="583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E26BE0-D1A8-F99A-C02C-7D268C0CE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20" y="2099435"/>
                <a:ext cx="583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8A01D5-24A8-D9C8-8686-0386D4A528B1}"/>
                  </a:ext>
                </a:extLst>
              </p:cNvPr>
              <p:cNvSpPr txBox="1"/>
              <p:nvPr/>
            </p:nvSpPr>
            <p:spPr>
              <a:xfrm>
                <a:off x="7542620" y="2571053"/>
                <a:ext cx="583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8A01D5-24A8-D9C8-8686-0386D4A52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20" y="2571053"/>
                <a:ext cx="5833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2F7CA0-5B1F-BB15-5050-8444944550F0}"/>
                  </a:ext>
                </a:extLst>
              </p:cNvPr>
              <p:cNvSpPr txBox="1"/>
              <p:nvPr/>
            </p:nvSpPr>
            <p:spPr>
              <a:xfrm>
                <a:off x="7547647" y="3183389"/>
                <a:ext cx="583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2F7CA0-5B1F-BB15-5050-84449445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47" y="3183389"/>
                <a:ext cx="58336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06F002-9AD2-7292-3039-401AA6420910}"/>
                  </a:ext>
                </a:extLst>
              </p:cNvPr>
              <p:cNvSpPr txBox="1"/>
              <p:nvPr/>
            </p:nvSpPr>
            <p:spPr>
              <a:xfrm>
                <a:off x="8059102" y="6155372"/>
                <a:ext cx="3156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06F002-9AD2-7292-3039-401AA6420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02" y="6155372"/>
                <a:ext cx="3156633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0C4E1D-5D8A-7BF7-C65B-B2DCA103C026}"/>
              </a:ext>
            </a:extLst>
          </p:cNvPr>
          <p:cNvCxnSpPr>
            <a:cxnSpLocks/>
          </p:cNvCxnSpPr>
          <p:nvPr/>
        </p:nvCxnSpPr>
        <p:spPr>
          <a:xfrm>
            <a:off x="3485553" y="6193372"/>
            <a:ext cx="457354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DE5A4A-E79C-9149-D880-028EA88101D7}"/>
                  </a:ext>
                </a:extLst>
              </p:cNvPr>
              <p:cNvSpPr txBox="1"/>
              <p:nvPr/>
            </p:nvSpPr>
            <p:spPr>
              <a:xfrm>
                <a:off x="4305883" y="5848349"/>
                <a:ext cx="335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How to transmit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Committee 1 to Committee 3?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DE5A4A-E79C-9149-D880-028EA8810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883" y="5848349"/>
                <a:ext cx="3351559" cy="646331"/>
              </a:xfrm>
              <a:prstGeom prst="rect">
                <a:avLst/>
              </a:prstGeom>
              <a:blipFill>
                <a:blip r:embed="rId19"/>
                <a:stretch>
                  <a:fillRect l="-1132" t="-3846" r="-75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/>
      <p:bldP spid="15" grpId="0"/>
      <p:bldP spid="18" grpId="0" animBg="1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788D-1248-ADE4-66A9-B476BD4D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Fluid MPC Primitive: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FE805-DC55-43BA-350D-7A99B71A7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Secure Message Transmission (SMT) with Committees</a:t>
            </a:r>
          </a:p>
        </p:txBody>
      </p:sp>
    </p:spTree>
    <p:extLst>
      <p:ext uri="{BB962C8B-B14F-4D97-AF65-F5344CB8AC3E}">
        <p14:creationId xmlns:p14="http://schemas.microsoft.com/office/powerpoint/2010/main" val="251245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1505-DE8A-DBBF-9FA9-7FF897AD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Secure Message Transmission (SMT) with Committees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4B6E4EE-292A-4797-A7A0-237BC373C50D}"/>
              </a:ext>
            </a:extLst>
          </p:cNvPr>
          <p:cNvSpPr/>
          <p:nvPr/>
        </p:nvSpPr>
        <p:spPr>
          <a:xfrm>
            <a:off x="1789514" y="1545079"/>
            <a:ext cx="2393603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75C195AD-2AE9-ECAF-30F3-3891F993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707" y="1983154"/>
            <a:ext cx="681581" cy="681581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21E160A8-AD6C-B80A-448A-97E5BBF6699A}"/>
              </a:ext>
            </a:extLst>
          </p:cNvPr>
          <p:cNvSpPr/>
          <p:nvPr/>
        </p:nvSpPr>
        <p:spPr>
          <a:xfrm>
            <a:off x="4824750" y="1545079"/>
            <a:ext cx="2523233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Devil face with solid fill with solid fill">
            <a:extLst>
              <a:ext uri="{FF2B5EF4-FFF2-40B4-BE49-F238E27FC236}">
                <a16:creationId xmlns:a16="http://schemas.microsoft.com/office/drawing/2014/main" id="{32ED1E1D-3F95-3E63-0E5F-82D22A790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7257" y="2921997"/>
            <a:ext cx="471618" cy="471618"/>
          </a:xfrm>
          <a:prstGeom prst="rect">
            <a:avLst/>
          </a:prstGeom>
        </p:spPr>
      </p:pic>
      <p:pic>
        <p:nvPicPr>
          <p:cNvPr id="12" name="Graphic 11" descr="Office worker female with solid fill">
            <a:extLst>
              <a:ext uri="{FF2B5EF4-FFF2-40B4-BE49-F238E27FC236}">
                <a16:creationId xmlns:a16="http://schemas.microsoft.com/office/drawing/2014/main" id="{450C029A-5F07-9A21-3CA6-08BAD13F4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" y="2971800"/>
            <a:ext cx="914400" cy="914400"/>
          </a:xfrm>
          <a:prstGeom prst="rect">
            <a:avLst/>
          </a:prstGeom>
        </p:spPr>
      </p:pic>
      <p:pic>
        <p:nvPicPr>
          <p:cNvPr id="13" name="Graphic 12" descr="Office worker male with solid fill">
            <a:extLst>
              <a:ext uri="{FF2B5EF4-FFF2-40B4-BE49-F238E27FC236}">
                <a16:creationId xmlns:a16="http://schemas.microsoft.com/office/drawing/2014/main" id="{D9432232-355A-6E4E-E3A4-7C66CEFB1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9738" y="2728909"/>
            <a:ext cx="914400" cy="914400"/>
          </a:xfrm>
          <a:prstGeom prst="rect">
            <a:avLst/>
          </a:prstGeom>
        </p:spPr>
      </p:pic>
      <p:pic>
        <p:nvPicPr>
          <p:cNvPr id="17" name="Graphic 16" descr="Computer with solid fill">
            <a:extLst>
              <a:ext uri="{FF2B5EF4-FFF2-40B4-BE49-F238E27FC236}">
                <a16:creationId xmlns:a16="http://schemas.microsoft.com/office/drawing/2014/main" id="{CF1D6260-370C-EFC7-64DC-520CBD187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7707" y="2839282"/>
            <a:ext cx="681581" cy="681581"/>
          </a:xfrm>
          <a:prstGeom prst="rect">
            <a:avLst/>
          </a:prstGeom>
        </p:spPr>
      </p:pic>
      <p:pic>
        <p:nvPicPr>
          <p:cNvPr id="20" name="Graphic 19" descr="Computer with solid fill">
            <a:extLst>
              <a:ext uri="{FF2B5EF4-FFF2-40B4-BE49-F238E27FC236}">
                <a16:creationId xmlns:a16="http://schemas.microsoft.com/office/drawing/2014/main" id="{A0250B93-F934-4DE6-258F-F4441EB9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2741" y="4054599"/>
            <a:ext cx="681581" cy="681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5A13BB-AE33-BFBB-65CF-FB8F3DAAED59}"/>
                  </a:ext>
                </a:extLst>
              </p:cNvPr>
              <p:cNvSpPr txBox="1"/>
              <p:nvPr/>
            </p:nvSpPr>
            <p:spPr>
              <a:xfrm>
                <a:off x="3023391" y="3514560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5A13BB-AE33-BFBB-65CF-FB8F3DAA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91" y="3514560"/>
                <a:ext cx="4247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Computer with solid fill">
            <a:extLst>
              <a:ext uri="{FF2B5EF4-FFF2-40B4-BE49-F238E27FC236}">
                <a16:creationId xmlns:a16="http://schemas.microsoft.com/office/drawing/2014/main" id="{B170B85B-DE40-6952-789F-2541E56D4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2218" y="1977169"/>
            <a:ext cx="681581" cy="681581"/>
          </a:xfrm>
          <a:prstGeom prst="rect">
            <a:avLst/>
          </a:prstGeom>
        </p:spPr>
      </p:pic>
      <p:pic>
        <p:nvPicPr>
          <p:cNvPr id="40" name="Graphic 39" descr="Computer with solid fill">
            <a:extLst>
              <a:ext uri="{FF2B5EF4-FFF2-40B4-BE49-F238E27FC236}">
                <a16:creationId xmlns:a16="http://schemas.microsoft.com/office/drawing/2014/main" id="{653C95A8-6232-0366-FE4C-B90C67464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1021" y="2826191"/>
            <a:ext cx="681581" cy="681581"/>
          </a:xfrm>
          <a:prstGeom prst="rect">
            <a:avLst/>
          </a:prstGeom>
        </p:spPr>
      </p:pic>
      <p:pic>
        <p:nvPicPr>
          <p:cNvPr id="45" name="Graphic 44" descr="Computer with solid fill">
            <a:extLst>
              <a:ext uri="{FF2B5EF4-FFF2-40B4-BE49-F238E27FC236}">
                <a16:creationId xmlns:a16="http://schemas.microsoft.com/office/drawing/2014/main" id="{8900001A-8531-9FCE-EC2E-C656D0B9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6055" y="4041508"/>
            <a:ext cx="681581" cy="681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3DA63E-D42E-86C1-F051-7070A42FBD10}"/>
                  </a:ext>
                </a:extLst>
              </p:cNvPr>
              <p:cNvSpPr txBox="1"/>
              <p:nvPr/>
            </p:nvSpPr>
            <p:spPr>
              <a:xfrm>
                <a:off x="5793720" y="3507772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F3DA63E-D42E-86C1-F051-7070A42FB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720" y="3507772"/>
                <a:ext cx="42478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aphic 48" descr="Devil face with solid fill with solid fill">
            <a:extLst>
              <a:ext uri="{FF2B5EF4-FFF2-40B4-BE49-F238E27FC236}">
                <a16:creationId xmlns:a16="http://schemas.microsoft.com/office/drawing/2014/main" id="{4D9A481B-4FD3-9CFB-6B99-2DE10CA2D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226" y="2029308"/>
            <a:ext cx="471618" cy="471618"/>
          </a:xfrm>
          <a:prstGeom prst="rect">
            <a:avLst/>
          </a:prstGeom>
        </p:spPr>
      </p:pic>
      <p:pic>
        <p:nvPicPr>
          <p:cNvPr id="54" name="Graphic 53" descr="Devil face with solid fill with solid fill">
            <a:extLst>
              <a:ext uri="{FF2B5EF4-FFF2-40B4-BE49-F238E27FC236}">
                <a16:creationId xmlns:a16="http://schemas.microsoft.com/office/drawing/2014/main" id="{3ED49EDC-84F9-07DF-5BE9-75BEC42AF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0642" y="4114487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847E6A0-2203-9FDA-50C2-A72E7F5A7219}"/>
                  </a:ext>
                </a:extLst>
              </p:cNvPr>
              <p:cNvSpPr txBox="1"/>
              <p:nvPr/>
            </p:nvSpPr>
            <p:spPr>
              <a:xfrm>
                <a:off x="372880" y="3957317"/>
                <a:ext cx="912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847E6A0-2203-9FDA-50C2-A72E7F5A7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80" y="3957317"/>
                <a:ext cx="912366" cy="369332"/>
              </a:xfrm>
              <a:prstGeom prst="rect">
                <a:avLst/>
              </a:prstGeom>
              <a:blipFill>
                <a:blip r:embed="rId13"/>
                <a:stretch>
                  <a:fillRect l="-547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991620-1BF3-8736-8C53-B36976A3017E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1295400" y="2323945"/>
            <a:ext cx="1642307" cy="11050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6F01B18-F259-87DB-7AAA-5C85D7CE2937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 flipV="1">
            <a:off x="1295400" y="3180073"/>
            <a:ext cx="1642307" cy="2489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6776FC1-934E-F34C-92EC-02A1B913BC88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>
            <a:off x="1295400" y="3429000"/>
            <a:ext cx="1637341" cy="9663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5619E0A-4FC5-9471-4F79-D9D6DEA0DC1F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619288" y="2272223"/>
            <a:ext cx="2016025" cy="517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54AFB3A-FAE4-0EA9-CF5B-0111836461C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19288" y="2323945"/>
            <a:ext cx="1979587" cy="788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89D218C-A635-CF9E-5F6B-CD7420E0C7E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19288" y="2323945"/>
            <a:ext cx="2055797" cy="20263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64C2B3E-2921-BA22-F36A-7C51822175B6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619288" y="2272223"/>
            <a:ext cx="2016025" cy="9078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233AB5-7E81-4E46-8A5C-F9EDA9D65C2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619288" y="3112113"/>
            <a:ext cx="1979587" cy="679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67B5ECC-CF82-9295-0A95-C7F1679B7E0C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619288" y="3180073"/>
            <a:ext cx="2055797" cy="11702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22ADCE1-72F5-3B41-73E2-7914EF142635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614322" y="2272223"/>
            <a:ext cx="2020991" cy="21231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5011B9A-308C-37DB-E76B-F67005940DA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614322" y="3112113"/>
            <a:ext cx="1984553" cy="12832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42EEFC9-48C4-D56B-6BA2-677CA662D55E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614322" y="4350296"/>
            <a:ext cx="2060763" cy="45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C20D3BA-7E73-3777-EF57-581D3CE84A32}"/>
                  </a:ext>
                </a:extLst>
              </p:cNvPr>
              <p:cNvSpPr txBox="1"/>
              <p:nvPr/>
            </p:nvSpPr>
            <p:spPr>
              <a:xfrm>
                <a:off x="1030247" y="5542948"/>
                <a:ext cx="98875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Correctness: Bob receives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Security: no information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revealed even if (dis)honest majority of servers in each committee corrupted (</a:t>
                </a:r>
                <a:r>
                  <a:rPr lang="en-US" sz="2000" i="1" dirty="0"/>
                  <a:t>semi-honest</a:t>
                </a:r>
                <a:r>
                  <a:rPr lang="en-US" sz="2000" dirty="0"/>
                  <a:t> for now)</a:t>
                </a:r>
              </a:p>
            </p:txBody>
          </p:sp>
        </mc:Choice>
        <mc:Fallback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C20D3BA-7E73-3777-EF57-581D3CE84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47" y="5542948"/>
                <a:ext cx="9887546" cy="1015663"/>
              </a:xfrm>
              <a:prstGeom prst="rect">
                <a:avLst/>
              </a:prstGeom>
              <a:blipFill>
                <a:blip r:embed="rId14"/>
                <a:stretch>
                  <a:fillRect l="-513" t="-3704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52609A3-53E1-EF16-8A2E-0F41493A96AB}"/>
                  </a:ext>
                </a:extLst>
              </p:cNvPr>
              <p:cNvSpPr txBox="1"/>
              <p:nvPr/>
            </p:nvSpPr>
            <p:spPr>
              <a:xfrm>
                <a:off x="10802719" y="3823431"/>
                <a:ext cx="112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Output: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52609A3-53E1-EF16-8A2E-0F41493A9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719" y="3823431"/>
                <a:ext cx="1120820" cy="369332"/>
              </a:xfrm>
              <a:prstGeom prst="rect">
                <a:avLst/>
              </a:prstGeom>
              <a:blipFill>
                <a:blip r:embed="rId15"/>
                <a:stretch>
                  <a:fillRect l="-449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Cloud 132">
            <a:extLst>
              <a:ext uri="{FF2B5EF4-FFF2-40B4-BE49-F238E27FC236}">
                <a16:creationId xmlns:a16="http://schemas.microsoft.com/office/drawing/2014/main" id="{67A9ECE1-274D-2A80-AFD8-4CF7A42F879F}"/>
              </a:ext>
            </a:extLst>
          </p:cNvPr>
          <p:cNvSpPr/>
          <p:nvPr/>
        </p:nvSpPr>
        <p:spPr>
          <a:xfrm>
            <a:off x="7867244" y="1545079"/>
            <a:ext cx="2523233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Graphic 133" descr="Devil face with solid fill with solid fill">
            <a:extLst>
              <a:ext uri="{FF2B5EF4-FFF2-40B4-BE49-F238E27FC236}">
                <a16:creationId xmlns:a16="http://schemas.microsoft.com/office/drawing/2014/main" id="{83331449-C65D-2EB7-D3F8-0CB9CAF72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0126" y="2103767"/>
            <a:ext cx="471618" cy="471618"/>
          </a:xfrm>
          <a:prstGeom prst="rect">
            <a:avLst/>
          </a:prstGeom>
        </p:spPr>
      </p:pic>
      <p:pic>
        <p:nvPicPr>
          <p:cNvPr id="135" name="Graphic 134" descr="Computer with solid fill">
            <a:extLst>
              <a:ext uri="{FF2B5EF4-FFF2-40B4-BE49-F238E27FC236}">
                <a16:creationId xmlns:a16="http://schemas.microsoft.com/office/drawing/2014/main" id="{07D582C8-5E7F-53D2-A6CD-4F9644A1A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4712" y="1977169"/>
            <a:ext cx="681581" cy="681581"/>
          </a:xfrm>
          <a:prstGeom prst="rect">
            <a:avLst/>
          </a:prstGeom>
        </p:spPr>
      </p:pic>
      <p:pic>
        <p:nvPicPr>
          <p:cNvPr id="136" name="Graphic 135" descr="Computer with solid fill">
            <a:extLst>
              <a:ext uri="{FF2B5EF4-FFF2-40B4-BE49-F238E27FC236}">
                <a16:creationId xmlns:a16="http://schemas.microsoft.com/office/drawing/2014/main" id="{AA766DEB-37BC-0CBD-3168-A626E25D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3515" y="2826191"/>
            <a:ext cx="681581" cy="681581"/>
          </a:xfrm>
          <a:prstGeom prst="rect">
            <a:avLst/>
          </a:prstGeom>
        </p:spPr>
      </p:pic>
      <p:pic>
        <p:nvPicPr>
          <p:cNvPr id="137" name="Graphic 136" descr="Computer with solid fill">
            <a:extLst>
              <a:ext uri="{FF2B5EF4-FFF2-40B4-BE49-F238E27FC236}">
                <a16:creationId xmlns:a16="http://schemas.microsoft.com/office/drawing/2014/main" id="{475DFED0-1AEF-9AD1-523A-37665A0F1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8549" y="4041508"/>
            <a:ext cx="681581" cy="681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28CC53F-17CB-AD99-6834-4721DECDA59A}"/>
                  </a:ext>
                </a:extLst>
              </p:cNvPr>
              <p:cNvSpPr txBox="1"/>
              <p:nvPr/>
            </p:nvSpPr>
            <p:spPr>
              <a:xfrm>
                <a:off x="8836214" y="3507772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28CC53F-17CB-AD99-6834-4721DECD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214" y="3507772"/>
                <a:ext cx="42478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6C4F317-5D63-4D85-62A5-595AF7E691DD}"/>
              </a:ext>
            </a:extLst>
          </p:cNvPr>
          <p:cNvCxnSpPr>
            <a:cxnSpLocks/>
            <a:stCxn id="45" idx="3"/>
            <a:endCxn id="137" idx="1"/>
          </p:cNvCxnSpPr>
          <p:nvPr/>
        </p:nvCxnSpPr>
        <p:spPr>
          <a:xfrm>
            <a:off x="6377636" y="4382299"/>
            <a:ext cx="23609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D191862D-FAE8-F487-265D-0E366FC2D2F4}"/>
              </a:ext>
            </a:extLst>
          </p:cNvPr>
          <p:cNvCxnSpPr>
            <a:cxnSpLocks/>
            <a:stCxn id="45" idx="3"/>
            <a:endCxn id="136" idx="1"/>
          </p:cNvCxnSpPr>
          <p:nvPr/>
        </p:nvCxnSpPr>
        <p:spPr>
          <a:xfrm flipV="1">
            <a:off x="6377636" y="3166982"/>
            <a:ext cx="2365879" cy="1215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F238C31B-0324-15C6-6919-032C5FE38C42}"/>
              </a:ext>
            </a:extLst>
          </p:cNvPr>
          <p:cNvCxnSpPr>
            <a:cxnSpLocks/>
            <a:stCxn id="45" idx="3"/>
            <a:endCxn id="135" idx="1"/>
          </p:cNvCxnSpPr>
          <p:nvPr/>
        </p:nvCxnSpPr>
        <p:spPr>
          <a:xfrm flipV="1">
            <a:off x="6377636" y="2317960"/>
            <a:ext cx="2347076" cy="20643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41C01C1-5303-BD35-9197-B65F15335DED}"/>
              </a:ext>
            </a:extLst>
          </p:cNvPr>
          <p:cNvCxnSpPr>
            <a:cxnSpLocks/>
            <a:stCxn id="40" idx="3"/>
            <a:endCxn id="137" idx="1"/>
          </p:cNvCxnSpPr>
          <p:nvPr/>
        </p:nvCxnSpPr>
        <p:spPr>
          <a:xfrm>
            <a:off x="6382602" y="3166982"/>
            <a:ext cx="2355947" cy="12153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67AE2D2C-BA99-A7AE-7878-2FD9627A19C0}"/>
              </a:ext>
            </a:extLst>
          </p:cNvPr>
          <p:cNvCxnSpPr>
            <a:cxnSpLocks/>
            <a:stCxn id="40" idx="3"/>
            <a:endCxn id="136" idx="1"/>
          </p:cNvCxnSpPr>
          <p:nvPr/>
        </p:nvCxnSpPr>
        <p:spPr>
          <a:xfrm>
            <a:off x="6382602" y="3166982"/>
            <a:ext cx="23609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288578A-6DF9-DCA6-A7B5-77B6AB99BD5E}"/>
              </a:ext>
            </a:extLst>
          </p:cNvPr>
          <p:cNvCxnSpPr>
            <a:cxnSpLocks/>
            <a:stCxn id="29" idx="3"/>
            <a:endCxn id="137" idx="1"/>
          </p:cNvCxnSpPr>
          <p:nvPr/>
        </p:nvCxnSpPr>
        <p:spPr>
          <a:xfrm>
            <a:off x="6363799" y="2317960"/>
            <a:ext cx="2374750" cy="20643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6368653-DDE1-A063-20D9-DC16996F319C}"/>
              </a:ext>
            </a:extLst>
          </p:cNvPr>
          <p:cNvCxnSpPr>
            <a:cxnSpLocks/>
            <a:stCxn id="40" idx="3"/>
            <a:endCxn id="135" idx="1"/>
          </p:cNvCxnSpPr>
          <p:nvPr/>
        </p:nvCxnSpPr>
        <p:spPr>
          <a:xfrm flipV="1">
            <a:off x="6382602" y="2317960"/>
            <a:ext cx="2342110" cy="8490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FC8DA6A-A794-0C32-45FE-B5877C475018}"/>
              </a:ext>
            </a:extLst>
          </p:cNvPr>
          <p:cNvCxnSpPr>
            <a:cxnSpLocks/>
            <a:stCxn id="29" idx="3"/>
            <a:endCxn id="136" idx="1"/>
          </p:cNvCxnSpPr>
          <p:nvPr/>
        </p:nvCxnSpPr>
        <p:spPr>
          <a:xfrm>
            <a:off x="6363799" y="2317960"/>
            <a:ext cx="2379716" cy="8490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322462AC-F179-3702-624B-0FD9C06E0BE0}"/>
              </a:ext>
            </a:extLst>
          </p:cNvPr>
          <p:cNvCxnSpPr>
            <a:cxnSpLocks/>
            <a:stCxn id="29" idx="3"/>
            <a:endCxn id="135" idx="1"/>
          </p:cNvCxnSpPr>
          <p:nvPr/>
        </p:nvCxnSpPr>
        <p:spPr>
          <a:xfrm>
            <a:off x="6363799" y="2317960"/>
            <a:ext cx="23609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92D7485-1B94-2C1D-B5DE-09E374FD00C8}"/>
              </a:ext>
            </a:extLst>
          </p:cNvPr>
          <p:cNvCxnSpPr>
            <a:cxnSpLocks/>
            <a:stCxn id="135" idx="3"/>
            <a:endCxn id="13" idx="1"/>
          </p:cNvCxnSpPr>
          <p:nvPr/>
        </p:nvCxnSpPr>
        <p:spPr>
          <a:xfrm>
            <a:off x="9406293" y="2317960"/>
            <a:ext cx="1503445" cy="8681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EF923DD-4B06-65E7-DF8B-BBD6C49B77FA}"/>
              </a:ext>
            </a:extLst>
          </p:cNvPr>
          <p:cNvCxnSpPr>
            <a:cxnSpLocks/>
            <a:stCxn id="136" idx="3"/>
            <a:endCxn id="13" idx="1"/>
          </p:cNvCxnSpPr>
          <p:nvPr/>
        </p:nvCxnSpPr>
        <p:spPr>
          <a:xfrm>
            <a:off x="9425096" y="3166982"/>
            <a:ext cx="1484642" cy="191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0ABA83B-348A-57AF-3C60-AFFC513680FA}"/>
              </a:ext>
            </a:extLst>
          </p:cNvPr>
          <p:cNvCxnSpPr>
            <a:cxnSpLocks/>
            <a:stCxn id="137" idx="3"/>
            <a:endCxn id="13" idx="1"/>
          </p:cNvCxnSpPr>
          <p:nvPr/>
        </p:nvCxnSpPr>
        <p:spPr>
          <a:xfrm flipV="1">
            <a:off x="9420130" y="3186109"/>
            <a:ext cx="1489608" cy="11961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BFDF-8EBE-006D-7DED-86F20F1B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MPC in the (Traditional) Client-Server Model</a:t>
            </a:r>
          </a:p>
        </p:txBody>
      </p: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55077-021B-5AAF-BB34-93DBB03C9217}"/>
                  </a:ext>
                </a:extLst>
              </p:cNvPr>
              <p:cNvSpPr txBox="1"/>
              <p:nvPr/>
            </p:nvSpPr>
            <p:spPr>
              <a:xfrm>
                <a:off x="3455436" y="1513011"/>
                <a:ext cx="52811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55077-021B-5AAF-BB34-93DBB03C9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436" y="1513011"/>
                <a:ext cx="5281129" cy="400110"/>
              </a:xfrm>
              <a:prstGeom prst="rect">
                <a:avLst/>
              </a:prstGeom>
              <a:blipFill>
                <a:blip r:embed="rId6"/>
                <a:stretch>
                  <a:fillRect l="-144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A1FDC7-C40D-FA8A-7945-E57C155AFA87}"/>
                  </a:ext>
                </a:extLst>
              </p:cNvPr>
              <p:cNvSpPr txBox="1"/>
              <p:nvPr/>
            </p:nvSpPr>
            <p:spPr>
              <a:xfrm>
                <a:off x="1065016" y="5116953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A1FDC7-C40D-FA8A-7945-E57C155A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16" y="5116953"/>
                <a:ext cx="4607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46B514-FDEE-ECBB-D072-5BEBB6386875}"/>
                  </a:ext>
                </a:extLst>
              </p:cNvPr>
              <p:cNvSpPr txBox="1"/>
              <p:nvPr/>
            </p:nvSpPr>
            <p:spPr>
              <a:xfrm>
                <a:off x="4104301" y="5177604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46B514-FDEE-ECBB-D072-5BEBB638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301" y="5177604"/>
                <a:ext cx="4660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11CBE8-437D-261D-1DB5-60BD0E9E9A7A}"/>
                  </a:ext>
                </a:extLst>
              </p:cNvPr>
              <p:cNvSpPr txBox="1"/>
              <p:nvPr/>
            </p:nvSpPr>
            <p:spPr>
              <a:xfrm>
                <a:off x="7626934" y="5177604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11CBE8-437D-261D-1DB5-60BD0E9E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34" y="5177604"/>
                <a:ext cx="4660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500E0C-DB67-A7DE-31B8-985C09E33A6C}"/>
                  </a:ext>
                </a:extLst>
              </p:cNvPr>
              <p:cNvSpPr txBox="1"/>
              <p:nvPr/>
            </p:nvSpPr>
            <p:spPr>
              <a:xfrm>
                <a:off x="10688800" y="5177604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500E0C-DB67-A7DE-31B8-985C09E33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800" y="5177604"/>
                <a:ext cx="4660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85006D36-640A-40DC-3FCA-9F9BD11E0CFB}"/>
              </a:ext>
            </a:extLst>
          </p:cNvPr>
          <p:cNvSpPr/>
          <p:nvPr/>
        </p:nvSpPr>
        <p:spPr>
          <a:xfrm rot="19398852">
            <a:off x="1477264" y="4346121"/>
            <a:ext cx="1249392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7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A7EE649-BF7B-BB87-9A4F-179B7682E03D}"/>
              </a:ext>
            </a:extLst>
          </p:cNvPr>
          <p:cNvSpPr/>
          <p:nvPr/>
        </p:nvSpPr>
        <p:spPr>
          <a:xfrm rot="18195782">
            <a:off x="4416270" y="4635312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492322E-5AB7-D912-DAD5-F3DF4A188918}"/>
              </a:ext>
            </a:extLst>
          </p:cNvPr>
          <p:cNvSpPr/>
          <p:nvPr/>
        </p:nvSpPr>
        <p:spPr>
          <a:xfrm rot="13902795">
            <a:off x="6961675" y="4682780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C5433D5-A938-C0D1-1574-9E46F16B5331}"/>
              </a:ext>
            </a:extLst>
          </p:cNvPr>
          <p:cNvSpPr/>
          <p:nvPr/>
        </p:nvSpPr>
        <p:spPr>
          <a:xfrm rot="13197861">
            <a:off x="9343900" y="4365895"/>
            <a:ext cx="1249392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B02B8E-4066-0E5A-8392-ADA0725A468C}"/>
                  </a:ext>
                </a:extLst>
              </p:cNvPr>
              <p:cNvSpPr txBox="1"/>
              <p:nvPr/>
            </p:nvSpPr>
            <p:spPr>
              <a:xfrm>
                <a:off x="3521514" y="4654541"/>
                <a:ext cx="1022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B02B8E-4066-0E5A-8392-ADA0725A4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14" y="4654541"/>
                <a:ext cx="102258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F467C-9338-FFC7-E142-8B416AB94F35}"/>
                  </a:ext>
                </a:extLst>
              </p:cNvPr>
              <p:cNvSpPr txBox="1"/>
              <p:nvPr/>
            </p:nvSpPr>
            <p:spPr>
              <a:xfrm>
                <a:off x="1004005" y="4229476"/>
                <a:ext cx="101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F467C-9338-FFC7-E142-8B416AB9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5" y="4229476"/>
                <a:ext cx="1017266" cy="369332"/>
              </a:xfrm>
              <a:prstGeom prst="rect">
                <a:avLst/>
              </a:prstGeom>
              <a:blipFill>
                <a:blip r:embed="rId1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A5DF2-845C-10D4-6480-CBC972BD3C4A}"/>
                  </a:ext>
                </a:extLst>
              </p:cNvPr>
              <p:cNvSpPr txBox="1"/>
              <p:nvPr/>
            </p:nvSpPr>
            <p:spPr>
              <a:xfrm>
                <a:off x="7413236" y="4683559"/>
                <a:ext cx="1022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A5DF2-845C-10D4-6480-CBC972BD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36" y="4683559"/>
                <a:ext cx="1022588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31C60-A651-9F43-C57B-DB8EAAAC0227}"/>
                  </a:ext>
                </a:extLst>
              </p:cNvPr>
              <p:cNvSpPr txBox="1"/>
              <p:nvPr/>
            </p:nvSpPr>
            <p:spPr>
              <a:xfrm>
                <a:off x="10072555" y="4229476"/>
                <a:ext cx="1022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31C60-A651-9F43-C57B-DB8EAAAC0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555" y="4229476"/>
                <a:ext cx="1022588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omputer with solid fill">
            <a:extLst>
              <a:ext uri="{FF2B5EF4-FFF2-40B4-BE49-F238E27FC236}">
                <a16:creationId xmlns:a16="http://schemas.microsoft.com/office/drawing/2014/main" id="{4AEC230F-B538-6AC8-A7CB-7EC3624CE1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33" name="Graphic 32" descr="Computer with solid fill">
            <a:extLst>
              <a:ext uri="{FF2B5EF4-FFF2-40B4-BE49-F238E27FC236}">
                <a16:creationId xmlns:a16="http://schemas.microsoft.com/office/drawing/2014/main" id="{403686F6-0F96-95CD-1F3D-3FDC1C0FA4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34" name="Graphic 33" descr="Computer with solid fill">
            <a:extLst>
              <a:ext uri="{FF2B5EF4-FFF2-40B4-BE49-F238E27FC236}">
                <a16:creationId xmlns:a16="http://schemas.microsoft.com/office/drawing/2014/main" id="{0F1F9AB3-C39B-5C65-946E-70D0E9C3C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2CBDAC-EA56-1086-C050-DC54182ED39C}"/>
              </a:ext>
            </a:extLst>
          </p:cNvPr>
          <p:cNvSpPr txBox="1"/>
          <p:nvPr/>
        </p:nvSpPr>
        <p:spPr>
          <a:xfrm>
            <a:off x="2194726" y="1903893"/>
            <a:ext cx="7802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And outsource expensive computation to servers (servers learn nothing)</a:t>
            </a:r>
          </a:p>
        </p:txBody>
      </p:sp>
      <p:pic>
        <p:nvPicPr>
          <p:cNvPr id="36" name="Graphic 35" descr="Devil face with solid fill with solid fill">
            <a:extLst>
              <a:ext uri="{FF2B5EF4-FFF2-40B4-BE49-F238E27FC236}">
                <a16:creationId xmlns:a16="http://schemas.microsoft.com/office/drawing/2014/main" id="{4C84BFDD-CDB5-3FAD-71C4-E65F6736EE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37" name="Graphic 36" descr="Devil face with solid fill with solid fill">
            <a:extLst>
              <a:ext uri="{FF2B5EF4-FFF2-40B4-BE49-F238E27FC236}">
                <a16:creationId xmlns:a16="http://schemas.microsoft.com/office/drawing/2014/main" id="{0F71ECB7-E536-E20B-C4A5-042E1CE13E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39" name="Graphic 38" descr="Devil face with solid fill with solid fill">
            <a:extLst>
              <a:ext uri="{FF2B5EF4-FFF2-40B4-BE49-F238E27FC236}">
                <a16:creationId xmlns:a16="http://schemas.microsoft.com/office/drawing/2014/main" id="{D1DD7337-03CA-8C7C-2938-C4C898C28C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41236" y="3430216"/>
            <a:ext cx="471618" cy="4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/>
      <p:bldP spid="29" grpId="0"/>
      <p:bldP spid="30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56ED-7BD4-7BAC-5CF9-DA5A73D3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Secure Message Transmission (SMT) with Committees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38BD7-3A50-5063-4B8A-0F9CBC7A7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Important building block for maximally fluid multiplication</a:t>
                </a:r>
              </a:p>
              <a:p>
                <a:r>
                  <a:rPr lang="en-US" sz="2400" dirty="0"/>
                  <a:t>But also more generally, each committee needs to transmit the execution state to the next committee, without revealing anything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Honest majority feasibility result [CGG+21] uses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total communication to do this</a:t>
                </a:r>
              </a:p>
              <a:p>
                <a:pPr lvl="1"/>
                <a:r>
                  <a:rPr lang="en-US" sz="2000" dirty="0">
                    <a:solidFill>
                      <a:schemeClr val="accent6"/>
                    </a:solidFill>
                  </a:rPr>
                  <a:t>We decrease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total communication</a:t>
                </a:r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Dishonest majority result [RS22] uses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total communication,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but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amount of preprocessing per-party</a:t>
                </a:r>
              </a:p>
              <a:p>
                <a:pPr lvl="1"/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We show this tradeoff is inherent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Note: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Fluid MPC</a:t>
                </a:r>
                <a:r>
                  <a:rPr lang="en-US" sz="2000" dirty="0">
                    <a:solidFill>
                      <a:srgbClr val="FF0000"/>
                    </a:solidFill>
                  </a:rPr>
                  <a:t> protocol from [RS22]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overall communication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38BD7-3A50-5063-4B8A-0F9CBC7A7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1744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3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1505-DE8A-DBBF-9FA9-7FF897AD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Honest Majority SMT Feasibility [CGG+21]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47CA0-EA5A-9BEC-D060-079DE699D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232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Uses </a:t>
                </a:r>
                <a:r>
                  <a:rPr lang="en-US" sz="2400" b="0" dirty="0"/>
                  <a:t>degree-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 Shamir secret sharing and reshares to the next committee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sz="2000" b="0" dirty="0"/>
                  <a:t> total communication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47CA0-EA5A-9BEC-D060-079DE699D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2321"/>
                <a:ext cx="10515600" cy="4351338"/>
              </a:xfrm>
              <a:blipFill>
                <a:blip r:embed="rId3"/>
                <a:stretch>
                  <a:fillRect l="-844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>
            <a:extLst>
              <a:ext uri="{FF2B5EF4-FFF2-40B4-BE49-F238E27FC236}">
                <a16:creationId xmlns:a16="http://schemas.microsoft.com/office/drawing/2014/main" id="{44B6E4EE-292A-4797-A7A0-237BC373C50D}"/>
              </a:ext>
            </a:extLst>
          </p:cNvPr>
          <p:cNvSpPr/>
          <p:nvPr/>
        </p:nvSpPr>
        <p:spPr>
          <a:xfrm>
            <a:off x="2033978" y="2477318"/>
            <a:ext cx="2977968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75C195AD-2AE9-ECAF-30F3-3891F9935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1375" y="2804905"/>
            <a:ext cx="789317" cy="789317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916F1DE0-8F33-5BE2-1444-B05F1A0B3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1375" y="3768475"/>
            <a:ext cx="789317" cy="789317"/>
          </a:xfrm>
          <a:prstGeom prst="rect">
            <a:avLst/>
          </a:prstGeom>
        </p:spPr>
      </p:pic>
      <p:pic>
        <p:nvPicPr>
          <p:cNvPr id="14" name="Graphic 13" descr="Devil face with solid fill with solid fill">
            <a:extLst>
              <a:ext uri="{FF2B5EF4-FFF2-40B4-BE49-F238E27FC236}">
                <a16:creationId xmlns:a16="http://schemas.microsoft.com/office/drawing/2014/main" id="{4BA371E1-95F8-0BAF-39FA-704E1C970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3214" y="2961820"/>
            <a:ext cx="471618" cy="471618"/>
          </a:xfrm>
          <a:prstGeom prst="rect">
            <a:avLst/>
          </a:prstGeom>
        </p:spPr>
      </p:pic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4B142AF-1AE5-5157-7DFE-817FB7AF4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1375" y="5021192"/>
            <a:ext cx="789317" cy="78931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21E160A8-AD6C-B80A-448A-97E5BBF6699A}"/>
              </a:ext>
            </a:extLst>
          </p:cNvPr>
          <p:cNvSpPr/>
          <p:nvPr/>
        </p:nvSpPr>
        <p:spPr>
          <a:xfrm>
            <a:off x="6693889" y="2477318"/>
            <a:ext cx="2977968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Computer with solid fill">
            <a:extLst>
              <a:ext uri="{FF2B5EF4-FFF2-40B4-BE49-F238E27FC236}">
                <a16:creationId xmlns:a16="http://schemas.microsoft.com/office/drawing/2014/main" id="{343393FB-6A7C-252C-D108-46D85CB6C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1286" y="2804905"/>
            <a:ext cx="789317" cy="789317"/>
          </a:xfrm>
          <a:prstGeom prst="rect">
            <a:avLst/>
          </a:prstGeom>
        </p:spPr>
      </p:pic>
      <p:pic>
        <p:nvPicPr>
          <p:cNvPr id="24" name="Graphic 23" descr="Computer with solid fill">
            <a:extLst>
              <a:ext uri="{FF2B5EF4-FFF2-40B4-BE49-F238E27FC236}">
                <a16:creationId xmlns:a16="http://schemas.microsoft.com/office/drawing/2014/main" id="{03B6384C-E4E4-D183-6FFA-83A5FBCC3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1286" y="3768475"/>
            <a:ext cx="789317" cy="789317"/>
          </a:xfrm>
          <a:prstGeom prst="rect">
            <a:avLst/>
          </a:prstGeom>
        </p:spPr>
      </p:pic>
      <p:pic>
        <p:nvPicPr>
          <p:cNvPr id="30" name="Graphic 29" descr="Computer with solid fill">
            <a:extLst>
              <a:ext uri="{FF2B5EF4-FFF2-40B4-BE49-F238E27FC236}">
                <a16:creationId xmlns:a16="http://schemas.microsoft.com/office/drawing/2014/main" id="{89A530CB-9E0F-562A-7258-7516456AA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1286" y="5021192"/>
            <a:ext cx="789317" cy="789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F146E2-0586-BD8D-EEF4-4650F660984B}"/>
                  </a:ext>
                </a:extLst>
              </p:cNvPr>
              <p:cNvSpPr txBox="1"/>
              <p:nvPr/>
            </p:nvSpPr>
            <p:spPr>
              <a:xfrm>
                <a:off x="626015" y="3007493"/>
                <a:ext cx="11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F146E2-0586-BD8D-EEF4-4650F660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5" y="3007493"/>
                <a:ext cx="1196674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A0A79-9334-DB60-69CD-183396423EF6}"/>
                  </a:ext>
                </a:extLst>
              </p:cNvPr>
              <p:cNvSpPr txBox="1"/>
              <p:nvPr/>
            </p:nvSpPr>
            <p:spPr>
              <a:xfrm>
                <a:off x="606618" y="3983434"/>
                <a:ext cx="1201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A0A79-9334-DB60-69CD-183396423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8" y="3983434"/>
                <a:ext cx="1201996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B33AD5-760B-64BF-780E-E6482C61BDCF}"/>
                  </a:ext>
                </a:extLst>
              </p:cNvPr>
              <p:cNvSpPr txBox="1"/>
              <p:nvPr/>
            </p:nvSpPr>
            <p:spPr>
              <a:xfrm>
                <a:off x="588215" y="5199635"/>
                <a:ext cx="1220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B33AD5-760B-64BF-780E-E6482C61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5" y="5199635"/>
                <a:ext cx="122039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F3076A-C017-6012-EE0A-7E892D491A56}"/>
                  </a:ext>
                </a:extLst>
              </p:cNvPr>
              <p:cNvSpPr txBox="1"/>
              <p:nvPr/>
            </p:nvSpPr>
            <p:spPr>
              <a:xfrm>
                <a:off x="305195" y="2335965"/>
                <a:ext cx="2332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deg-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polynomial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F3076A-C017-6012-EE0A-7E892D49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5" y="2335965"/>
                <a:ext cx="2332482" cy="646331"/>
              </a:xfrm>
              <a:prstGeom prst="rect">
                <a:avLst/>
              </a:prstGeom>
              <a:blipFill>
                <a:blip r:embed="rId17"/>
                <a:stretch>
                  <a:fillRect l="-2174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9F8557-43A1-078F-989F-A17757971054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4030692" y="3199564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EAEA26-4923-9FBD-BADC-5818B86040B6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>
            <a:off x="4030692" y="3199564"/>
            <a:ext cx="3870594" cy="9635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B48ECDE-F980-A809-B324-225D0F2D4A8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030692" y="3199563"/>
            <a:ext cx="3870594" cy="22162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BFDD72-6FDC-A21E-D428-8C8CE5949786}"/>
                  </a:ext>
                </a:extLst>
              </p:cNvPr>
              <p:cNvSpPr txBox="1"/>
              <p:nvPr/>
            </p:nvSpPr>
            <p:spPr>
              <a:xfrm>
                <a:off x="5306257" y="2789022"/>
                <a:ext cx="1319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𝑅𝑒𝑠h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BFDD72-6FDC-A21E-D428-8C8CE594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57" y="2789022"/>
                <a:ext cx="131946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2F53668-0714-19E9-67EF-9FE6C95EF19D}"/>
                  </a:ext>
                </a:extLst>
              </p:cNvPr>
              <p:cNvSpPr txBox="1"/>
              <p:nvPr/>
            </p:nvSpPr>
            <p:spPr>
              <a:xfrm>
                <a:off x="5303596" y="3338810"/>
                <a:ext cx="1324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𝑅𝑒𝑠h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2F53668-0714-19E9-67EF-9FE6C95EF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96" y="3338810"/>
                <a:ext cx="132478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FE7FF-DE31-EA68-AF16-A8B316A41A2B}"/>
                  </a:ext>
                </a:extLst>
              </p:cNvPr>
              <p:cNvSpPr txBox="1"/>
              <p:nvPr/>
            </p:nvSpPr>
            <p:spPr>
              <a:xfrm>
                <a:off x="5300935" y="3974004"/>
                <a:ext cx="1324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𝑅𝑒𝑠h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FE7FF-DE31-EA68-AF16-A8B316A41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35" y="3974004"/>
                <a:ext cx="132478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9F01FD1-A76B-C878-43B9-3E4D24A409EB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 flipV="1">
            <a:off x="4030692" y="3199564"/>
            <a:ext cx="3870594" cy="96357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DA12B2-7208-86CE-A204-B64376D1B1A1}"/>
              </a:ext>
            </a:extLst>
          </p:cNvPr>
          <p:cNvCxnSpPr>
            <a:cxnSpLocks/>
            <a:stCxn id="7" idx="3"/>
            <a:endCxn id="24" idx="1"/>
          </p:cNvCxnSpPr>
          <p:nvPr/>
        </p:nvCxnSpPr>
        <p:spPr>
          <a:xfrm>
            <a:off x="4030692" y="4163134"/>
            <a:ext cx="387059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8D4C885-28D2-2581-7BFA-7B733566BF07}"/>
              </a:ext>
            </a:extLst>
          </p:cNvPr>
          <p:cNvCxnSpPr>
            <a:cxnSpLocks/>
            <a:stCxn id="7" idx="3"/>
            <a:endCxn id="30" idx="1"/>
          </p:cNvCxnSpPr>
          <p:nvPr/>
        </p:nvCxnSpPr>
        <p:spPr>
          <a:xfrm>
            <a:off x="4030692" y="4163134"/>
            <a:ext cx="3870594" cy="125271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BF47E1-1A90-E82C-63CE-84456237143A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 flipV="1">
            <a:off x="4030692" y="3199564"/>
            <a:ext cx="3870594" cy="221628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E4889B0-90CE-05C4-CC69-97EDB72ECBEA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 flipV="1">
            <a:off x="4030692" y="4163134"/>
            <a:ext cx="3870594" cy="125271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350F33-E573-F004-C5EA-9FB21AF74F7B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4030692" y="5415851"/>
            <a:ext cx="387059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C02C039-AC3D-C8D8-16AB-EB24EC216D11}"/>
                  </a:ext>
                </a:extLst>
              </p:cNvPr>
              <p:cNvSpPr txBox="1"/>
              <p:nvPr/>
            </p:nvSpPr>
            <p:spPr>
              <a:xfrm>
                <a:off x="9611272" y="3026991"/>
                <a:ext cx="18987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C02C039-AC3D-C8D8-16AB-EB24EC216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72" y="3026991"/>
                <a:ext cx="1898725" cy="276999"/>
              </a:xfrm>
              <a:prstGeom prst="rect">
                <a:avLst/>
              </a:prstGeom>
              <a:blipFill>
                <a:blip r:embed="rId21"/>
                <a:stretch>
                  <a:fillRect l="-66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69E0D6B-8263-3AD2-480C-0986ADCCA611}"/>
                  </a:ext>
                </a:extLst>
              </p:cNvPr>
              <p:cNvSpPr txBox="1"/>
              <p:nvPr/>
            </p:nvSpPr>
            <p:spPr>
              <a:xfrm>
                <a:off x="9686109" y="3993084"/>
                <a:ext cx="1903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69E0D6B-8263-3AD2-480C-0986ADCCA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09" y="3993084"/>
                <a:ext cx="1903021" cy="276999"/>
              </a:xfrm>
              <a:prstGeom prst="rect">
                <a:avLst/>
              </a:prstGeom>
              <a:blipFill>
                <a:blip r:embed="rId22"/>
                <a:stretch>
                  <a:fillRect l="-1325" t="-4545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4F9CBA3-89DB-3379-C0B4-313D77456E0B}"/>
                  </a:ext>
                </a:extLst>
              </p:cNvPr>
              <p:cNvSpPr txBox="1"/>
              <p:nvPr/>
            </p:nvSpPr>
            <p:spPr>
              <a:xfrm>
                <a:off x="9698158" y="5298908"/>
                <a:ext cx="1913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𝑆h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4F9CBA3-89DB-3379-C0B4-313D77456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58" y="5298908"/>
                <a:ext cx="1913793" cy="276999"/>
              </a:xfrm>
              <a:prstGeom prst="rect">
                <a:avLst/>
              </a:prstGeom>
              <a:blipFill>
                <a:blip r:embed="rId23"/>
                <a:stretch>
                  <a:fillRect l="-1316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FD9E5-64A4-D6C3-D87C-7AF9C59979D3}"/>
                  </a:ext>
                </a:extLst>
              </p:cNvPr>
              <p:cNvSpPr txBox="1"/>
              <p:nvPr/>
            </p:nvSpPr>
            <p:spPr>
              <a:xfrm>
                <a:off x="9481653" y="2335965"/>
                <a:ext cx="2332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deg-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polynomial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FD9E5-64A4-D6C3-D87C-7AF9C5997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653" y="2335965"/>
                <a:ext cx="2332482" cy="646331"/>
              </a:xfrm>
              <a:prstGeom prst="rect">
                <a:avLst/>
              </a:prstGeom>
              <a:blipFill>
                <a:blip r:embed="rId24"/>
                <a:stretch>
                  <a:fillRect l="-2162" t="-3846" r="-54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Devil face with solid fill with solid fill">
            <a:extLst>
              <a:ext uri="{FF2B5EF4-FFF2-40B4-BE49-F238E27FC236}">
                <a16:creationId xmlns:a16="http://schemas.microsoft.com/office/drawing/2014/main" id="{32ED1E1D-3F95-3E63-0E5F-82D22A790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3978" y="3895775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FF277D-8268-C5A0-ABBC-5B9C254D39CA}"/>
                  </a:ext>
                </a:extLst>
              </p:cNvPr>
              <p:cNvSpPr txBox="1"/>
              <p:nvPr/>
            </p:nvSpPr>
            <p:spPr>
              <a:xfrm>
                <a:off x="3311693" y="4604197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FF277D-8268-C5A0-ABBC-5B9C254D3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93" y="4604197"/>
                <a:ext cx="42478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C4A5EC-6E09-3B1F-D0B7-83CB668925B2}"/>
                  </a:ext>
                </a:extLst>
              </p:cNvPr>
              <p:cNvSpPr txBox="1"/>
              <p:nvPr/>
            </p:nvSpPr>
            <p:spPr>
              <a:xfrm>
                <a:off x="7966793" y="4562639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C4A5EC-6E09-3B1F-D0B7-83CB66892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93" y="4562639"/>
                <a:ext cx="424786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5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50" grpId="0"/>
      <p:bldP spid="51" grpId="0"/>
      <p:bldP spid="52" grpId="0"/>
      <p:bldP spid="72" grpId="0"/>
      <p:bldP spid="73" grpId="0"/>
      <p:bldP spid="7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1505-DE8A-DBBF-9FA9-7FF897AD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Our Honest Majority Linear SMT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47CA0-EA5A-9BEC-D060-079DE699D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232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U</a:t>
                </a:r>
                <a:r>
                  <a:rPr lang="en-US" sz="2400" b="0" dirty="0"/>
                  <a:t>ses degree-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 Shamir shares and re-randomization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/>
                  <a:t> (amortized) total communication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47CA0-EA5A-9BEC-D060-079DE699D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2321"/>
                <a:ext cx="10515600" cy="4351338"/>
              </a:xfrm>
              <a:blipFill>
                <a:blip r:embed="rId2"/>
                <a:stretch>
                  <a:fillRect l="-844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>
            <a:extLst>
              <a:ext uri="{FF2B5EF4-FFF2-40B4-BE49-F238E27FC236}">
                <a16:creationId xmlns:a16="http://schemas.microsoft.com/office/drawing/2014/main" id="{44B6E4EE-292A-4797-A7A0-237BC373C50D}"/>
              </a:ext>
            </a:extLst>
          </p:cNvPr>
          <p:cNvSpPr/>
          <p:nvPr/>
        </p:nvSpPr>
        <p:spPr>
          <a:xfrm>
            <a:off x="2033978" y="2477318"/>
            <a:ext cx="2977968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75C195AD-2AE9-ECAF-30F3-3891F993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375" y="2804905"/>
            <a:ext cx="789317" cy="789317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916F1DE0-8F33-5BE2-1444-B05F1A0B3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375" y="3752865"/>
            <a:ext cx="789317" cy="789317"/>
          </a:xfrm>
          <a:prstGeom prst="rect">
            <a:avLst/>
          </a:prstGeom>
        </p:spPr>
      </p:pic>
      <p:pic>
        <p:nvPicPr>
          <p:cNvPr id="14" name="Graphic 13" descr="Devil face with solid fill with solid fill">
            <a:extLst>
              <a:ext uri="{FF2B5EF4-FFF2-40B4-BE49-F238E27FC236}">
                <a16:creationId xmlns:a16="http://schemas.microsoft.com/office/drawing/2014/main" id="{4BA371E1-95F8-0BAF-39FA-704E1C970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3214" y="2961820"/>
            <a:ext cx="471618" cy="471618"/>
          </a:xfrm>
          <a:prstGeom prst="rect">
            <a:avLst/>
          </a:prstGeom>
        </p:spPr>
      </p:pic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4B142AF-1AE5-5157-7DFE-817FB7AF4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375" y="5021192"/>
            <a:ext cx="789317" cy="78931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21E160A8-AD6C-B80A-448A-97E5BBF6699A}"/>
              </a:ext>
            </a:extLst>
          </p:cNvPr>
          <p:cNvSpPr/>
          <p:nvPr/>
        </p:nvSpPr>
        <p:spPr>
          <a:xfrm>
            <a:off x="6693889" y="2477318"/>
            <a:ext cx="2977968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Computer with solid fill">
            <a:extLst>
              <a:ext uri="{FF2B5EF4-FFF2-40B4-BE49-F238E27FC236}">
                <a16:creationId xmlns:a16="http://schemas.microsoft.com/office/drawing/2014/main" id="{343393FB-6A7C-252C-D108-46D85CB6C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1286" y="2804905"/>
            <a:ext cx="789317" cy="789317"/>
          </a:xfrm>
          <a:prstGeom prst="rect">
            <a:avLst/>
          </a:prstGeom>
        </p:spPr>
      </p:pic>
      <p:pic>
        <p:nvPicPr>
          <p:cNvPr id="24" name="Graphic 23" descr="Computer with solid fill">
            <a:extLst>
              <a:ext uri="{FF2B5EF4-FFF2-40B4-BE49-F238E27FC236}">
                <a16:creationId xmlns:a16="http://schemas.microsoft.com/office/drawing/2014/main" id="{03B6384C-E4E4-D183-6FFA-83A5FBCC3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1286" y="3752865"/>
            <a:ext cx="789317" cy="789317"/>
          </a:xfrm>
          <a:prstGeom prst="rect">
            <a:avLst/>
          </a:prstGeom>
        </p:spPr>
      </p:pic>
      <p:pic>
        <p:nvPicPr>
          <p:cNvPr id="30" name="Graphic 29" descr="Computer with solid fill">
            <a:extLst>
              <a:ext uri="{FF2B5EF4-FFF2-40B4-BE49-F238E27FC236}">
                <a16:creationId xmlns:a16="http://schemas.microsoft.com/office/drawing/2014/main" id="{89A530CB-9E0F-562A-7258-7516456AA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1286" y="5021192"/>
            <a:ext cx="789317" cy="789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F146E2-0586-BD8D-EEF4-4650F660984B}"/>
                  </a:ext>
                </a:extLst>
              </p:cNvPr>
              <p:cNvSpPr txBox="1"/>
              <p:nvPr/>
            </p:nvSpPr>
            <p:spPr>
              <a:xfrm>
                <a:off x="626015" y="3007493"/>
                <a:ext cx="11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F146E2-0586-BD8D-EEF4-4650F660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5" y="3007493"/>
                <a:ext cx="1196674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A0A79-9334-DB60-69CD-183396423EF6}"/>
                  </a:ext>
                </a:extLst>
              </p:cNvPr>
              <p:cNvSpPr txBox="1"/>
              <p:nvPr/>
            </p:nvSpPr>
            <p:spPr>
              <a:xfrm>
                <a:off x="597410" y="3962857"/>
                <a:ext cx="1201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A0A79-9334-DB60-69CD-183396423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0" y="3962857"/>
                <a:ext cx="1201996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B33AD5-760B-64BF-780E-E6482C61BDCF}"/>
                  </a:ext>
                </a:extLst>
              </p:cNvPr>
              <p:cNvSpPr txBox="1"/>
              <p:nvPr/>
            </p:nvSpPr>
            <p:spPr>
              <a:xfrm>
                <a:off x="588215" y="5199635"/>
                <a:ext cx="1220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B33AD5-760B-64BF-780E-E6482C61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15" y="5199635"/>
                <a:ext cx="1220399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9F8557-43A1-078F-989F-A17757971054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4030692" y="3199564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BFDD72-6FDC-A21E-D428-8C8CE5949786}"/>
                  </a:ext>
                </a:extLst>
              </p:cNvPr>
              <p:cNvSpPr txBox="1"/>
              <p:nvPr/>
            </p:nvSpPr>
            <p:spPr>
              <a:xfrm>
                <a:off x="5498112" y="2777154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BFDD72-6FDC-A21E-D428-8C8CE594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12" y="2777154"/>
                <a:ext cx="44133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A65767-4FBB-F557-FAD9-9AA7CA66CB78}"/>
              </a:ext>
            </a:extLst>
          </p:cNvPr>
          <p:cNvCxnSpPr>
            <a:cxnSpLocks/>
            <a:stCxn id="7" idx="3"/>
            <a:endCxn id="24" idx="1"/>
          </p:cNvCxnSpPr>
          <p:nvPr/>
        </p:nvCxnSpPr>
        <p:spPr>
          <a:xfrm>
            <a:off x="4030692" y="4147524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3C271-F4CF-FFB2-E3A2-1B013461FBCE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4030692" y="5415851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2D3467-4877-03E5-E3BD-A173E5781E26}"/>
                  </a:ext>
                </a:extLst>
              </p:cNvPr>
              <p:cNvSpPr txBox="1"/>
              <p:nvPr/>
            </p:nvSpPr>
            <p:spPr>
              <a:xfrm>
                <a:off x="5498112" y="3730732"/>
                <a:ext cx="446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2D3467-4877-03E5-E3BD-A173E578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12" y="3730732"/>
                <a:ext cx="4466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F3859-22AD-7D8C-5918-8AD563D18BF1}"/>
                  </a:ext>
                </a:extLst>
              </p:cNvPr>
              <p:cNvSpPr txBox="1"/>
              <p:nvPr/>
            </p:nvSpPr>
            <p:spPr>
              <a:xfrm>
                <a:off x="5491965" y="4974949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F3859-22AD-7D8C-5918-8AD563D18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965" y="4974949"/>
                <a:ext cx="45627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E453634-FE29-12CA-AEC1-F52A2D1021B5}"/>
              </a:ext>
            </a:extLst>
          </p:cNvPr>
          <p:cNvSpPr txBox="1"/>
          <p:nvPr/>
        </p:nvSpPr>
        <p:spPr>
          <a:xfrm>
            <a:off x="10046597" y="4173646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Still Secure!!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ADC08F-A3AC-9859-FBC8-0A8EC36DA7AD}"/>
                  </a:ext>
                </a:extLst>
              </p:cNvPr>
              <p:cNvSpPr txBox="1"/>
              <p:nvPr/>
            </p:nvSpPr>
            <p:spPr>
              <a:xfrm>
                <a:off x="195209" y="2350904"/>
                <a:ext cx="2438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deg-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polynomial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ADC08F-A3AC-9859-FBC8-0A8EC36D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09" y="2350904"/>
                <a:ext cx="2438005" cy="646331"/>
              </a:xfrm>
              <a:prstGeom prst="rect">
                <a:avLst/>
              </a:prstGeom>
              <a:blipFill>
                <a:blip r:embed="rId20"/>
                <a:stretch>
                  <a:fillRect l="-2073" t="-5769" r="-310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Devil face with solid fill with solid fill">
            <a:extLst>
              <a:ext uri="{FF2B5EF4-FFF2-40B4-BE49-F238E27FC236}">
                <a16:creationId xmlns:a16="http://schemas.microsoft.com/office/drawing/2014/main" id="{32ED1E1D-3F95-3E63-0E5F-82D22A790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3978" y="3880165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72C5C2-9F9A-FD88-CDB0-A8C05DAAE378}"/>
                  </a:ext>
                </a:extLst>
              </p:cNvPr>
              <p:cNvSpPr txBox="1"/>
              <p:nvPr/>
            </p:nvSpPr>
            <p:spPr>
              <a:xfrm>
                <a:off x="3310569" y="4605617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72C5C2-9F9A-FD88-CDB0-A8C05DAAE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569" y="4605617"/>
                <a:ext cx="42478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DCBB28-70C7-9554-A59D-8DCDCB605079}"/>
                  </a:ext>
                </a:extLst>
              </p:cNvPr>
              <p:cNvSpPr txBox="1"/>
              <p:nvPr/>
            </p:nvSpPr>
            <p:spPr>
              <a:xfrm>
                <a:off x="7970480" y="4542182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DCBB28-70C7-9554-A59D-8DCDCB605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480" y="4542182"/>
                <a:ext cx="42478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5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50" grpId="0"/>
      <p:bldP spid="18" grpId="0"/>
      <p:bldP spid="19" grpId="0"/>
      <p:bldP spid="20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1505-DE8A-DBBF-9FA9-7FF897AD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Our Honest Majority Linear SMT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47CA0-EA5A-9BEC-D060-079DE699D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232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b="0" dirty="0"/>
                  <a:t>Can generate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degree-2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0" dirty="0"/>
                  <a:t> random </a:t>
                </a:r>
                <a:r>
                  <a:rPr lang="en-US" sz="2000" b="0" dirty="0" err="1"/>
                  <a:t>sharings</a:t>
                </a:r>
                <a:r>
                  <a:rPr lang="en-US" sz="2000" b="0" dirty="0"/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b="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/>
                  <a:t> total communication using </a:t>
                </a:r>
                <a:r>
                  <a:rPr lang="en-US" sz="2000" b="0" dirty="0" err="1"/>
                  <a:t>Vandermonde</a:t>
                </a:r>
                <a:r>
                  <a:rPr lang="en-US" sz="2000" b="0" dirty="0"/>
                  <a:t> matrices [DN07] for amortized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communication</a:t>
                </a:r>
              </a:p>
              <a:p>
                <a:pPr lvl="1"/>
                <a:r>
                  <a:rPr lang="en-US" sz="1800" dirty="0">
                    <a:solidFill>
                      <a:schemeClr val="accent2"/>
                    </a:solidFill>
                  </a:rPr>
                  <a:t>We will eventually assume for linear Fluid MPC that each circuit layer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solidFill>
                      <a:schemeClr val="accent2"/>
                    </a:solidFill>
                  </a:rPr>
                  <a:t> width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47CA0-EA5A-9BEC-D060-079DE699D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2321"/>
                <a:ext cx="10515600" cy="4351338"/>
              </a:xfrm>
              <a:blipFill>
                <a:blip r:embed="rId2"/>
                <a:stretch>
                  <a:fillRect l="-603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>
            <a:extLst>
              <a:ext uri="{FF2B5EF4-FFF2-40B4-BE49-F238E27FC236}">
                <a16:creationId xmlns:a16="http://schemas.microsoft.com/office/drawing/2014/main" id="{44B6E4EE-292A-4797-A7A0-237BC373C50D}"/>
              </a:ext>
            </a:extLst>
          </p:cNvPr>
          <p:cNvSpPr/>
          <p:nvPr/>
        </p:nvSpPr>
        <p:spPr>
          <a:xfrm>
            <a:off x="2099292" y="2607947"/>
            <a:ext cx="2977968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75C195AD-2AE9-ECAF-30F3-3891F993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689" y="2935534"/>
            <a:ext cx="789317" cy="789317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916F1DE0-8F33-5BE2-1444-B05F1A0B3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689" y="3886946"/>
            <a:ext cx="789317" cy="789317"/>
          </a:xfrm>
          <a:prstGeom prst="rect">
            <a:avLst/>
          </a:prstGeom>
        </p:spPr>
      </p:pic>
      <p:pic>
        <p:nvPicPr>
          <p:cNvPr id="14" name="Graphic 13" descr="Devil face with solid fill with solid fill">
            <a:extLst>
              <a:ext uri="{FF2B5EF4-FFF2-40B4-BE49-F238E27FC236}">
                <a16:creationId xmlns:a16="http://schemas.microsoft.com/office/drawing/2014/main" id="{4BA371E1-95F8-0BAF-39FA-704E1C970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9297" y="4024437"/>
            <a:ext cx="471618" cy="471618"/>
          </a:xfrm>
          <a:prstGeom prst="rect">
            <a:avLst/>
          </a:prstGeom>
        </p:spPr>
      </p:pic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74B142AF-1AE5-5157-7DFE-817FB7AF4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689" y="5151821"/>
            <a:ext cx="789317" cy="78931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21E160A8-AD6C-B80A-448A-97E5BBF6699A}"/>
              </a:ext>
            </a:extLst>
          </p:cNvPr>
          <p:cNvSpPr/>
          <p:nvPr/>
        </p:nvSpPr>
        <p:spPr>
          <a:xfrm>
            <a:off x="6759203" y="2607947"/>
            <a:ext cx="2977968" cy="399786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Computer with solid fill">
            <a:extLst>
              <a:ext uri="{FF2B5EF4-FFF2-40B4-BE49-F238E27FC236}">
                <a16:creationId xmlns:a16="http://schemas.microsoft.com/office/drawing/2014/main" id="{343393FB-6A7C-252C-D108-46D85CB6C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6600" y="2935534"/>
            <a:ext cx="789317" cy="789317"/>
          </a:xfrm>
          <a:prstGeom prst="rect">
            <a:avLst/>
          </a:prstGeom>
        </p:spPr>
      </p:pic>
      <p:pic>
        <p:nvPicPr>
          <p:cNvPr id="24" name="Graphic 23" descr="Computer with solid fill">
            <a:extLst>
              <a:ext uri="{FF2B5EF4-FFF2-40B4-BE49-F238E27FC236}">
                <a16:creationId xmlns:a16="http://schemas.microsoft.com/office/drawing/2014/main" id="{03B6384C-E4E4-D183-6FFA-83A5FBCC3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6600" y="3886946"/>
            <a:ext cx="789317" cy="789317"/>
          </a:xfrm>
          <a:prstGeom prst="rect">
            <a:avLst/>
          </a:prstGeom>
        </p:spPr>
      </p:pic>
      <p:pic>
        <p:nvPicPr>
          <p:cNvPr id="30" name="Graphic 29" descr="Computer with solid fill">
            <a:extLst>
              <a:ext uri="{FF2B5EF4-FFF2-40B4-BE49-F238E27FC236}">
                <a16:creationId xmlns:a16="http://schemas.microsoft.com/office/drawing/2014/main" id="{89A530CB-9E0F-562A-7258-7516456AA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6600" y="5151821"/>
            <a:ext cx="789317" cy="789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F146E2-0586-BD8D-EEF4-4650F660984B}"/>
                  </a:ext>
                </a:extLst>
              </p:cNvPr>
              <p:cNvSpPr txBox="1"/>
              <p:nvPr/>
            </p:nvSpPr>
            <p:spPr>
              <a:xfrm>
                <a:off x="691329" y="3091822"/>
                <a:ext cx="11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F146E2-0586-BD8D-EEF4-4650F6609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9" y="3091822"/>
                <a:ext cx="119667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A0A79-9334-DB60-69CD-183396423EF6}"/>
                  </a:ext>
                </a:extLst>
              </p:cNvPr>
              <p:cNvSpPr txBox="1"/>
              <p:nvPr/>
            </p:nvSpPr>
            <p:spPr>
              <a:xfrm>
                <a:off x="659984" y="3935267"/>
                <a:ext cx="1201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A0A79-9334-DB60-69CD-183396423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84" y="3935267"/>
                <a:ext cx="1201996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B33AD5-760B-64BF-780E-E6482C61BDCF}"/>
                  </a:ext>
                </a:extLst>
              </p:cNvPr>
              <p:cNvSpPr txBox="1"/>
              <p:nvPr/>
            </p:nvSpPr>
            <p:spPr>
              <a:xfrm>
                <a:off x="653529" y="5330264"/>
                <a:ext cx="1220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EB33AD5-760B-64BF-780E-E6482C61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29" y="5330264"/>
                <a:ext cx="1220399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F3076A-C017-6012-EE0A-7E892D491A56}"/>
                  </a:ext>
                </a:extLst>
              </p:cNvPr>
              <p:cNvSpPr txBox="1"/>
              <p:nvPr/>
            </p:nvSpPr>
            <p:spPr>
              <a:xfrm>
                <a:off x="248498" y="2450903"/>
                <a:ext cx="2468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deg-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polynomial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F3076A-C017-6012-EE0A-7E892D49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8" y="2450903"/>
                <a:ext cx="2468489" cy="646331"/>
              </a:xfrm>
              <a:prstGeom prst="rect">
                <a:avLst/>
              </a:prstGeom>
              <a:blipFill>
                <a:blip r:embed="rId16"/>
                <a:stretch>
                  <a:fillRect l="-2041" t="-1923" r="-204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9F8557-43A1-078F-989F-A17757971054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4096006" y="3330193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BFDD72-6FDC-A21E-D428-8C8CE5949786}"/>
                  </a:ext>
                </a:extLst>
              </p:cNvPr>
              <p:cNvSpPr txBox="1"/>
              <p:nvPr/>
            </p:nvSpPr>
            <p:spPr>
              <a:xfrm>
                <a:off x="5188984" y="2907783"/>
                <a:ext cx="1440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BFDD72-6FDC-A21E-D428-8C8CE594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84" y="2907783"/>
                <a:ext cx="144033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A65767-4FBB-F557-FAD9-9AA7CA66CB78}"/>
              </a:ext>
            </a:extLst>
          </p:cNvPr>
          <p:cNvCxnSpPr>
            <a:cxnSpLocks/>
            <a:stCxn id="7" idx="3"/>
            <a:endCxn id="24" idx="1"/>
          </p:cNvCxnSpPr>
          <p:nvPr/>
        </p:nvCxnSpPr>
        <p:spPr>
          <a:xfrm>
            <a:off x="4096006" y="4281605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3C271-F4CF-FFB2-E3A2-1B013461FBCE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>
            <a:off x="4096006" y="5546480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453634-FE29-12CA-AEC1-F52A2D1021B5}"/>
              </a:ext>
            </a:extLst>
          </p:cNvPr>
          <p:cNvSpPr txBox="1"/>
          <p:nvPr/>
        </p:nvSpPr>
        <p:spPr>
          <a:xfrm>
            <a:off x="10111911" y="4304275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Still Secure!!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B8FA21-EC98-CA39-DA44-25D72A3586C7}"/>
                  </a:ext>
                </a:extLst>
              </p:cNvPr>
              <p:cNvSpPr txBox="1"/>
              <p:nvPr/>
            </p:nvSpPr>
            <p:spPr>
              <a:xfrm>
                <a:off x="691329" y="4282361"/>
                <a:ext cx="1228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B8FA21-EC98-CA39-DA44-25D72A35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9" y="4282361"/>
                <a:ext cx="1228028" cy="369332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05FB7D-0566-3A4D-2C64-58B12E7720B4}"/>
                  </a:ext>
                </a:extLst>
              </p:cNvPr>
              <p:cNvSpPr txBox="1"/>
              <p:nvPr/>
            </p:nvSpPr>
            <p:spPr>
              <a:xfrm>
                <a:off x="675652" y="3411576"/>
                <a:ext cx="1222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05FB7D-0566-3A4D-2C64-58B12E772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2" y="3411576"/>
                <a:ext cx="1222706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067A0-BCEF-F9D6-CB45-B3EE794FD69C}"/>
                  </a:ext>
                </a:extLst>
              </p:cNvPr>
              <p:cNvSpPr txBox="1"/>
              <p:nvPr/>
            </p:nvSpPr>
            <p:spPr>
              <a:xfrm>
                <a:off x="644307" y="5650018"/>
                <a:ext cx="1249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067A0-BCEF-F9D6-CB45-B3EE794F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07" y="5650018"/>
                <a:ext cx="1249188" cy="369332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795AA9-BB77-123A-D22F-D4108C5C75DA}"/>
                  </a:ext>
                </a:extLst>
              </p:cNvPr>
              <p:cNvSpPr txBox="1"/>
              <p:nvPr/>
            </p:nvSpPr>
            <p:spPr>
              <a:xfrm>
                <a:off x="5238785" y="3876488"/>
                <a:ext cx="1456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795AA9-BB77-123A-D22F-D4108C5C7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85" y="3876488"/>
                <a:ext cx="145629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B8DFB5-A87D-2DEA-2910-C46DAACA94CC}"/>
                  </a:ext>
                </a:extLst>
              </p:cNvPr>
              <p:cNvSpPr txBox="1"/>
              <p:nvPr/>
            </p:nvSpPr>
            <p:spPr>
              <a:xfrm>
                <a:off x="5188984" y="5116950"/>
                <a:ext cx="1529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B8DFB5-A87D-2DEA-2910-C46DAACA9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984" y="5116950"/>
                <a:ext cx="152926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088056-0435-E22C-9ADB-A1BF34EB794E}"/>
                  </a:ext>
                </a:extLst>
              </p:cNvPr>
              <p:cNvSpPr txBox="1"/>
              <p:nvPr/>
            </p:nvSpPr>
            <p:spPr>
              <a:xfrm>
                <a:off x="9643384" y="2450903"/>
                <a:ext cx="2300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088056-0435-E22C-9ADB-A1BF34EB7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384" y="2450903"/>
                <a:ext cx="2300117" cy="369332"/>
              </a:xfrm>
              <a:prstGeom prst="rect">
                <a:avLst/>
              </a:prstGeom>
              <a:blipFill>
                <a:blip r:embed="rId2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Devil face with solid fill with solid fill">
            <a:extLst>
              <a:ext uri="{FF2B5EF4-FFF2-40B4-BE49-F238E27FC236}">
                <a16:creationId xmlns:a16="http://schemas.microsoft.com/office/drawing/2014/main" id="{32ED1E1D-3F95-3E63-0E5F-82D22A790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035" y="5323796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2E6F4C-3AC1-8390-E174-FC9A0C330419}"/>
                  </a:ext>
                </a:extLst>
              </p:cNvPr>
              <p:cNvSpPr txBox="1"/>
              <p:nvPr/>
            </p:nvSpPr>
            <p:spPr>
              <a:xfrm>
                <a:off x="3375883" y="4673607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2E6F4C-3AC1-8390-E174-FC9A0C330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83" y="4673607"/>
                <a:ext cx="42478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E7860D-F865-E573-5505-E9BA8AC9C252}"/>
                  </a:ext>
                </a:extLst>
              </p:cNvPr>
              <p:cNvSpPr txBox="1"/>
              <p:nvPr/>
            </p:nvSpPr>
            <p:spPr>
              <a:xfrm>
                <a:off x="8035794" y="4673607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E7860D-F865-E573-5505-E9BA8AC9C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794" y="4673607"/>
                <a:ext cx="424786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3" grpId="0"/>
      <p:bldP spid="35" grpId="0"/>
      <p:bldP spid="36" grpId="0"/>
      <p:bldP spid="50" grpId="0"/>
      <p:bldP spid="20" grpId="0"/>
      <p:bldP spid="9" grpId="0"/>
      <p:bldP spid="12" grpId="0"/>
      <p:bldP spid="13" grpId="0"/>
      <p:bldP spid="16" grpId="0"/>
      <p:bldP spid="17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A3CF-7DF3-44FC-D8E2-61E604F0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Dishonest Majority Linear SMT [RS22]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91C0962-0A52-4D10-97BE-533DB6E3E2AA}"/>
              </a:ext>
            </a:extLst>
          </p:cNvPr>
          <p:cNvSpPr/>
          <p:nvPr/>
        </p:nvSpPr>
        <p:spPr>
          <a:xfrm>
            <a:off x="2099292" y="3145220"/>
            <a:ext cx="2977968" cy="31768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812A1C45-1CAE-B606-E81B-4EC3C6E41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0147" y="3516598"/>
            <a:ext cx="789317" cy="789317"/>
          </a:xfrm>
          <a:prstGeom prst="rect">
            <a:avLst/>
          </a:prstGeom>
        </p:spPr>
      </p:pic>
      <p:pic>
        <p:nvPicPr>
          <p:cNvPr id="7" name="Graphic 6" descr="Devil face with solid fill with solid fill">
            <a:extLst>
              <a:ext uri="{FF2B5EF4-FFF2-40B4-BE49-F238E27FC236}">
                <a16:creationId xmlns:a16="http://schemas.microsoft.com/office/drawing/2014/main" id="{0308EF17-6DC4-50BE-5E4E-50FCE9C16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5124" y="5026890"/>
            <a:ext cx="471618" cy="471618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658AA502-3F86-ADF0-3E26-0545B8244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689" y="4868041"/>
            <a:ext cx="789317" cy="789317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872486B-2591-70CF-837A-58E756581E60}"/>
              </a:ext>
            </a:extLst>
          </p:cNvPr>
          <p:cNvSpPr/>
          <p:nvPr/>
        </p:nvSpPr>
        <p:spPr>
          <a:xfrm>
            <a:off x="6759203" y="3145220"/>
            <a:ext cx="2977968" cy="31768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BE370ADC-BE10-2735-C34F-C653714D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013" y="3516598"/>
            <a:ext cx="789317" cy="789317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F8A9873F-65BE-1C43-CC40-7145887A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6600" y="4868041"/>
            <a:ext cx="789317" cy="7893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944E9D-0979-BFB7-602D-B704C3A56F40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4096006" y="5262700"/>
            <a:ext cx="3870594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686DFA-7BAE-28CD-4991-93465EA973DC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4079464" y="3911257"/>
            <a:ext cx="3874549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8311C6-B065-2176-A064-749AD1C4A532}"/>
                  </a:ext>
                </a:extLst>
              </p:cNvPr>
              <p:cNvSpPr txBox="1"/>
              <p:nvPr/>
            </p:nvSpPr>
            <p:spPr>
              <a:xfrm>
                <a:off x="1114425" y="1561362"/>
                <a:ext cx="9386888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Uses additive </a:t>
                </a:r>
                <a:r>
                  <a:rPr lang="en-US" dirty="0" err="1"/>
                  <a:t>sharings</a:t>
                </a:r>
                <a:r>
                  <a:rPr lang="en-US" dirty="0"/>
                  <a:t> and shared randomness between every pair of parties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en-US" dirty="0"/>
                  <a:t> communication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preprocessing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8311C6-B065-2176-A064-749AD1C4A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1561362"/>
                <a:ext cx="9386888" cy="946991"/>
              </a:xfrm>
              <a:prstGeom prst="rect">
                <a:avLst/>
              </a:prstGeom>
              <a:blipFill>
                <a:blip r:embed="rId11"/>
                <a:stretch>
                  <a:fillRect l="-40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5B400A-233B-7683-DAA3-63F2A5581B30}"/>
                  </a:ext>
                </a:extLst>
              </p:cNvPr>
              <p:cNvSpPr txBox="1"/>
              <p:nvPr/>
            </p:nvSpPr>
            <p:spPr>
              <a:xfrm>
                <a:off x="118164" y="3630158"/>
                <a:ext cx="441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5B400A-233B-7683-DAA3-63F2A55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4" y="3630158"/>
                <a:ext cx="44133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6614E-4F10-1512-16FC-E0E1B9951447}"/>
                  </a:ext>
                </a:extLst>
              </p:cNvPr>
              <p:cNvSpPr txBox="1"/>
              <p:nvPr/>
            </p:nvSpPr>
            <p:spPr>
              <a:xfrm>
                <a:off x="110695" y="5087207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6614E-4F10-1512-16FC-E0E1B9951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5" y="5087207"/>
                <a:ext cx="4562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B8BBDC-2EF5-D984-B218-454C83201D5D}"/>
                  </a:ext>
                </a:extLst>
              </p:cNvPr>
              <p:cNvSpPr txBox="1"/>
              <p:nvPr/>
            </p:nvSpPr>
            <p:spPr>
              <a:xfrm>
                <a:off x="314182" y="2924186"/>
                <a:ext cx="23324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additive sharing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B8BBDC-2EF5-D984-B218-454C83201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82" y="2924186"/>
                <a:ext cx="2332482" cy="646331"/>
              </a:xfrm>
              <a:prstGeom prst="rect">
                <a:avLst/>
              </a:prstGeom>
              <a:blipFill>
                <a:blip r:embed="rId14"/>
                <a:stretch>
                  <a:fillRect l="-541" t="-3846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681434-A632-1009-B5E9-3A92988508FF}"/>
                  </a:ext>
                </a:extLst>
              </p:cNvPr>
              <p:cNvSpPr txBox="1"/>
              <p:nvPr/>
            </p:nvSpPr>
            <p:spPr>
              <a:xfrm>
                <a:off x="756745" y="2321692"/>
                <a:ext cx="684918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Preprocessing: Each pair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(in global pool) has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8681434-A632-1009-B5E9-3A9298850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5" y="2321692"/>
                <a:ext cx="6849183" cy="391646"/>
              </a:xfrm>
              <a:prstGeom prst="rect">
                <a:avLst/>
              </a:prstGeom>
              <a:blipFill>
                <a:blip r:embed="rId15"/>
                <a:stretch>
                  <a:fillRect l="-739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C9351A-9378-B0AB-2904-F761FC027115}"/>
                  </a:ext>
                </a:extLst>
              </p:cNvPr>
              <p:cNvSpPr txBox="1"/>
              <p:nvPr/>
            </p:nvSpPr>
            <p:spPr>
              <a:xfrm>
                <a:off x="588913" y="3637734"/>
                <a:ext cx="1382865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C9351A-9378-B0AB-2904-F761FC027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3" y="3637734"/>
                <a:ext cx="1382865" cy="67069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F8EA4A-3532-EDAC-7BAE-A1E7B5912DAF}"/>
                  </a:ext>
                </a:extLst>
              </p:cNvPr>
              <p:cNvSpPr txBox="1"/>
              <p:nvPr/>
            </p:nvSpPr>
            <p:spPr>
              <a:xfrm>
                <a:off x="566974" y="5078033"/>
                <a:ext cx="1585941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F8EA4A-3532-EDAC-7BAE-A1E7B591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4" y="5078033"/>
                <a:ext cx="1585941" cy="6706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DE8722-A5EB-A813-A06D-D6C9EA980E04}"/>
                  </a:ext>
                </a:extLst>
              </p:cNvPr>
              <p:cNvSpPr txBox="1"/>
              <p:nvPr/>
            </p:nvSpPr>
            <p:spPr>
              <a:xfrm>
                <a:off x="10051889" y="3637734"/>
                <a:ext cx="1480726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DE8722-A5EB-A813-A06D-D6C9EA9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89" y="3637734"/>
                <a:ext cx="1480726" cy="67069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3DE762-11E6-5416-B044-442ED1E59CF1}"/>
                  </a:ext>
                </a:extLst>
              </p:cNvPr>
              <p:cNvSpPr txBox="1"/>
              <p:nvPr/>
            </p:nvSpPr>
            <p:spPr>
              <a:xfrm>
                <a:off x="10159706" y="5146312"/>
                <a:ext cx="1237069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3DE762-11E6-5416-B044-442ED1E5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706" y="5146312"/>
                <a:ext cx="1237069" cy="6706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FCA8BC-7693-77D0-3ED2-E48EE7DF7244}"/>
                  </a:ext>
                </a:extLst>
              </p:cNvPr>
              <p:cNvSpPr txBox="1"/>
              <p:nvPr/>
            </p:nvSpPr>
            <p:spPr>
              <a:xfrm>
                <a:off x="5302021" y="3404087"/>
                <a:ext cx="145155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+∑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FCA8BC-7693-77D0-3ED2-E48EE7DF7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21" y="3404087"/>
                <a:ext cx="1451551" cy="381515"/>
              </a:xfrm>
              <a:prstGeom prst="rect">
                <a:avLst/>
              </a:prstGeom>
              <a:blipFill>
                <a:blip r:embed="rId2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86CFC6-25EF-1AC6-A5F0-106F10640A01}"/>
                  </a:ext>
                </a:extLst>
              </p:cNvPr>
              <p:cNvSpPr txBox="1"/>
              <p:nvPr/>
            </p:nvSpPr>
            <p:spPr>
              <a:xfrm>
                <a:off x="5303403" y="4731908"/>
                <a:ext cx="148592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+∑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86CFC6-25EF-1AC6-A5F0-106F10640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403" y="4731908"/>
                <a:ext cx="1485920" cy="381515"/>
              </a:xfrm>
              <a:prstGeom prst="rect">
                <a:avLst/>
              </a:prstGeom>
              <a:blipFill>
                <a:blip r:embed="rId2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8D2EFB-35B9-368D-0A72-1E0376C9E8FA}"/>
                  </a:ext>
                </a:extLst>
              </p:cNvPr>
              <p:cNvSpPr txBox="1"/>
              <p:nvPr/>
            </p:nvSpPr>
            <p:spPr>
              <a:xfrm>
                <a:off x="9840948" y="2934149"/>
                <a:ext cx="1902608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8D2EFB-35B9-368D-0A72-1E0376C9E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948" y="2934149"/>
                <a:ext cx="1902608" cy="670696"/>
              </a:xfrm>
              <a:prstGeom prst="rect">
                <a:avLst/>
              </a:prstGeom>
              <a:blipFill>
                <a:blip r:embed="rId2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01D515-2FCC-357A-AF18-5D6B52277A19}"/>
                  </a:ext>
                </a:extLst>
              </p:cNvPr>
              <p:cNvSpPr txBox="1"/>
              <p:nvPr/>
            </p:nvSpPr>
            <p:spPr>
              <a:xfrm>
                <a:off x="9851609" y="4509756"/>
                <a:ext cx="1902608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01D515-2FCC-357A-AF18-5D6B52277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609" y="4509756"/>
                <a:ext cx="1902608" cy="670696"/>
              </a:xfrm>
              <a:prstGeom prst="rect">
                <a:avLst/>
              </a:prstGeom>
              <a:blipFill>
                <a:blip r:embed="rId2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2A5A68-B15F-5F1F-40DA-0E82ED736324}"/>
                  </a:ext>
                </a:extLst>
              </p:cNvPr>
              <p:cNvSpPr txBox="1"/>
              <p:nvPr/>
            </p:nvSpPr>
            <p:spPr>
              <a:xfrm>
                <a:off x="9294470" y="5748729"/>
                <a:ext cx="2766349" cy="99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trike="sngStrike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trike="sngStrike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trike="sngStrike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2A5A68-B15F-5F1F-40DA-0E82ED73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70" y="5748729"/>
                <a:ext cx="2766349" cy="999504"/>
              </a:xfrm>
              <a:prstGeom prst="rect">
                <a:avLst/>
              </a:prstGeom>
              <a:blipFill>
                <a:blip r:embed="rId24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F86BE8D2-10FB-F500-B6E6-9DBAA1F32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0119" y="3704590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B4B281-7FFF-7AD5-1AC9-6345BCA49D21}"/>
                  </a:ext>
                </a:extLst>
              </p:cNvPr>
              <p:cNvSpPr txBox="1"/>
              <p:nvPr/>
            </p:nvSpPr>
            <p:spPr>
              <a:xfrm>
                <a:off x="3375883" y="4402312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6B4B281-7FFF-7AD5-1AC9-6345BCA49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83" y="4402312"/>
                <a:ext cx="42478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413CAC-AEB5-8515-BD6B-65528B36140E}"/>
                  </a:ext>
                </a:extLst>
              </p:cNvPr>
              <p:cNvSpPr txBox="1"/>
              <p:nvPr/>
            </p:nvSpPr>
            <p:spPr>
              <a:xfrm>
                <a:off x="8035794" y="4402312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413CAC-AEB5-8515-BD6B-65528B36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794" y="4402312"/>
                <a:ext cx="42478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F344E6-A9DC-A396-42FB-8AE77485B2D5}"/>
                  </a:ext>
                </a:extLst>
              </p:cNvPr>
              <p:cNvSpPr txBox="1"/>
              <p:nvPr/>
            </p:nvSpPr>
            <p:spPr>
              <a:xfrm>
                <a:off x="9945768" y="1669646"/>
                <a:ext cx="1714290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hides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F344E6-A9DC-A396-42FB-8AE77485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768" y="1669646"/>
                <a:ext cx="1714290" cy="658514"/>
              </a:xfrm>
              <a:prstGeom prst="rect">
                <a:avLst/>
              </a:prstGeom>
              <a:blipFill>
                <a:blip r:embed="rId26"/>
                <a:stretch>
                  <a:fillRect l="-2941" t="-377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2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6" grpId="0"/>
      <p:bldP spid="9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2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A3CF-7DF3-44FC-D8E2-61E604F0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Dishonest Majority SMT Preprocessing Lower Bound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91C0962-0A52-4D10-97BE-533DB6E3E2AA}"/>
              </a:ext>
            </a:extLst>
          </p:cNvPr>
          <p:cNvSpPr/>
          <p:nvPr/>
        </p:nvSpPr>
        <p:spPr>
          <a:xfrm>
            <a:off x="2099292" y="3429000"/>
            <a:ext cx="2977968" cy="31768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812A1C45-1CAE-B606-E81B-4EC3C6E41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0147" y="3800378"/>
            <a:ext cx="789317" cy="789317"/>
          </a:xfrm>
          <a:prstGeom prst="rect">
            <a:avLst/>
          </a:prstGeom>
        </p:spPr>
      </p:pic>
      <p:pic>
        <p:nvPicPr>
          <p:cNvPr id="7" name="Graphic 6" descr="Devil face with solid fill with solid fill">
            <a:extLst>
              <a:ext uri="{FF2B5EF4-FFF2-40B4-BE49-F238E27FC236}">
                <a16:creationId xmlns:a16="http://schemas.microsoft.com/office/drawing/2014/main" id="{0308EF17-6DC4-50BE-5E4E-50FCE9C16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5124" y="5310670"/>
            <a:ext cx="471618" cy="471618"/>
          </a:xfrm>
          <a:prstGeom prst="rect">
            <a:avLst/>
          </a:prstGeom>
        </p:spPr>
      </p:pic>
      <p:pic>
        <p:nvPicPr>
          <p:cNvPr id="10" name="Graphic 9" descr="Computer with solid fill">
            <a:extLst>
              <a:ext uri="{FF2B5EF4-FFF2-40B4-BE49-F238E27FC236}">
                <a16:creationId xmlns:a16="http://schemas.microsoft.com/office/drawing/2014/main" id="{658AA502-3F86-ADF0-3E26-0545B824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6689" y="5151821"/>
            <a:ext cx="789317" cy="789317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872486B-2591-70CF-837A-58E756581E60}"/>
              </a:ext>
            </a:extLst>
          </p:cNvPr>
          <p:cNvSpPr/>
          <p:nvPr/>
        </p:nvSpPr>
        <p:spPr>
          <a:xfrm>
            <a:off x="6759203" y="3429000"/>
            <a:ext cx="2977968" cy="31768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BE370ADC-BE10-2735-C34F-C653714D3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4013" y="3800378"/>
            <a:ext cx="789317" cy="789317"/>
          </a:xfrm>
          <a:prstGeom prst="rect">
            <a:avLst/>
          </a:prstGeom>
        </p:spPr>
      </p:pic>
      <p:pic>
        <p:nvPicPr>
          <p:cNvPr id="18" name="Graphic 17" descr="Computer with solid fill">
            <a:extLst>
              <a:ext uri="{FF2B5EF4-FFF2-40B4-BE49-F238E27FC236}">
                <a16:creationId xmlns:a16="http://schemas.microsoft.com/office/drawing/2014/main" id="{F8A9873F-65BE-1C43-CC40-7145887A0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6600" y="5151821"/>
            <a:ext cx="789317" cy="78931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01A244-6A64-6E0C-5166-30AC190695FF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4096006" y="4195037"/>
            <a:ext cx="3858007" cy="13514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944E9D-0979-BFB7-602D-B704C3A56F40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4096006" y="5546480"/>
            <a:ext cx="3870594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1DC69F-CFAC-A5B8-2098-232168EB1A6E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4079464" y="4195037"/>
            <a:ext cx="3887136" cy="135144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686DFA-7BAE-28CD-4991-93465EA973DC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4079464" y="4195037"/>
            <a:ext cx="3874549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8311C6-B065-2176-A064-749AD1C4A532}"/>
                  </a:ext>
                </a:extLst>
              </p:cNvPr>
              <p:cNvSpPr txBox="1"/>
              <p:nvPr/>
            </p:nvSpPr>
            <p:spPr>
              <a:xfrm>
                <a:off x="1114425" y="1561362"/>
                <a:ext cx="93868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 do secure transmission, 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-&gt;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communication (adversary sees everything else)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But,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do not share any randomness,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can just simulate the message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need shared randomness, and since any parties in the two committees could have been corrupted, all parties need shared randomness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fact, any party in the </a:t>
                </a:r>
                <a:r>
                  <a:rPr lang="en-US" i="1" dirty="0"/>
                  <a:t>global</a:t>
                </a:r>
                <a:r>
                  <a:rPr lang="en-US" dirty="0"/>
                  <a:t> </a:t>
                </a:r>
                <a:r>
                  <a:rPr lang="en-US" i="1" dirty="0"/>
                  <a:t>pool</a:t>
                </a:r>
                <a:r>
                  <a:rPr lang="en-US" dirty="0"/>
                  <a:t> could have been in the committees, so all parties in </a:t>
                </a:r>
                <a:r>
                  <a:rPr lang="en-US" i="1" dirty="0"/>
                  <a:t>global pool</a:t>
                </a:r>
                <a:r>
                  <a:rPr lang="en-US" dirty="0"/>
                  <a:t> need shared randomness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8311C6-B065-2176-A064-749AD1C4A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1561362"/>
                <a:ext cx="9386888" cy="2031325"/>
              </a:xfrm>
              <a:prstGeom prst="rect">
                <a:avLst/>
              </a:prstGeom>
              <a:blipFill>
                <a:blip r:embed="rId6"/>
                <a:stretch>
                  <a:fillRect l="-405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F86BE8D2-10FB-F500-B6E6-9DBAA1F32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5035" y="5323796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CD5BA-D591-E91E-6E22-42F2C5FA8750}"/>
                  </a:ext>
                </a:extLst>
              </p:cNvPr>
              <p:cNvSpPr txBox="1"/>
              <p:nvPr/>
            </p:nvSpPr>
            <p:spPr>
              <a:xfrm>
                <a:off x="3374638" y="4686092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CD5BA-D591-E91E-6E22-42F2C5FA8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38" y="4686092"/>
                <a:ext cx="4247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AF9B40-4FFF-C338-FBF9-6AE5293EB302}"/>
                  </a:ext>
                </a:extLst>
              </p:cNvPr>
              <p:cNvSpPr txBox="1"/>
              <p:nvPr/>
            </p:nvSpPr>
            <p:spPr>
              <a:xfrm>
                <a:off x="8034247" y="4687073"/>
                <a:ext cx="42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AF9B40-4FFF-C338-FBF9-6AE5293E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47" y="4687073"/>
                <a:ext cx="4247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4988B8-6ABE-B204-BC14-3480826AE53F}"/>
                  </a:ext>
                </a:extLst>
              </p:cNvPr>
              <p:cNvSpPr txBox="1"/>
              <p:nvPr/>
            </p:nvSpPr>
            <p:spPr>
              <a:xfrm>
                <a:off x="3331864" y="3970147"/>
                <a:ext cx="463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4988B8-6ABE-B204-BC14-3480826A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64" y="3970147"/>
                <a:ext cx="46388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55161-FCFC-4BAC-6EB4-9A2AB49170D0}"/>
                  </a:ext>
                </a:extLst>
              </p:cNvPr>
              <p:cNvSpPr txBox="1"/>
              <p:nvPr/>
            </p:nvSpPr>
            <p:spPr>
              <a:xfrm>
                <a:off x="3355089" y="5310670"/>
                <a:ext cx="463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155161-FCFC-4BAC-6EB4-9A2AB4917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089" y="5310670"/>
                <a:ext cx="46388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AEE39C-3F72-80B0-BE0B-D152BFB89558}"/>
                  </a:ext>
                </a:extLst>
              </p:cNvPr>
              <p:cNvSpPr txBox="1"/>
              <p:nvPr/>
            </p:nvSpPr>
            <p:spPr>
              <a:xfrm>
                <a:off x="7851981" y="4022395"/>
                <a:ext cx="789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AEE39C-3F72-80B0-BE0B-D152BFB8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981" y="4022395"/>
                <a:ext cx="78931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E7D6B5-CB62-FDD6-8F33-FDBBC4AF908A}"/>
                  </a:ext>
                </a:extLst>
              </p:cNvPr>
              <p:cNvSpPr txBox="1"/>
              <p:nvPr/>
            </p:nvSpPr>
            <p:spPr>
              <a:xfrm>
                <a:off x="8018375" y="5323796"/>
                <a:ext cx="463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E7D6B5-CB62-FDD6-8F33-FDBBC4AF9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375" y="5323796"/>
                <a:ext cx="4638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9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9E0-1D5D-15DF-32C9-DC83488A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 of Remaining Protocol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0D3FF-820F-ED8F-A08E-4A8ED4DA55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malicious security, we use information theoretic MACs &amp; circuit randomization (build on [RS22])</a:t>
                </a:r>
              </a:p>
              <a:p>
                <a:pPr lvl="1"/>
                <a:r>
                  <a:rPr lang="en-US" dirty="0"/>
                  <a:t>Even for honest majority, since use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secret sharing</a:t>
                </a:r>
              </a:p>
              <a:p>
                <a:r>
                  <a:rPr lang="en-US" dirty="0"/>
                  <a:t>We build a multiplication protocol based on beaver triples</a:t>
                </a:r>
              </a:p>
              <a:p>
                <a:pPr lvl="1"/>
                <a:r>
                  <a:rPr lang="en-US" dirty="0"/>
                  <a:t>For honest majority, (partially) authenticated triples generated on-the-fly using </a:t>
                </a:r>
                <a:r>
                  <a:rPr lang="en-US" dirty="0" err="1"/>
                  <a:t>Vandermonde</a:t>
                </a:r>
                <a:r>
                  <a:rPr lang="en-US" dirty="0"/>
                  <a:t> Matrix [DN07] for (amortized) linear communication</a:t>
                </a:r>
              </a:p>
              <a:p>
                <a:pPr lvl="1"/>
                <a:r>
                  <a:rPr lang="en-US" dirty="0"/>
                  <a:t>For dishonest majority, (partially) authenticated triples generated via preprocessing [RS22]</a:t>
                </a:r>
              </a:p>
              <a:p>
                <a:r>
                  <a:rPr lang="en-US" dirty="0"/>
                  <a:t>Addition and identity gates follow similarly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0D3FF-820F-ED8F-A08E-4A8ED4DA5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2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E95E-7408-3EDA-8730-C9AD8D99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96FD-9871-8D0A-868A-CFD8C7CA6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build maximally-Fluid MPC protocols with linear communication complexity achieving security with abort against malicious adversaries in both the honest and dishonest majority settings</a:t>
                </a:r>
              </a:p>
              <a:p>
                <a:r>
                  <a:rPr lang="en-US" dirty="0"/>
                  <a:t>We also show that this efficiency in the dishonest majority setting requires large preprocessing states</a:t>
                </a:r>
              </a:p>
              <a:p>
                <a:r>
                  <a:rPr lang="en-US" dirty="0"/>
                  <a:t>Open Problems: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: Improve efficiency of GOD protocols [DGL23],[DIK+23]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(our settings): Add GOD or identifiable abort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(our settings): Remove assumption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width for all layers for linear communication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96FD-9871-8D0A-868A-CFD8C7CA6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4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BFDF-8EBE-006D-7DED-86F20F1B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MPC in the (Traditional) Client-Server Model</a:t>
            </a:r>
          </a:p>
        </p:txBody>
      </p: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55077-021B-5AAF-BB34-93DBB03C9217}"/>
                  </a:ext>
                </a:extLst>
              </p:cNvPr>
              <p:cNvSpPr txBox="1"/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55077-021B-5AAF-BB34-93DBB03C9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blipFill>
                <a:blip r:embed="rId6"/>
                <a:stretch>
                  <a:fillRect l="-1351" t="-9375" r="-27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6964017-E055-353F-21F9-9B10A3B3E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7A0524E2-765F-742F-F0EE-E49E5A285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8AAB8E25-337F-185E-919A-7361C9044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 descr="Devil face with solid fill with solid fill">
            <a:extLst>
              <a:ext uri="{FF2B5EF4-FFF2-40B4-BE49-F238E27FC236}">
                <a16:creationId xmlns:a16="http://schemas.microsoft.com/office/drawing/2014/main" id="{0F5173C3-0714-0080-A0C6-349102650E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40" name="Graphic 39" descr="Devil face with solid fill with solid fill">
            <a:extLst>
              <a:ext uri="{FF2B5EF4-FFF2-40B4-BE49-F238E27FC236}">
                <a16:creationId xmlns:a16="http://schemas.microsoft.com/office/drawing/2014/main" id="{53538F08-2889-8827-B90E-AED665FCF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42" name="Graphic 41" descr="Devil face with solid fill with solid fill">
            <a:extLst>
              <a:ext uri="{FF2B5EF4-FFF2-40B4-BE49-F238E27FC236}">
                <a16:creationId xmlns:a16="http://schemas.microsoft.com/office/drawing/2014/main" id="{B3CB7082-EEFE-3E5F-0653-67B167E2F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7742" y="3429000"/>
            <a:ext cx="471618" cy="47161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82EDC4-138D-32B7-949A-FD7BD0FA7A5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553198" y="3429000"/>
            <a:ext cx="1541251" cy="62972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891A28-97D7-4BB3-8878-EC08FCAF937F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097547" y="3429000"/>
            <a:ext cx="1541251" cy="62972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C442F0-A1CA-2903-FEF1-04510F70CC99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>
            <a:off x="4591024" y="3136079"/>
            <a:ext cx="3090510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655CA6-5CE5-D5A7-35CA-EE7DFF1B2B99}"/>
                  </a:ext>
                </a:extLst>
              </p:cNvPr>
              <p:cNvSpPr txBox="1"/>
              <p:nvPr/>
            </p:nvSpPr>
            <p:spPr>
              <a:xfrm>
                <a:off x="5609294" y="2718689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Round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655CA6-5CE5-D5A7-35CA-EE7DFF1B2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94" y="2718689"/>
                <a:ext cx="973408" cy="369332"/>
              </a:xfrm>
              <a:prstGeom prst="rect">
                <a:avLst/>
              </a:prstGeom>
              <a:blipFill>
                <a:blip r:embed="rId11"/>
                <a:stretch>
                  <a:fillRect l="-512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EE52AA3-EA7F-211E-9B65-CF83C9A4FD7A}"/>
              </a:ext>
            </a:extLst>
          </p:cNvPr>
          <p:cNvSpPr txBox="1"/>
          <p:nvPr/>
        </p:nvSpPr>
        <p:spPr>
          <a:xfrm>
            <a:off x="2259101" y="1903893"/>
            <a:ext cx="7673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And outsource expensive computation to servers (servers learn nothing)</a:t>
            </a:r>
          </a:p>
        </p:txBody>
      </p:sp>
    </p:spTree>
    <p:extLst>
      <p:ext uri="{BB962C8B-B14F-4D97-AF65-F5344CB8AC3E}">
        <p14:creationId xmlns:p14="http://schemas.microsoft.com/office/powerpoint/2010/main" val="412550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BFDF-8EBE-006D-7DED-86F20F1B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MPC in the (Traditional) Client-Server Model</a:t>
            </a:r>
          </a:p>
        </p:txBody>
      </p: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6964017-E055-353F-21F9-9B10A3B3E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7A0524E2-765F-742F-F0EE-E49E5A285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8AAB8E25-337F-185E-919A-7361C9044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Devil face with solid fill with solid fill">
            <a:extLst>
              <a:ext uri="{FF2B5EF4-FFF2-40B4-BE49-F238E27FC236}">
                <a16:creationId xmlns:a16="http://schemas.microsoft.com/office/drawing/2014/main" id="{016FC747-D470-CAFB-C4D2-DE7FA1E58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320A9EBE-D8B5-1781-BA9F-CC06D736D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A0CFC554-6F9F-B7C6-3704-D697B71511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7742" y="3429000"/>
            <a:ext cx="471618" cy="47161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0A46BC-8973-2EA7-847B-BBDF8A189E7F}"/>
              </a:ext>
            </a:extLst>
          </p:cNvPr>
          <p:cNvCxnSpPr>
            <a:cxnSpLocks/>
          </p:cNvCxnSpPr>
          <p:nvPr/>
        </p:nvCxnSpPr>
        <p:spPr>
          <a:xfrm flipV="1">
            <a:off x="6553198" y="3429000"/>
            <a:ext cx="1541251" cy="629728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B9C7E8-369C-0005-683C-E6C9A6C0762B}"/>
              </a:ext>
            </a:extLst>
          </p:cNvPr>
          <p:cNvCxnSpPr>
            <a:cxnSpLocks/>
          </p:cNvCxnSpPr>
          <p:nvPr/>
        </p:nvCxnSpPr>
        <p:spPr>
          <a:xfrm flipH="1" flipV="1">
            <a:off x="4097547" y="3429000"/>
            <a:ext cx="1541251" cy="629728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6A0A8C-CF5D-E538-6991-D1010BF6472E}"/>
              </a:ext>
            </a:extLst>
          </p:cNvPr>
          <p:cNvCxnSpPr>
            <a:cxnSpLocks/>
          </p:cNvCxnSpPr>
          <p:nvPr/>
        </p:nvCxnSpPr>
        <p:spPr>
          <a:xfrm flipH="1">
            <a:off x="4591024" y="3136079"/>
            <a:ext cx="3090510" cy="0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A6075B-D621-4D33-BEEF-A3088145AF6B}"/>
                  </a:ext>
                </a:extLst>
              </p:cNvPr>
              <p:cNvSpPr txBox="1"/>
              <p:nvPr/>
            </p:nvSpPr>
            <p:spPr>
              <a:xfrm>
                <a:off x="5609294" y="2718689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A6075B-D621-4D33-BEEF-A3088145A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94" y="2718689"/>
                <a:ext cx="973408" cy="369332"/>
              </a:xfrm>
              <a:prstGeom prst="rect">
                <a:avLst/>
              </a:prstGeom>
              <a:blipFill>
                <a:blip r:embed="rId10"/>
                <a:stretch>
                  <a:fillRect l="-512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C1BEC7-6F5F-0D79-79E7-5054F2E29BEC}"/>
                  </a:ext>
                </a:extLst>
              </p:cNvPr>
              <p:cNvSpPr txBox="1"/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C1BEC7-6F5F-0D79-79E7-5054F2E2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blipFill>
                <a:blip r:embed="rId12"/>
                <a:stretch>
                  <a:fillRect l="-1351" t="-9375" r="-27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D993E76-88F7-159F-2D46-77DEBA97C419}"/>
              </a:ext>
            </a:extLst>
          </p:cNvPr>
          <p:cNvSpPr txBox="1"/>
          <p:nvPr/>
        </p:nvSpPr>
        <p:spPr>
          <a:xfrm>
            <a:off x="2259101" y="1903893"/>
            <a:ext cx="7673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And outsource expensive computation to servers (servers learn nothing)</a:t>
            </a:r>
          </a:p>
        </p:txBody>
      </p:sp>
    </p:spTree>
    <p:extLst>
      <p:ext uri="{BB962C8B-B14F-4D97-AF65-F5344CB8AC3E}">
        <p14:creationId xmlns:p14="http://schemas.microsoft.com/office/powerpoint/2010/main" val="40891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BFDF-8EBE-006D-7DED-86F20F1B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MPC in the (Traditional) Client-Server Model</a:t>
            </a:r>
          </a:p>
        </p:txBody>
      </p: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6964017-E055-353F-21F9-9B10A3B3E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7A0524E2-765F-742F-F0EE-E49E5A285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8AAB8E25-337F-185E-919A-7361C9044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Devil face with solid fill with solid fill">
            <a:extLst>
              <a:ext uri="{FF2B5EF4-FFF2-40B4-BE49-F238E27FC236}">
                <a16:creationId xmlns:a16="http://schemas.microsoft.com/office/drawing/2014/main" id="{87DF9E8D-F872-88F9-0FC6-D2574F1B9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B2ADDEE8-FAD7-1DCE-D311-CDA77DD1A7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60AF157C-A054-50E7-9B01-B670E6FAD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7742" y="3429000"/>
            <a:ext cx="471618" cy="47161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04E7E9-9A26-CF94-D86D-C8F2E1F88057}"/>
              </a:ext>
            </a:extLst>
          </p:cNvPr>
          <p:cNvCxnSpPr>
            <a:cxnSpLocks/>
          </p:cNvCxnSpPr>
          <p:nvPr/>
        </p:nvCxnSpPr>
        <p:spPr>
          <a:xfrm flipV="1">
            <a:off x="6553198" y="3429000"/>
            <a:ext cx="1541251" cy="629728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588E7B-37CC-E667-7D2B-B72793E74E8A}"/>
              </a:ext>
            </a:extLst>
          </p:cNvPr>
          <p:cNvCxnSpPr>
            <a:cxnSpLocks/>
          </p:cNvCxnSpPr>
          <p:nvPr/>
        </p:nvCxnSpPr>
        <p:spPr>
          <a:xfrm flipH="1" flipV="1">
            <a:off x="4097547" y="3429000"/>
            <a:ext cx="1541251" cy="629728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78F964-3EE9-4DBD-BBE3-B01E3E1AECEF}"/>
              </a:ext>
            </a:extLst>
          </p:cNvPr>
          <p:cNvCxnSpPr>
            <a:cxnSpLocks/>
          </p:cNvCxnSpPr>
          <p:nvPr/>
        </p:nvCxnSpPr>
        <p:spPr>
          <a:xfrm flipH="1">
            <a:off x="4591024" y="3136079"/>
            <a:ext cx="3090510" cy="0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A1636-F5A0-FCE2-B8D3-F07DEDD315F6}"/>
                  </a:ext>
                </a:extLst>
              </p:cNvPr>
              <p:cNvSpPr txBox="1"/>
              <p:nvPr/>
            </p:nvSpPr>
            <p:spPr>
              <a:xfrm>
                <a:off x="5609294" y="2718689"/>
                <a:ext cx="965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CA1636-F5A0-FCE2-B8D3-F07DEDD31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294" y="2718689"/>
                <a:ext cx="965392" cy="369332"/>
              </a:xfrm>
              <a:prstGeom prst="rect">
                <a:avLst/>
              </a:prstGeom>
              <a:blipFill>
                <a:blip r:embed="rId10"/>
                <a:stretch>
                  <a:fillRect l="-519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3B47D-93BF-D115-8519-F4D43EAB6ACD}"/>
                  </a:ext>
                </a:extLst>
              </p:cNvPr>
              <p:cNvSpPr txBox="1"/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93B47D-93BF-D115-8519-F4D43EAB6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blipFill>
                <a:blip r:embed="rId12"/>
                <a:stretch>
                  <a:fillRect l="-1351" t="-9375" r="-27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C1CF8EF-DDE9-A3B3-E38C-BB2FDD4E191E}"/>
              </a:ext>
            </a:extLst>
          </p:cNvPr>
          <p:cNvSpPr txBox="1"/>
          <p:nvPr/>
        </p:nvSpPr>
        <p:spPr>
          <a:xfrm>
            <a:off x="2259101" y="1903893"/>
            <a:ext cx="7673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And outsource expensive computation to servers (servers learn nothing)</a:t>
            </a:r>
          </a:p>
        </p:txBody>
      </p:sp>
    </p:spTree>
    <p:extLst>
      <p:ext uri="{BB962C8B-B14F-4D97-AF65-F5344CB8AC3E}">
        <p14:creationId xmlns:p14="http://schemas.microsoft.com/office/powerpoint/2010/main" val="15746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BFDF-8EBE-006D-7DED-86F20F1B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MPC in the (Traditional) Client-Server Model</a:t>
            </a:r>
          </a:p>
        </p:txBody>
      </p: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6964017-E055-353F-21F9-9B10A3B3E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7A0524E2-765F-742F-F0EE-E49E5A285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8AAB8E25-337F-185E-919A-7361C9044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C14FD5F-D0EE-03E3-C6DC-6F5F257D26B2}"/>
              </a:ext>
            </a:extLst>
          </p:cNvPr>
          <p:cNvSpPr/>
          <p:nvPr/>
        </p:nvSpPr>
        <p:spPr>
          <a:xfrm rot="2972239">
            <a:off x="8441865" y="3650580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548E251-528F-7080-55B3-1DC1DC748D28}"/>
              </a:ext>
            </a:extLst>
          </p:cNvPr>
          <p:cNvSpPr/>
          <p:nvPr/>
        </p:nvSpPr>
        <p:spPr>
          <a:xfrm rot="5400000">
            <a:off x="8068236" y="3701337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CD035A-2AC0-8342-FCC2-2C5688B60F4C}"/>
              </a:ext>
            </a:extLst>
          </p:cNvPr>
          <p:cNvSpPr/>
          <p:nvPr/>
        </p:nvSpPr>
        <p:spPr>
          <a:xfrm rot="6909623">
            <a:off x="7739243" y="3690758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AD0B458-2323-E2E8-05A9-330E5CF6ECBB}"/>
              </a:ext>
            </a:extLst>
          </p:cNvPr>
          <p:cNvSpPr/>
          <p:nvPr/>
        </p:nvSpPr>
        <p:spPr>
          <a:xfrm rot="8112066">
            <a:off x="7416509" y="3620927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50D14D5-17ED-5A83-0B78-B5C6BB57C11B}"/>
              </a:ext>
            </a:extLst>
          </p:cNvPr>
          <p:cNvSpPr/>
          <p:nvPr/>
        </p:nvSpPr>
        <p:spPr>
          <a:xfrm rot="2338370">
            <a:off x="6358820" y="4534519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06338CB-7DA9-BEFF-1C8A-04363CFC1625}"/>
              </a:ext>
            </a:extLst>
          </p:cNvPr>
          <p:cNvSpPr/>
          <p:nvPr/>
        </p:nvSpPr>
        <p:spPr>
          <a:xfrm rot="3801553">
            <a:off x="6024623" y="4620658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2E668F3-8B9F-476D-E231-BB45483D4AFC}"/>
              </a:ext>
            </a:extLst>
          </p:cNvPr>
          <p:cNvSpPr/>
          <p:nvPr/>
        </p:nvSpPr>
        <p:spPr>
          <a:xfrm rot="6909623">
            <a:off x="5575314" y="4619536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B3F90D0-E411-8C76-D38D-2010D1174990}"/>
              </a:ext>
            </a:extLst>
          </p:cNvPr>
          <p:cNvSpPr/>
          <p:nvPr/>
        </p:nvSpPr>
        <p:spPr>
          <a:xfrm rot="8112066">
            <a:off x="5252580" y="4549705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760920E-2523-1075-02C0-24B98D9E8FFB}"/>
              </a:ext>
            </a:extLst>
          </p:cNvPr>
          <p:cNvSpPr/>
          <p:nvPr/>
        </p:nvSpPr>
        <p:spPr>
          <a:xfrm rot="2972239">
            <a:off x="4327015" y="3650292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6B8B81D-672C-C1A0-9512-227DB7DF4769}"/>
              </a:ext>
            </a:extLst>
          </p:cNvPr>
          <p:cNvSpPr/>
          <p:nvPr/>
        </p:nvSpPr>
        <p:spPr>
          <a:xfrm rot="5400000">
            <a:off x="3953386" y="3701049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DE17DAC-630B-C978-F296-BD93C88583ED}"/>
              </a:ext>
            </a:extLst>
          </p:cNvPr>
          <p:cNvSpPr/>
          <p:nvPr/>
        </p:nvSpPr>
        <p:spPr>
          <a:xfrm rot="6909623">
            <a:off x="3624393" y="3690470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19B90EB-0DBF-66D7-EDE6-DA287DBF00E6}"/>
              </a:ext>
            </a:extLst>
          </p:cNvPr>
          <p:cNvSpPr/>
          <p:nvPr/>
        </p:nvSpPr>
        <p:spPr>
          <a:xfrm rot="8112066">
            <a:off x="3301659" y="3620639"/>
            <a:ext cx="557578" cy="174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32B808-4884-9C04-EA26-9FBBD73B0DA0}"/>
                  </a:ext>
                </a:extLst>
              </p:cNvPr>
              <p:cNvSpPr txBox="1"/>
              <p:nvPr/>
            </p:nvSpPr>
            <p:spPr>
              <a:xfrm>
                <a:off x="429522" y="5253109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32B808-4884-9C04-EA26-9FBBD73B0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2" y="5253109"/>
                <a:ext cx="173175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5FE8C5-F1DE-E4CD-2364-6F437C338FEE}"/>
                  </a:ext>
                </a:extLst>
              </p:cNvPr>
              <p:cNvSpPr txBox="1"/>
              <p:nvPr/>
            </p:nvSpPr>
            <p:spPr>
              <a:xfrm>
                <a:off x="3490346" y="5253625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5FE8C5-F1DE-E4CD-2364-6F437C338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46" y="5253625"/>
                <a:ext cx="173175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053F20-9587-E8FA-A60A-6771B7C7D290}"/>
                  </a:ext>
                </a:extLst>
              </p:cNvPr>
              <p:cNvSpPr txBox="1"/>
              <p:nvPr/>
            </p:nvSpPr>
            <p:spPr>
              <a:xfrm>
                <a:off x="6959848" y="5261546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053F20-9587-E8FA-A60A-6771B7C7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848" y="5261546"/>
                <a:ext cx="173175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A67570-C949-1413-C023-207D83D1D502}"/>
                  </a:ext>
                </a:extLst>
              </p:cNvPr>
              <p:cNvSpPr txBox="1"/>
              <p:nvPr/>
            </p:nvSpPr>
            <p:spPr>
              <a:xfrm>
                <a:off x="10030722" y="5253109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A67570-C949-1413-C023-207D83D1D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722" y="5253109"/>
                <a:ext cx="173175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phic 30" descr="Devil face with solid fill with solid fill">
            <a:extLst>
              <a:ext uri="{FF2B5EF4-FFF2-40B4-BE49-F238E27FC236}">
                <a16:creationId xmlns:a16="http://schemas.microsoft.com/office/drawing/2014/main" id="{A0E4CB9D-E4BB-B631-E3D3-EE7103C332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33" name="Graphic 32" descr="Devil face with solid fill with solid fill">
            <a:extLst>
              <a:ext uri="{FF2B5EF4-FFF2-40B4-BE49-F238E27FC236}">
                <a16:creationId xmlns:a16="http://schemas.microsoft.com/office/drawing/2014/main" id="{2BF123A4-6125-A7C1-233F-E89FAF0AEB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9" name="Graphic 8" descr="Devil face with solid fill with solid fill">
            <a:extLst>
              <a:ext uri="{FF2B5EF4-FFF2-40B4-BE49-F238E27FC236}">
                <a16:creationId xmlns:a16="http://schemas.microsoft.com/office/drawing/2014/main" id="{D87359A6-9B56-60EC-AB31-B7EE836055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47742" y="3429000"/>
            <a:ext cx="471618" cy="471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05062C-6067-2ED3-C125-E6944BD3B55C}"/>
                  </a:ext>
                </a:extLst>
              </p:cNvPr>
              <p:cNvSpPr txBox="1"/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05062C-6067-2ED3-C125-E6944BD3B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686" y="1513011"/>
                <a:ext cx="4682629" cy="400110"/>
              </a:xfrm>
              <a:prstGeom prst="rect">
                <a:avLst/>
              </a:prstGeom>
              <a:blipFill>
                <a:blip r:embed="rId14"/>
                <a:stretch>
                  <a:fillRect l="-1351" t="-9375" r="-27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601726B-A5A9-48B0-CBCE-C354F8803B9D}"/>
              </a:ext>
            </a:extLst>
          </p:cNvPr>
          <p:cNvSpPr txBox="1"/>
          <p:nvPr/>
        </p:nvSpPr>
        <p:spPr>
          <a:xfrm>
            <a:off x="2259101" y="1903893"/>
            <a:ext cx="7673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And outsource expensive computation to servers (servers learn nothing)</a:t>
            </a:r>
          </a:p>
        </p:txBody>
      </p:sp>
    </p:spTree>
    <p:extLst>
      <p:ext uri="{BB962C8B-B14F-4D97-AF65-F5344CB8AC3E}">
        <p14:creationId xmlns:p14="http://schemas.microsoft.com/office/powerpoint/2010/main" val="7228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A668-F319-E67A-F6B1-2A3F7D92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Limitations of Traditional Client-Server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969EA1-9633-8E37-4AE4-33DDCAFFC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if we are computing a particularly expensive function?</a:t>
                </a:r>
              </a:p>
              <a:p>
                <a:pPr lvl="1"/>
                <a:r>
                  <a:rPr lang="en-US" dirty="0"/>
                  <a:t>Training ML algorithms takes a long time already; with MPC even longer</a:t>
                </a:r>
              </a:p>
              <a:p>
                <a:pPr lvl="1"/>
                <a:r>
                  <a:rPr lang="en-US" dirty="0"/>
                  <a:t>Even powerful servers can’t stay online forever</a:t>
                </a:r>
              </a:p>
              <a:p>
                <a:r>
                  <a:rPr lang="en-US" dirty="0"/>
                  <a:t>What if we can’t/don’t want to rely on powerful servers?</a:t>
                </a:r>
              </a:p>
              <a:p>
                <a:pPr lvl="1"/>
                <a:r>
                  <a:rPr lang="en-US" dirty="0"/>
                  <a:t>Lots of motivation for computing in a distributed fashion (blockchain)</a:t>
                </a:r>
              </a:p>
              <a:p>
                <a:pPr lvl="1"/>
                <a:r>
                  <a:rPr lang="en-US" dirty="0"/>
                  <a:t>Even for short computations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Answer: Fluid MPC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Dynamic, ephemeral </a:t>
                </a:r>
                <a:r>
                  <a:rPr lang="en-US" i="1" dirty="0">
                    <a:solidFill>
                      <a:schemeClr val="accent6"/>
                    </a:solidFill>
                  </a:rPr>
                  <a:t>committees</a:t>
                </a:r>
                <a:r>
                  <a:rPr lang="en-US" dirty="0">
                    <a:solidFill>
                      <a:schemeClr val="accent6"/>
                    </a:solidFill>
                  </a:rPr>
                  <a:t> of servers compute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round-by-round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Nodes can participate as much or little as they want</a:t>
                </a:r>
              </a:p>
              <a:p>
                <a:pPr lvl="1"/>
                <a:r>
                  <a:rPr lang="en-US" dirty="0">
                    <a:solidFill>
                      <a:schemeClr val="accent6"/>
                    </a:solidFill>
                  </a:rPr>
                  <a:t>Part of collection of recent works modelling more realistic MPC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969EA1-9633-8E37-4AE4-33DDCAFFC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BFDF-8EBE-006D-7DED-86F20F1B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MPC</a:t>
            </a:r>
          </a:p>
        </p:txBody>
      </p:sp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55077-021B-5AAF-BB34-93DBB03C9217}"/>
                  </a:ext>
                </a:extLst>
              </p:cNvPr>
              <p:cNvSpPr txBox="1"/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:r>
                  <a:rPr lang="en-US" sz="2000" i="1" dirty="0"/>
                  <a:t>expensive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55077-021B-5AAF-BB34-93DBB03C9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blipFill>
                <a:blip r:embed="rId6"/>
                <a:stretch>
                  <a:fillRect l="-1101" t="-6061" r="-22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A1FDC7-C40D-FA8A-7945-E57C155AFA87}"/>
                  </a:ext>
                </a:extLst>
              </p:cNvPr>
              <p:cNvSpPr txBox="1"/>
              <p:nvPr/>
            </p:nvSpPr>
            <p:spPr>
              <a:xfrm>
                <a:off x="1065016" y="5116953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A1FDC7-C40D-FA8A-7945-E57C155A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16" y="5116953"/>
                <a:ext cx="4607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46B514-FDEE-ECBB-D072-5BEBB6386875}"/>
                  </a:ext>
                </a:extLst>
              </p:cNvPr>
              <p:cNvSpPr txBox="1"/>
              <p:nvPr/>
            </p:nvSpPr>
            <p:spPr>
              <a:xfrm>
                <a:off x="4104301" y="5177604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46B514-FDEE-ECBB-D072-5BEBB6386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301" y="5177604"/>
                <a:ext cx="4660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11CBE8-437D-261D-1DB5-60BD0E9E9A7A}"/>
                  </a:ext>
                </a:extLst>
              </p:cNvPr>
              <p:cNvSpPr txBox="1"/>
              <p:nvPr/>
            </p:nvSpPr>
            <p:spPr>
              <a:xfrm>
                <a:off x="7626934" y="5177604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11CBE8-437D-261D-1DB5-60BD0E9E9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34" y="5177604"/>
                <a:ext cx="4660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500E0C-DB67-A7DE-31B8-985C09E33A6C}"/>
                  </a:ext>
                </a:extLst>
              </p:cNvPr>
              <p:cNvSpPr txBox="1"/>
              <p:nvPr/>
            </p:nvSpPr>
            <p:spPr>
              <a:xfrm>
                <a:off x="10688800" y="5177604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500E0C-DB67-A7DE-31B8-985C09E33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800" y="5177604"/>
                <a:ext cx="4660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85006D36-640A-40DC-3FCA-9F9BD11E0CFB}"/>
              </a:ext>
            </a:extLst>
          </p:cNvPr>
          <p:cNvSpPr/>
          <p:nvPr/>
        </p:nvSpPr>
        <p:spPr>
          <a:xfrm rot="19398852">
            <a:off x="1477264" y="4346121"/>
            <a:ext cx="1249392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A7EE649-BF7B-BB87-9A4F-179B7682E03D}"/>
              </a:ext>
            </a:extLst>
          </p:cNvPr>
          <p:cNvSpPr/>
          <p:nvPr/>
        </p:nvSpPr>
        <p:spPr>
          <a:xfrm rot="18195782">
            <a:off x="4416270" y="4635312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492322E-5AB7-D912-DAD5-F3DF4A188918}"/>
              </a:ext>
            </a:extLst>
          </p:cNvPr>
          <p:cNvSpPr/>
          <p:nvPr/>
        </p:nvSpPr>
        <p:spPr>
          <a:xfrm rot="13902795">
            <a:off x="6961675" y="4682780"/>
            <a:ext cx="615637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C5433D5-A938-C0D1-1574-9E46F16B5331}"/>
              </a:ext>
            </a:extLst>
          </p:cNvPr>
          <p:cNvSpPr/>
          <p:nvPr/>
        </p:nvSpPr>
        <p:spPr>
          <a:xfrm rot="13197861">
            <a:off x="9343900" y="4365895"/>
            <a:ext cx="1249392" cy="46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B02B8E-4066-0E5A-8392-ADA0725A468C}"/>
                  </a:ext>
                </a:extLst>
              </p:cNvPr>
              <p:cNvSpPr txBox="1"/>
              <p:nvPr/>
            </p:nvSpPr>
            <p:spPr>
              <a:xfrm>
                <a:off x="3521514" y="4654541"/>
                <a:ext cx="1022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B02B8E-4066-0E5A-8392-ADA0725A4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14" y="4654541"/>
                <a:ext cx="102258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F467C-9338-FFC7-E142-8B416AB94F35}"/>
                  </a:ext>
                </a:extLst>
              </p:cNvPr>
              <p:cNvSpPr txBox="1"/>
              <p:nvPr/>
            </p:nvSpPr>
            <p:spPr>
              <a:xfrm>
                <a:off x="1004005" y="4229476"/>
                <a:ext cx="1017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5F467C-9338-FFC7-E142-8B416AB9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5" y="4229476"/>
                <a:ext cx="1017266" cy="369332"/>
              </a:xfrm>
              <a:prstGeom prst="rect">
                <a:avLst/>
              </a:prstGeom>
              <a:blipFill>
                <a:blip r:embed="rId1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A5DF2-845C-10D4-6480-CBC972BD3C4A}"/>
                  </a:ext>
                </a:extLst>
              </p:cNvPr>
              <p:cNvSpPr txBox="1"/>
              <p:nvPr/>
            </p:nvSpPr>
            <p:spPr>
              <a:xfrm>
                <a:off x="7413236" y="4683559"/>
                <a:ext cx="1022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2A5DF2-845C-10D4-6480-CBC972BD3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36" y="4683559"/>
                <a:ext cx="1022588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31C60-A651-9F43-C57B-DB8EAAAC0227}"/>
                  </a:ext>
                </a:extLst>
              </p:cNvPr>
              <p:cNvSpPr txBox="1"/>
              <p:nvPr/>
            </p:nvSpPr>
            <p:spPr>
              <a:xfrm>
                <a:off x="10072555" y="4229476"/>
                <a:ext cx="1022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𝑆h𝑟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31C60-A651-9F43-C57B-DB8EAAAC0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555" y="4229476"/>
                <a:ext cx="1022588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 descr="Computer with solid fill">
            <a:extLst>
              <a:ext uri="{FF2B5EF4-FFF2-40B4-BE49-F238E27FC236}">
                <a16:creationId xmlns:a16="http://schemas.microsoft.com/office/drawing/2014/main" id="{4AEC230F-B538-6AC8-A7CB-7EC3624CE1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33" name="Graphic 32" descr="Computer with solid fill">
            <a:extLst>
              <a:ext uri="{FF2B5EF4-FFF2-40B4-BE49-F238E27FC236}">
                <a16:creationId xmlns:a16="http://schemas.microsoft.com/office/drawing/2014/main" id="{403686F6-0F96-95CD-1F3D-3FDC1C0FA4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34" name="Graphic 33" descr="Computer with solid fill">
            <a:extLst>
              <a:ext uri="{FF2B5EF4-FFF2-40B4-BE49-F238E27FC236}">
                <a16:creationId xmlns:a16="http://schemas.microsoft.com/office/drawing/2014/main" id="{0F1F9AB3-C39B-5C65-946E-70D0E9C3C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2CBDAC-EA56-1086-C050-DC54182ED39C}"/>
              </a:ext>
            </a:extLst>
          </p:cNvPr>
          <p:cNvSpPr txBox="1"/>
          <p:nvPr/>
        </p:nvSpPr>
        <p:spPr>
          <a:xfrm>
            <a:off x="1525996" y="1946427"/>
            <a:ext cx="9140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But outsource expensive computation to </a:t>
            </a:r>
            <a:r>
              <a:rPr lang="en-US" sz="2000" i="1" dirty="0"/>
              <a:t>committees of servers</a:t>
            </a:r>
            <a:r>
              <a:rPr lang="en-US" sz="2000" dirty="0"/>
              <a:t> (servers learn nothing)</a:t>
            </a:r>
          </a:p>
        </p:txBody>
      </p:sp>
      <p:pic>
        <p:nvPicPr>
          <p:cNvPr id="3" name="Graphic 2" descr="Devil face with solid fill with solid fill">
            <a:extLst>
              <a:ext uri="{FF2B5EF4-FFF2-40B4-BE49-F238E27FC236}">
                <a16:creationId xmlns:a16="http://schemas.microsoft.com/office/drawing/2014/main" id="{F2F83F33-03F5-71C2-6C10-38DF0679FD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9" name="Graphic 8" descr="Devil face with solid fill with solid fill">
            <a:extLst>
              <a:ext uri="{FF2B5EF4-FFF2-40B4-BE49-F238E27FC236}">
                <a16:creationId xmlns:a16="http://schemas.microsoft.com/office/drawing/2014/main" id="{8A8919C0-A0E5-271F-BF12-D9045883BC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10" name="Graphic 9" descr="Devil face with solid fill with solid fill">
            <a:extLst>
              <a:ext uri="{FF2B5EF4-FFF2-40B4-BE49-F238E27FC236}">
                <a16:creationId xmlns:a16="http://schemas.microsoft.com/office/drawing/2014/main" id="{0FF142ED-CE40-887B-E6CA-F097FFFBF1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9814" y="3868123"/>
            <a:ext cx="471618" cy="471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9112B1-0BDC-18B5-B666-4E295B1256C7}"/>
              </a:ext>
            </a:extLst>
          </p:cNvPr>
          <p:cNvSpPr txBox="1"/>
          <p:nvPr/>
        </p:nvSpPr>
        <p:spPr>
          <a:xfrm>
            <a:off x="2646161" y="4311078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1</a:t>
            </a:r>
          </a:p>
        </p:txBody>
      </p:sp>
    </p:spTree>
    <p:extLst>
      <p:ext uri="{BB962C8B-B14F-4D97-AF65-F5344CB8AC3E}">
        <p14:creationId xmlns:p14="http://schemas.microsoft.com/office/powerpoint/2010/main" val="38232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  <p:bldP spid="27" grpId="0"/>
      <p:bldP spid="28" grpId="0"/>
      <p:bldP spid="29" grpId="0"/>
      <p:bldP spid="30" grpId="0"/>
      <p:bldP spid="3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Office worker male with solid fill">
            <a:extLst>
              <a:ext uri="{FF2B5EF4-FFF2-40B4-BE49-F238E27FC236}">
                <a16:creationId xmlns:a16="http://schemas.microsoft.com/office/drawing/2014/main" id="{A3B74F8A-1C86-93EB-D4FB-6B9F7489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7485" y="5622441"/>
            <a:ext cx="914400" cy="914400"/>
          </a:xfrm>
          <a:prstGeom prst="rect">
            <a:avLst/>
          </a:prstGeom>
        </p:spPr>
      </p:pic>
      <p:pic>
        <p:nvPicPr>
          <p:cNvPr id="5" name="Graphic 4" descr="Office worker female with solid fill">
            <a:extLst>
              <a:ext uri="{FF2B5EF4-FFF2-40B4-BE49-F238E27FC236}">
                <a16:creationId xmlns:a16="http://schemas.microsoft.com/office/drawing/2014/main" id="{BBDE39BE-C1B9-E200-C434-0FA1E1774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400" y="5622441"/>
            <a:ext cx="914400" cy="914400"/>
          </a:xfrm>
          <a:prstGeom prst="rect">
            <a:avLst/>
          </a:prstGeom>
        </p:spPr>
      </p:pic>
      <p:pic>
        <p:nvPicPr>
          <p:cNvPr id="6" name="Graphic 5" descr="Office worker male with solid fill">
            <a:extLst>
              <a:ext uri="{FF2B5EF4-FFF2-40B4-BE49-F238E27FC236}">
                <a16:creationId xmlns:a16="http://schemas.microsoft.com/office/drawing/2014/main" id="{1248AC30-BA79-B518-EA48-C1E61F97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0117" y="5622441"/>
            <a:ext cx="914400" cy="914400"/>
          </a:xfrm>
          <a:prstGeom prst="rect">
            <a:avLst/>
          </a:prstGeom>
        </p:spPr>
      </p:pic>
      <p:pic>
        <p:nvPicPr>
          <p:cNvPr id="7" name="Graphic 6" descr="Office worker female with solid fill">
            <a:extLst>
              <a:ext uri="{FF2B5EF4-FFF2-40B4-BE49-F238E27FC236}">
                <a16:creationId xmlns:a16="http://schemas.microsoft.com/office/drawing/2014/main" id="{86D84F14-A8A0-0F9F-5AAB-CCD8C1B71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5622441"/>
            <a:ext cx="914400" cy="914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96964017-E055-353F-21F9-9B10A3B3E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6624" y="2678879"/>
            <a:ext cx="914400" cy="914400"/>
          </a:xfrm>
          <a:prstGeom prst="rect">
            <a:avLst/>
          </a:prstGeom>
        </p:spPr>
      </p:pic>
      <p:pic>
        <p:nvPicPr>
          <p:cNvPr id="13" name="Graphic 12" descr="Computer with solid fill">
            <a:extLst>
              <a:ext uri="{FF2B5EF4-FFF2-40B4-BE49-F238E27FC236}">
                <a16:creationId xmlns:a16="http://schemas.microsoft.com/office/drawing/2014/main" id="{7A0524E2-765F-742F-F0EE-E49E5A285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8" y="360152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8AAB8E25-337F-185E-919A-7361C9044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1534" y="2678879"/>
            <a:ext cx="914400" cy="914400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568730A7-4242-811A-20B1-C14350616E29}"/>
              </a:ext>
            </a:extLst>
          </p:cNvPr>
          <p:cNvSpPr/>
          <p:nvPr/>
        </p:nvSpPr>
        <p:spPr>
          <a:xfrm>
            <a:off x="2747355" y="2397938"/>
            <a:ext cx="6697286" cy="2181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D64F50-6F7A-B5C1-E666-C551AB62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Fluid MPC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940999-8817-85B1-AFA5-1E24EC386A4A}"/>
                  </a:ext>
                </a:extLst>
              </p:cNvPr>
              <p:cNvSpPr txBox="1"/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Want to compute </a:t>
                </a:r>
                <a:r>
                  <a:rPr lang="en-US" sz="2000" i="1" dirty="0"/>
                  <a:t>expensive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privately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940999-8817-85B1-AFA5-1E24EC38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14" y="1481767"/>
                <a:ext cx="5746573" cy="400110"/>
              </a:xfrm>
              <a:prstGeom prst="rect">
                <a:avLst/>
              </a:prstGeom>
              <a:blipFill>
                <a:blip r:embed="rId9"/>
                <a:stretch>
                  <a:fillRect l="-1101" t="-6061" r="-22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7F4844F-406F-ABD0-EA86-3BEF78E0627F}"/>
              </a:ext>
            </a:extLst>
          </p:cNvPr>
          <p:cNvSpPr txBox="1"/>
          <p:nvPr/>
        </p:nvSpPr>
        <p:spPr>
          <a:xfrm>
            <a:off x="1492729" y="1946427"/>
            <a:ext cx="9206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But outsource expensive computation to </a:t>
            </a:r>
            <a:r>
              <a:rPr lang="en-US" sz="2000" i="1" dirty="0"/>
              <a:t>committees of servers</a:t>
            </a:r>
            <a:r>
              <a:rPr lang="en-US" sz="2000" dirty="0"/>
              <a:t> (servers learn nothing)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5257F1-DE11-CBD1-E3DB-7A0C86B0E3B5}"/>
              </a:ext>
            </a:extLst>
          </p:cNvPr>
          <p:cNvSpPr txBox="1"/>
          <p:nvPr/>
        </p:nvSpPr>
        <p:spPr>
          <a:xfrm>
            <a:off x="2477102" y="4291883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Committee 1</a:t>
            </a:r>
          </a:p>
        </p:txBody>
      </p:sp>
      <p:pic>
        <p:nvPicPr>
          <p:cNvPr id="21" name="Graphic 20" descr="Devil face with solid fill with solid fill">
            <a:extLst>
              <a:ext uri="{FF2B5EF4-FFF2-40B4-BE49-F238E27FC236}">
                <a16:creationId xmlns:a16="http://schemas.microsoft.com/office/drawing/2014/main" id="{C358643D-0EB7-2B0F-AAC9-CC4B18E93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68596" y="5843832"/>
            <a:ext cx="471618" cy="471618"/>
          </a:xfrm>
          <a:prstGeom prst="rect">
            <a:avLst/>
          </a:prstGeom>
        </p:spPr>
      </p:pic>
      <p:pic>
        <p:nvPicPr>
          <p:cNvPr id="23" name="Graphic 22" descr="Devil face with solid fill with solid fill">
            <a:extLst>
              <a:ext uri="{FF2B5EF4-FFF2-40B4-BE49-F238E27FC236}">
                <a16:creationId xmlns:a16="http://schemas.microsoft.com/office/drawing/2014/main" id="{07702248-9D40-9DD8-9A54-95F3CE089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2600" y="5782745"/>
            <a:ext cx="471618" cy="471618"/>
          </a:xfrm>
          <a:prstGeom prst="rect">
            <a:avLst/>
          </a:prstGeom>
        </p:spPr>
      </p:pic>
      <p:pic>
        <p:nvPicPr>
          <p:cNvPr id="2" name="Graphic 1" descr="Devil face with solid fill with solid fill">
            <a:extLst>
              <a:ext uri="{FF2B5EF4-FFF2-40B4-BE49-F238E27FC236}">
                <a16:creationId xmlns:a16="http://schemas.microsoft.com/office/drawing/2014/main" id="{9081E7C3-E7C1-926C-1A7C-E7A560FD8F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7742" y="3429000"/>
            <a:ext cx="471618" cy="47161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811AB7-A5A1-E3F7-E38E-D69C966ADA97}"/>
              </a:ext>
            </a:extLst>
          </p:cNvPr>
          <p:cNvCxnSpPr>
            <a:cxnSpLocks/>
          </p:cNvCxnSpPr>
          <p:nvPr/>
        </p:nvCxnSpPr>
        <p:spPr>
          <a:xfrm flipV="1">
            <a:off x="6553198" y="3429000"/>
            <a:ext cx="1541251" cy="62972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85ABD7-A25C-17D8-170F-4D8B5FCCD629}"/>
              </a:ext>
            </a:extLst>
          </p:cNvPr>
          <p:cNvCxnSpPr>
            <a:cxnSpLocks/>
          </p:cNvCxnSpPr>
          <p:nvPr/>
        </p:nvCxnSpPr>
        <p:spPr>
          <a:xfrm flipH="1" flipV="1">
            <a:off x="4097547" y="3429000"/>
            <a:ext cx="1541251" cy="62972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B05B10-CA96-C69D-8338-93AFFE9AB508}"/>
              </a:ext>
            </a:extLst>
          </p:cNvPr>
          <p:cNvCxnSpPr>
            <a:cxnSpLocks/>
          </p:cNvCxnSpPr>
          <p:nvPr/>
        </p:nvCxnSpPr>
        <p:spPr>
          <a:xfrm flipH="1">
            <a:off x="4591024" y="3136079"/>
            <a:ext cx="3090510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1125CC-D9E1-C08B-41E5-FC222D7EFF3B}"/>
              </a:ext>
            </a:extLst>
          </p:cNvPr>
          <p:cNvSpPr txBox="1"/>
          <p:nvPr/>
        </p:nvSpPr>
        <p:spPr>
          <a:xfrm>
            <a:off x="9835697" y="2974091"/>
            <a:ext cx="204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Maximal Fluidity: no intra-committee interaction</a:t>
            </a:r>
          </a:p>
        </p:txBody>
      </p:sp>
    </p:spTree>
    <p:extLst>
      <p:ext uri="{BB962C8B-B14F-4D97-AF65-F5344CB8AC3E}">
        <p14:creationId xmlns:p14="http://schemas.microsoft.com/office/powerpoint/2010/main" val="31647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2064</Words>
  <Application>Microsoft Macintosh PowerPoint</Application>
  <PresentationFormat>Widescreen</PresentationFormat>
  <Paragraphs>275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Cambria Math</vt:lpstr>
      <vt:lpstr>Calibri Light</vt:lpstr>
      <vt:lpstr>Arial</vt:lpstr>
      <vt:lpstr>Office Theme</vt:lpstr>
      <vt:lpstr>On Linear Communication Complexity for (Maximally) Fluid MPC</vt:lpstr>
      <vt:lpstr>MPC in the (Traditional) Client-Server Model</vt:lpstr>
      <vt:lpstr>MPC in the (Traditional) Client-Server Model</vt:lpstr>
      <vt:lpstr>MPC in the (Traditional) Client-Server Model</vt:lpstr>
      <vt:lpstr>MPC in the (Traditional) Client-Server Model</vt:lpstr>
      <vt:lpstr>MPC in the (Traditional) Client-Server Model</vt:lpstr>
      <vt:lpstr>Limitations of Traditional Client-Server Model</vt:lpstr>
      <vt:lpstr>Fluid MPC</vt:lpstr>
      <vt:lpstr>Fluid MPC</vt:lpstr>
      <vt:lpstr>Fluid MPC</vt:lpstr>
      <vt:lpstr>Fluid MPC</vt:lpstr>
      <vt:lpstr>Fluid MPC</vt:lpstr>
      <vt:lpstr>More Details on Fluid MPC Model</vt:lpstr>
      <vt:lpstr>Current Fluid MPC Feasibility Results</vt:lpstr>
      <vt:lpstr>Our Fluid MPC Contributions</vt:lpstr>
      <vt:lpstr>Related Work</vt:lpstr>
      <vt:lpstr>Building O(n) Communication Multiplication w/ Maximal Fluidity</vt:lpstr>
      <vt:lpstr>Core Fluid MPC Primitive:</vt:lpstr>
      <vt:lpstr>Secure Message Transmission (SMT) with Committees</vt:lpstr>
      <vt:lpstr>Secure Message Transmission (SMT) with Committees</vt:lpstr>
      <vt:lpstr>Honest Majority SMT Feasibility [CGG+21]</vt:lpstr>
      <vt:lpstr>Our Honest Majority Linear SMT</vt:lpstr>
      <vt:lpstr>Our Honest Majority Linear SMT (Cont.)</vt:lpstr>
      <vt:lpstr>Dishonest Majority Linear SMT [RS22]</vt:lpstr>
      <vt:lpstr>Dishonest Majority SMT Preprocessing Lower Bound</vt:lpstr>
      <vt:lpstr>Overview of Remaining Protocol Details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Linear Communication Complexity for (Maximally) Fluid MPC</dc:title>
  <dc:creator>Alexander Bienstock</dc:creator>
  <cp:lastModifiedBy>Alexander Bienstock</cp:lastModifiedBy>
  <cp:revision>29</cp:revision>
  <dcterms:created xsi:type="dcterms:W3CDTF">2023-06-08T20:49:38Z</dcterms:created>
  <dcterms:modified xsi:type="dcterms:W3CDTF">2023-08-14T19:16:03Z</dcterms:modified>
</cp:coreProperties>
</file>