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7" r:id="rId2"/>
    <p:sldId id="259" r:id="rId3"/>
    <p:sldId id="260" r:id="rId4"/>
    <p:sldId id="296" r:id="rId5"/>
    <p:sldId id="262" r:id="rId6"/>
    <p:sldId id="283" r:id="rId7"/>
    <p:sldId id="284" r:id="rId8"/>
    <p:sldId id="285" r:id="rId9"/>
    <p:sldId id="312" r:id="rId10"/>
    <p:sldId id="263" r:id="rId11"/>
    <p:sldId id="297" r:id="rId12"/>
    <p:sldId id="298" r:id="rId13"/>
    <p:sldId id="299" r:id="rId14"/>
    <p:sldId id="300" r:id="rId15"/>
    <p:sldId id="287" r:id="rId16"/>
    <p:sldId id="265" r:id="rId17"/>
    <p:sldId id="268" r:id="rId18"/>
    <p:sldId id="269" r:id="rId19"/>
    <p:sldId id="302" r:id="rId20"/>
    <p:sldId id="303" r:id="rId21"/>
    <p:sldId id="274" r:id="rId22"/>
    <p:sldId id="271" r:id="rId23"/>
    <p:sldId id="277" r:id="rId24"/>
    <p:sldId id="304" r:id="rId25"/>
    <p:sldId id="278" r:id="rId26"/>
    <p:sldId id="305" r:id="rId27"/>
    <p:sldId id="306" r:id="rId28"/>
    <p:sldId id="311" r:id="rId29"/>
    <p:sldId id="267" r:id="rId30"/>
    <p:sldId id="270" r:id="rId31"/>
    <p:sldId id="275" r:id="rId32"/>
    <p:sldId id="307" r:id="rId33"/>
    <p:sldId id="288" r:id="rId34"/>
    <p:sldId id="289" r:id="rId35"/>
    <p:sldId id="308" r:id="rId36"/>
    <p:sldId id="309" r:id="rId37"/>
    <p:sldId id="290" r:id="rId38"/>
    <p:sldId id="291" r:id="rId39"/>
    <p:sldId id="295" r:id="rId40"/>
    <p:sldId id="276" r:id="rId41"/>
    <p:sldId id="28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70576"/>
  </p:normalViewPr>
  <p:slideViewPr>
    <p:cSldViewPr snapToGrid="0">
      <p:cViewPr varScale="1">
        <p:scale>
          <a:sx n="85" d="100"/>
          <a:sy n="85" d="100"/>
        </p:scale>
        <p:origin x="1648" y="17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0:18.1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24575,'5'19'0,"-4"-7"0,9 3 0,-4-6 0,0-3 0,3 0 0,-8 3 0,9-3 0,-5 4 0,1 0 0,3-4 0,-8 3 0,9-8 0,-9 9 0,8-9 0,-8 8 0,9-8 0,-9 9 0,4-5 0,0 1 0,-4 4 0,4-5 0,-1 6 0,-3-1 0,4 0 0,0-5 0,-4 5 0,4-5 0,-1 1 0,-3 3 0,4-3 0,0-1 0,-4 5 0,8-5 0,-7 6 0,7-1 0,-8 0 0,4 1 0,0-6 0,-4 4 0,8-7 0,-8 7 0,8-3 0,-8 4 0,8-4 0,-8 3 0,4-3 0,0 0 0,-4 3 0,8-3 0,-8 4 0,8-5 0,-7 5 0,2-5 0,1 6 0,-4-1 0,9 1 0,-9-1 0,8 0 0,-8 0 0,9-4 0,-9 3 0,8-3 0,-7 5 0,7-1 0,-8 1 0,9-6 0,-9 5 0,8-5 0,-8 6 0,9-5 0,-9 3 0,8-3 0,-7 5 0,7-5 0,-8 4 0,4-5 0,0 1 0,-4 4 0,8-4 0,-8 4 0,9 1 0,-9-1 0,8 1 0,-7-1 0,7 1 0,-8-1 0,9 1 0,-9-1 0,9 1 0,-9-1 0,8 1 0,-8-1 0,8 1 0,-7-1 0,7 1 0,-8-1 0,9 1 0,-9-1 0,8 1 0,-7-1 0,6 1 0,-6-1 0,7-4 0,-8 3 0,4-3 0,0 0 0,-4 4 0,4-4 0,-1 0 0,-2 3 0,7-8 0,-8 9 0,3-5 0,1 5 0,-4 0 0,3 0 0,-4-5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43.444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2685 0 24575,'0'16'0,"0"4"0,0 9 0,5-3 0,3 15 0,4-16 0,0 13 0,1-6 0,0 7 0,0 0 0,-1-7 0,1 6 0,0-6 0,-1 0 0,1-1 0,-1 3 0,-6-8 0,-1 3 0,0-13 0,-4 1 0,4-5 0,-5 5 0,0-7 0,0 1 0,0 0 0,0 0 0,0-1 0,0 1 0,0 0 0,0 0 0,0-1 0,0 1 0,0-1 0,0 1 0,0 0 0,0-1 0,0 1 0,-5-1 0,-1-4 0,0 4 0,-3-4 0,2 4 0,-3-4 0,-1 4 0,0-4 0,0 5 0,0-1 0,0 1 0,0 0 0,0 0 0,-5 0 0,3 0 0,-3 0 0,-1 0 0,5 0 0,-11 1 0,5-1 0,-6 1 0,0 0 0,-7 0 0,6 5 0,-6-3 0,0 4 0,-1 0 0,0-4 0,-6 5 0,13-7 0,-13 1 0,12-1 0,-4 0 0,-1 0 0,5 0 0,-11 1 0,11-1 0,-4 1 0,-1-7 0,5 5 0,-4-5 0,6 6 0,0-5 0,0 3 0,0-3 0,0 0 0,0 3 0,6-9 0,-4 10 0,-3-4 0,-12 5 0,4-5 0,-2 4 0,12-10 0,-1 10 0,0-10 0,0 10 0,0-10 0,0 9 0,0-8 0,-7 3 0,6-5 0,-13 6 0,13-5 0,-13 5 0,6 0 0,-1-5 0,-4 5 0,11-1 0,-4-3 0,6 3 0,0-5 0,-5 0 0,4 0 0,2 5 0,0-4 0,11 4 0,-5-5 0,1 0 0,3 0 0,-3 0 0,-1 0 0,5 0 0,-11 0 0,11 0 0,-11 0 0,11 4 0,-10-2 0,9 2 0,-9-4 0,9 0 0,-3 0 0,-1 6 0,5-5 0,-5 4 0,0-5 0,5 0 0,-10 0 0,9 0 0,-9 0 0,9 0 0,-9 0 0,4 0 0,0 0 0,-5 0 0,11 5 0,-5-4 0,1 4 0,3-5 0,-9 0 0,9 0 0,-3 0 0,5 0 0,0 0 0,0 0 0,0 0 0,0 0 0,0 0 0,0 0 0,0 0 0,1 0 0,-1 0 0,0 0 0,-6 0 0,6 0 0,-12 0 0,12 0 0,-6 0 0,6 0 0,0 0 0,1 0 0,-1 0 0,0 0 0,0 0 0,0 0 0,1 0 0,-1 0 0,0 0 0,1 0 0,0 0 0,-1 0 0,1 0 0,0 0 0,0 0 0,0 0 0,-1 0 0,1 0 0,-1 0 0,1 0 0,0 0 0,0 0 0,0 0 0,4 0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0:21.7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24575,'10'0'0,"-5"5"0,4-4 0,-7 9 0,7-9 0,-3 8 0,5-8 0,-6 8 0,5-8 0,-4 4 0,0 0 0,3-4 0,-3 4 0,0-1 0,4-2 0,-4 2 0,4 1 0,0-4 0,1 8 0,-1-8 0,-4 9 0,4-9 0,-4 4 0,4 0 0,1-4 0,0 4 0,-6-1 0,5-2 0,-4 7 0,4-8 0,1 9 0,-1-9 0,1 9 0,-1-9 0,1 8 0,-1-8 0,1 4 0,-5-1 0,3-2 0,-3 7 0,5-8 0,-1 9 0,0-9 0,-4 9 0,4-9 0,-4 8 0,4-7 0,-4 7 0,3-8 0,-3 9 0,5-9 0,-5 9 0,3-9 0,-3 4 0,5-1 0,0-2 0,-5 7 0,3-8 0,-3 9 0,5-9 0,0 9 0,-1-9 0,1 8 0,0-3 0,0 0 0,-1 4 0,1-5 0,0 1 0,-1 4 0,1-4 0,-1 0 0,1 3 0,0-8 0,0 9 0,-1-9 0,1 9 0,0-4 0,0 4 0,-1-4 0,1 4 0,0-9 0,0 8 0,-1-7 0,-4 7 0,4-8 0,-4 9 0,4-9 0,1 9 0,0-5 0,-1 6 0,1-5 0,-1 3 0,1-8 0,-5 9 0,4-9 0,-4 9 0,4-9 0,-4 8 0,4-7 0,-4 7 0,4-8 0,-4 9 0,3-9 0,-3 8 0,5-8 0,-6 9 0,4-9 0,-3 8 0,4-3 0,0-1 0,0 4 0,0-8 0,-4 9 0,3-9 0,-8 8 0,8-8 0,-3 4 0,-1-1 0,4-2 0,-8 7 0,-1-8 0,-1 3 0,-3-4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0:51.164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433 649 24575,'-11'-21'0,"0"1"0,0 9 0,-6-5 0,10 3 0,-15-4 0,15 6 0,-10-6 0,11 5 0,-5-5 0,5 6 0,-5 5 0,5-4 0,-3 4 0,7-5 0,-7 0 0,8 1 0,-9-1 0,13 10 0,8 12 0,7 2 0,10 8 0,-10-4 0,5-4 0,-10 9 0,10-8 0,-11 2 0,10-4 0,-9 5 0,4-5 0,-6 5 0,0-6 0,0-1 0,5 2 0,-4-2 0,5 2 0,-7-2 0,-4 1 0,4-5 0,-9 4 0,4-5 0,-9 1 0,-7-1 0,-1-10 0,-4-7 0,-1-1 0,0-9 0,-1 10 0,-4-5 0,10 6 0,-5 0 0,6 5 0,0-4 0,1 9 0,-1-9 0,0 9 0,0-8 0,5 2 0,-4 1 0,4-3 0,-5 3 0,0 0 0,0-4 0,5 4 0,-8-5 0,6 5 0,-2-4 0,0 4 0,4 0 0,0-4 0,-4 9 0,9-8 0,-9 7 0,4-7 0,0 3 0,-3 0 0,3-3 0,-4 3 0,4-4 0,-3 4 0,8-3 0,-8 3 0,8-5 0,-9 6 0,9-5 0,-9 9 0,9-8 0,-9 8 0,9-9 0,-9 9 0,9-9 0,-8 9 0,8-9 0,-8 9 0,8-8 0,-9 3 0,9-5 0,-8 6 0,8-5 0,-4 4 0,0 0 0,4-3 0,-9 8 0,9-8 0,-3 3 0,4-4 0,4 4 0,2 6 0,4 6 0,1 5 0,4 5 0,-3-4 0,4 3 0,-6-4 0,1 0 0,0-5 0,4 8 0,-3-12 0,-1 13 0,-1-9 0,-5-1 0,1 5 0,3-9 0,-3 8 0,4-7 0,0 2 0,-4-8 0,-2-2 0,-4-4 0,0-11 0,0 7 0,0-8 0,-5 12 0,4-1 0,-9 0 0,9 0 0,-9 0 0,9 0 0,-9 1 0,9-1 0,-4 1 0,5 0 0,-4 4 0,3-3 0,10 17 0,-1-5 0,12 12 0,-10-4 0,1 0 0,0-5 0,0 3 0,-1-3 0,1 0 0,-1-2 0,-9-8 0,-2-7 0,-9 0 0,3-5 0,-2 5 0,3 5 0,0-4 0,-4 9 0,9-9 0,-9 5 0,9-6 0,-3 1 0,4 0 0,0 0 0,0 0 0,-5 5 0,4-4 0,-4 3 0,5-4 0,-4 4 0,3-3 0,-4 4 0,5-5 0,0-1 0,-5 6 0,0-4 0,-6 8 0,1-4 0,0 5 0,0 0 0,0 0 0,0 0 0,0 0 0,-1 0 0,1 0 0,-1 5 0,1 1 0,-1 4 0,1-4 0,5 3 0,-4-8 0,3 4 0,-4-1 0,0-2 0,4 7 0,-3-8 0,3 4 0,0-1 0,-3-2 0,3 2 0,-4-4 0,27-9 0,-11 7 0,23-13 0,-18 10 0,-1-6 0,1 5 0,-5-4 0,3 9 0,-3-8 0,0 3 0,3 0 0,-8-3 0,9 8 0,-9-9 0,8 9 0,-8-8 0,4 25 0,-1-16 0,-2 22 0,7-16 0,-3 0 0,5 8 0,0-6 0,-1 7 0,1-4 0,-1-1 0,1-4 0,-5 3 0,3-7 0,-7 7 0,7-8 0,-8 9 0,9-9 0,-4 9 0,4-5 0,1 1 0,-6 3 0,4-7 0,-3 2 0,0 1 0,3-4 0,-3 9 0,5-9 0,-1 9 0,1-9 0,-1 4 0,-4-1 0,4-2 0,-4 2 0,5-4 0,-1 0 0,-4 5 0,3-4 0,-3 4 0,5-5 0,-1 5 0,1-4 0,-1 3 0,-4 1 0,3-4 0,-7 0 0,2-7 0,-9-11 0,-7 5 0,-1-5 0,-8 1 0,9 8 0,-4-6 0,5 8 0,0 0 0,0-4 0,1 9 0,4 1 0,11 10 0,2 2 0,9 3 0,-5-9 0,-1 4 0,6 1 0,-4-4 0,-2 7 0,0-8 0,-4 0 0,0 3 0,3-7 0,-3 7 0,5-8 0,-5 8 0,3-7 0,-3 7 0,5-8 0,-1 9 0,1-9 0,0 9 0,0-9 0,-1 8 0,1-3 0,0 0 0,0 4 0,-1-9 0,1 8 0,0-7 0,0 7 0,-1-3 0,1 0 0,-1 4 0,1-9 0,-6 8 0,5-7 0,-5 7 0,6-8 0,-1 3 0,1 1 0,-1-4 0,1 9 0,-1-9 0,1 4 0,0 0 0,-1-4 0,-4 8 0,4-7 0,-4 2 0,0 1 0,3-4 0,-3 4 0,0 0 0,4-4 0,-4 9 0,4-9 0,-4 8 0,3-7 0,-3 2 0,5 1 0,-1-4 0,0 8 0,0-8 0,1 8 0,-1-3 0,0 0 0,-4 3 0,3-8 0,-3 8 0,4-8 0,-4 8 0,3-7 0,-4 2 0,1 1 0,3-4 0,-8 8 0,8-8 0,-21 3 0,8 1 0,-16 1 0,9 0 0,-5-1 0,-2-5 0,1 0 0,0 0 0,7 0 0,-1 0 0,0 0 0,-6 0 0,5 0 0,-5 4 0,7-3 0,-1 4 0,0-5 0,5 4 0,-3-2 0,3 2 0,-5-4 0,5 5 0,-3-4 0,3 4 0,-4-5 0,4 5 0,-3-4 0,8 8 0,-4-3 0,9-1 0,2 0 0,4-5 0,1 0 0,5 0 0,-4 0 0,3 0 0,-4 0 0,0 0 0,-1 0 0,1-5 0,0 3 0,0-7 0,-1 8 0,-4-9 0,-1 4 0,-5-4 0,0-1 0,0 0 0,0 1 0,0-1 0,-5 5 0,-1 1 0,-11 0 0,5 4 0,-10-5 0,9 6 0,-9 0 0,9 0 0,-3 0 0,5 0 0,0 0 0,0 0 0,0 0 0,1 0 0,-1 0 0,1 0 0,0 0 0,-1 0 0,6 5 0,10 0 0,2 1 0,8 3 0,2-7 0,0 7 0,0-3 0,-1 0 0,-5-1 0,-1 0 0,1-4 0,0 4 0,-5-1 0,3-2 0,-3 7 0,0-4 0,-2 5 0,-8-5 0,-2 4 0,-5-7 0,0 2 0,-6-4 0,10 5 0,-9-4 0,10 4 0,-5 0 0,1 1 0,-1 0 0,5 3 0,-4-3 0,9 5 0,-9-5 0,9 4 0,-9-5 0,9 6 0,-8-6 0,8 4 0,-9-7 0,9 7 0,-8-8 0,8 9 0,-9-9 0,9 9 0,-9-9 0,4 8 0,-4-8 0,4 8 0,-3-7 0,7 7 0,-7-3 0,3 5 0,-5-1 0,1 0 0,-1-4 0,5 4 0,-4-9 0,9 8 0,-8-8 0,7 8 0,-7-3 0,4 4 0,-1-1 0,2 1 0,4 0 0,-5-5 0,3 4 0,-7-8 0,8 8 0,-8-7 0,4 2 0,-5-4 0,0-4 0,4-2 0,2-5 0,-1 0 0,3 0 0,-2 0 0,4 1 0,0-1 0,0-6 0,-5 5 0,4-5 0,-4 6 0,0 0 0,-1 1 0,0-1 0,-3 0 0,8 0 0,-9 5 0,9-3 0,-4 2 0,0 1 0,4-3 0,-4 3 0,0-5 0,4 1 0,-3-1 0,-1 5 0,4-3 0,-4 3 0,0 0 0,4-3 0,-4 4 0,5-6 0,-5 6 0,4-5 0,-4 5 0,0-1 0,4-3 0,-8 7 0,7-7 0,-7 8 0,8-9 0,-8 9 0,8-9 0,-4 5 0,0-1 0,4-4 0,-9 9 0,9-8 0,-9 8 0,9-9 0,-9 9 0,9-8 0,-9 8 0,9-9 0,-8 9 0,7-9 0,-7 9 0,3-8 0,-4 8 0,0-8 0,-1 8 0,1-9 0,5 5 0,4-1 0,12 2 0,6 4 0,0 0 0,16 0 0,-18 0 0,18 0 0,-21 0 0,10 5 0,-10-4 0,5 10 0,-7-10 0,7 9 0,-5-9 0,5 9 0,-7-9 0,1 9 0,0-9 0,0 9 0,-1-9 0,1 8 0,-1-8 0,1 4 0,-1-5 0,0 0 0,1 0 0,-1 0 0,-4 4 0,3-2 0,-3 2 0,5-4 0,-1 0 0,-4 5 0,3-4 0,-8 9 0,8-9 0,-3 3 0,-1 1 0,4-4 0,-8 8 0,4-3 0,-1-1 0,-3 4 0,8-3 0,-8 4 0,8-4 0,-7 2 0,7-6 0,-8 6 0,8-6 0,-8 7 0,9-8 0,-9 8 0,8-8 0,-8 8 0,8-8 0,-8 8 0,8-7 0,-8 7 0,8-8 0,-8 9 0,8-9 0,-8 8 0,9-8 0,-4 4 0,-1-1 0,4-2 0,-3 7 0,4-8 0,0 8 0,0-8 0,-5 8 0,4-8 0,-8 8 0,8-8 0,-8 8 0,4-4 0,-5 5 0,0 0 0,0 0 0,0 0 0,-5-1 0,0 1 0,-6-4 0,1-2 0,4 1 0,-4-4 0,5 9 0,-6-9 0,1 8 0,0-8 0,-1 3 0,1-4 0,4 5 0,-4-4 0,4 4 0,-4-5 0,-1 0 0,1 0 0,4 5 0,-3-4 0,3 4 0,-4-5 0,0 0 0,-1 0 0,1 0 0,0 0 0,-1 0 0,1 0 0,0 0 0,1 0 0,-1 0 0,4 4 0,-3-3 0,8 8 0,-8-8 0,7 8 0,-2-3 0,4 4 0,-5-5 0,4 5 0,-4-4 0,5 4 0,0 0 0,-5-4 0,4 3 0,-4-3 0,0-1 0,4 4 0,-9-7 0,9 7 0,-4-3 0,0-1 0,4 4 0,-9-8 0,9 8 0,-8-7 0,25 2 0,-11-8 0,18 2 0,-12-2 0,-1-1 0,1 4 0,0-9 0,-1 9 0,1-8 0,-1 8 0,1-9 0,0 4 0,-1-5 0,1 1 0,-1-1 0,1 5 0,-6-3 0,5 8 0,-9-9 0,9 9 0,-9-9 0,8 4 0,-8-5 0,9 1 0,-5-1 0,6 0 0,-5 1 0,3-1 0,-3 0 0,0 0 0,-2 1 0,1-1 0,-4 1 0,9 4 0,-9-3 0,4 2 0,-1 1 0,-2-3 0,2 3 0,-4-5 0,0 0 0,0 1 0,0-1 0,0 1 0,0-1 0,0 0 0,0 1 0,0-1 0,0 1 0,-4 4 0,-2 2 0,-5 4 0,-5 0 0,3 0 0,-9 0 0,10 0 0,-11 0 0,5 0 0,0 0 0,-5 0 0,5 0 0,0 0 0,-4 0 0,9 0 0,-9 5 0,9-4 0,-3 5 0,5-6 0,0 0 0,0 0 0,0 0 0,0 0 0,0 0 0,1 0 0,-1 0 0,0 0 0,0 0 0,0 0 0,0 0 0,0 0 0,0 0 0,0 0 0,0 0 0,1 0 0,-1 0 0,0 0 0,0-5 0,1 4 0,4-9 0,-4 4 0,4 0 0,0-4 0,-3 9 0,7-9 0,-7 4 0,8-4 0,-8-1 0,8 1 0,-4-1 0,1 1 0,2 0 0,-2 0 0,4-1 0,0 1 0,0 0 0,0 5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24.02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443 792 24575,'5'20'0,"0"-4"0,1-1 0,-1-4 0,-5 0 0,5-5 0,-4 3 0,8-3 0,-7 5 0,7 0 0,-8-1 0,9 1 0,-4 0 0,0 0 0,3-1 0,-3 1 0,0 0 0,4-1 0,-4-4 0,0 4 0,3-4 0,-3 5 0,5-1 0,-5 1 0,3-6 0,-8 5 0,8-4 0,-3 4 0,-1 0 0,4-4 0,-7 3 0,7-8 0,-8 9 0,9-4 0,-4 4 0,4 1 0,-4-1 0,3-4 0,-8 3 0,9-8 0,-4 8 0,0-3 0,3 5 0,-4-1 0,5 0 0,-4 0 0,-1-8 0,-21-20 0,6-2 0,-18-9 0,4-4 0,5 17 0,-3-11 0,10 10 0,1 5 0,-6-5 0,10 6 0,-15-1 0,15 1 0,-10-6 0,6 4 0,-1-3 0,6 5 0,-3 0 0,3 0 0,-6-6 0,1 5 0,0-5 0,0 6 0,0 0 0,0 0 0,0 1 0,0-7 0,0 5 0,-1-5 0,6 0 0,-3 5 0,2-5 0,-3 6 0,-1 0 0,5 0 0,-4 1 0,4-1 0,-5 0 0,0 0 0,5 0 0,-4 0 0,4 0 0,-5 0 0,5 0 0,-8-4 0,7 3 0,-4-4 0,1 5 0,3-6 0,-4 5 0,0-5 0,0 6 0,0 0 0,0 0 0,0-5 0,0 3 0,0-3 0,5 5 0,-4 1 0,5-1 0,-6 0 0,5 1 0,-3 0 0,8-1 0,-4 1 0,5 0 0,0 0 0,0 0 0,0 0 0,0 0 0,4 4 0,2 2 0,4 4 0,1 0 0,-1 0 0,0 0 0,0 0 0,0 0 0,1 0 0,-1 0 0,0 0 0,1 0 0,-1 0 0,-4-4 0,3 2 0,-8-7 0,3 4 0,-4-6 0,0 1 0,0 0 0,0 0 0,0 0 0,0 0 0,5 4 0,0 1 0,5 5 0,1 0 0,0 0 0,-1 0 0,1 0 0,0 0 0,-1 5 0,7-4 0,-5 9 0,5-9 0,-7 9 0,1-9 0,0 8 0,5-7 0,-3 2 0,3 1 0,1 2 0,-5-1 0,4 4 0,1-9 0,1 9 0,0-4 0,4 1 0,-10 2 0,11-8 0,-11 9 0,10-9 0,-10 9 0,11-4 0,-11 0 0,10 5 0,-10-10 0,10 10 0,-9-10 0,3 9 0,-5-9 0,0 4 0,-1-5 0,1 5 0,0-4 0,0 4 0,5 0 0,-4-4 0,5 4 0,-6 0 0,4 1 0,-3 0 0,3-1 0,-4 0 0,0-4 0,0 4 0,-1-1 0,1-2 0,0 7 0,-1-8 0,0 9 0,1-4 0,-1 0 0,1 3 0,-1-4 0,1 1 0,-6 4 0,5-9 0,-4 4 0,0-1 0,3 2 0,-3 0 0,5 4 0,-5-4 0,4 0 0,-9 3 0,8-8 0,-27 4 0,7-10 0,-21-2 0,8-5 0,0 0 0,-5-5 0,4 9 0,2-7 0,6 14 0,7-4 0,-1 0 0,0 4 0,0-4 0,0 0 0,0 4 0,-6-9 0,5 9 0,-5-9 0,6 4 0,1-1 0,-1-2 0,-6 2 0,10-4 0,-15-1 0,15 1 0,-15 0 0,10 0 0,-4 5 0,10-4 0,-3 4 0,3 0 0,-5-4 0,0 4 0,0-5 0,0 5 0,0-3 0,5 3 0,-4 0 0,4-4 0,-5 4 0,1-5 0,-1 0 0,0 6 0,5-5 0,-3 4 0,3-5 0,-5 0 0,5 1 0,-3 4 0,3-4 0,-5 4 0,0 0 0,5-3 0,-3 8 0,7-9 0,-7 9 0,3-9 0,-5 9 0,5-9 0,-4 9 0,4-8 0,-4 3 0,0 0 0,4-3 0,-3 8 0,3-9 0,-5 9 0,6-8 0,-4 8 0,8-9 0,-8 9 0,3-8 0,-4 8 0,0-8 0,0 8 0,5-8 0,-5 8 0,5-3 0,-1-1 0,-3 4 0,3-3 0,-4 4 0,4 4 0,2 1 0,-1 1 0,4 3 0,5-8 0,9 3 0,3 1 0,7 1 0,-11 5 0,10-4 0,-10 2 0,5-7 0,-6 7 0,-1-3 0,1 0 0,0 4 0,-1-9 0,1 8 0,0-8 0,0 9 0,-1-9 0,1 4 0,0 0 0,0-4 0,-1 4 0,1-1 0,0-2 0,0 2 0,-1 1 0,1 1 0,0 5 0,0-5 0,-1 3 0,7-2 0,1 4 0,0 1 0,11 0 0,-10-1 0,12 2 0,0 5 0,-6-5 0,6 6 0,-8-2 0,1-4 0,-6 4 0,-1-6 0,-7-5 0,1 3 0,-14-8 0,-5 4 0,-14-10 0,-2-7 0,0-1 0,0-5 0,-5 1 0,10 5 0,-2-5 0,10 6 0,0 1 0,0 4 0,0-4 0,0 9 0,0-9 0,0 9 0,0-9 0,1 4 0,-1 0 0,0 1 0,0 0 0,0-1 0,0 0 0,0-4 0,-6 4 0,5 0 0,-5-4 0,7 8 0,-1-7 0,0 3 0,0 0 0,0-4 0,5 4 0,-4 0 0,9-4 0,-9 9 0,4-4 0,-4 0 0,-1 4 0,5-8 0,-3 8 0,3-4 0,-4 5 0,0 0 0,-1 0 0,1 0 0,0 0 0,0 0 0,0 0 0,0 0 0,5 5 0,1 0 0,-1 1 0,3 3 0,-7-8 0,3 7 0,-4-6 0,4 6 0,-3-7 0,8 8 0,-9-7 0,9 6 0,-9-6 0,9 7 0,-9-3 0,5-1 0,-1 5 0,-3-5 0,4 6 0,-5-2 0,0-3 0,4 3 0,-3-8 0,8 8 0,-8-8 0,7 8 0,-7-8 0,3 4 0,-4-1 0,0-3 0,4 8 0,-3-7 0,3 2 0,-4-4 0,0 0 0,0 0 0,0 0 0,4-4 0,2-2 0,9 1 0,-4-5 0,8 9 0,-8-9 0,9 4 0,-4-5 0,4 5 0,-4-3 0,3 8 0,-3-4 0,4 0 0,1 0 0,-1-1 0,0 1 0,-4 1 0,3 2 0,-8-7 0,8 8 0,-8-9 0,9 9 0,-9-8 0,8 8 0,-8-8 0,3 22 0,-4-10 0,0 17 0,0-9 0,0 0 0,0 4 0,0-3 0,-4 4 0,-3-6 0,1 1 0,-3-1 0,8 1 0,-9-1 0,9 1 0,-4-1 0,1-4 0,2 4 0,-2-4 0,8-1 0,2 0 0,4-5 0,1 0 0,4 5 0,-3-4 0,9 4 0,-8-5 0,3 4 0,-5-2 0,0 2 0,-1 1 0,1-4 0,0 4 0,-1-5 0,1 5 0,0 1 0,-1-1 0,-4 5 0,4-9 0,-9 8 0,8-7 0,-8 7 0,9-3 0,-4 0 0,5 4 0,-5-4 0,3 4 0,-3 1 0,5-5 0,-5 4 0,3-4 0,-3 4 0,5 1 0,-5 0 0,4-1 0,-4 1 0,0 0 0,4 5 0,-4-3 0,0 3 0,4-5 0,-9 5 0,8-3 0,-7 3 0,7-5 0,-8 5 0,9-3 0,-9 3 0,9-5 0,-9 5 0,8-3 0,-7 3 0,8 1 0,-9-5 0,9 4 0,-9-5 0,4 5 0,0-3 0,1 8 0,0-3 0,3-1 0,-8-1 0,9-5 0,-9 0 0,9-1 0,-9 1 0,8 0 0,-7 5 0,7-3 0,-3 3 0,0-5 0,4 0 0,-9-1 0,8 1 0,-3 0 0,5-1 0,-1 1 0,1-1 0,-6 1 0,5-6 0,-4 5 0,4-5 0,0 6 0,0-6 0,0 0 0,-4-9 0,-2-2 0,-4-11 0,0 5 0,0-21 0,0 12 0,0-13 0,0 10 0,0 0 0,0 0 0,0-5 0,-5 4 0,4 2 0,-5 6 0,6 6 0,0 1 0,0-1 0,0 1 0,0-1 0,0 1 0,0 0 0,-4 0 0,3 0 0,-9 4 0,9-3 0,-8 8 0,8-8 0,10 8 0,-1-4 0,11 5 0,-8 5 0,-1 1 0,1 0 0,0 4 0,0-5 0,-1 1 0,1 4 0,0-4 0,-1 0 0,0-2 0,1 1 0,-1-4 0,1 9 0,-1-9 0,1 4 0,0-1 0,-1 2 0,1 0 0,-1-2 0,1 1 0,0-4 0,-1 4 0,1 0 0,-1-4 0,0 4 0,0-5 0,1 0 0,-1 0 0,0 0 0,0 0 0,0 0 0,0 0 0,0 0 0,-9 0 0,-12 0 0,-1 0 0,-8 0 0,14 5 0,-3-4 0,7 8 0,-7-7 0,3 7 0,-5-3 0,0 4 0,1-4 0,4 3 0,-4-8 0,9 9 0,-8-9 0,7 8 0,-7-7 0,7 7 0,-7-3 0,8 4 0,-8-4 0,2-2 0,1 1 0,-3 1 0,3 0 0,1 3 0,-5-8 0,9 9 0,-8-5 0,8 6 0,-9-6 0,9 4 0,-4-3 0,5 4 0,0 0 0,0 0 0,-4 0 0,2-9 0,8-12 0,1-2 0,8-8 0,-9 11 0,4-1 0,-4-5 0,4 4 0,1-4 0,-5 5 0,3 1 0,-8-1 0,9 5 0,-4-4 0,0 4 0,3-5 0,-8 0 0,9 0 0,-4 5 0,0-3 0,-1 3 0,-1 0 0,-2-4 0,7 9 0,-8-9 0,9 9 0,-9-9 0,9 9 0,-9-8 0,8 8 0,-8-8 0,4 3 0,-1 0 0,-2-3 0,7 3 0,-8-4 0,3 0 0,-4 0 0,5 4 0,-4-3 0,9 8 0,-5-3 0,1-1 0,3 4 0,-4-3 0,1-1 0,3 4 0,-8-9 0,3 4 0,1 0 0,-4-3 0,4 3 0,-1 0 0,-2-3 0,2 3 0,-4-4 0,0 0 0,-9 4 0,2 2 0,-8 4 0,4 0 0,-6 0 0,5 0 0,-11 0 0,11 0 0,-11 0 0,11 0 0,-5 0 0,1 0 0,3 0 0,-3 0 0,5 0 0,0 0 0,0 0 0,1 0 0,-1 0 0,0 0 0,0 0 0,0 0 0,0 0 0,0 0 0,0-5 0,-5 4 0,3-9 0,-3 9 0,5-9 0,0 4 0,-6-5 0,5 0 0,-5 4 0,1-3 0,3 4 0,-9-11 0,9 5 0,-3 0 0,5 2 0,0 4 0,5-5 0,-4 0 0,9 0 0,-9 5 0,9-4 0,-9 9 0,9-8 0,-4 3 0,0 0 0,4-3 0,-8 8 0,3-8 0,-5 3 0,1-4 0,0 4 0,5 2 0,0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30.76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168 372 24575,'-10'-16'0,"0"2"0,-1 3 0,5 0 0,-4 0 0,5 1 0,-1-1 0,-4 6 0,9-5 0,-8 9 0,7-9 0,-2 5 0,-1-1 0,-1-3 0,-4 3 0,4-4 0,-3 4 0,8-3 0,-8 3 0,3-5 0,1 1 0,-5 5 0,9-5 0,-4 4 0,1-4 0,2 0 0,-2-1 0,4 1 0,0 0 0,4 5 0,2 0 0,3 5 0,1 0 0,-4-5 0,2 4 0,-2-8 0,4 8 0,-5-8 0,4 8 0,-8-8 0,8 8 0,-7-8 0,7 8 0,-8-8 0,8 8 0,-8-8 0,9 8 0,-9-8 0,8 7 0,-8-7 0,7 4 0,-2-1 0,3 1 0,1 5 0,0 0 0,0 0 0,0 0 0,-5 5 0,4-4 0,-4 3 0,5-4 0,-5 4 0,4-3 0,-8 8 0,4-3 0,-1 0 0,-3 3 0,8-4 0,-8 5 0,4 0 0,-5 0 0,4 0 0,-3 0 0,8-4 0,-8 3 0,4-3 0,0 0 0,-4 3 0,8-8 0,-7 9 0,7-9 0,-8 8 0,8-7 0,-8 7 0,9-8 0,-9 9 0,8-9 0,-8 9 0,8-9 0,-7 8 0,7-7 0,-4 2 0,1 1 0,3-4 0,-3 3 0,0 1 0,-2 0 0,-4 5 0,0 0 0,0-4 0,0-2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39.455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0 24575,'23'0'0,"3"0"0,6 0 0,5 0 0,-11 6 0,4 6 0,1 1 0,-6 10 0,20-2 0,-10 4 0,12 2 0,-7 6 0,8-4 0,4 14 0,7-5 0,1 0 0,-8 5 0,4-13 0,-14 3 0,5-6 0,-8-6 0,0 3 0,0-9 0,0 9 0,-6-10 0,4 5 0,-12-7 0,6 0 0,-7 0 0,-1 0 0,1 0 0,0 0 0,-6-1 0,4 1 0,-5 3 0,7-7 0,-7 6 0,-1-8 0,1 6 0,-5-2 0,10 2 0,-4-1 0,0 1 0,4 0 0,-4 4 0,6-3 0,0 10 0,-1-10 0,-5 4 0,5 0 0,-11-5 0,4 4 0,-5-5 0,0 0 0,-1 0 0,1-5 0,0 3 0,-1-8 0,-4 9 0,-1-5 0,0 1 0,-4 3 0,3-3 0,-4 4 0,0 0 0,0-4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02.122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0 24575,'0'10'0,"0"0"0,0 0 0,5-4 0,-4 3 0,4-3 0,0 4 0,-4 1 0,8-1 0,-8 1 0,9 0 0,-9 0 0,8-1 0,-3 1 0,0 0 0,4-1 0,-4 1 0,0 0 0,3 0 0,-3-5 0,0 3 0,4-3 0,-4 5 0,0-1 0,3 1 0,-3 0 0,0 0 0,4-1 0,-4 1 0,5 6 0,0 1 0,1 0 0,-1 4 0,6-9 0,-4 3 0,4 1 0,-7-5 0,2 5 0,-2-6 0,1-1 0,-5 1 0,4-5 0,-9 4 0,8-9 0,-7 8 0,7-7 0,-8 7 0,9-8 0,-9 9 0,9-9 0,-5 8 0,1-3 0,3 4 0,-3 0 0,5 1 0,-6-1 0,4 0 0,-3 1 0,-1-1 0,4 0 0,-3 1 0,-1-1 0,0 0 0,0 1 0,-4 0 0,8-5 0,-7 3 0,2-3 0,1 5 0,1-5 0,0 4 0,4-4 0,-9 4 0,8 1 0,-8-1 0,4 1 0,-1-1 0,-3 1 0,4-1 0,0-4 0,-4 3 0,4-3 0,-1 0 0,-3 3 0,4-3 0,-5 4 0,5-4 0,-4 4 0,4-5 0,-5 6 0,5-6 0,-4-1 0,4-4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04.044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1 0 24575,'0'10'0,"4"0"0,2 0 0,4 0 0,-5 0 0,4-5 0,-8 4 0,9-8 0,-9 8 0,8-7 0,-8 7 0,8-3 0,-3 4 0,4 0 0,0 0 0,0 0 0,-4 1 0,3-6 0,-8 5 0,9-4 0,-9 4 0,8 1 0,-7-1 0,7-4 0,-8 3 0,4-3 0,-5 5 0,5-5 0,-4 3 0,4-3 0,-5 5 0,5-5 0,-4 3 0,4-3 0,-1 0 0,-3 4 0,9-9 0,-9 8 0,9-3 0,-9 5 0,9-1 0,-9 1 0,8-6 0,-8 5 0,4-5 0,0 6 0,-4-6 0,3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0T12:31:06.470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1 1 24575,'10'0'0,"0"0"0,1 0 0,-1 0 0,1 0 0,-1 0 0,1 0 0,0 0 0,5 5 0,-4-4 0,11 10 0,-11-10 0,10 10 0,-4-10 0,6 9 0,-6-8 0,4 8 0,-4-8 0,6 3 0,-6 0 0,4-4 0,-4 9 0,6-9 0,0 5 0,-6-2 0,4 3 0,-4-1 0,6 4 0,-1-3 0,-5 4 0,5-4 0,-5 3 0,5-3 0,-5 4 0,5-5 0,-11 4 0,10-4 0,-10 0 0,5 4 0,-1-8 0,-4 7 0,5-8 0,-6 4 0,-1 0 0,1-4 0,0 9 0,0-9 0,-1 8 0,1-7 0,0 7 0,0-8 0,-1 4 0,1 0 0,6 1 0,-5 0 0,4 5 0,-5-10 0,0 8 0,-1-3 0,7 0 0,-5 4 0,5-4 0,-7 0 0,1 3 0,0-8 0,0 9 0,-1-4 0,1 5 0,0-5 0,0 3 0,-1-8 0,1 9 0,0-4 0,-1 0 0,1 3 0,0-3 0,0 5 0,-1 0 0,1-5 0,-5 3 0,4-3 0,-4 5 0,0 0 0,3-5 0,-3 3 0,5-3 0,-1 5 0,0-1 0,1 0 0,-1-4 0,-4 3 0,3-8 0,-7 9 0,7-9 0,-3 8 0,4-8 0,-4 8 0,3-7 0,-3 7 0,4-8 0,-4 8 0,3-7 0,-3 2 0,-1 1 0,4-4 0,-7 8 0,7-7 0,-8 6 0,4-7 0,-5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2FEA8-7268-4B3D-9B87-D37C3AB68865}" type="datetimeFigureOut">
              <a:rPr lang="en-US" smtClean="0"/>
              <a:t>8/20/23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AD34-49C9-4757-89EC-3729DC35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41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14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post-quantum 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19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26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that we will discuss this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3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9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communication between Bob &amp; Charlie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63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exists such Alice.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7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2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6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86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6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converse is known to be false as pointed out by a reviewer. In fact, it is secure against arbitrarily correlated challenges.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53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88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550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Includes weakly secure 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3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Quantum query-access to the oracle.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961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coset states, use Wiesner states (or any states with weak-UE security)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Cleaner implementation of the AKLLZ procedure (not specific to coset states.)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75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95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08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046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</a:t>
            </a:r>
            <a:r>
              <a:rPr lang="en-US" dirty="0" err="1"/>
              <a:t>jordan</a:t>
            </a:r>
            <a:r>
              <a:rPr lang="en-US" dirty="0"/>
              <a:t> subspace measurement for the technical audience.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23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say a sentence or two about security. Mention simultaneous GL.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45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(2) Remove the QRO from the constructions.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99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9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4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0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Constructions using another primitive can uncover new types of states that can be used for the primitive.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2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AD34-49C9-4757-89EC-3729DC3522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61EC-1852-AB29-037F-BAEC7FD56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9CD93-DCD9-522B-7491-EB58D582B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5FAC7-6B90-3259-5A53-554A9880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E24E-8778-4983-9E19-72E0F7BCE998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2D07-6E4A-4D11-83CC-07BA5B68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9473C-94A9-A663-CCA1-8B0EFFB3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6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78EC-35FD-7834-114D-7394F41C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E0819-BE95-CD2B-2998-29C3EBFF8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3E874-FAB6-AF6E-0482-6887F1BF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1793-298D-4525-BCBE-5E8E6102170D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250-C3A3-5C71-9675-6CE9EE42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13096-11E9-C36F-747E-22A8DF86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2515B-FF86-D61C-4EA7-141C4BAD4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562DA-3F2A-64CD-99F0-420625659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389C9-9EF1-B285-33E7-F142A964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5FF4E-9D43-4F70-BF6C-77E1C58D254B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0DAE4-6E89-FE9E-6F6E-743329B3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DC015-EDBC-0E5A-2A5B-0DC5A13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B648-FFE9-B9CB-4913-94B35FDE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3FE03-D30E-6B76-F766-E4011585B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771E9-5609-DFAB-9354-3B5AE858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B2C5-D077-491D-A5F6-5E76EA6994A5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FB45A-E62B-ECA1-452D-A3908503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676B2-70B0-E37B-9DA2-3856FE45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7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237D5-E237-127F-EBA0-B9BF38C6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73C06-14E8-234A-7E8E-D936EDBDF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2AD50-8F35-B83E-4C77-0B3E33CC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FD8-75ED-42EA-9601-30712FC3808D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B4DA3-36A9-4375-C14D-BD7A0700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EB95-B795-B362-DAA1-3C3C5CFC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0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9E0E-D17F-E0B8-597E-B2A439370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2761-CEF6-7047-4068-806E88BF7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922FF-3BF7-D8A9-F2C4-5DC4E021A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B38CC-0624-8A0C-DB0C-82856403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DE6-1AD2-4451-A322-F67BB9FCE080}" type="datetime1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17B75-661B-CF12-9ED3-7F70A9EC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8BECE-78CA-AD23-272A-01ACA1E6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1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CC41-AC10-C953-1FC5-99AE8B9A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28A2B-2398-EAD8-8CDC-DAD9087ED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2385-0AA0-F8B9-DBE9-8BBCF197F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669AD-5D1B-B3E0-856E-C551961EA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43D3F1-CF38-63FB-1EFB-CEB348FAD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F0D9B-E776-0492-83D2-BED0484D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8652-E88E-477B-AB04-CED85EF700A4}" type="datetime1">
              <a:rPr lang="en-US" smtClean="0"/>
              <a:t>8/20/23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5FA11-8D2D-42FF-8D88-6F7442C0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5C30C-E216-3B90-D015-CBE0B2FD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A94E-BAE8-EC43-A504-1483A8EC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19BA4D-8702-56FE-A33E-A6A6952D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DDA4-82C6-4EC5-A967-6CA659BF4B1C}" type="datetime1">
              <a:rPr lang="en-US" smtClean="0"/>
              <a:t>8/20/23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89891-4669-4FBF-4A84-2C2C7912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4CAD3-FD0B-1AA0-BC79-1E95E334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6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034BB-88DC-39F8-0FBC-AFAC18A4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A525-1CA4-4815-9729-D8BE2873A3B5}" type="datetime1">
              <a:rPr lang="en-US" smtClean="0"/>
              <a:t>8/20/23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FBA951-6BF3-2787-4502-58ED1E7B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04DE-F08F-D8AA-CD76-CAD29D34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EC8CF-6761-65FF-B1C2-EC3F35DE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B692-4B8C-9519-2501-6063055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239D2-7B44-534C-BA08-182660412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361CC-19EE-363F-AC1C-885307EE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DC99-A2ED-4CA7-A668-B4375E271929}" type="datetime1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50386-F5B2-1E63-0B74-1AF50AA7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284B4-69AE-C798-0FB4-AF79DA07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7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AE6A-0F73-5A65-8CEE-5153C723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E8A99-94F0-A407-B5E6-A218245C5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F780C-116B-29DF-7096-2327AB014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5DC87-9BEA-A475-721E-D36041F7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5D7-8801-436D-B748-21002DDF11D7}" type="datetime1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7FBF-87AC-935B-DD76-F6E78EB1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*UCSB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44CCA-E070-B15E-57FC-F6F8CB39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5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1E461F-5ECE-2BA2-1997-634C1C81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459DF-8BC3-F1EF-D97B-175D9824B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74931-8735-04C7-B740-9BC547229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A02B-EABD-440A-872B-8B0E529E8E78}" type="datetime1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9071-CF3D-5690-3E63-2552CECBC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*UCSB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CA0D-A2A2-EF40-C057-927DF07AE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B2A8-725E-4868-8BF7-871F512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6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.png"/><Relationship Id="rId5" Type="http://schemas.openxmlformats.org/officeDocument/2006/relationships/image" Target="../media/image26.png"/><Relationship Id="rId10" Type="http://schemas.openxmlformats.org/officeDocument/2006/relationships/image" Target="../media/image2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11" Type="http://schemas.openxmlformats.org/officeDocument/2006/relationships/image" Target="../media/image120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7.png"/><Relationship Id="rId10" Type="http://schemas.openxmlformats.org/officeDocument/2006/relationships/image" Target="../media/image31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7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5.png"/><Relationship Id="rId5" Type="http://schemas.openxmlformats.org/officeDocument/2006/relationships/image" Target="../media/image2.svg"/><Relationship Id="rId10" Type="http://schemas.openxmlformats.org/officeDocument/2006/relationships/image" Target="../media/image34.png"/><Relationship Id="rId4" Type="http://schemas.openxmlformats.org/officeDocument/2006/relationships/image" Target="../media/image1.png"/><Relationship Id="rId9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48.png"/><Relationship Id="rId18" Type="http://schemas.openxmlformats.org/officeDocument/2006/relationships/customXml" Target="../ink/ink8.xml"/><Relationship Id="rId3" Type="http://schemas.openxmlformats.org/officeDocument/2006/relationships/image" Target="../media/image31.jpeg"/><Relationship Id="rId21" Type="http://schemas.openxmlformats.org/officeDocument/2006/relationships/image" Target="../media/image52.png"/><Relationship Id="rId7" Type="http://schemas.openxmlformats.org/officeDocument/2006/relationships/image" Target="../media/image45.png"/><Relationship Id="rId12" Type="http://schemas.openxmlformats.org/officeDocument/2006/relationships/customXml" Target="../ink/ink5.xml"/><Relationship Id="rId17" Type="http://schemas.openxmlformats.org/officeDocument/2006/relationships/image" Target="../media/image50.png"/><Relationship Id="rId2" Type="http://schemas.openxmlformats.org/officeDocument/2006/relationships/image" Target="../media/image30.jpe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47.png"/><Relationship Id="rId5" Type="http://schemas.openxmlformats.org/officeDocument/2006/relationships/image" Target="../media/image44.png"/><Relationship Id="rId15" Type="http://schemas.openxmlformats.org/officeDocument/2006/relationships/image" Target="../media/image49.png"/><Relationship Id="rId23" Type="http://schemas.openxmlformats.org/officeDocument/2006/relationships/image" Target="../media/image53.png"/><Relationship Id="rId10" Type="http://schemas.openxmlformats.org/officeDocument/2006/relationships/customXml" Target="../ink/ink4.xml"/><Relationship Id="rId19" Type="http://schemas.openxmlformats.org/officeDocument/2006/relationships/image" Target="../media/image51.png"/><Relationship Id="rId4" Type="http://schemas.openxmlformats.org/officeDocument/2006/relationships/customXml" Target="../ink/ink1.xml"/><Relationship Id="rId9" Type="http://schemas.openxmlformats.org/officeDocument/2006/relationships/image" Target="../media/image46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.svg"/><Relationship Id="rId12" Type="http://schemas.openxmlformats.org/officeDocument/2006/relationships/image" Target="../media/image25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4.png"/><Relationship Id="rId5" Type="http://schemas.openxmlformats.org/officeDocument/2006/relationships/image" Target="../media/image22.png"/><Relationship Id="rId10" Type="http://schemas.openxmlformats.org/officeDocument/2006/relationships/image" Target="../media/image230.png"/><Relationship Id="rId4" Type="http://schemas.openxmlformats.org/officeDocument/2006/relationships/image" Target="../media/image21.png"/><Relationship Id="rId9" Type="http://schemas.openxmlformats.org/officeDocument/2006/relationships/image" Target="../media/image2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.sv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60.png"/><Relationship Id="rId5" Type="http://schemas.openxmlformats.org/officeDocument/2006/relationships/image" Target="../media/image22.png"/><Relationship Id="rId10" Type="http://schemas.openxmlformats.org/officeDocument/2006/relationships/image" Target="../media/image230.png"/><Relationship Id="rId4" Type="http://schemas.openxmlformats.org/officeDocument/2006/relationships/image" Target="../media/image21.png"/><Relationship Id="rId9" Type="http://schemas.openxmlformats.org/officeDocument/2006/relationships/image" Target="../media/image2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20FA-F99F-7EF2-58D5-691ED66F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52" y="5710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Cloning Games: A General Framework for Unclonable Primitives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69098-1344-46C8-FF9F-FB3E3C7EA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994" y="4413075"/>
            <a:ext cx="10615374" cy="1655762"/>
          </a:xfrm>
        </p:spPr>
        <p:txBody>
          <a:bodyPr>
            <a:normAutofit/>
          </a:bodyPr>
          <a:lstStyle/>
          <a:p>
            <a:r>
              <a:rPr lang="en-US" sz="2800" dirty="0" err="1"/>
              <a:t>Prabhanjan</a:t>
            </a:r>
            <a:r>
              <a:rPr lang="en-US" sz="2800" dirty="0"/>
              <a:t> Ananth            </a:t>
            </a:r>
            <a:r>
              <a:rPr lang="en-US" sz="2800" dirty="0">
                <a:solidFill>
                  <a:srgbClr val="0070C0"/>
                </a:solidFill>
              </a:rPr>
              <a:t>Fatih Kaleoglu</a:t>
            </a:r>
            <a:r>
              <a:rPr lang="en-US" sz="2800" dirty="0"/>
              <a:t>	        </a:t>
            </a:r>
            <a:r>
              <a:rPr lang="en-US" sz="2800" dirty="0" err="1"/>
              <a:t>Qipeng</a:t>
            </a:r>
            <a:r>
              <a:rPr lang="en-US" sz="2800" dirty="0"/>
              <a:t> Liu</a:t>
            </a:r>
          </a:p>
          <a:p>
            <a:pPr algn="l"/>
            <a:r>
              <a:rPr lang="en-US" sz="2800" dirty="0"/>
              <a:t>		</a:t>
            </a:r>
            <a:r>
              <a:rPr lang="en-US" dirty="0"/>
              <a:t>UCSB			           UCSB	         		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5E4CB-2181-891B-8186-1CD035632F97}"/>
              </a:ext>
            </a:extLst>
          </p:cNvPr>
          <p:cNvSpPr txBox="1"/>
          <p:nvPr/>
        </p:nvSpPr>
        <p:spPr>
          <a:xfrm>
            <a:off x="4902097" y="3162623"/>
            <a:ext cx="2139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CRYPTO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AF1DEE-148B-A6DA-57DD-4E5DDECA0AC7}"/>
              </a:ext>
            </a:extLst>
          </p:cNvPr>
          <p:cNvSpPr txBox="1"/>
          <p:nvPr/>
        </p:nvSpPr>
        <p:spPr>
          <a:xfrm>
            <a:off x="8682866" y="4954320"/>
            <a:ext cx="1299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Simons</a:t>
            </a:r>
          </a:p>
          <a:p>
            <a:pPr algn="ctr"/>
            <a:r>
              <a:rPr lang="en-US" sz="2400" dirty="0"/>
              <a:t> Institute</a:t>
            </a:r>
          </a:p>
        </p:txBody>
      </p:sp>
    </p:spTree>
    <p:extLst>
      <p:ext uri="{BB962C8B-B14F-4D97-AF65-F5344CB8AC3E}">
        <p14:creationId xmlns:p14="http://schemas.microsoft.com/office/powerpoint/2010/main" val="294626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1B63-F5BA-38C5-FCA5-DF05294D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(Conceptual)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9C1D-A4FD-6F46-4833-012157B9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30245" y="1840615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rgbClr val="0070C0"/>
                </a:solidFill>
              </a:rPr>
              <a:t>New framework: 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70C0"/>
                </a:solidFill>
              </a:rPr>
              <a:t>Cloning Games</a:t>
            </a:r>
          </a:p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85F7D7-2F4C-C0AC-360A-5A9B82889D52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ouple of sheep in a field&#10;&#10;Description automatically generated">
            <a:extLst>
              <a:ext uri="{FF2B5EF4-FFF2-40B4-BE49-F238E27FC236}">
                <a16:creationId xmlns:a16="http://schemas.microsoft.com/office/drawing/2014/main" id="{B2041D39-02E7-1236-8A41-A236BDF81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29" y="2458392"/>
            <a:ext cx="4552893" cy="287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2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23C8-2218-BCA5-58E1-DCA1A9F3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(Results) –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1ED00-6F23-F325-86F5-58BD5A30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Unconditionally secure Unclonable Decryption Keys in the plain model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3000" dirty="0"/>
              <a:t>Prior Work: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3000" dirty="0"/>
              <a:t>Public-key constructions from heavy assumptions (GZ ‘20, CLLZ ‘21)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3000" dirty="0"/>
              <a:t>Relationship to Unclonable Encryption and Copy-Protection (GZ ’20, SW ‘22)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3000" dirty="0"/>
          </a:p>
          <a:p>
            <a:pPr marL="0" lvl="1" indent="0">
              <a:spcBef>
                <a:spcPts val="1000"/>
              </a:spcBef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2BA7DF-76F1-5B05-AF1F-C327001BA7F0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0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23C8-2218-BCA5-58E1-DCA1A9F3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(Results) –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1ED00-6F23-F325-86F5-58BD5A30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Unclonable Encryption with random oracle </a:t>
            </a:r>
            <a:r>
              <a:rPr lang="en-US" dirty="0">
                <a:solidFill>
                  <a:srgbClr val="0070C0"/>
                </a:solidFill>
              </a:rPr>
              <a:t>from Wiesner (BB84) states </a:t>
            </a:r>
            <a:r>
              <a:rPr lang="en-US" dirty="0">
                <a:solidFill>
                  <a:srgbClr val="FF0000"/>
                </a:solidFill>
              </a:rPr>
              <a:t>(*)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Copy-Protection for single-bit point functions with random oracle </a:t>
            </a:r>
            <a:r>
              <a:rPr lang="en-US" dirty="0">
                <a:solidFill>
                  <a:srgbClr val="0070C0"/>
                </a:solidFill>
              </a:rPr>
              <a:t>from Wiesner (BB84) states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(*)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Prior Work: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800" dirty="0"/>
              <a:t>Same result </a:t>
            </a:r>
            <a:r>
              <a:rPr lang="en-US" sz="2800" dirty="0">
                <a:solidFill>
                  <a:srgbClr val="FF0000"/>
                </a:solidFill>
              </a:rPr>
              <a:t>from coset states</a:t>
            </a:r>
            <a:r>
              <a:rPr lang="en-US" sz="2800" dirty="0"/>
              <a:t> (A</a:t>
            </a:r>
            <a:r>
              <a:rPr lang="en-US" sz="2800" dirty="0">
                <a:solidFill>
                  <a:srgbClr val="0070C0"/>
                </a:solidFill>
              </a:rPr>
              <a:t>K</a:t>
            </a:r>
            <a:r>
              <a:rPr lang="en-US" sz="2800" dirty="0"/>
              <a:t>LLZ ‘22)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800" dirty="0"/>
              <a:t>Different security notions (BL ‘20, A</a:t>
            </a:r>
            <a:r>
              <a:rPr lang="en-US" sz="2800" dirty="0">
                <a:solidFill>
                  <a:srgbClr val="0070C0"/>
                </a:solidFill>
              </a:rPr>
              <a:t>K</a:t>
            </a:r>
            <a:r>
              <a:rPr lang="en-US" sz="2800" dirty="0"/>
              <a:t> ‘21, KT ‘22)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800" dirty="0"/>
              <a:t>Impossibility of Copy-Protection (AL ’20, A</a:t>
            </a:r>
            <a:r>
              <a:rPr lang="en-US" sz="2800" dirty="0">
                <a:solidFill>
                  <a:srgbClr val="0070C0"/>
                </a:solidFill>
              </a:rPr>
              <a:t>K</a:t>
            </a:r>
            <a:r>
              <a:rPr lang="en-US" sz="2800" dirty="0"/>
              <a:t> ‘22)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F78AF-57DA-513D-7AE9-39A332E83BAE}"/>
              </a:ext>
            </a:extLst>
          </p:cNvPr>
          <p:cNvSpPr txBox="1"/>
          <p:nvPr/>
        </p:nvSpPr>
        <p:spPr>
          <a:xfrm>
            <a:off x="8124347" y="6176963"/>
            <a:ext cx="364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(*) </a:t>
            </a:r>
            <a:r>
              <a:rPr lang="en-US" sz="2400" dirty="0"/>
              <a:t>Simplified security proof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2BA7DF-76F1-5B05-AF1F-C327001BA7F0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420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23C8-2218-BCA5-58E1-DCA1A9F3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(Results) –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1ED00-6F23-F325-86F5-58BD5A30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Relate different security notions for unclonable decryption keys and copy-protection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No such prior work known.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2BA7DF-76F1-5B05-AF1F-C327001BA7F0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58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23C8-2218-BCA5-58E1-DCA1A9F3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(Results) –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1ED00-6F23-F325-86F5-58BD5A30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New construction</a:t>
            </a:r>
            <a:r>
              <a:rPr lang="en-US" sz="3200" dirty="0"/>
              <a:t> of Encryption with Certified Deletion. </a:t>
            </a:r>
            <a:r>
              <a:rPr lang="en-US" sz="3200" dirty="0">
                <a:solidFill>
                  <a:srgbClr val="FF0000"/>
                </a:solidFill>
              </a:rPr>
              <a:t>(*)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dirty="0"/>
              <a:t>Security proof based on </a:t>
            </a:r>
            <a:r>
              <a:rPr lang="en-US" dirty="0">
                <a:solidFill>
                  <a:srgbClr val="0070C0"/>
                </a:solidFill>
              </a:rPr>
              <a:t>Monogamy of Entanglement </a:t>
            </a:r>
            <a:r>
              <a:rPr lang="en-US" dirty="0"/>
              <a:t>(TFKW ‘13)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Prior Work: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sz="2800" dirty="0"/>
              <a:t>Unconditionally secure construction (BI ‘20)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Security proof based on entropic bounds.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/>
          </a:p>
          <a:p>
            <a:pPr marL="342900" lvl="1" indent="-342900">
              <a:spcBef>
                <a:spcPts val="1000"/>
              </a:spcBef>
            </a:pPr>
            <a:r>
              <a:rPr lang="en-US" sz="2800" dirty="0"/>
              <a:t>Other primitives with certified deletion (BK ‘22)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F78AF-57DA-513D-7AE9-39A332E83BAE}"/>
              </a:ext>
            </a:extLst>
          </p:cNvPr>
          <p:cNvSpPr txBox="1"/>
          <p:nvPr/>
        </p:nvSpPr>
        <p:spPr>
          <a:xfrm>
            <a:off x="7713188" y="6176963"/>
            <a:ext cx="364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(*) </a:t>
            </a:r>
            <a:r>
              <a:rPr lang="en-US" sz="2400" dirty="0"/>
              <a:t>Simplified security proof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2BA7DF-76F1-5B05-AF1F-C327001BA7F0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10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Atom">
            <a:extLst>
              <a:ext uri="{FF2B5EF4-FFF2-40B4-BE49-F238E27FC236}">
                <a16:creationId xmlns:a16="http://schemas.microsoft.com/office/drawing/2014/main" id="{83F02859-A874-430D-B04C-1BFDEC07B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0390" y="2953055"/>
            <a:ext cx="1618938" cy="16189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445201-AE10-B7F0-480C-8348A2C9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(Idea)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E9B55-EA85-1D59-4560-015B99F8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467" y="3465732"/>
            <a:ext cx="3465807" cy="1106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Quantum Token	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D03BCD-B366-9B28-D797-32689CD168C9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BEDF09D-5FA7-2F84-A7E0-7089A0CA45CA}"/>
              </a:ext>
            </a:extLst>
          </p:cNvPr>
          <p:cNvCxnSpPr>
            <a:cxnSpLocks/>
          </p:cNvCxnSpPr>
          <p:nvPr/>
        </p:nvCxnSpPr>
        <p:spPr>
          <a:xfrm flipV="1">
            <a:off x="5606320" y="2689329"/>
            <a:ext cx="2703226" cy="107319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8AAD16-269D-FFEE-2ABE-EAD61B89484A}"/>
              </a:ext>
            </a:extLst>
          </p:cNvPr>
          <p:cNvCxnSpPr>
            <a:cxnSpLocks/>
          </p:cNvCxnSpPr>
          <p:nvPr/>
        </p:nvCxnSpPr>
        <p:spPr>
          <a:xfrm>
            <a:off x="5606320" y="4065512"/>
            <a:ext cx="2433408" cy="154080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DCD69B6-8B65-A63D-8FD9-9C6792B7002A}"/>
              </a:ext>
            </a:extLst>
          </p:cNvPr>
          <p:cNvSpPr txBox="1"/>
          <p:nvPr/>
        </p:nvSpPr>
        <p:spPr>
          <a:xfrm>
            <a:off x="8483530" y="2401019"/>
            <a:ext cx="216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Verifiable</a:t>
            </a:r>
            <a:endParaRPr lang="en-US" sz="4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07D835-B91D-5446-FB3A-CE6B35A74E4E}"/>
              </a:ext>
            </a:extLst>
          </p:cNvPr>
          <p:cNvSpPr txBox="1"/>
          <p:nvPr/>
        </p:nvSpPr>
        <p:spPr>
          <a:xfrm>
            <a:off x="8309546" y="5357310"/>
            <a:ext cx="2542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Unclonable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1508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(1 - Setup Phase)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CE672-E6FA-A1F3-5B51-78E596914BAE}"/>
              </a:ext>
            </a:extLst>
          </p:cNvPr>
          <p:cNvSpPr txBox="1"/>
          <p:nvPr/>
        </p:nvSpPr>
        <p:spPr>
          <a:xfrm>
            <a:off x="838200" y="4272118"/>
            <a:ext cx="235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Setup()		</a:t>
            </a:r>
            <a:r>
              <a:rPr lang="en-US" sz="2400" dirty="0" err="1"/>
              <a:t>sk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TokenGen</a:t>
            </a:r>
            <a:r>
              <a:rPr lang="en-US" sz="2400" dirty="0"/>
              <a:t>(</a:t>
            </a:r>
            <a:r>
              <a:rPr lang="en-US" sz="2400" dirty="0" err="1"/>
              <a:t>sk</a:t>
            </a:r>
            <a:r>
              <a:rPr lang="en-US" sz="2400" dirty="0"/>
              <a:t>)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8490C56-19B2-CFE8-E95E-1C051E7DFDF4}"/>
              </a:ext>
            </a:extLst>
          </p:cNvPr>
          <p:cNvCxnSpPr>
            <a:cxnSpLocks/>
          </p:cNvCxnSpPr>
          <p:nvPr/>
        </p:nvCxnSpPr>
        <p:spPr>
          <a:xfrm>
            <a:off x="1939084" y="4537586"/>
            <a:ext cx="7250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4498C5-827A-9BAB-68D9-8BABEF37F1A8}"/>
              </a:ext>
            </a:extLst>
          </p:cNvPr>
          <p:cNvCxnSpPr>
            <a:cxnSpLocks/>
          </p:cNvCxnSpPr>
          <p:nvPr/>
        </p:nvCxnSpPr>
        <p:spPr>
          <a:xfrm>
            <a:off x="2664110" y="4890877"/>
            <a:ext cx="7250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Graphic 10" descr="Atom">
            <a:extLst>
              <a:ext uri="{FF2B5EF4-FFF2-40B4-BE49-F238E27FC236}">
                <a16:creationId xmlns:a16="http://schemas.microsoft.com/office/drawing/2014/main" id="{CBB0BC20-B8BE-B180-3F9A-E734863B8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6561" y="4554794"/>
            <a:ext cx="672167" cy="672167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D854C43-989B-10C1-D534-20160B81DA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52" y="2440003"/>
            <a:ext cx="1744293" cy="174429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4D6C75-071B-039B-11CD-87598247B84B}"/>
              </a:ext>
            </a:extLst>
          </p:cNvPr>
          <p:cNvCxnSpPr>
            <a:cxnSpLocks/>
          </p:cNvCxnSpPr>
          <p:nvPr/>
        </p:nvCxnSpPr>
        <p:spPr>
          <a:xfrm>
            <a:off x="3766502" y="3216789"/>
            <a:ext cx="302222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Atom">
            <a:extLst>
              <a:ext uri="{FF2B5EF4-FFF2-40B4-BE49-F238E27FC236}">
                <a16:creationId xmlns:a16="http://schemas.microsoft.com/office/drawing/2014/main" id="{188E12D6-3DAC-90E9-F966-0D701EB11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522" y="2228045"/>
            <a:ext cx="894696" cy="894696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109CD53-C48B-429E-8F35-34C49A9285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504" y="2337362"/>
            <a:ext cx="1861739" cy="1861739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584C1B-AB27-B6F5-B053-BE2A32B9529A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35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(2 - Splitting Phase)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CE672-E6FA-A1F3-5B51-78E596914BAE}"/>
              </a:ext>
            </a:extLst>
          </p:cNvPr>
          <p:cNvSpPr txBox="1"/>
          <p:nvPr/>
        </p:nvSpPr>
        <p:spPr>
          <a:xfrm>
            <a:off x="838200" y="4272118"/>
            <a:ext cx="235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Setup()		</a:t>
            </a:r>
            <a:r>
              <a:rPr lang="en-US" sz="2400" dirty="0" err="1"/>
              <a:t>sk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TokenGen</a:t>
            </a:r>
            <a:r>
              <a:rPr lang="en-US" sz="2400" dirty="0"/>
              <a:t>(</a:t>
            </a:r>
            <a:r>
              <a:rPr lang="en-US" sz="2400" dirty="0" err="1"/>
              <a:t>sk</a:t>
            </a:r>
            <a:r>
              <a:rPr lang="en-US" sz="2400" dirty="0"/>
              <a:t>)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8490C56-19B2-CFE8-E95E-1C051E7DFDF4}"/>
              </a:ext>
            </a:extLst>
          </p:cNvPr>
          <p:cNvCxnSpPr>
            <a:cxnSpLocks/>
          </p:cNvCxnSpPr>
          <p:nvPr/>
        </p:nvCxnSpPr>
        <p:spPr>
          <a:xfrm>
            <a:off x="1939084" y="4537586"/>
            <a:ext cx="7250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4498C5-827A-9BAB-68D9-8BABEF37F1A8}"/>
              </a:ext>
            </a:extLst>
          </p:cNvPr>
          <p:cNvCxnSpPr>
            <a:cxnSpLocks/>
          </p:cNvCxnSpPr>
          <p:nvPr/>
        </p:nvCxnSpPr>
        <p:spPr>
          <a:xfrm>
            <a:off x="2664110" y="4890877"/>
            <a:ext cx="7250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Graphic 10" descr="Atom">
            <a:extLst>
              <a:ext uri="{FF2B5EF4-FFF2-40B4-BE49-F238E27FC236}">
                <a16:creationId xmlns:a16="http://schemas.microsoft.com/office/drawing/2014/main" id="{CBB0BC20-B8BE-B180-3F9A-E734863B8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6561" y="4554794"/>
            <a:ext cx="672167" cy="672167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D854C43-989B-10C1-D534-20160B81DA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52" y="2440003"/>
            <a:ext cx="1744293" cy="174429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4D6C75-071B-039B-11CD-87598247B84B}"/>
              </a:ext>
            </a:extLst>
          </p:cNvPr>
          <p:cNvCxnSpPr>
            <a:cxnSpLocks/>
          </p:cNvCxnSpPr>
          <p:nvPr/>
        </p:nvCxnSpPr>
        <p:spPr>
          <a:xfrm>
            <a:off x="3766502" y="3216789"/>
            <a:ext cx="30222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Atom">
            <a:extLst>
              <a:ext uri="{FF2B5EF4-FFF2-40B4-BE49-F238E27FC236}">
                <a16:creationId xmlns:a16="http://schemas.microsoft.com/office/drawing/2014/main" id="{188E12D6-3DAC-90E9-F966-0D701EB11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9522" y="2228045"/>
            <a:ext cx="894696" cy="894696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109CD53-C48B-429E-8F35-34C49A9285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76" y="1891351"/>
            <a:ext cx="1861739" cy="1861739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8936603-02ED-9300-4FBD-6B53BB1E5149}"/>
              </a:ext>
            </a:extLst>
          </p:cNvPr>
          <p:cNvCxnSpPr>
            <a:cxnSpLocks/>
          </p:cNvCxnSpPr>
          <p:nvPr/>
        </p:nvCxnSpPr>
        <p:spPr>
          <a:xfrm flipH="1">
            <a:off x="7980376" y="4629060"/>
            <a:ext cx="495345" cy="5386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Atom">
            <a:extLst>
              <a:ext uri="{FF2B5EF4-FFF2-40B4-BE49-F238E27FC236}">
                <a16:creationId xmlns:a16="http://schemas.microsoft.com/office/drawing/2014/main" id="{FBEE3925-133D-5906-0B27-B7982A947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6221" y="3824770"/>
            <a:ext cx="894696" cy="8946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18B2D2-C3F1-BD9E-F9AC-74F02A2AECD7}"/>
              </a:ext>
            </a:extLst>
          </p:cNvPr>
          <p:cNvCxnSpPr>
            <a:cxnSpLocks/>
          </p:cNvCxnSpPr>
          <p:nvPr/>
        </p:nvCxnSpPr>
        <p:spPr>
          <a:xfrm>
            <a:off x="9294426" y="4635273"/>
            <a:ext cx="547689" cy="5916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93E1111-3F97-C549-0D1C-45DEE38D82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579" y="4962252"/>
            <a:ext cx="1530623" cy="1530623"/>
          </a:xfrm>
          <a:prstGeom prst="rect">
            <a:avLst/>
          </a:prstGeom>
        </p:spPr>
      </p:pic>
      <p:pic>
        <p:nvPicPr>
          <p:cNvPr id="22" name="Picture 2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8B24BC-626D-F140-FC25-B7F04AA4BC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5" y="4931117"/>
            <a:ext cx="1482131" cy="1482131"/>
          </a:xfrm>
          <a:prstGeom prst="rect">
            <a:avLst/>
          </a:prstGeom>
        </p:spPr>
      </p:pic>
      <p:pic>
        <p:nvPicPr>
          <p:cNvPr id="25" name="Graphic 24" descr="Atom">
            <a:extLst>
              <a:ext uri="{FF2B5EF4-FFF2-40B4-BE49-F238E27FC236}">
                <a16:creationId xmlns:a16="http://schemas.microsoft.com/office/drawing/2014/main" id="{2D4FA0E4-1F6C-F717-9FB3-4B922CBF0E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65890" y="5103115"/>
            <a:ext cx="894696" cy="894696"/>
          </a:xfrm>
          <a:prstGeom prst="rect">
            <a:avLst/>
          </a:prstGeom>
        </p:spPr>
      </p:pic>
      <p:pic>
        <p:nvPicPr>
          <p:cNvPr id="26" name="Graphic 25" descr="Atom">
            <a:extLst>
              <a:ext uri="{FF2B5EF4-FFF2-40B4-BE49-F238E27FC236}">
                <a16:creationId xmlns:a16="http://schemas.microsoft.com/office/drawing/2014/main" id="{C3FD49D2-2C19-0235-C9A1-D912C31A64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1618" y="5057015"/>
            <a:ext cx="894696" cy="89469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8D0F289-88B0-DA8C-3719-1F90E1492285}"/>
              </a:ext>
            </a:extLst>
          </p:cNvPr>
          <p:cNvSpPr txBox="1"/>
          <p:nvPr/>
        </p:nvSpPr>
        <p:spPr>
          <a:xfrm>
            <a:off x="8196886" y="5351480"/>
            <a:ext cx="1496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Entanglement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Allowed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93B0BE-66B4-F773-6092-5204300A7742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23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(3 - Verification Phase)</a:t>
            </a:r>
          </a:p>
        </p:txBody>
      </p: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93E1111-3F97-C549-0D1C-45DEE38D8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93" y="4140681"/>
            <a:ext cx="1437283" cy="1437283"/>
          </a:xfrm>
          <a:prstGeom prst="rect">
            <a:avLst/>
          </a:prstGeom>
        </p:spPr>
      </p:pic>
      <p:pic>
        <p:nvPicPr>
          <p:cNvPr id="22" name="Picture 2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8B24BC-626D-F140-FC25-B7F04AA4B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0" y="4106589"/>
            <a:ext cx="1391748" cy="1391748"/>
          </a:xfrm>
          <a:prstGeom prst="rect">
            <a:avLst/>
          </a:prstGeom>
        </p:spPr>
      </p:pic>
      <p:pic>
        <p:nvPicPr>
          <p:cNvPr id="25" name="Graphic 24" descr="Atom">
            <a:extLst>
              <a:ext uri="{FF2B5EF4-FFF2-40B4-BE49-F238E27FC236}">
                <a16:creationId xmlns:a16="http://schemas.microsoft.com/office/drawing/2014/main" id="{2D4FA0E4-1F6C-F717-9FB3-4B922CBF0E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5004" y="4242764"/>
            <a:ext cx="840136" cy="840136"/>
          </a:xfrm>
          <a:prstGeom prst="rect">
            <a:avLst/>
          </a:prstGeom>
        </p:spPr>
      </p:pic>
      <p:pic>
        <p:nvPicPr>
          <p:cNvPr id="26" name="Graphic 25" descr="Atom">
            <a:extLst>
              <a:ext uri="{FF2B5EF4-FFF2-40B4-BE49-F238E27FC236}">
                <a16:creationId xmlns:a16="http://schemas.microsoft.com/office/drawing/2014/main" id="{C3FD49D2-2C19-0235-C9A1-D912C31A64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0732" y="4196664"/>
            <a:ext cx="840136" cy="840136"/>
          </a:xfrm>
          <a:prstGeom prst="rect">
            <a:avLst/>
          </a:prstGeom>
        </p:spPr>
      </p:pic>
      <p:pic>
        <p:nvPicPr>
          <p:cNvPr id="13" name="Picture 1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C73F55A-9375-1747-BE28-6FEC179BF7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20" y="1664999"/>
            <a:ext cx="1523045" cy="152304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5B0E707-0D13-E6A9-2DA6-7A6C0B6637FB}"/>
              </a:ext>
            </a:extLst>
          </p:cNvPr>
          <p:cNvSpPr txBox="1"/>
          <p:nvPr/>
        </p:nvSpPr>
        <p:spPr>
          <a:xfrm>
            <a:off x="5227132" y="1840883"/>
            <a:ext cx="20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ChallengeGen</a:t>
            </a:r>
            <a:r>
              <a:rPr lang="en-US" sz="2000" dirty="0"/>
              <a:t>(</a:t>
            </a:r>
            <a:r>
              <a:rPr lang="en-US" sz="2000" dirty="0" err="1"/>
              <a:t>sk</a:t>
            </a:r>
            <a:r>
              <a:rPr lang="en-US" sz="2000" dirty="0"/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7F7555-9293-0D9A-7B7A-A49BBEE42DBB}"/>
              </a:ext>
            </a:extLst>
          </p:cNvPr>
          <p:cNvCxnSpPr>
            <a:cxnSpLocks/>
          </p:cNvCxnSpPr>
          <p:nvPr/>
        </p:nvCxnSpPr>
        <p:spPr>
          <a:xfrm>
            <a:off x="7254628" y="2052665"/>
            <a:ext cx="5551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A4531-60C1-F6B6-9C74-3082BFA58C70}"/>
              </a:ext>
            </a:extLst>
          </p:cNvPr>
          <p:cNvSpPr txBox="1"/>
          <p:nvPr/>
        </p:nvSpPr>
        <p:spPr>
          <a:xfrm>
            <a:off x="7976525" y="183598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, </a:t>
            </a:r>
            <a:r>
              <a:rPr lang="en-US" sz="2000" dirty="0" err="1"/>
              <a:t>ch</a:t>
            </a:r>
            <a:r>
              <a:rPr lang="en-US" sz="2000" dirty="0"/>
              <a:t>’)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EFE8B5-B95F-315F-F7FF-930E1931D7C3}"/>
              </a:ext>
            </a:extLst>
          </p:cNvPr>
          <p:cNvCxnSpPr>
            <a:cxnSpLocks/>
          </p:cNvCxnSpPr>
          <p:nvPr/>
        </p:nvCxnSpPr>
        <p:spPr>
          <a:xfrm flipH="1">
            <a:off x="2257608" y="3234540"/>
            <a:ext cx="653950" cy="611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C12A1E-5B76-CB42-98E6-D7F50AFC0830}"/>
              </a:ext>
            </a:extLst>
          </p:cNvPr>
          <p:cNvCxnSpPr>
            <a:cxnSpLocks/>
          </p:cNvCxnSpPr>
          <p:nvPr/>
        </p:nvCxnSpPr>
        <p:spPr>
          <a:xfrm>
            <a:off x="3874382" y="3234540"/>
            <a:ext cx="680690" cy="598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6D14FF1-A073-17F8-027F-BA149302710E}"/>
              </a:ext>
            </a:extLst>
          </p:cNvPr>
          <p:cNvSpPr txBox="1"/>
          <p:nvPr/>
        </p:nvSpPr>
        <p:spPr>
          <a:xfrm>
            <a:off x="2108171" y="3202502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endParaRPr lang="en-US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CC72AE-7EC9-9FD9-C611-46BB0224ECA8}"/>
              </a:ext>
            </a:extLst>
          </p:cNvPr>
          <p:cNvSpPr txBox="1"/>
          <p:nvPr/>
        </p:nvSpPr>
        <p:spPr>
          <a:xfrm>
            <a:off x="4212265" y="318731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r>
              <a:rPr lang="en-US" sz="2000" dirty="0"/>
              <a:t>’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10ED625-0565-ADFE-CBB2-28C57346DEC0}"/>
              </a:ext>
            </a:extLst>
          </p:cNvPr>
          <p:cNvCxnSpPr>
            <a:cxnSpLocks/>
          </p:cNvCxnSpPr>
          <p:nvPr/>
        </p:nvCxnSpPr>
        <p:spPr>
          <a:xfrm flipV="1">
            <a:off x="2363663" y="3278119"/>
            <a:ext cx="664184" cy="657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8D1812-04F2-46D4-719B-9D15C56BD942}"/>
              </a:ext>
            </a:extLst>
          </p:cNvPr>
          <p:cNvSpPr txBox="1"/>
          <p:nvPr/>
        </p:nvSpPr>
        <p:spPr>
          <a:xfrm>
            <a:off x="2615211" y="3494714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B188AF-962F-3875-A88E-CBE8B06BE41E}"/>
              </a:ext>
            </a:extLst>
          </p:cNvPr>
          <p:cNvSpPr txBox="1"/>
          <p:nvPr/>
        </p:nvSpPr>
        <p:spPr>
          <a:xfrm>
            <a:off x="3570452" y="350124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ans’</a:t>
            </a:r>
            <a:endParaRPr lang="en-US" sz="20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31A1C1A-026E-2AB0-5AF6-B8DEB09EA38C}"/>
              </a:ext>
            </a:extLst>
          </p:cNvPr>
          <p:cNvCxnSpPr>
            <a:cxnSpLocks/>
          </p:cNvCxnSpPr>
          <p:nvPr/>
        </p:nvCxnSpPr>
        <p:spPr>
          <a:xfrm flipH="1" flipV="1">
            <a:off x="3762277" y="3280429"/>
            <a:ext cx="696209" cy="6075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3DBCF5E-93E3-A543-E44D-CBAEF0B21C40}"/>
              </a:ext>
            </a:extLst>
          </p:cNvPr>
          <p:cNvSpPr txBox="1"/>
          <p:nvPr/>
        </p:nvSpPr>
        <p:spPr>
          <a:xfrm>
            <a:off x="5215757" y="2241856"/>
            <a:ext cx="1757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Ver(</a:t>
            </a:r>
            <a:r>
              <a:rPr lang="en-US" sz="2000" dirty="0" err="1"/>
              <a:t>sk</a:t>
            </a:r>
            <a:r>
              <a:rPr lang="en-US" sz="2000" dirty="0"/>
              <a:t>, </a:t>
            </a:r>
            <a:r>
              <a:rPr lang="en-US" sz="2000" dirty="0" err="1"/>
              <a:t>ch</a:t>
            </a:r>
            <a:r>
              <a:rPr lang="en-US" sz="2000" dirty="0"/>
              <a:t>, </a:t>
            </a:r>
            <a:r>
              <a:rPr lang="en-US" sz="2000" dirty="0" err="1"/>
              <a:t>ans</a:t>
            </a:r>
            <a:r>
              <a:rPr lang="en-US" sz="2000" dirty="0"/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9C3206-9FCD-9E6F-F5F7-444A8791F090}"/>
              </a:ext>
            </a:extLst>
          </p:cNvPr>
          <p:cNvCxnSpPr>
            <a:cxnSpLocks/>
          </p:cNvCxnSpPr>
          <p:nvPr/>
        </p:nvCxnSpPr>
        <p:spPr>
          <a:xfrm>
            <a:off x="6953627" y="2426522"/>
            <a:ext cx="4623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B8D0DEF-5260-95E0-A815-9D4E86DC05A2}"/>
              </a:ext>
            </a:extLst>
          </p:cNvPr>
          <p:cNvSpPr txBox="1"/>
          <p:nvPr/>
        </p:nvSpPr>
        <p:spPr>
          <a:xfrm>
            <a:off x="7446047" y="2217017"/>
            <a:ext cx="1050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ACC/REJ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49F63F-4442-FF20-8D18-5A18233B5F14}"/>
              </a:ext>
            </a:extLst>
          </p:cNvPr>
          <p:cNvSpPr txBox="1"/>
          <p:nvPr/>
        </p:nvSpPr>
        <p:spPr>
          <a:xfrm>
            <a:off x="5215757" y="2568510"/>
            <a:ext cx="1860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Ver(</a:t>
            </a:r>
            <a:r>
              <a:rPr lang="en-US" sz="2000" dirty="0" err="1"/>
              <a:t>sk</a:t>
            </a:r>
            <a:r>
              <a:rPr lang="en-US" sz="2000" dirty="0"/>
              <a:t>, </a:t>
            </a:r>
            <a:r>
              <a:rPr lang="en-US" sz="2000" dirty="0" err="1"/>
              <a:t>ch</a:t>
            </a:r>
            <a:r>
              <a:rPr lang="en-US" sz="2000" dirty="0"/>
              <a:t>’, </a:t>
            </a:r>
            <a:r>
              <a:rPr lang="en-US" sz="2000" dirty="0" err="1"/>
              <a:t>ans’</a:t>
            </a:r>
            <a:r>
              <a:rPr lang="en-US" sz="2000" dirty="0"/>
              <a:t>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B60A44F-097B-056A-6ED9-2774CFA98115}"/>
              </a:ext>
            </a:extLst>
          </p:cNvPr>
          <p:cNvCxnSpPr>
            <a:cxnSpLocks/>
          </p:cNvCxnSpPr>
          <p:nvPr/>
        </p:nvCxnSpPr>
        <p:spPr>
          <a:xfrm>
            <a:off x="7002749" y="2768565"/>
            <a:ext cx="4623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885512C-EBE7-A325-38AA-106A0E31BB49}"/>
              </a:ext>
            </a:extLst>
          </p:cNvPr>
          <p:cNvSpPr txBox="1"/>
          <p:nvPr/>
        </p:nvSpPr>
        <p:spPr>
          <a:xfrm>
            <a:off x="7443556" y="2562373"/>
            <a:ext cx="1050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ACC/REJ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A43A482-EF5D-9C65-4D0C-D8F8A259BFB1}"/>
                  </a:ext>
                </a:extLst>
              </p:cNvPr>
              <p:cNvSpPr txBox="1"/>
              <p:nvPr/>
            </p:nvSpPr>
            <p:spPr>
              <a:xfrm>
                <a:off x="7702076" y="4106589"/>
                <a:ext cx="317131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</a:rPr>
                  <a:t>Security: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b="1" dirty="0" err="1"/>
                  <a:t>Pr</a:t>
                </a:r>
                <a:r>
                  <a:rPr lang="en-US" b="1" dirty="0"/>
                  <a:t>[(ACC, ACC)]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trivial success 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A43A482-EF5D-9C65-4D0C-D8F8A259B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076" y="4106589"/>
                <a:ext cx="3171317" cy="1015663"/>
              </a:xfrm>
              <a:prstGeom prst="rect">
                <a:avLst/>
              </a:prstGeom>
              <a:blipFill>
                <a:blip r:embed="rId10"/>
                <a:stretch>
                  <a:fillRect l="-1152" t="-4819" r="-1152" b="-9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F24FE6-967C-B4F7-A99D-F6832B63D9AD}"/>
                  </a:ext>
                </a:extLst>
              </p:cNvPr>
              <p:cNvSpPr txBox="1"/>
              <p:nvPr/>
            </p:nvSpPr>
            <p:spPr>
              <a:xfrm>
                <a:off x="8455850" y="5266882"/>
                <a:ext cx="178657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70C0"/>
                    </a:solidFill>
                  </a:rPr>
                  <a:t>Correctness: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b="1" dirty="0" err="1"/>
                  <a:t>Pr</a:t>
                </a:r>
                <a:r>
                  <a:rPr lang="en-US" b="1" dirty="0"/>
                  <a:t>[ACC]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F24FE6-967C-B4F7-A99D-F6832B63D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5850" y="5266882"/>
                <a:ext cx="1786579" cy="1015663"/>
              </a:xfrm>
              <a:prstGeom prst="rect">
                <a:avLst/>
              </a:prstGeom>
              <a:blipFill>
                <a:blip r:embed="rId11"/>
                <a:stretch>
                  <a:fillRect l="-3413" t="-4790" r="-3754" b="-8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6C629B-C4A6-5C87-B7BA-C6CACDFC59ED}"/>
              </a:ext>
            </a:extLst>
          </p:cNvPr>
          <p:cNvCxnSpPr>
            <a:cxnSpLocks/>
          </p:cNvCxnSpPr>
          <p:nvPr/>
        </p:nvCxnSpPr>
        <p:spPr>
          <a:xfrm>
            <a:off x="315686" y="163625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(Correctness)</a:t>
            </a:r>
          </a:p>
        </p:txBody>
      </p:sp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D854C43-989B-10C1-D534-20160B81D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52" y="2440003"/>
            <a:ext cx="1744293" cy="174429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4D6C75-071B-039B-11CD-87598247B84B}"/>
              </a:ext>
            </a:extLst>
          </p:cNvPr>
          <p:cNvCxnSpPr>
            <a:cxnSpLocks/>
          </p:cNvCxnSpPr>
          <p:nvPr/>
        </p:nvCxnSpPr>
        <p:spPr>
          <a:xfrm>
            <a:off x="3766502" y="3216789"/>
            <a:ext cx="30222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Atom">
            <a:extLst>
              <a:ext uri="{FF2B5EF4-FFF2-40B4-BE49-F238E27FC236}">
                <a16:creationId xmlns:a16="http://schemas.microsoft.com/office/drawing/2014/main" id="{188E12D6-3DAC-90E9-F966-0D701EB112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9522" y="2228045"/>
            <a:ext cx="894696" cy="894696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109CD53-C48B-429E-8F35-34C49A9285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504" y="2337362"/>
            <a:ext cx="1861739" cy="1861739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584C1B-AB27-B6F5-B053-BE2A32B9529A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9654A50-A6C9-5B04-90CF-F20B7A965AFA}"/>
              </a:ext>
            </a:extLst>
          </p:cNvPr>
          <p:cNvSpPr txBox="1"/>
          <p:nvPr/>
        </p:nvSpPr>
        <p:spPr>
          <a:xfrm>
            <a:off x="4975109" y="3310838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ch</a:t>
            </a:r>
            <a:endParaRPr lang="en-US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108460-092A-0C40-C484-0C40CEC52A42}"/>
              </a:ext>
            </a:extLst>
          </p:cNvPr>
          <p:cNvCxnSpPr>
            <a:cxnSpLocks/>
          </p:cNvCxnSpPr>
          <p:nvPr/>
        </p:nvCxnSpPr>
        <p:spPr>
          <a:xfrm flipH="1">
            <a:off x="3727049" y="4287299"/>
            <a:ext cx="30222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8EF2D7C-DE0F-A933-2859-B73120507ECB}"/>
              </a:ext>
            </a:extLst>
          </p:cNvPr>
          <p:cNvSpPr txBox="1"/>
          <p:nvPr/>
        </p:nvSpPr>
        <p:spPr>
          <a:xfrm>
            <a:off x="4934411" y="4366468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ans</a:t>
            </a:r>
            <a:endParaRPr lang="en-US" sz="28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D8770EA-85F5-0909-CF59-2E064E94ED8C}"/>
              </a:ext>
            </a:extLst>
          </p:cNvPr>
          <p:cNvCxnSpPr>
            <a:cxnSpLocks/>
          </p:cNvCxnSpPr>
          <p:nvPr/>
        </p:nvCxnSpPr>
        <p:spPr>
          <a:xfrm>
            <a:off x="2047097" y="4287299"/>
            <a:ext cx="0" cy="13447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34EFC6-1F2A-3148-4B5B-794BBC943D80}"/>
                  </a:ext>
                </a:extLst>
              </p:cNvPr>
              <p:cNvSpPr txBox="1"/>
              <p:nvPr/>
            </p:nvSpPr>
            <p:spPr>
              <a:xfrm>
                <a:off x="497126" y="5813400"/>
                <a:ext cx="44166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00B050"/>
                    </a:solidFill>
                  </a:rPr>
                  <a:t>ACCEPTs with probability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34EFC6-1F2A-3148-4B5B-794BBC943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26" y="5813400"/>
                <a:ext cx="4416658" cy="523220"/>
              </a:xfrm>
              <a:prstGeom prst="rect">
                <a:avLst/>
              </a:prstGeom>
              <a:blipFill>
                <a:blip r:embed="rId7"/>
                <a:stretch>
                  <a:fillRect l="-2874" t="-11905" r="-2011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91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A6B3-CFD1-D79F-AC35-4596473F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No-Cloning Theorem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BF75EF-3BED-61B5-80D9-378F85AC105E}"/>
              </a:ext>
            </a:extLst>
          </p:cNvPr>
          <p:cNvCxnSpPr>
            <a:cxnSpLocks/>
          </p:cNvCxnSpPr>
          <p:nvPr/>
        </p:nvCxnSpPr>
        <p:spPr>
          <a:xfrm>
            <a:off x="3564778" y="3642671"/>
            <a:ext cx="138848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1C40976-470B-58E4-D83D-A14A48969B35}"/>
              </a:ext>
            </a:extLst>
          </p:cNvPr>
          <p:cNvSpPr txBox="1"/>
          <p:nvPr/>
        </p:nvSpPr>
        <p:spPr>
          <a:xfrm>
            <a:off x="3927727" y="3088673"/>
            <a:ext cx="6238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11" name="Graphic 10" descr="Atom">
            <a:extLst>
              <a:ext uri="{FF2B5EF4-FFF2-40B4-BE49-F238E27FC236}">
                <a16:creationId xmlns:a16="http://schemas.microsoft.com/office/drawing/2014/main" id="{30A4D4D3-AB5D-65DA-6F72-85DEBB76C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0658" y="2917518"/>
            <a:ext cx="1450306" cy="1450306"/>
          </a:xfrm>
          <a:prstGeom prst="rect">
            <a:avLst/>
          </a:prstGeom>
        </p:spPr>
      </p:pic>
      <p:pic>
        <p:nvPicPr>
          <p:cNvPr id="14" name="Graphic 13" descr="Atom">
            <a:extLst>
              <a:ext uri="{FF2B5EF4-FFF2-40B4-BE49-F238E27FC236}">
                <a16:creationId xmlns:a16="http://schemas.microsoft.com/office/drawing/2014/main" id="{4E4B8163-F4ED-816B-21EB-CCBC10222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9443" y="2909516"/>
            <a:ext cx="1450306" cy="1450306"/>
          </a:xfrm>
          <a:prstGeom prst="rect">
            <a:avLst/>
          </a:prstGeom>
        </p:spPr>
      </p:pic>
      <p:pic>
        <p:nvPicPr>
          <p:cNvPr id="15" name="Graphic 14" descr="Atom">
            <a:extLst>
              <a:ext uri="{FF2B5EF4-FFF2-40B4-BE49-F238E27FC236}">
                <a16:creationId xmlns:a16="http://schemas.microsoft.com/office/drawing/2014/main" id="{A940220C-8535-04D3-8F21-C25708DF4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9730" y="2917518"/>
            <a:ext cx="1450306" cy="145030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87F0CA1-913A-B7EA-D22F-7FE80E6482BC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43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(Security)</a:t>
            </a:r>
          </a:p>
        </p:txBody>
      </p: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93E1111-3F97-C549-0D1C-45DEE38D8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93" y="4140681"/>
            <a:ext cx="1437283" cy="1437283"/>
          </a:xfrm>
          <a:prstGeom prst="rect">
            <a:avLst/>
          </a:prstGeom>
        </p:spPr>
      </p:pic>
      <p:pic>
        <p:nvPicPr>
          <p:cNvPr id="22" name="Picture 2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8B24BC-626D-F140-FC25-B7F04AA4B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0" y="4106589"/>
            <a:ext cx="1391748" cy="1391748"/>
          </a:xfrm>
          <a:prstGeom prst="rect">
            <a:avLst/>
          </a:prstGeom>
        </p:spPr>
      </p:pic>
      <p:pic>
        <p:nvPicPr>
          <p:cNvPr id="25" name="Graphic 24" descr="Atom">
            <a:extLst>
              <a:ext uri="{FF2B5EF4-FFF2-40B4-BE49-F238E27FC236}">
                <a16:creationId xmlns:a16="http://schemas.microsoft.com/office/drawing/2014/main" id="{2D4FA0E4-1F6C-F717-9FB3-4B922CBF0E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5004" y="4242764"/>
            <a:ext cx="840136" cy="840136"/>
          </a:xfrm>
          <a:prstGeom prst="rect">
            <a:avLst/>
          </a:prstGeom>
        </p:spPr>
      </p:pic>
      <p:pic>
        <p:nvPicPr>
          <p:cNvPr id="26" name="Graphic 25" descr="Atom">
            <a:extLst>
              <a:ext uri="{FF2B5EF4-FFF2-40B4-BE49-F238E27FC236}">
                <a16:creationId xmlns:a16="http://schemas.microsoft.com/office/drawing/2014/main" id="{C3FD49D2-2C19-0235-C9A1-D912C31A64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0732" y="4196664"/>
            <a:ext cx="840136" cy="840136"/>
          </a:xfrm>
          <a:prstGeom prst="rect">
            <a:avLst/>
          </a:prstGeom>
        </p:spPr>
      </p:pic>
      <p:pic>
        <p:nvPicPr>
          <p:cNvPr id="13" name="Picture 1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C73F55A-9375-1747-BE28-6FEC179BF7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20" y="1664999"/>
            <a:ext cx="1523045" cy="1523045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EFE8B5-B95F-315F-F7FF-930E1931D7C3}"/>
              </a:ext>
            </a:extLst>
          </p:cNvPr>
          <p:cNvCxnSpPr>
            <a:cxnSpLocks/>
          </p:cNvCxnSpPr>
          <p:nvPr/>
        </p:nvCxnSpPr>
        <p:spPr>
          <a:xfrm flipH="1">
            <a:off x="2257608" y="3234540"/>
            <a:ext cx="653950" cy="611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C12A1E-5B76-CB42-98E6-D7F50AFC0830}"/>
              </a:ext>
            </a:extLst>
          </p:cNvPr>
          <p:cNvCxnSpPr>
            <a:cxnSpLocks/>
          </p:cNvCxnSpPr>
          <p:nvPr/>
        </p:nvCxnSpPr>
        <p:spPr>
          <a:xfrm>
            <a:off x="3874382" y="3234540"/>
            <a:ext cx="680690" cy="598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6D14FF1-A073-17F8-027F-BA149302710E}"/>
              </a:ext>
            </a:extLst>
          </p:cNvPr>
          <p:cNvSpPr txBox="1"/>
          <p:nvPr/>
        </p:nvSpPr>
        <p:spPr>
          <a:xfrm>
            <a:off x="2108171" y="3202502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endParaRPr lang="en-US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CC72AE-7EC9-9FD9-C611-46BB0224ECA8}"/>
              </a:ext>
            </a:extLst>
          </p:cNvPr>
          <p:cNvSpPr txBox="1"/>
          <p:nvPr/>
        </p:nvSpPr>
        <p:spPr>
          <a:xfrm>
            <a:off x="4212265" y="318731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r>
              <a:rPr lang="en-US" sz="2000" dirty="0"/>
              <a:t>’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10ED625-0565-ADFE-CBB2-28C57346DEC0}"/>
              </a:ext>
            </a:extLst>
          </p:cNvPr>
          <p:cNvCxnSpPr>
            <a:cxnSpLocks/>
          </p:cNvCxnSpPr>
          <p:nvPr/>
        </p:nvCxnSpPr>
        <p:spPr>
          <a:xfrm flipV="1">
            <a:off x="2363663" y="3278119"/>
            <a:ext cx="664184" cy="657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8D1812-04F2-46D4-719B-9D15C56BD942}"/>
              </a:ext>
            </a:extLst>
          </p:cNvPr>
          <p:cNvSpPr txBox="1"/>
          <p:nvPr/>
        </p:nvSpPr>
        <p:spPr>
          <a:xfrm>
            <a:off x="2615211" y="3494714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B188AF-962F-3875-A88E-CBE8B06BE41E}"/>
              </a:ext>
            </a:extLst>
          </p:cNvPr>
          <p:cNvSpPr txBox="1"/>
          <p:nvPr/>
        </p:nvSpPr>
        <p:spPr>
          <a:xfrm>
            <a:off x="3570452" y="350124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ans’</a:t>
            </a:r>
            <a:endParaRPr lang="en-US" sz="20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31A1C1A-026E-2AB0-5AF6-B8DEB09EA38C}"/>
              </a:ext>
            </a:extLst>
          </p:cNvPr>
          <p:cNvCxnSpPr>
            <a:cxnSpLocks/>
          </p:cNvCxnSpPr>
          <p:nvPr/>
        </p:nvCxnSpPr>
        <p:spPr>
          <a:xfrm flipH="1" flipV="1">
            <a:off x="3762277" y="3280429"/>
            <a:ext cx="696209" cy="6075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6C629B-C4A6-5C87-B7BA-C6CACDFC59ED}"/>
              </a:ext>
            </a:extLst>
          </p:cNvPr>
          <p:cNvCxnSpPr>
            <a:cxnSpLocks/>
          </p:cNvCxnSpPr>
          <p:nvPr/>
        </p:nvCxnSpPr>
        <p:spPr>
          <a:xfrm>
            <a:off x="315686" y="163625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D0D8AC0-1181-79DE-1C9F-674862822984}"/>
              </a:ext>
            </a:extLst>
          </p:cNvPr>
          <p:cNvCxnSpPr>
            <a:cxnSpLocks/>
          </p:cNvCxnSpPr>
          <p:nvPr/>
        </p:nvCxnSpPr>
        <p:spPr>
          <a:xfrm>
            <a:off x="4458486" y="2587202"/>
            <a:ext cx="246697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10667CA-79D3-3706-E67D-75F5C88CBCE0}"/>
                  </a:ext>
                </a:extLst>
              </p:cNvPr>
              <p:cNvSpPr txBox="1"/>
              <p:nvPr/>
            </p:nvSpPr>
            <p:spPr>
              <a:xfrm>
                <a:off x="7171677" y="2248395"/>
                <a:ext cx="457535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B050"/>
                    </a:solidFill>
                  </a:rPr>
                  <a:t>ACCEPTs both with probability</a:t>
                </a:r>
              </a:p>
              <a:p>
                <a:r>
                  <a:rPr lang="en-US" sz="2800" dirty="0">
                    <a:solidFill>
                      <a:srgbClr val="00B050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</a:rPr>
                  <a:t> trivial success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10667CA-79D3-3706-E67D-75F5C88CB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677" y="2248395"/>
                <a:ext cx="4575355" cy="954107"/>
              </a:xfrm>
              <a:prstGeom prst="rect">
                <a:avLst/>
              </a:prstGeom>
              <a:blipFill>
                <a:blip r:embed="rId10"/>
                <a:stretch>
                  <a:fillRect l="-2216" t="-7895" r="-2493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B495BF0-A2D5-472B-3DD1-46601163DFCE}"/>
              </a:ext>
            </a:extLst>
          </p:cNvPr>
          <p:cNvSpPr txBox="1"/>
          <p:nvPr/>
        </p:nvSpPr>
        <p:spPr>
          <a:xfrm>
            <a:off x="1921797" y="5608003"/>
            <a:ext cx="3009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(Verification Phase)</a:t>
            </a:r>
          </a:p>
        </p:txBody>
      </p:sp>
    </p:spTree>
    <p:extLst>
      <p:ext uri="{BB962C8B-B14F-4D97-AF65-F5344CB8AC3E}">
        <p14:creationId xmlns:p14="http://schemas.microsoft.com/office/powerpoint/2010/main" val="59804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0F0F-DCB8-54D0-A0F1-0654653D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Trivial Cloning Attack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5F108B8-1C60-AAB0-B340-07D371F15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227" y="1690688"/>
            <a:ext cx="1861739" cy="186173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09360B8-804A-F64D-50E2-F26E08F43EE3}"/>
              </a:ext>
            </a:extLst>
          </p:cNvPr>
          <p:cNvCxnSpPr>
            <a:cxnSpLocks/>
          </p:cNvCxnSpPr>
          <p:nvPr/>
        </p:nvCxnSpPr>
        <p:spPr>
          <a:xfrm flipH="1">
            <a:off x="2089227" y="4428397"/>
            <a:ext cx="495345" cy="5386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Atom">
            <a:extLst>
              <a:ext uri="{FF2B5EF4-FFF2-40B4-BE49-F238E27FC236}">
                <a16:creationId xmlns:a16="http://schemas.microsoft.com/office/drawing/2014/main" id="{F60DC9EA-290A-7C74-1C9B-142A51BE8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072" y="3624107"/>
            <a:ext cx="894696" cy="89469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4236AC-AF59-B7F7-AB84-3B6AABF0498B}"/>
              </a:ext>
            </a:extLst>
          </p:cNvPr>
          <p:cNvCxnSpPr>
            <a:cxnSpLocks/>
          </p:cNvCxnSpPr>
          <p:nvPr/>
        </p:nvCxnSpPr>
        <p:spPr>
          <a:xfrm>
            <a:off x="3403277" y="4434610"/>
            <a:ext cx="547689" cy="591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74AE45A-02B8-7663-457F-231DD04554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766" y="4856352"/>
            <a:ext cx="1530623" cy="1530623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B4A590D-2411-56E1-E26F-E3F6DCEE4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4730454"/>
            <a:ext cx="1482131" cy="1482131"/>
          </a:xfrm>
          <a:prstGeom prst="rect">
            <a:avLst/>
          </a:prstGeom>
        </p:spPr>
      </p:pic>
      <p:pic>
        <p:nvPicPr>
          <p:cNvPr id="11" name="Graphic 10" descr="Atom">
            <a:extLst>
              <a:ext uri="{FF2B5EF4-FFF2-40B4-BE49-F238E27FC236}">
                <a16:creationId xmlns:a16="http://schemas.microsoft.com/office/drawing/2014/main" id="{BEEA5DDF-120C-15D6-0126-23CEEEF5A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50469" y="4856352"/>
            <a:ext cx="894696" cy="8946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BE7468-0BE7-2731-909C-A4C8DCB6FB28}"/>
                  </a:ext>
                </a:extLst>
              </p:cNvPr>
              <p:cNvSpPr txBox="1"/>
              <p:nvPr/>
            </p:nvSpPr>
            <p:spPr>
              <a:xfrm>
                <a:off x="4063824" y="4967082"/>
                <a:ext cx="50174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BE7468-0BE7-2731-909C-A4C8DCB6F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824" y="4967082"/>
                <a:ext cx="501740" cy="677108"/>
              </a:xfrm>
              <a:prstGeom prst="rect">
                <a:avLst/>
              </a:prstGeom>
              <a:blipFill>
                <a:blip r:embed="rId9"/>
                <a:stretch>
                  <a:fillRect l="-22500" r="-22500"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0998610-F419-B5A6-407F-6C59309F1D61}"/>
              </a:ext>
            </a:extLst>
          </p:cNvPr>
          <p:cNvSpPr txBox="1"/>
          <p:nvPr/>
        </p:nvSpPr>
        <p:spPr>
          <a:xfrm>
            <a:off x="4565564" y="2105616"/>
            <a:ext cx="4338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Alice treats	       as a black-box.</a:t>
            </a:r>
          </a:p>
        </p:txBody>
      </p:sp>
      <p:pic>
        <p:nvPicPr>
          <p:cNvPr id="16" name="Graphic 15" descr="Atom">
            <a:extLst>
              <a:ext uri="{FF2B5EF4-FFF2-40B4-BE49-F238E27FC236}">
                <a16:creationId xmlns:a16="http://schemas.microsoft.com/office/drawing/2014/main" id="{E9EA3B12-7CFF-820B-F932-EA86CA8D9B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411" y="1868527"/>
            <a:ext cx="894696" cy="8946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2A60DE-5E44-B41E-B946-6A0FFE2E1C36}"/>
              </a:ext>
            </a:extLst>
          </p:cNvPr>
          <p:cNvSpPr txBox="1"/>
          <p:nvPr/>
        </p:nvSpPr>
        <p:spPr>
          <a:xfrm>
            <a:off x="6980501" y="5459524"/>
            <a:ext cx="161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trivial success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340490-2D5C-F171-BD7C-C31011CD81EA}"/>
              </a:ext>
            </a:extLst>
          </p:cNvPr>
          <p:cNvCxnSpPr>
            <a:cxnSpLocks/>
          </p:cNvCxnSpPr>
          <p:nvPr/>
        </p:nvCxnSpPr>
        <p:spPr>
          <a:xfrm>
            <a:off x="5870130" y="5644190"/>
            <a:ext cx="1010407" cy="0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F81381-11CB-45B0-1CD5-7BD397C44783}"/>
              </a:ext>
            </a:extLst>
          </p:cNvPr>
          <p:cNvCxnSpPr>
            <a:cxnSpLocks/>
          </p:cNvCxnSpPr>
          <p:nvPr/>
        </p:nvCxnSpPr>
        <p:spPr>
          <a:xfrm>
            <a:off x="315686" y="1560056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F9D0038-16F7-65CB-FAC8-B1A3CE4C1B5B}"/>
              </a:ext>
            </a:extLst>
          </p:cNvPr>
          <p:cNvCxnSpPr>
            <a:cxnSpLocks/>
          </p:cNvCxnSpPr>
          <p:nvPr/>
        </p:nvCxnSpPr>
        <p:spPr>
          <a:xfrm flipV="1">
            <a:off x="8645808" y="4967082"/>
            <a:ext cx="1022848" cy="672505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5B7CBCD-ABB5-1469-D363-DDB0B2420FAD}"/>
              </a:ext>
            </a:extLst>
          </p:cNvPr>
          <p:cNvCxnSpPr>
            <a:cxnSpLocks/>
          </p:cNvCxnSpPr>
          <p:nvPr/>
        </p:nvCxnSpPr>
        <p:spPr>
          <a:xfrm>
            <a:off x="8599855" y="5802676"/>
            <a:ext cx="916401" cy="594988"/>
          </a:xfrm>
          <a:prstGeom prst="straightConnector1">
            <a:avLst/>
          </a:prstGeom>
          <a:ln w="4762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00EF45B-81D8-A544-60A6-6C9AA2467385}"/>
                  </a:ext>
                </a:extLst>
              </p:cNvPr>
              <p:cNvSpPr txBox="1"/>
              <p:nvPr/>
            </p:nvSpPr>
            <p:spPr>
              <a:xfrm>
                <a:off x="9705967" y="4856352"/>
                <a:ext cx="13966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≈0</m:t>
                    </m:r>
                  </m:oMath>
                </a14:m>
                <a:r>
                  <a:rPr lang="en-US" sz="2000" dirty="0"/>
                  <a:t>: search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00EF45B-81D8-A544-60A6-6C9AA2467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967" y="4856352"/>
                <a:ext cx="1396664" cy="400110"/>
              </a:xfrm>
              <a:prstGeom prst="rect">
                <a:avLst/>
              </a:prstGeom>
              <a:blipFill>
                <a:blip r:embed="rId10"/>
                <a:stretch>
                  <a:fillRect t="-9375" r="-3604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D3A014-50FA-18F4-8608-CF4923F1DCA6}"/>
                  </a:ext>
                </a:extLst>
              </p:cNvPr>
              <p:cNvSpPr txBox="1"/>
              <p:nvPr/>
            </p:nvSpPr>
            <p:spPr>
              <a:xfrm>
                <a:off x="9668656" y="6202309"/>
                <a:ext cx="1842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≈1/2</m:t>
                    </m:r>
                  </m:oMath>
                </a14:m>
                <a:r>
                  <a:rPr lang="en-US" sz="2000" dirty="0"/>
                  <a:t>: decision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D3A014-50FA-18F4-8608-CF4923F1D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8656" y="6202309"/>
                <a:ext cx="1842877" cy="400110"/>
              </a:xfrm>
              <a:prstGeom prst="rect">
                <a:avLst/>
              </a:prstGeom>
              <a:blipFill>
                <a:blip r:embed="rId11"/>
                <a:stretch>
                  <a:fillRect t="-9375" r="-274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560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0DBD-46A8-A041-251E-6074AC98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Unclonable Primitives as Cloning Games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4E4E93-350D-FF3B-2530-5D9A6946D7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8456" y="181063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Unclonable Encryption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en-US" sz="3200" dirty="0"/>
                  <a:t>Setup Phase: Send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𝐸𝑛𝑐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  <a:p>
                <a:pPr lvl="1">
                  <a:lnSpc>
                    <a:spcPct val="200000"/>
                  </a:lnSpc>
                </a:pPr>
                <a:endParaRPr lang="en-US" sz="3200" dirty="0"/>
              </a:p>
              <a:p>
                <a:pPr lvl="1">
                  <a:lnSpc>
                    <a:spcPct val="200000"/>
                  </a:lnSpc>
                </a:pPr>
                <a:r>
                  <a:rPr lang="en-US" sz="3200" dirty="0"/>
                  <a:t>Verification Phase: check if 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4E4E93-350D-FF3B-2530-5D9A6946D7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456" y="1810635"/>
                <a:ext cx="10515600" cy="4351338"/>
              </a:xfrm>
              <a:blipFill>
                <a:blip r:embed="rId3"/>
                <a:stretch>
                  <a:fillRect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phic 3" descr="Atom">
            <a:extLst>
              <a:ext uri="{FF2B5EF4-FFF2-40B4-BE49-F238E27FC236}">
                <a16:creationId xmlns:a16="http://schemas.microsoft.com/office/drawing/2014/main" id="{4F3093E6-B122-0636-D360-3D50A275E5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2156" y="2462090"/>
            <a:ext cx="1385991" cy="138599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806B50-C825-A3A0-5F9C-CCE19E1C6C0C}"/>
              </a:ext>
            </a:extLst>
          </p:cNvPr>
          <p:cNvCxnSpPr>
            <a:cxnSpLocks/>
          </p:cNvCxnSpPr>
          <p:nvPr/>
        </p:nvCxnSpPr>
        <p:spPr>
          <a:xfrm>
            <a:off x="315686" y="1614487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Graphic 5" descr="Atom">
            <a:extLst>
              <a:ext uri="{FF2B5EF4-FFF2-40B4-BE49-F238E27FC236}">
                <a16:creationId xmlns:a16="http://schemas.microsoft.com/office/drawing/2014/main" id="{2284941C-51CD-A859-2F98-FB298F715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4214595"/>
            <a:ext cx="1385991" cy="138599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9C9B530-E5A8-CD59-09B0-5CF66F476CA4}"/>
              </a:ext>
            </a:extLst>
          </p:cNvPr>
          <p:cNvCxnSpPr>
            <a:cxnSpLocks/>
          </p:cNvCxnSpPr>
          <p:nvPr/>
        </p:nvCxnSpPr>
        <p:spPr>
          <a:xfrm flipV="1">
            <a:off x="5424511" y="5577571"/>
            <a:ext cx="664184" cy="657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C48735-B858-C227-BB36-2E8D7B0D8AC5}"/>
              </a:ext>
            </a:extLst>
          </p:cNvPr>
          <p:cNvCxnSpPr>
            <a:cxnSpLocks/>
          </p:cNvCxnSpPr>
          <p:nvPr/>
        </p:nvCxnSpPr>
        <p:spPr>
          <a:xfrm>
            <a:off x="7481991" y="5624117"/>
            <a:ext cx="633130" cy="684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45456F-CD36-6B6C-4D4E-83B37A171BDB}"/>
                  </a:ext>
                </a:extLst>
              </p:cNvPr>
              <p:cNvSpPr txBox="1"/>
              <p:nvPr/>
            </p:nvSpPr>
            <p:spPr>
              <a:xfrm>
                <a:off x="5513723" y="5881810"/>
                <a:ext cx="8765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45456F-CD36-6B6C-4D4E-83B37A171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723" y="5881810"/>
                <a:ext cx="87654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920F46-58AB-76B8-6A47-AD6872EDFD2E}"/>
                  </a:ext>
                </a:extLst>
              </p:cNvPr>
              <p:cNvSpPr txBox="1"/>
              <p:nvPr/>
            </p:nvSpPr>
            <p:spPr>
              <a:xfrm>
                <a:off x="7187213" y="5902360"/>
                <a:ext cx="8765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920F46-58AB-76B8-6A47-AD6872EDF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213" y="5902360"/>
                <a:ext cx="87654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624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0DBD-46A8-A041-251E-6074AC98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Unclonable Primitives as Cloning Games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B2B496-6384-8C30-B591-C724B2DC74AB}"/>
              </a:ext>
            </a:extLst>
          </p:cNvPr>
          <p:cNvSpPr txBox="1"/>
          <p:nvPr/>
        </p:nvSpPr>
        <p:spPr>
          <a:xfrm>
            <a:off x="8650197" y="3628238"/>
            <a:ext cx="35418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solidFill>
                  <a:srgbClr val="0070C0"/>
                </a:solidFill>
              </a:rPr>
              <a:t>Captures almost all primitives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Single-</a:t>
            </a:r>
            <a:r>
              <a:rPr lang="en-US" sz="2000" dirty="0" err="1">
                <a:solidFill>
                  <a:srgbClr val="0070C0"/>
                </a:solidFill>
              </a:rPr>
              <a:t>Decryptor</a:t>
            </a:r>
            <a:r>
              <a:rPr lang="en-US" sz="2000" dirty="0">
                <a:solidFill>
                  <a:srgbClr val="0070C0"/>
                </a:solidFill>
              </a:rPr>
              <a:t> Encryption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Quantum Money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Tokenized Signatures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Certified Deletion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0810E8-A73F-7073-C502-4DB34433C865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AE5FA3AA-F223-A4C3-54D3-960183276F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8456" y="181063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Copy-Protection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en-US" sz="3200" dirty="0"/>
                  <a:t>Setup Phase: Send copy-protection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3200" dirty="0"/>
              </a:p>
              <a:p>
                <a:pPr lvl="1">
                  <a:lnSpc>
                    <a:spcPct val="200000"/>
                  </a:lnSpc>
                </a:pPr>
                <a:r>
                  <a:rPr lang="en-US" sz="3200" dirty="0"/>
                  <a:t>Verification Phase: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AE5FA3AA-F223-A4C3-54D3-960183276F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456" y="1810635"/>
                <a:ext cx="10515600" cy="4351338"/>
              </a:xfrm>
              <a:blipFill>
                <a:blip r:embed="rId3"/>
                <a:stretch>
                  <a:fillRect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phic 16" descr="Atom">
            <a:extLst>
              <a:ext uri="{FF2B5EF4-FFF2-40B4-BE49-F238E27FC236}">
                <a16:creationId xmlns:a16="http://schemas.microsoft.com/office/drawing/2014/main" id="{A2F58832-8FCD-45A4-DE51-A35552CC8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7201" y="2245474"/>
            <a:ext cx="1385991" cy="1385991"/>
          </a:xfrm>
          <a:prstGeom prst="rect">
            <a:avLst/>
          </a:prstGeom>
        </p:spPr>
      </p:pic>
      <p:pic>
        <p:nvPicPr>
          <p:cNvPr id="18" name="Graphic 17" descr="Atom">
            <a:extLst>
              <a:ext uri="{FF2B5EF4-FFF2-40B4-BE49-F238E27FC236}">
                <a16:creationId xmlns:a16="http://schemas.microsoft.com/office/drawing/2014/main" id="{E04E0544-6B43-A82E-1629-408D049C6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0346" y="3504244"/>
            <a:ext cx="1385991" cy="138599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88A1C2-87DB-2198-DB95-82ED83A39545}"/>
              </a:ext>
            </a:extLst>
          </p:cNvPr>
          <p:cNvCxnSpPr>
            <a:cxnSpLocks/>
          </p:cNvCxnSpPr>
          <p:nvPr/>
        </p:nvCxnSpPr>
        <p:spPr>
          <a:xfrm flipV="1">
            <a:off x="4262787" y="4797860"/>
            <a:ext cx="664184" cy="657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4D61428-9A53-E7BD-41B2-EA9F791E0DCB}"/>
              </a:ext>
            </a:extLst>
          </p:cNvPr>
          <p:cNvCxnSpPr>
            <a:cxnSpLocks/>
          </p:cNvCxnSpPr>
          <p:nvPr/>
        </p:nvCxnSpPr>
        <p:spPr>
          <a:xfrm>
            <a:off x="6320267" y="4844406"/>
            <a:ext cx="633130" cy="684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A8DEC8-300C-9927-C128-46756301F042}"/>
                  </a:ext>
                </a:extLst>
              </p:cNvPr>
              <p:cNvSpPr txBox="1"/>
              <p:nvPr/>
            </p:nvSpPr>
            <p:spPr>
              <a:xfrm>
                <a:off x="4351999" y="5102099"/>
                <a:ext cx="8765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A8DEC8-300C-9927-C128-46756301F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999" y="5102099"/>
                <a:ext cx="87654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6A9FFD-4047-7742-F10F-3351F1232AD8}"/>
                  </a:ext>
                </a:extLst>
              </p:cNvPr>
              <p:cNvSpPr txBox="1"/>
              <p:nvPr/>
            </p:nvSpPr>
            <p:spPr>
              <a:xfrm>
                <a:off x="5858620" y="5102099"/>
                <a:ext cx="8765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6A9FFD-4047-7742-F10F-3351F1232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620" y="5102099"/>
                <a:ext cx="876544" cy="523220"/>
              </a:xfrm>
              <a:prstGeom prst="rect">
                <a:avLst/>
              </a:prstGeom>
              <a:blipFill>
                <a:blip r:embed="rId7"/>
                <a:stretch>
                  <a:fillRect l="-8571" r="-10000"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1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2BC-A484-1084-567B-7DD1185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Games (Challenge Distributions)</a:t>
            </a:r>
          </a:p>
        </p:txBody>
      </p: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93E1111-3F97-C549-0D1C-45DEE38D8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93" y="4140681"/>
            <a:ext cx="1437283" cy="1437283"/>
          </a:xfrm>
          <a:prstGeom prst="rect">
            <a:avLst/>
          </a:prstGeom>
        </p:spPr>
      </p:pic>
      <p:pic>
        <p:nvPicPr>
          <p:cNvPr id="22" name="Picture 2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8B24BC-626D-F140-FC25-B7F04AA4B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0" y="4106589"/>
            <a:ext cx="1391748" cy="1391748"/>
          </a:xfrm>
          <a:prstGeom prst="rect">
            <a:avLst/>
          </a:prstGeom>
        </p:spPr>
      </p:pic>
      <p:pic>
        <p:nvPicPr>
          <p:cNvPr id="25" name="Graphic 24" descr="Atom">
            <a:extLst>
              <a:ext uri="{FF2B5EF4-FFF2-40B4-BE49-F238E27FC236}">
                <a16:creationId xmlns:a16="http://schemas.microsoft.com/office/drawing/2014/main" id="{2D4FA0E4-1F6C-F717-9FB3-4B922CBF0E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5004" y="4242764"/>
            <a:ext cx="840136" cy="840136"/>
          </a:xfrm>
          <a:prstGeom prst="rect">
            <a:avLst/>
          </a:prstGeom>
        </p:spPr>
      </p:pic>
      <p:pic>
        <p:nvPicPr>
          <p:cNvPr id="26" name="Graphic 25" descr="Atom">
            <a:extLst>
              <a:ext uri="{FF2B5EF4-FFF2-40B4-BE49-F238E27FC236}">
                <a16:creationId xmlns:a16="http://schemas.microsoft.com/office/drawing/2014/main" id="{C3FD49D2-2C19-0235-C9A1-D912C31A64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0732" y="4196664"/>
            <a:ext cx="840136" cy="840136"/>
          </a:xfrm>
          <a:prstGeom prst="rect">
            <a:avLst/>
          </a:prstGeom>
        </p:spPr>
      </p:pic>
      <p:pic>
        <p:nvPicPr>
          <p:cNvPr id="13" name="Picture 1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C73F55A-9375-1747-BE28-6FEC179BF7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20" y="1664999"/>
            <a:ext cx="1523045" cy="1523045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EFE8B5-B95F-315F-F7FF-930E1931D7C3}"/>
              </a:ext>
            </a:extLst>
          </p:cNvPr>
          <p:cNvCxnSpPr>
            <a:cxnSpLocks/>
          </p:cNvCxnSpPr>
          <p:nvPr/>
        </p:nvCxnSpPr>
        <p:spPr>
          <a:xfrm flipH="1">
            <a:off x="2257608" y="3234540"/>
            <a:ext cx="653950" cy="611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C12A1E-5B76-CB42-98E6-D7F50AFC0830}"/>
              </a:ext>
            </a:extLst>
          </p:cNvPr>
          <p:cNvCxnSpPr>
            <a:cxnSpLocks/>
          </p:cNvCxnSpPr>
          <p:nvPr/>
        </p:nvCxnSpPr>
        <p:spPr>
          <a:xfrm>
            <a:off x="3874382" y="3234540"/>
            <a:ext cx="680690" cy="598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6D14FF1-A073-17F8-027F-BA149302710E}"/>
              </a:ext>
            </a:extLst>
          </p:cNvPr>
          <p:cNvSpPr txBox="1"/>
          <p:nvPr/>
        </p:nvSpPr>
        <p:spPr>
          <a:xfrm>
            <a:off x="2108171" y="3202502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endParaRPr lang="en-US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CC72AE-7EC9-9FD9-C611-46BB0224ECA8}"/>
              </a:ext>
            </a:extLst>
          </p:cNvPr>
          <p:cNvSpPr txBox="1"/>
          <p:nvPr/>
        </p:nvSpPr>
        <p:spPr>
          <a:xfrm>
            <a:off x="4212265" y="318731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</a:t>
            </a:r>
            <a:r>
              <a:rPr lang="en-US" sz="2000" dirty="0"/>
              <a:t>’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10ED625-0565-ADFE-CBB2-28C57346DEC0}"/>
              </a:ext>
            </a:extLst>
          </p:cNvPr>
          <p:cNvCxnSpPr>
            <a:cxnSpLocks/>
          </p:cNvCxnSpPr>
          <p:nvPr/>
        </p:nvCxnSpPr>
        <p:spPr>
          <a:xfrm flipV="1">
            <a:off x="2363663" y="3278119"/>
            <a:ext cx="664184" cy="657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8D1812-04F2-46D4-719B-9D15C56BD942}"/>
              </a:ext>
            </a:extLst>
          </p:cNvPr>
          <p:cNvSpPr txBox="1"/>
          <p:nvPr/>
        </p:nvSpPr>
        <p:spPr>
          <a:xfrm>
            <a:off x="2615211" y="3494714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B188AF-962F-3875-A88E-CBE8B06BE41E}"/>
              </a:ext>
            </a:extLst>
          </p:cNvPr>
          <p:cNvSpPr txBox="1"/>
          <p:nvPr/>
        </p:nvSpPr>
        <p:spPr>
          <a:xfrm>
            <a:off x="3570452" y="350124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ans’</a:t>
            </a:r>
            <a:endParaRPr lang="en-US" sz="20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31A1C1A-026E-2AB0-5AF6-B8DEB09EA38C}"/>
              </a:ext>
            </a:extLst>
          </p:cNvPr>
          <p:cNvCxnSpPr>
            <a:cxnSpLocks/>
          </p:cNvCxnSpPr>
          <p:nvPr/>
        </p:nvCxnSpPr>
        <p:spPr>
          <a:xfrm flipH="1" flipV="1">
            <a:off x="3762277" y="3280429"/>
            <a:ext cx="696209" cy="6075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6C629B-C4A6-5C87-B7BA-C6CACDFC59ED}"/>
              </a:ext>
            </a:extLst>
          </p:cNvPr>
          <p:cNvCxnSpPr>
            <a:cxnSpLocks/>
          </p:cNvCxnSpPr>
          <p:nvPr/>
        </p:nvCxnSpPr>
        <p:spPr>
          <a:xfrm>
            <a:off x="315686" y="163625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81085F-AF40-1642-A415-2F083BDE399D}"/>
              </a:ext>
            </a:extLst>
          </p:cNvPr>
          <p:cNvCxnSpPr>
            <a:cxnSpLocks/>
          </p:cNvCxnSpPr>
          <p:nvPr/>
        </p:nvCxnSpPr>
        <p:spPr>
          <a:xfrm>
            <a:off x="5103063" y="3006926"/>
            <a:ext cx="2122196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0E4F880-2903-E2C4-38C2-693004A5ACC7}"/>
              </a:ext>
            </a:extLst>
          </p:cNvPr>
          <p:cNvSpPr txBox="1"/>
          <p:nvPr/>
        </p:nvSpPr>
        <p:spPr>
          <a:xfrm>
            <a:off x="7419703" y="2417871"/>
            <a:ext cx="45505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Correlation of (</a:t>
            </a:r>
            <a:r>
              <a:rPr lang="en-US" sz="2400" dirty="0" err="1">
                <a:solidFill>
                  <a:srgbClr val="00B050"/>
                </a:solidFill>
              </a:rPr>
              <a:t>ch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ch</a:t>
            </a:r>
            <a:r>
              <a:rPr lang="en-US" sz="2400" dirty="0">
                <a:solidFill>
                  <a:srgbClr val="00B050"/>
                </a:solidFill>
              </a:rPr>
              <a:t>’) determines: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Independent-Challenge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Identical-Challenge Mode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3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6C21-B88D-0C2B-C3D2-C3E60585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Relationship Between Challenge Distributions</a:t>
            </a:r>
            <a:br>
              <a:rPr lang="en-US" dirty="0"/>
            </a:br>
            <a:r>
              <a:rPr lang="en-US" dirty="0"/>
              <a:t>(Result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DBE9B-5DA6-C4FF-DF58-5C504C27AA2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200" b="1" u="sng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u="sng" dirty="0"/>
              <a:t>Theorem:</a:t>
            </a:r>
            <a:r>
              <a:rPr lang="en-US" sz="3200" dirty="0"/>
              <a:t> A class of cloning game secure against independent-challenges is also secure against identical-challenges. </a:t>
            </a:r>
            <a:r>
              <a:rPr lang="en-US" sz="3200" dirty="0">
                <a:solidFill>
                  <a:srgbClr val="7030A0"/>
                </a:solidFill>
              </a:rPr>
              <a:t>(E.g. CP with multi-bit output, SDE with multi-bit message)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77E9FE-8221-C276-D4FB-FBF690AEE87B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02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6C21-B88D-0C2B-C3D2-C3E60585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TECHNIQUES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DBE9B-5DA6-C4FF-DF58-5C504C27A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Goal: Relate search &amp; decision games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Non-Local Setting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77E9FE-8221-C276-D4FB-FBF690AEE87B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Alternate Process 4">
            <a:extLst>
              <a:ext uri="{FF2B5EF4-FFF2-40B4-BE49-F238E27FC236}">
                <a16:creationId xmlns:a16="http://schemas.microsoft.com/office/drawing/2014/main" id="{499B85BD-7603-C9F9-4888-DD6FA1885526}"/>
              </a:ext>
            </a:extLst>
          </p:cNvPr>
          <p:cNvSpPr/>
          <p:nvPr/>
        </p:nvSpPr>
        <p:spPr>
          <a:xfrm>
            <a:off x="7480090" y="1822659"/>
            <a:ext cx="2803161" cy="2387183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Search Solver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133E77-CF86-C9CF-B961-8C03E926FD24}"/>
              </a:ext>
            </a:extLst>
          </p:cNvPr>
          <p:cNvSpPr/>
          <p:nvPr/>
        </p:nvSpPr>
        <p:spPr>
          <a:xfrm>
            <a:off x="7910770" y="2606936"/>
            <a:ext cx="1832836" cy="12244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Decision Solver</a:t>
            </a:r>
          </a:p>
        </p:txBody>
      </p:sp>
      <p:sp>
        <p:nvSpPr>
          <p:cNvPr id="7" name="Alternate Process 6">
            <a:extLst>
              <a:ext uri="{FF2B5EF4-FFF2-40B4-BE49-F238E27FC236}">
                <a16:creationId xmlns:a16="http://schemas.microsoft.com/office/drawing/2014/main" id="{725850BD-5372-D893-3B26-1EA97CC6CA2A}"/>
              </a:ext>
            </a:extLst>
          </p:cNvPr>
          <p:cNvSpPr/>
          <p:nvPr/>
        </p:nvSpPr>
        <p:spPr>
          <a:xfrm>
            <a:off x="4109803" y="4946754"/>
            <a:ext cx="1986198" cy="1783934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/>
              <a:t>Search Solver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921E8CF-0DD4-A3EF-A842-5F0048767F6D}"/>
              </a:ext>
            </a:extLst>
          </p:cNvPr>
          <p:cNvSpPr/>
          <p:nvPr/>
        </p:nvSpPr>
        <p:spPr>
          <a:xfrm>
            <a:off x="4435549" y="5508852"/>
            <a:ext cx="1298668" cy="9149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Decision Solver</a:t>
            </a:r>
          </a:p>
        </p:txBody>
      </p:sp>
      <p:sp>
        <p:nvSpPr>
          <p:cNvPr id="9" name="Alternate Process 8">
            <a:extLst>
              <a:ext uri="{FF2B5EF4-FFF2-40B4-BE49-F238E27FC236}">
                <a16:creationId xmlns:a16="http://schemas.microsoft.com/office/drawing/2014/main" id="{07A4E606-B219-BFD9-BC19-3AC68523981B}"/>
              </a:ext>
            </a:extLst>
          </p:cNvPr>
          <p:cNvSpPr/>
          <p:nvPr/>
        </p:nvSpPr>
        <p:spPr>
          <a:xfrm>
            <a:off x="7185285" y="4946754"/>
            <a:ext cx="1986198" cy="1783934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/>
              <a:t>Search Solver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45E3EFD-7F1F-7ED2-F4A2-087A2F616943}"/>
              </a:ext>
            </a:extLst>
          </p:cNvPr>
          <p:cNvSpPr/>
          <p:nvPr/>
        </p:nvSpPr>
        <p:spPr>
          <a:xfrm>
            <a:off x="7511031" y="5508852"/>
            <a:ext cx="1298668" cy="9149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Decision Solver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8DD5D3-A41C-E0DB-508E-6E41E0C9D690}"/>
              </a:ext>
            </a:extLst>
          </p:cNvPr>
          <p:cNvCxnSpPr/>
          <p:nvPr/>
        </p:nvCxnSpPr>
        <p:spPr>
          <a:xfrm>
            <a:off x="6235908" y="5951094"/>
            <a:ext cx="809469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B21387-13B4-262A-F803-B1991812DF93}"/>
              </a:ext>
            </a:extLst>
          </p:cNvPr>
          <p:cNvCxnSpPr>
            <a:cxnSpLocks/>
          </p:cNvCxnSpPr>
          <p:nvPr/>
        </p:nvCxnSpPr>
        <p:spPr>
          <a:xfrm>
            <a:off x="4109803" y="4511338"/>
            <a:ext cx="78400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B5D8B7-A376-07BB-E574-6207EEF09630}"/>
              </a:ext>
            </a:extLst>
          </p:cNvPr>
          <p:cNvSpPr txBox="1"/>
          <p:nvPr/>
        </p:nvSpPr>
        <p:spPr>
          <a:xfrm>
            <a:off x="10288248" y="2799150"/>
            <a:ext cx="167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Golreich</a:t>
            </a:r>
            <a:r>
              <a:rPr lang="en-US" dirty="0">
                <a:solidFill>
                  <a:srgbClr val="7030A0"/>
                </a:solidFill>
              </a:rPr>
              <a:t>-Levin)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19F326-660E-21AA-0D86-54F315FB76A4}"/>
              </a:ext>
            </a:extLst>
          </p:cNvPr>
          <p:cNvSpPr txBox="1"/>
          <p:nvPr/>
        </p:nvSpPr>
        <p:spPr>
          <a:xfrm>
            <a:off x="9522333" y="5552698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(Simultaneous </a:t>
            </a:r>
          </a:p>
          <a:p>
            <a:r>
              <a:rPr lang="en-US" dirty="0" err="1">
                <a:solidFill>
                  <a:srgbClr val="7030A0"/>
                </a:solidFill>
              </a:rPr>
              <a:t>Golreich</a:t>
            </a:r>
            <a:r>
              <a:rPr lang="en-US" dirty="0">
                <a:solidFill>
                  <a:srgbClr val="7030A0"/>
                </a:solidFill>
              </a:rPr>
              <a:t>-Levin)</a:t>
            </a:r>
          </a:p>
        </p:txBody>
      </p:sp>
    </p:spTree>
    <p:extLst>
      <p:ext uri="{BB962C8B-B14F-4D97-AF65-F5344CB8AC3E}">
        <p14:creationId xmlns:p14="http://schemas.microsoft.com/office/powerpoint/2010/main" val="1964665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20DB-6095-EC66-9115-DA97FD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APPROACH 1 (single query)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88FEE-4503-E04E-A4CB-39514B1B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Customized non-local reductions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Challenge: One register affects the other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LLZ ’21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Query extraction in the random oracle model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Project onto states with “</a:t>
            </a:r>
            <a:r>
              <a:rPr lang="en-US" dirty="0">
                <a:solidFill>
                  <a:srgbClr val="00B050"/>
                </a:solidFill>
              </a:rPr>
              <a:t>good</a:t>
            </a:r>
            <a:r>
              <a:rPr lang="en-US" dirty="0"/>
              <a:t>” eigenvalues</a:t>
            </a:r>
          </a:p>
          <a:p>
            <a:pPr marL="457200" lvl="1" indent="0">
              <a:buNone/>
            </a:pPr>
            <a:r>
              <a:rPr lang="en-US" dirty="0"/>
              <a:t>(both Bob &amp; Charlie succeed in the cloning game)</a:t>
            </a:r>
          </a:p>
        </p:txBody>
      </p:sp>
      <p:pic>
        <p:nvPicPr>
          <p:cNvPr id="5" name="Picture 4" descr="A bright light in the sky&#10;&#10;Description automatically generated">
            <a:extLst>
              <a:ext uri="{FF2B5EF4-FFF2-40B4-BE49-F238E27FC236}">
                <a16:creationId xmlns:a16="http://schemas.microsoft.com/office/drawing/2014/main" id="{D0ACCDCE-AB2B-674D-5C2E-3F9B806BA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18" y="1765666"/>
            <a:ext cx="3534098" cy="154747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32CA53-64FE-EBDF-4AF6-EBE85871FDF3}"/>
              </a:ext>
            </a:extLst>
          </p:cNvPr>
          <p:cNvCxnSpPr>
            <a:cxnSpLocks/>
          </p:cNvCxnSpPr>
          <p:nvPr/>
        </p:nvCxnSpPr>
        <p:spPr>
          <a:xfrm>
            <a:off x="315686" y="163072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A close-up of a color wheel&#10;&#10;Description automatically generated">
            <a:extLst>
              <a:ext uri="{FF2B5EF4-FFF2-40B4-BE49-F238E27FC236}">
                <a16:creationId xmlns:a16="http://schemas.microsoft.com/office/drawing/2014/main" id="{FC679E90-B6F5-4E14-790F-67B06E14D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77" y="4511777"/>
            <a:ext cx="1422400" cy="1422400"/>
          </a:xfrm>
          <a:prstGeom prst="rect">
            <a:avLst/>
          </a:prstGeom>
        </p:spPr>
      </p:pic>
      <p:pic>
        <p:nvPicPr>
          <p:cNvPr id="9" name="Picture 8" descr="A close-up of a color wheel&#10;&#10;Description automatically generated">
            <a:extLst>
              <a:ext uri="{FF2B5EF4-FFF2-40B4-BE49-F238E27FC236}">
                <a16:creationId xmlns:a16="http://schemas.microsoft.com/office/drawing/2014/main" id="{1A476016-D2D6-0A4F-C2F8-73E13ED13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4511777"/>
            <a:ext cx="1422400" cy="1422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B9FF956-455D-AC85-4F33-E2BD3DD6771A}"/>
                  </a:ext>
                </a:extLst>
              </p14:cNvPr>
              <p14:cNvContentPartPr/>
              <p14:nvPr/>
            </p14:nvContentPartPr>
            <p14:xfrm>
              <a:off x="8664226" y="5480616"/>
              <a:ext cx="201240" cy="359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B9FF956-455D-AC85-4F33-E2BD3DD677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55226" y="5471616"/>
                <a:ext cx="218880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D7A2AF-CE44-16A1-6748-EAD4C5259F84}"/>
                  </a:ext>
                </a:extLst>
              </p14:cNvPr>
              <p14:cNvContentPartPr/>
              <p14:nvPr/>
            </p14:nvContentPartPr>
            <p14:xfrm>
              <a:off x="8781946" y="5380896"/>
              <a:ext cx="378720" cy="229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D7A2AF-CE44-16A1-6748-EAD4C5259F8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73306" y="5371896"/>
                <a:ext cx="3963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7FCB082-FF64-3CE7-0AB8-27F570414C52}"/>
                  </a:ext>
                </a:extLst>
              </p14:cNvPr>
              <p14:cNvContentPartPr/>
              <p14:nvPr/>
            </p14:nvContentPartPr>
            <p14:xfrm>
              <a:off x="8721106" y="5418696"/>
              <a:ext cx="387360" cy="391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7FCB082-FF64-3CE7-0AB8-27F570414C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85106" y="5383056"/>
                <a:ext cx="45900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3F3759E-E915-6081-C4A1-376513518935}"/>
                  </a:ext>
                </a:extLst>
              </p14:cNvPr>
              <p14:cNvContentPartPr/>
              <p14:nvPr/>
            </p14:nvContentPartPr>
            <p14:xfrm>
              <a:off x="10792186" y="5300616"/>
              <a:ext cx="425520" cy="441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3F3759E-E915-6081-C4A1-37651351893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756546" y="5264976"/>
                <a:ext cx="497160" cy="51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4DD50ED-2B2F-A432-480F-9D72D69EB05C}"/>
                  </a:ext>
                </a:extLst>
              </p14:cNvPr>
              <p14:cNvContentPartPr/>
              <p14:nvPr/>
            </p14:nvContentPartPr>
            <p14:xfrm>
              <a:off x="8667106" y="5386296"/>
              <a:ext cx="141480" cy="1342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4DD50ED-2B2F-A432-480F-9D72D69EB05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31466" y="5350296"/>
                <a:ext cx="21312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E26C4E5-0FD8-3707-87BE-22BADC40B713}"/>
                  </a:ext>
                </a:extLst>
              </p14:cNvPr>
              <p14:cNvContentPartPr/>
              <p14:nvPr/>
            </p14:nvContentPartPr>
            <p14:xfrm>
              <a:off x="8823526" y="5785137"/>
              <a:ext cx="596520" cy="3628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E26C4E5-0FD8-3707-87BE-22BADC40B71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817406" y="5779017"/>
                <a:ext cx="608760" cy="375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6EBDF385-CC8C-3960-1B6A-4329A599F668}"/>
              </a:ext>
            </a:extLst>
          </p:cNvPr>
          <p:cNvGrpSpPr/>
          <p:nvPr/>
        </p:nvGrpSpPr>
        <p:grpSpPr>
          <a:xfrm>
            <a:off x="10114306" y="5333016"/>
            <a:ext cx="1196280" cy="799200"/>
            <a:chOff x="10114306" y="5333016"/>
            <a:chExt cx="1196280" cy="79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22BD267-2129-285E-A892-92BCCFE84E13}"/>
                    </a:ext>
                  </a:extLst>
                </p14:cNvPr>
                <p14:cNvContentPartPr/>
                <p14:nvPr/>
              </p14:nvContentPartPr>
              <p14:xfrm>
                <a:off x="10827466" y="5474856"/>
                <a:ext cx="201240" cy="3196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22BD267-2129-285E-A892-92BCCFE84E1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821346" y="5468736"/>
                  <a:ext cx="21348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0CFF029-3CDD-4AA4-7989-6869ADE5080B}"/>
                    </a:ext>
                  </a:extLst>
                </p14:cNvPr>
                <p14:cNvContentPartPr/>
                <p14:nvPr/>
              </p14:nvContentPartPr>
              <p14:xfrm>
                <a:off x="10768426" y="5385216"/>
                <a:ext cx="86400" cy="1386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0CFF029-3CDD-4AA4-7989-6869ADE5080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0762306" y="5379096"/>
                  <a:ext cx="9864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689FEAB-2E9A-183A-C082-172E6A3B9A91}"/>
                    </a:ext>
                  </a:extLst>
                </p14:cNvPr>
                <p14:cNvContentPartPr/>
                <p14:nvPr/>
              </p14:nvContentPartPr>
              <p14:xfrm>
                <a:off x="10814146" y="5333016"/>
                <a:ext cx="496440" cy="2318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689FEAB-2E9A-183A-C082-172E6A3B9A9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808026" y="5326896"/>
                  <a:ext cx="5086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D38F04E-DDD7-C1AF-CCAC-CFAB5DB1F58C}"/>
                    </a:ext>
                  </a:extLst>
                </p14:cNvPr>
                <p14:cNvContentPartPr/>
                <p14:nvPr/>
              </p14:nvContentPartPr>
              <p14:xfrm>
                <a:off x="10114306" y="5601576"/>
                <a:ext cx="1029240" cy="530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D38F04E-DDD7-C1AF-CCAC-CFAB5DB1F58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108186" y="5595456"/>
                  <a:ext cx="1041480" cy="5428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13241E7-1CD1-D4BD-9844-BE3D2608B602}"/>
              </a:ext>
            </a:extLst>
          </p:cNvPr>
          <p:cNvSpPr txBox="1"/>
          <p:nvPr/>
        </p:nvSpPr>
        <p:spPr>
          <a:xfrm>
            <a:off x="8971306" y="6192225"/>
            <a:ext cx="129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Good states</a:t>
            </a:r>
          </a:p>
        </p:txBody>
      </p:sp>
    </p:spTree>
    <p:extLst>
      <p:ext uri="{BB962C8B-B14F-4D97-AF65-F5344CB8AC3E}">
        <p14:creationId xmlns:p14="http://schemas.microsoft.com/office/powerpoint/2010/main" val="993017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5441C-0121-797C-3595-5BDBA47B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</a:t>
            </a:r>
            <a:r>
              <a:rPr lang="en-US" dirty="0">
                <a:solidFill>
                  <a:srgbClr val="FF0000"/>
                </a:solidFill>
              </a:rPr>
              <a:t>bad</a:t>
            </a:r>
            <a:r>
              <a:rPr lang="en-US" dirty="0"/>
              <a:t> states?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A899A-C5A2-3E95-8564-9EA349D41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to </a:t>
            </a:r>
            <a:r>
              <a:rPr lang="en-US" dirty="0">
                <a:solidFill>
                  <a:srgbClr val="0070C0"/>
                </a:solidFill>
              </a:rPr>
              <a:t>strong (augmented)</a:t>
            </a:r>
            <a:r>
              <a:rPr lang="en-US" dirty="0"/>
              <a:t> unclonable search security</a:t>
            </a:r>
          </a:p>
          <a:p>
            <a:endParaRPr lang="en-US" dirty="0"/>
          </a:p>
          <a:p>
            <a:r>
              <a:rPr lang="en-US" dirty="0"/>
              <a:t>Known previously for </a:t>
            </a:r>
            <a:r>
              <a:rPr lang="en-US" dirty="0">
                <a:solidFill>
                  <a:srgbClr val="FF0000"/>
                </a:solidFill>
              </a:rPr>
              <a:t>coset states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This work</a:t>
            </a:r>
            <a:r>
              <a:rPr lang="en-US" dirty="0"/>
              <a:t>: any weakly (search) unclonable states (including </a:t>
            </a:r>
            <a:r>
              <a:rPr lang="en-US" dirty="0">
                <a:solidFill>
                  <a:srgbClr val="0070C0"/>
                </a:solidFill>
              </a:rPr>
              <a:t>BB84</a:t>
            </a:r>
            <a:r>
              <a:rPr lang="en-US" dirty="0"/>
              <a:t>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CCDD85-024F-D509-E067-25DF6CFEB7E5}"/>
              </a:ext>
            </a:extLst>
          </p:cNvPr>
          <p:cNvCxnSpPr>
            <a:cxnSpLocks/>
          </p:cNvCxnSpPr>
          <p:nvPr/>
        </p:nvCxnSpPr>
        <p:spPr>
          <a:xfrm>
            <a:off x="315686" y="163072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119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96C3-0155-438E-85FF-FDF34143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Game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6D90875-CD30-703B-D816-5B212877BB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7658"/>
            <a:ext cx="1861739" cy="186173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DECEFBE-A8D3-E8FD-5AA5-F49B26651921}"/>
              </a:ext>
            </a:extLst>
          </p:cNvPr>
          <p:cNvCxnSpPr>
            <a:cxnSpLocks/>
          </p:cNvCxnSpPr>
          <p:nvPr/>
        </p:nvCxnSpPr>
        <p:spPr>
          <a:xfrm flipH="1">
            <a:off x="5975156" y="3270044"/>
            <a:ext cx="504659" cy="591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45E2DA-7242-17B9-8F25-C6A9D4C8E51E}"/>
              </a:ext>
            </a:extLst>
          </p:cNvPr>
          <p:cNvCxnSpPr>
            <a:cxnSpLocks/>
          </p:cNvCxnSpPr>
          <p:nvPr/>
        </p:nvCxnSpPr>
        <p:spPr>
          <a:xfrm>
            <a:off x="7683894" y="3280280"/>
            <a:ext cx="547689" cy="591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4A4817F-DA25-7828-A55D-057A7A2B2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518" y="3688883"/>
            <a:ext cx="1530623" cy="1530623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A18ED17-9A77-6DDD-58AA-42BC0E9B5F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051" y="3737375"/>
            <a:ext cx="1482131" cy="148213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C1B275-AF03-CDFE-59DB-98CC9FA98E3C}"/>
              </a:ext>
            </a:extLst>
          </p:cNvPr>
          <p:cNvCxnSpPr>
            <a:cxnSpLocks/>
          </p:cNvCxnSpPr>
          <p:nvPr/>
        </p:nvCxnSpPr>
        <p:spPr>
          <a:xfrm>
            <a:off x="2327564" y="2787298"/>
            <a:ext cx="376843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Atom">
            <a:extLst>
              <a:ext uri="{FF2B5EF4-FFF2-40B4-BE49-F238E27FC236}">
                <a16:creationId xmlns:a16="http://schemas.microsoft.com/office/drawing/2014/main" id="{8E18B095-5022-10CC-911C-0AE9D68A1C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77303" y="1791645"/>
            <a:ext cx="894696" cy="894696"/>
          </a:xfrm>
          <a:prstGeom prst="rect">
            <a:avLst/>
          </a:prstGeom>
        </p:spPr>
      </p:pic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086EF2-35AB-016F-1E23-0CF559179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36" y="1994465"/>
            <a:ext cx="1585666" cy="158566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C11865D-89CB-123D-F0E6-2F879671B6F0}"/>
              </a:ext>
            </a:extLst>
          </p:cNvPr>
          <p:cNvCxnSpPr>
            <a:cxnSpLocks/>
          </p:cNvCxnSpPr>
          <p:nvPr/>
        </p:nvCxnSpPr>
        <p:spPr>
          <a:xfrm>
            <a:off x="5373116" y="5331397"/>
            <a:ext cx="0" cy="8012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22EB88E-5BB5-789D-5913-F93879ACD3C6}"/>
              </a:ext>
            </a:extLst>
          </p:cNvPr>
          <p:cNvCxnSpPr>
            <a:cxnSpLocks/>
          </p:cNvCxnSpPr>
          <p:nvPr/>
        </p:nvCxnSpPr>
        <p:spPr>
          <a:xfrm>
            <a:off x="8826829" y="5282905"/>
            <a:ext cx="0" cy="8199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77F7FD-2C28-A063-D11B-47C46382B658}"/>
                  </a:ext>
                </a:extLst>
              </p:cNvPr>
              <p:cNvSpPr txBox="1"/>
              <p:nvPr/>
            </p:nvSpPr>
            <p:spPr>
              <a:xfrm>
                <a:off x="5114648" y="6166282"/>
                <a:ext cx="516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77F7FD-2C28-A063-D11B-47C46382B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648" y="6166282"/>
                <a:ext cx="51693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63C882-5731-B2D3-C52D-AC094CEEDF74}"/>
                  </a:ext>
                </a:extLst>
              </p:cNvPr>
              <p:cNvSpPr txBox="1"/>
              <p:nvPr/>
            </p:nvSpPr>
            <p:spPr>
              <a:xfrm>
                <a:off x="8568361" y="6132622"/>
                <a:ext cx="516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63C882-5731-B2D3-C52D-AC094CEEDF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361" y="6132622"/>
                <a:ext cx="5169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CBDCFA-13C7-9D95-AFDE-BE283E5358F6}"/>
                  </a:ext>
                </a:extLst>
              </p:cNvPr>
              <p:cNvSpPr txBox="1"/>
              <p:nvPr/>
            </p:nvSpPr>
            <p:spPr>
              <a:xfrm>
                <a:off x="8648422" y="2697185"/>
                <a:ext cx="31996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Bob and Charlie need to output a high min-entropy answer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CBDCFA-13C7-9D95-AFDE-BE283E535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422" y="2697185"/>
                <a:ext cx="3199658" cy="646331"/>
              </a:xfrm>
              <a:prstGeom prst="rect">
                <a:avLst/>
              </a:prstGeom>
              <a:blipFill>
                <a:blip r:embed="rId11"/>
                <a:stretch>
                  <a:fillRect l="-1976" t="-3846" r="-395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1B4C07B-6858-517C-560B-537AAF26D183}"/>
              </a:ext>
            </a:extLst>
          </p:cNvPr>
          <p:cNvCxnSpPr>
            <a:cxnSpLocks/>
          </p:cNvCxnSpPr>
          <p:nvPr/>
        </p:nvCxnSpPr>
        <p:spPr>
          <a:xfrm>
            <a:off x="4338724" y="4799561"/>
            <a:ext cx="58665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163FA8D-3D76-699F-B325-900FA98CFF5B}"/>
              </a:ext>
            </a:extLst>
          </p:cNvPr>
          <p:cNvSpPr txBox="1"/>
          <p:nvPr/>
        </p:nvSpPr>
        <p:spPr>
          <a:xfrm>
            <a:off x="4369860" y="437961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539547-FAC5-3E8B-FB1F-4C5E4EF66F88}"/>
              </a:ext>
            </a:extLst>
          </p:cNvPr>
          <p:cNvCxnSpPr>
            <a:cxnSpLocks/>
          </p:cNvCxnSpPr>
          <p:nvPr/>
        </p:nvCxnSpPr>
        <p:spPr>
          <a:xfrm flipH="1">
            <a:off x="9115287" y="4812377"/>
            <a:ext cx="54257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E82B6EE-4088-926E-006B-F284FBD0B052}"/>
              </a:ext>
            </a:extLst>
          </p:cNvPr>
          <p:cNvSpPr txBox="1"/>
          <p:nvPr/>
        </p:nvSpPr>
        <p:spPr>
          <a:xfrm>
            <a:off x="9253587" y="4379617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</a:t>
            </a:r>
            <a:r>
              <a:rPr lang="en-US" dirty="0"/>
              <a:t>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DAE02CD-966D-2106-36D2-FD845ABE3E59}"/>
                  </a:ext>
                </a:extLst>
              </p:cNvPr>
              <p:cNvSpPr txBox="1"/>
              <p:nvPr/>
            </p:nvSpPr>
            <p:spPr>
              <a:xfrm>
                <a:off x="59915" y="3688883"/>
                <a:ext cx="264803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Setup()		</a:t>
                </a:r>
                <a:r>
                  <a:rPr lang="en-US" sz="2000" dirty="0" err="1"/>
                  <a:t>sk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 err="1"/>
                  <a:t>TokenGen</a:t>
                </a:r>
                <a:r>
                  <a:rPr lang="en-US" sz="2000" dirty="0"/>
                  <a:t>(</a:t>
                </a:r>
                <a:r>
                  <a:rPr lang="en-US" sz="2000" dirty="0" err="1"/>
                  <a:t>sk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)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DAE02CD-966D-2106-36D2-FD845ABE3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" y="3688883"/>
                <a:ext cx="2648033" cy="707886"/>
              </a:xfrm>
              <a:prstGeom prst="rect">
                <a:avLst/>
              </a:prstGeom>
              <a:blipFill>
                <a:blip r:embed="rId12"/>
                <a:stretch>
                  <a:fillRect l="-253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C46E38-3576-6DFC-E1B3-6D6A712ADBDE}"/>
              </a:ext>
            </a:extLst>
          </p:cNvPr>
          <p:cNvCxnSpPr>
            <a:cxnSpLocks/>
          </p:cNvCxnSpPr>
          <p:nvPr/>
        </p:nvCxnSpPr>
        <p:spPr>
          <a:xfrm>
            <a:off x="1015326" y="3929215"/>
            <a:ext cx="7250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F98992-FCBD-5412-1BA8-8098BF24BCE2}"/>
              </a:ext>
            </a:extLst>
          </p:cNvPr>
          <p:cNvCxnSpPr>
            <a:cxnSpLocks/>
          </p:cNvCxnSpPr>
          <p:nvPr/>
        </p:nvCxnSpPr>
        <p:spPr>
          <a:xfrm>
            <a:off x="1995222" y="4211001"/>
            <a:ext cx="51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4" name="Graphic 43" descr="Atom">
            <a:extLst>
              <a:ext uri="{FF2B5EF4-FFF2-40B4-BE49-F238E27FC236}">
                <a16:creationId xmlns:a16="http://schemas.microsoft.com/office/drawing/2014/main" id="{AB389FE9-4478-AA8B-9D60-FF330907A7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7145" y="3928655"/>
            <a:ext cx="543120" cy="54312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8F0C731-FDA1-6527-CCB8-13733F632B5B}"/>
              </a:ext>
            </a:extLst>
          </p:cNvPr>
          <p:cNvSpPr txBox="1"/>
          <p:nvPr/>
        </p:nvSpPr>
        <p:spPr>
          <a:xfrm>
            <a:off x="59915" y="4337918"/>
            <a:ext cx="20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ChallengeGen</a:t>
            </a:r>
            <a:r>
              <a:rPr lang="en-US" sz="2000" dirty="0"/>
              <a:t>(</a:t>
            </a:r>
            <a:r>
              <a:rPr lang="en-US" sz="2000" dirty="0" err="1"/>
              <a:t>sk</a:t>
            </a:r>
            <a:r>
              <a:rPr lang="en-US" sz="2000" dirty="0"/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6FDFC23-3594-3831-9A1B-F0CF81A58D15}"/>
              </a:ext>
            </a:extLst>
          </p:cNvPr>
          <p:cNvCxnSpPr>
            <a:cxnSpLocks/>
          </p:cNvCxnSpPr>
          <p:nvPr/>
        </p:nvCxnSpPr>
        <p:spPr>
          <a:xfrm>
            <a:off x="2049996" y="4590277"/>
            <a:ext cx="5551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5888DCB-389F-9500-3945-3021B3078CFA}"/>
              </a:ext>
            </a:extLst>
          </p:cNvPr>
          <p:cNvSpPr txBox="1"/>
          <p:nvPr/>
        </p:nvSpPr>
        <p:spPr>
          <a:xfrm>
            <a:off x="2758804" y="4379617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, </a:t>
            </a:r>
            <a:r>
              <a:rPr lang="en-US" sz="2000" dirty="0" err="1"/>
              <a:t>ch</a:t>
            </a:r>
            <a:r>
              <a:rPr lang="en-US" sz="2000" dirty="0"/>
              <a:t>’)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AC75CE-3B79-6ED2-C778-A4DC383A65B8}"/>
              </a:ext>
            </a:extLst>
          </p:cNvPr>
          <p:cNvCxnSpPr>
            <a:cxnSpLocks/>
          </p:cNvCxnSpPr>
          <p:nvPr/>
        </p:nvCxnSpPr>
        <p:spPr>
          <a:xfrm>
            <a:off x="315686" y="1614487"/>
            <a:ext cx="4609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3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486F-3E49-232A-7483-2FC393E2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16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No Partial Cloning</a:t>
            </a:r>
            <a:endParaRPr lang="en-US" i="1" dirty="0"/>
          </a:p>
        </p:txBody>
      </p:sp>
      <p:pic>
        <p:nvPicPr>
          <p:cNvPr id="12" name="Content Placeholder 11" descr="Internet outline">
            <a:extLst>
              <a:ext uri="{FF2B5EF4-FFF2-40B4-BE49-F238E27FC236}">
                <a16:creationId xmlns:a16="http://schemas.microsoft.com/office/drawing/2014/main" id="{70AE1E60-76E8-2DF1-8603-41C04F215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4468" y="3964800"/>
            <a:ext cx="914400" cy="914400"/>
          </a:xfrm>
        </p:spPr>
      </p:pic>
      <p:pic>
        <p:nvPicPr>
          <p:cNvPr id="4" name="Graphic 3" descr="Atom">
            <a:extLst>
              <a:ext uri="{FF2B5EF4-FFF2-40B4-BE49-F238E27FC236}">
                <a16:creationId xmlns:a16="http://schemas.microsoft.com/office/drawing/2014/main" id="{86184890-17BA-59E9-A4C5-AAC6DED5E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63058" y="1865800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6CF2F7-757C-23C1-86AD-2F913864F625}"/>
              </a:ext>
            </a:extLst>
          </p:cNvPr>
          <p:cNvSpPr txBox="1"/>
          <p:nvPr/>
        </p:nvSpPr>
        <p:spPr>
          <a:xfrm>
            <a:off x="1378748" y="2857144"/>
            <a:ext cx="13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file.quantum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8B10D46-8D41-1550-1CA7-5F6AB53F69F7}"/>
              </a:ext>
            </a:extLst>
          </p:cNvPr>
          <p:cNvCxnSpPr>
            <a:cxnSpLocks/>
          </p:cNvCxnSpPr>
          <p:nvPr/>
        </p:nvCxnSpPr>
        <p:spPr>
          <a:xfrm>
            <a:off x="3655664" y="2766518"/>
            <a:ext cx="138848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CF9CDB22-6C23-AB13-2CA9-A1354354B4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17711" y="1577446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56D09D-12E7-A25E-5569-D0DD3833224A}"/>
              </a:ext>
            </a:extLst>
          </p:cNvPr>
          <p:cNvSpPr txBox="1"/>
          <p:nvPr/>
        </p:nvSpPr>
        <p:spPr>
          <a:xfrm>
            <a:off x="6047552" y="2740063"/>
            <a:ext cx="150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file1.quantum</a:t>
            </a:r>
          </a:p>
        </p:txBody>
      </p:sp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D5039B4D-B777-897F-52D1-6EA81DA4B3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72593" y="1577446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206587-C36F-33DA-C26D-98185AF8F539}"/>
              </a:ext>
            </a:extLst>
          </p:cNvPr>
          <p:cNvSpPr txBox="1"/>
          <p:nvPr/>
        </p:nvSpPr>
        <p:spPr>
          <a:xfrm>
            <a:off x="9015241" y="2729409"/>
            <a:ext cx="150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file2.quantum</a:t>
            </a:r>
          </a:p>
        </p:txBody>
      </p:sp>
      <p:pic>
        <p:nvPicPr>
          <p:cNvPr id="13" name="Content Placeholder 11" descr="Internet outline">
            <a:extLst>
              <a:ext uri="{FF2B5EF4-FFF2-40B4-BE49-F238E27FC236}">
                <a16:creationId xmlns:a16="http://schemas.microsoft.com/office/drawing/2014/main" id="{00B2C5EB-DF63-9D6C-08DE-46AC9FBD9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0034" y="3953407"/>
            <a:ext cx="914400" cy="9144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A53C84-7834-0281-B0E6-F0580C885B7F}"/>
              </a:ext>
            </a:extLst>
          </p:cNvPr>
          <p:cNvCxnSpPr>
            <a:cxnSpLocks/>
          </p:cNvCxnSpPr>
          <p:nvPr/>
        </p:nvCxnSpPr>
        <p:spPr>
          <a:xfrm>
            <a:off x="6774911" y="3240586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0CF2C6-962B-407F-31A7-D7BF2FCFA212}"/>
              </a:ext>
            </a:extLst>
          </p:cNvPr>
          <p:cNvCxnSpPr>
            <a:cxnSpLocks/>
          </p:cNvCxnSpPr>
          <p:nvPr/>
        </p:nvCxnSpPr>
        <p:spPr>
          <a:xfrm>
            <a:off x="9683839" y="3240586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E3737F-49C4-8BBC-0D4E-E2D39E23AF20}"/>
              </a:ext>
            </a:extLst>
          </p:cNvPr>
          <p:cNvCxnSpPr>
            <a:cxnSpLocks/>
          </p:cNvCxnSpPr>
          <p:nvPr/>
        </p:nvCxnSpPr>
        <p:spPr>
          <a:xfrm>
            <a:off x="6774911" y="4879200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9A6163-C09F-F9EE-290B-6F762DF924FF}"/>
              </a:ext>
            </a:extLst>
          </p:cNvPr>
          <p:cNvCxnSpPr>
            <a:cxnSpLocks/>
          </p:cNvCxnSpPr>
          <p:nvPr/>
        </p:nvCxnSpPr>
        <p:spPr>
          <a:xfrm>
            <a:off x="9697234" y="4879200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Content Placeholder 11" descr="Internet outline">
            <a:extLst>
              <a:ext uri="{FF2B5EF4-FFF2-40B4-BE49-F238E27FC236}">
                <a16:creationId xmlns:a16="http://schemas.microsoft.com/office/drawing/2014/main" id="{2D71DB5E-7245-3594-BCFA-F73DF1579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2758" y="4153214"/>
            <a:ext cx="914400" cy="914400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C37E9C-241F-D899-9ABE-13D4B4FC05DF}"/>
              </a:ext>
            </a:extLst>
          </p:cNvPr>
          <p:cNvCxnSpPr>
            <a:cxnSpLocks/>
          </p:cNvCxnSpPr>
          <p:nvPr/>
        </p:nvCxnSpPr>
        <p:spPr>
          <a:xfrm>
            <a:off x="1963201" y="3429000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274232-69F8-B861-2BB7-F3D15A6836AA}"/>
              </a:ext>
            </a:extLst>
          </p:cNvPr>
          <p:cNvCxnSpPr>
            <a:cxnSpLocks/>
          </p:cNvCxnSpPr>
          <p:nvPr/>
        </p:nvCxnSpPr>
        <p:spPr>
          <a:xfrm>
            <a:off x="1963201" y="5067614"/>
            <a:ext cx="0" cy="7242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E768C6B-3A9A-C8B8-5235-C7D3E21D8A1A}"/>
              </a:ext>
            </a:extLst>
          </p:cNvPr>
          <p:cNvSpPr txBox="1"/>
          <p:nvPr/>
        </p:nvSpPr>
        <p:spPr>
          <a:xfrm>
            <a:off x="1642154" y="6053438"/>
            <a:ext cx="116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Output.txt</a:t>
            </a:r>
          </a:p>
        </p:txBody>
      </p:sp>
      <p:pic>
        <p:nvPicPr>
          <p:cNvPr id="26" name="Content Placeholder 4" descr="Folder with solid fill">
            <a:extLst>
              <a:ext uri="{FF2B5EF4-FFF2-40B4-BE49-F238E27FC236}">
                <a16:creationId xmlns:a16="http://schemas.microsoft.com/office/drawing/2014/main" id="{D859ABDF-6991-F433-A55E-20CEC2F075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200" y="5709480"/>
            <a:ext cx="914400" cy="9144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AE3E4AC-D1DB-6D7E-61DF-755AE39980E3}"/>
              </a:ext>
            </a:extLst>
          </p:cNvPr>
          <p:cNvSpPr txBox="1"/>
          <p:nvPr/>
        </p:nvSpPr>
        <p:spPr>
          <a:xfrm>
            <a:off x="6960494" y="6009154"/>
            <a:ext cx="116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Output.txt</a:t>
            </a:r>
          </a:p>
        </p:txBody>
      </p:sp>
      <p:pic>
        <p:nvPicPr>
          <p:cNvPr id="28" name="Content Placeholder 4" descr="Folder with solid fill">
            <a:extLst>
              <a:ext uri="{FF2B5EF4-FFF2-40B4-BE49-F238E27FC236}">
                <a16:creationId xmlns:a16="http://schemas.microsoft.com/office/drawing/2014/main" id="{CF070A94-AD6A-43A3-986E-282203B99D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56540" y="5665196"/>
            <a:ext cx="914400" cy="9144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61FB657-B820-C34B-6C44-B21A693C32B5}"/>
              </a:ext>
            </a:extLst>
          </p:cNvPr>
          <p:cNvSpPr txBox="1"/>
          <p:nvPr/>
        </p:nvSpPr>
        <p:spPr>
          <a:xfrm>
            <a:off x="9941936" y="6009154"/>
            <a:ext cx="116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Output.txt</a:t>
            </a:r>
          </a:p>
        </p:txBody>
      </p:sp>
      <p:pic>
        <p:nvPicPr>
          <p:cNvPr id="30" name="Content Placeholder 4" descr="Folder with solid fill">
            <a:extLst>
              <a:ext uri="{FF2B5EF4-FFF2-40B4-BE49-F238E27FC236}">
                <a16:creationId xmlns:a16="http://schemas.microsoft.com/office/drawing/2014/main" id="{F1B16C9A-17DB-7708-2EA5-3F1444FBB8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137982" y="5665196"/>
            <a:ext cx="914400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6ED4E99-DD3A-4D39-3BD4-CD7F6DE93A29}"/>
              </a:ext>
            </a:extLst>
          </p:cNvPr>
          <p:cNvSpPr txBox="1"/>
          <p:nvPr/>
        </p:nvSpPr>
        <p:spPr>
          <a:xfrm>
            <a:off x="3197700" y="4091482"/>
            <a:ext cx="221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Stronger than No-Cloning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C02C20-EDC4-28BA-15DA-E2DFE43AB6D9}"/>
              </a:ext>
            </a:extLst>
          </p:cNvPr>
          <p:cNvSpPr txBox="1"/>
          <p:nvPr/>
        </p:nvSpPr>
        <p:spPr>
          <a:xfrm>
            <a:off x="3997844" y="2226202"/>
            <a:ext cx="6238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5C9BAC-5D2B-7822-02FC-7D260B4746EA}"/>
              </a:ext>
            </a:extLst>
          </p:cNvPr>
          <p:cNvCxnSpPr>
            <a:cxnSpLocks/>
          </p:cNvCxnSpPr>
          <p:nvPr/>
        </p:nvCxnSpPr>
        <p:spPr>
          <a:xfrm>
            <a:off x="315686" y="146583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1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1219-460B-8C66-69B4-AB7869C8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62" y="191943"/>
            <a:ext cx="10515600" cy="1325563"/>
          </a:xfrm>
        </p:spPr>
        <p:txBody>
          <a:bodyPr/>
          <a:lstStyle/>
          <a:p>
            <a:r>
              <a:rPr lang="en-US" dirty="0"/>
              <a:t>Augmented Security</a:t>
            </a:r>
          </a:p>
        </p:txBody>
      </p:sp>
      <p:pic>
        <p:nvPicPr>
          <p:cNvPr id="29" name="Picture 2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6A2CFE-485A-568C-1A8C-C994DDC4F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7658"/>
            <a:ext cx="1861739" cy="1861739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0A14473-E603-73EF-6006-B81C4F707FEE}"/>
              </a:ext>
            </a:extLst>
          </p:cNvPr>
          <p:cNvCxnSpPr>
            <a:cxnSpLocks/>
          </p:cNvCxnSpPr>
          <p:nvPr/>
        </p:nvCxnSpPr>
        <p:spPr>
          <a:xfrm flipH="1">
            <a:off x="5975156" y="3270044"/>
            <a:ext cx="504659" cy="591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17FA2C0-5926-3C04-07C2-EFF508CD83BD}"/>
              </a:ext>
            </a:extLst>
          </p:cNvPr>
          <p:cNvCxnSpPr>
            <a:cxnSpLocks/>
          </p:cNvCxnSpPr>
          <p:nvPr/>
        </p:nvCxnSpPr>
        <p:spPr>
          <a:xfrm>
            <a:off x="7683894" y="3280280"/>
            <a:ext cx="547689" cy="591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1024576-17AE-BA96-38D1-945810DF7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518" y="3688883"/>
            <a:ext cx="1530623" cy="1530623"/>
          </a:xfrm>
          <a:prstGeom prst="rect">
            <a:avLst/>
          </a:prstGeom>
        </p:spPr>
      </p:pic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AF9DB4E-5559-270F-3070-D229FD3A38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051" y="3737375"/>
            <a:ext cx="1482131" cy="1482131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6513DFE-36F2-48DA-9F28-C8CB387CD0B6}"/>
              </a:ext>
            </a:extLst>
          </p:cNvPr>
          <p:cNvCxnSpPr>
            <a:cxnSpLocks/>
          </p:cNvCxnSpPr>
          <p:nvPr/>
        </p:nvCxnSpPr>
        <p:spPr>
          <a:xfrm>
            <a:off x="2327564" y="2787298"/>
            <a:ext cx="376843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Atom">
            <a:extLst>
              <a:ext uri="{FF2B5EF4-FFF2-40B4-BE49-F238E27FC236}">
                <a16:creationId xmlns:a16="http://schemas.microsoft.com/office/drawing/2014/main" id="{9F21C70E-A11A-BC41-FB5B-0E77AD2373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77303" y="1791645"/>
            <a:ext cx="894696" cy="894696"/>
          </a:xfrm>
          <a:prstGeom prst="rect">
            <a:avLst/>
          </a:prstGeom>
        </p:spPr>
      </p:pic>
      <p:pic>
        <p:nvPicPr>
          <p:cNvPr id="36" name="Picture 3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E620819-4C96-D336-8B3F-D232446C41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36" y="1994465"/>
            <a:ext cx="1585666" cy="1585666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BB1E2A-21E1-E50D-179F-E65DC6F25FE7}"/>
              </a:ext>
            </a:extLst>
          </p:cNvPr>
          <p:cNvCxnSpPr>
            <a:cxnSpLocks/>
          </p:cNvCxnSpPr>
          <p:nvPr/>
        </p:nvCxnSpPr>
        <p:spPr>
          <a:xfrm>
            <a:off x="5373116" y="5331397"/>
            <a:ext cx="0" cy="8012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C86888E-38B5-6E54-B7F2-ED5338D86456}"/>
              </a:ext>
            </a:extLst>
          </p:cNvPr>
          <p:cNvCxnSpPr>
            <a:cxnSpLocks/>
          </p:cNvCxnSpPr>
          <p:nvPr/>
        </p:nvCxnSpPr>
        <p:spPr>
          <a:xfrm>
            <a:off x="8826829" y="5282905"/>
            <a:ext cx="0" cy="8199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9E15695-3029-081A-FED4-23611203CE5F}"/>
                  </a:ext>
                </a:extLst>
              </p:cNvPr>
              <p:cNvSpPr txBox="1"/>
              <p:nvPr/>
            </p:nvSpPr>
            <p:spPr>
              <a:xfrm>
                <a:off x="5114648" y="6166282"/>
                <a:ext cx="516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9E15695-3029-081A-FED4-23611203C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648" y="6166282"/>
                <a:ext cx="51693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3BE2BE-8398-466A-7ECA-F911F2A65B5A}"/>
                  </a:ext>
                </a:extLst>
              </p:cNvPr>
              <p:cNvSpPr txBox="1"/>
              <p:nvPr/>
            </p:nvSpPr>
            <p:spPr>
              <a:xfrm>
                <a:off x="8568361" y="6132622"/>
                <a:ext cx="516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3BE2BE-8398-466A-7ECA-F911F2A65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361" y="6132622"/>
                <a:ext cx="5169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0A38F05-EFC9-D313-9FC8-22F805114F21}"/>
              </a:ext>
            </a:extLst>
          </p:cNvPr>
          <p:cNvCxnSpPr>
            <a:cxnSpLocks/>
          </p:cNvCxnSpPr>
          <p:nvPr/>
        </p:nvCxnSpPr>
        <p:spPr>
          <a:xfrm>
            <a:off x="4338724" y="4799561"/>
            <a:ext cx="58665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7059B4E-9B3E-4C5E-1BD8-2068A850A2FD}"/>
              </a:ext>
            </a:extLst>
          </p:cNvPr>
          <p:cNvSpPr txBox="1"/>
          <p:nvPr/>
        </p:nvSpPr>
        <p:spPr>
          <a:xfrm>
            <a:off x="4369860" y="437961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</a:t>
            </a:r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6C84811-C09E-E705-3AB6-A8E95490CDB5}"/>
              </a:ext>
            </a:extLst>
          </p:cNvPr>
          <p:cNvCxnSpPr>
            <a:cxnSpLocks/>
          </p:cNvCxnSpPr>
          <p:nvPr/>
        </p:nvCxnSpPr>
        <p:spPr>
          <a:xfrm flipH="1">
            <a:off x="9115287" y="4812377"/>
            <a:ext cx="54257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5D73044-8F1B-C3FB-1779-864071ACDA93}"/>
              </a:ext>
            </a:extLst>
          </p:cNvPr>
          <p:cNvSpPr txBox="1"/>
          <p:nvPr/>
        </p:nvSpPr>
        <p:spPr>
          <a:xfrm>
            <a:off x="9253587" y="4379617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</a:t>
            </a:r>
            <a:r>
              <a:rPr lang="en-US" dirty="0"/>
              <a:t>’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7F624F5-DAED-D31A-5C11-BCF5A35838B2}"/>
              </a:ext>
            </a:extLst>
          </p:cNvPr>
          <p:cNvSpPr/>
          <p:nvPr/>
        </p:nvSpPr>
        <p:spPr>
          <a:xfrm>
            <a:off x="6630650" y="4291749"/>
            <a:ext cx="914400" cy="91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3407E88-EFCC-7832-E93D-258BF06B21EB}"/>
                  </a:ext>
                </a:extLst>
              </p:cNvPr>
              <p:cNvSpPr txBox="1"/>
              <p:nvPr/>
            </p:nvSpPr>
            <p:spPr>
              <a:xfrm>
                <a:off x="6745993" y="4454194"/>
                <a:ext cx="6837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3407E88-EFCC-7832-E93D-258BF06B2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993" y="4454194"/>
                <a:ext cx="68371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9C77449-AF75-F798-FD38-7CE61E764DDB}"/>
              </a:ext>
            </a:extLst>
          </p:cNvPr>
          <p:cNvCxnSpPr>
            <a:cxnSpLocks/>
          </p:cNvCxnSpPr>
          <p:nvPr/>
        </p:nvCxnSpPr>
        <p:spPr>
          <a:xfrm>
            <a:off x="7035046" y="3356789"/>
            <a:ext cx="0" cy="7611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75FEA92-BB2F-8BBF-32DE-7F49BA400738}"/>
              </a:ext>
            </a:extLst>
          </p:cNvPr>
          <p:cNvCxnSpPr>
            <a:cxnSpLocks/>
          </p:cNvCxnSpPr>
          <p:nvPr/>
        </p:nvCxnSpPr>
        <p:spPr>
          <a:xfrm flipV="1">
            <a:off x="7119422" y="3340637"/>
            <a:ext cx="0" cy="793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97023CF-90CC-6A5B-4E37-2A835D505CB9}"/>
              </a:ext>
            </a:extLst>
          </p:cNvPr>
          <p:cNvCxnSpPr>
            <a:cxnSpLocks/>
          </p:cNvCxnSpPr>
          <p:nvPr/>
        </p:nvCxnSpPr>
        <p:spPr>
          <a:xfrm flipH="1">
            <a:off x="5672254" y="4725007"/>
            <a:ext cx="8218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9F84ACB-BF30-2A65-773A-D35192BBBC41}"/>
              </a:ext>
            </a:extLst>
          </p:cNvPr>
          <p:cNvCxnSpPr>
            <a:cxnSpLocks/>
          </p:cNvCxnSpPr>
          <p:nvPr/>
        </p:nvCxnSpPr>
        <p:spPr>
          <a:xfrm>
            <a:off x="5672254" y="4810472"/>
            <a:ext cx="821882" cy="19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62FDD83-DED0-1968-696B-AF534D478992}"/>
              </a:ext>
            </a:extLst>
          </p:cNvPr>
          <p:cNvCxnSpPr>
            <a:cxnSpLocks/>
          </p:cNvCxnSpPr>
          <p:nvPr/>
        </p:nvCxnSpPr>
        <p:spPr>
          <a:xfrm flipH="1">
            <a:off x="7584853" y="4711577"/>
            <a:ext cx="8218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BD3D9D0-FCB7-53D9-4BE3-128DA4BC4443}"/>
              </a:ext>
            </a:extLst>
          </p:cNvPr>
          <p:cNvCxnSpPr>
            <a:cxnSpLocks/>
          </p:cNvCxnSpPr>
          <p:nvPr/>
        </p:nvCxnSpPr>
        <p:spPr>
          <a:xfrm>
            <a:off x="7584853" y="4797042"/>
            <a:ext cx="902292" cy="2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C55E7D3-3B25-C460-71FA-40CC339FAAA4}"/>
                  </a:ext>
                </a:extLst>
              </p:cNvPr>
              <p:cNvSpPr txBox="1"/>
              <p:nvPr/>
            </p:nvSpPr>
            <p:spPr>
              <a:xfrm>
                <a:off x="567636" y="5550729"/>
                <a:ext cx="24345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 ∀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C55E7D3-3B25-C460-71FA-40CC339FA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36" y="5550729"/>
                <a:ext cx="2434513" cy="615553"/>
              </a:xfrm>
              <a:prstGeom prst="rect">
                <a:avLst/>
              </a:prstGeom>
              <a:blipFill>
                <a:blip r:embed="rId12"/>
                <a:stretch>
                  <a:fillRect l="-1554" r="-2073"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CEFB7D-9968-2EFE-69AE-CD912449ED1A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4609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01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4503-CD83-031D-4C33-78F87DD1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augmented 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4FF9-2FD2-3AFC-1B5C-4C892344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LLZ ’22:</a:t>
            </a:r>
          </a:p>
          <a:p>
            <a:pPr lvl="1"/>
            <a:r>
              <a:rPr lang="en-US" dirty="0"/>
              <a:t> </a:t>
            </a:r>
            <a:r>
              <a:rPr lang="en-US" sz="2000" dirty="0"/>
              <a:t>Strong monogamy game for cosets (CLLZ ‘21)</a:t>
            </a:r>
          </a:p>
          <a:p>
            <a:pPr lvl="1"/>
            <a:r>
              <a:rPr lang="en-US" sz="2000" dirty="0"/>
              <a:t>Identical challenge to independent challenge reduction via program testing (</a:t>
            </a:r>
            <a:r>
              <a:rPr lang="en-US" sz="2000" dirty="0" err="1"/>
              <a:t>Zhandry</a:t>
            </a:r>
            <a:r>
              <a:rPr lang="en-US" sz="2000" dirty="0"/>
              <a:t> ’20)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This work</a:t>
            </a:r>
            <a:r>
              <a:rPr lang="en-US" dirty="0"/>
              <a:t>:</a:t>
            </a:r>
          </a:p>
          <a:p>
            <a:pPr lvl="1"/>
            <a:r>
              <a:rPr lang="en-US" sz="2000" dirty="0"/>
              <a:t>Weak unclonable security of Wiesner states (BL ‘20)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Augmented security of Wiesner states</a:t>
            </a:r>
          </a:p>
          <a:p>
            <a:pPr lvl="1"/>
            <a:r>
              <a:rPr lang="en-US" sz="2000" dirty="0"/>
              <a:t>Identical challenge to independent challenge reduction via program testing (</a:t>
            </a:r>
            <a:r>
              <a:rPr lang="en-US" sz="2000" dirty="0" err="1"/>
              <a:t>Zhandry</a:t>
            </a:r>
            <a:r>
              <a:rPr lang="en-US" sz="2000" dirty="0"/>
              <a:t> ’20)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1B87A-6315-1C19-0094-B1A061A06849}"/>
                  </a:ext>
                </a:extLst>
              </p:cNvPr>
              <p:cNvSpPr txBox="1"/>
              <p:nvPr/>
            </p:nvSpPr>
            <p:spPr>
              <a:xfrm>
                <a:off x="5537201" y="5489068"/>
                <a:ext cx="292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Reduction requires access to the verification oracle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1B87A-6315-1C19-0094-B1A061A06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201" y="5489068"/>
                <a:ext cx="2921000" cy="646331"/>
              </a:xfrm>
              <a:prstGeom prst="rect">
                <a:avLst/>
              </a:prstGeom>
              <a:blipFill>
                <a:blip r:embed="rId3"/>
                <a:stretch>
                  <a:fillRect l="-1667" t="-4717" r="-62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0B27D5-B65C-1A53-3E87-A60A5BDB1E36}"/>
              </a:ext>
            </a:extLst>
          </p:cNvPr>
          <p:cNvCxnSpPr>
            <a:cxnSpLocks/>
          </p:cNvCxnSpPr>
          <p:nvPr/>
        </p:nvCxnSpPr>
        <p:spPr>
          <a:xfrm>
            <a:off x="6792191" y="5079492"/>
            <a:ext cx="0" cy="407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B67FF65-7283-AAAA-8B56-D64C0A5728DD}"/>
              </a:ext>
            </a:extLst>
          </p:cNvPr>
          <p:cNvCxnSpPr>
            <a:cxnSpLocks/>
          </p:cNvCxnSpPr>
          <p:nvPr/>
        </p:nvCxnSpPr>
        <p:spPr>
          <a:xfrm>
            <a:off x="315686" y="1668916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022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3B25-870A-97C6-7459-1744C690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APPROACH 2 (multi-query)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7019-CCEF-985B-3355-AC874D3CF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89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Lift Classical Reductions</a:t>
            </a:r>
          </a:p>
          <a:p>
            <a:pPr marL="0" indent="0">
              <a:buNone/>
            </a:pPr>
            <a:r>
              <a:rPr lang="en-US" dirty="0"/>
              <a:t>Challenge: Running an adversary can destroy its internal state.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AB4CA-4C7D-9521-61D7-09BE4C41C826}"/>
              </a:ext>
            </a:extLst>
          </p:cNvPr>
          <p:cNvCxnSpPr>
            <a:cxnSpLocks/>
          </p:cNvCxnSpPr>
          <p:nvPr/>
        </p:nvCxnSpPr>
        <p:spPr>
          <a:xfrm>
            <a:off x="315686" y="164571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Graphic 4" descr="Atom">
            <a:extLst>
              <a:ext uri="{FF2B5EF4-FFF2-40B4-BE49-F238E27FC236}">
                <a16:creationId xmlns:a16="http://schemas.microsoft.com/office/drawing/2014/main" id="{A6898343-2A3B-CBB5-B12E-7881CB8DD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8225" y="281018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470F54-480B-B441-1B6C-C5C3726CE3EE}"/>
              </a:ext>
            </a:extLst>
          </p:cNvPr>
          <p:cNvCxnSpPr>
            <a:cxnSpLocks/>
          </p:cNvCxnSpPr>
          <p:nvPr/>
        </p:nvCxnSpPr>
        <p:spPr>
          <a:xfrm>
            <a:off x="2396490" y="3267381"/>
            <a:ext cx="138848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0BC5119B-9F5B-B7C2-08A3-9CCD8FF437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8836" y="2810181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2FB3BB-5034-137C-2ED0-08B05949AF5C}"/>
              </a:ext>
            </a:extLst>
          </p:cNvPr>
          <p:cNvSpPr txBox="1"/>
          <p:nvPr/>
        </p:nvSpPr>
        <p:spPr>
          <a:xfrm>
            <a:off x="1135416" y="4926905"/>
            <a:ext cx="368530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Classical</a:t>
            </a:r>
            <a:r>
              <a:rPr lang="en-US" sz="2800" dirty="0"/>
              <a:t> Black-Box </a:t>
            </a:r>
          </a:p>
          <a:p>
            <a:r>
              <a:rPr lang="en-US" sz="2800" dirty="0"/>
              <a:t>Non-Adaptive Reduction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008198-2B07-3B2A-B9E2-BC1DA30164E3}"/>
              </a:ext>
            </a:extLst>
          </p:cNvPr>
          <p:cNvCxnSpPr>
            <a:cxnSpLocks/>
          </p:cNvCxnSpPr>
          <p:nvPr/>
        </p:nvCxnSpPr>
        <p:spPr>
          <a:xfrm>
            <a:off x="5201726" y="5572049"/>
            <a:ext cx="20089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3B1211-24E0-7378-100A-34FFA40EE0C1}"/>
              </a:ext>
            </a:extLst>
          </p:cNvPr>
          <p:cNvSpPr txBox="1"/>
          <p:nvPr/>
        </p:nvSpPr>
        <p:spPr>
          <a:xfrm>
            <a:off x="7858212" y="4879551"/>
            <a:ext cx="319837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Quantum</a:t>
            </a:r>
            <a:r>
              <a:rPr lang="en-US" sz="2800" dirty="0"/>
              <a:t> Black-Box Non-Adaptive Reduction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75705-2A8A-99A7-9DBB-69C73778E63A}"/>
              </a:ext>
            </a:extLst>
          </p:cNvPr>
          <p:cNvSpPr txBox="1"/>
          <p:nvPr/>
        </p:nvSpPr>
        <p:spPr>
          <a:xfrm>
            <a:off x="985317" y="4312873"/>
            <a:ext cx="13949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BBK ‘22: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B0A18D0-3C22-8C11-6219-35E3E6BA2F17}"/>
              </a:ext>
            </a:extLst>
          </p:cNvPr>
          <p:cNvSpPr txBox="1">
            <a:spLocks/>
          </p:cNvSpPr>
          <p:nvPr/>
        </p:nvSpPr>
        <p:spPr>
          <a:xfrm>
            <a:off x="985317" y="4318551"/>
            <a:ext cx="3525982" cy="942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0070C0"/>
                </a:solidFill>
              </a:rPr>
              <a:t>This Work</a:t>
            </a:r>
            <a:r>
              <a:rPr lang="en-US" sz="3000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92ADE3-5851-098C-C98C-5C50779ADA4E}"/>
              </a:ext>
            </a:extLst>
          </p:cNvPr>
          <p:cNvSpPr txBox="1"/>
          <p:nvPr/>
        </p:nvSpPr>
        <p:spPr>
          <a:xfrm>
            <a:off x="1141269" y="4926905"/>
            <a:ext cx="371301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Classical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Non-Local</a:t>
            </a:r>
            <a:r>
              <a:rPr lang="en-US" sz="2800" dirty="0"/>
              <a:t> Black-Box Non-Adaptive Reduction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738F37D-50C5-102B-966D-9EBB1BC99DC1}"/>
              </a:ext>
            </a:extLst>
          </p:cNvPr>
          <p:cNvCxnSpPr>
            <a:cxnSpLocks/>
          </p:cNvCxnSpPr>
          <p:nvPr/>
        </p:nvCxnSpPr>
        <p:spPr>
          <a:xfrm>
            <a:off x="5207579" y="5572049"/>
            <a:ext cx="20089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D590423-898E-AB5B-9C92-778C1ED11A7B}"/>
              </a:ext>
            </a:extLst>
          </p:cNvPr>
          <p:cNvSpPr txBox="1"/>
          <p:nvPr/>
        </p:nvSpPr>
        <p:spPr>
          <a:xfrm>
            <a:off x="7800405" y="4926905"/>
            <a:ext cx="388417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Quantum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Non-Local </a:t>
            </a:r>
            <a:r>
              <a:rPr lang="en-US" sz="2800" dirty="0"/>
              <a:t>Black-Box Non-Adaptive Reduction</a:t>
            </a:r>
          </a:p>
        </p:txBody>
      </p:sp>
    </p:spTree>
    <p:extLst>
      <p:ext uri="{BB962C8B-B14F-4D97-AF65-F5344CB8AC3E}">
        <p14:creationId xmlns:p14="http://schemas.microsoft.com/office/powerpoint/2010/main" val="4996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/>
      <p:bldP spid="11" grpId="1"/>
      <p:bldP spid="16" grpId="0"/>
      <p:bldP spid="17" grpId="0" animBg="1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5B9C77-AC5B-63C3-1D26-4B2B724D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37" y="2270570"/>
            <a:ext cx="3525982" cy="942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Prior Work (BBK ’22):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1E308D-E57C-8CF1-C5CE-E2BB6E83B586}"/>
              </a:ext>
            </a:extLst>
          </p:cNvPr>
          <p:cNvSpPr txBox="1">
            <a:spLocks/>
          </p:cNvSpPr>
          <p:nvPr/>
        </p:nvSpPr>
        <p:spPr>
          <a:xfrm>
            <a:off x="6136382" y="2296281"/>
            <a:ext cx="3525982" cy="942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0070C0"/>
                </a:solidFill>
              </a:rPr>
              <a:t>This Work</a:t>
            </a:r>
            <a:r>
              <a:rPr lang="en-US" sz="3000" dirty="0"/>
              <a:t>: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861F59-7162-B2C0-75DC-38FF43D9DB83}"/>
              </a:ext>
            </a:extLst>
          </p:cNvPr>
          <p:cNvCxnSpPr>
            <a:cxnSpLocks/>
          </p:cNvCxnSpPr>
          <p:nvPr/>
        </p:nvCxnSpPr>
        <p:spPr>
          <a:xfrm>
            <a:off x="5546019" y="2942363"/>
            <a:ext cx="0" cy="3698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9777D5-313D-5C12-FCAB-2CC62306C033}"/>
              </a:ext>
            </a:extLst>
          </p:cNvPr>
          <p:cNvSpPr txBox="1"/>
          <p:nvPr/>
        </p:nvSpPr>
        <p:spPr>
          <a:xfrm>
            <a:off x="1237098" y="3127722"/>
            <a:ext cx="19562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(Quantum) Solver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FCFB8B-4821-BE1A-F710-12EC7BC46C5B}"/>
              </a:ext>
            </a:extLst>
          </p:cNvPr>
          <p:cNvCxnSpPr>
            <a:cxnSpLocks/>
          </p:cNvCxnSpPr>
          <p:nvPr/>
        </p:nvCxnSpPr>
        <p:spPr>
          <a:xfrm>
            <a:off x="2139567" y="4467606"/>
            <a:ext cx="0" cy="95456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C6A1E6-BB06-A437-D273-1FCBAC4E3098}"/>
              </a:ext>
            </a:extLst>
          </p:cNvPr>
          <p:cNvSpPr txBox="1"/>
          <p:nvPr/>
        </p:nvSpPr>
        <p:spPr>
          <a:xfrm>
            <a:off x="1237098" y="5494049"/>
            <a:ext cx="180493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Persistent  Solver</a:t>
            </a:r>
          </a:p>
        </p:txBody>
      </p:sp>
      <p:pic>
        <p:nvPicPr>
          <p:cNvPr id="27" name="Picture 2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31F1791-B3C9-CE55-0EC1-FCE5F0194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577" y="3244484"/>
            <a:ext cx="1223122" cy="1223122"/>
          </a:xfrm>
          <a:prstGeom prst="rect">
            <a:avLst/>
          </a:prstGeom>
        </p:spPr>
      </p:pic>
      <p:pic>
        <p:nvPicPr>
          <p:cNvPr id="28" name="Picture 2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7964E2B-AD08-58C9-DA02-8551BD9849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77" y="3283234"/>
            <a:ext cx="1184372" cy="118437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BAABC89-1D64-1B25-7EE6-5F9B67CE99CF}"/>
              </a:ext>
            </a:extLst>
          </p:cNvPr>
          <p:cNvSpPr txBox="1"/>
          <p:nvPr/>
        </p:nvSpPr>
        <p:spPr>
          <a:xfrm>
            <a:off x="9662364" y="3177261"/>
            <a:ext cx="18886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Non-Local Solver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4A48BF-50EF-3F62-2EA6-F23E64CD98CA}"/>
              </a:ext>
            </a:extLst>
          </p:cNvPr>
          <p:cNvSpPr txBox="1"/>
          <p:nvPr/>
        </p:nvSpPr>
        <p:spPr>
          <a:xfrm>
            <a:off x="7038977" y="3604776"/>
            <a:ext cx="1494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 Communication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53BA43-9DE0-1DD4-7B27-35DED88C798D}"/>
              </a:ext>
            </a:extLst>
          </p:cNvPr>
          <p:cNvCxnSpPr>
            <a:cxnSpLocks/>
          </p:cNvCxnSpPr>
          <p:nvPr/>
        </p:nvCxnSpPr>
        <p:spPr>
          <a:xfrm>
            <a:off x="8185389" y="3567730"/>
            <a:ext cx="34805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446F0CE-003F-741F-A0C5-2CFE7CF8ACFE}"/>
              </a:ext>
            </a:extLst>
          </p:cNvPr>
          <p:cNvCxnSpPr>
            <a:cxnSpLocks/>
          </p:cNvCxnSpPr>
          <p:nvPr/>
        </p:nvCxnSpPr>
        <p:spPr>
          <a:xfrm flipH="1" flipV="1">
            <a:off x="7077533" y="3562346"/>
            <a:ext cx="320155" cy="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4F0F35F-8ABD-E379-2647-782C961B9EED}"/>
              </a:ext>
            </a:extLst>
          </p:cNvPr>
          <p:cNvCxnSpPr>
            <a:cxnSpLocks/>
          </p:cNvCxnSpPr>
          <p:nvPr/>
        </p:nvCxnSpPr>
        <p:spPr>
          <a:xfrm>
            <a:off x="7856843" y="4569423"/>
            <a:ext cx="0" cy="924626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825C97F-3BF3-8C8D-126B-4D3F35217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87" y="5026084"/>
            <a:ext cx="1223122" cy="1223122"/>
          </a:xfrm>
          <a:prstGeom prst="rect">
            <a:avLst/>
          </a:prstGeom>
        </p:spPr>
      </p:pic>
      <p:pic>
        <p:nvPicPr>
          <p:cNvPr id="46" name="Picture 4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B2CEB14-B2FE-345C-C613-A6091EF80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129" y="5081373"/>
            <a:ext cx="1184372" cy="1184372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7F9D8630-6041-C314-D268-76447ED521D5}"/>
              </a:ext>
            </a:extLst>
          </p:cNvPr>
          <p:cNvSpPr txBox="1"/>
          <p:nvPr/>
        </p:nvSpPr>
        <p:spPr>
          <a:xfrm>
            <a:off x="9489551" y="4968488"/>
            <a:ext cx="211256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Persistent Non-Local Solver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D7D93A-5027-86C2-7BD4-D80D1BEBE648}"/>
              </a:ext>
            </a:extLst>
          </p:cNvPr>
          <p:cNvSpPr txBox="1"/>
          <p:nvPr/>
        </p:nvSpPr>
        <p:spPr>
          <a:xfrm>
            <a:off x="438202" y="173616"/>
            <a:ext cx="219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Key Step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65D56DC-BB55-66F0-FBC7-2CCA35B5D95D}"/>
              </a:ext>
            </a:extLst>
          </p:cNvPr>
          <p:cNvCxnSpPr>
            <a:cxnSpLocks/>
          </p:cNvCxnSpPr>
          <p:nvPr/>
        </p:nvCxnSpPr>
        <p:spPr>
          <a:xfrm>
            <a:off x="315686" y="2910239"/>
            <a:ext cx="4637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3EA0D70-52A5-EB24-65D5-8AD884269C66}"/>
              </a:ext>
            </a:extLst>
          </p:cNvPr>
          <p:cNvCxnSpPr>
            <a:cxnSpLocks/>
          </p:cNvCxnSpPr>
          <p:nvPr/>
        </p:nvCxnSpPr>
        <p:spPr>
          <a:xfrm>
            <a:off x="6065129" y="2942363"/>
            <a:ext cx="4637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722EC0-DD62-A263-8C44-81A61981FAD5}"/>
              </a:ext>
            </a:extLst>
          </p:cNvPr>
          <p:cNvCxnSpPr>
            <a:cxnSpLocks/>
          </p:cNvCxnSpPr>
          <p:nvPr/>
        </p:nvCxnSpPr>
        <p:spPr>
          <a:xfrm>
            <a:off x="153739" y="1158888"/>
            <a:ext cx="9769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013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4D0121-94B6-A76B-C0D9-2F84092B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274017"/>
            <a:ext cx="3525982" cy="942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Prior Work (BBK ’22):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133FE1-EF65-4082-BE95-6B60800FF96E}"/>
              </a:ext>
            </a:extLst>
          </p:cNvPr>
          <p:cNvSpPr txBox="1">
            <a:spLocks/>
          </p:cNvSpPr>
          <p:nvPr/>
        </p:nvSpPr>
        <p:spPr>
          <a:xfrm>
            <a:off x="6757104" y="259447"/>
            <a:ext cx="3525982" cy="942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0070C0"/>
                </a:solidFill>
              </a:rPr>
              <a:t>This Work</a:t>
            </a:r>
            <a:r>
              <a:rPr lang="en-US" sz="3000" dirty="0"/>
              <a:t>: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45FA70-3F5A-0195-5715-5986621DE8E3}"/>
              </a:ext>
            </a:extLst>
          </p:cNvPr>
          <p:cNvCxnSpPr>
            <a:cxnSpLocks/>
          </p:cNvCxnSpPr>
          <p:nvPr/>
        </p:nvCxnSpPr>
        <p:spPr>
          <a:xfrm>
            <a:off x="6130636" y="173616"/>
            <a:ext cx="0" cy="6358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C3651D3-8725-25A0-CAA1-2936EA8A497D}"/>
              </a:ext>
            </a:extLst>
          </p:cNvPr>
          <p:cNvSpPr txBox="1"/>
          <p:nvPr/>
        </p:nvSpPr>
        <p:spPr>
          <a:xfrm>
            <a:off x="755073" y="1274618"/>
            <a:ext cx="223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Persistence Theorem: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D69AC3-728F-BD17-D589-B9FB8AEC0EC5}"/>
              </a:ext>
            </a:extLst>
          </p:cNvPr>
          <p:cNvSpPr txBox="1"/>
          <p:nvPr/>
        </p:nvSpPr>
        <p:spPr>
          <a:xfrm>
            <a:off x="628935" y="2798462"/>
            <a:ext cx="8946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Solver</a:t>
            </a: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53CD90B1-4CD5-279A-662E-8D315DBC1289}"/>
              </a:ext>
            </a:extLst>
          </p:cNvPr>
          <p:cNvSpPr/>
          <p:nvPr/>
        </p:nvSpPr>
        <p:spPr>
          <a:xfrm>
            <a:off x="1768641" y="2460814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4054CE-63E4-7FDF-0A34-F19ED9016BCB}"/>
              </a:ext>
            </a:extLst>
          </p:cNvPr>
          <p:cNvSpPr txBox="1"/>
          <p:nvPr/>
        </p:nvSpPr>
        <p:spPr>
          <a:xfrm>
            <a:off x="2716441" y="203363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</a:t>
            </a: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2C77FC78-B9A4-5F10-EADE-07583A0BB61E}"/>
              </a:ext>
            </a:extLst>
          </p:cNvPr>
          <p:cNvSpPr/>
          <p:nvPr/>
        </p:nvSpPr>
        <p:spPr>
          <a:xfrm rot="10800000">
            <a:off x="1714175" y="3949343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Atom">
            <a:extLst>
              <a:ext uri="{FF2B5EF4-FFF2-40B4-BE49-F238E27FC236}">
                <a16:creationId xmlns:a16="http://schemas.microsoft.com/office/drawing/2014/main" id="{426B3FFE-AAD4-1718-EDA6-4975DA167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306" y="3236482"/>
            <a:ext cx="894696" cy="894696"/>
          </a:xfrm>
          <a:prstGeom prst="rect">
            <a:avLst/>
          </a:prstGeom>
        </p:spPr>
      </p:pic>
      <p:pic>
        <p:nvPicPr>
          <p:cNvPr id="16" name="Graphic 15" descr="Atom">
            <a:extLst>
              <a:ext uri="{FF2B5EF4-FFF2-40B4-BE49-F238E27FC236}">
                <a16:creationId xmlns:a16="http://schemas.microsoft.com/office/drawing/2014/main" id="{63B3742D-6904-8567-DBEA-3F3B704890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60629" y="3157481"/>
            <a:ext cx="894696" cy="89469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EEB817-76F7-A80A-A6EE-294B6B2D7632}"/>
              </a:ext>
            </a:extLst>
          </p:cNvPr>
          <p:cNvSpPr txBox="1"/>
          <p:nvPr/>
        </p:nvSpPr>
        <p:spPr>
          <a:xfrm>
            <a:off x="1643709" y="4708356"/>
            <a:ext cx="2962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Repair (CMSZ ‘21)</a:t>
            </a:r>
          </a:p>
          <a:p>
            <a:pPr algn="ctr"/>
            <a:r>
              <a:rPr lang="en-US" dirty="0"/>
              <a:t>to recover success probability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776BD6-26ED-C004-DB99-DF18DA409F17}"/>
              </a:ext>
            </a:extLst>
          </p:cNvPr>
          <p:cNvSpPr txBox="1"/>
          <p:nvPr/>
        </p:nvSpPr>
        <p:spPr>
          <a:xfrm>
            <a:off x="6275052" y="1232584"/>
            <a:ext cx="324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Non-Local</a:t>
            </a:r>
            <a:r>
              <a:rPr lang="en-US" b="1" u="sng" dirty="0"/>
              <a:t> Persistence Theorem: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0E096A-F4AB-A6EE-0E86-92844CBA6D1E}"/>
              </a:ext>
            </a:extLst>
          </p:cNvPr>
          <p:cNvSpPr txBox="1"/>
          <p:nvPr/>
        </p:nvSpPr>
        <p:spPr>
          <a:xfrm>
            <a:off x="6469570" y="1981229"/>
            <a:ext cx="12538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Non-Local Solver</a:t>
            </a: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14ED9818-044E-63FE-50ED-E60C6B66922D}"/>
              </a:ext>
            </a:extLst>
          </p:cNvPr>
          <p:cNvSpPr/>
          <p:nvPr/>
        </p:nvSpPr>
        <p:spPr>
          <a:xfrm>
            <a:off x="7989207" y="2265822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9DEB18-9002-9B7E-4405-939C6270783E}"/>
              </a:ext>
            </a:extLst>
          </p:cNvPr>
          <p:cNvSpPr txBox="1"/>
          <p:nvPr/>
        </p:nvSpPr>
        <p:spPr>
          <a:xfrm>
            <a:off x="8856519" y="1896490"/>
            <a:ext cx="55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</a:t>
            </a: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390E1CDC-7C21-8EA9-5371-A42EA9AC9BA5}"/>
              </a:ext>
            </a:extLst>
          </p:cNvPr>
          <p:cNvSpPr/>
          <p:nvPr/>
        </p:nvSpPr>
        <p:spPr>
          <a:xfrm rot="10800000">
            <a:off x="7898349" y="3167794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C35159-AC4E-4043-EFC0-574C262B2882}"/>
              </a:ext>
            </a:extLst>
          </p:cNvPr>
          <p:cNvSpPr txBox="1"/>
          <p:nvPr/>
        </p:nvSpPr>
        <p:spPr>
          <a:xfrm>
            <a:off x="8066098" y="3938616"/>
            <a:ext cx="239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Repair (CMSZ ‘21)</a:t>
            </a:r>
          </a:p>
        </p:txBody>
      </p:sp>
      <p:pic>
        <p:nvPicPr>
          <p:cNvPr id="26" name="Picture 2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9566DDB-D3C7-4712-6509-F21576367E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232" y="5153330"/>
            <a:ext cx="751415" cy="751415"/>
          </a:xfrm>
          <a:prstGeom prst="rect">
            <a:avLst/>
          </a:prstGeom>
        </p:spPr>
      </p:pic>
      <p:pic>
        <p:nvPicPr>
          <p:cNvPr id="27" name="Picture 2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1FC5756-28EE-ACE3-E0C0-10AD91D490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41" y="2809395"/>
            <a:ext cx="727609" cy="727609"/>
          </a:xfrm>
          <a:prstGeom prst="rect">
            <a:avLst/>
          </a:prstGeom>
        </p:spPr>
      </p:pic>
      <p:pic>
        <p:nvPicPr>
          <p:cNvPr id="28" name="Graphic 27" descr="Atom">
            <a:extLst>
              <a:ext uri="{FF2B5EF4-FFF2-40B4-BE49-F238E27FC236}">
                <a16:creationId xmlns:a16="http://schemas.microsoft.com/office/drawing/2014/main" id="{B1A1743F-6246-44C9-4060-40034D3B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5748" y="2770871"/>
            <a:ext cx="894696" cy="894696"/>
          </a:xfrm>
          <a:prstGeom prst="rect">
            <a:avLst/>
          </a:prstGeom>
        </p:spPr>
      </p:pic>
      <p:pic>
        <p:nvPicPr>
          <p:cNvPr id="29" name="Graphic 28" descr="Atom">
            <a:extLst>
              <a:ext uri="{FF2B5EF4-FFF2-40B4-BE49-F238E27FC236}">
                <a16:creationId xmlns:a16="http://schemas.microsoft.com/office/drawing/2014/main" id="{29B22B7A-8582-A700-D9C1-85931FCD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6530" y="5081690"/>
            <a:ext cx="894696" cy="894696"/>
          </a:xfrm>
          <a:prstGeom prst="rect">
            <a:avLst/>
          </a:prstGeom>
        </p:spPr>
      </p:pic>
      <p:pic>
        <p:nvPicPr>
          <p:cNvPr id="30" name="Graphic 29" descr="Atom">
            <a:extLst>
              <a:ext uri="{FF2B5EF4-FFF2-40B4-BE49-F238E27FC236}">
                <a16:creationId xmlns:a16="http://schemas.microsoft.com/office/drawing/2014/main" id="{69CF780A-6346-FCC8-8D7F-B22CF9EC7D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23359" y="2750721"/>
            <a:ext cx="894696" cy="894696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D3885625-BB8E-38AE-B9F5-08A79592BAA4}"/>
              </a:ext>
            </a:extLst>
          </p:cNvPr>
          <p:cNvSpPr/>
          <p:nvPr/>
        </p:nvSpPr>
        <p:spPr>
          <a:xfrm>
            <a:off x="8156956" y="4596791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B3A34D-B005-539C-297E-48C4828FF078}"/>
              </a:ext>
            </a:extLst>
          </p:cNvPr>
          <p:cNvSpPr txBox="1"/>
          <p:nvPr/>
        </p:nvSpPr>
        <p:spPr>
          <a:xfrm>
            <a:off x="9075348" y="4649215"/>
            <a:ext cx="55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</a:t>
            </a:r>
          </a:p>
        </p:txBody>
      </p: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280B3C14-CE32-4E23-D45B-096909A4E154}"/>
              </a:ext>
            </a:extLst>
          </p:cNvPr>
          <p:cNvSpPr/>
          <p:nvPr/>
        </p:nvSpPr>
        <p:spPr>
          <a:xfrm rot="10800000">
            <a:off x="8033217" y="5491629"/>
            <a:ext cx="2557891" cy="699872"/>
          </a:xfrm>
          <a:prstGeom prst="curved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CC4916-1B1B-ED9F-67C5-E7473FF8B2C8}"/>
              </a:ext>
            </a:extLst>
          </p:cNvPr>
          <p:cNvSpPr txBox="1"/>
          <p:nvPr/>
        </p:nvSpPr>
        <p:spPr>
          <a:xfrm>
            <a:off x="8200966" y="6295678"/>
            <a:ext cx="239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Repair (CMSZ ‘21)</a:t>
            </a:r>
          </a:p>
        </p:txBody>
      </p:sp>
      <p:pic>
        <p:nvPicPr>
          <p:cNvPr id="35" name="Graphic 34" descr="Atom">
            <a:extLst>
              <a:ext uri="{FF2B5EF4-FFF2-40B4-BE49-F238E27FC236}">
                <a16:creationId xmlns:a16="http://schemas.microsoft.com/office/drawing/2014/main" id="{301238B9-4C53-CC87-3DF0-B2A02A5766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108" y="5081690"/>
            <a:ext cx="894696" cy="894696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50BDCAB-C18C-3963-CDC5-BEC4F4190E87}"/>
              </a:ext>
            </a:extLst>
          </p:cNvPr>
          <p:cNvCxnSpPr>
            <a:cxnSpLocks/>
          </p:cNvCxnSpPr>
          <p:nvPr/>
        </p:nvCxnSpPr>
        <p:spPr>
          <a:xfrm>
            <a:off x="315686" y="841602"/>
            <a:ext cx="4637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7A63302-7B3E-5F3C-1C35-BBA2C2BEC5A1}"/>
              </a:ext>
            </a:extLst>
          </p:cNvPr>
          <p:cNvCxnSpPr>
            <a:cxnSpLocks/>
          </p:cNvCxnSpPr>
          <p:nvPr/>
        </p:nvCxnSpPr>
        <p:spPr>
          <a:xfrm>
            <a:off x="6275052" y="841602"/>
            <a:ext cx="33536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0127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B7B0A-31A8-FCA0-597A-C480BFA0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225"/>
            <a:ext cx="10515600" cy="1325563"/>
          </a:xfrm>
        </p:spPr>
        <p:txBody>
          <a:bodyPr/>
          <a:lstStyle/>
          <a:p>
            <a:r>
              <a:rPr lang="en-US" dirty="0"/>
              <a:t>Jordan Subspaces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E122C70-9646-A102-776E-5EEF8AEE1C03}"/>
              </a:ext>
            </a:extLst>
          </p:cNvPr>
          <p:cNvSpPr/>
          <p:nvPr/>
        </p:nvSpPr>
        <p:spPr>
          <a:xfrm>
            <a:off x="2172609" y="1610761"/>
            <a:ext cx="919053" cy="9631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A50CAA-F814-F8F9-59A5-39426A2C412D}"/>
              </a:ext>
            </a:extLst>
          </p:cNvPr>
          <p:cNvSpPr/>
          <p:nvPr/>
        </p:nvSpPr>
        <p:spPr>
          <a:xfrm>
            <a:off x="3324352" y="2660597"/>
            <a:ext cx="919053" cy="96312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D41FCB-5E7B-BA01-A355-63E35BD578C1}"/>
              </a:ext>
            </a:extLst>
          </p:cNvPr>
          <p:cNvSpPr/>
          <p:nvPr/>
        </p:nvSpPr>
        <p:spPr>
          <a:xfrm>
            <a:off x="1020866" y="2660596"/>
            <a:ext cx="919053" cy="9631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7FA0B1E-48AF-C255-BAE3-BDF062501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836" y="3036322"/>
            <a:ext cx="1308064" cy="1308064"/>
          </a:xfrm>
          <a:prstGeom prst="rect">
            <a:avLst/>
          </a:prstGeom>
        </p:spPr>
      </p:pic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12C45D5-2330-FDA4-35F5-79B8FFFEC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19" y="3125931"/>
            <a:ext cx="1266622" cy="1266622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5C7A8E2-1933-617D-3237-1905F96185DC}"/>
              </a:ext>
            </a:extLst>
          </p:cNvPr>
          <p:cNvSpPr/>
          <p:nvPr/>
        </p:nvSpPr>
        <p:spPr>
          <a:xfrm>
            <a:off x="6249526" y="1690688"/>
            <a:ext cx="919053" cy="96312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FA41CE2-4346-5E97-B6E4-D0E2904867CF}"/>
              </a:ext>
            </a:extLst>
          </p:cNvPr>
          <p:cNvSpPr/>
          <p:nvPr/>
        </p:nvSpPr>
        <p:spPr>
          <a:xfrm>
            <a:off x="7401269" y="2740524"/>
            <a:ext cx="919053" cy="9631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6D060F-348A-E372-A86D-A598B0D9FEAF}"/>
              </a:ext>
            </a:extLst>
          </p:cNvPr>
          <p:cNvSpPr/>
          <p:nvPr/>
        </p:nvSpPr>
        <p:spPr>
          <a:xfrm>
            <a:off x="5097783" y="2740523"/>
            <a:ext cx="919053" cy="9631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DC84C0-5C26-23CF-0A30-DEE2AFDA9936}"/>
              </a:ext>
            </a:extLst>
          </p:cNvPr>
          <p:cNvSpPr txBox="1"/>
          <p:nvPr/>
        </p:nvSpPr>
        <p:spPr>
          <a:xfrm>
            <a:off x="7860795" y="4070119"/>
            <a:ext cx="31277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Perform Jordan subspace measurement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Commutes with the repair procedure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Unentangles the state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BE0F8EE-9749-CD33-6278-B102F557E545}"/>
              </a:ext>
            </a:extLst>
          </p:cNvPr>
          <p:cNvCxnSpPr>
            <a:cxnSpLocks/>
          </p:cNvCxnSpPr>
          <p:nvPr/>
        </p:nvCxnSpPr>
        <p:spPr>
          <a:xfrm>
            <a:off x="4755373" y="2839450"/>
            <a:ext cx="0" cy="71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C1030C1-8222-A707-109C-4E628024546C}"/>
              </a:ext>
            </a:extLst>
          </p:cNvPr>
          <p:cNvSpPr/>
          <p:nvPr/>
        </p:nvSpPr>
        <p:spPr>
          <a:xfrm>
            <a:off x="587034" y="5526768"/>
            <a:ext cx="979764" cy="96312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1631F5E-67E4-249F-03FF-39C5A0E29117}"/>
              </a:ext>
            </a:extLst>
          </p:cNvPr>
          <p:cNvSpPr/>
          <p:nvPr/>
        </p:nvSpPr>
        <p:spPr>
          <a:xfrm>
            <a:off x="2057756" y="5526768"/>
            <a:ext cx="979764" cy="96312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477434D-8481-D249-3BF6-88708CFCC6AF}"/>
                  </a:ext>
                </a:extLst>
              </p:cNvPr>
              <p:cNvSpPr txBox="1"/>
              <p:nvPr/>
            </p:nvSpPr>
            <p:spPr>
              <a:xfrm>
                <a:off x="3558706" y="1699189"/>
                <a:ext cx="2295359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⊗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477434D-8481-D249-3BF6-88708CFCC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706" y="1699189"/>
                <a:ext cx="2295359" cy="677108"/>
              </a:xfrm>
              <a:prstGeom prst="rect">
                <a:avLst/>
              </a:prstGeom>
              <a:blipFill>
                <a:blip r:embed="rId4"/>
                <a:stretch>
                  <a:fillRect t="-1818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9EE6A5-0064-217A-0E4C-5FA71BEC7B22}"/>
              </a:ext>
            </a:extLst>
          </p:cNvPr>
          <p:cNvCxnSpPr>
            <a:cxnSpLocks/>
          </p:cNvCxnSpPr>
          <p:nvPr/>
        </p:nvCxnSpPr>
        <p:spPr>
          <a:xfrm flipV="1">
            <a:off x="3988601" y="2314154"/>
            <a:ext cx="560446" cy="257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D60F3F-8BDC-3719-CD22-6E0E837E46EF}"/>
              </a:ext>
            </a:extLst>
          </p:cNvPr>
          <p:cNvCxnSpPr>
            <a:cxnSpLocks/>
          </p:cNvCxnSpPr>
          <p:nvPr/>
        </p:nvCxnSpPr>
        <p:spPr>
          <a:xfrm flipH="1">
            <a:off x="5539388" y="2230158"/>
            <a:ext cx="556612" cy="45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6F041D-6F52-8D93-9FFC-B633F1289A05}"/>
                  </a:ext>
                </a:extLst>
              </p:cNvPr>
              <p:cNvSpPr txBox="1"/>
              <p:nvPr/>
            </p:nvSpPr>
            <p:spPr>
              <a:xfrm>
                <a:off x="3669898" y="3639232"/>
                <a:ext cx="1899417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800" b="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algn="ctr"/>
                <a:r>
                  <a:rPr lang="en-US" sz="2800" dirty="0"/>
                  <a:t>(entangled)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6F041D-6F52-8D93-9FFC-B633F1289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98" y="3639232"/>
                <a:ext cx="1899417" cy="861774"/>
              </a:xfrm>
              <a:prstGeom prst="rect">
                <a:avLst/>
              </a:prstGeom>
              <a:blipFill>
                <a:blip r:embed="rId5"/>
                <a:stretch>
                  <a:fillRect l="-4636" t="-13043" r="-5298" b="-23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B10141B-02C9-82BD-E75D-0F201732F457}"/>
                  </a:ext>
                </a:extLst>
              </p:cNvPr>
              <p:cNvSpPr txBox="1"/>
              <p:nvPr/>
            </p:nvSpPr>
            <p:spPr>
              <a:xfrm>
                <a:off x="2958643" y="5679166"/>
                <a:ext cx="3321926" cy="800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⊗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400" dirty="0"/>
                  <a:t>(unentangled)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B10141B-02C9-82BD-E75D-0F201732F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643" y="5679166"/>
                <a:ext cx="3321926" cy="800219"/>
              </a:xfrm>
              <a:prstGeom prst="rect">
                <a:avLst/>
              </a:prstGeom>
              <a:blipFill>
                <a:blip r:embed="rId6"/>
                <a:stretch>
                  <a:fillRect t="-156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A778FB7-CAB7-9B6D-03B7-900A9CF8A286}"/>
              </a:ext>
            </a:extLst>
          </p:cNvPr>
          <p:cNvCxnSpPr>
            <a:cxnSpLocks/>
          </p:cNvCxnSpPr>
          <p:nvPr/>
        </p:nvCxnSpPr>
        <p:spPr>
          <a:xfrm>
            <a:off x="315686" y="143585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893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BC8254C-49BA-B902-3A50-9AC5DD4A8D4C}"/>
              </a:ext>
            </a:extLst>
          </p:cNvPr>
          <p:cNvSpPr/>
          <p:nvPr/>
        </p:nvSpPr>
        <p:spPr>
          <a:xfrm>
            <a:off x="721945" y="2049050"/>
            <a:ext cx="1330022" cy="13255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B192E-9061-27EB-1EF7-CCA26E9BFE83}"/>
              </a:ext>
            </a:extLst>
          </p:cNvPr>
          <p:cNvSpPr/>
          <p:nvPr/>
        </p:nvSpPr>
        <p:spPr>
          <a:xfrm>
            <a:off x="2492470" y="2049050"/>
            <a:ext cx="1330022" cy="13255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72343E-26E0-7F4C-333B-A662594D1D7A}"/>
                  </a:ext>
                </a:extLst>
              </p:cNvPr>
              <p:cNvSpPr txBox="1"/>
              <p:nvPr/>
            </p:nvSpPr>
            <p:spPr>
              <a:xfrm>
                <a:off x="500566" y="3880875"/>
                <a:ext cx="3321926" cy="800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⊗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400" dirty="0"/>
                  <a:t>(unentangled)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72343E-26E0-7F4C-333B-A662594D1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66" y="3880875"/>
                <a:ext cx="3321926" cy="800219"/>
              </a:xfrm>
              <a:prstGeom prst="rect">
                <a:avLst/>
              </a:prstGeom>
              <a:blipFill>
                <a:blip r:embed="rId3"/>
                <a:stretch>
                  <a:fillRect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0CB9ADB7-E594-D726-F2CE-D92ED99FB145}"/>
              </a:ext>
            </a:extLst>
          </p:cNvPr>
          <p:cNvSpPr txBox="1">
            <a:spLocks/>
          </p:cNvSpPr>
          <p:nvPr/>
        </p:nvSpPr>
        <p:spPr>
          <a:xfrm>
            <a:off x="838200" y="217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Jordan Subspaces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B0E242-D704-BAD3-D8AC-E82DBF5F5AF6}"/>
              </a:ext>
            </a:extLst>
          </p:cNvPr>
          <p:cNvCxnSpPr>
            <a:cxnSpLocks/>
          </p:cNvCxnSpPr>
          <p:nvPr/>
        </p:nvCxnSpPr>
        <p:spPr>
          <a:xfrm>
            <a:off x="315686" y="143585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CB9B82-33F6-773A-A65E-024A9782EFAC}"/>
              </a:ext>
            </a:extLst>
          </p:cNvPr>
          <p:cNvCxnSpPr>
            <a:cxnSpLocks/>
          </p:cNvCxnSpPr>
          <p:nvPr/>
        </p:nvCxnSpPr>
        <p:spPr>
          <a:xfrm>
            <a:off x="4593771" y="2937599"/>
            <a:ext cx="1371600" cy="0"/>
          </a:xfrm>
          <a:prstGeom prst="straightConnector1">
            <a:avLst/>
          </a:prstGeom>
          <a:ln w="1301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BFE89A-6D44-2210-5F5E-93C8640123B7}"/>
              </a:ext>
            </a:extLst>
          </p:cNvPr>
          <p:cNvSpPr txBox="1"/>
          <p:nvPr/>
        </p:nvSpPr>
        <p:spPr>
          <a:xfrm>
            <a:off x="6568258" y="2497450"/>
            <a:ext cx="4646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Local repair sufficient for independent challenges (convexity)</a:t>
            </a:r>
          </a:p>
        </p:txBody>
      </p:sp>
    </p:spTree>
    <p:extLst>
      <p:ext uri="{BB962C8B-B14F-4D97-AF65-F5344CB8AC3E}">
        <p14:creationId xmlns:p14="http://schemas.microsoft.com/office/powerpoint/2010/main" val="4161777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FC6C-ED8E-9FDA-7518-C2332CC2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Non-Local Lifting - Summary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C9CA75-BE82-8CA2-9B81-C22A118525A2}"/>
              </a:ext>
            </a:extLst>
          </p:cNvPr>
          <p:cNvSpPr txBox="1">
            <a:spLocks/>
          </p:cNvSpPr>
          <p:nvPr/>
        </p:nvSpPr>
        <p:spPr>
          <a:xfrm>
            <a:off x="207818" y="19715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        Locally repair both Bob’s and Charlie’s states.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        Works in the independent challenge setting.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        Proof by looking at the Jordan decompositions.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1EDE2BE-75E7-8DB5-CEC9-9E4C71AA8B60}"/>
              </a:ext>
            </a:extLst>
          </p:cNvPr>
          <p:cNvCxnSpPr>
            <a:cxnSpLocks/>
          </p:cNvCxnSpPr>
          <p:nvPr/>
        </p:nvCxnSpPr>
        <p:spPr>
          <a:xfrm>
            <a:off x="690418" y="2218574"/>
            <a:ext cx="914400" cy="0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AD94A0-D9DC-1936-2BED-E5530D139FCD}"/>
              </a:ext>
            </a:extLst>
          </p:cNvPr>
          <p:cNvCxnSpPr>
            <a:cxnSpLocks/>
          </p:cNvCxnSpPr>
          <p:nvPr/>
        </p:nvCxnSpPr>
        <p:spPr>
          <a:xfrm>
            <a:off x="690418" y="3204094"/>
            <a:ext cx="914400" cy="0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FD9388-0631-0E88-5FE0-6A4A793C07F4}"/>
              </a:ext>
            </a:extLst>
          </p:cNvPr>
          <p:cNvCxnSpPr>
            <a:cxnSpLocks/>
          </p:cNvCxnSpPr>
          <p:nvPr/>
        </p:nvCxnSpPr>
        <p:spPr>
          <a:xfrm>
            <a:off x="711200" y="4266276"/>
            <a:ext cx="914400" cy="0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46283C-44CC-BD3D-97C0-097D8EF7DEB3}"/>
              </a:ext>
            </a:extLst>
          </p:cNvPr>
          <p:cNvCxnSpPr>
            <a:cxnSpLocks/>
          </p:cNvCxnSpPr>
          <p:nvPr/>
        </p:nvCxnSpPr>
        <p:spPr>
          <a:xfrm>
            <a:off x="315686" y="1494745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02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3E0D-B359-6019-E923-1A25A59B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Non-Local Lifting - Corollaries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54AB-4415-7A7B-A37E-48912DBF4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2331315"/>
            <a:ext cx="10515600" cy="4351338"/>
          </a:xfrm>
        </p:spPr>
        <p:txBody>
          <a:bodyPr/>
          <a:lstStyle/>
          <a:p>
            <a:r>
              <a:rPr lang="en-US" sz="3600" dirty="0"/>
              <a:t>One-time unclonable decryption keys in the plain model (</a:t>
            </a:r>
            <a:r>
              <a:rPr lang="en-US" sz="3600" dirty="0">
                <a:solidFill>
                  <a:srgbClr val="0070C0"/>
                </a:solidFill>
              </a:rPr>
              <a:t>result #1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r>
              <a:rPr lang="en-US" sz="3600" dirty="0"/>
              <a:t>Independent vs. identical challenge security (</a:t>
            </a:r>
            <a:r>
              <a:rPr lang="en-US" sz="3600" dirty="0">
                <a:solidFill>
                  <a:srgbClr val="0070C0"/>
                </a:solidFill>
              </a:rPr>
              <a:t>result #3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9B0FEC-12F3-4F84-6F2C-10AAE4268D57}"/>
              </a:ext>
            </a:extLst>
          </p:cNvPr>
          <p:cNvCxnSpPr>
            <a:cxnSpLocks/>
          </p:cNvCxnSpPr>
          <p:nvPr/>
        </p:nvCxnSpPr>
        <p:spPr>
          <a:xfrm>
            <a:off x="315686" y="1516517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56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E4D9-55D4-51AA-3FD8-BF9576B8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of Unclonable </a:t>
            </a:r>
            <a:br>
              <a:rPr lang="en-US" dirty="0"/>
            </a:br>
            <a:r>
              <a:rPr lang="en-US" dirty="0"/>
              <a:t>Decryption Keys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64CE57-CAEE-61F3-97B4-57DEC1F814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Setup(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): 		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0,1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lit/>
                      </m:rP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0,1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Enc(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):     	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⟩ 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QKeyGen</a:t>
                </a:r>
                <a:r>
                  <a:rPr lang="en-US" dirty="0"/>
                  <a:t>(): 		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Dec(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)): 		Measure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 in basis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dirty="0"/>
                  <a:t>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				Output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64CE57-CAEE-61F3-97B4-57DEC1F814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71EF3A-22A2-87A0-9EEA-E6369E6460D2}"/>
              </a:ext>
            </a:extLst>
          </p:cNvPr>
          <p:cNvCxnSpPr>
            <a:cxnSpLocks/>
          </p:cNvCxnSpPr>
          <p:nvPr/>
        </p:nvCxnSpPr>
        <p:spPr>
          <a:xfrm>
            <a:off x="315686" y="1666417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9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5A0C-3E82-8EF2-28AD-3D567E17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Unclonable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53029-85F0-FC81-617D-0C6D25EFB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929543" cy="4425261"/>
          </a:xfrm>
        </p:spPr>
        <p:txBody>
          <a:bodyPr>
            <a:normAutofit/>
          </a:bodyPr>
          <a:lstStyle/>
          <a:p>
            <a:r>
              <a:rPr lang="en-US" dirty="0"/>
              <a:t>Classically Impossible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technologies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0DEEEE-19F7-E749-6A4D-7B428CA26503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omputer screen with colorful text&#10;&#10;Description automatically generated">
            <a:extLst>
              <a:ext uri="{FF2B5EF4-FFF2-40B4-BE49-F238E27FC236}">
                <a16:creationId xmlns:a16="http://schemas.microsoft.com/office/drawing/2014/main" id="{D08CC891-A5D3-479B-F961-A1EB95722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786" y="4584127"/>
            <a:ext cx="3385755" cy="19087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52E06D-5D7D-C39D-7B7E-5BF2C9D34D53}"/>
              </a:ext>
            </a:extLst>
          </p:cNvPr>
          <p:cNvSpPr txBox="1"/>
          <p:nvPr/>
        </p:nvSpPr>
        <p:spPr>
          <a:xfrm>
            <a:off x="7795765" y="3556457"/>
            <a:ext cx="4497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Algorithmic Advantage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 (conditional on assumptions)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218930F-6192-9332-6F84-0300E573EFC3}"/>
              </a:ext>
            </a:extLst>
          </p:cNvPr>
          <p:cNvCxnSpPr>
            <a:cxnSpLocks/>
          </p:cNvCxnSpPr>
          <p:nvPr/>
        </p:nvCxnSpPr>
        <p:spPr>
          <a:xfrm>
            <a:off x="4767743" y="2038692"/>
            <a:ext cx="9144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DBB1FB-34BB-04C1-1816-C5C44257C291}"/>
              </a:ext>
            </a:extLst>
          </p:cNvPr>
          <p:cNvSpPr txBox="1"/>
          <p:nvPr/>
        </p:nvSpPr>
        <p:spPr>
          <a:xfrm>
            <a:off x="6096000" y="1758186"/>
            <a:ext cx="5327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Unconditional Quantum Advantage</a:t>
            </a:r>
          </a:p>
        </p:txBody>
      </p:sp>
      <p:pic>
        <p:nvPicPr>
          <p:cNvPr id="12" name="Content Placeholder 4" descr="Folder with solid fill">
            <a:extLst>
              <a:ext uri="{FF2B5EF4-FFF2-40B4-BE49-F238E27FC236}">
                <a16:creationId xmlns:a16="http://schemas.microsoft.com/office/drawing/2014/main" id="{940CF9FB-9F6F-B7B2-87EA-8F957BE6EE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577" y="2786397"/>
            <a:ext cx="1209023" cy="120902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2C9D23-2C1A-74F7-F7F4-4A77A706B7FC}"/>
              </a:ext>
            </a:extLst>
          </p:cNvPr>
          <p:cNvCxnSpPr>
            <a:cxnSpLocks/>
          </p:cNvCxnSpPr>
          <p:nvPr/>
        </p:nvCxnSpPr>
        <p:spPr>
          <a:xfrm>
            <a:off x="1871834" y="3377367"/>
            <a:ext cx="138848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Folder with solid fill">
            <a:extLst>
              <a:ext uri="{FF2B5EF4-FFF2-40B4-BE49-F238E27FC236}">
                <a16:creationId xmlns:a16="http://schemas.microsoft.com/office/drawing/2014/main" id="{82775EEF-7F8A-CE28-AD3A-7AFBD70AC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208" y="2850733"/>
            <a:ext cx="1209023" cy="1209023"/>
          </a:xfrm>
          <a:prstGeom prst="rect">
            <a:avLst/>
          </a:prstGeom>
        </p:spPr>
      </p:pic>
      <p:pic>
        <p:nvPicPr>
          <p:cNvPr id="16" name="Content Placeholder 4" descr="Folder with solid fill">
            <a:extLst>
              <a:ext uri="{FF2B5EF4-FFF2-40B4-BE49-F238E27FC236}">
                <a16:creationId xmlns:a16="http://schemas.microsoft.com/office/drawing/2014/main" id="{C324F9C2-18B9-360C-8469-7C33065D04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9932" y="2824488"/>
            <a:ext cx="1209023" cy="1209023"/>
          </a:xfrm>
          <a:prstGeom prst="rect">
            <a:avLst/>
          </a:prstGeom>
        </p:spPr>
      </p:pic>
      <p:pic>
        <p:nvPicPr>
          <p:cNvPr id="18" name="Graphic 17" descr="Checkmark with solid fill">
            <a:extLst>
              <a:ext uri="{FF2B5EF4-FFF2-40B4-BE49-F238E27FC236}">
                <a16:creationId xmlns:a16="http://schemas.microsoft.com/office/drawing/2014/main" id="{F42B1F5E-DCE7-10B5-20CA-E43D8FAF9A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53184" y="2752765"/>
            <a:ext cx="634276" cy="634276"/>
          </a:xfrm>
          <a:prstGeom prst="rect">
            <a:avLst/>
          </a:prstGeom>
        </p:spPr>
      </p:pic>
      <p:pic>
        <p:nvPicPr>
          <p:cNvPr id="20" name="Picture 19" descr="A close up of a money bill&#10;&#10;Description automatically generated">
            <a:extLst>
              <a:ext uri="{FF2B5EF4-FFF2-40B4-BE49-F238E27FC236}">
                <a16:creationId xmlns:a16="http://schemas.microsoft.com/office/drawing/2014/main" id="{AD6E2563-0448-F1EB-FADE-A9955F58D7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72" y="5157012"/>
            <a:ext cx="2159000" cy="939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B47566-DC2F-257E-1218-988556DB3403}"/>
                  </a:ext>
                </a:extLst>
              </p:cNvPr>
              <p:cNvSpPr txBox="1"/>
              <p:nvPr/>
            </p:nvSpPr>
            <p:spPr>
              <a:xfrm>
                <a:off x="3649315" y="4753671"/>
                <a:ext cx="373371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|         ⟩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B47566-DC2F-257E-1218-988556DB3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315" y="4753671"/>
                <a:ext cx="3733714" cy="1569660"/>
              </a:xfrm>
              <a:prstGeom prst="rect">
                <a:avLst/>
              </a:prstGeom>
              <a:blipFill>
                <a:blip r:embed="rId9"/>
                <a:stretch>
                  <a:fillRect l="-8136" t="-4032" r="-8136"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1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DB8B-3D80-5030-4161-C1D0EC91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4AF1-0D36-EF65-3759-EE0C53D84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Relating challenge distributions for non-evasive cloning games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Achieving Unclonable Encryption and Copy-Protection for point functions in the plain model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Removing Black-Box/Non-Adaptive restrictions from the Non-Local Lifting Theorem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1E8958-B20F-05DA-59BD-FEB56AFA25E0}"/>
              </a:ext>
            </a:extLst>
          </p:cNvPr>
          <p:cNvCxnSpPr>
            <a:cxnSpLocks/>
          </p:cNvCxnSpPr>
          <p:nvPr/>
        </p:nvCxnSpPr>
        <p:spPr>
          <a:xfrm>
            <a:off x="315686" y="1440316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131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DE02E-FB72-83E4-AB96-6E407BDD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34" y="87874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1500" dirty="0"/>
              <a:t>Thank You!</a:t>
            </a:r>
          </a:p>
          <a:p>
            <a:pPr marL="0" indent="0" algn="ctr">
              <a:buNone/>
            </a:pPr>
            <a:endParaRPr lang="en-US" sz="11500" dirty="0"/>
          </a:p>
          <a:p>
            <a:pPr marL="0" indent="0" algn="ctr">
              <a:buNone/>
            </a:pPr>
            <a:r>
              <a:rPr lang="en-US" sz="115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29942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4431-EDE8-853E-CC22-5648ECAB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215"/>
            <a:ext cx="10515600" cy="1325563"/>
          </a:xfrm>
        </p:spPr>
        <p:txBody>
          <a:bodyPr/>
          <a:lstStyle/>
          <a:p>
            <a:r>
              <a:rPr lang="en-US" dirty="0"/>
              <a:t>Unclonable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677C-ED7E-67C7-96EF-6A151803C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Unclonable Functionality </a:t>
            </a:r>
            <a:r>
              <a:rPr lang="en-US" dirty="0"/>
              <a:t>-----------</a:t>
            </a:r>
            <a:r>
              <a:rPr lang="en-US" b="1" dirty="0"/>
              <a:t> Primitive</a:t>
            </a:r>
            <a:endParaRPr lang="en-US" dirty="0"/>
          </a:p>
          <a:p>
            <a:r>
              <a:rPr lang="en-US" dirty="0"/>
              <a:t>Ciphertext ----------------------------- </a:t>
            </a:r>
            <a:r>
              <a:rPr lang="en-US" dirty="0">
                <a:solidFill>
                  <a:srgbClr val="00B050"/>
                </a:solidFill>
              </a:rPr>
              <a:t>Unclonable Encryption</a:t>
            </a:r>
          </a:p>
          <a:p>
            <a:pPr marL="457200" lvl="1" indent="0">
              <a:buNone/>
            </a:pPr>
            <a:r>
              <a:rPr lang="en-US" dirty="0"/>
              <a:t>(Gottesman ‘02, BL ’20, A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’21, A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LLZ ’22, …)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Decryption Key ----------------------- </a:t>
            </a:r>
            <a:r>
              <a:rPr lang="en-US" dirty="0">
                <a:solidFill>
                  <a:srgbClr val="00B050"/>
                </a:solidFill>
              </a:rPr>
              <a:t>Unclonable Decryption Keys</a:t>
            </a:r>
          </a:p>
          <a:p>
            <a:pPr marL="457200" lvl="1" indent="0">
              <a:buNone/>
            </a:pPr>
            <a:r>
              <a:rPr lang="en-US" dirty="0"/>
              <a:t>(GZ ’20, CLLZ ‘21, SW ‘22, …)</a:t>
            </a:r>
          </a:p>
          <a:p>
            <a:r>
              <a:rPr lang="en-US" dirty="0"/>
              <a:t>Function Evaluation ----------------- </a:t>
            </a:r>
            <a:r>
              <a:rPr lang="en-US" dirty="0">
                <a:solidFill>
                  <a:srgbClr val="00B050"/>
                </a:solidFill>
              </a:rPr>
              <a:t>Copy-Protection</a:t>
            </a:r>
          </a:p>
          <a:p>
            <a:pPr marL="457200" lvl="1" indent="0">
              <a:buNone/>
            </a:pPr>
            <a:r>
              <a:rPr lang="en-US" dirty="0"/>
              <a:t>(Aaronson ‘09, CMP ’20, CLLZ ‘21, A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’21, SW ’22, …)</a:t>
            </a:r>
          </a:p>
          <a:p>
            <a:r>
              <a:rPr lang="en-US" dirty="0"/>
              <a:t>Passing Public Verification --------- Public-Key Quantum Money</a:t>
            </a:r>
          </a:p>
          <a:p>
            <a:pPr marL="457200" lvl="1" indent="0">
              <a:buNone/>
            </a:pPr>
            <a:r>
              <a:rPr lang="en-US" dirty="0"/>
              <a:t>(Aaronson ‘09, FGHLS ‘10, AC ‘12, </a:t>
            </a:r>
            <a:r>
              <a:rPr lang="en-US" dirty="0" err="1"/>
              <a:t>Zhandry</a:t>
            </a:r>
            <a:r>
              <a:rPr lang="en-US" dirty="0"/>
              <a:t> ‘17, LMZ ’22, …)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459234-0C30-B4B8-624C-8F4850FAF03D}"/>
              </a:ext>
            </a:extLst>
          </p:cNvPr>
          <p:cNvSpPr txBox="1"/>
          <p:nvPr/>
        </p:nvSpPr>
        <p:spPr>
          <a:xfrm>
            <a:off x="9884001" y="4001294"/>
            <a:ext cx="2225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(Focus of this work)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02DE92-CCF7-0571-06FC-2DDA2AAB007F}"/>
              </a:ext>
            </a:extLst>
          </p:cNvPr>
          <p:cNvCxnSpPr>
            <a:cxnSpLocks/>
          </p:cNvCxnSpPr>
          <p:nvPr/>
        </p:nvCxnSpPr>
        <p:spPr>
          <a:xfrm>
            <a:off x="315686" y="134591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41165AA-9B9B-83EA-CEB2-EF12E5FE48C1}"/>
              </a:ext>
            </a:extLst>
          </p:cNvPr>
          <p:cNvSpPr txBox="1"/>
          <p:nvPr/>
        </p:nvSpPr>
        <p:spPr>
          <a:xfrm>
            <a:off x="8490050" y="1336747"/>
            <a:ext cx="325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MAJOR OPEN PROBLEM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A8534B-1105-B71A-662B-FE1CB6CAFF95}"/>
              </a:ext>
            </a:extLst>
          </p:cNvPr>
          <p:cNvCxnSpPr>
            <a:cxnSpLocks/>
          </p:cNvCxnSpPr>
          <p:nvPr/>
        </p:nvCxnSpPr>
        <p:spPr>
          <a:xfrm flipV="1">
            <a:off x="8723752" y="1775621"/>
            <a:ext cx="1160249" cy="547256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C5F3B44-122D-AD15-A961-72EA7E5EF7CD}"/>
              </a:ext>
            </a:extLst>
          </p:cNvPr>
          <p:cNvSpPr txBox="1"/>
          <p:nvPr/>
        </p:nvSpPr>
        <p:spPr>
          <a:xfrm>
            <a:off x="3825201" y="6127234"/>
            <a:ext cx="4280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MAJOR OPEN PROBLEM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A7B39F-2C27-F17A-6851-1E83C0EEC599}"/>
              </a:ext>
            </a:extLst>
          </p:cNvPr>
          <p:cNvCxnSpPr>
            <a:cxnSpLocks/>
          </p:cNvCxnSpPr>
          <p:nvPr/>
        </p:nvCxnSpPr>
        <p:spPr>
          <a:xfrm flipH="1">
            <a:off x="8244590" y="5182459"/>
            <a:ext cx="1406321" cy="1033914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3C7E-4947-869A-1F11-61CED3FF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Prior Work?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D41DA9-33E4-BA03-03DA-7DFD27F833DF}"/>
              </a:ext>
            </a:extLst>
          </p:cNvPr>
          <p:cNvCxnSpPr>
            <a:cxnSpLocks/>
          </p:cNvCxnSpPr>
          <p:nvPr/>
        </p:nvCxnSpPr>
        <p:spPr>
          <a:xfrm>
            <a:off x="315686" y="16906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blackboard with math equations and formulas&#10;&#10;Description automatically generated">
            <a:extLst>
              <a:ext uri="{FF2B5EF4-FFF2-40B4-BE49-F238E27FC236}">
                <a16:creationId xmlns:a16="http://schemas.microsoft.com/office/drawing/2014/main" id="{5B774D2A-22FC-D675-2B9A-8A91D207E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14" y="1836816"/>
            <a:ext cx="2313652" cy="17397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D1359A-D672-C495-8D75-32B3B98BDBF2}"/>
              </a:ext>
            </a:extLst>
          </p:cNvPr>
          <p:cNvSpPr txBox="1"/>
          <p:nvPr/>
        </p:nvSpPr>
        <p:spPr>
          <a:xfrm>
            <a:off x="1242935" y="2191544"/>
            <a:ext cx="2086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Complicated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Proofs</a:t>
            </a:r>
          </a:p>
          <a:p>
            <a:pPr algn="ctr"/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30F1B2-FF53-0245-02E7-6DD70E545A07}"/>
              </a:ext>
            </a:extLst>
          </p:cNvPr>
          <p:cNvSpPr txBox="1"/>
          <p:nvPr/>
        </p:nvSpPr>
        <p:spPr>
          <a:xfrm>
            <a:off x="6524369" y="1985077"/>
            <a:ext cx="26675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Similar Techniques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 Used</a:t>
            </a:r>
          </a:p>
          <a:p>
            <a:pPr algn="ctr"/>
            <a:endParaRPr lang="en-US" sz="2800" dirty="0"/>
          </a:p>
        </p:txBody>
      </p:sp>
      <p:pic>
        <p:nvPicPr>
          <p:cNvPr id="14" name="Picture 13" descr="A hammer and wrench crossed&#10;&#10;Description automatically generated">
            <a:extLst>
              <a:ext uri="{FF2B5EF4-FFF2-40B4-BE49-F238E27FC236}">
                <a16:creationId xmlns:a16="http://schemas.microsoft.com/office/drawing/2014/main" id="{40EB0CD0-B613-98B6-AF93-3C1AFD619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468" y="1819406"/>
            <a:ext cx="1757133" cy="17571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61E38E1-8C25-5283-465A-AFF5963EA46C}"/>
              </a:ext>
            </a:extLst>
          </p:cNvPr>
          <p:cNvSpPr txBox="1"/>
          <p:nvPr/>
        </p:nvSpPr>
        <p:spPr>
          <a:xfrm>
            <a:off x="662290" y="4474814"/>
            <a:ext cx="2667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Limited Work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On Implications</a:t>
            </a:r>
          </a:p>
          <a:p>
            <a:pPr algn="ctr"/>
            <a:endParaRPr lang="en-US" sz="2800" dirty="0"/>
          </a:p>
        </p:txBody>
      </p:sp>
      <p:pic>
        <p:nvPicPr>
          <p:cNvPr id="20" name="Picture 19" descr="A blue and green planet&#10;&#10;Description automatically generated">
            <a:extLst>
              <a:ext uri="{FF2B5EF4-FFF2-40B4-BE49-F238E27FC236}">
                <a16:creationId xmlns:a16="http://schemas.microsoft.com/office/drawing/2014/main" id="{2E43F01D-6846-65AC-6492-27E6625606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41" y="4260998"/>
            <a:ext cx="699957" cy="699957"/>
          </a:xfrm>
          <a:prstGeom prst="rect">
            <a:avLst/>
          </a:prstGeom>
        </p:spPr>
      </p:pic>
      <p:pic>
        <p:nvPicPr>
          <p:cNvPr id="21" name="Picture 20" descr="A blue and green planet&#10;&#10;Description automatically generated">
            <a:extLst>
              <a:ext uri="{FF2B5EF4-FFF2-40B4-BE49-F238E27FC236}">
                <a16:creationId xmlns:a16="http://schemas.microsoft.com/office/drawing/2014/main" id="{BB3EB074-0628-CAF4-B6BD-1B47339345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386" y="3911020"/>
            <a:ext cx="699957" cy="699957"/>
          </a:xfrm>
          <a:prstGeom prst="rect">
            <a:avLst/>
          </a:prstGeom>
        </p:spPr>
      </p:pic>
      <p:pic>
        <p:nvPicPr>
          <p:cNvPr id="22" name="Picture 21" descr="A blue and green planet&#10;&#10;Description automatically generated">
            <a:extLst>
              <a:ext uri="{FF2B5EF4-FFF2-40B4-BE49-F238E27FC236}">
                <a16:creationId xmlns:a16="http://schemas.microsoft.com/office/drawing/2014/main" id="{12E39A20-4056-B3F0-2CDA-9FA9904818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294" y="5655548"/>
            <a:ext cx="699957" cy="699957"/>
          </a:xfrm>
          <a:prstGeom prst="rect">
            <a:avLst/>
          </a:prstGeom>
        </p:spPr>
      </p:pic>
      <p:pic>
        <p:nvPicPr>
          <p:cNvPr id="23" name="Picture 22" descr="A blue and green planet&#10;&#10;Description automatically generated">
            <a:extLst>
              <a:ext uri="{FF2B5EF4-FFF2-40B4-BE49-F238E27FC236}">
                <a16:creationId xmlns:a16="http://schemas.microsoft.com/office/drawing/2014/main" id="{F13B1018-4BA7-B0E2-E4E8-CCDCC43B20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34" y="5979897"/>
            <a:ext cx="699957" cy="699957"/>
          </a:xfrm>
          <a:prstGeom prst="rect">
            <a:avLst/>
          </a:prstGeom>
        </p:spPr>
      </p:pic>
      <p:pic>
        <p:nvPicPr>
          <p:cNvPr id="24" name="Picture 23" descr="A blue and green planet&#10;&#10;Description automatically generated">
            <a:extLst>
              <a:ext uri="{FF2B5EF4-FFF2-40B4-BE49-F238E27FC236}">
                <a16:creationId xmlns:a16="http://schemas.microsoft.com/office/drawing/2014/main" id="{38882C54-E685-4C85-3168-8FB8C2205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705" y="5069073"/>
            <a:ext cx="699957" cy="69995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7F3BA4A-C964-0505-7887-2A835E852917}"/>
              </a:ext>
            </a:extLst>
          </p:cNvPr>
          <p:cNvSpPr txBox="1"/>
          <p:nvPr/>
        </p:nvSpPr>
        <p:spPr>
          <a:xfrm>
            <a:off x="4876088" y="4945459"/>
            <a:ext cx="1612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B050"/>
                </a:solidFill>
              </a:rPr>
              <a:t>Impagliazzo’s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5 worlds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70D4B4B-6F12-E14B-5B15-8B8D1B128809}"/>
              </a:ext>
            </a:extLst>
          </p:cNvPr>
          <p:cNvCxnSpPr>
            <a:cxnSpLocks/>
          </p:cNvCxnSpPr>
          <p:nvPr/>
        </p:nvCxnSpPr>
        <p:spPr>
          <a:xfrm>
            <a:off x="5976057" y="3016251"/>
            <a:ext cx="2493386" cy="146916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8541EA7-D899-17B3-836F-FEEBF2370D03}"/>
              </a:ext>
            </a:extLst>
          </p:cNvPr>
          <p:cNvCxnSpPr>
            <a:cxnSpLocks/>
          </p:cNvCxnSpPr>
          <p:nvPr/>
        </p:nvCxnSpPr>
        <p:spPr>
          <a:xfrm>
            <a:off x="8968468" y="2893018"/>
            <a:ext cx="223464" cy="119056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81CD078-53C5-87AD-7D62-88DAC87282DE}"/>
              </a:ext>
            </a:extLst>
          </p:cNvPr>
          <p:cNvCxnSpPr>
            <a:cxnSpLocks/>
          </p:cNvCxnSpPr>
          <p:nvPr/>
        </p:nvCxnSpPr>
        <p:spPr>
          <a:xfrm flipV="1">
            <a:off x="7513512" y="5299402"/>
            <a:ext cx="1210763" cy="353943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E2F6BB7-609C-E45A-2314-430DD0CF85AB}"/>
              </a:ext>
            </a:extLst>
          </p:cNvPr>
          <p:cNvSpPr txBox="1"/>
          <p:nvPr/>
        </p:nvSpPr>
        <p:spPr>
          <a:xfrm>
            <a:off x="8968468" y="4486901"/>
            <a:ext cx="2229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Need a more systematic study!</a:t>
            </a:r>
          </a:p>
        </p:txBody>
      </p:sp>
    </p:spTree>
    <p:extLst>
      <p:ext uri="{BB962C8B-B14F-4D97-AF65-F5344CB8AC3E}">
        <p14:creationId xmlns:p14="http://schemas.microsoft.com/office/powerpoint/2010/main" val="32411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1"/>
      <p:bldP spid="17" grpId="0"/>
      <p:bldP spid="2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93BF-E6F7-D99B-7BC6-26972097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Relationship between Unclonable Primitives?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2788-FD0E-3587-BDF3-3F7847BF6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187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Minimal Computational Assumptions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BD5F22-AB0E-3139-2887-D0DCF2E180B5}"/>
              </a:ext>
            </a:extLst>
          </p:cNvPr>
          <p:cNvCxnSpPr>
            <a:cxnSpLocks/>
          </p:cNvCxnSpPr>
          <p:nvPr/>
        </p:nvCxnSpPr>
        <p:spPr>
          <a:xfrm>
            <a:off x="315686" y="1766888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blue background with black lines and red dots&#10;&#10;Description automatically generated">
            <a:extLst>
              <a:ext uri="{FF2B5EF4-FFF2-40B4-BE49-F238E27FC236}">
                <a16:creationId xmlns:a16="http://schemas.microsoft.com/office/drawing/2014/main" id="{47CE4C2A-59E6-3972-A4F4-5FEA52496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352" y="1915253"/>
            <a:ext cx="3752267" cy="1728317"/>
          </a:xfrm>
          <a:prstGeom prst="rect">
            <a:avLst/>
          </a:prstGeom>
        </p:spPr>
      </p:pic>
      <p:pic>
        <p:nvPicPr>
          <p:cNvPr id="11" name="Picture 10" descr="A blue and green planet&#10;&#10;Description automatically generated">
            <a:extLst>
              <a:ext uri="{FF2B5EF4-FFF2-40B4-BE49-F238E27FC236}">
                <a16:creationId xmlns:a16="http://schemas.microsoft.com/office/drawing/2014/main" id="{194F593C-4F37-C90E-20CC-7DD786B584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180" y="3993548"/>
            <a:ext cx="699957" cy="699957"/>
          </a:xfrm>
          <a:prstGeom prst="rect">
            <a:avLst/>
          </a:prstGeom>
        </p:spPr>
      </p:pic>
      <p:pic>
        <p:nvPicPr>
          <p:cNvPr id="12" name="Picture 11" descr="A blue and green planet&#10;&#10;Description automatically generated">
            <a:extLst>
              <a:ext uri="{FF2B5EF4-FFF2-40B4-BE49-F238E27FC236}">
                <a16:creationId xmlns:a16="http://schemas.microsoft.com/office/drawing/2014/main" id="{865AF4FA-CE7A-0CB2-5C6D-EFB2CDA1C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25" y="3643570"/>
            <a:ext cx="699957" cy="699957"/>
          </a:xfrm>
          <a:prstGeom prst="rect">
            <a:avLst/>
          </a:prstGeom>
        </p:spPr>
      </p:pic>
      <p:pic>
        <p:nvPicPr>
          <p:cNvPr id="13" name="Picture 12" descr="A blue and green planet&#10;&#10;Description automatically generated">
            <a:extLst>
              <a:ext uri="{FF2B5EF4-FFF2-40B4-BE49-F238E27FC236}">
                <a16:creationId xmlns:a16="http://schemas.microsoft.com/office/drawing/2014/main" id="{F04AC253-A09D-21F4-FA08-8552C9EB4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333" y="5388098"/>
            <a:ext cx="699957" cy="699957"/>
          </a:xfrm>
          <a:prstGeom prst="rect">
            <a:avLst/>
          </a:prstGeom>
        </p:spPr>
      </p:pic>
      <p:pic>
        <p:nvPicPr>
          <p:cNvPr id="14" name="Picture 13" descr="A blue and green planet&#10;&#10;Description automatically generated">
            <a:extLst>
              <a:ext uri="{FF2B5EF4-FFF2-40B4-BE49-F238E27FC236}">
                <a16:creationId xmlns:a16="http://schemas.microsoft.com/office/drawing/2014/main" id="{96AA68CA-6E19-A588-4C09-81C8C955A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73" y="5712447"/>
            <a:ext cx="699957" cy="699957"/>
          </a:xfrm>
          <a:prstGeom prst="rect">
            <a:avLst/>
          </a:prstGeom>
        </p:spPr>
      </p:pic>
      <p:pic>
        <p:nvPicPr>
          <p:cNvPr id="15" name="Picture 14" descr="A blue and green planet&#10;&#10;Description automatically generated">
            <a:extLst>
              <a:ext uri="{FF2B5EF4-FFF2-40B4-BE49-F238E27FC236}">
                <a16:creationId xmlns:a16="http://schemas.microsoft.com/office/drawing/2014/main" id="{9CC476E5-C12B-0BF2-EAB0-943AF187DF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44" y="4801623"/>
            <a:ext cx="699957" cy="69995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44E0B8B-03C4-7AAE-6C79-1C88F91FD049}"/>
              </a:ext>
            </a:extLst>
          </p:cNvPr>
          <p:cNvSpPr txBox="1"/>
          <p:nvPr/>
        </p:nvSpPr>
        <p:spPr>
          <a:xfrm>
            <a:off x="2716127" y="4678009"/>
            <a:ext cx="1612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B050"/>
                </a:solidFill>
              </a:rPr>
              <a:t>Impagliazzo’s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5 worlds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DFB064-0FC6-98EE-390E-7449CB8048F7}"/>
              </a:ext>
            </a:extLst>
          </p:cNvPr>
          <p:cNvSpPr txBox="1"/>
          <p:nvPr/>
        </p:nvSpPr>
        <p:spPr>
          <a:xfrm>
            <a:off x="6876352" y="4889991"/>
            <a:ext cx="3372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Black-Box Separations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DE4E5-7A35-E9E3-BF5A-CDCBECB0B499}"/>
              </a:ext>
            </a:extLst>
          </p:cNvPr>
          <p:cNvCxnSpPr/>
          <p:nvPr/>
        </p:nvCxnSpPr>
        <p:spPr>
          <a:xfrm>
            <a:off x="3043003" y="3638913"/>
            <a:ext cx="359764" cy="858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A20282-EC7D-E08F-49BE-B0D399AE99EC}"/>
              </a:ext>
            </a:extLst>
          </p:cNvPr>
          <p:cNvCxnSpPr>
            <a:cxnSpLocks/>
          </p:cNvCxnSpPr>
          <p:nvPr/>
        </p:nvCxnSpPr>
        <p:spPr>
          <a:xfrm flipH="1">
            <a:off x="4292107" y="4131733"/>
            <a:ext cx="731289" cy="5794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7ADE83E-3773-2790-25AB-35E541815413}"/>
              </a:ext>
            </a:extLst>
          </p:cNvPr>
          <p:cNvCxnSpPr>
            <a:cxnSpLocks/>
          </p:cNvCxnSpPr>
          <p:nvPr/>
        </p:nvCxnSpPr>
        <p:spPr>
          <a:xfrm>
            <a:off x="1680852" y="5023937"/>
            <a:ext cx="774656" cy="141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48A183-B9C3-1BE4-61F1-AECEC6914C57}"/>
              </a:ext>
            </a:extLst>
          </p:cNvPr>
          <p:cNvCxnSpPr>
            <a:cxnSpLocks/>
          </p:cNvCxnSpPr>
          <p:nvPr/>
        </p:nvCxnSpPr>
        <p:spPr>
          <a:xfrm flipH="1">
            <a:off x="2849599" y="5738076"/>
            <a:ext cx="373286" cy="9175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9FA0B87-68D3-7E74-46F4-9B1EC29412F1}"/>
              </a:ext>
            </a:extLst>
          </p:cNvPr>
          <p:cNvCxnSpPr>
            <a:cxnSpLocks/>
          </p:cNvCxnSpPr>
          <p:nvPr/>
        </p:nvCxnSpPr>
        <p:spPr>
          <a:xfrm>
            <a:off x="4115823" y="5476375"/>
            <a:ext cx="641206" cy="748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93BF-E6F7-D99B-7BC6-26972097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Relationship between Unclonable Primitives? (2)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0FEE7A-C919-5B7D-C95B-2EA9993FDD7F}"/>
              </a:ext>
            </a:extLst>
          </p:cNvPr>
          <p:cNvCxnSpPr>
            <a:cxnSpLocks/>
          </p:cNvCxnSpPr>
          <p:nvPr/>
        </p:nvCxnSpPr>
        <p:spPr>
          <a:xfrm>
            <a:off x="315686" y="1756004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92C2D70-C7A3-1BA4-DE6F-C490C5DF133D}"/>
              </a:ext>
            </a:extLst>
          </p:cNvPr>
          <p:cNvSpPr txBox="1"/>
          <p:nvPr/>
        </p:nvSpPr>
        <p:spPr>
          <a:xfrm>
            <a:off x="673398" y="2137276"/>
            <a:ext cx="7226417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Types of States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Wiesner (BB84) states – near term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Coset states – long term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3BC2C-8441-7D6E-9DA0-73E2DA71F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69" y="4948378"/>
            <a:ext cx="2325231" cy="15444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3001C8-DBD8-EF5C-52CA-313E5DED2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196" y="2137276"/>
            <a:ext cx="2119859" cy="21198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72F3DD-7DA0-905F-88BC-6B6B323709C6}"/>
              </a:ext>
            </a:extLst>
          </p:cNvPr>
          <p:cNvSpPr txBox="1"/>
          <p:nvPr/>
        </p:nvSpPr>
        <p:spPr>
          <a:xfrm>
            <a:off x="8952992" y="4453740"/>
            <a:ext cx="2011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Prepare &amp; Measure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5D5493-6AB4-DBA9-9EA4-3E6B303CF74A}"/>
              </a:ext>
            </a:extLst>
          </p:cNvPr>
          <p:cNvSpPr txBox="1"/>
          <p:nvPr/>
        </p:nvSpPr>
        <p:spPr>
          <a:xfrm>
            <a:off x="1412453" y="5208205"/>
            <a:ext cx="2162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Fault-Tolerant </a:t>
            </a:r>
          </a:p>
          <a:p>
            <a:pPr algn="ctr"/>
            <a:r>
              <a:rPr lang="en-US" dirty="0"/>
              <a:t>Quantum Computing</a:t>
            </a:r>
          </a:p>
        </p:txBody>
      </p:sp>
    </p:spTree>
    <p:extLst>
      <p:ext uri="{BB962C8B-B14F-4D97-AF65-F5344CB8AC3E}">
        <p14:creationId xmlns:p14="http://schemas.microsoft.com/office/powerpoint/2010/main" val="198792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93BF-E6F7-D99B-7BC6-26972097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Relationship between Unclonable Primitives?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2788-FD0E-3587-BDF3-3F7847BF6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01" y="1821321"/>
            <a:ext cx="6956685" cy="618439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Using existing classical techniques</a:t>
            </a:r>
          </a:p>
          <a:p>
            <a:pPr lvl="2">
              <a:lnSpc>
                <a:spcPct val="150000"/>
              </a:lnSpc>
            </a:pPr>
            <a:r>
              <a:rPr lang="en-US" sz="2800" dirty="0"/>
              <a:t>Hybrid method</a:t>
            </a:r>
          </a:p>
          <a:p>
            <a:pPr lvl="2">
              <a:lnSpc>
                <a:spcPct val="150000"/>
              </a:lnSpc>
            </a:pPr>
            <a:endParaRPr lang="en-US" sz="2800" dirty="0"/>
          </a:p>
          <a:p>
            <a:pPr lvl="2">
              <a:lnSpc>
                <a:spcPct val="150000"/>
              </a:lnSpc>
            </a:pPr>
            <a:endParaRPr lang="en-US" sz="2800" dirty="0"/>
          </a:p>
          <a:p>
            <a:pPr lvl="2">
              <a:lnSpc>
                <a:spcPct val="150000"/>
              </a:lnSpc>
            </a:pPr>
            <a:r>
              <a:rPr lang="en-US" sz="2800" dirty="0" err="1"/>
              <a:t>Goldreich</a:t>
            </a:r>
            <a:r>
              <a:rPr lang="en-US" sz="2800" dirty="0"/>
              <a:t>-Levin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0FEE7A-C919-5B7D-C95B-2EA9993FDD7F}"/>
              </a:ext>
            </a:extLst>
          </p:cNvPr>
          <p:cNvCxnSpPr>
            <a:cxnSpLocks/>
          </p:cNvCxnSpPr>
          <p:nvPr/>
        </p:nvCxnSpPr>
        <p:spPr>
          <a:xfrm>
            <a:off x="315686" y="1756004"/>
            <a:ext cx="11299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DD3C4AC-2A1C-26CF-2CDF-E1D04EBA3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94" y="2868923"/>
            <a:ext cx="1530623" cy="1530623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672B9A0-FED1-3E3C-3396-EE8EF2659E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19" y="2868923"/>
            <a:ext cx="1482131" cy="14821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20C6F4-F56B-1C4C-222C-1A572568FD1D}"/>
                  </a:ext>
                </a:extLst>
              </p:cNvPr>
              <p:cNvSpPr txBox="1"/>
              <p:nvPr/>
            </p:nvSpPr>
            <p:spPr>
              <a:xfrm>
                <a:off x="5832464" y="3172569"/>
                <a:ext cx="740587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20C6F4-F56B-1C4C-222C-1A572568F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464" y="3172569"/>
                <a:ext cx="740587" cy="923330"/>
              </a:xfrm>
              <a:prstGeom prst="rect">
                <a:avLst/>
              </a:prstGeom>
              <a:blipFill>
                <a:blip r:embed="rId5"/>
                <a:stretch>
                  <a:fillRect l="-11864" r="-1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48B5F2F-4AB9-5966-B098-4FB5D930E9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22" y="2868923"/>
            <a:ext cx="1530623" cy="1530623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398898E-4448-9398-4F48-81C83EC34FD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047" y="2868923"/>
            <a:ext cx="1482131" cy="14821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2D3CD4-D64A-B816-05B4-B03ABF45DCA9}"/>
                  </a:ext>
                </a:extLst>
              </p:cNvPr>
              <p:cNvSpPr txBox="1"/>
              <p:nvPr/>
            </p:nvSpPr>
            <p:spPr>
              <a:xfrm>
                <a:off x="8407034" y="3172569"/>
                <a:ext cx="740587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2D3CD4-D64A-B816-05B4-B03ABF45D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7034" y="3172569"/>
                <a:ext cx="740587" cy="923330"/>
              </a:xfrm>
              <a:prstGeom prst="rect">
                <a:avLst/>
              </a:prstGeom>
              <a:blipFill>
                <a:blip r:embed="rId6"/>
                <a:stretch>
                  <a:fillRect l="-11667" r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FCE94D3-9CEC-6E9F-D23F-E17E247DC2A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792" y="2868923"/>
            <a:ext cx="1530623" cy="1530623"/>
          </a:xfrm>
          <a:prstGeom prst="rect">
            <a:avLst/>
          </a:prstGeom>
        </p:spPr>
      </p:pic>
      <p:pic>
        <p:nvPicPr>
          <p:cNvPr id="15" name="Picture 1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DCC25D7-6E3F-4CCE-6DDF-F90FA225914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617" y="2868923"/>
            <a:ext cx="1482131" cy="1482131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1C6E0AC0-226D-19D9-1334-2BA559C64899}"/>
              </a:ext>
            </a:extLst>
          </p:cNvPr>
          <p:cNvSpPr/>
          <p:nvPr/>
        </p:nvSpPr>
        <p:spPr>
          <a:xfrm>
            <a:off x="3719091" y="4901465"/>
            <a:ext cx="1229870" cy="12388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52EB61-E976-BDA7-10B7-3290BE4E6435}"/>
              </a:ext>
            </a:extLst>
          </p:cNvPr>
          <p:cNvCxnSpPr/>
          <p:nvPr/>
        </p:nvCxnSpPr>
        <p:spPr>
          <a:xfrm>
            <a:off x="4588429" y="5525870"/>
            <a:ext cx="810161" cy="479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16BE360-BB13-C69D-6EA9-EA5392B67655}"/>
              </a:ext>
            </a:extLst>
          </p:cNvPr>
          <p:cNvSpPr txBox="1"/>
          <p:nvPr/>
        </p:nvSpPr>
        <p:spPr>
          <a:xfrm>
            <a:off x="5465866" y="5820731"/>
            <a:ext cx="113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Extraction</a:t>
            </a:r>
          </a:p>
        </p:txBody>
      </p:sp>
      <p:pic>
        <p:nvPicPr>
          <p:cNvPr id="20" name="Picture 1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4B57E19-3B77-6B50-EEA2-8E66AE635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899" y="4659440"/>
            <a:ext cx="1530623" cy="1530623"/>
          </a:xfrm>
          <a:prstGeom prst="rect">
            <a:avLst/>
          </a:prstGeom>
        </p:spPr>
      </p:pic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21A11AD-E3B5-40E8-FED4-EC8DEFDD4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724" y="4659440"/>
            <a:ext cx="1482131" cy="1482131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BEFF9B4-CAFC-50E8-CF6D-2D99EAE43518}"/>
              </a:ext>
            </a:extLst>
          </p:cNvPr>
          <p:cNvCxnSpPr/>
          <p:nvPr/>
        </p:nvCxnSpPr>
        <p:spPr>
          <a:xfrm>
            <a:off x="6814249" y="4791194"/>
            <a:ext cx="0" cy="1501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81C734-947E-0C3A-868C-E3B8881623A7}"/>
              </a:ext>
            </a:extLst>
          </p:cNvPr>
          <p:cNvCxnSpPr/>
          <p:nvPr/>
        </p:nvCxnSpPr>
        <p:spPr>
          <a:xfrm>
            <a:off x="9085804" y="5378758"/>
            <a:ext cx="810161" cy="479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BB7650-33EB-C82E-A7E5-F02E812E79C8}"/>
              </a:ext>
            </a:extLst>
          </p:cNvPr>
          <p:cNvCxnSpPr>
            <a:cxnSpLocks/>
          </p:cNvCxnSpPr>
          <p:nvPr/>
        </p:nvCxnSpPr>
        <p:spPr>
          <a:xfrm flipV="1">
            <a:off x="7638789" y="6155298"/>
            <a:ext cx="2401953" cy="2640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BABEABD-4970-CE57-FC67-D1622361E465}"/>
              </a:ext>
            </a:extLst>
          </p:cNvPr>
          <p:cNvSpPr txBox="1"/>
          <p:nvPr/>
        </p:nvSpPr>
        <p:spPr>
          <a:xfrm>
            <a:off x="9895965" y="5696026"/>
            <a:ext cx="145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Simultaneous</a:t>
            </a:r>
          </a:p>
          <a:p>
            <a:pPr algn="ctr"/>
            <a:r>
              <a:rPr lang="en-US" dirty="0"/>
              <a:t>Extraction</a:t>
            </a:r>
          </a:p>
        </p:txBody>
      </p:sp>
    </p:spTree>
    <p:extLst>
      <p:ext uri="{BB962C8B-B14F-4D97-AF65-F5344CB8AC3E}">
        <p14:creationId xmlns:p14="http://schemas.microsoft.com/office/powerpoint/2010/main" val="311617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10745</TotalTime>
  <Words>1568</Words>
  <Application>Microsoft Macintosh PowerPoint</Application>
  <PresentationFormat>Widescreen</PresentationFormat>
  <Paragraphs>377</Paragraphs>
  <Slides>41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Wingdings</vt:lpstr>
      <vt:lpstr>Office Theme</vt:lpstr>
      <vt:lpstr>Cloning Games: A General Framework for Unclonable Primitives</vt:lpstr>
      <vt:lpstr>No-Cloning Theorem</vt:lpstr>
      <vt:lpstr>No Partial Cloning</vt:lpstr>
      <vt:lpstr>Unclonable Cryptography</vt:lpstr>
      <vt:lpstr>Unclonable Primitives</vt:lpstr>
      <vt:lpstr>How to Improve Prior Work?</vt:lpstr>
      <vt:lpstr>Why Study the Relationship between Unclonable Primitives? (1)</vt:lpstr>
      <vt:lpstr>Why Study the Relationship between Unclonable Primitives? (2)</vt:lpstr>
      <vt:lpstr>Why Study the Relationship between Unclonable Primitives? (3)</vt:lpstr>
      <vt:lpstr>Contributions (Conceptual)</vt:lpstr>
      <vt:lpstr>Contributions (Results) – 1 </vt:lpstr>
      <vt:lpstr>Contributions (Results) – 2 </vt:lpstr>
      <vt:lpstr>Contributions (Results) – 3</vt:lpstr>
      <vt:lpstr>Contributions (Results) – 4 </vt:lpstr>
      <vt:lpstr>Cloning Games (Idea)</vt:lpstr>
      <vt:lpstr>Cloning Games (1 - Setup Phase)</vt:lpstr>
      <vt:lpstr>Cloning Games (2 - Splitting Phase)</vt:lpstr>
      <vt:lpstr>Cloning Games (3 - Verification Phase)</vt:lpstr>
      <vt:lpstr>Cloning Games (Correctness)</vt:lpstr>
      <vt:lpstr>Cloning Games (Security)</vt:lpstr>
      <vt:lpstr>Trivial Cloning Attack</vt:lpstr>
      <vt:lpstr>Unclonable Primitives as Cloning Games</vt:lpstr>
      <vt:lpstr>Unclonable Primitives as Cloning Games</vt:lpstr>
      <vt:lpstr>Cloning Games (Challenge Distributions)</vt:lpstr>
      <vt:lpstr>Relationship Between Challenge Distributions (Result 3)</vt:lpstr>
      <vt:lpstr>TECHNIQUES</vt:lpstr>
      <vt:lpstr>APPROACH 1 (single query)</vt:lpstr>
      <vt:lpstr>How to avoid bad states?</vt:lpstr>
      <vt:lpstr>Search Game</vt:lpstr>
      <vt:lpstr>Augmented Security</vt:lpstr>
      <vt:lpstr>Why do we need augmented security?</vt:lpstr>
      <vt:lpstr>APPROACH 2 (multi-query)</vt:lpstr>
      <vt:lpstr>PowerPoint Presentation</vt:lpstr>
      <vt:lpstr>PowerPoint Presentation</vt:lpstr>
      <vt:lpstr>Jordan Subspaces</vt:lpstr>
      <vt:lpstr>PowerPoint Presentation</vt:lpstr>
      <vt:lpstr>Non-Local Lifting - Summary</vt:lpstr>
      <vt:lpstr>Non-Local Lifting - Corollaries</vt:lpstr>
      <vt:lpstr>Construction of Unclonable  Decryption Keys</vt:lpstr>
      <vt:lpstr>Open Problems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Games: A General Framework for Unclonable Primitives</dc:title>
  <dc:creator>Fatih Kaleoglu</dc:creator>
  <cp:lastModifiedBy>Fatih Kaleoglu (fkaleogl)</cp:lastModifiedBy>
  <cp:revision>72</cp:revision>
  <dcterms:created xsi:type="dcterms:W3CDTF">2023-08-07T12:32:20Z</dcterms:created>
  <dcterms:modified xsi:type="dcterms:W3CDTF">2023-08-21T06:53:28Z</dcterms:modified>
</cp:coreProperties>
</file>