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92" r:id="rId4"/>
    <p:sldId id="295" r:id="rId5"/>
    <p:sldId id="294" r:id="rId6"/>
    <p:sldId id="296" r:id="rId7"/>
    <p:sldId id="307" r:id="rId8"/>
    <p:sldId id="297" r:id="rId9"/>
    <p:sldId id="325" r:id="rId10"/>
    <p:sldId id="341" r:id="rId11"/>
    <p:sldId id="342" r:id="rId12"/>
    <p:sldId id="343" r:id="rId13"/>
    <p:sldId id="298" r:id="rId14"/>
    <p:sldId id="299" r:id="rId15"/>
    <p:sldId id="302" r:id="rId16"/>
    <p:sldId id="303" r:id="rId17"/>
    <p:sldId id="304" r:id="rId18"/>
    <p:sldId id="305" r:id="rId19"/>
    <p:sldId id="335" r:id="rId20"/>
    <p:sldId id="336" r:id="rId21"/>
    <p:sldId id="337" r:id="rId22"/>
    <p:sldId id="333" r:id="rId23"/>
    <p:sldId id="334" r:id="rId24"/>
    <p:sldId id="324" r:id="rId25"/>
    <p:sldId id="340" r:id="rId26"/>
    <p:sldId id="339" r:id="rId27"/>
    <p:sldId id="319" r:id="rId28"/>
    <p:sldId id="308" r:id="rId29"/>
    <p:sldId id="316" r:id="rId30"/>
    <p:sldId id="314" r:id="rId31"/>
    <p:sldId id="313" r:id="rId32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游ゴシック" panose="020B0400000000000000" pitchFamily="34" charset="-128"/>
      <p:regular r:id="rId35"/>
      <p:bold r:id="rId36"/>
    </p:embeddedFont>
    <p:embeddedFont>
      <p:font typeface="游ゴシック Light" panose="020B0300000000000000" pitchFamily="34" charset="-128"/>
      <p:regular r:id="rId3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A9C12"/>
    <a:srgbClr val="FF0000"/>
    <a:srgbClr val="E329C0"/>
    <a:srgbClr val="F27EEA"/>
    <a:srgbClr val="FFB7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87075"/>
  </p:normalViewPr>
  <p:slideViewPr>
    <p:cSldViewPr snapToGrid="0">
      <p:cViewPr varScale="1">
        <p:scale>
          <a:sx n="111" d="100"/>
          <a:sy n="111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6931-BD8D-4A88-904A-5C2EF8132A03}" type="datetimeFigureOut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20F9A-094F-4BF4-BF52-87A96E100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0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44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83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57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4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50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92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3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8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4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29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52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0F9A-094F-4BF4-BF52-87A96E100AD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44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297C-36D2-4085-8178-572076E13D5A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3527899"/>
            <a:ext cx="12192000" cy="7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1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D1A9-900E-4827-B668-E202BA37EE4E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00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3729-191D-44E4-A338-25B806231DF2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45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2465" y="27374"/>
            <a:ext cx="1154327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727" y="1669410"/>
            <a:ext cx="11182525" cy="450755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8374-9C9F-403B-A65C-D7B8D95F741A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972066"/>
            <a:ext cx="12192000" cy="741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62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883-FF0C-422D-82A5-2C05F8D15D2D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CC4-F91C-4E6C-A3D8-2F3FE942BCEA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11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233B-D8DD-40B7-8EE5-E61CA02E6064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8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26D3-C55F-469D-B45B-FABB492CDA1E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7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6E4D-F964-4FE2-9F36-CDD5AA90641A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9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C396-C3DB-4433-8A06-4A7CD789AF5A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8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EC7B-0B94-4532-9608-74C847E0355A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E13E-32DE-4F9D-853B-6F03888EF1BE}" type="datetime1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2535" y="6344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958E-9468-4DCD-B9DB-EC38B861B1E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61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游ゴシック" panose="020B0400000000000000" pitchFamily="50" charset="-128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53.png"/><Relationship Id="rId4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2.png"/><Relationship Id="rId3" Type="http://schemas.openxmlformats.org/officeDocument/2006/relationships/image" Target="../media/image230.png"/><Relationship Id="rId12" Type="http://schemas.openxmlformats.org/officeDocument/2006/relationships/image" Target="../media/image30.png"/><Relationship Id="rId17" Type="http://schemas.openxmlformats.org/officeDocument/2006/relationships/image" Target="../media/image27.pn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233.png"/><Relationship Id="rId15" Type="http://schemas.openxmlformats.org/officeDocument/2006/relationships/image" Target="../media/image31.png"/><Relationship Id="rId10" Type="http://schemas.openxmlformats.org/officeDocument/2006/relationships/image" Target="../media/image281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233.png"/><Relationship Id="rId10" Type="http://schemas.openxmlformats.org/officeDocument/2006/relationships/image" Target="../media/image281.png"/><Relationship Id="rId4" Type="http://schemas.openxmlformats.org/officeDocument/2006/relationships/image" Target="../media/image2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233.png"/><Relationship Id="rId10" Type="http://schemas.openxmlformats.org/officeDocument/2006/relationships/image" Target="../media/image281.png"/><Relationship Id="rId4" Type="http://schemas.openxmlformats.org/officeDocument/2006/relationships/image" Target="../media/image24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233.png"/><Relationship Id="rId10" Type="http://schemas.openxmlformats.org/officeDocument/2006/relationships/image" Target="../media/image281.png"/><Relationship Id="rId4" Type="http://schemas.openxmlformats.org/officeDocument/2006/relationships/image" Target="../media/image24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233.png"/><Relationship Id="rId10" Type="http://schemas.openxmlformats.org/officeDocument/2006/relationships/image" Target="../media/image281.png"/><Relationship Id="rId4" Type="http://schemas.openxmlformats.org/officeDocument/2006/relationships/image" Target="../media/image24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233.png"/><Relationship Id="rId10" Type="http://schemas.openxmlformats.org/officeDocument/2006/relationships/image" Target="../media/image281.png"/><Relationship Id="rId4" Type="http://schemas.openxmlformats.org/officeDocument/2006/relationships/image" Target="../media/image24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20.png"/><Relationship Id="rId10" Type="http://schemas.openxmlformats.org/officeDocument/2006/relationships/image" Target="../media/image210.png"/><Relationship Id="rId4" Type="http://schemas.openxmlformats.org/officeDocument/2006/relationships/image" Target="../media/image5.png"/><Relationship Id="rId9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9272" y="1122363"/>
            <a:ext cx="10809169" cy="2387600"/>
          </a:xfrm>
        </p:spPr>
        <p:txBody>
          <a:bodyPr>
            <a:normAutofit/>
          </a:bodyPr>
          <a:lstStyle/>
          <a:p>
            <a:r>
              <a:rPr kumimoji="1" lang="en-US" altLang="ja-JP" sz="4400" dirty="0"/>
              <a:t>Attribute-Based Multi-Input FE (and more) for Attribute-Weighted Sums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1229" y="3830637"/>
            <a:ext cx="9144000" cy="2378969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Crypto 2023</a:t>
            </a:r>
            <a:endParaRPr lang="en-US" altLang="ja-JP" sz="2800" dirty="0"/>
          </a:p>
          <a:p>
            <a:r>
              <a:rPr kumimoji="1" lang="en-US" altLang="ja-JP" dirty="0"/>
              <a:t>Shweta Agrawal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</a:t>
            </a:r>
            <a:r>
              <a:rPr kumimoji="1" lang="en-US" altLang="ja-JP" u="sng" dirty="0"/>
              <a:t>Junichi Tomida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Anshu</a:t>
            </a:r>
            <a:r>
              <a:rPr kumimoji="1" lang="en-US" altLang="ja-JP" dirty="0"/>
              <a:t> Yadav</a:t>
            </a:r>
            <a:r>
              <a:rPr kumimoji="1" lang="en-US" altLang="ja-JP" baseline="30000" dirty="0"/>
              <a:t>1</a:t>
            </a:r>
          </a:p>
          <a:p>
            <a:r>
              <a:rPr lang="pt-PT" altLang="ja-JP" i="0" baseline="30000" dirty="0">
                <a:effectLst/>
              </a:rPr>
              <a:t>1</a:t>
            </a:r>
            <a:r>
              <a:rPr lang="pt-PT" altLang="ja-JP" i="0" dirty="0">
                <a:effectLst/>
              </a:rPr>
              <a:t> IIT Madras</a:t>
            </a:r>
          </a:p>
          <a:p>
            <a:r>
              <a:rPr lang="pt-PT" altLang="ja-JP" i="0" baseline="30000" dirty="0">
                <a:effectLst/>
              </a:rPr>
              <a:t>2</a:t>
            </a:r>
            <a:r>
              <a:rPr lang="pt-PT" altLang="ja-JP" i="0" dirty="0">
                <a:effectLst/>
              </a:rPr>
              <a:t> NTT Social Informatics Laboratories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46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78CE0-020C-5B93-0C00-FA8FB4E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Conjunction in NC</a:t>
            </a:r>
            <a:r>
              <a:rPr kumimoji="1" lang="en-US" altLang="ja-JP" baseline="-25000" dirty="0"/>
              <a:t>1</a:t>
            </a:r>
            <a:endParaRPr kumimoji="1" lang="ja-JP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3415A0-393D-24DD-9403-F5E74A247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specified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)∧…∧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13415A0-393D-24DD-9403-F5E74A247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E6062-34ED-E320-2B49-F25BCD23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EA01B4-60CE-C44E-D500-9269340BF867}"/>
              </a:ext>
            </a:extLst>
          </p:cNvPr>
          <p:cNvGrpSpPr/>
          <p:nvPr/>
        </p:nvGrpSpPr>
        <p:grpSpPr>
          <a:xfrm>
            <a:off x="1726147" y="3018673"/>
            <a:ext cx="9093362" cy="3110584"/>
            <a:chOff x="1726147" y="3018673"/>
            <a:chExt cx="9093362" cy="311058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A08229A-169B-D532-DDA1-48D956E55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147" y="3018673"/>
              <a:ext cx="1183273" cy="140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 descr="アイコン&#10;&#10;自動的に生成された説明">
              <a:extLst>
                <a:ext uri="{FF2B5EF4-FFF2-40B4-BE49-F238E27FC236}">
                  <a16:creationId xmlns:a16="http://schemas.microsoft.com/office/drawing/2014/main" id="{164A42DC-FC52-93D0-013A-5A2B8C3F5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420" y="3322671"/>
              <a:ext cx="1096478" cy="109647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A4C97F4-FD16-E944-FEEB-9B012A307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128" y="3018673"/>
              <a:ext cx="1183273" cy="140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 descr="アイコン&#10;&#10;自動的に生成された説明">
              <a:extLst>
                <a:ext uri="{FF2B5EF4-FFF2-40B4-BE49-F238E27FC236}">
                  <a16:creationId xmlns:a16="http://schemas.microsoft.com/office/drawing/2014/main" id="{64BC443B-F69C-98AB-7882-8A0AA58B0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401" y="3322671"/>
              <a:ext cx="1096478" cy="109647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26005BC-132E-066A-5FDA-7866BE44D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109" y="3018673"/>
              <a:ext cx="1183273" cy="140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C914A160-5052-DC85-1D52-C0216C6E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382" y="3322671"/>
              <a:ext cx="1096478" cy="1096478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3D03E98-BB61-D44D-7DFE-A86EEB163ABF}"/>
                </a:ext>
              </a:extLst>
            </p:cNvPr>
            <p:cNvSpPr txBox="1"/>
            <p:nvPr/>
          </p:nvSpPr>
          <p:spPr>
            <a:xfrm>
              <a:off x="2175310" y="4419149"/>
              <a:ext cx="23965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Database D</a:t>
              </a:r>
              <a:r>
                <a:rPr kumimoji="1" lang="en-US" altLang="ja-JP" sz="2200" b="0" i="0" baseline="-25000" dirty="0">
                  <a:latin typeface="Cambria Math" panose="02040503050406030204" pitchFamily="18" charset="0"/>
                </a:rPr>
                <a:t>1</a:t>
              </a:r>
              <a:r>
                <a:rPr kumimoji="1" lang="en-US" altLang="ja-JP" sz="2200" b="0" i="0" dirty="0">
                  <a:latin typeface="Cambria Math" panose="02040503050406030204" pitchFamily="18" charset="0"/>
                </a:rPr>
                <a:t> </a:t>
              </a:r>
              <a:endParaRPr lang="en-US" altLang="ja-JP" sz="2200" dirty="0">
                <a:latin typeface="Cambria Math" panose="02040503050406030204" pitchFamily="18" charset="0"/>
              </a:endParaRPr>
            </a:p>
            <a:p>
              <a:r>
                <a:rPr kumimoji="1" lang="en-US" altLang="ja-JP" sz="2200" b="0" i="0" dirty="0">
                  <a:latin typeface="Cambria Math" panose="02040503050406030204" pitchFamily="18" charset="0"/>
                </a:rPr>
                <a:t>for time period T</a:t>
              </a:r>
              <a:r>
                <a:rPr kumimoji="1" lang="en-US" altLang="ja-JP" sz="2200" b="0" i="0" baseline="-25000" dirty="0">
                  <a:latin typeface="Cambria Math" panose="02040503050406030204" pitchFamily="18" charset="0"/>
                </a:rPr>
                <a:t>1</a:t>
              </a:r>
              <a:r>
                <a:rPr kumimoji="1" lang="en-US" altLang="ja-JP" sz="2200" b="0" i="0" dirty="0">
                  <a:latin typeface="Cambria Math" panose="02040503050406030204" pitchFamily="18" charset="0"/>
                </a:rPr>
                <a:t> 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69C247D-C865-7D93-5440-729F1E332691}"/>
                </a:ext>
              </a:extLst>
            </p:cNvPr>
            <p:cNvSpPr txBox="1"/>
            <p:nvPr/>
          </p:nvSpPr>
          <p:spPr>
            <a:xfrm>
              <a:off x="5372381" y="4419149"/>
              <a:ext cx="23965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Database D</a:t>
              </a:r>
              <a:r>
                <a:rPr lang="en-US" altLang="ja-JP" sz="2200" baseline="-25000" dirty="0">
                  <a:latin typeface="Cambria Math" panose="02040503050406030204" pitchFamily="18" charset="0"/>
                </a:rPr>
                <a:t>2</a:t>
              </a:r>
              <a:endParaRPr lang="en-US" altLang="ja-JP" sz="2200" dirty="0">
                <a:latin typeface="Cambria Math" panose="02040503050406030204" pitchFamily="18" charset="0"/>
              </a:endParaRPr>
            </a:p>
            <a:p>
              <a:r>
                <a:rPr kumimoji="1" lang="en-US" altLang="ja-JP" sz="2200" b="0" i="0" dirty="0">
                  <a:latin typeface="Cambria Math" panose="02040503050406030204" pitchFamily="18" charset="0"/>
                </a:rPr>
                <a:t>for time period T</a:t>
              </a:r>
              <a:r>
                <a:rPr lang="en-US" altLang="ja-JP" sz="2200" baseline="-25000" dirty="0">
                  <a:latin typeface="Cambria Math" panose="02040503050406030204" pitchFamily="18" charset="0"/>
                </a:rPr>
                <a:t>2</a:t>
              </a:r>
              <a:r>
                <a:rPr kumimoji="1" lang="en-US" altLang="ja-JP" sz="2200" b="0" i="0" dirty="0">
                  <a:latin typeface="Cambria Math" panose="02040503050406030204" pitchFamily="18" charset="0"/>
                </a:rPr>
                <a:t> 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647F999-B726-57D0-D49A-F811C755FFFA}"/>
                </a:ext>
              </a:extLst>
            </p:cNvPr>
            <p:cNvSpPr txBox="1"/>
            <p:nvPr/>
          </p:nvSpPr>
          <p:spPr>
            <a:xfrm>
              <a:off x="8422955" y="4419148"/>
              <a:ext cx="23965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Database D</a:t>
              </a:r>
              <a:r>
                <a:rPr lang="en-US" altLang="ja-JP" sz="2200" baseline="-25000" dirty="0">
                  <a:latin typeface="Cambria Math" panose="02040503050406030204" pitchFamily="18" charset="0"/>
                </a:rPr>
                <a:t>3</a:t>
              </a:r>
              <a:endParaRPr lang="en-US" altLang="ja-JP" sz="2200" dirty="0">
                <a:latin typeface="Cambria Math" panose="02040503050406030204" pitchFamily="18" charset="0"/>
              </a:endParaRPr>
            </a:p>
            <a:p>
              <a:r>
                <a:rPr kumimoji="1" lang="en-US" altLang="ja-JP" sz="2200" b="0" i="0" dirty="0">
                  <a:latin typeface="Cambria Math" panose="02040503050406030204" pitchFamily="18" charset="0"/>
                </a:rPr>
                <a:t>for time period T</a:t>
              </a:r>
              <a:r>
                <a:rPr lang="en-US" altLang="ja-JP" sz="2200" baseline="-25000" dirty="0">
                  <a:latin typeface="Cambria Math" panose="02040503050406030204" pitchFamily="18" charset="0"/>
                </a:rPr>
                <a:t>3</a:t>
              </a:r>
              <a:r>
                <a:rPr kumimoji="1" lang="en-US" altLang="ja-JP" sz="2200" b="0" i="0" dirty="0">
                  <a:latin typeface="Cambria Math" panose="02040503050406030204" pitchFamily="18" charset="0"/>
                </a:rPr>
                <a:t> 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3C0783A-1D4A-AC70-0CB8-AA83D5B70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812" y="3126622"/>
              <a:ext cx="478923" cy="48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7775029E-8DCD-35AA-E2A5-EAC465256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63" y="3082461"/>
              <a:ext cx="478923" cy="48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6966783-63A5-B19C-4880-5DF4BAFBC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369" y="3068847"/>
              <a:ext cx="478923" cy="48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827C76E-BB7C-591A-6B0C-00903DE91FEA}"/>
                    </a:ext>
                  </a:extLst>
                </p:cNvPr>
                <p:cNvSpPr txBox="1"/>
                <p:nvPr/>
              </p:nvSpPr>
              <p:spPr>
                <a:xfrm>
                  <a:off x="3084143" y="5666288"/>
                  <a:ext cx="609760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r>
                        <a:rPr lang="en-US" altLang="ja-JP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kumimoji="1" lang="en-US" altLang="ja-JP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kumimoji="1" lang="en-US" altLang="ja-JP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kumimoji="1" lang="en-US" altLang="ja-JP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kumimoji="1" lang="en-US" altLang="ja-JP" sz="1800" b="0" i="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kumimoji="1" lang="en-US" altLang="ja-JP" sz="1800" b="0" i="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iff</a:t>
                  </a:r>
                  <a:r>
                    <a:rPr kumimoji="1" lang="en-US" altLang="ja-JP" sz="1800" b="0" i="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Feb. 2022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</a:rPr>
                    <a:t> Jul. 2022.</a:t>
                  </a: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827C76E-BB7C-591A-6B0C-00903DE91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143" y="5666288"/>
                  <a:ext cx="609760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1667"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6" descr="鍵のイラスト">
              <a:extLst>
                <a:ext uri="{FF2B5EF4-FFF2-40B4-BE49-F238E27FC236}">
                  <a16:creationId xmlns:a16="http://schemas.microsoft.com/office/drawing/2014/main" id="{BFE7480B-1324-E8FF-6F43-7811F3AC8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997" y="5407566"/>
              <a:ext cx="721691" cy="72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29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A584FB5-424D-77C0-9472-A688B3F41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7" y="1669410"/>
                <a:ext cx="11182525" cy="2710085"/>
              </a:xfrm>
            </p:spPr>
            <p:txBody>
              <a:bodyPr/>
              <a:lstStyle/>
              <a:p>
                <a:r>
                  <a:rPr kumimoji="1" lang="en-US" altLang="ja-JP" sz="2800" b="0" dirty="0"/>
                  <a:t>Message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kumimoji="1" lang="en-US" altLang="ja-JP" sz="2800" b="0" dirty="0"/>
              </a:p>
              <a:p>
                <a:pPr lvl="1"/>
                <a:r>
                  <a:rPr lang="en-US" altLang="ja-JP" dirty="0"/>
                  <a:t>P</a:t>
                </a:r>
                <a:r>
                  <a:rPr kumimoji="1" lang="en-US" altLang="ja-JP" dirty="0"/>
                  <a:t>ublic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b="0" dirty="0"/>
                  <a:t>Private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AWS function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lang="en-US" altLang="ja-JP" dirty="0"/>
                  <a:t>is represented by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A584FB5-424D-77C0-9472-A688B3F41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7" y="1669410"/>
                <a:ext cx="11182525" cy="2710085"/>
              </a:xfrm>
              <a:blipFill>
                <a:blip r:embed="rId2"/>
                <a:stretch>
                  <a:fillRect l="-981" t="-24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67E279-4B9F-B4E3-B240-460800B5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48B97E0-221B-8221-5D16-05FFD984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5" y="27374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Attribute-Weighted Sums (AWS) </a:t>
            </a:r>
            <a:r>
              <a:rPr kumimoji="1" lang="en-US" altLang="ja-JP" sz="1800" dirty="0"/>
              <a:t>[AGW20]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6">
                <a:extLst>
                  <a:ext uri="{FF2B5EF4-FFF2-40B4-BE49-F238E27FC236}">
                    <a16:creationId xmlns:a16="http://schemas.microsoft.com/office/drawing/2014/main" id="{20EDD2D5-8355-7B26-62EA-EC851A4EABD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550" y="4543124"/>
              <a:ext cx="3137836" cy="160616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80513">
                      <a:extLst>
                        <a:ext uri="{9D8B030D-6E8A-4147-A177-3AD203B41FA5}">
                          <a16:colId xmlns:a16="http://schemas.microsoft.com/office/drawing/2014/main" val="2681276327"/>
                        </a:ext>
                      </a:extLst>
                    </a:gridCol>
                    <a:gridCol w="1557323">
                      <a:extLst>
                        <a:ext uri="{9D8B030D-6E8A-4147-A177-3AD203B41FA5}">
                          <a16:colId xmlns:a16="http://schemas.microsoft.com/office/drawing/2014/main" val="1887231937"/>
                        </a:ext>
                      </a:extLst>
                    </a:gridCol>
                  </a:tblGrid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Job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974292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Researcher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$5000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968532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507461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Doctor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$10000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06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6">
                <a:extLst>
                  <a:ext uri="{FF2B5EF4-FFF2-40B4-BE49-F238E27FC236}">
                    <a16:creationId xmlns:a16="http://schemas.microsoft.com/office/drawing/2014/main" id="{20EDD2D5-8355-7B26-62EA-EC851A4EAB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956042"/>
                  </p:ext>
                </p:extLst>
              </p:nvPr>
            </p:nvGraphicFramePr>
            <p:xfrm>
              <a:off x="1809550" y="4543124"/>
              <a:ext cx="3137836" cy="160616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80513">
                      <a:extLst>
                        <a:ext uri="{9D8B030D-6E8A-4147-A177-3AD203B41FA5}">
                          <a16:colId xmlns:a16="http://schemas.microsoft.com/office/drawing/2014/main" val="2681276327"/>
                        </a:ext>
                      </a:extLst>
                    </a:gridCol>
                    <a:gridCol w="1557323">
                      <a:extLst>
                        <a:ext uri="{9D8B030D-6E8A-4147-A177-3AD203B41FA5}">
                          <a16:colId xmlns:a16="http://schemas.microsoft.com/office/drawing/2014/main" val="1887231937"/>
                        </a:ext>
                      </a:extLst>
                    </a:gridCol>
                  </a:tblGrid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Job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974292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Researcher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$5000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968532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5" t="-207576" r="-99231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53" t="-207576" r="-781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507461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Doctor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$10000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06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C73A41-B770-F9E7-A712-537AF4693E69}"/>
              </a:ext>
            </a:extLst>
          </p:cNvPr>
          <p:cNvSpPr/>
          <p:nvPr/>
        </p:nvSpPr>
        <p:spPr>
          <a:xfrm>
            <a:off x="3378468" y="4947386"/>
            <a:ext cx="1568918" cy="119228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E4B58E-54EC-E8DD-DBB8-2030E673C05B}"/>
              </a:ext>
            </a:extLst>
          </p:cNvPr>
          <p:cNvSpPr txBox="1"/>
          <p:nvPr/>
        </p:nvSpPr>
        <p:spPr>
          <a:xfrm>
            <a:off x="2146434" y="6160720"/>
            <a:ext cx="931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public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D0ECE6-093F-2BDF-4CCE-728F16E528D8}"/>
              </a:ext>
            </a:extLst>
          </p:cNvPr>
          <p:cNvSpPr txBox="1"/>
          <p:nvPr/>
        </p:nvSpPr>
        <p:spPr>
          <a:xfrm>
            <a:off x="3642496" y="6160720"/>
            <a:ext cx="104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Private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38509BA-1E67-2EFD-3B03-26C3A9A574C2}"/>
              </a:ext>
            </a:extLst>
          </p:cNvPr>
          <p:cNvGrpSpPr/>
          <p:nvPr/>
        </p:nvGrpSpPr>
        <p:grpSpPr>
          <a:xfrm>
            <a:off x="5535179" y="4695968"/>
            <a:ext cx="5124383" cy="1512969"/>
            <a:chOff x="5535179" y="4695968"/>
            <a:chExt cx="5124383" cy="151296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379375EE-80CB-9DFA-4A52-19AB612192A0}"/>
                </a:ext>
              </a:extLst>
            </p:cNvPr>
            <p:cNvSpPr/>
            <p:nvPr/>
          </p:nvSpPr>
          <p:spPr>
            <a:xfrm>
              <a:off x="5535179" y="4695968"/>
              <a:ext cx="1040862" cy="151296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2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809FF6C-1671-E06E-49FF-FD2D7EF3E9CD}"/>
                    </a:ext>
                  </a:extLst>
                </p:cNvPr>
                <p:cNvSpPr txBox="1"/>
                <p:nvPr/>
              </p:nvSpPr>
              <p:spPr>
                <a:xfrm>
                  <a:off x="6820819" y="4825101"/>
                  <a:ext cx="3838743" cy="1254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200" b="0" i="0" dirty="0">
                      <a:latin typeface="Cambria Math" panose="02040503050406030204" pitchFamily="18" charset="0"/>
                    </a:rPr>
                    <a:t>Average salary of doctors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  (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2400" b="0" i="0" smtClean="0">
                                    <a:latin typeface="Cambria Math" panose="02040503050406030204" pitchFamily="18" charset="0"/>
                                  </a:rPr>
                                  <m:t>doctor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0  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2400" i="0">
                                    <a:latin typeface="Cambria Math" panose="02040503050406030204" pitchFamily="18" charset="0"/>
                                  </a:rPr>
                                  <m:t>doctor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altLang="ja-JP" sz="22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809FF6C-1671-E06E-49FF-FD2D7EF3E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0819" y="4825101"/>
                  <a:ext cx="3838743" cy="1254702"/>
                </a:xfrm>
                <a:prstGeom prst="rect">
                  <a:avLst/>
                </a:prstGeom>
                <a:blipFill>
                  <a:blip r:embed="rId4"/>
                  <a:stretch>
                    <a:fillRect l="-2063" t="-34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4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A584FB5-424D-77C0-9472-A688B3F41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737" y="1452000"/>
                <a:ext cx="11182525" cy="2710085"/>
              </a:xfrm>
            </p:spPr>
            <p:txBody>
              <a:bodyPr/>
              <a:lstStyle/>
              <a:p>
                <a:r>
                  <a:rPr kumimoji="1" lang="en-US" altLang="ja-JP" sz="2800" b="0" dirty="0"/>
                  <a:t>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kumimoji="1" lang="en-US" altLang="ja-JP" sz="2800" b="0" dirty="0"/>
              </a:p>
              <a:p>
                <a:pPr lvl="1"/>
                <a:r>
                  <a:rPr lang="en-US" altLang="ja-JP" dirty="0"/>
                  <a:t>P</a:t>
                </a:r>
                <a:r>
                  <a:rPr kumimoji="1" lang="en-US" altLang="ja-JP" dirty="0"/>
                  <a:t>ublic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b="0" dirty="0"/>
                  <a:t>Private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AWS function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lang="en-US" altLang="ja-JP" dirty="0"/>
                  <a:t>is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A584FB5-424D-77C0-9472-A688B3F41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737" y="1452000"/>
                <a:ext cx="11182525" cy="2710085"/>
              </a:xfrm>
              <a:blipFill>
                <a:blip r:embed="rId3"/>
                <a:stretch>
                  <a:fillRect l="-981" t="-2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67E279-4B9F-B4E3-B240-460800B5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48B97E0-221B-8221-5D16-05FFD984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5" y="27374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Multi-input AWS</a:t>
            </a:r>
            <a:r>
              <a:rPr kumimoji="1" lang="en-US" altLang="ja-JP" sz="1800" dirty="0"/>
              <a:t>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6">
                <a:extLst>
                  <a:ext uri="{FF2B5EF4-FFF2-40B4-BE49-F238E27FC236}">
                    <a16:creationId xmlns:a16="http://schemas.microsoft.com/office/drawing/2014/main" id="{20EDD2D5-8355-7B26-62EA-EC851A4EABD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2465" y="4602916"/>
              <a:ext cx="2873808" cy="160616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47523">
                      <a:extLst>
                        <a:ext uri="{9D8B030D-6E8A-4147-A177-3AD203B41FA5}">
                          <a16:colId xmlns:a16="http://schemas.microsoft.com/office/drawing/2014/main" val="2681276327"/>
                        </a:ext>
                      </a:extLst>
                    </a:gridCol>
                    <a:gridCol w="1426285">
                      <a:extLst>
                        <a:ext uri="{9D8B030D-6E8A-4147-A177-3AD203B41FA5}">
                          <a16:colId xmlns:a16="http://schemas.microsoft.com/office/drawing/2014/main" val="1887231937"/>
                        </a:ext>
                      </a:extLst>
                    </a:gridCol>
                  </a:tblGrid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Job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974292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Researcher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$5000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968532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507461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Doctor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$10000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06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6">
                <a:extLst>
                  <a:ext uri="{FF2B5EF4-FFF2-40B4-BE49-F238E27FC236}">
                    <a16:creationId xmlns:a16="http://schemas.microsoft.com/office/drawing/2014/main" id="{20EDD2D5-8355-7B26-62EA-EC851A4EAB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5928942"/>
                  </p:ext>
                </p:extLst>
              </p:nvPr>
            </p:nvGraphicFramePr>
            <p:xfrm>
              <a:off x="362465" y="4602916"/>
              <a:ext cx="2873808" cy="160616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47523">
                      <a:extLst>
                        <a:ext uri="{9D8B030D-6E8A-4147-A177-3AD203B41FA5}">
                          <a16:colId xmlns:a16="http://schemas.microsoft.com/office/drawing/2014/main" val="2681276327"/>
                        </a:ext>
                      </a:extLst>
                    </a:gridCol>
                    <a:gridCol w="1426285">
                      <a:extLst>
                        <a:ext uri="{9D8B030D-6E8A-4147-A177-3AD203B41FA5}">
                          <a16:colId xmlns:a16="http://schemas.microsoft.com/office/drawing/2014/main" val="1887231937"/>
                        </a:ext>
                      </a:extLst>
                    </a:gridCol>
                  </a:tblGrid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Job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974292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Researcher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$5000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968532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0" t="-207576" r="-99160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137" t="-207576" r="-855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507461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Doctor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$10000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06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C73A41-B770-F9E7-A712-537AF4693E69}"/>
              </a:ext>
            </a:extLst>
          </p:cNvPr>
          <p:cNvSpPr/>
          <p:nvPr/>
        </p:nvSpPr>
        <p:spPr>
          <a:xfrm>
            <a:off x="1799369" y="5018606"/>
            <a:ext cx="1436904" cy="119228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E4B58E-54EC-E8DD-DBB8-2030E673C05B}"/>
              </a:ext>
            </a:extLst>
          </p:cNvPr>
          <p:cNvSpPr txBox="1"/>
          <p:nvPr/>
        </p:nvSpPr>
        <p:spPr>
          <a:xfrm>
            <a:off x="627338" y="6202051"/>
            <a:ext cx="931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public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D0ECE6-093F-2BDF-4CCE-728F16E528D8}"/>
              </a:ext>
            </a:extLst>
          </p:cNvPr>
          <p:cNvSpPr txBox="1"/>
          <p:nvPr/>
        </p:nvSpPr>
        <p:spPr>
          <a:xfrm>
            <a:off x="1997390" y="6209084"/>
            <a:ext cx="104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Private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79375EE-80CB-9DFA-4A52-19AB612192A0}"/>
              </a:ext>
            </a:extLst>
          </p:cNvPr>
          <p:cNvSpPr/>
          <p:nvPr/>
        </p:nvSpPr>
        <p:spPr>
          <a:xfrm>
            <a:off x="7195419" y="4612541"/>
            <a:ext cx="1040862" cy="151296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809FF6C-1671-E06E-49FF-FD2D7EF3E9CD}"/>
                  </a:ext>
                </a:extLst>
              </p:cNvPr>
              <p:cNvSpPr txBox="1"/>
              <p:nvPr/>
            </p:nvSpPr>
            <p:spPr>
              <a:xfrm>
                <a:off x="8353257" y="4732049"/>
                <a:ext cx="3883243" cy="125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Average salary of doctors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  (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doctor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i="0">
                                  <a:latin typeface="Cambria Math" panose="02040503050406030204" pitchFamily="18" charset="0"/>
                                </a:rPr>
                                <m:t>doctor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809FF6C-1671-E06E-49FF-FD2D7EF3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257" y="4732049"/>
                <a:ext cx="3883243" cy="1254702"/>
              </a:xfrm>
              <a:prstGeom prst="rect">
                <a:avLst/>
              </a:prstGeom>
              <a:blipFill>
                <a:blip r:embed="rId5"/>
                <a:stretch>
                  <a:fillRect l="-2041" t="-2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6">
                <a:extLst>
                  <a:ext uri="{FF2B5EF4-FFF2-40B4-BE49-F238E27FC236}">
                    <a16:creationId xmlns:a16="http://schemas.microsoft.com/office/drawing/2014/main" id="{F5207CE7-6A41-DEEA-A54B-E735AB6FBD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71420" y="4602916"/>
              <a:ext cx="2873808" cy="160616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47523">
                      <a:extLst>
                        <a:ext uri="{9D8B030D-6E8A-4147-A177-3AD203B41FA5}">
                          <a16:colId xmlns:a16="http://schemas.microsoft.com/office/drawing/2014/main" val="2681276327"/>
                        </a:ext>
                      </a:extLst>
                    </a:gridCol>
                    <a:gridCol w="1426285">
                      <a:extLst>
                        <a:ext uri="{9D8B030D-6E8A-4147-A177-3AD203B41FA5}">
                          <a16:colId xmlns:a16="http://schemas.microsoft.com/office/drawing/2014/main" val="1887231937"/>
                        </a:ext>
                      </a:extLst>
                    </a:gridCol>
                  </a:tblGrid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Job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974292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Teacher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$4000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968532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507461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Police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$7000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06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6">
                <a:extLst>
                  <a:ext uri="{FF2B5EF4-FFF2-40B4-BE49-F238E27FC236}">
                    <a16:creationId xmlns:a16="http://schemas.microsoft.com/office/drawing/2014/main" id="{F5207CE7-6A41-DEEA-A54B-E735AB6FBD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770901"/>
                  </p:ext>
                </p:extLst>
              </p:nvPr>
            </p:nvGraphicFramePr>
            <p:xfrm>
              <a:off x="4071420" y="4602916"/>
              <a:ext cx="2873808" cy="160616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47523">
                      <a:extLst>
                        <a:ext uri="{9D8B030D-6E8A-4147-A177-3AD203B41FA5}">
                          <a16:colId xmlns:a16="http://schemas.microsoft.com/office/drawing/2014/main" val="2681276327"/>
                        </a:ext>
                      </a:extLst>
                    </a:gridCol>
                    <a:gridCol w="1426285">
                      <a:extLst>
                        <a:ext uri="{9D8B030D-6E8A-4147-A177-3AD203B41FA5}">
                          <a16:colId xmlns:a16="http://schemas.microsoft.com/office/drawing/2014/main" val="1887231937"/>
                        </a:ext>
                      </a:extLst>
                    </a:gridCol>
                  </a:tblGrid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Job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Salary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974292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Teacher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$4000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968532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20" t="-207576" r="-99580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1702" t="-207576" r="-851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5074615"/>
                      </a:ext>
                    </a:extLst>
                  </a:tr>
                  <a:tr h="401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Police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$7000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06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B981E2A-F748-B772-B4D6-3794F46D6505}"/>
              </a:ext>
            </a:extLst>
          </p:cNvPr>
          <p:cNvSpPr/>
          <p:nvPr/>
        </p:nvSpPr>
        <p:spPr>
          <a:xfrm>
            <a:off x="5508324" y="5016803"/>
            <a:ext cx="1436904" cy="119228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FDF153-DED1-910A-F287-188E568BD5A4}"/>
              </a:ext>
            </a:extLst>
          </p:cNvPr>
          <p:cNvSpPr txBox="1"/>
          <p:nvPr/>
        </p:nvSpPr>
        <p:spPr>
          <a:xfrm>
            <a:off x="4326468" y="6190623"/>
            <a:ext cx="931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public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949F42-53B6-BA31-23FD-C34B440F99B7}"/>
              </a:ext>
            </a:extLst>
          </p:cNvPr>
          <p:cNvSpPr txBox="1"/>
          <p:nvPr/>
        </p:nvSpPr>
        <p:spPr>
          <a:xfrm>
            <a:off x="5706345" y="6209084"/>
            <a:ext cx="104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Private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11FA0FC-BB4A-676A-4B1A-C4DB37024071}"/>
              </a:ext>
            </a:extLst>
          </p:cNvPr>
          <p:cNvCxnSpPr>
            <a:cxnSpLocks/>
          </p:cNvCxnSpPr>
          <p:nvPr/>
        </p:nvCxnSpPr>
        <p:spPr>
          <a:xfrm>
            <a:off x="3407343" y="5505650"/>
            <a:ext cx="41388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左中かっこ 1">
            <a:extLst>
              <a:ext uri="{FF2B5EF4-FFF2-40B4-BE49-F238E27FC236}">
                <a16:creationId xmlns:a16="http://schemas.microsoft.com/office/drawing/2014/main" id="{785A54C4-82C4-9333-B951-F90D66657659}"/>
              </a:ext>
            </a:extLst>
          </p:cNvPr>
          <p:cNvSpPr/>
          <p:nvPr/>
        </p:nvSpPr>
        <p:spPr>
          <a:xfrm rot="16200000">
            <a:off x="5258874" y="2882034"/>
            <a:ext cx="128092" cy="2503000"/>
          </a:xfrm>
          <a:prstGeom prst="leftBrace">
            <a:avLst>
              <a:gd name="adj1" fmla="val 8333"/>
              <a:gd name="adj2" fmla="val 4915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A78199A-C6CF-3B20-B726-9C0D8B1CA785}"/>
                  </a:ext>
                </a:extLst>
              </p:cNvPr>
              <p:cNvSpPr txBox="1"/>
              <p:nvPr/>
            </p:nvSpPr>
            <p:spPr>
              <a:xfrm>
                <a:off x="4375221" y="4180580"/>
                <a:ext cx="18259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b="0" i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AWS for slot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ja-JP" altLang="en-US" sz="2200" b="0" i="1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A78199A-C6CF-3B20-B726-9C0D8B1CA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21" y="4180580"/>
                <a:ext cx="1825949" cy="430887"/>
              </a:xfrm>
              <a:prstGeom prst="rect">
                <a:avLst/>
              </a:prstGeom>
              <a:blipFill>
                <a:blip r:embed="rId7"/>
                <a:stretch>
                  <a:fillRect l="-4138" t="-11765" b="-2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37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7AFC2-D2D4-E6D7-FBB5-AC919B32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IND-Security of AB-MIFE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5AA94-4CD5-440C-B528-BCBF799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92" y="6344851"/>
            <a:ext cx="2743200" cy="365125"/>
          </a:xfrm>
        </p:spPr>
        <p:txBody>
          <a:bodyPr/>
          <a:lstStyle/>
          <a:p>
            <a:fld id="{12AFF3DE-77BB-4488-86F1-88E7B1638D0B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5" name="Picture 2" descr="https://3.bp.blogspot.com/-h4UYMCiTEyE/V5NEX5yryYI/AAAAAAAA8iw/WUwgEpey8HIkqZVXa4JRfDX_TZlPoor1wCLcB/s800/computer_hacker_black1.png">
            <a:extLst>
              <a:ext uri="{FF2B5EF4-FFF2-40B4-BE49-F238E27FC236}">
                <a16:creationId xmlns:a16="http://schemas.microsoft.com/office/drawing/2014/main" id="{9F83D6B3-671B-69D9-B538-487519DD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0" y="3515602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F2275D-07B5-A9C7-B10E-E23855D8353D}"/>
              </a:ext>
            </a:extLst>
          </p:cNvPr>
          <p:cNvCxnSpPr/>
          <p:nvPr/>
        </p:nvCxnSpPr>
        <p:spPr>
          <a:xfrm flipH="1">
            <a:off x="3640836" y="2024742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/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blipFill>
                <a:blip r:embed="rId3"/>
                <a:stretch>
                  <a:fillRect l="-85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/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/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B194CDC-1C12-2124-6135-B3C7DC6945EE}"/>
              </a:ext>
            </a:extLst>
          </p:cNvPr>
          <p:cNvGrpSpPr/>
          <p:nvPr/>
        </p:nvGrpSpPr>
        <p:grpSpPr>
          <a:xfrm>
            <a:off x="3565827" y="1874627"/>
            <a:ext cx="4876526" cy="1844168"/>
            <a:chOff x="4268470" y="1874627"/>
            <a:chExt cx="4876526" cy="1844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863FFB69-1690-F921-48C9-0AFC020663DC}"/>
                    </a:ext>
                  </a:extLst>
                </p:cNvPr>
                <p:cNvSpPr txBox="1"/>
                <p:nvPr/>
              </p:nvSpPr>
              <p:spPr>
                <a:xfrm>
                  <a:off x="5075141" y="2236568"/>
                  <a:ext cx="104445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863FFB69-1690-F921-48C9-0AFC020663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141" y="2236568"/>
                  <a:ext cx="1044453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6EA0CFC-6DAC-076D-4E1A-A2E6BA6B4290}"/>
                    </a:ext>
                  </a:extLst>
                </p:cNvPr>
                <p:cNvSpPr txBox="1"/>
                <p:nvPr/>
              </p:nvSpPr>
              <p:spPr>
                <a:xfrm>
                  <a:off x="5280134" y="3098341"/>
                  <a:ext cx="63446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6EA0CFC-6DAC-076D-4E1A-A2E6BA6B4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134" y="3098341"/>
                  <a:ext cx="634469" cy="430887"/>
                </a:xfrm>
                <a:prstGeom prst="rect">
                  <a:avLst/>
                </a:prstGeom>
                <a:blipFill>
                  <a:blip r:embed="rId1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BDA901ED-AB02-2033-B742-3B5DD1056066}"/>
                </a:ext>
              </a:extLst>
            </p:cNvPr>
            <p:cNvGrpSpPr/>
            <p:nvPr/>
          </p:nvGrpSpPr>
          <p:grpSpPr>
            <a:xfrm>
              <a:off x="7242879" y="1874627"/>
              <a:ext cx="1902117" cy="1844168"/>
              <a:chOff x="7632448" y="1917935"/>
              <a:chExt cx="1902117" cy="1896020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D460DDCD-7D76-DF82-1292-45628A43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32448" y="1917935"/>
                <a:ext cx="1902117" cy="1896020"/>
              </a:xfrm>
              <a:prstGeom prst="rect">
                <a:avLst/>
              </a:prstGeom>
            </p:spPr>
          </p:pic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56DB69B-6101-67DC-BD49-AF3A2417C908}"/>
                  </a:ext>
                </a:extLst>
              </p:cNvPr>
              <p:cNvSpPr txBox="1"/>
              <p:nvPr/>
            </p:nvSpPr>
            <p:spPr>
              <a:xfrm>
                <a:off x="8211815" y="2736219"/>
                <a:ext cx="609462" cy="44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err="1">
                    <a:latin typeface="Cambria Math" panose="02040503050406030204" pitchFamily="18" charset="0"/>
                  </a:rPr>
                  <a:t>Cor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FD5A8FA2-BD8A-9E90-9BEB-772EA849A4B6}"/>
                </a:ext>
              </a:extLst>
            </p:cNvPr>
            <p:cNvCxnSpPr/>
            <p:nvPr/>
          </p:nvCxnSpPr>
          <p:spPr>
            <a:xfrm flipH="1">
              <a:off x="4268470" y="3108238"/>
              <a:ext cx="25864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4CF0EC3E-68B0-9800-54D9-6F52DAFBAE27}"/>
                </a:ext>
              </a:extLst>
            </p:cNvPr>
            <p:cNvCxnSpPr/>
            <p:nvPr/>
          </p:nvCxnSpPr>
          <p:spPr>
            <a:xfrm>
              <a:off x="4268470" y="2703492"/>
              <a:ext cx="25864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982EE5D-2540-5AF8-619B-FE91588E0D59}"/>
              </a:ext>
            </a:extLst>
          </p:cNvPr>
          <p:cNvGrpSpPr/>
          <p:nvPr/>
        </p:nvGrpSpPr>
        <p:grpSpPr>
          <a:xfrm>
            <a:off x="3637700" y="4865745"/>
            <a:ext cx="8137547" cy="1844168"/>
            <a:chOff x="3637700" y="4865745"/>
            <a:chExt cx="8137547" cy="1844168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FE79FBB5-2040-2396-531E-20177F7BFDFC}"/>
                </a:ext>
              </a:extLst>
            </p:cNvPr>
            <p:cNvGrpSpPr/>
            <p:nvPr/>
          </p:nvGrpSpPr>
          <p:grpSpPr>
            <a:xfrm>
              <a:off x="3637700" y="4865745"/>
              <a:ext cx="4887823" cy="1844168"/>
              <a:chOff x="4343791" y="3332870"/>
              <a:chExt cx="4887823" cy="18441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1E34C124-C788-0295-3775-794163E6883F}"/>
                      </a:ext>
                    </a:extLst>
                  </p:cNvPr>
                  <p:cNvSpPr txBox="1"/>
                  <p:nvPr/>
                </p:nvSpPr>
                <p:spPr>
                  <a:xfrm>
                    <a:off x="5173817" y="3642044"/>
                    <a:ext cx="93128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200" b="0" i="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1E34C124-C788-0295-3775-794163E68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3817" y="3642044"/>
                    <a:ext cx="931281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54" b="-1831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E471FE91-790B-3F7E-A6C0-68F7C566059D}"/>
                      </a:ext>
                    </a:extLst>
                  </p:cNvPr>
                  <p:cNvSpPr txBox="1"/>
                  <p:nvPr/>
                </p:nvSpPr>
                <p:spPr>
                  <a:xfrm>
                    <a:off x="5378456" y="4523712"/>
                    <a:ext cx="51648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oMath>
                      </m:oMathPara>
                    </a14:m>
                    <a:endParaRPr kumimoji="1" lang="ja-JP" altLang="en-US" sz="2200" b="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E471FE91-790B-3F7E-A6C0-68F7C56605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8456" y="4523712"/>
                    <a:ext cx="516488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2B47D448-F1BB-6D12-32FF-FC20C1847268}"/>
                  </a:ext>
                </a:extLst>
              </p:cNvPr>
              <p:cNvGrpSpPr/>
              <p:nvPr/>
            </p:nvGrpSpPr>
            <p:grpSpPr>
              <a:xfrm>
                <a:off x="7329497" y="3332870"/>
                <a:ext cx="1902117" cy="1844168"/>
                <a:chOff x="7632448" y="1917935"/>
                <a:chExt cx="1902117" cy="1896020"/>
              </a:xfrm>
            </p:grpSpPr>
            <p:pic>
              <p:nvPicPr>
                <p:cNvPr id="24" name="図 23">
                  <a:extLst>
                    <a:ext uri="{FF2B5EF4-FFF2-40B4-BE49-F238E27FC236}">
                      <a16:creationId xmlns:a16="http://schemas.microsoft.com/office/drawing/2014/main" id="{50AE59B4-D214-51D3-D588-1A07FCD01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32448" y="1917935"/>
                  <a:ext cx="1902117" cy="1896020"/>
                </a:xfrm>
                <a:prstGeom prst="rect">
                  <a:avLst/>
                </a:prstGeom>
              </p:spPr>
            </p:pic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0DDDBF2B-5753-C0A7-7740-CBAABA35E5E5}"/>
                    </a:ext>
                  </a:extLst>
                </p:cNvPr>
                <p:cNvSpPr txBox="1"/>
                <p:nvPr/>
              </p:nvSpPr>
              <p:spPr>
                <a:xfrm>
                  <a:off x="8032393" y="2764652"/>
                  <a:ext cx="1102225" cy="443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dirty="0" err="1">
                      <a:latin typeface="Cambria Math" panose="02040503050406030204" pitchFamily="18" charset="0"/>
                    </a:rPr>
                    <a:t>KeyGen</a:t>
                  </a:r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p:grp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5DFE5956-27A9-51E1-3F4F-80E73CF9D826}"/>
                  </a:ext>
                </a:extLst>
              </p:cNvPr>
              <p:cNvCxnSpPr/>
              <p:nvPr/>
            </p:nvCxnSpPr>
            <p:spPr>
              <a:xfrm flipH="1">
                <a:off x="4343791" y="4535863"/>
                <a:ext cx="2586444" cy="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8A63C323-DF01-AE25-39C3-1C63A402F33E}"/>
                  </a:ext>
                </a:extLst>
              </p:cNvPr>
              <p:cNvCxnSpPr/>
              <p:nvPr/>
            </p:nvCxnSpPr>
            <p:spPr>
              <a:xfrm>
                <a:off x="4343791" y="4131117"/>
                <a:ext cx="258644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1901F4BF-2ECC-2171-B751-992FBAE99FB5}"/>
                    </a:ext>
                  </a:extLst>
                </p:cNvPr>
                <p:cNvSpPr txBox="1"/>
                <p:nvPr/>
              </p:nvSpPr>
              <p:spPr>
                <a:xfrm>
                  <a:off x="8459892" y="5677520"/>
                  <a:ext cx="331535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msk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1901F4BF-2ECC-2171-B751-992FBAE99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892" y="5677520"/>
                  <a:ext cx="3315355" cy="430887"/>
                </a:xfrm>
                <a:prstGeom prst="rect">
                  <a:avLst/>
                </a:prstGeom>
                <a:blipFill>
                  <a:blip r:embed="rId15"/>
                  <a:stretch>
                    <a:fillRect r="-368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F42B15C-F310-3180-1F3D-F15982C12C6A}"/>
              </a:ext>
            </a:extLst>
          </p:cNvPr>
          <p:cNvGrpSpPr/>
          <p:nvPr/>
        </p:nvGrpSpPr>
        <p:grpSpPr>
          <a:xfrm>
            <a:off x="3645712" y="3308553"/>
            <a:ext cx="8022862" cy="1844168"/>
            <a:chOff x="3645712" y="3308553"/>
            <a:chExt cx="8022862" cy="184416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3ADE839-EB5A-8CDB-5055-AD4BD68D07A0}"/>
                </a:ext>
              </a:extLst>
            </p:cNvPr>
            <p:cNvGrpSpPr/>
            <p:nvPr/>
          </p:nvGrpSpPr>
          <p:grpSpPr>
            <a:xfrm>
              <a:off x="3645712" y="3641556"/>
              <a:ext cx="8022862" cy="1320688"/>
              <a:chOff x="3645712" y="3641556"/>
              <a:chExt cx="8022862" cy="1320688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4486F2A1-C0AD-06C4-D79F-7EDA9AF76233}"/>
                  </a:ext>
                </a:extLst>
              </p:cNvPr>
              <p:cNvGrpSpPr/>
              <p:nvPr/>
            </p:nvGrpSpPr>
            <p:grpSpPr>
              <a:xfrm>
                <a:off x="3645712" y="3641556"/>
                <a:ext cx="2586444" cy="1320688"/>
                <a:chOff x="4340343" y="2271136"/>
                <a:chExt cx="2586444" cy="1320688"/>
              </a:xfrm>
            </p:grpSpPr>
            <p:cxnSp>
              <p:nvCxnSpPr>
                <p:cNvPr id="11" name="直線矢印コネクタ 10">
                  <a:extLst>
                    <a:ext uri="{FF2B5EF4-FFF2-40B4-BE49-F238E27FC236}">
                      <a16:creationId xmlns:a16="http://schemas.microsoft.com/office/drawing/2014/main" id="{07B77E1E-FB59-C527-C768-77461D1A7764}"/>
                    </a:ext>
                  </a:extLst>
                </p:cNvPr>
                <p:cNvCxnSpPr/>
                <p:nvPr/>
              </p:nvCxnSpPr>
              <p:spPr>
                <a:xfrm flipH="1">
                  <a:off x="4340343" y="3167549"/>
                  <a:ext cx="2586444" cy="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矢印コネクタ 11">
                  <a:extLst>
                    <a:ext uri="{FF2B5EF4-FFF2-40B4-BE49-F238E27FC236}">
                      <a16:creationId xmlns:a16="http://schemas.microsoft.com/office/drawing/2014/main" id="{2D38D78E-889D-AC10-EA4A-AF278C29362A}"/>
                    </a:ext>
                  </a:extLst>
                </p:cNvPr>
                <p:cNvCxnSpPr/>
                <p:nvPr/>
              </p:nvCxnSpPr>
              <p:spPr>
                <a:xfrm>
                  <a:off x="4340343" y="2762803"/>
                  <a:ext cx="2586444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テキスト ボックス 12">
                      <a:extLst>
                        <a:ext uri="{FF2B5EF4-FFF2-40B4-BE49-F238E27FC236}">
                          <a16:creationId xmlns:a16="http://schemas.microsoft.com/office/drawing/2014/main" id="{6A0A3ED6-E31F-6A91-FE7B-1C1CE373B2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47509" y="2271136"/>
                      <a:ext cx="1525482" cy="4514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kumimoji="1" lang="ja-JP" altLang="en-US" sz="2200" b="0" i="0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テキスト ボックス 12">
                      <a:extLst>
                        <a:ext uri="{FF2B5EF4-FFF2-40B4-BE49-F238E27FC236}">
                          <a16:creationId xmlns:a16="http://schemas.microsoft.com/office/drawing/2014/main" id="{6A0A3ED6-E31F-6A91-FE7B-1C1CE373B2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7509" y="2271136"/>
                      <a:ext cx="1525482" cy="45140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400" b="-162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テキスト ボックス 13">
                      <a:extLst>
                        <a:ext uri="{FF2B5EF4-FFF2-40B4-BE49-F238E27FC236}">
                          <a16:creationId xmlns:a16="http://schemas.microsoft.com/office/drawing/2014/main" id="{5890B6F1-8F8F-FFB8-8702-012FA6F2D7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01288" y="3133685"/>
                      <a:ext cx="620106" cy="4581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Sup>
                              <m:sSubSup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2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ja-JP" sz="2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</m:oMath>
                        </m:oMathPara>
                      </a14:m>
                      <a:endParaRPr kumimoji="1" lang="ja-JP" altLang="en-US" sz="2200" b="0" i="0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テキスト ボックス 13">
                      <a:extLst>
                        <a:ext uri="{FF2B5EF4-FFF2-40B4-BE49-F238E27FC236}">
                          <a16:creationId xmlns:a16="http://schemas.microsoft.com/office/drawing/2014/main" id="{5890B6F1-8F8F-FFB8-8702-012FA6F2D7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1288" y="3133685"/>
                      <a:ext cx="620106" cy="458139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949698F2-6879-FA46-A0A8-87C70495BEC2}"/>
                      </a:ext>
                    </a:extLst>
                  </p:cNvPr>
                  <p:cNvSpPr txBox="1"/>
                  <p:nvPr/>
                </p:nvSpPr>
                <p:spPr>
                  <a:xfrm>
                    <a:off x="8353219" y="4127198"/>
                    <a:ext cx="3315355" cy="4581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sz="220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sSubSup>
                            <m:sSubSup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2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kumimoji="1" lang="ja-JP" altLang="en-US" sz="2200" b="0" i="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949698F2-6879-FA46-A0A8-87C70495BE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3219" y="4127198"/>
                    <a:ext cx="3315355" cy="45813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EEE6FE9-D1DC-50FC-13CF-E8374EAEAEF7}"/>
                </a:ext>
              </a:extLst>
            </p:cNvPr>
            <p:cNvGrpSpPr/>
            <p:nvPr/>
          </p:nvGrpSpPr>
          <p:grpSpPr>
            <a:xfrm>
              <a:off x="6574698" y="3308553"/>
              <a:ext cx="1902117" cy="1844168"/>
              <a:chOff x="8614579" y="2741026"/>
              <a:chExt cx="1902117" cy="1844168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8643CA66-F5D8-E772-72A3-963B389D6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14579" y="2741026"/>
                <a:ext cx="1902117" cy="1844168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0FFAC98-A5CC-1051-BDE8-F4901AC4414E}"/>
                  </a:ext>
                </a:extLst>
              </p:cNvPr>
              <p:cNvSpPr txBox="1"/>
              <p:nvPr/>
            </p:nvSpPr>
            <p:spPr>
              <a:xfrm>
                <a:off x="9202794" y="3578089"/>
                <a:ext cx="6286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Enc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06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7AFC2-D2D4-E6D7-FBB5-AC919B32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Selective IND-Security of AB-MIFE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5AA94-4CD5-440C-B528-BCBF799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92" y="6344851"/>
            <a:ext cx="2743200" cy="365125"/>
          </a:xfrm>
        </p:spPr>
        <p:txBody>
          <a:bodyPr/>
          <a:lstStyle/>
          <a:p>
            <a:fld id="{12AFF3DE-77BB-4488-86F1-88E7B1638D0B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5" name="Picture 2" descr="https://3.bp.blogspot.com/-h4UYMCiTEyE/V5NEX5yryYI/AAAAAAAA8iw/WUwgEpey8HIkqZVXa4JRfDX_TZlPoor1wCLcB/s800/computer_hacker_black1.png">
            <a:extLst>
              <a:ext uri="{FF2B5EF4-FFF2-40B4-BE49-F238E27FC236}">
                <a16:creationId xmlns:a16="http://schemas.microsoft.com/office/drawing/2014/main" id="{9F83D6B3-671B-69D9-B538-487519DD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0" y="3515602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F2275D-07B5-A9C7-B10E-E23855D8353D}"/>
              </a:ext>
            </a:extLst>
          </p:cNvPr>
          <p:cNvCxnSpPr>
            <a:cxnSpLocks/>
          </p:cNvCxnSpPr>
          <p:nvPr/>
        </p:nvCxnSpPr>
        <p:spPr>
          <a:xfrm flipH="1">
            <a:off x="3640836" y="2024742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/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blipFill>
                <a:blip r:embed="rId3"/>
                <a:stretch>
                  <a:fillRect l="-85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/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/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B77E1E-FB59-C527-C768-77461D1A7764}"/>
              </a:ext>
            </a:extLst>
          </p:cNvPr>
          <p:cNvCxnSpPr/>
          <p:nvPr/>
        </p:nvCxnSpPr>
        <p:spPr>
          <a:xfrm flipH="1">
            <a:off x="3653719" y="4964286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/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DC2EE-31DD-AA34-1CAE-C7B1656F3431}"/>
              </a:ext>
            </a:extLst>
          </p:cNvPr>
          <p:cNvGrpSpPr/>
          <p:nvPr/>
        </p:nvGrpSpPr>
        <p:grpSpPr>
          <a:xfrm>
            <a:off x="6573794" y="4100502"/>
            <a:ext cx="1902117" cy="1584320"/>
            <a:chOff x="7632448" y="1917935"/>
            <a:chExt cx="1902117" cy="189602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2603458-3192-C83C-7C4B-F2FE57F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F23C74E-AC1C-C217-616B-AA90EB20AA52}"/>
                </a:ext>
              </a:extLst>
            </p:cNvPr>
            <p:cNvSpPr txBox="1"/>
            <p:nvPr/>
          </p:nvSpPr>
          <p:spPr>
            <a:xfrm>
              <a:off x="8211815" y="2736219"/>
              <a:ext cx="6286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 err="1">
                  <a:latin typeface="Cambria Math" panose="02040503050406030204" pitchFamily="18" charset="0"/>
                </a:rPr>
                <a:t>Enc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79FBB5-2040-2396-531E-20177F7BFDFC}"/>
              </a:ext>
            </a:extLst>
          </p:cNvPr>
          <p:cNvGrpSpPr/>
          <p:nvPr/>
        </p:nvGrpSpPr>
        <p:grpSpPr>
          <a:xfrm>
            <a:off x="3637700" y="5216719"/>
            <a:ext cx="4887823" cy="1493194"/>
            <a:chOff x="4343791" y="3332870"/>
            <a:chExt cx="4887823" cy="1844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/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blipFill>
                  <a:blip r:embed="rId8"/>
                  <a:stretch>
                    <a:fillRect l="-658" r="-658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/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B47D448-F1BB-6D12-32FF-FC20C1847268}"/>
                </a:ext>
              </a:extLst>
            </p:cNvPr>
            <p:cNvGrpSpPr/>
            <p:nvPr/>
          </p:nvGrpSpPr>
          <p:grpSpPr>
            <a:xfrm>
              <a:off x="7329497" y="3332870"/>
              <a:ext cx="1902117" cy="1844168"/>
              <a:chOff x="7632448" y="1917935"/>
              <a:chExt cx="1902117" cy="189602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0AE59B4-D214-51D3-D588-1A07FCD01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448" y="1917935"/>
                <a:ext cx="1902117" cy="189602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DDBF2B-5753-C0A7-7740-CBAABA35E5E5}"/>
                  </a:ext>
                </a:extLst>
              </p:cNvPr>
              <p:cNvSpPr txBox="1"/>
              <p:nvPr/>
            </p:nvSpPr>
            <p:spPr>
              <a:xfrm>
                <a:off x="8032393" y="2764652"/>
                <a:ext cx="1102225" cy="44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err="1">
                    <a:latin typeface="Cambria Math" panose="02040503050406030204" pitchFamily="18" charset="0"/>
                  </a:rPr>
                  <a:t>KeyGen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DFE5956-27A9-51E1-3F4F-80E73CF9D826}"/>
                </a:ext>
              </a:extLst>
            </p:cNvPr>
            <p:cNvCxnSpPr/>
            <p:nvPr/>
          </p:nvCxnSpPr>
          <p:spPr>
            <a:xfrm flipH="1">
              <a:off x="4343791" y="4535863"/>
              <a:ext cx="25864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A63C323-DF01-AE25-39C3-1C63A402F33E}"/>
                </a:ext>
              </a:extLst>
            </p:cNvPr>
            <p:cNvCxnSpPr/>
            <p:nvPr/>
          </p:nvCxnSpPr>
          <p:spPr>
            <a:xfrm>
              <a:off x="4343791" y="4131117"/>
              <a:ext cx="25864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/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20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DA901ED-AB02-2033-B742-3B5DD1056066}"/>
              </a:ext>
            </a:extLst>
          </p:cNvPr>
          <p:cNvGrpSpPr/>
          <p:nvPr/>
        </p:nvGrpSpPr>
        <p:grpSpPr>
          <a:xfrm>
            <a:off x="6557775" y="3009217"/>
            <a:ext cx="1902117" cy="1457502"/>
            <a:chOff x="7632448" y="1917935"/>
            <a:chExt cx="1902117" cy="189602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460DDCD-7D76-DF82-1292-45628A43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56DB69B-6101-67DC-BD49-AF3A2417C908}"/>
                </a:ext>
              </a:extLst>
            </p:cNvPr>
            <p:cNvSpPr txBox="1"/>
            <p:nvPr/>
          </p:nvSpPr>
          <p:spPr>
            <a:xfrm>
              <a:off x="8211815" y="2736219"/>
              <a:ext cx="609462" cy="44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err="1">
                  <a:latin typeface="Cambria Math" panose="02040503050406030204" pitchFamily="18" charset="0"/>
                </a:rPr>
                <a:t>Cor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5A8FA2-BD8A-9E90-9BEB-772EA849A4B6}"/>
              </a:ext>
            </a:extLst>
          </p:cNvPr>
          <p:cNvCxnSpPr/>
          <p:nvPr/>
        </p:nvCxnSpPr>
        <p:spPr>
          <a:xfrm flipH="1">
            <a:off x="3619042" y="3792111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/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c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,(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/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3F37117-C20A-F08C-2D68-14BA13B548E9}"/>
              </a:ext>
            </a:extLst>
          </p:cNvPr>
          <p:cNvCxnSpPr/>
          <p:nvPr/>
        </p:nvCxnSpPr>
        <p:spPr>
          <a:xfrm>
            <a:off x="3653719" y="2983631"/>
            <a:ext cx="2586444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/>
              <p:nvPr/>
            </p:nvSpPr>
            <p:spPr>
              <a:xfrm>
                <a:off x="3451162" y="2286087"/>
                <a:ext cx="3191244" cy="6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62" y="2286087"/>
                <a:ext cx="3191244" cy="680186"/>
              </a:xfrm>
              <a:prstGeom prst="rect">
                <a:avLst/>
              </a:prstGeom>
              <a:blipFill>
                <a:blip r:embed="rId14"/>
                <a:stretch>
                  <a:fillRect r="-16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26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7AFC2-D2D4-E6D7-FBB5-AC919B32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Weaker Security Variants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5AA94-4CD5-440C-B528-BCBF799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92" y="6344851"/>
            <a:ext cx="2743200" cy="365125"/>
          </a:xfrm>
        </p:spPr>
        <p:txBody>
          <a:bodyPr/>
          <a:lstStyle/>
          <a:p>
            <a:fld id="{12AFF3DE-77BB-4488-86F1-88E7B1638D0B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5" name="Picture 2" descr="https://3.bp.blogspot.com/-h4UYMCiTEyE/V5NEX5yryYI/AAAAAAAA8iw/WUwgEpey8HIkqZVXa4JRfDX_TZlPoor1wCLcB/s800/computer_hacker_black1.png">
            <a:extLst>
              <a:ext uri="{FF2B5EF4-FFF2-40B4-BE49-F238E27FC236}">
                <a16:creationId xmlns:a16="http://schemas.microsoft.com/office/drawing/2014/main" id="{9F83D6B3-671B-69D9-B538-487519DD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0" y="3515602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F2275D-07B5-A9C7-B10E-E23855D8353D}"/>
              </a:ext>
            </a:extLst>
          </p:cNvPr>
          <p:cNvCxnSpPr>
            <a:cxnSpLocks/>
          </p:cNvCxnSpPr>
          <p:nvPr/>
        </p:nvCxnSpPr>
        <p:spPr>
          <a:xfrm flipH="1">
            <a:off x="3640836" y="2024742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/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blipFill>
                <a:blip r:embed="rId3"/>
                <a:stretch>
                  <a:fillRect l="-85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/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/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B77E1E-FB59-C527-C768-77461D1A7764}"/>
              </a:ext>
            </a:extLst>
          </p:cNvPr>
          <p:cNvCxnSpPr/>
          <p:nvPr/>
        </p:nvCxnSpPr>
        <p:spPr>
          <a:xfrm flipH="1">
            <a:off x="3653719" y="4964286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/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DC2EE-31DD-AA34-1CAE-C7B1656F3431}"/>
              </a:ext>
            </a:extLst>
          </p:cNvPr>
          <p:cNvGrpSpPr/>
          <p:nvPr/>
        </p:nvGrpSpPr>
        <p:grpSpPr>
          <a:xfrm>
            <a:off x="6573794" y="4100502"/>
            <a:ext cx="1902117" cy="1584320"/>
            <a:chOff x="7632448" y="1917935"/>
            <a:chExt cx="1902117" cy="189602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2603458-3192-C83C-7C4B-F2FE57F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F23C74E-AC1C-C217-616B-AA90EB20AA52}"/>
                </a:ext>
              </a:extLst>
            </p:cNvPr>
            <p:cNvSpPr txBox="1"/>
            <p:nvPr/>
          </p:nvSpPr>
          <p:spPr>
            <a:xfrm>
              <a:off x="8211815" y="2736219"/>
              <a:ext cx="6286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 err="1">
                  <a:latin typeface="Cambria Math" panose="02040503050406030204" pitchFamily="18" charset="0"/>
                </a:rPr>
                <a:t>Enc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79FBB5-2040-2396-531E-20177F7BFDFC}"/>
              </a:ext>
            </a:extLst>
          </p:cNvPr>
          <p:cNvGrpSpPr/>
          <p:nvPr/>
        </p:nvGrpSpPr>
        <p:grpSpPr>
          <a:xfrm>
            <a:off x="3637700" y="5216719"/>
            <a:ext cx="4887823" cy="1493194"/>
            <a:chOff x="4343791" y="3332870"/>
            <a:chExt cx="4887823" cy="1844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/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blipFill>
                  <a:blip r:embed="rId8"/>
                  <a:stretch>
                    <a:fillRect l="-658" r="-658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/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B47D448-F1BB-6D12-32FF-FC20C1847268}"/>
                </a:ext>
              </a:extLst>
            </p:cNvPr>
            <p:cNvGrpSpPr/>
            <p:nvPr/>
          </p:nvGrpSpPr>
          <p:grpSpPr>
            <a:xfrm>
              <a:off x="7329497" y="3332870"/>
              <a:ext cx="1902117" cy="1844168"/>
              <a:chOff x="7632448" y="1917935"/>
              <a:chExt cx="1902117" cy="189602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0AE59B4-D214-51D3-D588-1A07FCD01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448" y="1917935"/>
                <a:ext cx="1902117" cy="189602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DDBF2B-5753-C0A7-7740-CBAABA35E5E5}"/>
                  </a:ext>
                </a:extLst>
              </p:cNvPr>
              <p:cNvSpPr txBox="1"/>
              <p:nvPr/>
            </p:nvSpPr>
            <p:spPr>
              <a:xfrm>
                <a:off x="8032393" y="2764652"/>
                <a:ext cx="1102225" cy="44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err="1">
                    <a:latin typeface="Cambria Math" panose="02040503050406030204" pitchFamily="18" charset="0"/>
                  </a:rPr>
                  <a:t>KeyGen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DFE5956-27A9-51E1-3F4F-80E73CF9D826}"/>
                </a:ext>
              </a:extLst>
            </p:cNvPr>
            <p:cNvCxnSpPr/>
            <p:nvPr/>
          </p:nvCxnSpPr>
          <p:spPr>
            <a:xfrm flipH="1">
              <a:off x="4343791" y="4535863"/>
              <a:ext cx="25864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A63C323-DF01-AE25-39C3-1C63A402F33E}"/>
                </a:ext>
              </a:extLst>
            </p:cNvPr>
            <p:cNvCxnSpPr/>
            <p:nvPr/>
          </p:nvCxnSpPr>
          <p:spPr>
            <a:xfrm>
              <a:off x="4343791" y="4131117"/>
              <a:ext cx="25864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/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20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DA901ED-AB02-2033-B742-3B5DD1056066}"/>
              </a:ext>
            </a:extLst>
          </p:cNvPr>
          <p:cNvGrpSpPr/>
          <p:nvPr/>
        </p:nvGrpSpPr>
        <p:grpSpPr>
          <a:xfrm>
            <a:off x="6557775" y="3009217"/>
            <a:ext cx="1902117" cy="1457502"/>
            <a:chOff x="7632448" y="1917935"/>
            <a:chExt cx="1902117" cy="189602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460DDCD-7D76-DF82-1292-45628A43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56DB69B-6101-67DC-BD49-AF3A2417C908}"/>
                </a:ext>
              </a:extLst>
            </p:cNvPr>
            <p:cNvSpPr txBox="1"/>
            <p:nvPr/>
          </p:nvSpPr>
          <p:spPr>
            <a:xfrm>
              <a:off x="8211815" y="2736219"/>
              <a:ext cx="609462" cy="44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err="1">
                  <a:latin typeface="Cambria Math" panose="02040503050406030204" pitchFamily="18" charset="0"/>
                </a:rPr>
                <a:t>Cor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5A8FA2-BD8A-9E90-9BEB-772EA849A4B6}"/>
              </a:ext>
            </a:extLst>
          </p:cNvPr>
          <p:cNvCxnSpPr/>
          <p:nvPr/>
        </p:nvCxnSpPr>
        <p:spPr>
          <a:xfrm flipH="1">
            <a:off x="3619042" y="3792111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/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c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,(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/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3F37117-C20A-F08C-2D68-14BA13B548E9}"/>
              </a:ext>
            </a:extLst>
          </p:cNvPr>
          <p:cNvCxnSpPr/>
          <p:nvPr/>
        </p:nvCxnSpPr>
        <p:spPr>
          <a:xfrm>
            <a:off x="3653719" y="2983631"/>
            <a:ext cx="25864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/>
              <p:nvPr/>
            </p:nvSpPr>
            <p:spPr>
              <a:xfrm>
                <a:off x="3451162" y="2286087"/>
                <a:ext cx="3191244" cy="68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62" y="2286087"/>
                <a:ext cx="3191244" cy="686150"/>
              </a:xfrm>
              <a:prstGeom prst="rect">
                <a:avLst/>
              </a:prstGeom>
              <a:blipFill>
                <a:blip r:embed="rId14"/>
                <a:stretch>
                  <a:fillRect r="-16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61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7AFC2-D2D4-E6D7-FBB5-AC919B32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Weaker Security Variants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5AA94-4CD5-440C-B528-BCBF799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92" y="6344851"/>
            <a:ext cx="2743200" cy="365125"/>
          </a:xfrm>
        </p:spPr>
        <p:txBody>
          <a:bodyPr/>
          <a:lstStyle/>
          <a:p>
            <a:fld id="{12AFF3DE-77BB-4488-86F1-88E7B1638D0B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5" name="Picture 2" descr="https://3.bp.blogspot.com/-h4UYMCiTEyE/V5NEX5yryYI/AAAAAAAA8iw/WUwgEpey8HIkqZVXa4JRfDX_TZlPoor1wCLcB/s800/computer_hacker_black1.png">
            <a:extLst>
              <a:ext uri="{FF2B5EF4-FFF2-40B4-BE49-F238E27FC236}">
                <a16:creationId xmlns:a16="http://schemas.microsoft.com/office/drawing/2014/main" id="{9F83D6B3-671B-69D9-B538-487519DD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0" y="3515602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F2275D-07B5-A9C7-B10E-E23855D8353D}"/>
              </a:ext>
            </a:extLst>
          </p:cNvPr>
          <p:cNvCxnSpPr>
            <a:cxnSpLocks/>
          </p:cNvCxnSpPr>
          <p:nvPr/>
        </p:nvCxnSpPr>
        <p:spPr>
          <a:xfrm flipH="1">
            <a:off x="3640836" y="2024742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/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blipFill>
                <a:blip r:embed="rId3"/>
                <a:stretch>
                  <a:fillRect l="-85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/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/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B77E1E-FB59-C527-C768-77461D1A7764}"/>
              </a:ext>
            </a:extLst>
          </p:cNvPr>
          <p:cNvCxnSpPr/>
          <p:nvPr/>
        </p:nvCxnSpPr>
        <p:spPr>
          <a:xfrm flipH="1">
            <a:off x="3653719" y="4964286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/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DC2EE-31DD-AA34-1CAE-C7B1656F3431}"/>
              </a:ext>
            </a:extLst>
          </p:cNvPr>
          <p:cNvGrpSpPr/>
          <p:nvPr/>
        </p:nvGrpSpPr>
        <p:grpSpPr>
          <a:xfrm>
            <a:off x="6573794" y="4100502"/>
            <a:ext cx="1902117" cy="1584320"/>
            <a:chOff x="7632448" y="1917935"/>
            <a:chExt cx="1902117" cy="189602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2603458-3192-C83C-7C4B-F2FE57F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F23C74E-AC1C-C217-616B-AA90EB20AA52}"/>
                </a:ext>
              </a:extLst>
            </p:cNvPr>
            <p:cNvSpPr txBox="1"/>
            <p:nvPr/>
          </p:nvSpPr>
          <p:spPr>
            <a:xfrm>
              <a:off x="8211815" y="2736219"/>
              <a:ext cx="6286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 err="1">
                  <a:latin typeface="Cambria Math" panose="02040503050406030204" pitchFamily="18" charset="0"/>
                </a:rPr>
                <a:t>Enc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79FBB5-2040-2396-531E-20177F7BFDFC}"/>
              </a:ext>
            </a:extLst>
          </p:cNvPr>
          <p:cNvGrpSpPr/>
          <p:nvPr/>
        </p:nvGrpSpPr>
        <p:grpSpPr>
          <a:xfrm>
            <a:off x="3637700" y="5216719"/>
            <a:ext cx="4887823" cy="1493194"/>
            <a:chOff x="4343791" y="3332870"/>
            <a:chExt cx="4887823" cy="1844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/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blipFill>
                  <a:blip r:embed="rId8"/>
                  <a:stretch>
                    <a:fillRect l="-658" r="-658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/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B47D448-F1BB-6D12-32FF-FC20C1847268}"/>
                </a:ext>
              </a:extLst>
            </p:cNvPr>
            <p:cNvGrpSpPr/>
            <p:nvPr/>
          </p:nvGrpSpPr>
          <p:grpSpPr>
            <a:xfrm>
              <a:off x="7329497" y="3332870"/>
              <a:ext cx="1902117" cy="1844168"/>
              <a:chOff x="7632448" y="1917935"/>
              <a:chExt cx="1902117" cy="189602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0AE59B4-D214-51D3-D588-1A07FCD01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448" y="1917935"/>
                <a:ext cx="1902117" cy="189602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DDBF2B-5753-C0A7-7740-CBAABA35E5E5}"/>
                  </a:ext>
                </a:extLst>
              </p:cNvPr>
              <p:cNvSpPr txBox="1"/>
              <p:nvPr/>
            </p:nvSpPr>
            <p:spPr>
              <a:xfrm>
                <a:off x="8032393" y="2764652"/>
                <a:ext cx="1102225" cy="44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err="1">
                    <a:latin typeface="Cambria Math" panose="02040503050406030204" pitchFamily="18" charset="0"/>
                  </a:rPr>
                  <a:t>KeyGen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DFE5956-27A9-51E1-3F4F-80E73CF9D826}"/>
                </a:ext>
              </a:extLst>
            </p:cNvPr>
            <p:cNvCxnSpPr/>
            <p:nvPr/>
          </p:nvCxnSpPr>
          <p:spPr>
            <a:xfrm flipH="1">
              <a:off x="4343791" y="4535863"/>
              <a:ext cx="25864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A63C323-DF01-AE25-39C3-1C63A402F33E}"/>
                </a:ext>
              </a:extLst>
            </p:cNvPr>
            <p:cNvCxnSpPr/>
            <p:nvPr/>
          </p:nvCxnSpPr>
          <p:spPr>
            <a:xfrm>
              <a:off x="4343791" y="4131117"/>
              <a:ext cx="25864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/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20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DA901ED-AB02-2033-B742-3B5DD1056066}"/>
              </a:ext>
            </a:extLst>
          </p:cNvPr>
          <p:cNvGrpSpPr/>
          <p:nvPr/>
        </p:nvGrpSpPr>
        <p:grpSpPr>
          <a:xfrm>
            <a:off x="6557775" y="3009217"/>
            <a:ext cx="1902117" cy="1457502"/>
            <a:chOff x="7632448" y="1917935"/>
            <a:chExt cx="1902117" cy="189602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460DDCD-7D76-DF82-1292-45628A43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56DB69B-6101-67DC-BD49-AF3A2417C908}"/>
                </a:ext>
              </a:extLst>
            </p:cNvPr>
            <p:cNvSpPr txBox="1"/>
            <p:nvPr/>
          </p:nvSpPr>
          <p:spPr>
            <a:xfrm>
              <a:off x="8211815" y="2736219"/>
              <a:ext cx="609462" cy="44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err="1">
                  <a:latin typeface="Cambria Math" panose="02040503050406030204" pitchFamily="18" charset="0"/>
                </a:rPr>
                <a:t>Cor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5A8FA2-BD8A-9E90-9BEB-772EA849A4B6}"/>
              </a:ext>
            </a:extLst>
          </p:cNvPr>
          <p:cNvCxnSpPr/>
          <p:nvPr/>
        </p:nvCxnSpPr>
        <p:spPr>
          <a:xfrm flipH="1">
            <a:off x="3619042" y="3792111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/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c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,(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/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3F37117-C20A-F08C-2D68-14BA13B548E9}"/>
              </a:ext>
            </a:extLst>
          </p:cNvPr>
          <p:cNvCxnSpPr/>
          <p:nvPr/>
        </p:nvCxnSpPr>
        <p:spPr>
          <a:xfrm>
            <a:off x="3653719" y="2983631"/>
            <a:ext cx="25864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/>
              <p:nvPr/>
            </p:nvSpPr>
            <p:spPr>
              <a:xfrm>
                <a:off x="3451162" y="2286087"/>
                <a:ext cx="3191244" cy="68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62" y="2286087"/>
                <a:ext cx="3191244" cy="686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乗算記号 2">
            <a:extLst>
              <a:ext uri="{FF2B5EF4-FFF2-40B4-BE49-F238E27FC236}">
                <a16:creationId xmlns:a16="http://schemas.microsoft.com/office/drawing/2014/main" id="{FA3EDA0B-5935-9289-2634-33A146C4BAD7}"/>
              </a:ext>
            </a:extLst>
          </p:cNvPr>
          <p:cNvSpPr/>
          <p:nvPr/>
        </p:nvSpPr>
        <p:spPr>
          <a:xfrm>
            <a:off x="2217909" y="2958575"/>
            <a:ext cx="7613583" cy="1464310"/>
          </a:xfrm>
          <a:prstGeom prst="mathMultiply">
            <a:avLst>
              <a:gd name="adj1" fmla="val 50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dirty="0" err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6A2D2C-F718-C638-F047-706EB85D59CD}"/>
              </a:ext>
            </a:extLst>
          </p:cNvPr>
          <p:cNvSpPr txBox="1"/>
          <p:nvPr/>
        </p:nvSpPr>
        <p:spPr>
          <a:xfrm>
            <a:off x="8302398" y="2935237"/>
            <a:ext cx="201208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No corruptions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0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7AFC2-D2D4-E6D7-FBB5-AC919B32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Weaker Security Variants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5AA94-4CD5-440C-B528-BCBF799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92" y="6344851"/>
            <a:ext cx="2743200" cy="365125"/>
          </a:xfrm>
        </p:spPr>
        <p:txBody>
          <a:bodyPr/>
          <a:lstStyle/>
          <a:p>
            <a:fld id="{12AFF3DE-77BB-4488-86F1-88E7B1638D0B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5" name="Picture 2" descr="https://3.bp.blogspot.com/-h4UYMCiTEyE/V5NEX5yryYI/AAAAAAAA8iw/WUwgEpey8HIkqZVXa4JRfDX_TZlPoor1wCLcB/s800/computer_hacker_black1.png">
            <a:extLst>
              <a:ext uri="{FF2B5EF4-FFF2-40B4-BE49-F238E27FC236}">
                <a16:creationId xmlns:a16="http://schemas.microsoft.com/office/drawing/2014/main" id="{9F83D6B3-671B-69D9-B538-487519DD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0" y="3515602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F2275D-07B5-A9C7-B10E-E23855D8353D}"/>
              </a:ext>
            </a:extLst>
          </p:cNvPr>
          <p:cNvCxnSpPr>
            <a:cxnSpLocks/>
          </p:cNvCxnSpPr>
          <p:nvPr/>
        </p:nvCxnSpPr>
        <p:spPr>
          <a:xfrm flipH="1">
            <a:off x="3640836" y="2024742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/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blipFill>
                <a:blip r:embed="rId3"/>
                <a:stretch>
                  <a:fillRect l="-85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/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/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B77E1E-FB59-C527-C768-77461D1A7764}"/>
              </a:ext>
            </a:extLst>
          </p:cNvPr>
          <p:cNvCxnSpPr/>
          <p:nvPr/>
        </p:nvCxnSpPr>
        <p:spPr>
          <a:xfrm flipH="1">
            <a:off x="3653719" y="4964286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/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DC2EE-31DD-AA34-1CAE-C7B1656F3431}"/>
              </a:ext>
            </a:extLst>
          </p:cNvPr>
          <p:cNvGrpSpPr/>
          <p:nvPr/>
        </p:nvGrpSpPr>
        <p:grpSpPr>
          <a:xfrm>
            <a:off x="6573794" y="4100502"/>
            <a:ext cx="1902117" cy="1584320"/>
            <a:chOff x="7632448" y="1917935"/>
            <a:chExt cx="1902117" cy="189602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2603458-3192-C83C-7C4B-F2FE57F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F23C74E-AC1C-C217-616B-AA90EB20AA52}"/>
                </a:ext>
              </a:extLst>
            </p:cNvPr>
            <p:cNvSpPr txBox="1"/>
            <p:nvPr/>
          </p:nvSpPr>
          <p:spPr>
            <a:xfrm>
              <a:off x="8211815" y="2736219"/>
              <a:ext cx="6286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 err="1">
                  <a:latin typeface="Cambria Math" panose="02040503050406030204" pitchFamily="18" charset="0"/>
                </a:rPr>
                <a:t>Enc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79FBB5-2040-2396-531E-20177F7BFDFC}"/>
              </a:ext>
            </a:extLst>
          </p:cNvPr>
          <p:cNvGrpSpPr/>
          <p:nvPr/>
        </p:nvGrpSpPr>
        <p:grpSpPr>
          <a:xfrm>
            <a:off x="3637700" y="5216719"/>
            <a:ext cx="4887823" cy="1493194"/>
            <a:chOff x="4343791" y="3332870"/>
            <a:chExt cx="4887823" cy="1844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/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blipFill>
                  <a:blip r:embed="rId8"/>
                  <a:stretch>
                    <a:fillRect l="-658" r="-658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/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B47D448-F1BB-6D12-32FF-FC20C1847268}"/>
                </a:ext>
              </a:extLst>
            </p:cNvPr>
            <p:cNvGrpSpPr/>
            <p:nvPr/>
          </p:nvGrpSpPr>
          <p:grpSpPr>
            <a:xfrm>
              <a:off x="7329497" y="3332870"/>
              <a:ext cx="1902117" cy="1844168"/>
              <a:chOff x="7632448" y="1917935"/>
              <a:chExt cx="1902117" cy="189602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0AE59B4-D214-51D3-D588-1A07FCD01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448" y="1917935"/>
                <a:ext cx="1902117" cy="189602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DDBF2B-5753-C0A7-7740-CBAABA35E5E5}"/>
                  </a:ext>
                </a:extLst>
              </p:cNvPr>
              <p:cNvSpPr txBox="1"/>
              <p:nvPr/>
            </p:nvSpPr>
            <p:spPr>
              <a:xfrm>
                <a:off x="8032393" y="2764652"/>
                <a:ext cx="1102225" cy="44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err="1">
                    <a:latin typeface="Cambria Math" panose="02040503050406030204" pitchFamily="18" charset="0"/>
                  </a:rPr>
                  <a:t>KeyGen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DFE5956-27A9-51E1-3F4F-80E73CF9D826}"/>
                </a:ext>
              </a:extLst>
            </p:cNvPr>
            <p:cNvCxnSpPr/>
            <p:nvPr/>
          </p:nvCxnSpPr>
          <p:spPr>
            <a:xfrm flipH="1">
              <a:off x="4343791" y="4535863"/>
              <a:ext cx="25864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A63C323-DF01-AE25-39C3-1C63A402F33E}"/>
                </a:ext>
              </a:extLst>
            </p:cNvPr>
            <p:cNvCxnSpPr/>
            <p:nvPr/>
          </p:nvCxnSpPr>
          <p:spPr>
            <a:xfrm>
              <a:off x="4343791" y="4131117"/>
              <a:ext cx="25864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/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20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DA901ED-AB02-2033-B742-3B5DD1056066}"/>
              </a:ext>
            </a:extLst>
          </p:cNvPr>
          <p:cNvGrpSpPr/>
          <p:nvPr/>
        </p:nvGrpSpPr>
        <p:grpSpPr>
          <a:xfrm>
            <a:off x="6557775" y="3009217"/>
            <a:ext cx="1902117" cy="1457502"/>
            <a:chOff x="7632448" y="1917935"/>
            <a:chExt cx="1902117" cy="189602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460DDCD-7D76-DF82-1292-45628A43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56DB69B-6101-67DC-BD49-AF3A2417C908}"/>
                </a:ext>
              </a:extLst>
            </p:cNvPr>
            <p:cNvSpPr txBox="1"/>
            <p:nvPr/>
          </p:nvSpPr>
          <p:spPr>
            <a:xfrm>
              <a:off x="8211815" y="2736219"/>
              <a:ext cx="609462" cy="44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err="1">
                  <a:latin typeface="Cambria Math" panose="02040503050406030204" pitchFamily="18" charset="0"/>
                </a:rPr>
                <a:t>Cor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5A8FA2-BD8A-9E90-9BEB-772EA849A4B6}"/>
              </a:ext>
            </a:extLst>
          </p:cNvPr>
          <p:cNvCxnSpPr/>
          <p:nvPr/>
        </p:nvCxnSpPr>
        <p:spPr>
          <a:xfrm flipH="1">
            <a:off x="3619042" y="3792111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/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c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,(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/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3F37117-C20A-F08C-2D68-14BA13B548E9}"/>
              </a:ext>
            </a:extLst>
          </p:cNvPr>
          <p:cNvCxnSpPr/>
          <p:nvPr/>
        </p:nvCxnSpPr>
        <p:spPr>
          <a:xfrm>
            <a:off x="3653719" y="2983631"/>
            <a:ext cx="25864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/>
              <p:nvPr/>
            </p:nvSpPr>
            <p:spPr>
              <a:xfrm>
                <a:off x="3451161" y="2286087"/>
                <a:ext cx="3685981" cy="68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61" y="2286087"/>
                <a:ext cx="3685981" cy="686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17F5796-FAE9-353A-7663-9AC31DF101C3}"/>
              </a:ext>
            </a:extLst>
          </p:cNvPr>
          <p:cNvGrpSpPr/>
          <p:nvPr/>
        </p:nvGrpSpPr>
        <p:grpSpPr>
          <a:xfrm>
            <a:off x="7441873" y="2192290"/>
            <a:ext cx="4156907" cy="849423"/>
            <a:chOff x="7921410" y="3724971"/>
            <a:chExt cx="4156907" cy="849423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1AF7551-1F39-1B51-4495-547E4ED600B5}"/>
                </a:ext>
              </a:extLst>
            </p:cNvPr>
            <p:cNvSpPr txBox="1"/>
            <p:nvPr/>
          </p:nvSpPr>
          <p:spPr>
            <a:xfrm>
              <a:off x="8661819" y="3724971"/>
              <a:ext cx="2654894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>
                  <a:latin typeface="Cambria Math" panose="02040503050406030204" pitchFamily="18" charset="0"/>
                </a:rPr>
                <a:t>Non-multi-challenge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8935204-62EA-BB9B-C284-EA8951C06D6C}"/>
                </a:ext>
              </a:extLst>
            </p:cNvPr>
            <p:cNvSpPr txBox="1"/>
            <p:nvPr/>
          </p:nvSpPr>
          <p:spPr>
            <a:xfrm>
              <a:off x="7921410" y="4143507"/>
              <a:ext cx="41569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A</a:t>
              </a:r>
              <a:r>
                <a:rPr kumimoji="1" lang="en-US" altLang="ja-JP" sz="2200" b="0" i="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t most one challenge </a:t>
              </a:r>
              <a:r>
                <a:rPr kumimoji="1" lang="en-US" altLang="ja-JP" sz="2200" b="0" i="0" dirty="0" err="1">
                  <a:solidFill>
                    <a:schemeClr val="accent2"/>
                  </a:solidFill>
                  <a:latin typeface="Cambria Math" panose="02040503050406030204" pitchFamily="18" charset="0"/>
                </a:rPr>
                <a:t>ct</a:t>
              </a:r>
              <a:r>
                <a:rPr kumimoji="1" lang="en-US" altLang="ja-JP" sz="2200" b="0" i="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 per slot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66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7AFC2-D2D4-E6D7-FBB5-AC919B32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Weaker Security Variants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5AA94-4CD5-440C-B528-BCBF799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92" y="6344851"/>
            <a:ext cx="2743200" cy="365125"/>
          </a:xfrm>
        </p:spPr>
        <p:txBody>
          <a:bodyPr/>
          <a:lstStyle/>
          <a:p>
            <a:fld id="{12AFF3DE-77BB-4488-86F1-88E7B1638D0B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5" name="Picture 2" descr="https://3.bp.blogspot.com/-h4UYMCiTEyE/V5NEX5yryYI/AAAAAAAA8iw/WUwgEpey8HIkqZVXa4JRfDX_TZlPoor1wCLcB/s800/computer_hacker_black1.png">
            <a:extLst>
              <a:ext uri="{FF2B5EF4-FFF2-40B4-BE49-F238E27FC236}">
                <a16:creationId xmlns:a16="http://schemas.microsoft.com/office/drawing/2014/main" id="{9F83D6B3-671B-69D9-B538-487519DD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0" y="3515602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F2275D-07B5-A9C7-B10E-E23855D8353D}"/>
              </a:ext>
            </a:extLst>
          </p:cNvPr>
          <p:cNvCxnSpPr>
            <a:cxnSpLocks/>
          </p:cNvCxnSpPr>
          <p:nvPr/>
        </p:nvCxnSpPr>
        <p:spPr>
          <a:xfrm flipH="1">
            <a:off x="3640836" y="2024742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/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FF41E2-7611-0BAB-7634-26365C56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79" y="1306076"/>
                <a:ext cx="4273286" cy="785408"/>
              </a:xfrm>
              <a:prstGeom prst="rect">
                <a:avLst/>
              </a:prstGeom>
              <a:blipFill>
                <a:blip r:embed="rId3"/>
                <a:stretch>
                  <a:fillRect l="-85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/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89BE0E5-7914-EEAA-8DBA-4B11D86E7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14" y="1545059"/>
                <a:ext cx="569387" cy="430887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/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9" name="雲形吹き出し 33">
                <a:extLst>
                  <a:ext uri="{FF2B5EF4-FFF2-40B4-BE49-F238E27FC236}">
                    <a16:creationId xmlns:a16="http://schemas.microsoft.com/office/drawing/2014/main" id="{310B2DDD-2613-7A94-B8A4-A5DACC4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2585774"/>
                <a:ext cx="1240971" cy="1058910"/>
              </a:xfrm>
              <a:prstGeom prst="cloudCallout">
                <a:avLst>
                  <a:gd name="adj1" fmla="val 54956"/>
                  <a:gd name="adj2" fmla="val 760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B77E1E-FB59-C527-C768-77461D1A7764}"/>
              </a:ext>
            </a:extLst>
          </p:cNvPr>
          <p:cNvCxnSpPr/>
          <p:nvPr/>
        </p:nvCxnSpPr>
        <p:spPr>
          <a:xfrm flipH="1">
            <a:off x="3653719" y="4964286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/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90B6F1-8F8F-FFB8-8702-012FA6F2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7" y="4357021"/>
                <a:ext cx="1246560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DC2EE-31DD-AA34-1CAE-C7B1656F3431}"/>
              </a:ext>
            </a:extLst>
          </p:cNvPr>
          <p:cNvGrpSpPr/>
          <p:nvPr/>
        </p:nvGrpSpPr>
        <p:grpSpPr>
          <a:xfrm>
            <a:off x="6573794" y="4100502"/>
            <a:ext cx="1902117" cy="1584320"/>
            <a:chOff x="7632448" y="1917935"/>
            <a:chExt cx="1902117" cy="189602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2603458-3192-C83C-7C4B-F2FE57F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F23C74E-AC1C-C217-616B-AA90EB20AA52}"/>
                </a:ext>
              </a:extLst>
            </p:cNvPr>
            <p:cNvSpPr txBox="1"/>
            <p:nvPr/>
          </p:nvSpPr>
          <p:spPr>
            <a:xfrm>
              <a:off x="8211815" y="2736219"/>
              <a:ext cx="6286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 err="1">
                  <a:latin typeface="Cambria Math" panose="02040503050406030204" pitchFamily="18" charset="0"/>
                </a:rPr>
                <a:t>Enc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79FBB5-2040-2396-531E-20177F7BFDFC}"/>
              </a:ext>
            </a:extLst>
          </p:cNvPr>
          <p:cNvGrpSpPr/>
          <p:nvPr/>
        </p:nvGrpSpPr>
        <p:grpSpPr>
          <a:xfrm>
            <a:off x="3637700" y="5216719"/>
            <a:ext cx="4887823" cy="1493194"/>
            <a:chOff x="4343791" y="3332870"/>
            <a:chExt cx="4887823" cy="1844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/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E34C124-C788-0295-3775-794163E688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687" y="3636452"/>
                  <a:ext cx="931281" cy="532167"/>
                </a:xfrm>
                <a:prstGeom prst="rect">
                  <a:avLst/>
                </a:prstGeom>
                <a:blipFill>
                  <a:blip r:embed="rId8"/>
                  <a:stretch>
                    <a:fillRect l="-658" r="-658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/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E471FE91-790B-3F7E-A6C0-68F7C5660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456" y="4523712"/>
                  <a:ext cx="516488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B47D448-F1BB-6D12-32FF-FC20C1847268}"/>
                </a:ext>
              </a:extLst>
            </p:cNvPr>
            <p:cNvGrpSpPr/>
            <p:nvPr/>
          </p:nvGrpSpPr>
          <p:grpSpPr>
            <a:xfrm>
              <a:off x="7329497" y="3332870"/>
              <a:ext cx="1902117" cy="1844168"/>
              <a:chOff x="7632448" y="1917935"/>
              <a:chExt cx="1902117" cy="189602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0AE59B4-D214-51D3-D588-1A07FCD01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448" y="1917935"/>
                <a:ext cx="1902117" cy="189602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DDBF2B-5753-C0A7-7740-CBAABA35E5E5}"/>
                  </a:ext>
                </a:extLst>
              </p:cNvPr>
              <p:cNvSpPr txBox="1"/>
              <p:nvPr/>
            </p:nvSpPr>
            <p:spPr>
              <a:xfrm>
                <a:off x="8032393" y="2764652"/>
                <a:ext cx="1102225" cy="44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err="1">
                    <a:latin typeface="Cambria Math" panose="02040503050406030204" pitchFamily="18" charset="0"/>
                  </a:rPr>
                  <a:t>KeyGen</a:t>
                </a: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DFE5956-27A9-51E1-3F4F-80E73CF9D826}"/>
                </a:ext>
              </a:extLst>
            </p:cNvPr>
            <p:cNvCxnSpPr/>
            <p:nvPr/>
          </p:nvCxnSpPr>
          <p:spPr>
            <a:xfrm flipH="1">
              <a:off x="4343791" y="4535863"/>
              <a:ext cx="25864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A63C323-DF01-AE25-39C3-1C63A402F33E}"/>
                </a:ext>
              </a:extLst>
            </p:cNvPr>
            <p:cNvCxnSpPr/>
            <p:nvPr/>
          </p:nvCxnSpPr>
          <p:spPr>
            <a:xfrm>
              <a:off x="4343791" y="4131117"/>
              <a:ext cx="25864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/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20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EA0CFC-6DAC-076D-4E1A-A2E6BA6B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85" y="3364067"/>
                <a:ext cx="1206228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DA901ED-AB02-2033-B742-3B5DD1056066}"/>
              </a:ext>
            </a:extLst>
          </p:cNvPr>
          <p:cNvGrpSpPr/>
          <p:nvPr/>
        </p:nvGrpSpPr>
        <p:grpSpPr>
          <a:xfrm>
            <a:off x="6557775" y="3009217"/>
            <a:ext cx="1902117" cy="1457502"/>
            <a:chOff x="7632448" y="1917935"/>
            <a:chExt cx="1902117" cy="189602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460DDCD-7D76-DF82-1292-45628A43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2448" y="1917935"/>
              <a:ext cx="1902117" cy="189602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56DB69B-6101-67DC-BD49-AF3A2417C908}"/>
                </a:ext>
              </a:extLst>
            </p:cNvPr>
            <p:cNvSpPr txBox="1"/>
            <p:nvPr/>
          </p:nvSpPr>
          <p:spPr>
            <a:xfrm>
              <a:off x="8211815" y="2736219"/>
              <a:ext cx="609462" cy="44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err="1">
                  <a:latin typeface="Cambria Math" panose="02040503050406030204" pitchFamily="18" charset="0"/>
                </a:rPr>
                <a:t>Cor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5A8FA2-BD8A-9E90-9BEB-772EA849A4B6}"/>
              </a:ext>
            </a:extLst>
          </p:cNvPr>
          <p:cNvCxnSpPr/>
          <p:nvPr/>
        </p:nvCxnSpPr>
        <p:spPr>
          <a:xfrm flipH="1">
            <a:off x="3619042" y="3792111"/>
            <a:ext cx="2586444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/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latin typeface="Cambria Math" panose="02040503050406030204" pitchFamily="18" charset="0"/>
                        </a:rPr>
                        <m:t>c</m:t>
                      </m:r>
                      <m:sSubSup>
                        <m:sSub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,(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9698F2-6879-FA46-A0A8-87C70495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26" y="4681190"/>
                <a:ext cx="3544509" cy="512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/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901F4BF-2ECC-2171-B751-992FBAE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98" y="5813158"/>
                <a:ext cx="3544509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3F37117-C20A-F08C-2D68-14BA13B548E9}"/>
              </a:ext>
            </a:extLst>
          </p:cNvPr>
          <p:cNvCxnSpPr/>
          <p:nvPr/>
        </p:nvCxnSpPr>
        <p:spPr>
          <a:xfrm>
            <a:off x="3653719" y="2983631"/>
            <a:ext cx="25864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/>
              <p:nvPr/>
            </p:nvSpPr>
            <p:spPr>
              <a:xfrm>
                <a:off x="3451162" y="2286087"/>
                <a:ext cx="3191244" cy="68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p>
                              </m:sSubSup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78AF216-0A71-2026-1519-90E7D7D8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62" y="2286087"/>
                <a:ext cx="3191244" cy="686150"/>
              </a:xfrm>
              <a:prstGeom prst="rect">
                <a:avLst/>
              </a:prstGeom>
              <a:blipFill>
                <a:blip r:embed="rId14"/>
                <a:stretch>
                  <a:fillRect r="-16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8948F1B-FA60-CE93-4918-83C15E56E369}"/>
              </a:ext>
            </a:extLst>
          </p:cNvPr>
          <p:cNvGrpSpPr/>
          <p:nvPr/>
        </p:nvGrpSpPr>
        <p:grpSpPr>
          <a:xfrm>
            <a:off x="168789" y="5376462"/>
            <a:ext cx="3125279" cy="861774"/>
            <a:chOff x="8661819" y="3724971"/>
            <a:chExt cx="3125279" cy="86177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B3E2171-5EB5-BF03-6C4D-E9726A26A72E}"/>
                </a:ext>
              </a:extLst>
            </p:cNvPr>
            <p:cNvSpPr txBox="1"/>
            <p:nvPr/>
          </p:nvSpPr>
          <p:spPr>
            <a:xfrm>
              <a:off x="8661819" y="3724971"/>
              <a:ext cx="3125279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Cambria Math" panose="02040503050406030204" pitchFamily="18" charset="0"/>
                </a:rPr>
                <a:t>N</a:t>
              </a:r>
              <a:r>
                <a:rPr kumimoji="1" lang="en-US" altLang="ja-JP" sz="2200" b="0" i="0" dirty="0">
                  <a:latin typeface="Cambria Math" panose="02040503050406030204" pitchFamily="18" charset="0"/>
                </a:rPr>
                <a:t>on collusion resistance</a:t>
              </a:r>
              <a:endParaRPr kumimoji="1" lang="ja-JP" altLang="en-US" sz="2200" b="0" i="0" dirty="0">
                <a:latin typeface="Cambria Math" panose="02040503050406030204" pitchFamily="18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39E95C9-557B-7FE9-6CED-5FFB00A74295}"/>
                </a:ext>
              </a:extLst>
            </p:cNvPr>
            <p:cNvSpPr txBox="1"/>
            <p:nvPr/>
          </p:nvSpPr>
          <p:spPr>
            <a:xfrm>
              <a:off x="8797676" y="4155858"/>
              <a:ext cx="27245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A</a:t>
              </a:r>
              <a:r>
                <a:rPr kumimoji="1" lang="en-US" altLang="ja-JP" sz="2200" b="0" i="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t most one </a:t>
              </a:r>
              <a:r>
                <a:rPr kumimoji="1" lang="en-US" altLang="ja-JP" sz="2200" b="0" i="0" dirty="0" err="1">
                  <a:solidFill>
                    <a:schemeClr val="accent2"/>
                  </a:solidFill>
                  <a:latin typeface="Cambria Math" panose="02040503050406030204" pitchFamily="18" charset="0"/>
                </a:rPr>
                <a:t>sk</a:t>
              </a:r>
              <a:r>
                <a:rPr kumimoji="1" lang="en-US" altLang="ja-JP" sz="2200" b="0" i="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06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566369"/>
                  </p:ext>
                </p:extLst>
              </p:nvPr>
            </p:nvGraphicFramePr>
            <p:xfrm>
              <a:off x="783461" y="1508760"/>
              <a:ext cx="7904579" cy="12801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566369"/>
                  </p:ext>
                </p:extLst>
              </p:nvPr>
            </p:nvGraphicFramePr>
            <p:xfrm>
              <a:off x="783461" y="1508760"/>
              <a:ext cx="7904579" cy="12801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9098" t="-4717" r="-254098" b="-1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with MI-ABE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36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C535C-ABA9-6E5C-490A-CE2F06F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Subscription to Joint Data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552B8-580A-A435-DC66-1F333841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CC9C74-56C9-5652-3538-228692D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0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CB787F8F-815D-EBCF-32EB-EF8AA285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73" y="1815165"/>
            <a:ext cx="1096478" cy="10964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5B3EB63-DA7C-FD36-5D94-14AA3492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81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BCEB6247-CE41-43CF-8CA4-E74596849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54" y="1815165"/>
            <a:ext cx="1096478" cy="109647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9DA2C43-3EE8-A61D-A6EB-F9F1CE3A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62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FF9DA1DB-0817-62A1-6D10-27EB7067A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35" y="1815165"/>
            <a:ext cx="1096478" cy="109647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012658-2F1F-5186-ED27-B45C8C8754A2}"/>
              </a:ext>
            </a:extLst>
          </p:cNvPr>
          <p:cNvSpPr txBox="1"/>
          <p:nvPr/>
        </p:nvSpPr>
        <p:spPr>
          <a:xfrm>
            <a:off x="2310063" y="2911643"/>
            <a:ext cx="239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Database D</a:t>
            </a:r>
            <a:r>
              <a:rPr kumimoji="1" lang="en-US" altLang="ja-JP" sz="2200" b="0" baseline="-25000" dirty="0">
                <a:latin typeface="Cambria Math" panose="02040503050406030204" pitchFamily="18" charset="0"/>
              </a:rPr>
              <a:t>1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lang="en-US" altLang="ja-JP" sz="2200" dirty="0">
              <a:latin typeface="Cambria Math" panose="02040503050406030204" pitchFamily="18" charset="0"/>
            </a:endParaRPr>
          </a:p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for time period T</a:t>
            </a:r>
            <a:r>
              <a:rPr kumimoji="1" lang="en-US" altLang="ja-JP" sz="2200" b="0" i="0" baseline="-25000" dirty="0">
                <a:latin typeface="Cambria Math" panose="02040503050406030204" pitchFamily="18" charset="0"/>
              </a:rPr>
              <a:t>1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587121-F385-D16E-8DAA-EB8F0EC84B18}"/>
              </a:ext>
            </a:extLst>
          </p:cNvPr>
          <p:cNvSpPr txBox="1"/>
          <p:nvPr/>
        </p:nvSpPr>
        <p:spPr>
          <a:xfrm>
            <a:off x="5507134" y="2911643"/>
            <a:ext cx="239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Database D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2</a:t>
            </a:r>
            <a:endParaRPr lang="en-US" altLang="ja-JP" sz="2200" dirty="0">
              <a:latin typeface="Cambria Math" panose="02040503050406030204" pitchFamily="18" charset="0"/>
            </a:endParaRPr>
          </a:p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for time period T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2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37AA93-1935-B11B-BCCE-6EE6DE30C0EE}"/>
              </a:ext>
            </a:extLst>
          </p:cNvPr>
          <p:cNvSpPr txBox="1"/>
          <p:nvPr/>
        </p:nvSpPr>
        <p:spPr>
          <a:xfrm>
            <a:off x="8557708" y="2911642"/>
            <a:ext cx="239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Database D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3</a:t>
            </a:r>
            <a:endParaRPr lang="en-US" altLang="ja-JP" sz="2200" dirty="0">
              <a:latin typeface="Cambria Math" panose="02040503050406030204" pitchFamily="18" charset="0"/>
            </a:endParaRPr>
          </a:p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for time period T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3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5FC2846-0172-B4B1-103B-39D0EC3C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65" y="1619116"/>
            <a:ext cx="478923" cy="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41082F1-0653-4147-8DFD-9D7726D1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16" y="1574955"/>
            <a:ext cx="478923" cy="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059C59AD-B751-2099-1FDF-BB501F44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122" y="1561341"/>
            <a:ext cx="478923" cy="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2F324CC-CAD7-5315-78AA-11F378EEFC81}"/>
              </a:ext>
            </a:extLst>
          </p:cNvPr>
          <p:cNvGrpSpPr/>
          <p:nvPr/>
        </p:nvGrpSpPr>
        <p:grpSpPr>
          <a:xfrm>
            <a:off x="2572366" y="4394665"/>
            <a:ext cx="6545045" cy="1970011"/>
            <a:chOff x="2572366" y="4394665"/>
            <a:chExt cx="6545045" cy="197001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DD842D1-BA0C-4394-B94D-4AA82CF13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192" y="4638801"/>
              <a:ext cx="1525219" cy="141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4.bp.blogspot.com/-xEpGwK-P9Sk/UPyIz3ET-5I/AAAAAAAAKxg/Wq5emUdphYw/s1600/seiji_kokkai_gijidou.png">
              <a:extLst>
                <a:ext uri="{FF2B5EF4-FFF2-40B4-BE49-F238E27FC236}">
                  <a16:creationId xmlns:a16="http://schemas.microsoft.com/office/drawing/2014/main" id="{E68B98FD-87E9-165C-FB81-BD75F2AC1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366" y="4777562"/>
              <a:ext cx="1697034" cy="105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F94C2A20-E4F1-F462-51BA-EC94B3D32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617" y="5130265"/>
              <a:ext cx="24344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0A51A25D-F7A1-490B-6015-44CFD1327EC9}"/>
                </a:ext>
              </a:extLst>
            </p:cNvPr>
            <p:cNvCxnSpPr>
              <a:cxnSpLocks/>
            </p:cNvCxnSpPr>
            <p:nvPr/>
          </p:nvCxnSpPr>
          <p:spPr>
            <a:xfrm>
              <a:off x="4706617" y="5552173"/>
              <a:ext cx="24344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8" name="Picture 14" descr="札束のイラスト（お金）">
              <a:extLst>
                <a:ext uri="{FF2B5EF4-FFF2-40B4-BE49-F238E27FC236}">
                  <a16:creationId xmlns:a16="http://schemas.microsoft.com/office/drawing/2014/main" id="{7F07BFAE-5C49-F4B4-DC28-8F9B59E54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847" y="4394665"/>
              <a:ext cx="1086000" cy="68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鍵のイラスト">
              <a:extLst>
                <a:ext uri="{FF2B5EF4-FFF2-40B4-BE49-F238E27FC236}">
                  <a16:creationId xmlns:a16="http://schemas.microsoft.com/office/drawing/2014/main" id="{7499F6B0-3735-50E3-36DC-53EBF114F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134" y="5642985"/>
              <a:ext cx="721691" cy="72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8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987953"/>
                  </p:ext>
                </p:extLst>
              </p:nvPr>
            </p:nvGraphicFramePr>
            <p:xfrm>
              <a:off x="783461" y="1508760"/>
              <a:ext cx="7904579" cy="25603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987953"/>
                  </p:ext>
                </p:extLst>
              </p:nvPr>
            </p:nvGraphicFramePr>
            <p:xfrm>
              <a:off x="783461" y="1508760"/>
              <a:ext cx="7904579" cy="25603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9098" t="-4762" r="-254098" b="-3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with MI-ABE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65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540701"/>
                  </p:ext>
                </p:extLst>
              </p:nvPr>
            </p:nvGraphicFramePr>
            <p:xfrm>
              <a:off x="783461" y="1508760"/>
              <a:ext cx="7904579" cy="3200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540701"/>
                  </p:ext>
                </p:extLst>
              </p:nvPr>
            </p:nvGraphicFramePr>
            <p:xfrm>
              <a:off x="783461" y="1508760"/>
              <a:ext cx="7904579" cy="3200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9098" t="-4762" r="-254098" b="-4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with MI-ABE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58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8157336"/>
                  </p:ext>
                </p:extLst>
              </p:nvPr>
            </p:nvGraphicFramePr>
            <p:xfrm>
              <a:off x="783461" y="1508760"/>
              <a:ext cx="7904579" cy="38404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6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8157336"/>
                  </p:ext>
                </p:extLst>
              </p:nvPr>
            </p:nvGraphicFramePr>
            <p:xfrm>
              <a:off x="783461" y="1508760"/>
              <a:ext cx="7904579" cy="38404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9098" t="-4762" r="-254098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66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with MI-ABE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63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561144"/>
                  </p:ext>
                </p:extLst>
              </p:nvPr>
            </p:nvGraphicFramePr>
            <p:xfrm>
              <a:off x="783461" y="1508760"/>
              <a:ext cx="9225027" cy="38404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4076155168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6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561144"/>
                  </p:ext>
                </p:extLst>
              </p:nvPr>
            </p:nvGraphicFramePr>
            <p:xfrm>
              <a:off x="783461" y="1508760"/>
              <a:ext cx="9225027" cy="38404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407615516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8689" t="-4762" r="-343033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98157" t="-4762" r="-922" b="-53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66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with MI-ABE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2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353434"/>
                  </p:ext>
                </p:extLst>
              </p:nvPr>
            </p:nvGraphicFramePr>
            <p:xfrm>
              <a:off x="783461" y="1508760"/>
              <a:ext cx="10545475" cy="38404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407615516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876315132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6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353434"/>
                  </p:ext>
                </p:extLst>
              </p:nvPr>
            </p:nvGraphicFramePr>
            <p:xfrm>
              <a:off x="783461" y="1508760"/>
              <a:ext cx="10545475" cy="38404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511046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1141133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487731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191964">
                      <a:extLst>
                        <a:ext uri="{9D8B030D-6E8A-4147-A177-3AD203B41FA5}">
                          <a16:colId xmlns:a16="http://schemas.microsoft.com/office/drawing/2014/main" val="1559282425"/>
                        </a:ext>
                      </a:extLst>
                    </a:gridCol>
                    <a:gridCol w="1252257">
                      <a:extLst>
                        <a:ext uri="{9D8B030D-6E8A-4147-A177-3AD203B41FA5}">
                          <a16:colId xmlns:a16="http://schemas.microsoft.com/office/drawing/2014/main" val="381618882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4076155168"/>
                        </a:ext>
                      </a:extLst>
                    </a:gridCol>
                    <a:gridCol w="1320448">
                      <a:extLst>
                        <a:ext uri="{9D8B030D-6E8A-4147-A177-3AD203B41FA5}">
                          <a16:colId xmlns:a16="http://schemas.microsoft.com/office/drawing/2014/main" val="87631513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7959" t="-4762" r="-429796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389" t="-4762" r="-101389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[AYY22]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/>
                            <a:t>Koala and 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86325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[FFMV23]-1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327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[FFMV23]-2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poly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P</a:t>
                          </a:r>
                          <a:endParaRPr kumimoji="1" lang="en-US" altLang="ja-JP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LWE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5163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[ARYY23]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constant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LWE variants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/>
                            <a:t>identity</a:t>
                          </a:r>
                          <a:endParaRPr kumimoji="1" lang="ja-JP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090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66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with MI-ABE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207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1628150"/>
                  </p:ext>
                </p:extLst>
              </p:nvPr>
            </p:nvGraphicFramePr>
            <p:xfrm>
              <a:off x="1007167" y="2151247"/>
              <a:ext cx="7721396" cy="12801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389380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768668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519555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681480">
                      <a:extLst>
                        <a:ext uri="{9D8B030D-6E8A-4147-A177-3AD203B41FA5}">
                          <a16:colId xmlns:a16="http://schemas.microsoft.com/office/drawing/2014/main" val="185318080"/>
                        </a:ext>
                      </a:extLst>
                    </a:gridCol>
                    <a:gridCol w="1025834">
                      <a:extLst>
                        <a:ext uri="{9D8B030D-6E8A-4147-A177-3AD203B41FA5}">
                          <a16:colId xmlns:a16="http://schemas.microsoft.com/office/drawing/2014/main" val="1946313438"/>
                        </a:ext>
                      </a:extLst>
                    </a:gridCol>
                    <a:gridCol w="1336479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[NPP22]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Inner Product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407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1628150"/>
                  </p:ext>
                </p:extLst>
              </p:nvPr>
            </p:nvGraphicFramePr>
            <p:xfrm>
              <a:off x="1007167" y="2151247"/>
              <a:ext cx="7721396" cy="12801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389380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768668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519555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681480">
                      <a:extLst>
                        <a:ext uri="{9D8B030D-6E8A-4147-A177-3AD203B41FA5}">
                          <a16:colId xmlns:a16="http://schemas.microsoft.com/office/drawing/2014/main" val="185318080"/>
                        </a:ext>
                      </a:extLst>
                    </a:gridCol>
                    <a:gridCol w="1025834">
                      <a:extLst>
                        <a:ext uri="{9D8B030D-6E8A-4147-A177-3AD203B41FA5}">
                          <a16:colId xmlns:a16="http://schemas.microsoft.com/office/drawing/2014/main" val="1946313438"/>
                        </a:ext>
                      </a:extLst>
                    </a:gridCol>
                    <a:gridCol w="1336479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570" t="-4717" r="-267470" b="-13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841" t="-4717" r="-141304" b="-13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[NPP22]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Inner Product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4075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</a:t>
            </a:r>
            <a:r>
              <a:rPr lang="en-US" altLang="ja-JP" dirty="0"/>
              <a:t>with</a:t>
            </a:r>
            <a:r>
              <a:rPr kumimoji="1" lang="en-US" altLang="ja-JP" dirty="0"/>
              <a:t> AB-MIFE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21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9356"/>
                  </p:ext>
                </p:extLst>
              </p:nvPr>
            </p:nvGraphicFramePr>
            <p:xfrm>
              <a:off x="1007167" y="2151247"/>
              <a:ext cx="7721396" cy="19202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389380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768668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519555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681480">
                      <a:extLst>
                        <a:ext uri="{9D8B030D-6E8A-4147-A177-3AD203B41FA5}">
                          <a16:colId xmlns:a16="http://schemas.microsoft.com/office/drawing/2014/main" val="185318080"/>
                        </a:ext>
                      </a:extLst>
                    </a:gridCol>
                    <a:gridCol w="1025834">
                      <a:extLst>
                        <a:ext uri="{9D8B030D-6E8A-4147-A177-3AD203B41FA5}">
                          <a16:colId xmlns:a16="http://schemas.microsoft.com/office/drawing/2014/main" val="1946313438"/>
                        </a:ext>
                      </a:extLst>
                    </a:gridCol>
                    <a:gridCol w="1336479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[NPP22]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Inner Product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40753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996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9356"/>
                  </p:ext>
                </p:extLst>
              </p:nvPr>
            </p:nvGraphicFramePr>
            <p:xfrm>
              <a:off x="1007167" y="2151247"/>
              <a:ext cx="7721396" cy="19202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389380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768668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519555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681480">
                      <a:extLst>
                        <a:ext uri="{9D8B030D-6E8A-4147-A177-3AD203B41FA5}">
                          <a16:colId xmlns:a16="http://schemas.microsoft.com/office/drawing/2014/main" val="185318080"/>
                        </a:ext>
                      </a:extLst>
                    </a:gridCol>
                    <a:gridCol w="1025834">
                      <a:extLst>
                        <a:ext uri="{9D8B030D-6E8A-4147-A177-3AD203B41FA5}">
                          <a16:colId xmlns:a16="http://schemas.microsoft.com/office/drawing/2014/main" val="1946313438"/>
                        </a:ext>
                      </a:extLst>
                    </a:gridCol>
                    <a:gridCol w="1336479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500" t="-3922" r="-266667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797" t="-3922" r="-140602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[NPP22]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Inner Product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40753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9969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</a:t>
            </a:r>
            <a:r>
              <a:rPr lang="en-US" altLang="ja-JP" dirty="0"/>
              <a:t>with</a:t>
            </a:r>
            <a:r>
              <a:rPr kumimoji="1" lang="en-US" altLang="ja-JP" dirty="0"/>
              <a:t> AB-MIFE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05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27398"/>
                  </p:ext>
                </p:extLst>
              </p:nvPr>
            </p:nvGraphicFramePr>
            <p:xfrm>
              <a:off x="1007167" y="2151247"/>
              <a:ext cx="10177666" cy="19202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389380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768668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519555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681480">
                      <a:extLst>
                        <a:ext uri="{9D8B030D-6E8A-4147-A177-3AD203B41FA5}">
                          <a16:colId xmlns:a16="http://schemas.microsoft.com/office/drawing/2014/main" val="185318080"/>
                        </a:ext>
                      </a:extLst>
                    </a:gridCol>
                    <a:gridCol w="1025834">
                      <a:extLst>
                        <a:ext uri="{9D8B030D-6E8A-4147-A177-3AD203B41FA5}">
                          <a16:colId xmlns:a16="http://schemas.microsoft.com/office/drawing/2014/main" val="1946313438"/>
                        </a:ext>
                      </a:extLst>
                    </a:gridCol>
                    <a:gridCol w="1336479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  <a:gridCol w="1156018">
                      <a:extLst>
                        <a:ext uri="{9D8B030D-6E8A-4147-A177-3AD203B41FA5}">
                          <a16:colId xmlns:a16="http://schemas.microsoft.com/office/drawing/2014/main" val="2150365536"/>
                        </a:ext>
                      </a:extLst>
                    </a:gridCol>
                    <a:gridCol w="1300252">
                      <a:extLst>
                        <a:ext uri="{9D8B030D-6E8A-4147-A177-3AD203B41FA5}">
                          <a16:colId xmlns:a16="http://schemas.microsoft.com/office/drawing/2014/main" val="139871393"/>
                        </a:ext>
                      </a:extLst>
                    </a:gridCol>
                  </a:tblGrid>
                  <a:tr h="496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Class</a:t>
                          </a:r>
                          <a:r>
                            <a:rPr kumimoji="1" lang="en-US" altLang="ja-JP" baseline="0" dirty="0"/>
                            <a:t> of</a:t>
                          </a:r>
                          <a:r>
                            <a:rPr kumimoji="1" lang="en-US" altLang="ja-JP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[NPP22]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Inner Product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407531"/>
                      </a:ext>
                    </a:extLst>
                  </a:tr>
                  <a:tr h="3955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996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27398"/>
                  </p:ext>
                </p:extLst>
              </p:nvPr>
            </p:nvGraphicFramePr>
            <p:xfrm>
              <a:off x="1007167" y="2151247"/>
              <a:ext cx="10177666" cy="19202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389380">
                      <a:extLst>
                        <a:ext uri="{9D8B030D-6E8A-4147-A177-3AD203B41FA5}">
                          <a16:colId xmlns:a16="http://schemas.microsoft.com/office/drawing/2014/main" val="213120585"/>
                        </a:ext>
                      </a:extLst>
                    </a:gridCol>
                    <a:gridCol w="768668">
                      <a:extLst>
                        <a:ext uri="{9D8B030D-6E8A-4147-A177-3AD203B41FA5}">
                          <a16:colId xmlns:a16="http://schemas.microsoft.com/office/drawing/2014/main" val="1934626355"/>
                        </a:ext>
                      </a:extLst>
                    </a:gridCol>
                    <a:gridCol w="1519555">
                      <a:extLst>
                        <a:ext uri="{9D8B030D-6E8A-4147-A177-3AD203B41FA5}">
                          <a16:colId xmlns:a16="http://schemas.microsoft.com/office/drawing/2014/main" val="1346913027"/>
                        </a:ext>
                      </a:extLst>
                    </a:gridCol>
                    <a:gridCol w="1681480">
                      <a:extLst>
                        <a:ext uri="{9D8B030D-6E8A-4147-A177-3AD203B41FA5}">
                          <a16:colId xmlns:a16="http://schemas.microsoft.com/office/drawing/2014/main" val="185318080"/>
                        </a:ext>
                      </a:extLst>
                    </a:gridCol>
                    <a:gridCol w="1025834">
                      <a:extLst>
                        <a:ext uri="{9D8B030D-6E8A-4147-A177-3AD203B41FA5}">
                          <a16:colId xmlns:a16="http://schemas.microsoft.com/office/drawing/2014/main" val="1946313438"/>
                        </a:ext>
                      </a:extLst>
                    </a:gridCol>
                    <a:gridCol w="1336479">
                      <a:extLst>
                        <a:ext uri="{9D8B030D-6E8A-4147-A177-3AD203B41FA5}">
                          <a16:colId xmlns:a16="http://schemas.microsoft.com/office/drawing/2014/main" val="3053168860"/>
                        </a:ext>
                      </a:extLst>
                    </a:gridCol>
                    <a:gridCol w="1156018">
                      <a:extLst>
                        <a:ext uri="{9D8B030D-6E8A-4147-A177-3AD203B41FA5}">
                          <a16:colId xmlns:a16="http://schemas.microsoft.com/office/drawing/2014/main" val="2150365536"/>
                        </a:ext>
                      </a:extLst>
                    </a:gridCol>
                    <a:gridCol w="1300252">
                      <a:extLst>
                        <a:ext uri="{9D8B030D-6E8A-4147-A177-3AD203B41FA5}">
                          <a16:colId xmlns:a16="http://schemas.microsoft.com/office/drawing/2014/main" val="13987139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Reference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Arity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500" t="-3922" r="-4275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0455" t="-3922" r="-288636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Multi-</a:t>
                          </a:r>
                        </a:p>
                        <a:p>
                          <a:pPr algn="ctr"/>
                          <a:r>
                            <a:rPr kumimoji="1" lang="en-US" altLang="ja-JP" dirty="0" err="1"/>
                            <a:t>Chall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Assump</a:t>
                          </a:r>
                          <a:r>
                            <a:rPr kumimoji="1" lang="en-US" altLang="ja-JP" dirty="0"/>
                            <a:t>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Corrupt.</a:t>
                          </a:r>
                          <a:endParaRPr kumimoji="1" lang="ja-JP" alt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/>
                            <a:t>CollusionResist</a:t>
                          </a:r>
                          <a:r>
                            <a:rPr kumimoji="1" lang="en-US" altLang="ja-JP" dirty="0"/>
                            <a:t>.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60139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[NPP22]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Inner Product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600" dirty="0"/>
                            <a:t>×</a:t>
                          </a:r>
                          <a:endParaRPr kumimoji="1" lang="ja-JP" altLang="en-US" sz="3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40753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>
                              <a:solidFill>
                                <a:schemeClr val="accent2"/>
                              </a:solidFill>
                            </a:rPr>
                            <a:t>Ours</a:t>
                          </a:r>
                          <a:endParaRPr kumimoji="1" lang="ja-JP" alt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poly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Conjunction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baseline="0" dirty="0"/>
                            <a:t>in </a:t>
                          </a:r>
                          <a:r>
                            <a:rPr kumimoji="1" lang="en-US" altLang="ja-JP" dirty="0"/>
                            <a:t>NC</a:t>
                          </a:r>
                          <a:r>
                            <a:rPr kumimoji="1" lang="en-US" altLang="ja-JP" baseline="-250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AWS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MDDH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3600" dirty="0"/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9969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12" y="15025"/>
            <a:ext cx="11543270" cy="1325563"/>
          </a:xfrm>
        </p:spPr>
        <p:txBody>
          <a:bodyPr/>
          <a:lstStyle/>
          <a:p>
            <a:r>
              <a:rPr kumimoji="1" lang="en-US" altLang="ja-JP" dirty="0"/>
              <a:t>Comparison </a:t>
            </a:r>
            <a:r>
              <a:rPr lang="en-US" altLang="ja-JP" dirty="0"/>
              <a:t>with</a:t>
            </a:r>
            <a:r>
              <a:rPr kumimoji="1" lang="en-US" altLang="ja-JP" dirty="0"/>
              <a:t> AB-MIFE schemes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929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445BF-684A-1050-DA8B-133D7F74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 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D4C968-9781-E90C-76D3-642B09BC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65" y="1669410"/>
            <a:ext cx="11692532" cy="45075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chemeClr val="accent2"/>
                </a:solidFill>
              </a:rPr>
              <a:t>first</a:t>
            </a:r>
            <a:r>
              <a:rPr kumimoji="1" lang="en-US" altLang="ja-JP" dirty="0"/>
              <a:t> MI-ABE secure under </a:t>
            </a:r>
          </a:p>
          <a:p>
            <a:pPr lvl="1"/>
            <a:r>
              <a:rPr kumimoji="1" lang="en-US" altLang="ja-JP" dirty="0">
                <a:solidFill>
                  <a:schemeClr val="accent2"/>
                </a:solidFill>
              </a:rPr>
              <a:t>corruption</a:t>
            </a:r>
          </a:p>
          <a:p>
            <a:pPr lvl="1"/>
            <a:r>
              <a:rPr kumimoji="1" lang="en-US" altLang="ja-JP" dirty="0">
                <a:solidFill>
                  <a:schemeClr val="accent2"/>
                </a:solidFill>
              </a:rPr>
              <a:t>multi-challenge</a:t>
            </a:r>
            <a:endParaRPr lang="en-US" altLang="ja-JP" dirty="0">
              <a:solidFill>
                <a:schemeClr val="accent2"/>
              </a:solidFill>
            </a:endParaRPr>
          </a:p>
          <a:p>
            <a:pPr lvl="1"/>
            <a:r>
              <a:rPr lang="en-US" altLang="ja-JP" dirty="0">
                <a:solidFill>
                  <a:schemeClr val="accent2"/>
                </a:solidFill>
              </a:rPr>
              <a:t>a</a:t>
            </a:r>
            <a:r>
              <a:rPr kumimoji="1" lang="en-US" altLang="ja-JP" dirty="0">
                <a:solidFill>
                  <a:schemeClr val="accent2"/>
                </a:solidFill>
              </a:rPr>
              <a:t>nd collusion attack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chemeClr val="accent2"/>
                </a:solidFill>
              </a:rPr>
              <a:t>first</a:t>
            </a:r>
            <a:r>
              <a:rPr kumimoji="1" lang="en-US" altLang="ja-JP" dirty="0"/>
              <a:t> AB-MIFE (excluding MI-ABE) secure under </a:t>
            </a:r>
            <a:r>
              <a:rPr kumimoji="1" lang="en-US" altLang="ja-JP" dirty="0">
                <a:solidFill>
                  <a:schemeClr val="accent2"/>
                </a:solidFill>
              </a:rPr>
              <a:t>multi-challenge.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The </a:t>
            </a:r>
            <a:r>
              <a:rPr kumimoji="1" lang="en-US" altLang="ja-JP" dirty="0">
                <a:solidFill>
                  <a:schemeClr val="accent2"/>
                </a:solidFill>
              </a:rPr>
              <a:t>first</a:t>
            </a:r>
            <a:r>
              <a:rPr kumimoji="1" lang="en-US" altLang="ja-JP" dirty="0"/>
              <a:t> AB-MIFE beyond inner product.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AF20C-D38F-ED8E-16A6-731E12B7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9D04DBC-0A43-CEA4-401D-445A5753E4E2}"/>
              </a:ext>
            </a:extLst>
          </p:cNvPr>
          <p:cNvGrpSpPr/>
          <p:nvPr/>
        </p:nvGrpSpPr>
        <p:grpSpPr>
          <a:xfrm>
            <a:off x="362465" y="3703899"/>
            <a:ext cx="10702932" cy="1484691"/>
            <a:chOff x="362465" y="3703899"/>
            <a:chExt cx="10702932" cy="1484691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0D74C53F-8958-8352-E035-04A4874788DA}"/>
                </a:ext>
              </a:extLst>
            </p:cNvPr>
            <p:cNvSpPr/>
            <p:nvPr/>
          </p:nvSpPr>
          <p:spPr>
            <a:xfrm>
              <a:off x="362465" y="3703899"/>
              <a:ext cx="10702932" cy="1041721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200" dirty="0" err="1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2A1C472-0405-85CA-CD01-0D5E60CF475E}"/>
                </a:ext>
              </a:extLst>
            </p:cNvPr>
            <p:cNvSpPr txBox="1"/>
            <p:nvPr/>
          </p:nvSpPr>
          <p:spPr>
            <a:xfrm>
              <a:off x="8177875" y="4757703"/>
              <a:ext cx="28875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0" i="0" dirty="0">
                  <a:solidFill>
                    <a:schemeClr val="accent2"/>
                  </a:solidFill>
                  <a:latin typeface="Cambria Math" panose="02040503050406030204" pitchFamily="18" charset="0"/>
                </a:rPr>
                <a:t>even for inner product</a:t>
              </a:r>
              <a:endParaRPr kumimoji="1" lang="ja-JP" altLang="en-US" sz="2200" b="0" i="0">
                <a:solidFill>
                  <a:schemeClr val="accent2"/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82C4E-F8B2-E47F-7353-4288151E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Challenge towards M.C. Secure AB-MIFE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1E7FD3F-1C71-3BD8-4CB6-5B80A9007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7" y="1482291"/>
                <a:ext cx="11543270" cy="469467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-input MIFE for inner product [AGRW17,ACFGU18]</a:t>
                </a:r>
              </a:p>
              <a:p>
                <a:pPr lvl="1"/>
                <a:r>
                  <a:rPr lang="en-US" altLang="ja-JP" dirty="0"/>
                  <a:t>Glue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single input FE for inner product together</a:t>
                </a:r>
              </a:p>
              <a:p>
                <a:pPr lvl="1"/>
                <a:r>
                  <a:rPr lang="en-US" altLang="ja-JP" dirty="0"/>
                  <a:t>Gluing needs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homomorphism in ciphertexts</a:t>
                </a:r>
              </a:p>
              <a:p>
                <a:pPr lvl="1"/>
                <a:r>
                  <a:rPr lang="en-US" altLang="ja-JP" dirty="0"/>
                  <a:t>CT[x]+y=CT[</a:t>
                </a:r>
                <a:r>
                  <a:rPr lang="en-US" altLang="ja-JP" dirty="0" err="1"/>
                  <a:t>x+y</a:t>
                </a:r>
                <a:r>
                  <a:rPr lang="en-US" altLang="ja-JP" dirty="0"/>
                  <a:t>]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-input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AB</a:t>
                </a:r>
                <a:r>
                  <a:rPr lang="en-US" altLang="ja-JP" dirty="0"/>
                  <a:t>-MIFE for inner product?</a:t>
                </a:r>
              </a:p>
              <a:p>
                <a:pPr lvl="1"/>
                <a:r>
                  <a:rPr lang="en-US" altLang="ja-JP" dirty="0"/>
                  <a:t>Glue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instances of single input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AB-</a:t>
                </a:r>
                <a:r>
                  <a:rPr lang="en-US" altLang="ja-JP" dirty="0"/>
                  <a:t>FE for inner product [ACGU20] together</a:t>
                </a:r>
              </a:p>
              <a:p>
                <a:pPr lvl="1"/>
                <a:r>
                  <a:rPr lang="en-US" altLang="ja-JP" dirty="0"/>
                  <a:t>Gluing needs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homomorphism in ciphertexts </a:t>
                </a:r>
                <a:r>
                  <a:rPr lang="en-US" altLang="ja-JP" dirty="0"/>
                  <a:t>like					   		CT[</a:t>
                </a:r>
                <a:r>
                  <a:rPr lang="en-US" altLang="ja-JP" dirty="0" err="1"/>
                  <a:t>a,x</a:t>
                </a:r>
                <a:r>
                  <a:rPr lang="en-US" altLang="ja-JP" dirty="0"/>
                  <a:t>]+something=CT[</a:t>
                </a:r>
                <a:r>
                  <a:rPr lang="en-US" altLang="ja-JP" dirty="0" err="1"/>
                  <a:t>b,x+y</a:t>
                </a:r>
                <a:r>
                  <a:rPr lang="en-US" altLang="ja-JP" dirty="0"/>
                  <a:t>]  for given </a:t>
                </a:r>
                <a:r>
                  <a:rPr lang="en-US" altLang="ja-JP" dirty="0" err="1"/>
                  <a:t>b,y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1E7FD3F-1C71-3BD8-4CB6-5B80A9007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7" y="1482291"/>
                <a:ext cx="11543270" cy="4694673"/>
              </a:xfrm>
              <a:blipFill>
                <a:blip r:embed="rId2"/>
                <a:stretch>
                  <a:fillRect l="-989" t="-2156" r="-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A622D1-C5BD-6D82-18AC-02067BB3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04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34E91-D040-5798-FD43-9C7A60FD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Subscription to Joint Data Analysis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C67722-85F8-FCA1-EB30-A8DF8B1B1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newer the data, the more valuable it will be.</a:t>
            </a:r>
          </a:p>
          <a:p>
            <a:pPr lvl="1"/>
            <a:r>
              <a:rPr kumimoji="1" lang="en-US" altLang="ja-JP" dirty="0"/>
              <a:t>Surveillance of COVID-19</a:t>
            </a:r>
          </a:p>
          <a:p>
            <a:endParaRPr kumimoji="1" lang="en-US" altLang="ja-JP" dirty="0"/>
          </a:p>
          <a:p>
            <a:r>
              <a:rPr lang="en-US" altLang="ja-JP" dirty="0"/>
              <a:t>The subscription fee would depend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what kind of analysis can be performed,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which data can be used for analysis.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ja-JP" dirty="0"/>
          </a:p>
          <a:p>
            <a:r>
              <a:rPr kumimoji="1" lang="en-US" altLang="ja-JP" dirty="0"/>
              <a:t>Each </a:t>
            </a:r>
            <a:r>
              <a:rPr lang="en-US" altLang="ja-JP" dirty="0"/>
              <a:t>key should be able to control above two points.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02B7B4-C124-91A1-2996-37E8C5A5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52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4537C-D618-6FAA-C2F8-2F5D3CD4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Key Technique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CA6BA-82BE-9EC2-BB9D-45CEDAD8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54B3142E-6095-DB4D-B1D1-39B86D2FD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2465" y="1482291"/>
                <a:ext cx="11692532" cy="469467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-input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function-hiding</a:t>
                </a:r>
                <a:r>
                  <a:rPr lang="en-US" altLang="ja-JP" dirty="0"/>
                  <a:t> MIFE for inner product [DOT18]</a:t>
                </a:r>
              </a:p>
              <a:p>
                <a:pPr lvl="1"/>
                <a:r>
                  <a:rPr lang="en-US" altLang="ja-JP" dirty="0"/>
                  <a:t>Glue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input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function-hiding</a:t>
                </a:r>
                <a:r>
                  <a:rPr lang="en-US" altLang="ja-JP" dirty="0"/>
                  <a:t> FE for inner product together</a:t>
                </a:r>
              </a:p>
              <a:p>
                <a:pPr lvl="1"/>
                <a:r>
                  <a:rPr lang="en-US" altLang="ja-JP" dirty="0"/>
                  <a:t>Gluing uses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function-hiding </a:t>
                </a:r>
                <a:r>
                  <a:rPr lang="en-US" altLang="ja-JP" dirty="0"/>
                  <a:t>instead of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ciphertext homomorphism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-input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AB</a:t>
                </a:r>
                <a:r>
                  <a:rPr lang="en-US" altLang="ja-JP" dirty="0"/>
                  <a:t>-MIFE for inner product?</a:t>
                </a:r>
              </a:p>
              <a:p>
                <a:pPr lvl="1"/>
                <a:r>
                  <a:rPr lang="en-US" altLang="ja-JP" dirty="0"/>
                  <a:t>Glue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instances of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function-hiding</a:t>
                </a:r>
                <a:r>
                  <a:rPr lang="en-US" altLang="ja-JP" dirty="0"/>
                  <a:t> single input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AB-</a:t>
                </a:r>
                <a:r>
                  <a:rPr lang="en-US" altLang="ja-JP" dirty="0"/>
                  <a:t>FE for inner product</a:t>
                </a:r>
              </a:p>
              <a:p>
                <a:pPr lvl="1"/>
                <a:r>
                  <a:rPr lang="en-US" altLang="ja-JP" dirty="0"/>
                  <a:t>this can be done without 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ciphertext homomorphism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54B3142E-6095-DB4D-B1D1-39B86D2FD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65" y="1482291"/>
                <a:ext cx="11692532" cy="4694673"/>
              </a:xfrm>
              <a:blipFill>
                <a:blip r:embed="rId2"/>
                <a:stretch>
                  <a:fillRect l="-868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0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53292-FF5D-360E-3EEE-F8810DA1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425940-8569-4D4C-6B81-EB5FA540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Construction of AB-MIFE for attribute-weighted sums</a:t>
            </a:r>
          </a:p>
          <a:p>
            <a:pPr lvl="1"/>
            <a:r>
              <a:rPr kumimoji="1" lang="en-US" altLang="ja-JP" dirty="0"/>
              <a:t>The first AB-MIFE </a:t>
            </a:r>
            <a:r>
              <a:rPr kumimoji="1" lang="en-US" altLang="ja-JP" dirty="0">
                <a:solidFill>
                  <a:schemeClr val="accent2"/>
                </a:solidFill>
              </a:rPr>
              <a:t>with full-fledged security</a:t>
            </a:r>
          </a:p>
          <a:p>
            <a:pPr lvl="2"/>
            <a:r>
              <a:rPr lang="en-US" altLang="ja-JP" dirty="0"/>
              <a:t>Corruption</a:t>
            </a:r>
          </a:p>
          <a:p>
            <a:pPr lvl="2"/>
            <a:r>
              <a:rPr lang="en-US" altLang="ja-JP" dirty="0"/>
              <a:t>Multi-challenge</a:t>
            </a:r>
          </a:p>
          <a:p>
            <a:pPr lvl="2"/>
            <a:r>
              <a:rPr kumimoji="1" lang="en-US" altLang="ja-JP" dirty="0"/>
              <a:t>Collusion attack</a:t>
            </a:r>
          </a:p>
          <a:p>
            <a:pPr lvl="1"/>
            <a:r>
              <a:rPr lang="en-US" altLang="ja-JP" dirty="0"/>
              <a:t>The first AB-MIFE </a:t>
            </a:r>
            <a:r>
              <a:rPr lang="en-US" altLang="ja-JP" dirty="0">
                <a:solidFill>
                  <a:schemeClr val="accent2"/>
                </a:solidFill>
              </a:rPr>
              <a:t>beyond inner product</a:t>
            </a:r>
          </a:p>
          <a:p>
            <a:r>
              <a:rPr kumimoji="1" lang="en-US" altLang="ja-JP" dirty="0"/>
              <a:t>Other extensions</a:t>
            </a:r>
          </a:p>
          <a:p>
            <a:pPr lvl="1"/>
            <a:r>
              <a:rPr lang="en-US" altLang="ja-JP" dirty="0"/>
              <a:t>MCFE and DDFE for Attribute-weighted sums</a:t>
            </a:r>
          </a:p>
          <a:p>
            <a:pPr lvl="1"/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3512A3-1D92-F794-A5B2-5112597E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63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C535C-ABA9-6E5C-490A-CE2F06F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Subscription to Joint Data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552B8-580A-A435-DC66-1F333841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CC9C74-56C9-5652-3538-228692D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0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CB787F8F-815D-EBCF-32EB-EF8AA285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73" y="1815165"/>
            <a:ext cx="1096478" cy="10964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5B3EB63-DA7C-FD36-5D94-14AA3492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81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BCEB6247-CE41-43CF-8CA4-E74596849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54" y="1815165"/>
            <a:ext cx="1096478" cy="109647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9DA2C43-3EE8-A61D-A6EB-F9F1CE3A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62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FF9DA1DB-0817-62A1-6D10-27EB7067A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35" y="1815165"/>
            <a:ext cx="1096478" cy="109647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012658-2F1F-5186-ED27-B45C8C8754A2}"/>
              </a:ext>
            </a:extLst>
          </p:cNvPr>
          <p:cNvSpPr txBox="1"/>
          <p:nvPr/>
        </p:nvSpPr>
        <p:spPr>
          <a:xfrm>
            <a:off x="2310063" y="2911643"/>
            <a:ext cx="239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Database D</a:t>
            </a:r>
            <a:r>
              <a:rPr kumimoji="1" lang="en-US" altLang="ja-JP" sz="2200" b="0" i="0" baseline="-25000" dirty="0">
                <a:latin typeface="Cambria Math" panose="02040503050406030204" pitchFamily="18" charset="0"/>
              </a:rPr>
              <a:t>1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lang="en-US" altLang="ja-JP" sz="2200" dirty="0">
              <a:latin typeface="Cambria Math" panose="02040503050406030204" pitchFamily="18" charset="0"/>
            </a:endParaRPr>
          </a:p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for time period T</a:t>
            </a:r>
            <a:r>
              <a:rPr kumimoji="1" lang="en-US" altLang="ja-JP" sz="2200" b="0" i="0" baseline="-25000" dirty="0">
                <a:latin typeface="Cambria Math" panose="02040503050406030204" pitchFamily="18" charset="0"/>
              </a:rPr>
              <a:t>1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587121-F385-D16E-8DAA-EB8F0EC84B18}"/>
              </a:ext>
            </a:extLst>
          </p:cNvPr>
          <p:cNvSpPr txBox="1"/>
          <p:nvPr/>
        </p:nvSpPr>
        <p:spPr>
          <a:xfrm>
            <a:off x="5507134" y="2911643"/>
            <a:ext cx="239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Database D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2</a:t>
            </a:r>
            <a:endParaRPr lang="en-US" altLang="ja-JP" sz="2200" dirty="0">
              <a:latin typeface="Cambria Math" panose="02040503050406030204" pitchFamily="18" charset="0"/>
            </a:endParaRPr>
          </a:p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for time period T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2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37AA93-1935-B11B-BCCE-6EE6DE30C0EE}"/>
              </a:ext>
            </a:extLst>
          </p:cNvPr>
          <p:cNvSpPr txBox="1"/>
          <p:nvPr/>
        </p:nvSpPr>
        <p:spPr>
          <a:xfrm>
            <a:off x="8557708" y="2911642"/>
            <a:ext cx="2396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Cambria Math" panose="02040503050406030204" pitchFamily="18" charset="0"/>
              </a:rPr>
              <a:t>Database D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3</a:t>
            </a:r>
            <a:endParaRPr lang="en-US" altLang="ja-JP" sz="2200" dirty="0">
              <a:latin typeface="Cambria Math" panose="02040503050406030204" pitchFamily="18" charset="0"/>
            </a:endParaRPr>
          </a:p>
          <a:p>
            <a:r>
              <a:rPr kumimoji="1" lang="en-US" altLang="ja-JP" sz="2200" b="0" i="0" dirty="0">
                <a:latin typeface="Cambria Math" panose="02040503050406030204" pitchFamily="18" charset="0"/>
              </a:rPr>
              <a:t>for time period T</a:t>
            </a:r>
            <a:r>
              <a:rPr lang="en-US" altLang="ja-JP" sz="2200" baseline="-25000" dirty="0">
                <a:latin typeface="Cambria Math" panose="02040503050406030204" pitchFamily="18" charset="0"/>
              </a:rPr>
              <a:t>3</a:t>
            </a:r>
            <a:r>
              <a:rPr kumimoji="1" lang="en-US" altLang="ja-JP" sz="2200" b="0" i="0" dirty="0">
                <a:latin typeface="Cambria Math" panose="02040503050406030204" pitchFamily="18" charset="0"/>
              </a:rPr>
              <a:t> 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5FC2846-0172-B4B1-103B-39D0EC3C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65" y="1619116"/>
            <a:ext cx="478923" cy="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41082F1-0653-4147-8DFD-9D7726D1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16" y="1574955"/>
            <a:ext cx="478923" cy="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059C59AD-B751-2099-1FDF-BB501F44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122" y="1561341"/>
            <a:ext cx="478923" cy="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鍵のイラスト">
            <a:extLst>
              <a:ext uri="{FF2B5EF4-FFF2-40B4-BE49-F238E27FC236}">
                <a16:creationId xmlns:a16="http://schemas.microsoft.com/office/drawing/2014/main" id="{7499F6B0-3735-50E3-36DC-53EBF114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3" y="4712673"/>
            <a:ext cx="721691" cy="7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45A7EF6-5197-F8B7-5F40-217BFBD42950}"/>
                  </a:ext>
                </a:extLst>
              </p:cNvPr>
              <p:cNvSpPr txBox="1"/>
              <p:nvPr/>
            </p:nvSpPr>
            <p:spPr>
              <a:xfrm>
                <a:off x="1656824" y="4189007"/>
                <a:ext cx="904646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The key associated with predicate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and function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 allows users to le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arn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200" b="0" i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only if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ja-JP" altLang="en-US" sz="2200" b="0" i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200" b="0" i="0" dirty="0">
                    <a:latin typeface="Cambria Math" panose="02040503050406030204" pitchFamily="18" charset="0"/>
                  </a:rPr>
                  <a:t>computes the COVID positive 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ja-JP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ja-JP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ja-JP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en-US" altLang="ja-JP" sz="2200" b="0" i="0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2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200" b="0" i="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iff</a:t>
                </a:r>
                <a:r>
                  <a:rPr kumimoji="1" lang="en-US" altLang="ja-JP" sz="2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Feb. 2022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sz="2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Jul. 2022.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kumimoji="1" lang="ja-JP" altLang="en-US" sz="2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45A7EF6-5197-F8B7-5F40-217BFBD42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24" y="4189007"/>
                <a:ext cx="9046469" cy="1785104"/>
              </a:xfrm>
              <a:prstGeom prst="rect">
                <a:avLst/>
              </a:prstGeom>
              <a:blipFill>
                <a:blip r:embed="rId6"/>
                <a:stretch>
                  <a:fillRect l="-809" t="-2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1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C535C-ABA9-6E5C-490A-CE2F06F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Multi-Input Functional Encryption (MIFE)</a:t>
            </a:r>
            <a:r>
              <a:rPr kumimoji="1" lang="en-US" altLang="ja-JP" sz="1800" dirty="0"/>
              <a:t> [GGGJKLSSZ14]</a:t>
            </a:r>
            <a:endParaRPr kumimoji="1" lang="ja-JP" altLang="en-US" sz="4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552B8-580A-A435-DC66-1F333841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CC9C74-56C9-5652-3538-228692D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0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5B3EB63-DA7C-FD36-5D94-14AA3492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81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9DA2C43-3EE8-A61D-A6EB-F9F1CE3A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62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D842D1-BA0C-4394-B94D-4AA82CF1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07" y="4018151"/>
            <a:ext cx="1525219" cy="14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4.bp.blogspot.com/-xEpGwK-P9Sk/UPyIz3ET-5I/AAAAAAAAKxg/Wq5emUdphYw/s1600/seiji_kokkai_gijidou.png">
            <a:extLst>
              <a:ext uri="{FF2B5EF4-FFF2-40B4-BE49-F238E27FC236}">
                <a16:creationId xmlns:a16="http://schemas.microsoft.com/office/drawing/2014/main" id="{E68B98FD-87E9-165C-FB81-BD75F2AC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5" y="4152821"/>
            <a:ext cx="1697034" cy="1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16B954D-1F9B-4C68-141C-A1F8E98549BA}"/>
                  </a:ext>
                </a:extLst>
              </p:cNvPr>
              <p:cNvSpPr txBox="1"/>
              <p:nvPr/>
            </p:nvSpPr>
            <p:spPr>
              <a:xfrm>
                <a:off x="970612" y="5210788"/>
                <a:ext cx="4229619" cy="44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16B954D-1F9B-4C68-141C-A1F8E9854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2" y="5210788"/>
                <a:ext cx="4229619" cy="446854"/>
              </a:xfrm>
              <a:prstGeom prst="rect">
                <a:avLst/>
              </a:prstGeom>
              <a:blipFill>
                <a:blip r:embed="rId5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8CED730-E5C6-15B7-7C91-3EB2C7380A70}"/>
                  </a:ext>
                </a:extLst>
              </p:cNvPr>
              <p:cNvSpPr txBox="1"/>
              <p:nvPr/>
            </p:nvSpPr>
            <p:spPr>
              <a:xfrm>
                <a:off x="980754" y="5652952"/>
                <a:ext cx="28588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8CED730-E5C6-15B7-7C91-3EB2C738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54" y="5652952"/>
                <a:ext cx="2858860" cy="430887"/>
              </a:xfrm>
              <a:prstGeom prst="rect">
                <a:avLst/>
              </a:prstGeom>
              <a:blipFill>
                <a:blip r:embed="rId7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C79961E-BE4D-7E79-D91D-3D9AA0198B74}"/>
              </a:ext>
            </a:extLst>
          </p:cNvPr>
          <p:cNvGrpSpPr/>
          <p:nvPr/>
        </p:nvGrpSpPr>
        <p:grpSpPr>
          <a:xfrm>
            <a:off x="1110067" y="3123099"/>
            <a:ext cx="8922761" cy="430888"/>
            <a:chOff x="1110067" y="3123099"/>
            <a:chExt cx="8922761" cy="43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E87EA65D-C3BD-ED20-F678-9D6F57EFA186}"/>
                    </a:ext>
                  </a:extLst>
                </p:cNvPr>
                <p:cNvSpPr txBox="1"/>
                <p:nvPr/>
              </p:nvSpPr>
              <p:spPr>
                <a:xfrm>
                  <a:off x="1110067" y="3123100"/>
                  <a:ext cx="246413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ja-JP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ek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E87EA65D-C3BD-ED20-F678-9D6F57EFA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067" y="3123100"/>
                  <a:ext cx="2464136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495"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852EE50E-39F0-16C8-C8BA-F0DE61771BD3}"/>
                    </a:ext>
                  </a:extLst>
                </p:cNvPr>
                <p:cNvSpPr txBox="1"/>
                <p:nvPr/>
              </p:nvSpPr>
              <p:spPr>
                <a:xfrm>
                  <a:off x="4337449" y="3123099"/>
                  <a:ext cx="254736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ja-JP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ek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852EE50E-39F0-16C8-C8BA-F0DE61771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449" y="3123099"/>
                  <a:ext cx="2547364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E81A3909-7FFA-8C99-0F98-8601A2FCAB1C}"/>
                    </a:ext>
                  </a:extLst>
                </p:cNvPr>
                <p:cNvSpPr txBox="1"/>
                <p:nvPr/>
              </p:nvSpPr>
              <p:spPr>
                <a:xfrm>
                  <a:off x="7454430" y="3123099"/>
                  <a:ext cx="25783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ja-JP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ek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E81A3909-7FFA-8C99-0F98-8601A2FCA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430" y="3123099"/>
                  <a:ext cx="2578398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1E2AA06-FD80-5DE5-CA14-D46B9CC3AEDB}"/>
              </a:ext>
            </a:extLst>
          </p:cNvPr>
          <p:cNvCxnSpPr>
            <a:cxnSpLocks/>
          </p:cNvCxnSpPr>
          <p:nvPr/>
        </p:nvCxnSpPr>
        <p:spPr>
          <a:xfrm>
            <a:off x="6924923" y="2391085"/>
            <a:ext cx="432308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テキスト ボックス 1023">
                <a:extLst>
                  <a:ext uri="{FF2B5EF4-FFF2-40B4-BE49-F238E27FC236}">
                    <a16:creationId xmlns:a16="http://schemas.microsoft.com/office/drawing/2014/main" id="{9B0832F8-0196-6565-0407-2A6F890660CC}"/>
                  </a:ext>
                </a:extLst>
              </p:cNvPr>
              <p:cNvSpPr txBox="1"/>
              <p:nvPr/>
            </p:nvSpPr>
            <p:spPr>
              <a:xfrm>
                <a:off x="6274074" y="5652952"/>
                <a:ext cx="44687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4" name="テキスト ボックス 1023">
                <a:extLst>
                  <a:ext uri="{FF2B5EF4-FFF2-40B4-BE49-F238E27FC236}">
                    <a16:creationId xmlns:a16="http://schemas.microsoft.com/office/drawing/2014/main" id="{9B0832F8-0196-6565-0407-2A6F89066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74" y="5652952"/>
                <a:ext cx="4468724" cy="430887"/>
              </a:xfrm>
              <a:prstGeom prst="rect">
                <a:avLst/>
              </a:prstGeom>
              <a:blipFill>
                <a:blip r:embed="rId11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3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E79520-526D-BED3-5AAA-141257A2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7" y="1568917"/>
            <a:ext cx="11182525" cy="4775933"/>
          </a:xfrm>
        </p:spPr>
        <p:txBody>
          <a:bodyPr/>
          <a:lstStyle/>
          <a:p>
            <a:r>
              <a:rPr kumimoji="1" lang="en-US" altLang="ja-JP" dirty="0"/>
              <a:t>MIFE for general circuits solves the motivating scenario.</a:t>
            </a:r>
          </a:p>
          <a:p>
            <a:pPr lvl="1"/>
            <a:r>
              <a:rPr lang="en-US" altLang="ja-JP" dirty="0"/>
              <a:t>Prohibitively complex and inefficient</a:t>
            </a:r>
          </a:p>
          <a:p>
            <a:pPr lvl="1"/>
            <a:r>
              <a:rPr kumimoji="1" lang="en-US" altLang="ja-JP" dirty="0"/>
              <a:t>Needs multiple assumpt</a:t>
            </a:r>
            <a:r>
              <a:rPr lang="en-US" altLang="ja-JP" dirty="0"/>
              <a:t>ions [JLS21,JLS22]</a:t>
            </a:r>
          </a:p>
          <a:p>
            <a:pPr lvl="1"/>
            <a:endParaRPr kumimoji="1" lang="en-US" altLang="ja-JP" dirty="0"/>
          </a:p>
          <a:p>
            <a:r>
              <a:rPr lang="en-US" altLang="ja-JP" dirty="0">
                <a:solidFill>
                  <a:schemeClr val="accent2"/>
                </a:solidFill>
              </a:rPr>
              <a:t>Simpler and direct </a:t>
            </a:r>
            <a:r>
              <a:rPr lang="en-US" altLang="ja-JP" dirty="0"/>
              <a:t>construction for </a:t>
            </a:r>
            <a:r>
              <a:rPr lang="en-US" altLang="ja-JP" dirty="0">
                <a:solidFill>
                  <a:schemeClr val="accent2"/>
                </a:solidFill>
              </a:rPr>
              <a:t>specific</a:t>
            </a:r>
            <a:r>
              <a:rPr lang="en-US" altLang="ja-JP" dirty="0"/>
              <a:t> functionalities from </a:t>
            </a:r>
            <a:r>
              <a:rPr lang="en-US" altLang="ja-JP" dirty="0">
                <a:solidFill>
                  <a:schemeClr val="accent2"/>
                </a:solidFill>
              </a:rPr>
              <a:t>a single assumption</a:t>
            </a:r>
            <a:r>
              <a:rPr lang="en-US" altLang="ja-JP" dirty="0"/>
              <a:t>?</a:t>
            </a:r>
          </a:p>
          <a:p>
            <a:pPr lvl="1"/>
            <a:r>
              <a:rPr kumimoji="1" lang="en-US" altLang="ja-JP" dirty="0"/>
              <a:t>Inner product [AGRW17]</a:t>
            </a:r>
          </a:p>
          <a:p>
            <a:pPr lvl="1"/>
            <a:r>
              <a:rPr lang="en-US" altLang="ja-JP" dirty="0"/>
              <a:t>Quadratic functions [AGT21]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BC4E66-3833-ADAA-B01B-1322E0C4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8CBCE64-7687-2B75-5C24-2F50F51B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5" y="27374"/>
            <a:ext cx="1154327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Multi-Input Functional Encryption (MIFE)</a:t>
            </a:r>
            <a:r>
              <a:rPr kumimoji="1" lang="en-US" altLang="ja-JP" sz="1800" dirty="0"/>
              <a:t> [GGGJKLSSZ14]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166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267AA-586D-4D6F-C055-AE0FE9D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Multi-input Attribute-based Encryption(MIABE)</a:t>
            </a:r>
            <a:r>
              <a:rPr kumimoji="1" lang="en-US" altLang="ja-JP" sz="1400" dirty="0"/>
              <a:t>[BJKPW18]</a:t>
            </a:r>
            <a:endParaRPr kumimoji="1" lang="ja-JP" altLang="en-US" sz="1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15E9E8-1FE6-CFB7-BDCE-58511558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2DDE9A-1DDD-3007-D4C1-590223D2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0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C33104-FA8A-6F91-2200-8528E059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81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CB4B054-857B-01AE-3A77-CB263D90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62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7FA97DF-4318-C905-1322-6CD300DF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07" y="3893025"/>
            <a:ext cx="1525219" cy="14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4.bp.blogspot.com/-xEpGwK-P9Sk/UPyIz3ET-5I/AAAAAAAAKxg/Wq5emUdphYw/s1600/seiji_kokkai_gijidou.png">
            <a:extLst>
              <a:ext uri="{FF2B5EF4-FFF2-40B4-BE49-F238E27FC236}">
                <a16:creationId xmlns:a16="http://schemas.microsoft.com/office/drawing/2014/main" id="{137981F7-E83B-8965-AE72-AC0C4663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5" y="4027695"/>
            <a:ext cx="1697034" cy="1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5CC8BA0-BCAB-5014-3D53-D2125608444B}"/>
                  </a:ext>
                </a:extLst>
              </p:cNvPr>
              <p:cNvSpPr txBox="1"/>
              <p:nvPr/>
            </p:nvSpPr>
            <p:spPr>
              <a:xfrm>
                <a:off x="970612" y="5085662"/>
                <a:ext cx="4229619" cy="44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5CC8BA0-BCAB-5014-3D53-D21256084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2" y="5085662"/>
                <a:ext cx="4229619" cy="446854"/>
              </a:xfrm>
              <a:prstGeom prst="rect">
                <a:avLst/>
              </a:prstGeom>
              <a:blipFill>
                <a:blip r:embed="rId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72A807-2AF7-81E1-61D3-FC0B37D80A9A}"/>
                  </a:ext>
                </a:extLst>
              </p:cNvPr>
              <p:cNvSpPr txBox="1"/>
              <p:nvPr/>
            </p:nvSpPr>
            <p:spPr>
              <a:xfrm>
                <a:off x="980754" y="5527826"/>
                <a:ext cx="28766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72A807-2AF7-81E1-61D3-FC0B37D80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54" y="5527826"/>
                <a:ext cx="2876685" cy="430887"/>
              </a:xfrm>
              <a:prstGeom prst="rect">
                <a:avLst/>
              </a:prstGeom>
              <a:blipFill>
                <a:blip r:embed="rId7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7ECE43D-B693-4906-796A-E27AD1699EEC}"/>
              </a:ext>
            </a:extLst>
          </p:cNvPr>
          <p:cNvGrpSpPr/>
          <p:nvPr/>
        </p:nvGrpSpPr>
        <p:grpSpPr>
          <a:xfrm>
            <a:off x="1110067" y="3123099"/>
            <a:ext cx="9532287" cy="430888"/>
            <a:chOff x="1110067" y="3123099"/>
            <a:chExt cx="9532287" cy="43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139D32E2-D79E-0412-98FD-8BEFA1715A41}"/>
                    </a:ext>
                  </a:extLst>
                </p:cNvPr>
                <p:cNvSpPr txBox="1"/>
                <p:nvPr/>
              </p:nvSpPr>
              <p:spPr>
                <a:xfrm>
                  <a:off x="1110067" y="3123100"/>
                  <a:ext cx="308994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ja-JP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ek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139D32E2-D79E-0412-98FD-8BEFA1715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067" y="3123100"/>
                  <a:ext cx="3089948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F7F5C56C-ABED-64C5-FC30-2444E9E8C4CD}"/>
                    </a:ext>
                  </a:extLst>
                </p:cNvPr>
                <p:cNvSpPr txBox="1"/>
                <p:nvPr/>
              </p:nvSpPr>
              <p:spPr>
                <a:xfrm>
                  <a:off x="4337449" y="3123099"/>
                  <a:ext cx="311610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ja-JP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ek</m:t>
                            </m:r>
                          </m:e>
                          <m:sub>
                            <m: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F7F5C56C-ABED-64C5-FC30-2444E9E8C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449" y="3123099"/>
                  <a:ext cx="3116109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FAF080F6-FBE3-8843-38A0-E1ECE384AE72}"/>
                    </a:ext>
                  </a:extLst>
                </p:cNvPr>
                <p:cNvSpPr txBox="1"/>
                <p:nvPr/>
              </p:nvSpPr>
              <p:spPr>
                <a:xfrm>
                  <a:off x="7454430" y="3123099"/>
                  <a:ext cx="318792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ja-JP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ek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200" b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FAF080F6-FBE3-8843-38A0-E1ECE384A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430" y="3123099"/>
                  <a:ext cx="3187924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BBB8538-1053-FE0F-F681-BD48AEC6176C}"/>
              </a:ext>
            </a:extLst>
          </p:cNvPr>
          <p:cNvCxnSpPr>
            <a:cxnSpLocks/>
          </p:cNvCxnSpPr>
          <p:nvPr/>
        </p:nvCxnSpPr>
        <p:spPr>
          <a:xfrm>
            <a:off x="6924923" y="2391085"/>
            <a:ext cx="432308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CA40DE6-4E09-B496-B72C-43BF54D28B82}"/>
                  </a:ext>
                </a:extLst>
              </p:cNvPr>
              <p:cNvSpPr txBox="1"/>
              <p:nvPr/>
            </p:nvSpPr>
            <p:spPr>
              <a:xfrm>
                <a:off x="5569517" y="5441198"/>
                <a:ext cx="596855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CA40DE6-4E09-B496-B72C-43BF54D28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17" y="5441198"/>
                <a:ext cx="5968557" cy="430887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EB9CE1-EC1D-B01A-A1D0-F97CF133D680}"/>
              </a:ext>
            </a:extLst>
          </p:cNvPr>
          <p:cNvSpPr txBox="1"/>
          <p:nvPr/>
        </p:nvSpPr>
        <p:spPr>
          <a:xfrm>
            <a:off x="970612" y="5974680"/>
            <a:ext cx="7567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200" b="0" i="0" dirty="0">
                <a:latin typeface="Cambria Math" panose="02040503050406030204" pitchFamily="18" charset="0"/>
              </a:rPr>
              <a:t>[AYY22] presented a direct construction of MI-ABE for NC</a:t>
            </a:r>
            <a:r>
              <a:rPr kumimoji="1" lang="en-US" altLang="ja-JP" sz="2200" b="0" i="0" baseline="-25000" dirty="0">
                <a:latin typeface="Cambria Math" panose="02040503050406030204" pitchFamily="18" charset="0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200" b="0" i="0" dirty="0">
                <a:latin typeface="Cambria Math" panose="02040503050406030204" pitchFamily="18" charset="0"/>
              </a:rPr>
              <a:t>Data analysis?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267AA-586D-4D6F-C055-AE0FE9D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Attribute-based MIFE (AB-MIFE)</a:t>
            </a:r>
            <a:r>
              <a:rPr kumimoji="1" lang="en-US" altLang="ja-JP" sz="1800" dirty="0"/>
              <a:t>[ACGU20,NPP22]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15E9E8-1FE6-CFB7-BDCE-58511558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2DDE9A-1DDD-3007-D4C1-590223D2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0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C33104-FA8A-6F91-2200-8528E059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81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CB4B054-857B-01AE-3A77-CB263D90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62" y="1511167"/>
            <a:ext cx="1183273" cy="14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7FA97DF-4318-C905-1322-6CD300DF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07" y="3893025"/>
            <a:ext cx="1525219" cy="14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4.bp.blogspot.com/-xEpGwK-P9Sk/UPyIz3ET-5I/AAAAAAAAKxg/Wq5emUdphYw/s1600/seiji_kokkai_gijidou.png">
            <a:extLst>
              <a:ext uri="{FF2B5EF4-FFF2-40B4-BE49-F238E27FC236}">
                <a16:creationId xmlns:a16="http://schemas.microsoft.com/office/drawing/2014/main" id="{137981F7-E83B-8965-AE72-AC0C4663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5" y="4027695"/>
            <a:ext cx="1697034" cy="10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5CC8BA0-BCAB-5014-3D53-D2125608444B}"/>
                  </a:ext>
                </a:extLst>
              </p:cNvPr>
              <p:cNvSpPr txBox="1"/>
              <p:nvPr/>
            </p:nvSpPr>
            <p:spPr>
              <a:xfrm>
                <a:off x="970612" y="5085662"/>
                <a:ext cx="4213333" cy="44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ja-JP" sz="2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5CC8BA0-BCAB-5014-3D53-D21256084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2" y="5085662"/>
                <a:ext cx="4213333" cy="446854"/>
              </a:xfrm>
              <a:prstGeom prst="rect">
                <a:avLst/>
              </a:prstGeom>
              <a:blipFill>
                <a:blip r:embed="rId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39D32E2-D79E-0412-98FD-8BEFA1715A41}"/>
                  </a:ext>
                </a:extLst>
              </p:cNvPr>
              <p:cNvSpPr txBox="1"/>
              <p:nvPr/>
            </p:nvSpPr>
            <p:spPr>
              <a:xfrm>
                <a:off x="1110067" y="3123100"/>
                <a:ext cx="30899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altLang="ja-JP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39D32E2-D79E-0412-98FD-8BEFA1715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67" y="3123100"/>
                <a:ext cx="3089948" cy="430887"/>
              </a:xfrm>
              <a:prstGeom prst="rect">
                <a:avLst/>
              </a:prstGeom>
              <a:blipFill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72A807-2AF7-81E1-61D3-FC0B37D80A9A}"/>
                  </a:ext>
                </a:extLst>
              </p:cNvPr>
              <p:cNvSpPr txBox="1"/>
              <p:nvPr/>
            </p:nvSpPr>
            <p:spPr>
              <a:xfrm>
                <a:off x="980754" y="5527826"/>
                <a:ext cx="337919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msk</m:t>
                      </m:r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72A807-2AF7-81E1-61D3-FC0B37D80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54" y="5527826"/>
                <a:ext cx="3379195" cy="430887"/>
              </a:xfrm>
              <a:prstGeom prst="rect">
                <a:avLst/>
              </a:prstGeom>
              <a:blipFill>
                <a:blip r:embed="rId7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F5C56C-ABED-64C5-FC30-2444E9E8C4CD}"/>
                  </a:ext>
                </a:extLst>
              </p:cNvPr>
              <p:cNvSpPr txBox="1"/>
              <p:nvPr/>
            </p:nvSpPr>
            <p:spPr>
              <a:xfrm>
                <a:off x="4337449" y="3123099"/>
                <a:ext cx="31161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altLang="ja-JP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F5C56C-ABED-64C5-FC30-2444E9E8C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49" y="3123099"/>
                <a:ext cx="3116109" cy="430887"/>
              </a:xfrm>
              <a:prstGeom prst="rect">
                <a:avLst/>
              </a:prstGeom>
              <a:blipFill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F080F6-FBE3-8843-38A0-E1ECE384AE72}"/>
                  </a:ext>
                </a:extLst>
              </p:cNvPr>
              <p:cNvSpPr txBox="1"/>
              <p:nvPr/>
            </p:nvSpPr>
            <p:spPr>
              <a:xfrm>
                <a:off x="7454430" y="3123099"/>
                <a:ext cx="31879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altLang="ja-JP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ek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F080F6-FBE3-8843-38A0-E1ECE384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30" y="3123099"/>
                <a:ext cx="3187924" cy="430887"/>
              </a:xfrm>
              <a:prstGeom prst="rect">
                <a:avLst/>
              </a:prstGeom>
              <a:blipFill>
                <a:blip r:embed="rId9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BBB8538-1053-FE0F-F681-BD48AEC6176C}"/>
              </a:ext>
            </a:extLst>
          </p:cNvPr>
          <p:cNvCxnSpPr>
            <a:cxnSpLocks/>
          </p:cNvCxnSpPr>
          <p:nvPr/>
        </p:nvCxnSpPr>
        <p:spPr>
          <a:xfrm>
            <a:off x="6924923" y="2391085"/>
            <a:ext cx="432308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CA40DE6-4E09-B496-B72C-43BF54D28B82}"/>
                  </a:ext>
                </a:extLst>
              </p:cNvPr>
              <p:cNvSpPr txBox="1"/>
              <p:nvPr/>
            </p:nvSpPr>
            <p:spPr>
              <a:xfrm>
                <a:off x="5569517" y="5441198"/>
                <a:ext cx="59582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2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kumimoji="1" lang="en-US" altLang="ja-JP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CA40DE6-4E09-B496-B72C-43BF54D28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17" y="5441198"/>
                <a:ext cx="5958234" cy="430887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6F3888A-68EE-E49C-9A3A-6378EA906B28}"/>
              </a:ext>
            </a:extLst>
          </p:cNvPr>
          <p:cNvCxnSpPr>
            <a:cxnSpLocks/>
          </p:cNvCxnSpPr>
          <p:nvPr/>
        </p:nvCxnSpPr>
        <p:spPr>
          <a:xfrm>
            <a:off x="3773103" y="5958713"/>
            <a:ext cx="26950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99EB6F9-9E2A-46A9-F512-265BD0530247}"/>
              </a:ext>
            </a:extLst>
          </p:cNvPr>
          <p:cNvCxnSpPr>
            <a:cxnSpLocks/>
          </p:cNvCxnSpPr>
          <p:nvPr/>
        </p:nvCxnSpPr>
        <p:spPr>
          <a:xfrm>
            <a:off x="7222477" y="5872085"/>
            <a:ext cx="14787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81CD80-9785-E48F-36BC-B0455EF54227}"/>
              </a:ext>
            </a:extLst>
          </p:cNvPr>
          <p:cNvSpPr txBox="1"/>
          <p:nvPr/>
        </p:nvSpPr>
        <p:spPr>
          <a:xfrm>
            <a:off x="970612" y="6087680"/>
            <a:ext cx="59691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mbria Math" panose="02040503050406030204" pitchFamily="18" charset="0"/>
              </a:rPr>
              <a:t>MI-ABE is AB-MIFE for the identity function.</a:t>
            </a:r>
            <a:endParaRPr kumimoji="1" lang="ja-JP" altLang="en-US" sz="2200" b="0" i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445BF-684A-1050-DA8B-133D7F74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D4C968-9781-E90C-76D3-642B09BC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chemeClr val="accent2"/>
                </a:solidFill>
              </a:rPr>
              <a:t>AB-MIFE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/>
              <a:t>for</a:t>
            </a:r>
          </a:p>
          <a:p>
            <a:pPr lvl="1"/>
            <a:r>
              <a:rPr kumimoji="1" lang="en-US" altLang="ja-JP" dirty="0"/>
              <a:t>Predicate</a:t>
            </a:r>
            <a:r>
              <a:rPr lang="en-US" altLang="ja-JP" dirty="0"/>
              <a:t> class: Conjunction in NC</a:t>
            </a:r>
            <a:r>
              <a:rPr lang="en-US" altLang="ja-JP" baseline="-25000" dirty="0"/>
              <a:t>1</a:t>
            </a:r>
          </a:p>
          <a:p>
            <a:pPr lvl="1"/>
            <a:r>
              <a:rPr kumimoji="1" lang="en-US" altLang="ja-JP" dirty="0"/>
              <a:t>Function class: Attribute-weighted sums(AWS)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olidFill>
                  <a:schemeClr val="accent2"/>
                </a:solidFill>
              </a:rPr>
              <a:t>Multi-client FE (MCFE)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chemeClr val="accent2"/>
                </a:solidFill>
              </a:rPr>
              <a:t>dynamic decentralized FE (DDFE) </a:t>
            </a:r>
            <a:r>
              <a:rPr lang="en-US" altLang="ja-JP" dirty="0"/>
              <a:t>for AWS (not attribute-based).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from MDDH.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AF20C-D38F-ED8E-16A6-731E12B7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3DE-77BB-4488-86F1-88E7B1638D0B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186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8.4|19.6|10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2200" dirty="0" err="1" smtClean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200" b="0" i="0" smtClean="0"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1783</Words>
  <Application>Microsoft Macintosh PowerPoint</Application>
  <PresentationFormat>ワイド画面</PresentationFormat>
  <Paragraphs>579</Paragraphs>
  <Slides>31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游ゴシック Light</vt:lpstr>
      <vt:lpstr>游ゴシック</vt:lpstr>
      <vt:lpstr>Arial</vt:lpstr>
      <vt:lpstr>Cambria Math</vt:lpstr>
      <vt:lpstr>Office テーマ</vt:lpstr>
      <vt:lpstr>Attribute-Based Multi-Input FE (and more) for Attribute-Weighted Sums</vt:lpstr>
      <vt:lpstr>Subscription to Joint Data Analysis</vt:lpstr>
      <vt:lpstr>Subscription to Joint Data Analysis</vt:lpstr>
      <vt:lpstr>Subscription to Joint Data Analysis</vt:lpstr>
      <vt:lpstr>Multi-Input Functional Encryption (MIFE) [GGGJKLSSZ14]</vt:lpstr>
      <vt:lpstr>Multi-Input Functional Encryption (MIFE) [GGGJKLSSZ14]</vt:lpstr>
      <vt:lpstr>Multi-input Attribute-based Encryption(MIABE)[BJKPW18]</vt:lpstr>
      <vt:lpstr>Attribute-based MIFE (AB-MIFE)[ACGU20,NPP22]</vt:lpstr>
      <vt:lpstr>Our Contribution</vt:lpstr>
      <vt:lpstr>Conjunction in NC1</vt:lpstr>
      <vt:lpstr>Attribute-Weighted Sums (AWS) [AGW20]</vt:lpstr>
      <vt:lpstr>Multi-input AWS]</vt:lpstr>
      <vt:lpstr>IND-Security of AB-MIFE</vt:lpstr>
      <vt:lpstr>Selective IND-Security of AB-MIFE</vt:lpstr>
      <vt:lpstr>Weaker Security Variants</vt:lpstr>
      <vt:lpstr>Weaker Security Variants</vt:lpstr>
      <vt:lpstr>Weaker Security Variants</vt:lpstr>
      <vt:lpstr>Weaker Security Variants</vt:lpstr>
      <vt:lpstr>Comparison with MI-ABE schemes</vt:lpstr>
      <vt:lpstr>Comparison with MI-ABE schemes</vt:lpstr>
      <vt:lpstr>Comparison with MI-ABE schemes</vt:lpstr>
      <vt:lpstr>Comparison with MI-ABE schemes</vt:lpstr>
      <vt:lpstr>Comparison with MI-ABE schemes</vt:lpstr>
      <vt:lpstr>Comparison with MI-ABE schemes</vt:lpstr>
      <vt:lpstr>Comparison with AB-MIFE schemes</vt:lpstr>
      <vt:lpstr>Comparison with AB-MIFE schemes</vt:lpstr>
      <vt:lpstr>Comparison with AB-MIFE schemes</vt:lpstr>
      <vt:lpstr>In Summary</vt:lpstr>
      <vt:lpstr>Challenge towards M.C. Secure AB-MIFE</vt:lpstr>
      <vt:lpstr>Our Key Technique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Multi-input Quadratic Functional Encryption from Pairings</dc:title>
  <dc:creator>0470462@ntt-hd.local</dc:creator>
  <cp:lastModifiedBy>Junichi Tomida (NTT_RD)</cp:lastModifiedBy>
  <cp:revision>281</cp:revision>
  <dcterms:created xsi:type="dcterms:W3CDTF">2021-07-29T02:42:06Z</dcterms:created>
  <dcterms:modified xsi:type="dcterms:W3CDTF">2023-08-20T01:57:40Z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2023-08-09T03:58:04Z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528e079e-d405-40be-8b5c-f2aa51481155</vt:lpwstr>
  </property>
  <property fmtid="{D5CDD505-2E9C-101B-9397-08002B2CF9AE}" pid="8" name="MSIP_Label_dbb4fa5d-3ac5-4415-967c-34900a0e1c6f_ContentBits">
    <vt:lpwstr>0</vt:lpwstr>
  </property>
</Properties>
</file>