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ink/ink1.xml" ContentType="application/inkml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738" r:id="rId1"/>
  </p:sldMasterIdLst>
  <p:notesMasterIdLst>
    <p:notesMasterId r:id="rId28"/>
  </p:notesMasterIdLst>
  <p:sldIdLst>
    <p:sldId id="256" r:id="rId2"/>
    <p:sldId id="309" r:id="rId3"/>
    <p:sldId id="284" r:id="rId4"/>
    <p:sldId id="297" r:id="rId5"/>
    <p:sldId id="287" r:id="rId6"/>
    <p:sldId id="259" r:id="rId7"/>
    <p:sldId id="310" r:id="rId8"/>
    <p:sldId id="257" r:id="rId9"/>
    <p:sldId id="286" r:id="rId10"/>
    <p:sldId id="268" r:id="rId11"/>
    <p:sldId id="314" r:id="rId12"/>
    <p:sldId id="313" r:id="rId13"/>
    <p:sldId id="261" r:id="rId14"/>
    <p:sldId id="315" r:id="rId15"/>
    <p:sldId id="270" r:id="rId16"/>
    <p:sldId id="311" r:id="rId17"/>
    <p:sldId id="322" r:id="rId18"/>
    <p:sldId id="300" r:id="rId19"/>
    <p:sldId id="317" r:id="rId20"/>
    <p:sldId id="318" r:id="rId21"/>
    <p:sldId id="319" r:id="rId22"/>
    <p:sldId id="320" r:id="rId23"/>
    <p:sldId id="321" r:id="rId24"/>
    <p:sldId id="269" r:id="rId25"/>
    <p:sldId id="296" r:id="rId26"/>
    <p:sldId id="275" r:id="rId27"/>
  </p:sldIdLst>
  <p:sldSz cx="12192000" cy="6858000"/>
  <p:notesSz cx="6858000" cy="9144000"/>
  <p:embeddedFontLst>
    <p:embeddedFont>
      <p:font typeface="Calibri" panose="020F0502020204030204" pitchFamily="34" charset="0"/>
      <p:regular r:id="rId29"/>
      <p:bold r:id="rId30"/>
      <p:italic r:id="rId31"/>
      <p:boldItalic r:id="rId32"/>
    </p:embeddedFont>
    <p:embeddedFont>
      <p:font typeface="Cambria Math" panose="02040503050406030204" pitchFamily="18" charset="0"/>
      <p:regular r:id="rId33"/>
    </p:embeddedFont>
    <p:embeddedFont>
      <p:font typeface="Seaford" panose="00000500000000000000" pitchFamily="2" charset="0"/>
      <p:regular r:id="rId34"/>
      <p:bold r:id="rId3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FF7F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52" autoAdjust="0"/>
    <p:restoredTop sz="90323" autoAdjust="0"/>
  </p:normalViewPr>
  <p:slideViewPr>
    <p:cSldViewPr snapToGrid="0">
      <p:cViewPr varScale="1">
        <p:scale>
          <a:sx n="75" d="100"/>
          <a:sy n="75" d="100"/>
        </p:scale>
        <p:origin x="97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6T17:49:48.0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56A353-B522-4829-AA7C-7584F834F292}" type="datetimeFigureOut">
              <a:rPr lang="en-US" smtClean="0"/>
              <a:t>8/17/23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DD2F72-AFE3-4BD6-8655-585E4A8B60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6005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Make sure to say what x, w, pi are in words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DD2F72-AFE3-4BD6-8655-585E4A8B60C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6240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DD2F72-AFE3-4BD6-8655-585E4A8B60C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5993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Add reminder of binding and hiding somehow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DD2F72-AFE3-4BD6-8655-585E4A8B60C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0558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Add reminder of binding and hiding somehow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DD2F72-AFE3-4BD6-8655-585E4A8B60C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4200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Take this slide slow, go step by step. Get rid of extractor seed and put note by </a:t>
            </a:r>
            <a:r>
              <a:rPr lang="en-US" dirty="0" err="1"/>
              <a:t>crs</a:t>
            </a:r>
            <a:r>
              <a:rPr lang="en-US" dirty="0"/>
              <a:t> or something. Make </a:t>
            </a:r>
            <a:r>
              <a:rPr lang="en-US" dirty="0" err="1"/>
              <a:t>crs</a:t>
            </a:r>
            <a:r>
              <a:rPr lang="en-US" dirty="0"/>
              <a:t> smaller. Make seed and commitments vertical and try to illustrate statement/witness.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DD2F72-AFE3-4BD6-8655-585E4A8B60C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0432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DD2F72-AFE3-4BD6-8655-585E4A8B60C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1336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DD2F72-AFE3-4BD6-8655-585E4A8B60C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8934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DD2F72-AFE3-4BD6-8655-585E4A8B60C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00022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DD2F72-AFE3-4BD6-8655-585E4A8B60C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99634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DD2F72-AFE3-4BD6-8655-585E4A8B60CB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66238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Bitansky</a:t>
            </a:r>
            <a:r>
              <a:rPr lang="en-US" dirty="0"/>
              <a:t>, Kamath, Paneth, </a:t>
            </a:r>
            <a:r>
              <a:rPr lang="en-US" dirty="0" err="1"/>
              <a:t>Rothblum</a:t>
            </a:r>
            <a:r>
              <a:rPr lang="en-US" dirty="0"/>
              <a:t>, Vasudevan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DD2F72-AFE3-4BD6-8655-585E4A8B60CB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8347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Make sure to say what x, w, pi are in words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DD2F72-AFE3-4BD6-8655-585E4A8B60C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3890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Fundamental questions in the study of cryptographic proof systems that have received extensive study in the past two decades, especially with new applications to blockchains and decentralized currencies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DD2F72-AFE3-4BD6-8655-585E4A8B60C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1487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Kitagawa, Matsuda, and </a:t>
            </a:r>
            <a:r>
              <a:rPr lang="en-US" dirty="0" err="1"/>
              <a:t>Yamakawa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DD2F72-AFE3-4BD6-8655-585E4A8B60C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1936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DD2F72-AFE3-4BD6-8655-585E4A8B60C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0494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Feige</a:t>
            </a:r>
            <a:r>
              <a:rPr lang="en-US" dirty="0"/>
              <a:t> (</a:t>
            </a:r>
            <a:r>
              <a:rPr lang="en-US" dirty="0" err="1"/>
              <a:t>Fye-guh</a:t>
            </a:r>
            <a:r>
              <a:rPr lang="en-US" dirty="0"/>
              <a:t>), Lapidot, and Shamir</a:t>
            </a:r>
          </a:p>
          <a:p>
            <a:endParaRPr lang="en-US" dirty="0"/>
          </a:p>
          <a:p>
            <a:r>
              <a:rPr lang="en-US" dirty="0"/>
              <a:t>Put hidden bits in middle and show reveal to verifier</a:t>
            </a:r>
          </a:p>
          <a:p>
            <a:r>
              <a:rPr lang="en-US" dirty="0"/>
              <a:t>Also briefly discuss soundness (prover doesn’t have control over hidden bits) and ZK (verifier only sees revealed bits)</a:t>
            </a:r>
          </a:p>
          <a:p>
            <a:r>
              <a:rPr lang="en-US" dirty="0"/>
              <a:t>Replace hidden bits string with CRS in next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DD2F72-AFE3-4BD6-8655-585E4A8B60C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3398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Feige</a:t>
            </a:r>
            <a:r>
              <a:rPr lang="en-US" dirty="0"/>
              <a:t> (</a:t>
            </a:r>
            <a:r>
              <a:rPr lang="en-US" dirty="0" err="1"/>
              <a:t>Fye-guh</a:t>
            </a:r>
            <a:r>
              <a:rPr lang="en-US" dirty="0"/>
              <a:t>), Lapidot, and Shamir</a:t>
            </a:r>
          </a:p>
          <a:p>
            <a:endParaRPr lang="en-US" dirty="0"/>
          </a:p>
          <a:p>
            <a:r>
              <a:rPr lang="en-US" dirty="0"/>
              <a:t>Put hidden bits in middle and show reveal to verifier</a:t>
            </a:r>
          </a:p>
          <a:p>
            <a:r>
              <a:rPr lang="en-US" dirty="0"/>
              <a:t>Also briefly discuss soundness (prover doesn’t have control over hidden bits) and ZK (verifier only sees revealed bits)</a:t>
            </a:r>
          </a:p>
          <a:p>
            <a:r>
              <a:rPr lang="en-US" dirty="0"/>
              <a:t>Replace hidden bits string with CRS in next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DD2F72-AFE3-4BD6-8655-585E4A8B60C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1672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DD2F72-AFE3-4BD6-8655-585E4A8B60C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0575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DD2F72-AFE3-4BD6-8655-585E4A8B60C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7213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3342FE-E00B-4FAF-8F73-F722060EBA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2600" y="978408"/>
            <a:ext cx="10506991" cy="2531555"/>
          </a:xfrm>
          <a:prstGeom prst="rect">
            <a:avLst/>
          </a:prstGeom>
        </p:spPr>
        <p:txBody>
          <a:bodyPr anchor="b"/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C1CCE2-4461-473E-B23C-34C8CCF04B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2600" y="3602038"/>
            <a:ext cx="10506991" cy="2277554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AA551A-CE2F-4E35-A714-B1F04D4B4E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53A28-BCA0-4C5C-849A-F3EDE0E3D0E6}" type="datetime1">
              <a:rPr lang="en-US" smtClean="0"/>
              <a:t>8/17/23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B5C907-6594-4DFF-A32B-449C3BA968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376D75-E9DA-4660-AC52-51BA63FCB9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3ECD-7F6D-420D-93CA-D8D15EB427AC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2EFA84C-D756-4DC7-AA46-68D776F37F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82600" y="489855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87110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1999A10-4355-4A13-B008-196B21ABEE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82600" y="483576"/>
            <a:ext cx="11147071" cy="2434825"/>
          </a:xfrm>
          <a:prstGeom prst="rect">
            <a:avLst/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36D448-AFEA-4483-B0E4-002840525C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0" y="978408"/>
            <a:ext cx="10506991" cy="17552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F216234-4516-4303-8F60-A8127D89A5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84192" y="3103131"/>
            <a:ext cx="10506991" cy="309294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6B5D50-A474-462B-A807-DF186B1C2F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30FAF-4544-4F85-95FA-6486070F5B41}" type="datetime1">
              <a:rPr lang="en-US" smtClean="0"/>
              <a:t>8/17/23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BF1DAF-2E2D-46ED-AA3E-3D2FE40399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2FC771-EB13-4EB5-A0A2-3968C6ABBD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3ECD-7F6D-420D-93CA-D8D15EB427AC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3B596B8-8230-4695-8D76-F06AFA815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82600" y="2918401"/>
            <a:ext cx="111470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53EBF93-5FD9-4F4E-8485-7B937145C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82600" y="489855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65992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66B4D06-C7C6-4949-8EB2-F03ED999A2B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041710" y="978408"/>
            <a:ext cx="2947881" cy="5124777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921B9D-8C11-4176-AF22-89F972E212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84632" y="978408"/>
            <a:ext cx="7256453" cy="51247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FA9E1C-8E18-4A35-9BD8-427B1D14BB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D3143-3163-4BD7-BA86-BFEF0BF1D08B}" type="datetime1">
              <a:rPr lang="en-US" smtClean="0"/>
              <a:t>8/17/23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116CDB-7BB6-4DD2-A626-6DA8E569F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D0403B-439E-449F-83B1-799EEC239A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3ECD-7F6D-420D-93CA-D8D15EB42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660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943735-A77F-440D-9448-6AE7C204D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0" y="978408"/>
            <a:ext cx="10634472" cy="215798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76C6EE-D55E-454B-B28C-EC73D1DB4A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2A2905-6D2E-4319-9521-61452AB8F9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1D99A-2A48-4610-ADC9-3F3BEF5B2938}" type="datetime1">
              <a:rPr lang="en-US" smtClean="0"/>
              <a:t>8/17/23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AC7550-84E8-49D3-B419-6F5F327DAD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AD2C6B-EA5D-4D97-BC84-6C860D536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3ECD-7F6D-420D-93CA-D8D15EB42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1988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61B299E6-11CC-4181-86C3-528A13F1F5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81007" y="3922232"/>
            <a:ext cx="11147071" cy="2434825"/>
          </a:xfrm>
          <a:prstGeom prst="rect">
            <a:avLst/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803473-0A64-4F9F-833B-8D64E39019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0" y="978409"/>
            <a:ext cx="10515600" cy="2716769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873736-B424-40F2-B562-6DC10E5EDE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2600" y="4171445"/>
            <a:ext cx="10515600" cy="1918205"/>
          </a:xfrm>
        </p:spPr>
        <p:txBody>
          <a:bodyPr>
            <a:normAutofit/>
          </a:bodyPr>
          <a:lstStyle>
            <a:lvl1pPr marL="0" indent="0">
              <a:buNone/>
              <a:defRPr lang="en-US" sz="24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348851-37C0-478D-B722-D76C817DC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3C4D6-D38F-4DB0-8565-46E6272A3AB3}" type="datetime1">
              <a:rPr lang="en-US" smtClean="0"/>
              <a:t>8/17/23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3E063E-66CE-4C18-91FA-D14AE052D7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A66D3D-FD62-470C-BC3C-A03771A32F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3ECD-7F6D-420D-93CA-D8D15EB427AC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DFF0049-0231-4557-A707-569556F0CA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81007" y="3922232"/>
            <a:ext cx="111470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57A0DB1-87C8-4BF4-B2A2-F9CA6ED05A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82600" y="6368138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6C29209-8A8F-48A7-8BA2-AFADA37CBD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81007" y="6368138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0296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166BE9C-AE7C-4C39-9694-C32D6939B9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81007" y="483577"/>
            <a:ext cx="11147071" cy="2434824"/>
          </a:xfrm>
          <a:prstGeom prst="rect">
            <a:avLst/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ACC42C-303A-4BDF-990A-2B07967BC9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599" y="978408"/>
            <a:ext cx="11147071" cy="17552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C55CEF-353E-4E14-83AD-ACADDC08D9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82600" y="3103131"/>
            <a:ext cx="5418551" cy="307383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55ECEF-9654-4AC1-BF77-7BC602BBD4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11120" y="3103131"/>
            <a:ext cx="5418551" cy="307383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922FC8-BC06-407B-A82B-DA62B33A1C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7B703-D7CB-4C04-B7DA-8E4563C82886}" type="datetime1">
              <a:rPr lang="en-US" smtClean="0"/>
              <a:t>8/17/23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15B701-4E1F-48AA-8A3C-ED5DD9151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6BCA31-8AC7-46F5-BCAB-41D54DF83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3ECD-7F6D-420D-93CA-D8D15EB427AC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1BA86D8-2A29-4A0E-AEA0-39B41C4187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82600" y="2918401"/>
            <a:ext cx="111470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085E13E-918A-4D04-9E84-94148D7C87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82600" y="489855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44005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35E892-D975-4DD6-8583-A14DDBE85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631" y="978407"/>
            <a:ext cx="11145039" cy="1339584"/>
          </a:xfrm>
          <a:prstGeom prst="rect">
            <a:avLst/>
          </a:prstGeom>
        </p:spPr>
        <p:txBody>
          <a:bodyPr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1F7700-CECC-4881-BE5C-A13CD825B7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4632" y="2500921"/>
            <a:ext cx="5346222" cy="823912"/>
          </a:xfrm>
        </p:spPr>
        <p:txBody>
          <a:bodyPr anchor="b">
            <a:normAutofit/>
          </a:bodyPr>
          <a:lstStyle>
            <a:lvl1pPr marL="0" indent="0">
              <a:buNone/>
              <a:defRPr lang="en-US" sz="2400" b="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A50766-520A-44C5-943E-569222B741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4632" y="3428999"/>
            <a:ext cx="5346222" cy="27606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72F7E42-976A-4239-8006-D68538D4B7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57120" y="2500921"/>
            <a:ext cx="5372551" cy="823912"/>
          </a:xfrm>
        </p:spPr>
        <p:txBody>
          <a:bodyPr anchor="b"/>
          <a:lstStyle>
            <a:lvl1pPr marL="0" indent="0">
              <a:buNone/>
              <a:defRPr lang="en-US" sz="2400" b="0" i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F8CA329-951F-4391-ADC5-7EA320B7782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57120" y="3428999"/>
            <a:ext cx="5372551" cy="27606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FBEC22A-DA46-460C-B865-D928C20AE7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9F7EF-7261-43E8-BF00-9AB2DC67F6DA}" type="datetime1">
              <a:rPr lang="en-US" smtClean="0"/>
              <a:t>8/17/23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EB2D647-42C5-4AB7-BB71-3A4406571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4632" y="6419088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90B2B67-714C-46DA-85E5-598B4244D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89591" y="-7190"/>
            <a:ext cx="640080" cy="365125"/>
          </a:xfrm>
        </p:spPr>
        <p:txBody>
          <a:bodyPr/>
          <a:lstStyle/>
          <a:p>
            <a:fld id="{60553ECD-7F6D-420D-93CA-D8D15EB42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2920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D4B6724-AB30-4E7C-BE2B-ECD94FF1B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81007" y="3933311"/>
            <a:ext cx="11147071" cy="2434825"/>
          </a:xfrm>
          <a:prstGeom prst="rect">
            <a:avLst/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1D4BAB-2678-4A19-A575-C47CAF1446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0" y="978408"/>
            <a:ext cx="10634472" cy="2591509"/>
          </a:xfrm>
          <a:prstGeom prst="rect">
            <a:avLst/>
          </a:prstGeom>
        </p:spPr>
        <p:txBody>
          <a:bodyPr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047C89E-0ABD-4FD2-924C-894345ADFE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0ACB5-43C6-4F1D-822F-78E856589DD9}" type="datetime1">
              <a:rPr lang="en-US" smtClean="0"/>
              <a:t>8/17/23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53026CE-9CC8-403B-88B1-184D16532A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B3D616-3C18-401B-A792-E75149FDFC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3ECD-7F6D-420D-93CA-D8D15EB427AC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4EC6F70-D800-4067-A36A-5BBFC8018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82600" y="3933311"/>
            <a:ext cx="111470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2B66CB6-8988-4FBA-8524-726765A5F2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81007" y="6368138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32838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5C73F84-0C6B-4EF4-9405-C389824999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8A1FF-B5C4-4334-9494-5E7E90D33DD1}" type="datetime1">
              <a:rPr lang="en-US" smtClean="0"/>
              <a:t>8/17/23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CCEC807-744E-4C5C-8B15-09AED3E57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FBCB19-9F4B-474C-85C1-4A645A971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3ECD-7F6D-420D-93CA-D8D15EB42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4750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6A88B0-DD6B-449B-AE32-D3192081E7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632" y="978408"/>
            <a:ext cx="4287393" cy="2450592"/>
          </a:xfrm>
          <a:prstGeom prst="rect">
            <a:avLst/>
          </a:prstGeom>
        </p:spPr>
        <p:txBody>
          <a:bodyPr anchor="b"/>
          <a:lstStyle>
            <a:lvl1pPr>
              <a:defRPr lang="en-US" sz="5400" kern="120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F22ED6-5B69-4B3B-BF96-3A75F2107F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7" y="987425"/>
            <a:ext cx="6446484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704043-D45F-440A-A15D-2718A913E0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84632" y="3645074"/>
            <a:ext cx="4287393" cy="2223914"/>
          </a:xfrm>
        </p:spPr>
        <p:txBody>
          <a:bodyPr/>
          <a:lstStyle>
            <a:lvl1pPr marL="0" indent="0">
              <a:buNone/>
              <a:defRPr lang="en-US" sz="24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0072DC-7326-43E7-806C-B690C439E8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C35F5-26A1-45D2-AA93-02595983AE1A}" type="datetime1">
              <a:rPr lang="en-US" smtClean="0"/>
              <a:t>8/17/23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F89A0F-B8C6-4AA6-A9C4-4A454F4224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57A616-A4F2-4FC5-88DE-B4E6BA5428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3ECD-7F6D-420D-93CA-D8D15EB42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833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B773D-D007-4687-BA9C-9F229829B5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632" y="978407"/>
            <a:ext cx="4287393" cy="2450593"/>
          </a:xfrm>
          <a:prstGeom prst="rect">
            <a:avLst/>
          </a:prstGeom>
        </p:spPr>
        <p:txBody>
          <a:bodyPr anchor="b"/>
          <a:lstStyle>
            <a:lvl1pPr>
              <a:defRPr lang="en-US" sz="5400" kern="120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A3A75FC-78D2-4EF5-884F-11B7BACF79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7" y="987425"/>
            <a:ext cx="6446483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7CE0BB-D335-4391-A23F-194C575CAF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84632" y="3645074"/>
            <a:ext cx="4287393" cy="2223914"/>
          </a:xfrm>
        </p:spPr>
        <p:txBody>
          <a:bodyPr/>
          <a:lstStyle>
            <a:lvl1pPr marL="0" indent="0">
              <a:buNone/>
              <a:defRPr lang="en-US" sz="2400" i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7701E1-B97B-4DA5-B9AD-07B7C12476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012B7-885D-4D6A-AA6E-FF3E3A26EF0D}" type="datetime1">
              <a:rPr lang="en-US" smtClean="0"/>
              <a:t>8/17/23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6D9CF8-F42F-4618-9F26-8BFE56487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CA2023-1ECA-4A96-BDC7-F7FA4368B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3ECD-7F6D-420D-93CA-D8D15EB42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199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C87A535-3CAC-46BC-B2B2-3AE83EC3A5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0" y="978408"/>
            <a:ext cx="10506991" cy="21530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8EBDBD-59EC-46ED-BE79-6D37B531D6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2600" y="3306870"/>
            <a:ext cx="10506991" cy="25727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921F5C-FD3D-42C7-90F4-5ECE6FFCFE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84632" y="10058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27006EBB-6820-428A-80E2-A2F0828A48AA}" type="datetime1">
              <a:rPr lang="en-US" smtClean="0"/>
              <a:t>8/17/23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E63D50-6D0B-4963-97B9-A32AE63235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4632" y="641908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6B5E08-CAC3-4C87-B143-5F8956AE90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89591" y="1005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60553ECD-7F6D-420D-93CA-D8D15EB427AC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08D74AC-B125-4E11-BA53-E9E383966D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82600" y="489855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DC76EBE-FB9D-4054-B5D8-19E3EAFE40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82600" y="6368138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3464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svg"/><Relationship Id="rId18" Type="http://schemas.openxmlformats.org/officeDocument/2006/relationships/image" Target="../media/image33.png"/><Relationship Id="rId3" Type="http://schemas.openxmlformats.org/officeDocument/2006/relationships/image" Target="../media/image3.png"/><Relationship Id="rId21" Type="http://schemas.openxmlformats.org/officeDocument/2006/relationships/image" Target="../media/image36.png"/><Relationship Id="rId7" Type="http://schemas.openxmlformats.org/officeDocument/2006/relationships/image" Target="../media/image7.svg"/><Relationship Id="rId12" Type="http://schemas.openxmlformats.org/officeDocument/2006/relationships/image" Target="../media/image12.png"/><Relationship Id="rId17" Type="http://schemas.openxmlformats.org/officeDocument/2006/relationships/image" Target="../media/image32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31.png"/><Relationship Id="rId20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30.png"/><Relationship Id="rId24" Type="http://schemas.openxmlformats.org/officeDocument/2006/relationships/image" Target="../media/image39.png"/><Relationship Id="rId5" Type="http://schemas.openxmlformats.org/officeDocument/2006/relationships/image" Target="../media/image5.png"/><Relationship Id="rId15" Type="http://schemas.openxmlformats.org/officeDocument/2006/relationships/image" Target="../media/image15.svg"/><Relationship Id="rId23" Type="http://schemas.openxmlformats.org/officeDocument/2006/relationships/image" Target="../media/image38.png"/><Relationship Id="rId10" Type="http://schemas.openxmlformats.org/officeDocument/2006/relationships/image" Target="../media/image29.png"/><Relationship Id="rId19" Type="http://schemas.openxmlformats.org/officeDocument/2006/relationships/image" Target="../media/image34.png"/><Relationship Id="rId4" Type="http://schemas.openxmlformats.org/officeDocument/2006/relationships/image" Target="../media/image4.svg"/><Relationship Id="rId9" Type="http://schemas.openxmlformats.org/officeDocument/2006/relationships/image" Target="../media/image28.png"/><Relationship Id="rId14" Type="http://schemas.openxmlformats.org/officeDocument/2006/relationships/image" Target="../media/image14.png"/><Relationship Id="rId22" Type="http://schemas.openxmlformats.org/officeDocument/2006/relationships/image" Target="../media/image3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svg"/><Relationship Id="rId18" Type="http://schemas.openxmlformats.org/officeDocument/2006/relationships/image" Target="../media/image41.png"/><Relationship Id="rId26" Type="http://schemas.openxmlformats.org/officeDocument/2006/relationships/image" Target="../media/image38.png"/><Relationship Id="rId3" Type="http://schemas.openxmlformats.org/officeDocument/2006/relationships/image" Target="../media/image3.png"/><Relationship Id="rId21" Type="http://schemas.openxmlformats.org/officeDocument/2006/relationships/image" Target="../media/image44.png"/><Relationship Id="rId7" Type="http://schemas.openxmlformats.org/officeDocument/2006/relationships/image" Target="../media/image7.svg"/><Relationship Id="rId12" Type="http://schemas.openxmlformats.org/officeDocument/2006/relationships/image" Target="../media/image12.png"/><Relationship Id="rId17" Type="http://schemas.openxmlformats.org/officeDocument/2006/relationships/image" Target="../media/image40.png"/><Relationship Id="rId25" Type="http://schemas.openxmlformats.org/officeDocument/2006/relationships/image" Target="../media/image37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31.png"/><Relationship Id="rId20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30.png"/><Relationship Id="rId24" Type="http://schemas.openxmlformats.org/officeDocument/2006/relationships/image" Target="../media/image36.png"/><Relationship Id="rId5" Type="http://schemas.openxmlformats.org/officeDocument/2006/relationships/image" Target="../media/image5.png"/><Relationship Id="rId15" Type="http://schemas.openxmlformats.org/officeDocument/2006/relationships/image" Target="../media/image15.svg"/><Relationship Id="rId23" Type="http://schemas.openxmlformats.org/officeDocument/2006/relationships/image" Target="../media/image45.png"/><Relationship Id="rId10" Type="http://schemas.openxmlformats.org/officeDocument/2006/relationships/image" Target="../media/image29.png"/><Relationship Id="rId19" Type="http://schemas.openxmlformats.org/officeDocument/2006/relationships/image" Target="../media/image42.png"/><Relationship Id="rId4" Type="http://schemas.openxmlformats.org/officeDocument/2006/relationships/image" Target="../media/image4.svg"/><Relationship Id="rId9" Type="http://schemas.openxmlformats.org/officeDocument/2006/relationships/image" Target="../media/image28.png"/><Relationship Id="rId14" Type="http://schemas.openxmlformats.org/officeDocument/2006/relationships/image" Target="../media/image14.png"/><Relationship Id="rId22" Type="http://schemas.openxmlformats.org/officeDocument/2006/relationships/image" Target="../media/image34.png"/><Relationship Id="rId27" Type="http://schemas.openxmlformats.org/officeDocument/2006/relationships/image" Target="../media/image4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svg"/><Relationship Id="rId18" Type="http://schemas.openxmlformats.org/officeDocument/2006/relationships/image" Target="../media/image34.png"/><Relationship Id="rId3" Type="http://schemas.openxmlformats.org/officeDocument/2006/relationships/image" Target="../media/image3.png"/><Relationship Id="rId21" Type="http://schemas.openxmlformats.org/officeDocument/2006/relationships/image" Target="../media/image37.png"/><Relationship Id="rId7" Type="http://schemas.openxmlformats.org/officeDocument/2006/relationships/image" Target="../media/image7.svg"/><Relationship Id="rId12" Type="http://schemas.openxmlformats.org/officeDocument/2006/relationships/image" Target="../media/image12.png"/><Relationship Id="rId17" Type="http://schemas.openxmlformats.org/officeDocument/2006/relationships/image" Target="../media/image33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32.png"/><Relationship Id="rId20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240.png"/><Relationship Id="rId5" Type="http://schemas.openxmlformats.org/officeDocument/2006/relationships/image" Target="../media/image5.png"/><Relationship Id="rId15" Type="http://schemas.openxmlformats.org/officeDocument/2006/relationships/image" Target="../media/image15.svg"/><Relationship Id="rId23" Type="http://schemas.openxmlformats.org/officeDocument/2006/relationships/image" Target="../media/image39.png"/><Relationship Id="rId10" Type="http://schemas.openxmlformats.org/officeDocument/2006/relationships/image" Target="../media/image230.png"/><Relationship Id="rId19" Type="http://schemas.openxmlformats.org/officeDocument/2006/relationships/image" Target="../media/image35.png"/><Relationship Id="rId4" Type="http://schemas.openxmlformats.org/officeDocument/2006/relationships/image" Target="../media/image4.svg"/><Relationship Id="rId9" Type="http://schemas.openxmlformats.org/officeDocument/2006/relationships/image" Target="../media/image47.png"/><Relationship Id="rId14" Type="http://schemas.openxmlformats.org/officeDocument/2006/relationships/image" Target="../media/image14.png"/><Relationship Id="rId22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svg"/><Relationship Id="rId18" Type="http://schemas.openxmlformats.org/officeDocument/2006/relationships/image" Target="../media/image50.png"/><Relationship Id="rId3" Type="http://schemas.openxmlformats.org/officeDocument/2006/relationships/image" Target="../media/image3.png"/><Relationship Id="rId7" Type="http://schemas.openxmlformats.org/officeDocument/2006/relationships/image" Target="../media/image7.svg"/><Relationship Id="rId12" Type="http://schemas.openxmlformats.org/officeDocument/2006/relationships/image" Target="../media/image12.png"/><Relationship Id="rId17" Type="http://schemas.openxmlformats.org/officeDocument/2006/relationships/image" Target="../media/image49.sv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48.png"/><Relationship Id="rId20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30.png"/><Relationship Id="rId5" Type="http://schemas.openxmlformats.org/officeDocument/2006/relationships/image" Target="../media/image5.png"/><Relationship Id="rId15" Type="http://schemas.openxmlformats.org/officeDocument/2006/relationships/image" Target="../media/image15.svg"/><Relationship Id="rId10" Type="http://schemas.openxmlformats.org/officeDocument/2006/relationships/image" Target="../media/image29.png"/><Relationship Id="rId19" Type="http://schemas.openxmlformats.org/officeDocument/2006/relationships/image" Target="../media/image51.png"/><Relationship Id="rId4" Type="http://schemas.openxmlformats.org/officeDocument/2006/relationships/image" Target="../media/image4.svg"/><Relationship Id="rId9" Type="http://schemas.openxmlformats.org/officeDocument/2006/relationships/image" Target="../media/image47.png"/><Relationship Id="rId1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360.png"/><Relationship Id="rId18" Type="http://schemas.openxmlformats.org/officeDocument/2006/relationships/image" Target="../media/image14.png"/><Relationship Id="rId3" Type="http://schemas.openxmlformats.org/officeDocument/2006/relationships/image" Target="../media/image3.png"/><Relationship Id="rId21" Type="http://schemas.openxmlformats.org/officeDocument/2006/relationships/image" Target="../media/image400.png"/><Relationship Id="rId7" Type="http://schemas.openxmlformats.org/officeDocument/2006/relationships/image" Target="../media/image7.svg"/><Relationship Id="rId17" Type="http://schemas.openxmlformats.org/officeDocument/2006/relationships/image" Target="../media/image13.sv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12.png"/><Relationship Id="rId20" Type="http://schemas.openxmlformats.org/officeDocument/2006/relationships/image" Target="../media/image3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55.svg"/><Relationship Id="rId5" Type="http://schemas.openxmlformats.org/officeDocument/2006/relationships/image" Target="../media/image5.png"/><Relationship Id="rId15" Type="http://schemas.openxmlformats.org/officeDocument/2006/relationships/image" Target="../media/image56.png"/><Relationship Id="rId10" Type="http://schemas.openxmlformats.org/officeDocument/2006/relationships/image" Target="../media/image54.png"/><Relationship Id="rId19" Type="http://schemas.openxmlformats.org/officeDocument/2006/relationships/image" Target="../media/image15.svg"/><Relationship Id="rId4" Type="http://schemas.openxmlformats.org/officeDocument/2006/relationships/image" Target="../media/image4.svg"/><Relationship Id="rId9" Type="http://schemas.openxmlformats.org/officeDocument/2006/relationships/image" Target="../media/image53.png"/><Relationship Id="rId14" Type="http://schemas.openxmlformats.org/officeDocument/2006/relationships/image" Target="../media/image370.png"/><Relationship Id="rId22" Type="http://schemas.openxmlformats.org/officeDocument/2006/relationships/image" Target="../media/image27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50.png"/><Relationship Id="rId18" Type="http://schemas.openxmlformats.org/officeDocument/2006/relationships/image" Target="../media/image500.png"/><Relationship Id="rId26" Type="http://schemas.openxmlformats.org/officeDocument/2006/relationships/image" Target="../media/image62.png"/><Relationship Id="rId39" Type="http://schemas.openxmlformats.org/officeDocument/2006/relationships/image" Target="../media/image13.svg"/><Relationship Id="rId21" Type="http://schemas.openxmlformats.org/officeDocument/2006/relationships/image" Target="../media/image530.png"/><Relationship Id="rId34" Type="http://schemas.openxmlformats.org/officeDocument/2006/relationships/image" Target="../media/image66.png"/><Relationship Id="rId42" Type="http://schemas.openxmlformats.org/officeDocument/2006/relationships/image" Target="../media/image65.png"/><Relationship Id="rId47" Type="http://schemas.openxmlformats.org/officeDocument/2006/relationships/image" Target="../media/image71.png"/><Relationship Id="rId50" Type="http://schemas.openxmlformats.org/officeDocument/2006/relationships/image" Target="../media/image74.png"/><Relationship Id="rId55" Type="http://schemas.openxmlformats.org/officeDocument/2006/relationships/image" Target="../media/image79.svg"/><Relationship Id="rId7" Type="http://schemas.openxmlformats.org/officeDocument/2006/relationships/image" Target="../media/image55.sv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480.png"/><Relationship Id="rId11" Type="http://schemas.openxmlformats.org/officeDocument/2006/relationships/image" Target="../media/image430.png"/><Relationship Id="rId24" Type="http://schemas.openxmlformats.org/officeDocument/2006/relationships/image" Target="../media/image560.png"/><Relationship Id="rId37" Type="http://schemas.openxmlformats.org/officeDocument/2006/relationships/image" Target="../media/image8.png"/><Relationship Id="rId40" Type="http://schemas.openxmlformats.org/officeDocument/2006/relationships/image" Target="../media/image14.png"/><Relationship Id="rId45" Type="http://schemas.openxmlformats.org/officeDocument/2006/relationships/image" Target="../media/image69.png"/><Relationship Id="rId53" Type="http://schemas.openxmlformats.org/officeDocument/2006/relationships/image" Target="../media/image77.png"/><Relationship Id="rId58" Type="http://schemas.openxmlformats.org/officeDocument/2006/relationships/image" Target="../media/image82.png"/><Relationship Id="rId5" Type="http://schemas.openxmlformats.org/officeDocument/2006/relationships/image" Target="../media/image5.png"/><Relationship Id="rId19" Type="http://schemas.openxmlformats.org/officeDocument/2006/relationships/image" Target="../media/image510.png"/><Relationship Id="rId44" Type="http://schemas.openxmlformats.org/officeDocument/2006/relationships/image" Target="../media/image68.png"/><Relationship Id="rId52" Type="http://schemas.openxmlformats.org/officeDocument/2006/relationships/image" Target="../media/image76.png"/><Relationship Id="rId4" Type="http://schemas.openxmlformats.org/officeDocument/2006/relationships/image" Target="../media/image4.svg"/><Relationship Id="rId9" Type="http://schemas.openxmlformats.org/officeDocument/2006/relationships/image" Target="../media/image60.png"/><Relationship Id="rId14" Type="http://schemas.openxmlformats.org/officeDocument/2006/relationships/image" Target="../media/image460.png"/><Relationship Id="rId22" Type="http://schemas.openxmlformats.org/officeDocument/2006/relationships/image" Target="../media/image540.png"/><Relationship Id="rId27" Type="http://schemas.openxmlformats.org/officeDocument/2006/relationships/image" Target="../media/image63.png"/><Relationship Id="rId35" Type="http://schemas.openxmlformats.org/officeDocument/2006/relationships/image" Target="../media/image6.png"/><Relationship Id="rId43" Type="http://schemas.openxmlformats.org/officeDocument/2006/relationships/image" Target="../media/image67.png"/><Relationship Id="rId48" Type="http://schemas.openxmlformats.org/officeDocument/2006/relationships/image" Target="../media/image72.png"/><Relationship Id="rId56" Type="http://schemas.openxmlformats.org/officeDocument/2006/relationships/image" Target="../media/image80.png"/><Relationship Id="rId8" Type="http://schemas.openxmlformats.org/officeDocument/2006/relationships/image" Target="../media/image59.png"/><Relationship Id="rId51" Type="http://schemas.openxmlformats.org/officeDocument/2006/relationships/image" Target="../media/image75.png"/><Relationship Id="rId3" Type="http://schemas.openxmlformats.org/officeDocument/2006/relationships/image" Target="../media/image3.png"/><Relationship Id="rId12" Type="http://schemas.openxmlformats.org/officeDocument/2006/relationships/image" Target="../media/image440.png"/><Relationship Id="rId17" Type="http://schemas.openxmlformats.org/officeDocument/2006/relationships/image" Target="../media/image49.png"/><Relationship Id="rId25" Type="http://schemas.openxmlformats.org/officeDocument/2006/relationships/image" Target="../media/image61.png"/><Relationship Id="rId38" Type="http://schemas.openxmlformats.org/officeDocument/2006/relationships/image" Target="../media/image12.png"/><Relationship Id="rId46" Type="http://schemas.openxmlformats.org/officeDocument/2006/relationships/image" Target="../media/image70.svg"/><Relationship Id="rId59" Type="http://schemas.openxmlformats.org/officeDocument/2006/relationships/image" Target="../media/image83.png"/><Relationship Id="rId20" Type="http://schemas.openxmlformats.org/officeDocument/2006/relationships/image" Target="../media/image520.png"/><Relationship Id="rId41" Type="http://schemas.openxmlformats.org/officeDocument/2006/relationships/image" Target="../media/image15.svg"/><Relationship Id="rId54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15" Type="http://schemas.openxmlformats.org/officeDocument/2006/relationships/image" Target="../media/image470.png"/><Relationship Id="rId23" Type="http://schemas.openxmlformats.org/officeDocument/2006/relationships/image" Target="../media/image55.png"/><Relationship Id="rId28" Type="http://schemas.openxmlformats.org/officeDocument/2006/relationships/image" Target="../media/image64.png"/><Relationship Id="rId36" Type="http://schemas.openxmlformats.org/officeDocument/2006/relationships/image" Target="../media/image7.svg"/><Relationship Id="rId49" Type="http://schemas.openxmlformats.org/officeDocument/2006/relationships/image" Target="../media/image73.png"/><Relationship Id="rId57" Type="http://schemas.openxmlformats.org/officeDocument/2006/relationships/image" Target="../media/image81.png"/></Relationships>
</file>

<file path=ppt/slides/_rels/slide1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7.png"/><Relationship Id="rId18" Type="http://schemas.openxmlformats.org/officeDocument/2006/relationships/image" Target="../media/image92.png"/><Relationship Id="rId26" Type="http://schemas.openxmlformats.org/officeDocument/2006/relationships/image" Target="../media/image63.png"/><Relationship Id="rId39" Type="http://schemas.openxmlformats.org/officeDocument/2006/relationships/image" Target="../media/image77.png"/><Relationship Id="rId21" Type="http://schemas.openxmlformats.org/officeDocument/2006/relationships/image" Target="../media/image95.png"/><Relationship Id="rId34" Type="http://schemas.openxmlformats.org/officeDocument/2006/relationships/image" Target="../media/image72.png"/><Relationship Id="rId42" Type="http://schemas.openxmlformats.org/officeDocument/2006/relationships/image" Target="../media/image80.png"/><Relationship Id="rId7" Type="http://schemas.openxmlformats.org/officeDocument/2006/relationships/image" Target="../media/image55.svg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90.png"/><Relationship Id="rId29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11" Type="http://schemas.openxmlformats.org/officeDocument/2006/relationships/image" Target="../media/image85.png"/><Relationship Id="rId24" Type="http://schemas.openxmlformats.org/officeDocument/2006/relationships/image" Target="../media/image61.png"/><Relationship Id="rId32" Type="http://schemas.openxmlformats.org/officeDocument/2006/relationships/image" Target="../media/image70.svg"/><Relationship Id="rId37" Type="http://schemas.openxmlformats.org/officeDocument/2006/relationships/image" Target="../media/image75.png"/><Relationship Id="rId40" Type="http://schemas.openxmlformats.org/officeDocument/2006/relationships/image" Target="../media/image78.png"/><Relationship Id="rId45" Type="http://schemas.openxmlformats.org/officeDocument/2006/relationships/image" Target="../media/image83.png"/><Relationship Id="rId5" Type="http://schemas.openxmlformats.org/officeDocument/2006/relationships/image" Target="../media/image5.png"/><Relationship Id="rId15" Type="http://schemas.openxmlformats.org/officeDocument/2006/relationships/image" Target="../media/image89.png"/><Relationship Id="rId23" Type="http://schemas.openxmlformats.org/officeDocument/2006/relationships/image" Target="../media/image97.png"/><Relationship Id="rId28" Type="http://schemas.openxmlformats.org/officeDocument/2006/relationships/image" Target="../media/image98.png"/><Relationship Id="rId36" Type="http://schemas.openxmlformats.org/officeDocument/2006/relationships/image" Target="../media/image74.png"/><Relationship Id="rId10" Type="http://schemas.openxmlformats.org/officeDocument/2006/relationships/image" Target="../media/image84.png"/><Relationship Id="rId19" Type="http://schemas.openxmlformats.org/officeDocument/2006/relationships/image" Target="../media/image93.png"/><Relationship Id="rId31" Type="http://schemas.openxmlformats.org/officeDocument/2006/relationships/image" Target="../media/image69.png"/><Relationship Id="rId44" Type="http://schemas.openxmlformats.org/officeDocument/2006/relationships/image" Target="../media/image82.png"/><Relationship Id="rId4" Type="http://schemas.openxmlformats.org/officeDocument/2006/relationships/image" Target="../media/image4.svg"/><Relationship Id="rId9" Type="http://schemas.openxmlformats.org/officeDocument/2006/relationships/image" Target="../media/image60.png"/><Relationship Id="rId14" Type="http://schemas.openxmlformats.org/officeDocument/2006/relationships/image" Target="../media/image88.png"/><Relationship Id="rId22" Type="http://schemas.openxmlformats.org/officeDocument/2006/relationships/image" Target="../media/image96.png"/><Relationship Id="rId27" Type="http://schemas.openxmlformats.org/officeDocument/2006/relationships/image" Target="../media/image64.png"/><Relationship Id="rId30" Type="http://schemas.openxmlformats.org/officeDocument/2006/relationships/image" Target="../media/image68.png"/><Relationship Id="rId35" Type="http://schemas.openxmlformats.org/officeDocument/2006/relationships/image" Target="../media/image73.png"/><Relationship Id="rId43" Type="http://schemas.openxmlformats.org/officeDocument/2006/relationships/image" Target="../media/image81.png"/><Relationship Id="rId8" Type="http://schemas.openxmlformats.org/officeDocument/2006/relationships/image" Target="../media/image59.png"/><Relationship Id="rId3" Type="http://schemas.openxmlformats.org/officeDocument/2006/relationships/image" Target="../media/image3.png"/><Relationship Id="rId12" Type="http://schemas.openxmlformats.org/officeDocument/2006/relationships/image" Target="../media/image86.png"/><Relationship Id="rId17" Type="http://schemas.openxmlformats.org/officeDocument/2006/relationships/image" Target="../media/image91.png"/><Relationship Id="rId25" Type="http://schemas.openxmlformats.org/officeDocument/2006/relationships/image" Target="../media/image62.png"/><Relationship Id="rId33" Type="http://schemas.openxmlformats.org/officeDocument/2006/relationships/image" Target="../media/image71.png"/><Relationship Id="rId38" Type="http://schemas.openxmlformats.org/officeDocument/2006/relationships/image" Target="../media/image76.png"/><Relationship Id="rId46" Type="http://schemas.openxmlformats.org/officeDocument/2006/relationships/image" Target="../media/image99.png"/><Relationship Id="rId20" Type="http://schemas.openxmlformats.org/officeDocument/2006/relationships/image" Target="../media/image94.png"/><Relationship Id="rId41" Type="http://schemas.openxmlformats.org/officeDocument/2006/relationships/image" Target="../media/image79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5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sv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svg"/></Relationships>
</file>

<file path=ppt/slides/_rels/slide2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7.png"/><Relationship Id="rId18" Type="http://schemas.openxmlformats.org/officeDocument/2006/relationships/image" Target="../media/image92.png"/><Relationship Id="rId26" Type="http://schemas.openxmlformats.org/officeDocument/2006/relationships/image" Target="../media/image63.png"/><Relationship Id="rId39" Type="http://schemas.openxmlformats.org/officeDocument/2006/relationships/image" Target="../media/image77.png"/><Relationship Id="rId21" Type="http://schemas.openxmlformats.org/officeDocument/2006/relationships/image" Target="../media/image95.png"/><Relationship Id="rId34" Type="http://schemas.openxmlformats.org/officeDocument/2006/relationships/image" Target="../media/image72.png"/><Relationship Id="rId42" Type="http://schemas.openxmlformats.org/officeDocument/2006/relationships/image" Target="../media/image80.png"/><Relationship Id="rId7" Type="http://schemas.openxmlformats.org/officeDocument/2006/relationships/image" Target="../media/image55.svg"/><Relationship Id="rId2" Type="http://schemas.openxmlformats.org/officeDocument/2006/relationships/notesSlide" Target="../notesSlides/notesSlide15.xml"/><Relationship Id="rId16" Type="http://schemas.openxmlformats.org/officeDocument/2006/relationships/image" Target="../media/image90.png"/><Relationship Id="rId29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11" Type="http://schemas.openxmlformats.org/officeDocument/2006/relationships/image" Target="../media/image85.png"/><Relationship Id="rId24" Type="http://schemas.openxmlformats.org/officeDocument/2006/relationships/image" Target="../media/image61.png"/><Relationship Id="rId32" Type="http://schemas.openxmlformats.org/officeDocument/2006/relationships/image" Target="../media/image70.svg"/><Relationship Id="rId37" Type="http://schemas.openxmlformats.org/officeDocument/2006/relationships/image" Target="../media/image75.png"/><Relationship Id="rId40" Type="http://schemas.openxmlformats.org/officeDocument/2006/relationships/image" Target="../media/image78.png"/><Relationship Id="rId45" Type="http://schemas.openxmlformats.org/officeDocument/2006/relationships/image" Target="../media/image83.png"/><Relationship Id="rId5" Type="http://schemas.openxmlformats.org/officeDocument/2006/relationships/image" Target="../media/image5.png"/><Relationship Id="rId15" Type="http://schemas.openxmlformats.org/officeDocument/2006/relationships/image" Target="../media/image89.png"/><Relationship Id="rId23" Type="http://schemas.openxmlformats.org/officeDocument/2006/relationships/image" Target="../media/image97.png"/><Relationship Id="rId28" Type="http://schemas.openxmlformats.org/officeDocument/2006/relationships/image" Target="../media/image98.png"/><Relationship Id="rId36" Type="http://schemas.openxmlformats.org/officeDocument/2006/relationships/image" Target="../media/image74.png"/><Relationship Id="rId10" Type="http://schemas.openxmlformats.org/officeDocument/2006/relationships/image" Target="../media/image84.png"/><Relationship Id="rId19" Type="http://schemas.openxmlformats.org/officeDocument/2006/relationships/image" Target="../media/image93.png"/><Relationship Id="rId31" Type="http://schemas.openxmlformats.org/officeDocument/2006/relationships/image" Target="../media/image69.png"/><Relationship Id="rId44" Type="http://schemas.openxmlformats.org/officeDocument/2006/relationships/image" Target="../media/image82.png"/><Relationship Id="rId4" Type="http://schemas.openxmlformats.org/officeDocument/2006/relationships/image" Target="../media/image4.svg"/><Relationship Id="rId9" Type="http://schemas.openxmlformats.org/officeDocument/2006/relationships/image" Target="../media/image60.png"/><Relationship Id="rId14" Type="http://schemas.openxmlformats.org/officeDocument/2006/relationships/image" Target="../media/image88.png"/><Relationship Id="rId22" Type="http://schemas.openxmlformats.org/officeDocument/2006/relationships/image" Target="../media/image96.png"/><Relationship Id="rId27" Type="http://schemas.openxmlformats.org/officeDocument/2006/relationships/image" Target="../media/image64.png"/><Relationship Id="rId30" Type="http://schemas.openxmlformats.org/officeDocument/2006/relationships/image" Target="../media/image68.png"/><Relationship Id="rId35" Type="http://schemas.openxmlformats.org/officeDocument/2006/relationships/image" Target="../media/image73.png"/><Relationship Id="rId43" Type="http://schemas.openxmlformats.org/officeDocument/2006/relationships/image" Target="../media/image81.png"/><Relationship Id="rId8" Type="http://schemas.openxmlformats.org/officeDocument/2006/relationships/image" Target="../media/image59.png"/><Relationship Id="rId3" Type="http://schemas.openxmlformats.org/officeDocument/2006/relationships/image" Target="../media/image3.png"/><Relationship Id="rId12" Type="http://schemas.openxmlformats.org/officeDocument/2006/relationships/image" Target="../media/image86.png"/><Relationship Id="rId17" Type="http://schemas.openxmlformats.org/officeDocument/2006/relationships/image" Target="../media/image91.png"/><Relationship Id="rId25" Type="http://schemas.openxmlformats.org/officeDocument/2006/relationships/image" Target="../media/image62.png"/><Relationship Id="rId33" Type="http://schemas.openxmlformats.org/officeDocument/2006/relationships/image" Target="../media/image71.png"/><Relationship Id="rId38" Type="http://schemas.openxmlformats.org/officeDocument/2006/relationships/image" Target="../media/image76.png"/><Relationship Id="rId46" Type="http://schemas.openxmlformats.org/officeDocument/2006/relationships/image" Target="../media/image100.png"/><Relationship Id="rId20" Type="http://schemas.openxmlformats.org/officeDocument/2006/relationships/image" Target="../media/image94.png"/><Relationship Id="rId41" Type="http://schemas.openxmlformats.org/officeDocument/2006/relationships/image" Target="../media/image79.svg"/></Relationships>
</file>

<file path=ppt/slides/_rels/slide2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7.png"/><Relationship Id="rId18" Type="http://schemas.openxmlformats.org/officeDocument/2006/relationships/image" Target="../media/image92.png"/><Relationship Id="rId26" Type="http://schemas.openxmlformats.org/officeDocument/2006/relationships/image" Target="../media/image98.png"/><Relationship Id="rId39" Type="http://schemas.openxmlformats.org/officeDocument/2006/relationships/image" Target="../media/image79.svg"/><Relationship Id="rId21" Type="http://schemas.openxmlformats.org/officeDocument/2006/relationships/image" Target="../media/image95.png"/><Relationship Id="rId34" Type="http://schemas.openxmlformats.org/officeDocument/2006/relationships/image" Target="../media/image74.png"/><Relationship Id="rId42" Type="http://schemas.openxmlformats.org/officeDocument/2006/relationships/image" Target="../media/image82.png"/><Relationship Id="rId7" Type="http://schemas.openxmlformats.org/officeDocument/2006/relationships/image" Target="../media/image55.svg"/><Relationship Id="rId2" Type="http://schemas.openxmlformats.org/officeDocument/2006/relationships/notesSlide" Target="../notesSlides/notesSlide16.xml"/><Relationship Id="rId16" Type="http://schemas.openxmlformats.org/officeDocument/2006/relationships/image" Target="../media/image90.png"/><Relationship Id="rId29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11" Type="http://schemas.openxmlformats.org/officeDocument/2006/relationships/image" Target="../media/image85.png"/><Relationship Id="rId24" Type="http://schemas.openxmlformats.org/officeDocument/2006/relationships/image" Target="../media/image61.png"/><Relationship Id="rId32" Type="http://schemas.openxmlformats.org/officeDocument/2006/relationships/image" Target="../media/image72.png"/><Relationship Id="rId37" Type="http://schemas.openxmlformats.org/officeDocument/2006/relationships/image" Target="../media/image77.png"/><Relationship Id="rId40" Type="http://schemas.openxmlformats.org/officeDocument/2006/relationships/image" Target="../media/image80.png"/><Relationship Id="rId45" Type="http://schemas.openxmlformats.org/officeDocument/2006/relationships/image" Target="../media/image101.png"/><Relationship Id="rId5" Type="http://schemas.openxmlformats.org/officeDocument/2006/relationships/image" Target="../media/image5.png"/><Relationship Id="rId15" Type="http://schemas.openxmlformats.org/officeDocument/2006/relationships/image" Target="../media/image89.png"/><Relationship Id="rId23" Type="http://schemas.openxmlformats.org/officeDocument/2006/relationships/image" Target="../media/image97.png"/><Relationship Id="rId28" Type="http://schemas.openxmlformats.org/officeDocument/2006/relationships/image" Target="../media/image68.png"/><Relationship Id="rId36" Type="http://schemas.openxmlformats.org/officeDocument/2006/relationships/image" Target="../media/image76.png"/><Relationship Id="rId10" Type="http://schemas.openxmlformats.org/officeDocument/2006/relationships/image" Target="../media/image84.png"/><Relationship Id="rId19" Type="http://schemas.openxmlformats.org/officeDocument/2006/relationships/image" Target="../media/image93.png"/><Relationship Id="rId31" Type="http://schemas.openxmlformats.org/officeDocument/2006/relationships/image" Target="../media/image71.png"/><Relationship Id="rId44" Type="http://schemas.openxmlformats.org/officeDocument/2006/relationships/image" Target="../media/image100.png"/><Relationship Id="rId4" Type="http://schemas.openxmlformats.org/officeDocument/2006/relationships/image" Target="../media/image4.svg"/><Relationship Id="rId9" Type="http://schemas.openxmlformats.org/officeDocument/2006/relationships/image" Target="../media/image60.png"/><Relationship Id="rId14" Type="http://schemas.openxmlformats.org/officeDocument/2006/relationships/image" Target="../media/image88.png"/><Relationship Id="rId22" Type="http://schemas.openxmlformats.org/officeDocument/2006/relationships/image" Target="../media/image96.png"/><Relationship Id="rId27" Type="http://schemas.openxmlformats.org/officeDocument/2006/relationships/image" Target="../media/image67.png"/><Relationship Id="rId30" Type="http://schemas.openxmlformats.org/officeDocument/2006/relationships/image" Target="../media/image70.svg"/><Relationship Id="rId35" Type="http://schemas.openxmlformats.org/officeDocument/2006/relationships/image" Target="../media/image75.png"/><Relationship Id="rId43" Type="http://schemas.openxmlformats.org/officeDocument/2006/relationships/image" Target="../media/image83.png"/><Relationship Id="rId8" Type="http://schemas.openxmlformats.org/officeDocument/2006/relationships/image" Target="../media/image59.png"/><Relationship Id="rId3" Type="http://schemas.openxmlformats.org/officeDocument/2006/relationships/image" Target="../media/image3.png"/><Relationship Id="rId12" Type="http://schemas.openxmlformats.org/officeDocument/2006/relationships/image" Target="../media/image86.png"/><Relationship Id="rId17" Type="http://schemas.openxmlformats.org/officeDocument/2006/relationships/image" Target="../media/image91.png"/><Relationship Id="rId25" Type="http://schemas.openxmlformats.org/officeDocument/2006/relationships/image" Target="../media/image64.png"/><Relationship Id="rId33" Type="http://schemas.openxmlformats.org/officeDocument/2006/relationships/image" Target="../media/image73.png"/><Relationship Id="rId38" Type="http://schemas.openxmlformats.org/officeDocument/2006/relationships/image" Target="../media/image78.png"/><Relationship Id="rId20" Type="http://schemas.openxmlformats.org/officeDocument/2006/relationships/image" Target="../media/image94.png"/><Relationship Id="rId41" Type="http://schemas.openxmlformats.org/officeDocument/2006/relationships/image" Target="../media/image81.png"/></Relationships>
</file>

<file path=ppt/slides/_rels/slide2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92.png"/><Relationship Id="rId18" Type="http://schemas.openxmlformats.org/officeDocument/2006/relationships/image" Target="../media/image97.png"/><Relationship Id="rId26" Type="http://schemas.openxmlformats.org/officeDocument/2006/relationships/image" Target="../media/image71.png"/><Relationship Id="rId39" Type="http://schemas.openxmlformats.org/officeDocument/2006/relationships/image" Target="../media/image100.png"/><Relationship Id="rId21" Type="http://schemas.openxmlformats.org/officeDocument/2006/relationships/image" Target="../media/image98.png"/><Relationship Id="rId34" Type="http://schemas.openxmlformats.org/officeDocument/2006/relationships/image" Target="../media/image79.svg"/><Relationship Id="rId7" Type="http://schemas.openxmlformats.org/officeDocument/2006/relationships/image" Target="../media/image55.svg"/><Relationship Id="rId2" Type="http://schemas.openxmlformats.org/officeDocument/2006/relationships/notesSlide" Target="../notesSlides/notesSlide17.xml"/><Relationship Id="rId16" Type="http://schemas.openxmlformats.org/officeDocument/2006/relationships/image" Target="../media/image95.png"/><Relationship Id="rId20" Type="http://schemas.openxmlformats.org/officeDocument/2006/relationships/image" Target="../media/image102.png"/><Relationship Id="rId29" Type="http://schemas.openxmlformats.org/officeDocument/2006/relationships/image" Target="../media/image74.png"/><Relationship Id="rId41" Type="http://schemas.openxmlformats.org/officeDocument/2006/relationships/image" Target="../media/image10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11" Type="http://schemas.openxmlformats.org/officeDocument/2006/relationships/image" Target="../media/image90.png"/><Relationship Id="rId24" Type="http://schemas.openxmlformats.org/officeDocument/2006/relationships/image" Target="../media/image69.png"/><Relationship Id="rId32" Type="http://schemas.openxmlformats.org/officeDocument/2006/relationships/image" Target="../media/image77.png"/><Relationship Id="rId37" Type="http://schemas.openxmlformats.org/officeDocument/2006/relationships/image" Target="../media/image82.png"/><Relationship Id="rId40" Type="http://schemas.openxmlformats.org/officeDocument/2006/relationships/image" Target="../media/image103.png"/><Relationship Id="rId5" Type="http://schemas.openxmlformats.org/officeDocument/2006/relationships/image" Target="../media/image5.png"/><Relationship Id="rId15" Type="http://schemas.openxmlformats.org/officeDocument/2006/relationships/image" Target="../media/image94.png"/><Relationship Id="rId23" Type="http://schemas.openxmlformats.org/officeDocument/2006/relationships/image" Target="../media/image68.png"/><Relationship Id="rId28" Type="http://schemas.openxmlformats.org/officeDocument/2006/relationships/image" Target="../media/image73.png"/><Relationship Id="rId36" Type="http://schemas.openxmlformats.org/officeDocument/2006/relationships/image" Target="../media/image81.png"/><Relationship Id="rId10" Type="http://schemas.openxmlformats.org/officeDocument/2006/relationships/image" Target="../media/image89.png"/><Relationship Id="rId19" Type="http://schemas.openxmlformats.org/officeDocument/2006/relationships/image" Target="../media/image61.png"/><Relationship Id="rId31" Type="http://schemas.openxmlformats.org/officeDocument/2006/relationships/image" Target="../media/image76.png"/><Relationship Id="rId4" Type="http://schemas.openxmlformats.org/officeDocument/2006/relationships/image" Target="../media/image4.svg"/><Relationship Id="rId9" Type="http://schemas.openxmlformats.org/officeDocument/2006/relationships/image" Target="../media/image60.png"/><Relationship Id="rId14" Type="http://schemas.openxmlformats.org/officeDocument/2006/relationships/image" Target="../media/image93.png"/><Relationship Id="rId22" Type="http://schemas.openxmlformats.org/officeDocument/2006/relationships/image" Target="../media/image67.png"/><Relationship Id="rId27" Type="http://schemas.openxmlformats.org/officeDocument/2006/relationships/image" Target="../media/image72.png"/><Relationship Id="rId30" Type="http://schemas.openxmlformats.org/officeDocument/2006/relationships/image" Target="../media/image75.png"/><Relationship Id="rId35" Type="http://schemas.openxmlformats.org/officeDocument/2006/relationships/image" Target="../media/image80.png"/><Relationship Id="rId8" Type="http://schemas.openxmlformats.org/officeDocument/2006/relationships/image" Target="../media/image59.png"/><Relationship Id="rId3" Type="http://schemas.openxmlformats.org/officeDocument/2006/relationships/image" Target="../media/image3.png"/><Relationship Id="rId12" Type="http://schemas.openxmlformats.org/officeDocument/2006/relationships/image" Target="../media/image91.png"/><Relationship Id="rId17" Type="http://schemas.openxmlformats.org/officeDocument/2006/relationships/image" Target="../media/image96.png"/><Relationship Id="rId25" Type="http://schemas.openxmlformats.org/officeDocument/2006/relationships/image" Target="../media/image70.svg"/><Relationship Id="rId33" Type="http://schemas.openxmlformats.org/officeDocument/2006/relationships/image" Target="../media/image78.png"/><Relationship Id="rId38" Type="http://schemas.openxmlformats.org/officeDocument/2006/relationships/image" Target="../media/image83.png"/></Relationships>
</file>

<file path=ppt/slides/_rels/slide2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7.png"/><Relationship Id="rId18" Type="http://schemas.openxmlformats.org/officeDocument/2006/relationships/image" Target="../media/image92.png"/><Relationship Id="rId26" Type="http://schemas.openxmlformats.org/officeDocument/2006/relationships/image" Target="../media/image63.png"/><Relationship Id="rId39" Type="http://schemas.openxmlformats.org/officeDocument/2006/relationships/image" Target="../media/image69.png"/><Relationship Id="rId21" Type="http://schemas.openxmlformats.org/officeDocument/2006/relationships/image" Target="../media/image95.png"/><Relationship Id="rId34" Type="http://schemas.openxmlformats.org/officeDocument/2006/relationships/image" Target="../media/image14.png"/><Relationship Id="rId42" Type="http://schemas.openxmlformats.org/officeDocument/2006/relationships/image" Target="../media/image72.png"/><Relationship Id="rId47" Type="http://schemas.openxmlformats.org/officeDocument/2006/relationships/image" Target="../media/image77.png"/><Relationship Id="rId50" Type="http://schemas.openxmlformats.org/officeDocument/2006/relationships/image" Target="../media/image80.png"/><Relationship Id="rId55" Type="http://schemas.openxmlformats.org/officeDocument/2006/relationships/image" Target="../media/image106.png"/><Relationship Id="rId7" Type="http://schemas.openxmlformats.org/officeDocument/2006/relationships/image" Target="../media/image55.svg"/><Relationship Id="rId2" Type="http://schemas.openxmlformats.org/officeDocument/2006/relationships/notesSlide" Target="../notesSlides/notesSlide18.xml"/><Relationship Id="rId16" Type="http://schemas.openxmlformats.org/officeDocument/2006/relationships/image" Target="../media/image90.png"/><Relationship Id="rId29" Type="http://schemas.openxmlformats.org/officeDocument/2006/relationships/image" Target="../media/image6.png"/><Relationship Id="rId11" Type="http://schemas.openxmlformats.org/officeDocument/2006/relationships/image" Target="../media/image85.png"/><Relationship Id="rId24" Type="http://schemas.openxmlformats.org/officeDocument/2006/relationships/image" Target="../media/image61.png"/><Relationship Id="rId32" Type="http://schemas.openxmlformats.org/officeDocument/2006/relationships/image" Target="../media/image12.png"/><Relationship Id="rId37" Type="http://schemas.openxmlformats.org/officeDocument/2006/relationships/image" Target="../media/image67.png"/><Relationship Id="rId40" Type="http://schemas.openxmlformats.org/officeDocument/2006/relationships/image" Target="../media/image70.svg"/><Relationship Id="rId45" Type="http://schemas.openxmlformats.org/officeDocument/2006/relationships/image" Target="../media/image75.png"/><Relationship Id="rId53" Type="http://schemas.openxmlformats.org/officeDocument/2006/relationships/image" Target="../media/image83.png"/><Relationship Id="rId5" Type="http://schemas.openxmlformats.org/officeDocument/2006/relationships/image" Target="../media/image5.png"/><Relationship Id="rId10" Type="http://schemas.openxmlformats.org/officeDocument/2006/relationships/image" Target="../media/image84.png"/><Relationship Id="rId19" Type="http://schemas.openxmlformats.org/officeDocument/2006/relationships/image" Target="../media/image93.png"/><Relationship Id="rId31" Type="http://schemas.openxmlformats.org/officeDocument/2006/relationships/image" Target="../media/image8.png"/><Relationship Id="rId44" Type="http://schemas.openxmlformats.org/officeDocument/2006/relationships/image" Target="../media/image74.png"/><Relationship Id="rId52" Type="http://schemas.openxmlformats.org/officeDocument/2006/relationships/image" Target="../media/image82.png"/><Relationship Id="rId4" Type="http://schemas.openxmlformats.org/officeDocument/2006/relationships/image" Target="../media/image4.svg"/><Relationship Id="rId9" Type="http://schemas.openxmlformats.org/officeDocument/2006/relationships/image" Target="../media/image60.png"/><Relationship Id="rId14" Type="http://schemas.openxmlformats.org/officeDocument/2006/relationships/image" Target="../media/image88.png"/><Relationship Id="rId22" Type="http://schemas.openxmlformats.org/officeDocument/2006/relationships/image" Target="../media/image96.png"/><Relationship Id="rId27" Type="http://schemas.openxmlformats.org/officeDocument/2006/relationships/image" Target="../media/image64.png"/><Relationship Id="rId30" Type="http://schemas.openxmlformats.org/officeDocument/2006/relationships/image" Target="../media/image7.svg"/><Relationship Id="rId35" Type="http://schemas.openxmlformats.org/officeDocument/2006/relationships/image" Target="../media/image15.svg"/><Relationship Id="rId43" Type="http://schemas.openxmlformats.org/officeDocument/2006/relationships/image" Target="../media/image73.png"/><Relationship Id="rId48" Type="http://schemas.openxmlformats.org/officeDocument/2006/relationships/image" Target="../media/image78.png"/><Relationship Id="rId8" Type="http://schemas.openxmlformats.org/officeDocument/2006/relationships/image" Target="../media/image59.png"/><Relationship Id="rId51" Type="http://schemas.openxmlformats.org/officeDocument/2006/relationships/image" Target="../media/image81.png"/><Relationship Id="rId3" Type="http://schemas.openxmlformats.org/officeDocument/2006/relationships/image" Target="../media/image3.png"/><Relationship Id="rId12" Type="http://schemas.openxmlformats.org/officeDocument/2006/relationships/image" Target="../media/image86.png"/><Relationship Id="rId17" Type="http://schemas.openxmlformats.org/officeDocument/2006/relationships/image" Target="../media/image91.png"/><Relationship Id="rId25" Type="http://schemas.openxmlformats.org/officeDocument/2006/relationships/image" Target="../media/image62.png"/><Relationship Id="rId33" Type="http://schemas.openxmlformats.org/officeDocument/2006/relationships/image" Target="../media/image13.svg"/><Relationship Id="rId38" Type="http://schemas.openxmlformats.org/officeDocument/2006/relationships/image" Target="../media/image68.png"/><Relationship Id="rId46" Type="http://schemas.openxmlformats.org/officeDocument/2006/relationships/image" Target="../media/image76.png"/><Relationship Id="rId20" Type="http://schemas.openxmlformats.org/officeDocument/2006/relationships/image" Target="../media/image94.png"/><Relationship Id="rId41" Type="http://schemas.openxmlformats.org/officeDocument/2006/relationships/image" Target="../media/image71.png"/><Relationship Id="rId54" Type="http://schemas.openxmlformats.org/officeDocument/2006/relationships/image" Target="../media/image10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15" Type="http://schemas.openxmlformats.org/officeDocument/2006/relationships/image" Target="../media/image89.png"/><Relationship Id="rId23" Type="http://schemas.openxmlformats.org/officeDocument/2006/relationships/image" Target="../media/image97.png"/><Relationship Id="rId28" Type="http://schemas.openxmlformats.org/officeDocument/2006/relationships/image" Target="../media/image98.png"/><Relationship Id="rId36" Type="http://schemas.openxmlformats.org/officeDocument/2006/relationships/image" Target="../media/image65.png"/><Relationship Id="rId49" Type="http://schemas.openxmlformats.org/officeDocument/2006/relationships/image" Target="../media/image79.sv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3" Type="http://schemas.openxmlformats.org/officeDocument/2006/relationships/image" Target="../media/image210.png"/><Relationship Id="rId7" Type="http://schemas.openxmlformats.org/officeDocument/2006/relationships/image" Target="../media/image6.png"/><Relationship Id="rId12" Type="http://schemas.openxmlformats.org/officeDocument/2006/relationships/image" Target="../media/image111.png"/><Relationship Id="rId17" Type="http://schemas.openxmlformats.org/officeDocument/2006/relationships/image" Target="../media/image160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5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9.png"/><Relationship Id="rId5" Type="http://schemas.openxmlformats.org/officeDocument/2006/relationships/image" Target="../media/image4.svg"/><Relationship Id="rId15" Type="http://schemas.openxmlformats.org/officeDocument/2006/relationships/image" Target="../media/image14.png"/><Relationship Id="rId10" Type="http://schemas.openxmlformats.org/officeDocument/2006/relationships/image" Target="../media/image910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19.png"/><Relationship Id="rId3" Type="http://schemas.openxmlformats.org/officeDocument/2006/relationships/image" Target="../media/image210.png"/><Relationship Id="rId7" Type="http://schemas.openxmlformats.org/officeDocument/2006/relationships/image" Target="../media/image6.png"/><Relationship Id="rId12" Type="http://schemas.openxmlformats.org/officeDocument/2006/relationships/image" Target="../media/image111.png"/><Relationship Id="rId17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5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9.png"/><Relationship Id="rId5" Type="http://schemas.openxmlformats.org/officeDocument/2006/relationships/image" Target="../media/image4.svg"/><Relationship Id="rId15" Type="http://schemas.openxmlformats.org/officeDocument/2006/relationships/image" Target="../media/image14.png"/><Relationship Id="rId10" Type="http://schemas.openxmlformats.org/officeDocument/2006/relationships/image" Target="../media/image17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sv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8" Type="http://schemas.openxmlformats.org/officeDocument/2006/relationships/image" Target="../media/image13.svg"/><Relationship Id="rId3" Type="http://schemas.openxmlformats.org/officeDocument/2006/relationships/image" Target="../media/image22.png"/><Relationship Id="rId7" Type="http://schemas.openxmlformats.org/officeDocument/2006/relationships/image" Target="../media/image4.svg"/><Relationship Id="rId12" Type="http://schemas.openxmlformats.org/officeDocument/2006/relationships/image" Target="../media/image23.png"/><Relationship Id="rId17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25.png"/><Relationship Id="rId20" Type="http://schemas.openxmlformats.org/officeDocument/2006/relationships/image" Target="../media/image15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310.png"/><Relationship Id="rId15" Type="http://schemas.openxmlformats.org/officeDocument/2006/relationships/image" Target="../media/image24.png"/><Relationship Id="rId10" Type="http://schemas.openxmlformats.org/officeDocument/2006/relationships/image" Target="../media/image7.svg"/><Relationship Id="rId19" Type="http://schemas.openxmlformats.org/officeDocument/2006/relationships/image" Target="../media/image14.png"/><Relationship Id="rId4" Type="http://schemas.openxmlformats.org/officeDocument/2006/relationships/customXml" Target="../ink/ink1.xml"/><Relationship Id="rId9" Type="http://schemas.openxmlformats.org/officeDocument/2006/relationships/image" Target="../media/image6.png"/><Relationship Id="rId14" Type="http://schemas.openxmlformats.org/officeDocument/2006/relationships/image" Target="../media/image23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20BB609-EF92-42DB-836C-0699A590B5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0FA88D0-E295-4CF3-934C-6423EACEB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4422166-7EDE-E58B-1630-1D6578DA012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l="1506" r="9628"/>
          <a:stretch/>
        </p:blipFill>
        <p:spPr>
          <a:xfrm>
            <a:off x="20" y="10"/>
            <a:ext cx="12188932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9FBC594-A944-F87D-30B4-08068FF6CC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2600" y="732032"/>
            <a:ext cx="9890125" cy="2736390"/>
          </a:xfrm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400" dirty="0">
                <a:solidFill>
                  <a:srgbClr val="FFFFFF"/>
                </a:solidFill>
              </a:rPr>
              <a:t>Non-Interactive Zero-Knowledge From Non-Interactive Batch Arguments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701B59F-2EDF-079A-D4BF-71FFAE4A13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96565" y="4201721"/>
            <a:ext cx="4986084" cy="1949813"/>
          </a:xfrm>
        </p:spPr>
        <p:txBody>
          <a:bodyPr anchor="b">
            <a:normAutofit/>
          </a:bodyPr>
          <a:lstStyle/>
          <a:p>
            <a:pPr algn="r"/>
            <a:r>
              <a:rPr lang="en-US" b="1">
                <a:solidFill>
                  <a:srgbClr val="FFFFFF"/>
                </a:solidFill>
              </a:rPr>
              <a:t>Jeffrey Champion</a:t>
            </a:r>
            <a:r>
              <a:rPr lang="en-US">
                <a:solidFill>
                  <a:srgbClr val="FFFFFF"/>
                </a:solidFill>
              </a:rPr>
              <a:t> and David Wu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F4E56A8-93D5-4BE3-AE61-84677331AD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489855"/>
            <a:ext cx="11147071" cy="0"/>
          </a:xfrm>
          <a:prstGeom prst="line">
            <a:avLst/>
          </a:prstGeom>
          <a:ln w="28575">
            <a:solidFill>
              <a:srgbClr val="FFFF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D492A0C-1773-477B-83B5-C707CB0577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6368138"/>
            <a:ext cx="11147071" cy="0"/>
          </a:xfrm>
          <a:prstGeom prst="line">
            <a:avLst/>
          </a:prstGeom>
          <a:ln w="28575">
            <a:solidFill>
              <a:srgbClr val="FFFF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34475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802C86-B499-81AA-6291-287C20509D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0" y="978408"/>
            <a:ext cx="10634472" cy="1370027"/>
          </a:xfrm>
        </p:spPr>
        <p:txBody>
          <a:bodyPr/>
          <a:lstStyle/>
          <a:p>
            <a:r>
              <a:rPr lang="en-US" dirty="0"/>
              <a:t>This work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AEDC37-A5C2-D92B-9B6C-25A3BA92A0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" y="3092881"/>
            <a:ext cx="5506667" cy="2572721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US" sz="2800" dirty="0"/>
              <a:t>Sub-exp secure local PRG </a:t>
            </a:r>
          </a:p>
          <a:p>
            <a:pPr algn="ctr"/>
            <a:r>
              <a:rPr lang="en-US" sz="2800" dirty="0"/>
              <a:t>+ </a:t>
            </a:r>
          </a:p>
          <a:p>
            <a:pPr algn="ctr"/>
            <a:r>
              <a:rPr lang="en-US" sz="2800" dirty="0"/>
              <a:t>(Somewhere sound) BARG for NP</a:t>
            </a:r>
          </a:p>
          <a:p>
            <a:pPr algn="ctr"/>
            <a:r>
              <a:rPr lang="en-US" sz="2800" dirty="0"/>
              <a:t>+ </a:t>
            </a:r>
          </a:p>
          <a:p>
            <a:pPr algn="ctr"/>
            <a:r>
              <a:rPr lang="en-US" sz="2800" dirty="0"/>
              <a:t>Lossy PKE (dual-mode commitment)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44667E2-EFA3-15ED-FF9F-1DF54A2FE6EF}"/>
              </a:ext>
            </a:extLst>
          </p:cNvPr>
          <p:cNvSpPr txBox="1"/>
          <p:nvPr/>
        </p:nvSpPr>
        <p:spPr>
          <a:xfrm>
            <a:off x="7315201" y="3548510"/>
            <a:ext cx="46837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NIZK argument for NP with</a:t>
            </a:r>
          </a:p>
          <a:p>
            <a:r>
              <a:rPr lang="en-US" sz="2800" dirty="0"/>
              <a:t>- Computational ZK</a:t>
            </a:r>
          </a:p>
          <a:p>
            <a:r>
              <a:rPr lang="en-US" sz="2800" dirty="0"/>
              <a:t>- Adaptive soundness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EE645A5-B53A-A896-E2E3-C3D98AE3D7BC}"/>
                  </a:ext>
                </a:extLst>
              </p:cNvPr>
              <p:cNvSpPr txBox="1"/>
              <p:nvPr/>
            </p:nvSpPr>
            <p:spPr>
              <a:xfrm>
                <a:off x="5799836" y="3729856"/>
                <a:ext cx="1032655" cy="1015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b="0" i="1" smtClean="0">
                          <a:latin typeface="Cambria Math" panose="02040503050406030204" pitchFamily="18" charset="0"/>
                        </a:rPr>
                        <m:t>⇒</m:t>
                      </m:r>
                    </m:oMath>
                  </m:oMathPara>
                </a14:m>
                <a:endParaRPr lang="en-US" sz="60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EE645A5-B53A-A896-E2E3-C3D98AE3D7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9836" y="3729856"/>
                <a:ext cx="1032655" cy="101566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" name="Group 20">
            <a:extLst>
              <a:ext uri="{FF2B5EF4-FFF2-40B4-BE49-F238E27FC236}">
                <a16:creationId xmlns:a16="http://schemas.microsoft.com/office/drawing/2014/main" id="{2A65D3DE-AC1D-CE6B-0F77-4EE152655B8C}"/>
              </a:ext>
            </a:extLst>
          </p:cNvPr>
          <p:cNvGrpSpPr/>
          <p:nvPr/>
        </p:nvGrpSpPr>
        <p:grpSpPr>
          <a:xfrm>
            <a:off x="3657600" y="2237354"/>
            <a:ext cx="3902367" cy="816000"/>
            <a:chOff x="3657600" y="2237354"/>
            <a:chExt cx="3902367" cy="816000"/>
          </a:xfrm>
        </p:grpSpPr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F9DE7118-3497-B895-BAC4-84E9E14C382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657600" y="2509068"/>
              <a:ext cx="478971" cy="544286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33B176F-76D2-E5D8-AE5B-3C06B97AEBE2}"/>
                </a:ext>
              </a:extLst>
            </p:cNvPr>
            <p:cNvSpPr txBox="1"/>
            <p:nvPr/>
          </p:nvSpPr>
          <p:spPr>
            <a:xfrm>
              <a:off x="4136571" y="2237354"/>
              <a:ext cx="342339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Each output bit depends on a small number of input bits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6646155-212A-20F6-11A5-59DEBFE28977}"/>
              </a:ext>
            </a:extLst>
          </p:cNvPr>
          <p:cNvGrpSpPr/>
          <p:nvPr/>
        </p:nvGrpSpPr>
        <p:grpSpPr>
          <a:xfrm>
            <a:off x="2677886" y="5585270"/>
            <a:ext cx="4637315" cy="787962"/>
            <a:chOff x="2677886" y="5585270"/>
            <a:chExt cx="4637315" cy="787962"/>
          </a:xfrm>
        </p:grpSpPr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894D701F-7E25-1E49-A852-D670B78E07A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677886" y="5585270"/>
              <a:ext cx="533400" cy="416451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4071A2B-3710-BE2E-262C-970043692268}"/>
                </a:ext>
              </a:extLst>
            </p:cNvPr>
            <p:cNvSpPr txBox="1"/>
            <p:nvPr/>
          </p:nvSpPr>
          <p:spPr>
            <a:xfrm>
              <a:off x="3211287" y="5726901"/>
              <a:ext cx="41039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Two modes: statistically hiding and statistically binding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F0FB6F6-EF7C-2A37-F6BF-D5AB65C85EC8}"/>
                  </a:ext>
                </a:extLst>
              </p:cNvPr>
              <p:cNvSpPr txBox="1"/>
              <p:nvPr/>
            </p:nvSpPr>
            <p:spPr>
              <a:xfrm>
                <a:off x="5799836" y="793742"/>
                <a:ext cx="651832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Note: BARG + NIZK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zkBARG</a:t>
                </a:r>
                <a:r>
                  <a:rPr lang="en-US" dirty="0"/>
                  <a:t> *(requires certain properties)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F0FB6F6-EF7C-2A37-F6BF-D5AB65C85E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9836" y="793742"/>
                <a:ext cx="6518323" cy="369332"/>
              </a:xfrm>
              <a:prstGeom prst="rect">
                <a:avLst/>
              </a:prstGeom>
              <a:blipFill>
                <a:blip r:embed="rId3"/>
                <a:stretch>
                  <a:fillRect l="-748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33359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160213-A4FC-B477-F083-0F90AC62C4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0" y="978408"/>
            <a:ext cx="10634472" cy="930291"/>
          </a:xfrm>
        </p:spPr>
        <p:txBody>
          <a:bodyPr/>
          <a:lstStyle/>
          <a:p>
            <a:pPr algn="ctr"/>
            <a:r>
              <a:rPr lang="en-US" sz="4000" dirty="0"/>
              <a:t>Proofs in the Hidden-Bits Model [FLS90]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BE4B26A-8E8A-C8BD-D387-7A628AAB1BB7}"/>
              </a:ext>
            </a:extLst>
          </p:cNvPr>
          <p:cNvGrpSpPr/>
          <p:nvPr/>
        </p:nvGrpSpPr>
        <p:grpSpPr>
          <a:xfrm>
            <a:off x="2832373" y="2494604"/>
            <a:ext cx="1245884" cy="1611632"/>
            <a:chOff x="1616212" y="2411588"/>
            <a:chExt cx="1781175" cy="2304066"/>
          </a:xfrm>
        </p:grpSpPr>
        <p:pic>
          <p:nvPicPr>
            <p:cNvPr id="5" name="Graphic 4" descr="Woman holding a laptop">
              <a:extLst>
                <a:ext uri="{FF2B5EF4-FFF2-40B4-BE49-F238E27FC236}">
                  <a16:creationId xmlns:a16="http://schemas.microsoft.com/office/drawing/2014/main" id="{65FA4C67-323A-233A-C679-D351CC2E57A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616212" y="2905904"/>
              <a:ext cx="1781175" cy="1809750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E802C4FF-0F70-DF17-2348-80CA66790EA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830013" y="2411588"/>
              <a:ext cx="876422" cy="828791"/>
            </a:xfrm>
            <a:prstGeom prst="rect">
              <a:avLst/>
            </a:prstGeom>
          </p:spPr>
        </p:pic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6DF63A47-EE5C-4209-870A-A1A71D1BFAD6}"/>
              </a:ext>
            </a:extLst>
          </p:cNvPr>
          <p:cNvGrpSpPr/>
          <p:nvPr/>
        </p:nvGrpSpPr>
        <p:grpSpPr>
          <a:xfrm flipH="1">
            <a:off x="8322979" y="2375771"/>
            <a:ext cx="906446" cy="1641510"/>
            <a:chOff x="8362146" y="2217906"/>
            <a:chExt cx="1304925" cy="2363127"/>
          </a:xfrm>
        </p:grpSpPr>
        <p:pic>
          <p:nvPicPr>
            <p:cNvPr id="8" name="Graphic 7" descr="Man in business attire">
              <a:extLst>
                <a:ext uri="{FF2B5EF4-FFF2-40B4-BE49-F238E27FC236}">
                  <a16:creationId xmlns:a16="http://schemas.microsoft.com/office/drawing/2014/main" id="{955415F7-BD30-400A-9528-959EEE234C2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8362146" y="2818908"/>
              <a:ext cx="1304925" cy="1762125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627B462-CC5B-9F05-5C62-092D43F177D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514064" y="2217906"/>
              <a:ext cx="856132" cy="856132"/>
            </a:xfrm>
            <a:prstGeom prst="rect">
              <a:avLst/>
            </a:prstGeom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C17800F5-A359-0B5D-67B9-A25A51FD1B58}"/>
              </a:ext>
            </a:extLst>
          </p:cNvPr>
          <p:cNvGrpSpPr/>
          <p:nvPr/>
        </p:nvGrpSpPr>
        <p:grpSpPr>
          <a:xfrm>
            <a:off x="4235864" y="2889655"/>
            <a:ext cx="3715966" cy="599484"/>
            <a:chOff x="3880244" y="2829516"/>
            <a:chExt cx="3715966" cy="599484"/>
          </a:xfrm>
        </p:grpSpPr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23D1FF43-A9F1-27A2-2830-A363C6C7B8A1}"/>
                </a:ext>
              </a:extLst>
            </p:cNvPr>
            <p:cNvCxnSpPr/>
            <p:nvPr/>
          </p:nvCxnSpPr>
          <p:spPr>
            <a:xfrm>
              <a:off x="3880244" y="3429000"/>
              <a:ext cx="3715966" cy="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56A893A4-71A8-944D-0470-178161F60673}"/>
                    </a:ext>
                  </a:extLst>
                </p:cNvPr>
                <p:cNvSpPr txBox="1"/>
                <p:nvPr/>
              </p:nvSpPr>
              <p:spPr>
                <a:xfrm>
                  <a:off x="4836014" y="2829516"/>
                  <a:ext cx="1804424" cy="36933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l-GR" sz="2400" i="1" smtClean="0">
                            <a:latin typeface="Cambria Math" panose="02040503050406030204" pitchFamily="18" charset="0"/>
                          </a:rPr>
                          <m:t>π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solidFill>
                              <a:srgbClr val="FF9900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en-US" sz="2400" b="0" i="1" smtClean="0">
                            <a:solidFill>
                              <a:srgbClr val="FF9900"/>
                            </a:solidFill>
                            <a:latin typeface="Cambria Math" panose="02040503050406030204" pitchFamily="18" charset="0"/>
                          </a:rPr>
                          <m:t>⊆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400" b="0" i="1" smtClean="0">
                                <a:solidFill>
                                  <a:srgbClr val="FF99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rgbClr val="FF990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d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56A893A4-71A8-944D-0470-178161F6067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36014" y="2829516"/>
                  <a:ext cx="1804424" cy="369332"/>
                </a:xfrm>
                <a:prstGeom prst="rect">
                  <a:avLst/>
                </a:prstGeom>
                <a:blipFill>
                  <a:blip r:embed="rId9"/>
                  <a:stretch>
                    <a:fillRect b="-983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A52CB1F-691C-CB52-9C52-8BAE3065C239}"/>
                  </a:ext>
                </a:extLst>
              </p:cNvPr>
              <p:cNvSpPr txBox="1"/>
              <p:nvPr/>
            </p:nvSpPr>
            <p:spPr>
              <a:xfrm>
                <a:off x="1665299" y="2647129"/>
                <a:ext cx="14039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Prover(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A52CB1F-691C-CB52-9C52-8BAE3065C2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5299" y="2647129"/>
                <a:ext cx="1403974" cy="369332"/>
              </a:xfrm>
              <a:prstGeom prst="rect">
                <a:avLst/>
              </a:prstGeom>
              <a:blipFill>
                <a:blip r:embed="rId10"/>
                <a:stretch>
                  <a:fillRect l="-3478" t="-8197" r="-4348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F49B048-920E-4F3F-9081-4F60CF6E1E6E}"/>
                  </a:ext>
                </a:extLst>
              </p:cNvPr>
              <p:cNvSpPr txBox="1"/>
              <p:nvPr/>
            </p:nvSpPr>
            <p:spPr>
              <a:xfrm>
                <a:off x="9435645" y="2647129"/>
                <a:ext cx="12212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Verifier(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F49B048-920E-4F3F-9081-4F60CF6E1E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35645" y="2647129"/>
                <a:ext cx="1221232" cy="369332"/>
              </a:xfrm>
              <a:prstGeom prst="rect">
                <a:avLst/>
              </a:prstGeom>
              <a:blipFill>
                <a:blip r:embed="rId11"/>
                <a:stretch>
                  <a:fillRect l="-4500" t="-8197" r="-4000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7" name="Group 26">
            <a:extLst>
              <a:ext uri="{FF2B5EF4-FFF2-40B4-BE49-F238E27FC236}">
                <a16:creationId xmlns:a16="http://schemas.microsoft.com/office/drawing/2014/main" id="{9CD0E533-31EF-CCE0-4CBD-98BC9752F8FD}"/>
              </a:ext>
            </a:extLst>
          </p:cNvPr>
          <p:cNvGrpSpPr/>
          <p:nvPr/>
        </p:nvGrpSpPr>
        <p:grpSpPr>
          <a:xfrm>
            <a:off x="8353894" y="4017281"/>
            <a:ext cx="844615" cy="364090"/>
            <a:chOff x="7767314" y="4008444"/>
            <a:chExt cx="844615" cy="364090"/>
          </a:xfrm>
        </p:grpSpPr>
        <p:pic>
          <p:nvPicPr>
            <p:cNvPr id="28" name="Graphic 27" descr="Checkmark with solid fill">
              <a:extLst>
                <a:ext uri="{FF2B5EF4-FFF2-40B4-BE49-F238E27FC236}">
                  <a16:creationId xmlns:a16="http://schemas.microsoft.com/office/drawing/2014/main" id="{13BC9810-AD8D-A37C-DD74-004D04571E8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7767314" y="4008444"/>
              <a:ext cx="364090" cy="364090"/>
            </a:xfrm>
            <a:prstGeom prst="rect">
              <a:avLst/>
            </a:prstGeom>
          </p:spPr>
        </p:pic>
        <p:pic>
          <p:nvPicPr>
            <p:cNvPr id="29" name="Graphic 28" descr="Close with solid fill">
              <a:extLst>
                <a:ext uri="{FF2B5EF4-FFF2-40B4-BE49-F238E27FC236}">
                  <a16:creationId xmlns:a16="http://schemas.microsoft.com/office/drawing/2014/main" id="{9C2DFE34-8AAA-9A45-EA1D-019310688165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8247839" y="4008444"/>
              <a:ext cx="364090" cy="364090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3AB6678-C3C5-963A-57D4-748DC5D9487A}"/>
                  </a:ext>
                </a:extLst>
              </p:cNvPr>
              <p:cNvSpPr txBox="1"/>
              <p:nvPr/>
            </p:nvSpPr>
            <p:spPr>
              <a:xfrm>
                <a:off x="257192" y="3489139"/>
                <a:ext cx="257518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Prover has access to a uniform string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3AB6678-C3C5-963A-57D4-748DC5D948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192" y="3489139"/>
                <a:ext cx="2575181" cy="646331"/>
              </a:xfrm>
              <a:prstGeom prst="rect">
                <a:avLst/>
              </a:prstGeom>
              <a:blipFill>
                <a:blip r:embed="rId16"/>
                <a:stretch>
                  <a:fillRect l="-1891" t="-4717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8" name="Group 37">
            <a:extLst>
              <a:ext uri="{FF2B5EF4-FFF2-40B4-BE49-F238E27FC236}">
                <a16:creationId xmlns:a16="http://schemas.microsoft.com/office/drawing/2014/main" id="{DDA6E613-B44F-6730-9549-0DA282375019}"/>
              </a:ext>
            </a:extLst>
          </p:cNvPr>
          <p:cNvGrpSpPr/>
          <p:nvPr/>
        </p:nvGrpSpPr>
        <p:grpSpPr>
          <a:xfrm>
            <a:off x="4156287" y="2039846"/>
            <a:ext cx="3288417" cy="372241"/>
            <a:chOff x="4156287" y="2039846"/>
            <a:chExt cx="3288417" cy="372241"/>
          </a:xfrm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DA04DF0B-4592-1FAC-FEBB-2C84A1531AC6}"/>
                </a:ext>
              </a:extLst>
            </p:cNvPr>
            <p:cNvGrpSpPr/>
            <p:nvPr/>
          </p:nvGrpSpPr>
          <p:grpSpPr>
            <a:xfrm>
              <a:off x="4742987" y="2041102"/>
              <a:ext cx="2701717" cy="369334"/>
              <a:chOff x="4404327" y="1957567"/>
              <a:chExt cx="2701717" cy="369334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" name="Rectangle 16">
                    <a:extLst>
                      <a:ext uri="{FF2B5EF4-FFF2-40B4-BE49-F238E27FC236}">
                        <a16:creationId xmlns:a16="http://schemas.microsoft.com/office/drawing/2014/main" id="{8F65DC29-1A0A-2DF3-7343-3D1FB01E72A0}"/>
                      </a:ext>
                    </a:extLst>
                  </p:cNvPr>
                  <p:cNvSpPr/>
                  <p:nvPr/>
                </p:nvSpPr>
                <p:spPr>
                  <a:xfrm>
                    <a:off x="4739204" y="1957569"/>
                    <a:ext cx="342444" cy="369332"/>
                  </a:xfrm>
                  <a:prstGeom prst="rect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7" name="Rectangle 16">
                    <a:extLst>
                      <a:ext uri="{FF2B5EF4-FFF2-40B4-BE49-F238E27FC236}">
                        <a16:creationId xmlns:a16="http://schemas.microsoft.com/office/drawing/2014/main" id="{8F65DC29-1A0A-2DF3-7343-3D1FB01E72A0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739204" y="1957569"/>
                    <a:ext cx="342444" cy="369332"/>
                  </a:xfrm>
                  <a:prstGeom prst="rect">
                    <a:avLst/>
                  </a:prstGeom>
                  <a:blipFill>
                    <a:blip r:embed="rId17"/>
                    <a:stretch>
                      <a:fillRect l="-1695"/>
                    </a:stretch>
                  </a:blipFill>
                  <a:ln w="19050"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" name="Rectangle 17">
                    <a:extLst>
                      <a:ext uri="{FF2B5EF4-FFF2-40B4-BE49-F238E27FC236}">
                        <a16:creationId xmlns:a16="http://schemas.microsoft.com/office/drawing/2014/main" id="{7F8841F3-C40C-D99B-94B1-56FBC7ECA663}"/>
                      </a:ext>
                    </a:extLst>
                  </p:cNvPr>
                  <p:cNvSpPr/>
                  <p:nvPr/>
                </p:nvSpPr>
                <p:spPr>
                  <a:xfrm>
                    <a:off x="6763600" y="1957567"/>
                    <a:ext cx="342444" cy="369332"/>
                  </a:xfrm>
                  <a:prstGeom prst="rect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oMath>
                      </m:oMathPara>
                    </a14:m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8" name="Rectangle 17">
                    <a:extLst>
                      <a:ext uri="{FF2B5EF4-FFF2-40B4-BE49-F238E27FC236}">
                        <a16:creationId xmlns:a16="http://schemas.microsoft.com/office/drawing/2014/main" id="{7F8841F3-C40C-D99B-94B1-56FBC7ECA663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763600" y="1957567"/>
                    <a:ext cx="342444" cy="369332"/>
                  </a:xfrm>
                  <a:prstGeom prst="rect">
                    <a:avLst/>
                  </a:prstGeom>
                  <a:blipFill>
                    <a:blip r:embed="rId18"/>
                    <a:stretch>
                      <a:fillRect l="-8475"/>
                    </a:stretch>
                  </a:blipFill>
                  <a:ln w="19050"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26217FE0-7332-08BA-A09E-1ACDE40D9820}"/>
                  </a:ext>
                </a:extLst>
              </p:cNvPr>
              <p:cNvSpPr/>
              <p:nvPr/>
            </p:nvSpPr>
            <p:spPr>
              <a:xfrm>
                <a:off x="6421156" y="1957569"/>
                <a:ext cx="342444" cy="369332"/>
              </a:xfrm>
              <a:prstGeom prst="rect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tIns="91440" bIns="91440" rtlCol="0" anchor="b" anchorCtr="0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…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3" name="Rectangle 22">
                    <a:extLst>
                      <a:ext uri="{FF2B5EF4-FFF2-40B4-BE49-F238E27FC236}">
                        <a16:creationId xmlns:a16="http://schemas.microsoft.com/office/drawing/2014/main" id="{CFBE1589-FE03-2411-CB1A-43C6C735E3DB}"/>
                      </a:ext>
                    </a:extLst>
                  </p:cNvPr>
                  <p:cNvSpPr/>
                  <p:nvPr/>
                </p:nvSpPr>
                <p:spPr>
                  <a:xfrm>
                    <a:off x="5074081" y="1957569"/>
                    <a:ext cx="342444" cy="369332"/>
                  </a:xfrm>
                  <a:prstGeom prst="rect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3" name="Rectangle 22">
                    <a:extLst>
                      <a:ext uri="{FF2B5EF4-FFF2-40B4-BE49-F238E27FC236}">
                        <a16:creationId xmlns:a16="http://schemas.microsoft.com/office/drawing/2014/main" id="{CFBE1589-FE03-2411-CB1A-43C6C735E3DB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074081" y="1957569"/>
                    <a:ext cx="342444" cy="369332"/>
                  </a:xfrm>
                  <a:prstGeom prst="rect">
                    <a:avLst/>
                  </a:prstGeom>
                  <a:blipFill>
                    <a:blip r:embed="rId19"/>
                    <a:stretch>
                      <a:fillRect l="-1695"/>
                    </a:stretch>
                  </a:blipFill>
                  <a:ln w="19050"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6" name="Rectangle 25">
                    <a:extLst>
                      <a:ext uri="{FF2B5EF4-FFF2-40B4-BE49-F238E27FC236}">
                        <a16:creationId xmlns:a16="http://schemas.microsoft.com/office/drawing/2014/main" id="{25A774D4-A82D-0454-387E-EE396670B3D1}"/>
                      </a:ext>
                    </a:extLst>
                  </p:cNvPr>
                  <p:cNvSpPr/>
                  <p:nvPr/>
                </p:nvSpPr>
                <p:spPr>
                  <a:xfrm>
                    <a:off x="5751402" y="1957569"/>
                    <a:ext cx="342444" cy="369332"/>
                  </a:xfrm>
                  <a:prstGeom prst="rect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</m:oMath>
                      </m:oMathPara>
                    </a14:m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6" name="Rectangle 25">
                    <a:extLst>
                      <a:ext uri="{FF2B5EF4-FFF2-40B4-BE49-F238E27FC236}">
                        <a16:creationId xmlns:a16="http://schemas.microsoft.com/office/drawing/2014/main" id="{25A774D4-A82D-0454-387E-EE396670B3D1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751402" y="1957569"/>
                    <a:ext cx="342444" cy="369332"/>
                  </a:xfrm>
                  <a:prstGeom prst="rect">
                    <a:avLst/>
                  </a:prstGeom>
                  <a:blipFill>
                    <a:blip r:embed="rId20"/>
                    <a:stretch>
                      <a:fillRect l="-1695" b="-1587"/>
                    </a:stretch>
                  </a:blipFill>
                  <a:ln w="19050"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3" name="Rectangle 32">
                    <a:extLst>
                      <a:ext uri="{FF2B5EF4-FFF2-40B4-BE49-F238E27FC236}">
                        <a16:creationId xmlns:a16="http://schemas.microsoft.com/office/drawing/2014/main" id="{32C706D2-B3C4-ED1E-C39D-7E092555A881}"/>
                      </a:ext>
                    </a:extLst>
                  </p:cNvPr>
                  <p:cNvSpPr/>
                  <p:nvPr/>
                </p:nvSpPr>
                <p:spPr>
                  <a:xfrm>
                    <a:off x="6086279" y="1957569"/>
                    <a:ext cx="342444" cy="369332"/>
                  </a:xfrm>
                  <a:prstGeom prst="rect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sub>
                          </m:sSub>
                        </m:oMath>
                      </m:oMathPara>
                    </a14:m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3" name="Rectangle 32">
                    <a:extLst>
                      <a:ext uri="{FF2B5EF4-FFF2-40B4-BE49-F238E27FC236}">
                        <a16:creationId xmlns:a16="http://schemas.microsoft.com/office/drawing/2014/main" id="{32C706D2-B3C4-ED1E-C39D-7E092555A881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86279" y="1957569"/>
                    <a:ext cx="342444" cy="369332"/>
                  </a:xfrm>
                  <a:prstGeom prst="rect">
                    <a:avLst/>
                  </a:prstGeom>
                  <a:blipFill>
                    <a:blip r:embed="rId21"/>
                    <a:stretch>
                      <a:fillRect l="-1695"/>
                    </a:stretch>
                  </a:blipFill>
                  <a:ln w="19050"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4" name="Rectangle 33">
                    <a:extLst>
                      <a:ext uri="{FF2B5EF4-FFF2-40B4-BE49-F238E27FC236}">
                        <a16:creationId xmlns:a16="http://schemas.microsoft.com/office/drawing/2014/main" id="{8842AB00-9D8B-313D-FB59-D077D9B36F5B}"/>
                      </a:ext>
                    </a:extLst>
                  </p:cNvPr>
                  <p:cNvSpPr/>
                  <p:nvPr/>
                </p:nvSpPr>
                <p:spPr>
                  <a:xfrm>
                    <a:off x="4404327" y="1957569"/>
                    <a:ext cx="342444" cy="369332"/>
                  </a:xfrm>
                  <a:prstGeom prst="rect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4" name="Rectangle 33">
                    <a:extLst>
                      <a:ext uri="{FF2B5EF4-FFF2-40B4-BE49-F238E27FC236}">
                        <a16:creationId xmlns:a16="http://schemas.microsoft.com/office/drawing/2014/main" id="{8842AB00-9D8B-313D-FB59-D077D9B36F5B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404327" y="1957569"/>
                    <a:ext cx="342444" cy="369332"/>
                  </a:xfrm>
                  <a:prstGeom prst="rect">
                    <a:avLst/>
                  </a:prstGeom>
                  <a:blipFill>
                    <a:blip r:embed="rId22"/>
                    <a:stretch>
                      <a:fillRect/>
                    </a:stretch>
                  </a:blipFill>
                  <a:ln w="19050"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57E6B9C0-ED95-9E1F-FCA6-29B983BB98C4}"/>
                    </a:ext>
                  </a:extLst>
                </p:cNvPr>
                <p:cNvSpPr txBox="1"/>
                <p:nvPr/>
              </p:nvSpPr>
              <p:spPr>
                <a:xfrm>
                  <a:off x="4156287" y="2039846"/>
                  <a:ext cx="59048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57E6B9C0-ED95-9E1F-FCA6-29B983BB98C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56287" y="2039846"/>
                  <a:ext cx="590483" cy="369332"/>
                </a:xfrm>
                <a:prstGeom prst="rect">
                  <a:avLst/>
                </a:prstGeom>
                <a:blipFill>
                  <a:blip r:embed="rId2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C8317870-5B0B-6BEE-6972-00FE1C969641}"/>
                    </a:ext>
                  </a:extLst>
                </p:cNvPr>
                <p:cNvSpPr/>
                <p:nvPr/>
              </p:nvSpPr>
              <p:spPr>
                <a:xfrm>
                  <a:off x="5747618" y="2039846"/>
                  <a:ext cx="342444" cy="372241"/>
                </a:xfrm>
                <a:prstGeom prst="rect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C8317870-5B0B-6BEE-6972-00FE1C96964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47618" y="2039846"/>
                  <a:ext cx="342444" cy="372241"/>
                </a:xfrm>
                <a:prstGeom prst="rect">
                  <a:avLst/>
                </a:prstGeom>
                <a:blipFill>
                  <a:blip r:embed="rId24"/>
                  <a:stretch>
                    <a:fillRect/>
                  </a:stretch>
                </a:blipFill>
                <a:ln w="1905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256155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160213-A4FC-B477-F083-0F90AC62C4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0" y="978408"/>
            <a:ext cx="10634472" cy="930291"/>
          </a:xfrm>
        </p:spPr>
        <p:txBody>
          <a:bodyPr/>
          <a:lstStyle/>
          <a:p>
            <a:pPr algn="ctr"/>
            <a:r>
              <a:rPr lang="en-US" sz="4000" dirty="0"/>
              <a:t>Proofs in the Hidden-Bits Model [FLS90]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BE4B26A-8E8A-C8BD-D387-7A628AAB1BB7}"/>
              </a:ext>
            </a:extLst>
          </p:cNvPr>
          <p:cNvGrpSpPr/>
          <p:nvPr/>
        </p:nvGrpSpPr>
        <p:grpSpPr>
          <a:xfrm>
            <a:off x="2832373" y="2494604"/>
            <a:ext cx="1245884" cy="1611632"/>
            <a:chOff x="1616212" y="2411588"/>
            <a:chExt cx="1781175" cy="2304066"/>
          </a:xfrm>
        </p:grpSpPr>
        <p:pic>
          <p:nvPicPr>
            <p:cNvPr id="5" name="Graphic 4" descr="Woman holding a laptop">
              <a:extLst>
                <a:ext uri="{FF2B5EF4-FFF2-40B4-BE49-F238E27FC236}">
                  <a16:creationId xmlns:a16="http://schemas.microsoft.com/office/drawing/2014/main" id="{65FA4C67-323A-233A-C679-D351CC2E57A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616212" y="2905904"/>
              <a:ext cx="1781175" cy="1809750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E802C4FF-0F70-DF17-2348-80CA66790EA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830013" y="2411588"/>
              <a:ext cx="876422" cy="828791"/>
            </a:xfrm>
            <a:prstGeom prst="rect">
              <a:avLst/>
            </a:prstGeom>
          </p:spPr>
        </p:pic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6DF63A47-EE5C-4209-870A-A1A71D1BFAD6}"/>
              </a:ext>
            </a:extLst>
          </p:cNvPr>
          <p:cNvGrpSpPr/>
          <p:nvPr/>
        </p:nvGrpSpPr>
        <p:grpSpPr>
          <a:xfrm flipH="1">
            <a:off x="8322979" y="2375771"/>
            <a:ext cx="906446" cy="1641510"/>
            <a:chOff x="8362146" y="2217906"/>
            <a:chExt cx="1304925" cy="2363127"/>
          </a:xfrm>
        </p:grpSpPr>
        <p:pic>
          <p:nvPicPr>
            <p:cNvPr id="8" name="Graphic 7" descr="Man in business attire">
              <a:extLst>
                <a:ext uri="{FF2B5EF4-FFF2-40B4-BE49-F238E27FC236}">
                  <a16:creationId xmlns:a16="http://schemas.microsoft.com/office/drawing/2014/main" id="{955415F7-BD30-400A-9528-959EEE234C2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8362146" y="2818908"/>
              <a:ext cx="1304925" cy="1762125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627B462-CC5B-9F05-5C62-092D43F177D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514064" y="2217906"/>
              <a:ext cx="856132" cy="856132"/>
            </a:xfrm>
            <a:prstGeom prst="rect">
              <a:avLst/>
            </a:prstGeom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C17800F5-A359-0B5D-67B9-A25A51FD1B58}"/>
              </a:ext>
            </a:extLst>
          </p:cNvPr>
          <p:cNvGrpSpPr/>
          <p:nvPr/>
        </p:nvGrpSpPr>
        <p:grpSpPr>
          <a:xfrm>
            <a:off x="4235864" y="2889655"/>
            <a:ext cx="3715966" cy="599484"/>
            <a:chOff x="3880244" y="2829516"/>
            <a:chExt cx="3715966" cy="599484"/>
          </a:xfrm>
        </p:grpSpPr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23D1FF43-A9F1-27A2-2830-A363C6C7B8A1}"/>
                </a:ext>
              </a:extLst>
            </p:cNvPr>
            <p:cNvCxnSpPr/>
            <p:nvPr/>
          </p:nvCxnSpPr>
          <p:spPr>
            <a:xfrm>
              <a:off x="3880244" y="3429000"/>
              <a:ext cx="3715966" cy="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56A893A4-71A8-944D-0470-178161F60673}"/>
                    </a:ext>
                  </a:extLst>
                </p:cNvPr>
                <p:cNvSpPr txBox="1"/>
                <p:nvPr/>
              </p:nvSpPr>
              <p:spPr>
                <a:xfrm>
                  <a:off x="4836014" y="2829516"/>
                  <a:ext cx="1804424" cy="36933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l-GR" sz="2400" i="1" smtClean="0">
                            <a:latin typeface="Cambria Math" panose="02040503050406030204" pitchFamily="18" charset="0"/>
                          </a:rPr>
                          <m:t>π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solidFill>
                              <a:srgbClr val="FF9900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en-US" sz="2400" b="0" i="1" smtClean="0">
                            <a:solidFill>
                              <a:srgbClr val="FF9900"/>
                            </a:solidFill>
                            <a:latin typeface="Cambria Math" panose="02040503050406030204" pitchFamily="18" charset="0"/>
                          </a:rPr>
                          <m:t>⊆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400" b="0" i="1" smtClean="0">
                                <a:solidFill>
                                  <a:srgbClr val="FF99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rgbClr val="FF990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d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56A893A4-71A8-944D-0470-178161F6067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36014" y="2829516"/>
                  <a:ext cx="1804424" cy="369332"/>
                </a:xfrm>
                <a:prstGeom prst="rect">
                  <a:avLst/>
                </a:prstGeom>
                <a:blipFill>
                  <a:blip r:embed="rId9"/>
                  <a:stretch>
                    <a:fillRect b="-983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A52CB1F-691C-CB52-9C52-8BAE3065C239}"/>
                  </a:ext>
                </a:extLst>
              </p:cNvPr>
              <p:cNvSpPr txBox="1"/>
              <p:nvPr/>
            </p:nvSpPr>
            <p:spPr>
              <a:xfrm>
                <a:off x="1665299" y="2647129"/>
                <a:ext cx="14039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Prover(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A52CB1F-691C-CB52-9C52-8BAE3065C2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5299" y="2647129"/>
                <a:ext cx="1403974" cy="369332"/>
              </a:xfrm>
              <a:prstGeom prst="rect">
                <a:avLst/>
              </a:prstGeom>
              <a:blipFill>
                <a:blip r:embed="rId10"/>
                <a:stretch>
                  <a:fillRect l="-3478" t="-8197" r="-4348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F49B048-920E-4F3F-9081-4F60CF6E1E6E}"/>
                  </a:ext>
                </a:extLst>
              </p:cNvPr>
              <p:cNvSpPr txBox="1"/>
              <p:nvPr/>
            </p:nvSpPr>
            <p:spPr>
              <a:xfrm>
                <a:off x="9435645" y="2647129"/>
                <a:ext cx="12212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Verifier(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F49B048-920E-4F3F-9081-4F60CF6E1E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35645" y="2647129"/>
                <a:ext cx="1221232" cy="369332"/>
              </a:xfrm>
              <a:prstGeom prst="rect">
                <a:avLst/>
              </a:prstGeom>
              <a:blipFill>
                <a:blip r:embed="rId11"/>
                <a:stretch>
                  <a:fillRect l="-4500" t="-8197" r="-4000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>
            <a:extLst>
              <a:ext uri="{FF2B5EF4-FFF2-40B4-BE49-F238E27FC236}">
                <a16:creationId xmlns:a16="http://schemas.microsoft.com/office/drawing/2014/main" id="{E3F0D4A1-4EF9-7422-C6BA-71FBD905FB8D}"/>
              </a:ext>
            </a:extLst>
          </p:cNvPr>
          <p:cNvSpPr txBox="1"/>
          <p:nvPr/>
        </p:nvSpPr>
        <p:spPr>
          <a:xfrm>
            <a:off x="3290981" y="5879592"/>
            <a:ext cx="55981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We can construct NIZKs in the HBM unconditionally!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9CD0E533-31EF-CCE0-4CBD-98BC9752F8FD}"/>
              </a:ext>
            </a:extLst>
          </p:cNvPr>
          <p:cNvGrpSpPr/>
          <p:nvPr/>
        </p:nvGrpSpPr>
        <p:grpSpPr>
          <a:xfrm>
            <a:off x="8353894" y="4017281"/>
            <a:ext cx="844615" cy="364090"/>
            <a:chOff x="7767314" y="4008444"/>
            <a:chExt cx="844615" cy="364090"/>
          </a:xfrm>
        </p:grpSpPr>
        <p:pic>
          <p:nvPicPr>
            <p:cNvPr id="28" name="Graphic 27" descr="Checkmark with solid fill">
              <a:extLst>
                <a:ext uri="{FF2B5EF4-FFF2-40B4-BE49-F238E27FC236}">
                  <a16:creationId xmlns:a16="http://schemas.microsoft.com/office/drawing/2014/main" id="{13BC9810-AD8D-A37C-DD74-004D04571E8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7767314" y="4008444"/>
              <a:ext cx="364090" cy="364090"/>
            </a:xfrm>
            <a:prstGeom prst="rect">
              <a:avLst/>
            </a:prstGeom>
          </p:spPr>
        </p:pic>
        <p:pic>
          <p:nvPicPr>
            <p:cNvPr id="29" name="Graphic 28" descr="Close with solid fill">
              <a:extLst>
                <a:ext uri="{FF2B5EF4-FFF2-40B4-BE49-F238E27FC236}">
                  <a16:creationId xmlns:a16="http://schemas.microsoft.com/office/drawing/2014/main" id="{9C2DFE34-8AAA-9A45-EA1D-019310688165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8247839" y="4008444"/>
              <a:ext cx="364090" cy="364090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3AB6678-C3C5-963A-57D4-748DC5D9487A}"/>
                  </a:ext>
                </a:extLst>
              </p:cNvPr>
              <p:cNvSpPr txBox="1"/>
              <p:nvPr/>
            </p:nvSpPr>
            <p:spPr>
              <a:xfrm>
                <a:off x="257192" y="3489139"/>
                <a:ext cx="257518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Prover has access to a uniform string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3AB6678-C3C5-963A-57D4-748DC5D948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192" y="3489139"/>
                <a:ext cx="2575181" cy="646331"/>
              </a:xfrm>
              <a:prstGeom prst="rect">
                <a:avLst/>
              </a:prstGeom>
              <a:blipFill>
                <a:blip r:embed="rId16"/>
                <a:stretch>
                  <a:fillRect l="-1891" t="-4717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CA1474F-70D6-3E20-326D-9CE62B2C0146}"/>
                  </a:ext>
                </a:extLst>
              </p:cNvPr>
              <p:cNvSpPr txBox="1"/>
              <p:nvPr/>
            </p:nvSpPr>
            <p:spPr>
              <a:xfrm>
                <a:off x="9599778" y="3429000"/>
                <a:ext cx="245636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Verifier only sees the subset of bits in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9900"/>
                        </a:solidFill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CA1474F-70D6-3E20-326D-9CE62B2C01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99778" y="3429000"/>
                <a:ext cx="2456366" cy="646331"/>
              </a:xfrm>
              <a:prstGeom prst="rect">
                <a:avLst/>
              </a:prstGeom>
              <a:blipFill>
                <a:blip r:embed="rId17"/>
                <a:stretch>
                  <a:fillRect l="-2233" t="-5660" b="-132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43EE94D-F36C-2B0C-AE7C-706D52D87F43}"/>
                  </a:ext>
                </a:extLst>
              </p:cNvPr>
              <p:cNvSpPr txBox="1"/>
              <p:nvPr/>
            </p:nvSpPr>
            <p:spPr>
              <a:xfrm>
                <a:off x="6194959" y="4531857"/>
                <a:ext cx="543471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Soundness: prover has no control over the string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43EE94D-F36C-2B0C-AE7C-706D52D87F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4959" y="4531857"/>
                <a:ext cx="5434712" cy="830997"/>
              </a:xfrm>
              <a:prstGeom prst="rect">
                <a:avLst/>
              </a:prstGeom>
              <a:blipFill>
                <a:blip r:embed="rId18"/>
                <a:stretch>
                  <a:fillRect l="-1682" t="-5839" b="-145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46DBEC9-27C6-5C1C-6F1E-90CA424B89A2}"/>
                  </a:ext>
                </a:extLst>
              </p:cNvPr>
              <p:cNvSpPr txBox="1"/>
              <p:nvPr/>
            </p:nvSpPr>
            <p:spPr>
              <a:xfrm>
                <a:off x="668363" y="4531857"/>
                <a:ext cx="4960278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Zero-knowledge: verifier does not see bits in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∖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46DBEC9-27C6-5C1C-6F1E-90CA424B89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363" y="4531857"/>
                <a:ext cx="4960278" cy="830997"/>
              </a:xfrm>
              <a:prstGeom prst="rect">
                <a:avLst/>
              </a:prstGeom>
              <a:blipFill>
                <a:blip r:embed="rId19"/>
                <a:stretch>
                  <a:fillRect l="-1968" t="-5839" b="-145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0" name="Group 19">
            <a:extLst>
              <a:ext uri="{FF2B5EF4-FFF2-40B4-BE49-F238E27FC236}">
                <a16:creationId xmlns:a16="http://schemas.microsoft.com/office/drawing/2014/main" id="{7DC576D9-FECC-C4DB-A916-C253E9C9431F}"/>
              </a:ext>
            </a:extLst>
          </p:cNvPr>
          <p:cNvGrpSpPr/>
          <p:nvPr/>
        </p:nvGrpSpPr>
        <p:grpSpPr>
          <a:xfrm>
            <a:off x="4156287" y="2039846"/>
            <a:ext cx="3288417" cy="372241"/>
            <a:chOff x="4156287" y="2039846"/>
            <a:chExt cx="3288417" cy="372241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AD7A3F6B-508C-C6CA-8972-8243FCA8AFFB}"/>
                </a:ext>
              </a:extLst>
            </p:cNvPr>
            <p:cNvGrpSpPr/>
            <p:nvPr/>
          </p:nvGrpSpPr>
          <p:grpSpPr>
            <a:xfrm>
              <a:off x="4742987" y="2041102"/>
              <a:ext cx="2701717" cy="369334"/>
              <a:chOff x="4404327" y="1957567"/>
              <a:chExt cx="2701717" cy="369334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2" name="Rectangle 31">
                    <a:extLst>
                      <a:ext uri="{FF2B5EF4-FFF2-40B4-BE49-F238E27FC236}">
                        <a16:creationId xmlns:a16="http://schemas.microsoft.com/office/drawing/2014/main" id="{D771DE0C-4A02-8D31-C10C-05E94329398F}"/>
                      </a:ext>
                    </a:extLst>
                  </p:cNvPr>
                  <p:cNvSpPr/>
                  <p:nvPr/>
                </p:nvSpPr>
                <p:spPr>
                  <a:xfrm>
                    <a:off x="4739204" y="1957569"/>
                    <a:ext cx="342444" cy="369332"/>
                  </a:xfrm>
                  <a:prstGeom prst="rect">
                    <a:avLst/>
                  </a:prstGeom>
                  <a:solidFill>
                    <a:srgbClr val="FF9900"/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2" name="Rectangle 31">
                    <a:extLst>
                      <a:ext uri="{FF2B5EF4-FFF2-40B4-BE49-F238E27FC236}">
                        <a16:creationId xmlns:a16="http://schemas.microsoft.com/office/drawing/2014/main" id="{D771DE0C-4A02-8D31-C10C-05E94329398F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739204" y="1957569"/>
                    <a:ext cx="342444" cy="369332"/>
                  </a:xfrm>
                  <a:prstGeom prst="rect">
                    <a:avLst/>
                  </a:prstGeom>
                  <a:blipFill>
                    <a:blip r:embed="rId20"/>
                    <a:stretch>
                      <a:fillRect l="-1695"/>
                    </a:stretch>
                  </a:blipFill>
                  <a:ln w="19050"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7" name="Rectangle 36">
                    <a:extLst>
                      <a:ext uri="{FF2B5EF4-FFF2-40B4-BE49-F238E27FC236}">
                        <a16:creationId xmlns:a16="http://schemas.microsoft.com/office/drawing/2014/main" id="{82AEC496-CC3E-3AC7-495B-5DFED49101D5}"/>
                      </a:ext>
                    </a:extLst>
                  </p:cNvPr>
                  <p:cNvSpPr/>
                  <p:nvPr/>
                </p:nvSpPr>
                <p:spPr>
                  <a:xfrm>
                    <a:off x="6763600" y="1957567"/>
                    <a:ext cx="342444" cy="369332"/>
                  </a:xfrm>
                  <a:prstGeom prst="rect">
                    <a:avLst/>
                  </a:prstGeom>
                  <a:solidFill>
                    <a:srgbClr val="FF9900"/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oMath>
                      </m:oMathPara>
                    </a14:m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7" name="Rectangle 36">
                    <a:extLst>
                      <a:ext uri="{FF2B5EF4-FFF2-40B4-BE49-F238E27FC236}">
                        <a16:creationId xmlns:a16="http://schemas.microsoft.com/office/drawing/2014/main" id="{82AEC496-CC3E-3AC7-495B-5DFED49101D5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763600" y="1957567"/>
                    <a:ext cx="342444" cy="369332"/>
                  </a:xfrm>
                  <a:prstGeom prst="rect">
                    <a:avLst/>
                  </a:prstGeom>
                  <a:blipFill>
                    <a:blip r:embed="rId21"/>
                    <a:stretch>
                      <a:fillRect l="-8475"/>
                    </a:stretch>
                  </a:blipFill>
                  <a:ln w="19050"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9B36F03A-6B6D-EEBF-710E-5588D136A988}"/>
                  </a:ext>
                </a:extLst>
              </p:cNvPr>
              <p:cNvSpPr/>
              <p:nvPr/>
            </p:nvSpPr>
            <p:spPr>
              <a:xfrm>
                <a:off x="6421156" y="1957569"/>
                <a:ext cx="342444" cy="369332"/>
              </a:xfrm>
              <a:prstGeom prst="rect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tIns="91440" bIns="91440" rtlCol="0" anchor="b" anchorCtr="0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…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9" name="Rectangle 38">
                    <a:extLst>
                      <a:ext uri="{FF2B5EF4-FFF2-40B4-BE49-F238E27FC236}">
                        <a16:creationId xmlns:a16="http://schemas.microsoft.com/office/drawing/2014/main" id="{4582A00E-422B-79F5-A75A-D91AF2DA0169}"/>
                      </a:ext>
                    </a:extLst>
                  </p:cNvPr>
                  <p:cNvSpPr/>
                  <p:nvPr/>
                </p:nvSpPr>
                <p:spPr>
                  <a:xfrm>
                    <a:off x="5074081" y="1957569"/>
                    <a:ext cx="342444" cy="369332"/>
                  </a:xfrm>
                  <a:prstGeom prst="rect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9" name="Rectangle 38">
                    <a:extLst>
                      <a:ext uri="{FF2B5EF4-FFF2-40B4-BE49-F238E27FC236}">
                        <a16:creationId xmlns:a16="http://schemas.microsoft.com/office/drawing/2014/main" id="{4582A00E-422B-79F5-A75A-D91AF2DA0169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074081" y="1957569"/>
                    <a:ext cx="342444" cy="369332"/>
                  </a:xfrm>
                  <a:prstGeom prst="rect">
                    <a:avLst/>
                  </a:prstGeom>
                  <a:blipFill>
                    <a:blip r:embed="rId22"/>
                    <a:stretch>
                      <a:fillRect l="-1695"/>
                    </a:stretch>
                  </a:blipFill>
                  <a:ln w="19050"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0" name="Rectangle 39">
                    <a:extLst>
                      <a:ext uri="{FF2B5EF4-FFF2-40B4-BE49-F238E27FC236}">
                        <a16:creationId xmlns:a16="http://schemas.microsoft.com/office/drawing/2014/main" id="{D8E13CD2-C5DF-5C52-1351-E95CD779EEDE}"/>
                      </a:ext>
                    </a:extLst>
                  </p:cNvPr>
                  <p:cNvSpPr/>
                  <p:nvPr/>
                </p:nvSpPr>
                <p:spPr>
                  <a:xfrm>
                    <a:off x="5751402" y="1957569"/>
                    <a:ext cx="342444" cy="369332"/>
                  </a:xfrm>
                  <a:prstGeom prst="rect">
                    <a:avLst/>
                  </a:prstGeom>
                  <a:solidFill>
                    <a:srgbClr val="FF9900"/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</m:oMath>
                      </m:oMathPara>
                    </a14:m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0" name="Rectangle 39">
                    <a:extLst>
                      <a:ext uri="{FF2B5EF4-FFF2-40B4-BE49-F238E27FC236}">
                        <a16:creationId xmlns:a16="http://schemas.microsoft.com/office/drawing/2014/main" id="{D8E13CD2-C5DF-5C52-1351-E95CD779EEDE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751402" y="1957569"/>
                    <a:ext cx="342444" cy="369332"/>
                  </a:xfrm>
                  <a:prstGeom prst="rect">
                    <a:avLst/>
                  </a:prstGeom>
                  <a:blipFill>
                    <a:blip r:embed="rId23"/>
                    <a:stretch>
                      <a:fillRect l="-1695" b="-1587"/>
                    </a:stretch>
                  </a:blipFill>
                  <a:ln w="19050"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1" name="Rectangle 40">
                    <a:extLst>
                      <a:ext uri="{FF2B5EF4-FFF2-40B4-BE49-F238E27FC236}">
                        <a16:creationId xmlns:a16="http://schemas.microsoft.com/office/drawing/2014/main" id="{F33713EC-4B0C-BB24-5229-063499CFB8DD}"/>
                      </a:ext>
                    </a:extLst>
                  </p:cNvPr>
                  <p:cNvSpPr/>
                  <p:nvPr/>
                </p:nvSpPr>
                <p:spPr>
                  <a:xfrm>
                    <a:off x="6086279" y="1957569"/>
                    <a:ext cx="342444" cy="369332"/>
                  </a:xfrm>
                  <a:prstGeom prst="rect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sub>
                          </m:sSub>
                        </m:oMath>
                      </m:oMathPara>
                    </a14:m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1" name="Rectangle 40">
                    <a:extLst>
                      <a:ext uri="{FF2B5EF4-FFF2-40B4-BE49-F238E27FC236}">
                        <a16:creationId xmlns:a16="http://schemas.microsoft.com/office/drawing/2014/main" id="{F33713EC-4B0C-BB24-5229-063499CFB8DD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86279" y="1957569"/>
                    <a:ext cx="342444" cy="369332"/>
                  </a:xfrm>
                  <a:prstGeom prst="rect">
                    <a:avLst/>
                  </a:prstGeom>
                  <a:blipFill>
                    <a:blip r:embed="rId24"/>
                    <a:stretch>
                      <a:fillRect l="-1695"/>
                    </a:stretch>
                  </a:blipFill>
                  <a:ln w="19050"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2" name="Rectangle 41">
                    <a:extLst>
                      <a:ext uri="{FF2B5EF4-FFF2-40B4-BE49-F238E27FC236}">
                        <a16:creationId xmlns:a16="http://schemas.microsoft.com/office/drawing/2014/main" id="{9542DF0B-6167-601E-35B4-89B939B71031}"/>
                      </a:ext>
                    </a:extLst>
                  </p:cNvPr>
                  <p:cNvSpPr/>
                  <p:nvPr/>
                </p:nvSpPr>
                <p:spPr>
                  <a:xfrm>
                    <a:off x="4404327" y="1957569"/>
                    <a:ext cx="342444" cy="369332"/>
                  </a:xfrm>
                  <a:prstGeom prst="rect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2" name="Rectangle 41">
                    <a:extLst>
                      <a:ext uri="{FF2B5EF4-FFF2-40B4-BE49-F238E27FC236}">
                        <a16:creationId xmlns:a16="http://schemas.microsoft.com/office/drawing/2014/main" id="{9542DF0B-6167-601E-35B4-89B939B71031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404327" y="1957569"/>
                    <a:ext cx="342444" cy="369332"/>
                  </a:xfrm>
                  <a:prstGeom prst="rect">
                    <a:avLst/>
                  </a:prstGeom>
                  <a:blipFill>
                    <a:blip r:embed="rId25"/>
                    <a:stretch>
                      <a:fillRect/>
                    </a:stretch>
                  </a:blipFill>
                  <a:ln w="19050"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72FD7735-AEB0-323D-2FF3-39A0E4B3BA74}"/>
                    </a:ext>
                  </a:extLst>
                </p:cNvPr>
                <p:cNvSpPr txBox="1"/>
                <p:nvPr/>
              </p:nvSpPr>
              <p:spPr>
                <a:xfrm>
                  <a:off x="4156287" y="2039846"/>
                  <a:ext cx="59048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72FD7735-AEB0-323D-2FF3-39A0E4B3BA7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56287" y="2039846"/>
                  <a:ext cx="590483" cy="369332"/>
                </a:xfrm>
                <a:prstGeom prst="rect">
                  <a:avLst/>
                </a:prstGeom>
                <a:blipFill>
                  <a:blip r:embed="rId2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Rectangle 30">
                  <a:extLst>
                    <a:ext uri="{FF2B5EF4-FFF2-40B4-BE49-F238E27FC236}">
                      <a16:creationId xmlns:a16="http://schemas.microsoft.com/office/drawing/2014/main" id="{9F8C05FE-2D29-2B3E-1406-FC4DF17F7A33}"/>
                    </a:ext>
                  </a:extLst>
                </p:cNvPr>
                <p:cNvSpPr/>
                <p:nvPr/>
              </p:nvSpPr>
              <p:spPr>
                <a:xfrm>
                  <a:off x="5747618" y="2039846"/>
                  <a:ext cx="342444" cy="372241"/>
                </a:xfrm>
                <a:prstGeom prst="rect">
                  <a:avLst/>
                </a:prstGeom>
                <a:solidFill>
                  <a:srgbClr val="FF9900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1" name="Rectangle 30">
                  <a:extLst>
                    <a:ext uri="{FF2B5EF4-FFF2-40B4-BE49-F238E27FC236}">
                      <a16:creationId xmlns:a16="http://schemas.microsoft.com/office/drawing/2014/main" id="{9F8C05FE-2D29-2B3E-1406-FC4DF17F7A3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47618" y="2039846"/>
                  <a:ext cx="342444" cy="372241"/>
                </a:xfrm>
                <a:prstGeom prst="rect">
                  <a:avLst/>
                </a:prstGeom>
                <a:blipFill>
                  <a:blip r:embed="rId27"/>
                  <a:stretch>
                    <a:fillRect/>
                  </a:stretch>
                </a:blipFill>
                <a:ln w="1905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784367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13" grpId="0"/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160213-A4FC-B477-F083-0F90AC62C4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0" y="978408"/>
            <a:ext cx="10634472" cy="930291"/>
          </a:xfrm>
        </p:spPr>
        <p:txBody>
          <a:bodyPr/>
          <a:lstStyle/>
          <a:p>
            <a:pPr algn="ctr"/>
            <a:r>
              <a:rPr lang="en-US" sz="4000" dirty="0"/>
              <a:t>From HBM NIZK to NIZK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BE4B26A-8E8A-C8BD-D387-7A628AAB1BB7}"/>
              </a:ext>
            </a:extLst>
          </p:cNvPr>
          <p:cNvGrpSpPr/>
          <p:nvPr/>
        </p:nvGrpSpPr>
        <p:grpSpPr>
          <a:xfrm>
            <a:off x="2832373" y="2494604"/>
            <a:ext cx="1245884" cy="1611632"/>
            <a:chOff x="1616212" y="2411588"/>
            <a:chExt cx="1781175" cy="2304066"/>
          </a:xfrm>
        </p:grpSpPr>
        <p:pic>
          <p:nvPicPr>
            <p:cNvPr id="5" name="Graphic 4" descr="Woman holding a laptop">
              <a:extLst>
                <a:ext uri="{FF2B5EF4-FFF2-40B4-BE49-F238E27FC236}">
                  <a16:creationId xmlns:a16="http://schemas.microsoft.com/office/drawing/2014/main" id="{65FA4C67-323A-233A-C679-D351CC2E57A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616212" y="2905904"/>
              <a:ext cx="1781175" cy="1809750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E802C4FF-0F70-DF17-2348-80CA66790EA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830013" y="2411588"/>
              <a:ext cx="876422" cy="828791"/>
            </a:xfrm>
            <a:prstGeom prst="rect">
              <a:avLst/>
            </a:prstGeom>
          </p:spPr>
        </p:pic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6DF63A47-EE5C-4209-870A-A1A71D1BFAD6}"/>
              </a:ext>
            </a:extLst>
          </p:cNvPr>
          <p:cNvGrpSpPr/>
          <p:nvPr/>
        </p:nvGrpSpPr>
        <p:grpSpPr>
          <a:xfrm flipH="1">
            <a:off x="8322979" y="2375771"/>
            <a:ext cx="906446" cy="1641510"/>
            <a:chOff x="8362146" y="2217906"/>
            <a:chExt cx="1304925" cy="2363127"/>
          </a:xfrm>
        </p:grpSpPr>
        <p:pic>
          <p:nvPicPr>
            <p:cNvPr id="8" name="Graphic 7" descr="Man in business attire">
              <a:extLst>
                <a:ext uri="{FF2B5EF4-FFF2-40B4-BE49-F238E27FC236}">
                  <a16:creationId xmlns:a16="http://schemas.microsoft.com/office/drawing/2014/main" id="{955415F7-BD30-400A-9528-959EEE234C2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8362146" y="2818908"/>
              <a:ext cx="1304925" cy="1762125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627B462-CC5B-9F05-5C62-092D43F177D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514064" y="2217906"/>
              <a:ext cx="856132" cy="856132"/>
            </a:xfrm>
            <a:prstGeom prst="rect">
              <a:avLst/>
            </a:prstGeom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C17800F5-A359-0B5D-67B9-A25A51FD1B58}"/>
              </a:ext>
            </a:extLst>
          </p:cNvPr>
          <p:cNvGrpSpPr/>
          <p:nvPr/>
        </p:nvGrpSpPr>
        <p:grpSpPr>
          <a:xfrm>
            <a:off x="4235864" y="2889655"/>
            <a:ext cx="3715966" cy="599484"/>
            <a:chOff x="3880244" y="2829516"/>
            <a:chExt cx="3715966" cy="599484"/>
          </a:xfrm>
        </p:grpSpPr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23D1FF43-A9F1-27A2-2830-A363C6C7B8A1}"/>
                </a:ext>
              </a:extLst>
            </p:cNvPr>
            <p:cNvCxnSpPr/>
            <p:nvPr/>
          </p:nvCxnSpPr>
          <p:spPr>
            <a:xfrm>
              <a:off x="3880244" y="3429000"/>
              <a:ext cx="3715966" cy="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56A893A4-71A8-944D-0470-178161F60673}"/>
                    </a:ext>
                  </a:extLst>
                </p:cNvPr>
                <p:cNvSpPr txBox="1"/>
                <p:nvPr/>
              </p:nvSpPr>
              <p:spPr>
                <a:xfrm>
                  <a:off x="4836014" y="2829516"/>
                  <a:ext cx="1804424" cy="36933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l-GR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l-GR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⊆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d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56A893A4-71A8-944D-0470-178161F6067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36014" y="2829516"/>
                  <a:ext cx="1804424" cy="369332"/>
                </a:xfrm>
                <a:prstGeom prst="rect">
                  <a:avLst/>
                </a:prstGeom>
                <a:blipFill>
                  <a:blip r:embed="rId9"/>
                  <a:stretch>
                    <a:fillRect b="-1311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A52CB1F-691C-CB52-9C52-8BAE3065C239}"/>
                  </a:ext>
                </a:extLst>
              </p:cNvPr>
              <p:cNvSpPr txBox="1"/>
              <p:nvPr/>
            </p:nvSpPr>
            <p:spPr>
              <a:xfrm>
                <a:off x="1665299" y="2647129"/>
                <a:ext cx="14039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Prover(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A52CB1F-691C-CB52-9C52-8BAE3065C2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5299" y="2647129"/>
                <a:ext cx="1403974" cy="369332"/>
              </a:xfrm>
              <a:prstGeom prst="rect">
                <a:avLst/>
              </a:prstGeom>
              <a:blipFill>
                <a:blip r:embed="rId10"/>
                <a:stretch>
                  <a:fillRect l="-3478" t="-8197" r="-4348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F49B048-920E-4F3F-9081-4F60CF6E1E6E}"/>
                  </a:ext>
                </a:extLst>
              </p:cNvPr>
              <p:cNvSpPr txBox="1"/>
              <p:nvPr/>
            </p:nvSpPr>
            <p:spPr>
              <a:xfrm>
                <a:off x="9435645" y="2647129"/>
                <a:ext cx="12212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Verifier(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F49B048-920E-4F3F-9081-4F60CF6E1E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35645" y="2647129"/>
                <a:ext cx="1221232" cy="369332"/>
              </a:xfrm>
              <a:prstGeom prst="rect">
                <a:avLst/>
              </a:prstGeom>
              <a:blipFill>
                <a:blip r:embed="rId11"/>
                <a:stretch>
                  <a:fillRect l="-4500" t="-8197" r="-4000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7" name="Group 26">
            <a:extLst>
              <a:ext uri="{FF2B5EF4-FFF2-40B4-BE49-F238E27FC236}">
                <a16:creationId xmlns:a16="http://schemas.microsoft.com/office/drawing/2014/main" id="{9CD0E533-31EF-CCE0-4CBD-98BC9752F8FD}"/>
              </a:ext>
            </a:extLst>
          </p:cNvPr>
          <p:cNvGrpSpPr/>
          <p:nvPr/>
        </p:nvGrpSpPr>
        <p:grpSpPr>
          <a:xfrm>
            <a:off x="8353894" y="4017281"/>
            <a:ext cx="844615" cy="364090"/>
            <a:chOff x="7767314" y="4008444"/>
            <a:chExt cx="844615" cy="364090"/>
          </a:xfrm>
        </p:grpSpPr>
        <p:pic>
          <p:nvPicPr>
            <p:cNvPr id="28" name="Graphic 27" descr="Checkmark with solid fill">
              <a:extLst>
                <a:ext uri="{FF2B5EF4-FFF2-40B4-BE49-F238E27FC236}">
                  <a16:creationId xmlns:a16="http://schemas.microsoft.com/office/drawing/2014/main" id="{13BC9810-AD8D-A37C-DD74-004D04571E8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7767314" y="4008444"/>
              <a:ext cx="364090" cy="364090"/>
            </a:xfrm>
            <a:prstGeom prst="rect">
              <a:avLst/>
            </a:prstGeom>
          </p:spPr>
        </p:pic>
        <p:pic>
          <p:nvPicPr>
            <p:cNvPr id="29" name="Graphic 28" descr="Close with solid fill">
              <a:extLst>
                <a:ext uri="{FF2B5EF4-FFF2-40B4-BE49-F238E27FC236}">
                  <a16:creationId xmlns:a16="http://schemas.microsoft.com/office/drawing/2014/main" id="{9C2DFE34-8AAA-9A45-EA1D-019310688165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8247839" y="4008444"/>
              <a:ext cx="364090" cy="364090"/>
            </a:xfrm>
            <a:prstGeom prst="rect">
              <a:avLst/>
            </a:prstGeom>
          </p:spPr>
        </p:pic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DDA6E613-B44F-6730-9549-0DA282375019}"/>
              </a:ext>
            </a:extLst>
          </p:cNvPr>
          <p:cNvGrpSpPr/>
          <p:nvPr/>
        </p:nvGrpSpPr>
        <p:grpSpPr>
          <a:xfrm>
            <a:off x="4156287" y="2039846"/>
            <a:ext cx="3288417" cy="372241"/>
            <a:chOff x="4156287" y="2039846"/>
            <a:chExt cx="3288417" cy="372241"/>
          </a:xfrm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DA04DF0B-4592-1FAC-FEBB-2C84A1531AC6}"/>
                </a:ext>
              </a:extLst>
            </p:cNvPr>
            <p:cNvGrpSpPr/>
            <p:nvPr/>
          </p:nvGrpSpPr>
          <p:grpSpPr>
            <a:xfrm>
              <a:off x="4742987" y="2041102"/>
              <a:ext cx="2701717" cy="369334"/>
              <a:chOff x="4404327" y="1957567"/>
              <a:chExt cx="2701717" cy="369334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" name="Rectangle 16">
                    <a:extLst>
                      <a:ext uri="{FF2B5EF4-FFF2-40B4-BE49-F238E27FC236}">
                        <a16:creationId xmlns:a16="http://schemas.microsoft.com/office/drawing/2014/main" id="{8F65DC29-1A0A-2DF3-7343-3D1FB01E72A0}"/>
                      </a:ext>
                    </a:extLst>
                  </p:cNvPr>
                  <p:cNvSpPr/>
                  <p:nvPr/>
                </p:nvSpPr>
                <p:spPr>
                  <a:xfrm>
                    <a:off x="4739204" y="1957569"/>
                    <a:ext cx="342444" cy="369332"/>
                  </a:xfrm>
                  <a:prstGeom prst="rect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7" name="Rectangle 16">
                    <a:extLst>
                      <a:ext uri="{FF2B5EF4-FFF2-40B4-BE49-F238E27FC236}">
                        <a16:creationId xmlns:a16="http://schemas.microsoft.com/office/drawing/2014/main" id="{8F65DC29-1A0A-2DF3-7343-3D1FB01E72A0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739204" y="1957569"/>
                    <a:ext cx="342444" cy="369332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 l="-1695"/>
                    </a:stretch>
                  </a:blipFill>
                  <a:ln w="19050"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" name="Rectangle 17">
                    <a:extLst>
                      <a:ext uri="{FF2B5EF4-FFF2-40B4-BE49-F238E27FC236}">
                        <a16:creationId xmlns:a16="http://schemas.microsoft.com/office/drawing/2014/main" id="{7F8841F3-C40C-D99B-94B1-56FBC7ECA663}"/>
                      </a:ext>
                    </a:extLst>
                  </p:cNvPr>
                  <p:cNvSpPr/>
                  <p:nvPr/>
                </p:nvSpPr>
                <p:spPr>
                  <a:xfrm>
                    <a:off x="6763600" y="1957567"/>
                    <a:ext cx="342444" cy="369332"/>
                  </a:xfrm>
                  <a:prstGeom prst="rect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oMath>
                      </m:oMathPara>
                    </a14:m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8" name="Rectangle 17">
                    <a:extLst>
                      <a:ext uri="{FF2B5EF4-FFF2-40B4-BE49-F238E27FC236}">
                        <a16:creationId xmlns:a16="http://schemas.microsoft.com/office/drawing/2014/main" id="{7F8841F3-C40C-D99B-94B1-56FBC7ECA663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763600" y="1957567"/>
                    <a:ext cx="342444" cy="369332"/>
                  </a:xfrm>
                  <a:prstGeom prst="rect">
                    <a:avLst/>
                  </a:prstGeom>
                  <a:blipFill>
                    <a:blip r:embed="rId17"/>
                    <a:stretch>
                      <a:fillRect l="-8475"/>
                    </a:stretch>
                  </a:blipFill>
                  <a:ln w="19050"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26217FE0-7332-08BA-A09E-1ACDE40D9820}"/>
                  </a:ext>
                </a:extLst>
              </p:cNvPr>
              <p:cNvSpPr/>
              <p:nvPr/>
            </p:nvSpPr>
            <p:spPr>
              <a:xfrm>
                <a:off x="6421156" y="1957569"/>
                <a:ext cx="342444" cy="369332"/>
              </a:xfrm>
              <a:prstGeom prst="rect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tIns="91440" bIns="91440" rtlCol="0" anchor="b" anchorCtr="0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…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3" name="Rectangle 22">
                    <a:extLst>
                      <a:ext uri="{FF2B5EF4-FFF2-40B4-BE49-F238E27FC236}">
                        <a16:creationId xmlns:a16="http://schemas.microsoft.com/office/drawing/2014/main" id="{CFBE1589-FE03-2411-CB1A-43C6C735E3DB}"/>
                      </a:ext>
                    </a:extLst>
                  </p:cNvPr>
                  <p:cNvSpPr/>
                  <p:nvPr/>
                </p:nvSpPr>
                <p:spPr>
                  <a:xfrm>
                    <a:off x="5074081" y="1957569"/>
                    <a:ext cx="342444" cy="369332"/>
                  </a:xfrm>
                  <a:prstGeom prst="rect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3" name="Rectangle 22">
                    <a:extLst>
                      <a:ext uri="{FF2B5EF4-FFF2-40B4-BE49-F238E27FC236}">
                        <a16:creationId xmlns:a16="http://schemas.microsoft.com/office/drawing/2014/main" id="{CFBE1589-FE03-2411-CB1A-43C6C735E3DB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074081" y="1957569"/>
                    <a:ext cx="342444" cy="369332"/>
                  </a:xfrm>
                  <a:prstGeom prst="rect">
                    <a:avLst/>
                  </a:prstGeom>
                  <a:blipFill>
                    <a:blip r:embed="rId18"/>
                    <a:stretch>
                      <a:fillRect l="-1695"/>
                    </a:stretch>
                  </a:blipFill>
                  <a:ln w="19050"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6" name="Rectangle 25">
                    <a:extLst>
                      <a:ext uri="{FF2B5EF4-FFF2-40B4-BE49-F238E27FC236}">
                        <a16:creationId xmlns:a16="http://schemas.microsoft.com/office/drawing/2014/main" id="{25A774D4-A82D-0454-387E-EE396670B3D1}"/>
                      </a:ext>
                    </a:extLst>
                  </p:cNvPr>
                  <p:cNvSpPr/>
                  <p:nvPr/>
                </p:nvSpPr>
                <p:spPr>
                  <a:xfrm>
                    <a:off x="5751402" y="1957569"/>
                    <a:ext cx="342444" cy="369332"/>
                  </a:xfrm>
                  <a:prstGeom prst="rect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</m:oMath>
                      </m:oMathPara>
                    </a14:m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6" name="Rectangle 25">
                    <a:extLst>
                      <a:ext uri="{FF2B5EF4-FFF2-40B4-BE49-F238E27FC236}">
                        <a16:creationId xmlns:a16="http://schemas.microsoft.com/office/drawing/2014/main" id="{25A774D4-A82D-0454-387E-EE396670B3D1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751402" y="1957569"/>
                    <a:ext cx="342444" cy="369332"/>
                  </a:xfrm>
                  <a:prstGeom prst="rect">
                    <a:avLst/>
                  </a:prstGeom>
                  <a:blipFill>
                    <a:blip r:embed="rId19"/>
                    <a:stretch>
                      <a:fillRect l="-1695" b="-1587"/>
                    </a:stretch>
                  </a:blipFill>
                  <a:ln w="19050"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3" name="Rectangle 32">
                    <a:extLst>
                      <a:ext uri="{FF2B5EF4-FFF2-40B4-BE49-F238E27FC236}">
                        <a16:creationId xmlns:a16="http://schemas.microsoft.com/office/drawing/2014/main" id="{32C706D2-B3C4-ED1E-C39D-7E092555A881}"/>
                      </a:ext>
                    </a:extLst>
                  </p:cNvPr>
                  <p:cNvSpPr/>
                  <p:nvPr/>
                </p:nvSpPr>
                <p:spPr>
                  <a:xfrm>
                    <a:off x="6086279" y="1957569"/>
                    <a:ext cx="342444" cy="369332"/>
                  </a:xfrm>
                  <a:prstGeom prst="rect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sub>
                          </m:sSub>
                        </m:oMath>
                      </m:oMathPara>
                    </a14:m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3" name="Rectangle 32">
                    <a:extLst>
                      <a:ext uri="{FF2B5EF4-FFF2-40B4-BE49-F238E27FC236}">
                        <a16:creationId xmlns:a16="http://schemas.microsoft.com/office/drawing/2014/main" id="{32C706D2-B3C4-ED1E-C39D-7E092555A881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86279" y="1957569"/>
                    <a:ext cx="342444" cy="369332"/>
                  </a:xfrm>
                  <a:prstGeom prst="rect">
                    <a:avLst/>
                  </a:prstGeom>
                  <a:blipFill>
                    <a:blip r:embed="rId20"/>
                    <a:stretch>
                      <a:fillRect l="-1695"/>
                    </a:stretch>
                  </a:blipFill>
                  <a:ln w="19050"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4" name="Rectangle 33">
                    <a:extLst>
                      <a:ext uri="{FF2B5EF4-FFF2-40B4-BE49-F238E27FC236}">
                        <a16:creationId xmlns:a16="http://schemas.microsoft.com/office/drawing/2014/main" id="{8842AB00-9D8B-313D-FB59-D077D9B36F5B}"/>
                      </a:ext>
                    </a:extLst>
                  </p:cNvPr>
                  <p:cNvSpPr/>
                  <p:nvPr/>
                </p:nvSpPr>
                <p:spPr>
                  <a:xfrm>
                    <a:off x="4404327" y="1957569"/>
                    <a:ext cx="342444" cy="369332"/>
                  </a:xfrm>
                  <a:prstGeom prst="rect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4" name="Rectangle 33">
                    <a:extLst>
                      <a:ext uri="{FF2B5EF4-FFF2-40B4-BE49-F238E27FC236}">
                        <a16:creationId xmlns:a16="http://schemas.microsoft.com/office/drawing/2014/main" id="{8842AB00-9D8B-313D-FB59-D077D9B36F5B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404327" y="1957569"/>
                    <a:ext cx="342444" cy="369332"/>
                  </a:xfrm>
                  <a:prstGeom prst="rect">
                    <a:avLst/>
                  </a:prstGeom>
                  <a:blipFill>
                    <a:blip r:embed="rId21"/>
                    <a:stretch>
                      <a:fillRect/>
                    </a:stretch>
                  </a:blipFill>
                  <a:ln w="19050"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57E6B9C0-ED95-9E1F-FCA6-29B983BB98C4}"/>
                    </a:ext>
                  </a:extLst>
                </p:cNvPr>
                <p:cNvSpPr txBox="1"/>
                <p:nvPr/>
              </p:nvSpPr>
              <p:spPr>
                <a:xfrm>
                  <a:off x="4156287" y="2039846"/>
                  <a:ext cx="59048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57E6B9C0-ED95-9E1F-FCA6-29B983BB98C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56287" y="2039846"/>
                  <a:ext cx="590483" cy="369332"/>
                </a:xfrm>
                <a:prstGeom prst="rect">
                  <a:avLst/>
                </a:prstGeom>
                <a:blipFill>
                  <a:blip r:embed="rId2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C8317870-5B0B-6BEE-6972-00FE1C969641}"/>
                    </a:ext>
                  </a:extLst>
                </p:cNvPr>
                <p:cNvSpPr/>
                <p:nvPr/>
              </p:nvSpPr>
              <p:spPr>
                <a:xfrm>
                  <a:off x="5747618" y="2039846"/>
                  <a:ext cx="342444" cy="372241"/>
                </a:xfrm>
                <a:prstGeom prst="rect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C8317870-5B0B-6BEE-6972-00FE1C96964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47618" y="2039846"/>
                  <a:ext cx="342444" cy="372241"/>
                </a:xfrm>
                <a:prstGeom prst="rect">
                  <a:avLst/>
                </a:prstGeom>
                <a:blipFill>
                  <a:blip r:embed="rId23"/>
                  <a:stretch>
                    <a:fillRect/>
                  </a:stretch>
                </a:blipFill>
                <a:ln w="1905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7238874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160213-A4FC-B477-F083-0F90AC62C4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0" y="978408"/>
            <a:ext cx="10634472" cy="930291"/>
          </a:xfrm>
        </p:spPr>
        <p:txBody>
          <a:bodyPr/>
          <a:lstStyle/>
          <a:p>
            <a:pPr algn="ctr"/>
            <a:r>
              <a:rPr lang="en-US" sz="4000" dirty="0"/>
              <a:t>From HBM NIZK to NIZK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BE4B26A-8E8A-C8BD-D387-7A628AAB1BB7}"/>
              </a:ext>
            </a:extLst>
          </p:cNvPr>
          <p:cNvGrpSpPr/>
          <p:nvPr/>
        </p:nvGrpSpPr>
        <p:grpSpPr>
          <a:xfrm>
            <a:off x="2832373" y="2494604"/>
            <a:ext cx="1245884" cy="1611632"/>
            <a:chOff x="1616212" y="2411588"/>
            <a:chExt cx="1781175" cy="2304066"/>
          </a:xfrm>
        </p:grpSpPr>
        <p:pic>
          <p:nvPicPr>
            <p:cNvPr id="5" name="Graphic 4" descr="Woman holding a laptop">
              <a:extLst>
                <a:ext uri="{FF2B5EF4-FFF2-40B4-BE49-F238E27FC236}">
                  <a16:creationId xmlns:a16="http://schemas.microsoft.com/office/drawing/2014/main" id="{65FA4C67-323A-233A-C679-D351CC2E57A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616212" y="2905904"/>
              <a:ext cx="1781175" cy="1809750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E802C4FF-0F70-DF17-2348-80CA66790EA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830013" y="2411588"/>
              <a:ext cx="876422" cy="828791"/>
            </a:xfrm>
            <a:prstGeom prst="rect">
              <a:avLst/>
            </a:prstGeom>
          </p:spPr>
        </p:pic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6DF63A47-EE5C-4209-870A-A1A71D1BFAD6}"/>
              </a:ext>
            </a:extLst>
          </p:cNvPr>
          <p:cNvGrpSpPr/>
          <p:nvPr/>
        </p:nvGrpSpPr>
        <p:grpSpPr>
          <a:xfrm flipH="1">
            <a:off x="8322979" y="2375771"/>
            <a:ext cx="906446" cy="1641510"/>
            <a:chOff x="8362146" y="2217906"/>
            <a:chExt cx="1304925" cy="2363127"/>
          </a:xfrm>
        </p:grpSpPr>
        <p:pic>
          <p:nvPicPr>
            <p:cNvPr id="8" name="Graphic 7" descr="Man in business attire">
              <a:extLst>
                <a:ext uri="{FF2B5EF4-FFF2-40B4-BE49-F238E27FC236}">
                  <a16:creationId xmlns:a16="http://schemas.microsoft.com/office/drawing/2014/main" id="{955415F7-BD30-400A-9528-959EEE234C2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8362146" y="2818908"/>
              <a:ext cx="1304925" cy="1762125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627B462-CC5B-9F05-5C62-092D43F177D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514064" y="2217906"/>
              <a:ext cx="856132" cy="856132"/>
            </a:xfrm>
            <a:prstGeom prst="rect">
              <a:avLst/>
            </a:prstGeom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C17800F5-A359-0B5D-67B9-A25A51FD1B58}"/>
              </a:ext>
            </a:extLst>
          </p:cNvPr>
          <p:cNvGrpSpPr/>
          <p:nvPr/>
        </p:nvGrpSpPr>
        <p:grpSpPr>
          <a:xfrm>
            <a:off x="4235864" y="2889655"/>
            <a:ext cx="3715966" cy="599484"/>
            <a:chOff x="3880244" y="2829516"/>
            <a:chExt cx="3715966" cy="599484"/>
          </a:xfrm>
        </p:grpSpPr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23D1FF43-A9F1-27A2-2830-A363C6C7B8A1}"/>
                </a:ext>
              </a:extLst>
            </p:cNvPr>
            <p:cNvCxnSpPr/>
            <p:nvPr/>
          </p:nvCxnSpPr>
          <p:spPr>
            <a:xfrm>
              <a:off x="3880244" y="3429000"/>
              <a:ext cx="3715966" cy="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56A893A4-71A8-944D-0470-178161F60673}"/>
                    </a:ext>
                  </a:extLst>
                </p:cNvPr>
                <p:cNvSpPr txBox="1"/>
                <p:nvPr/>
              </p:nvSpPr>
              <p:spPr>
                <a:xfrm>
                  <a:off x="4836014" y="2829516"/>
                  <a:ext cx="1804424" cy="36933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l-GR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l-GR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⊆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d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56A893A4-71A8-944D-0470-178161F6067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36014" y="2829516"/>
                  <a:ext cx="1804424" cy="369332"/>
                </a:xfrm>
                <a:prstGeom prst="rect">
                  <a:avLst/>
                </a:prstGeom>
                <a:blipFill>
                  <a:blip r:embed="rId9"/>
                  <a:stretch>
                    <a:fillRect b="-1311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A52CB1F-691C-CB52-9C52-8BAE3065C239}"/>
                  </a:ext>
                </a:extLst>
              </p:cNvPr>
              <p:cNvSpPr txBox="1"/>
              <p:nvPr/>
            </p:nvSpPr>
            <p:spPr>
              <a:xfrm>
                <a:off x="1665299" y="2647129"/>
                <a:ext cx="14039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Prover(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A52CB1F-691C-CB52-9C52-8BAE3065C2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5299" y="2647129"/>
                <a:ext cx="1403974" cy="369332"/>
              </a:xfrm>
              <a:prstGeom prst="rect">
                <a:avLst/>
              </a:prstGeom>
              <a:blipFill>
                <a:blip r:embed="rId10"/>
                <a:stretch>
                  <a:fillRect l="-3478" t="-8197" r="-4348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F49B048-920E-4F3F-9081-4F60CF6E1E6E}"/>
                  </a:ext>
                </a:extLst>
              </p:cNvPr>
              <p:cNvSpPr txBox="1"/>
              <p:nvPr/>
            </p:nvSpPr>
            <p:spPr>
              <a:xfrm>
                <a:off x="9435645" y="2647129"/>
                <a:ext cx="12212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Verifier(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F49B048-920E-4F3F-9081-4F60CF6E1E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35645" y="2647129"/>
                <a:ext cx="1221232" cy="369332"/>
              </a:xfrm>
              <a:prstGeom prst="rect">
                <a:avLst/>
              </a:prstGeom>
              <a:blipFill>
                <a:blip r:embed="rId11"/>
                <a:stretch>
                  <a:fillRect l="-4500" t="-8197" r="-4000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7" name="Group 26">
            <a:extLst>
              <a:ext uri="{FF2B5EF4-FFF2-40B4-BE49-F238E27FC236}">
                <a16:creationId xmlns:a16="http://schemas.microsoft.com/office/drawing/2014/main" id="{9CD0E533-31EF-CCE0-4CBD-98BC9752F8FD}"/>
              </a:ext>
            </a:extLst>
          </p:cNvPr>
          <p:cNvGrpSpPr/>
          <p:nvPr/>
        </p:nvGrpSpPr>
        <p:grpSpPr>
          <a:xfrm>
            <a:off x="8353894" y="4017281"/>
            <a:ext cx="844615" cy="364090"/>
            <a:chOff x="7767314" y="4008444"/>
            <a:chExt cx="844615" cy="364090"/>
          </a:xfrm>
        </p:grpSpPr>
        <p:pic>
          <p:nvPicPr>
            <p:cNvPr id="28" name="Graphic 27" descr="Checkmark with solid fill">
              <a:extLst>
                <a:ext uri="{FF2B5EF4-FFF2-40B4-BE49-F238E27FC236}">
                  <a16:creationId xmlns:a16="http://schemas.microsoft.com/office/drawing/2014/main" id="{13BC9810-AD8D-A37C-DD74-004D04571E8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7767314" y="4008444"/>
              <a:ext cx="364090" cy="364090"/>
            </a:xfrm>
            <a:prstGeom prst="rect">
              <a:avLst/>
            </a:prstGeom>
          </p:spPr>
        </p:pic>
        <p:pic>
          <p:nvPicPr>
            <p:cNvPr id="29" name="Graphic 28" descr="Close with solid fill">
              <a:extLst>
                <a:ext uri="{FF2B5EF4-FFF2-40B4-BE49-F238E27FC236}">
                  <a16:creationId xmlns:a16="http://schemas.microsoft.com/office/drawing/2014/main" id="{9C2DFE34-8AAA-9A45-EA1D-019310688165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8247839" y="4008444"/>
              <a:ext cx="364090" cy="364090"/>
            </a:xfrm>
            <a:prstGeom prst="rect">
              <a:avLst/>
            </a:prstGeom>
          </p:spPr>
        </p:pic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10B70EAC-E340-6E73-F077-1B9618D2FB09}"/>
              </a:ext>
            </a:extLst>
          </p:cNvPr>
          <p:cNvGrpSpPr/>
          <p:nvPr/>
        </p:nvGrpSpPr>
        <p:grpSpPr>
          <a:xfrm>
            <a:off x="5077437" y="1661652"/>
            <a:ext cx="2032817" cy="1170143"/>
            <a:chOff x="5077437" y="1661652"/>
            <a:chExt cx="2032817" cy="1170143"/>
          </a:xfrm>
        </p:grpSpPr>
        <p:pic>
          <p:nvPicPr>
            <p:cNvPr id="11" name="Graphic 10" descr="Cloud outline">
              <a:extLst>
                <a:ext uri="{FF2B5EF4-FFF2-40B4-BE49-F238E27FC236}">
                  <a16:creationId xmlns:a16="http://schemas.microsoft.com/office/drawing/2014/main" id="{80E00D21-04D8-BE8F-9C5B-FE42967CE8B2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5077437" y="1661652"/>
              <a:ext cx="2032817" cy="1170143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7922169-1C30-E7EE-5132-20D87163D9F9}"/>
                </a:ext>
              </a:extLst>
            </p:cNvPr>
            <p:cNvSpPr txBox="1"/>
            <p:nvPr/>
          </p:nvSpPr>
          <p:spPr>
            <a:xfrm>
              <a:off x="5781099" y="2136115"/>
              <a:ext cx="6254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CRS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A700C969-4CD3-6136-2555-F348C46011C0}"/>
                  </a:ext>
                </a:extLst>
              </p:cNvPr>
              <p:cNvSpPr txBox="1"/>
              <p:nvPr/>
            </p:nvSpPr>
            <p:spPr>
              <a:xfrm>
                <a:off x="557945" y="3574947"/>
                <a:ext cx="16913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=(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,…,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A700C969-4CD3-6136-2555-F348C46011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945" y="3574947"/>
                <a:ext cx="1691360" cy="369332"/>
              </a:xfrm>
              <a:prstGeom prst="rect">
                <a:avLst/>
              </a:prstGeom>
              <a:blipFill>
                <a:blip r:embed="rId18"/>
                <a:stretch>
                  <a:fillRect b="-163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5A10C22C-4C2A-05DD-490F-1B8A635FE173}"/>
                  </a:ext>
                </a:extLst>
              </p:cNvPr>
              <p:cNvSpPr txBox="1"/>
              <p:nvPr/>
            </p:nvSpPr>
            <p:spPr>
              <a:xfrm>
                <a:off x="257192" y="4058205"/>
                <a:ext cx="2886058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rgbClr val="00B050"/>
                    </a:solidFill>
                  </a:rPr>
                  <a:t>Prover samples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>
                    <a:solidFill>
                      <a:srgbClr val="00B050"/>
                    </a:solidFill>
                  </a:rPr>
                  <a:t> bits from a sparse subset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{0,1}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00B050"/>
                    </a:solidFill>
                  </a:rPr>
                  <a:t> with randomness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en-US" dirty="0">
                    <a:solidFill>
                      <a:srgbClr val="00B050"/>
                    </a:solidFill>
                  </a:rPr>
                  <a:t> such that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e>
                    </m:d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</m:oMath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5A10C22C-4C2A-05DD-490F-1B8A635FE1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192" y="4058205"/>
                <a:ext cx="2886058" cy="1200329"/>
              </a:xfrm>
              <a:prstGeom prst="rect">
                <a:avLst/>
              </a:prstGeom>
              <a:blipFill>
                <a:blip r:embed="rId19"/>
                <a:stretch>
                  <a:fillRect l="-1688" t="-3046" b="-71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" name="Group 24">
            <a:extLst>
              <a:ext uri="{FF2B5EF4-FFF2-40B4-BE49-F238E27FC236}">
                <a16:creationId xmlns:a16="http://schemas.microsoft.com/office/drawing/2014/main" id="{12F14989-05E3-0034-7863-B509352D2FD4}"/>
              </a:ext>
            </a:extLst>
          </p:cNvPr>
          <p:cNvGrpSpPr/>
          <p:nvPr/>
        </p:nvGrpSpPr>
        <p:grpSpPr>
          <a:xfrm>
            <a:off x="4208459" y="3658403"/>
            <a:ext cx="3715966" cy="501387"/>
            <a:chOff x="3880244" y="2927613"/>
            <a:chExt cx="3715966" cy="501387"/>
          </a:xfrm>
        </p:grpSpPr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E41BE491-E8AC-0F9C-7E72-5F2356E471E9}"/>
                </a:ext>
              </a:extLst>
            </p:cNvPr>
            <p:cNvCxnSpPr/>
            <p:nvPr/>
          </p:nvCxnSpPr>
          <p:spPr>
            <a:xfrm>
              <a:off x="3880244" y="3429000"/>
              <a:ext cx="3715966" cy="0"/>
            </a:xfrm>
            <a:prstGeom prst="straightConnector1">
              <a:avLst/>
            </a:prstGeom>
            <a:ln w="57150">
              <a:solidFill>
                <a:srgbClr val="00B050"/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1B6E4A72-64E4-35DB-1933-3D1EB93948E8}"/>
                    </a:ext>
                  </a:extLst>
                </p:cNvPr>
                <p:cNvSpPr txBox="1"/>
                <p:nvPr/>
              </p:nvSpPr>
              <p:spPr>
                <a:xfrm>
                  <a:off x="4836015" y="2927613"/>
                  <a:ext cx="1804424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sSub>
                        <m:sSubPr>
                          <m:ctrlPr>
                            <a:rPr lang="el-GR" sz="24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sz="24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</m:oMath>
                  </a14:m>
                  <a:r>
                    <a:rPr lang="en-US" sz="2400" dirty="0">
                      <a:solidFill>
                        <a:srgbClr val="00B050"/>
                      </a:solidFill>
                    </a:rPr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sub>
                      </m:sSub>
                    </m:oMath>
                  </a14:m>
                  <a:endParaRPr lang="en-US" sz="2400" dirty="0">
                    <a:solidFill>
                      <a:srgbClr val="00B050"/>
                    </a:solidFill>
                  </a:endParaRPr>
                </a:p>
              </p:txBody>
            </p:sp>
          </mc:Choice>
          <mc:Fallback xmlns="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1B6E4A72-64E4-35DB-1933-3D1EB93948E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36015" y="2927613"/>
                  <a:ext cx="1804424" cy="369332"/>
                </a:xfrm>
                <a:prstGeom prst="rect">
                  <a:avLst/>
                </a:prstGeom>
                <a:blipFill>
                  <a:blip r:embed="rId20"/>
                  <a:stretch>
                    <a:fillRect b="-16393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1CCADDAA-7A3D-0E02-4CD3-15C6BFC54AAA}"/>
              </a:ext>
            </a:extLst>
          </p:cNvPr>
          <p:cNvSpPr txBox="1"/>
          <p:nvPr/>
        </p:nvSpPr>
        <p:spPr>
          <a:xfrm>
            <a:off x="3973529" y="4201486"/>
            <a:ext cx="4281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proof that bits were “correctly” sampled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FE56B86-4C34-A350-E77A-18977C0F5BF4}"/>
              </a:ext>
            </a:extLst>
          </p:cNvPr>
          <p:cNvSpPr txBox="1"/>
          <p:nvPr/>
        </p:nvSpPr>
        <p:spPr>
          <a:xfrm>
            <a:off x="9446643" y="3258987"/>
            <a:ext cx="24563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Verifier checks both proofs are valid</a:t>
            </a:r>
          </a:p>
        </p:txBody>
      </p:sp>
    </p:spTree>
    <p:extLst>
      <p:ext uri="{BB962C8B-B14F-4D97-AF65-F5344CB8AC3E}">
        <p14:creationId xmlns:p14="http://schemas.microsoft.com/office/powerpoint/2010/main" val="1419775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4" grpId="0"/>
      <p:bldP spid="3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38B1A0-90A8-3678-0B22-3C703F0F46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945" y="705368"/>
            <a:ext cx="10634472" cy="983557"/>
          </a:xfrm>
        </p:spPr>
        <p:txBody>
          <a:bodyPr/>
          <a:lstStyle/>
          <a:p>
            <a:pPr algn="ctr"/>
            <a:r>
              <a:rPr lang="en-US" sz="4000" dirty="0"/>
              <a:t>Hidden-Bits Generators [QRW19], [KMY20]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3099C7C2-9471-7094-03B1-57538CD91D88}"/>
              </a:ext>
            </a:extLst>
          </p:cNvPr>
          <p:cNvGrpSpPr/>
          <p:nvPr/>
        </p:nvGrpSpPr>
        <p:grpSpPr>
          <a:xfrm>
            <a:off x="2832373" y="2494604"/>
            <a:ext cx="1245884" cy="1611632"/>
            <a:chOff x="1616212" y="2411588"/>
            <a:chExt cx="1781175" cy="2304066"/>
          </a:xfrm>
        </p:grpSpPr>
        <p:pic>
          <p:nvPicPr>
            <p:cNvPr id="36" name="Graphic 35" descr="Woman holding a laptop">
              <a:extLst>
                <a:ext uri="{FF2B5EF4-FFF2-40B4-BE49-F238E27FC236}">
                  <a16:creationId xmlns:a16="http://schemas.microsoft.com/office/drawing/2014/main" id="{42E8E41C-F1A9-403D-A1A8-39190B1BDD1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616212" y="2905904"/>
              <a:ext cx="1781175" cy="1809750"/>
            </a:xfrm>
            <a:prstGeom prst="rect">
              <a:avLst/>
            </a:prstGeom>
          </p:spPr>
        </p:pic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0AE56EDE-C1F7-8085-63F2-2332E22C091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830013" y="2411588"/>
              <a:ext cx="876422" cy="828791"/>
            </a:xfrm>
            <a:prstGeom prst="rect">
              <a:avLst/>
            </a:prstGeom>
          </p:spPr>
        </p:pic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A9029B6E-81A7-3D5C-1AA3-E1ED4D278660}"/>
              </a:ext>
            </a:extLst>
          </p:cNvPr>
          <p:cNvGrpSpPr/>
          <p:nvPr/>
        </p:nvGrpSpPr>
        <p:grpSpPr>
          <a:xfrm flipH="1">
            <a:off x="8322979" y="2375771"/>
            <a:ext cx="906446" cy="1641510"/>
            <a:chOff x="8362146" y="2217906"/>
            <a:chExt cx="1304925" cy="2363127"/>
          </a:xfrm>
        </p:grpSpPr>
        <p:pic>
          <p:nvPicPr>
            <p:cNvPr id="39" name="Graphic 38" descr="Man in business attire">
              <a:extLst>
                <a:ext uri="{FF2B5EF4-FFF2-40B4-BE49-F238E27FC236}">
                  <a16:creationId xmlns:a16="http://schemas.microsoft.com/office/drawing/2014/main" id="{618BCEDD-51D0-F1BA-4507-8D238CDE28E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8362146" y="2818908"/>
              <a:ext cx="1304925" cy="1762125"/>
            </a:xfrm>
            <a:prstGeom prst="rect">
              <a:avLst/>
            </a:prstGeom>
          </p:spPr>
        </p:pic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472E180B-1C7E-E090-34ED-96AE7BD5CC7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514064" y="2217906"/>
              <a:ext cx="856132" cy="856132"/>
            </a:xfrm>
            <a:prstGeom prst="rect">
              <a:avLst/>
            </a:prstGeom>
          </p:spPr>
        </p:pic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6560543D-5C21-01DF-CCB1-3E153CD6212C}"/>
              </a:ext>
            </a:extLst>
          </p:cNvPr>
          <p:cNvSpPr txBox="1"/>
          <p:nvPr/>
        </p:nvSpPr>
        <p:spPr>
          <a:xfrm>
            <a:off x="1771996" y="2647129"/>
            <a:ext cx="8468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Prover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0C82915F-3DC6-E373-3969-B4D9D485F24F}"/>
              </a:ext>
            </a:extLst>
          </p:cNvPr>
          <p:cNvSpPr txBox="1"/>
          <p:nvPr/>
        </p:nvSpPr>
        <p:spPr>
          <a:xfrm>
            <a:off x="9435645" y="2647129"/>
            <a:ext cx="9273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Verifier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6B3740E2-D7C7-02C2-CEAB-27578C10A350}"/>
                  </a:ext>
                </a:extLst>
              </p:cNvPr>
              <p:cNvSpPr txBox="1"/>
              <p:nvPr/>
            </p:nvSpPr>
            <p:spPr>
              <a:xfrm>
                <a:off x="557945" y="3574947"/>
                <a:ext cx="16913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=(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,…,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6B3740E2-D7C7-02C2-CEAB-27578C10A3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945" y="3574947"/>
                <a:ext cx="1691360" cy="369332"/>
              </a:xfrm>
              <a:prstGeom prst="rect">
                <a:avLst/>
              </a:prstGeom>
              <a:blipFill>
                <a:blip r:embed="rId9"/>
                <a:stretch>
                  <a:fillRect b="-163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2E9FF9D0-9414-E53F-3BBC-435E01D6C866}"/>
              </a:ext>
            </a:extLst>
          </p:cNvPr>
          <p:cNvGrpSpPr/>
          <p:nvPr/>
        </p:nvGrpSpPr>
        <p:grpSpPr>
          <a:xfrm>
            <a:off x="5077437" y="1661652"/>
            <a:ext cx="2032817" cy="1170143"/>
            <a:chOff x="5077437" y="1661652"/>
            <a:chExt cx="2032817" cy="1170143"/>
          </a:xfrm>
        </p:grpSpPr>
        <p:pic>
          <p:nvPicPr>
            <p:cNvPr id="52" name="Graphic 51" descr="Cloud outline">
              <a:extLst>
                <a:ext uri="{FF2B5EF4-FFF2-40B4-BE49-F238E27FC236}">
                  <a16:creationId xmlns:a16="http://schemas.microsoft.com/office/drawing/2014/main" id="{51CE8BC1-000F-965D-ADDE-7F466F83B45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5077437" y="1661652"/>
              <a:ext cx="2032817" cy="1170143"/>
            </a:xfrm>
            <a:prstGeom prst="rect">
              <a:avLst/>
            </a:prstGeom>
          </p:spPr>
        </p:pic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A0129909-CED3-9FEC-C917-44542DD3DAC5}"/>
                </a:ext>
              </a:extLst>
            </p:cNvPr>
            <p:cNvSpPr txBox="1"/>
            <p:nvPr/>
          </p:nvSpPr>
          <p:spPr>
            <a:xfrm>
              <a:off x="5781099" y="2136115"/>
              <a:ext cx="6254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CRS</a:t>
              </a:r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476E6541-DB28-6295-D580-92874A5111F7}"/>
              </a:ext>
            </a:extLst>
          </p:cNvPr>
          <p:cNvGrpSpPr/>
          <p:nvPr/>
        </p:nvGrpSpPr>
        <p:grpSpPr>
          <a:xfrm>
            <a:off x="6406591" y="1921305"/>
            <a:ext cx="2261974" cy="392993"/>
            <a:chOff x="6406591" y="1921305"/>
            <a:chExt cx="2261974" cy="392993"/>
          </a:xfrm>
        </p:grpSpPr>
        <p:cxnSp>
          <p:nvCxnSpPr>
            <p:cNvPr id="57" name="Straight Arrow Connector 56">
              <a:extLst>
                <a:ext uri="{FF2B5EF4-FFF2-40B4-BE49-F238E27FC236}">
                  <a16:creationId xmlns:a16="http://schemas.microsoft.com/office/drawing/2014/main" id="{4D1DFFE6-7CC6-E16D-AEEC-071F39C01AA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406591" y="2136115"/>
              <a:ext cx="703663" cy="160045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TextBox 60">
                  <a:extLst>
                    <a:ext uri="{FF2B5EF4-FFF2-40B4-BE49-F238E27FC236}">
                      <a16:creationId xmlns:a16="http://schemas.microsoft.com/office/drawing/2014/main" id="{41036630-B561-E4A6-7748-61D117511F57}"/>
                    </a:ext>
                  </a:extLst>
                </p:cNvPr>
                <p:cNvSpPr txBox="1"/>
                <p:nvPr/>
              </p:nvSpPr>
              <p:spPr>
                <a:xfrm>
                  <a:off x="7110253" y="1921305"/>
                  <a:ext cx="1558312" cy="3929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>
                      <a:solidFill>
                        <a:schemeClr val="tx1"/>
                      </a:solidFill>
                    </a:rPr>
                    <a:t>Setup(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l-GR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λ</m:t>
                          </m:r>
                        </m:sup>
                      </m:sSup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</m:sSup>
                    </m:oMath>
                  </a14:m>
                  <a:r>
                    <a:rPr lang="en-US" dirty="0">
                      <a:solidFill>
                        <a:schemeClr val="tx1"/>
                      </a:solidFill>
                    </a:rPr>
                    <a:t>)</a:t>
                  </a:r>
                </a:p>
              </p:txBody>
            </p:sp>
          </mc:Choice>
          <mc:Fallback xmlns="">
            <p:sp>
              <p:nvSpPr>
                <p:cNvPr id="61" name="TextBox 60">
                  <a:extLst>
                    <a:ext uri="{FF2B5EF4-FFF2-40B4-BE49-F238E27FC236}">
                      <a16:creationId xmlns:a16="http://schemas.microsoft.com/office/drawing/2014/main" id="{41036630-B561-E4A6-7748-61D117511F5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10253" y="1921305"/>
                  <a:ext cx="1558312" cy="392993"/>
                </a:xfrm>
                <a:prstGeom prst="rect">
                  <a:avLst/>
                </a:prstGeom>
                <a:blipFill>
                  <a:blip r:embed="rId13"/>
                  <a:stretch>
                    <a:fillRect l="-3125" t="-4615" r="-3516" b="-2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669BEB68-616E-B220-2570-B3716A7D1A2D}"/>
              </a:ext>
            </a:extLst>
          </p:cNvPr>
          <p:cNvGrpSpPr/>
          <p:nvPr/>
        </p:nvGrpSpPr>
        <p:grpSpPr>
          <a:xfrm>
            <a:off x="159302" y="2704989"/>
            <a:ext cx="1690847" cy="844351"/>
            <a:chOff x="159302" y="2704989"/>
            <a:chExt cx="1690847" cy="844351"/>
          </a:xfrm>
        </p:grpSpPr>
        <p:cxnSp>
          <p:nvCxnSpPr>
            <p:cNvPr id="64" name="Straight Arrow Connector 63">
              <a:extLst>
                <a:ext uri="{FF2B5EF4-FFF2-40B4-BE49-F238E27FC236}">
                  <a16:creationId xmlns:a16="http://schemas.microsoft.com/office/drawing/2014/main" id="{0FC646EE-24AA-7072-4CC9-DE51C73AF9F6}"/>
                </a:ext>
              </a:extLst>
            </p:cNvPr>
            <p:cNvCxnSpPr>
              <a:cxnSpLocks/>
            </p:cNvCxnSpPr>
            <p:nvPr/>
          </p:nvCxnSpPr>
          <p:spPr>
            <a:xfrm>
              <a:off x="863600" y="3073819"/>
              <a:ext cx="315427" cy="475521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TextBox 66">
                  <a:extLst>
                    <a:ext uri="{FF2B5EF4-FFF2-40B4-BE49-F238E27FC236}">
                      <a16:creationId xmlns:a16="http://schemas.microsoft.com/office/drawing/2014/main" id="{BC7EF102-1AA0-A5D4-2872-43DBE1CB109E}"/>
                    </a:ext>
                  </a:extLst>
                </p:cNvPr>
                <p:cNvSpPr txBox="1"/>
                <p:nvPr/>
              </p:nvSpPr>
              <p:spPr>
                <a:xfrm>
                  <a:off x="159302" y="2704989"/>
                  <a:ext cx="169084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>
                      <a:solidFill>
                        <a:schemeClr val="tx1"/>
                      </a:solidFill>
                    </a:rPr>
                    <a:t>GenBits(</a:t>
                  </a:r>
                  <a:r>
                    <a:rPr lang="en-US" dirty="0" err="1">
                      <a:solidFill>
                        <a:schemeClr val="tx1"/>
                      </a:solidFill>
                    </a:rPr>
                    <a:t>crs</a:t>
                  </a:r>
                  <a:r>
                    <a:rPr lang="en-US" dirty="0">
                      <a:solidFill>
                        <a:schemeClr val="tx1"/>
                      </a:solidFill>
                    </a:rPr>
                    <a:t>;</a:t>
                  </a:r>
                  <a14:m>
                    <m:oMath xmlns:m="http://schemas.openxmlformats.org/officeDocument/2006/math">
                      <m:r>
                        <a:rPr lang="en-US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</m:oMath>
                  </a14:m>
                  <a:r>
                    <a:rPr lang="en-US" dirty="0">
                      <a:solidFill>
                        <a:schemeClr val="tx1"/>
                      </a:solidFill>
                    </a:rPr>
                    <a:t>)</a:t>
                  </a:r>
                </a:p>
              </p:txBody>
            </p:sp>
          </mc:Choice>
          <mc:Fallback xmlns="">
            <p:sp>
              <p:nvSpPr>
                <p:cNvPr id="67" name="TextBox 66">
                  <a:extLst>
                    <a:ext uri="{FF2B5EF4-FFF2-40B4-BE49-F238E27FC236}">
                      <a16:creationId xmlns:a16="http://schemas.microsoft.com/office/drawing/2014/main" id="{BC7EF102-1AA0-A5D4-2872-43DBE1CB109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9302" y="2704989"/>
                  <a:ext cx="1690847" cy="369332"/>
                </a:xfrm>
                <a:prstGeom prst="rect">
                  <a:avLst/>
                </a:prstGeom>
                <a:blipFill>
                  <a:blip r:embed="rId14"/>
                  <a:stretch>
                    <a:fillRect l="-2878" t="-10000" r="-3237" b="-2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E3BF5354-C695-3417-8D27-83B23859B55E}"/>
              </a:ext>
            </a:extLst>
          </p:cNvPr>
          <p:cNvGrpSpPr/>
          <p:nvPr/>
        </p:nvGrpSpPr>
        <p:grpSpPr>
          <a:xfrm>
            <a:off x="4291799" y="3178384"/>
            <a:ext cx="3715966" cy="453760"/>
            <a:chOff x="4235921" y="3523972"/>
            <a:chExt cx="3715966" cy="453760"/>
          </a:xfrm>
        </p:grpSpPr>
        <p:cxnSp>
          <p:nvCxnSpPr>
            <p:cNvPr id="70" name="Straight Arrow Connector 69">
              <a:extLst>
                <a:ext uri="{FF2B5EF4-FFF2-40B4-BE49-F238E27FC236}">
                  <a16:creationId xmlns:a16="http://schemas.microsoft.com/office/drawing/2014/main" id="{D90B0F3E-740A-2827-F540-F0AD2A3219E5}"/>
                </a:ext>
              </a:extLst>
            </p:cNvPr>
            <p:cNvCxnSpPr/>
            <p:nvPr/>
          </p:nvCxnSpPr>
          <p:spPr>
            <a:xfrm>
              <a:off x="4235921" y="3977732"/>
              <a:ext cx="3715966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1" name="TextBox 70">
                  <a:extLst>
                    <a:ext uri="{FF2B5EF4-FFF2-40B4-BE49-F238E27FC236}">
                      <a16:creationId xmlns:a16="http://schemas.microsoft.com/office/drawing/2014/main" id="{E6F637E0-87F7-6232-C1E0-87D5325B1E4E}"/>
                    </a:ext>
                  </a:extLst>
                </p:cNvPr>
                <p:cNvSpPr txBox="1"/>
                <p:nvPr/>
              </p:nvSpPr>
              <p:spPr>
                <a:xfrm>
                  <a:off x="5184551" y="3523972"/>
                  <a:ext cx="1818587" cy="27699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l-GR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m:rPr>
                          <m:sty m:val="p"/>
                        </m:rPr>
                        <a:rPr lang="el-GR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π</m:t>
                      </m:r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US" dirty="0">
                      <a:solidFill>
                        <a:schemeClr val="tx1"/>
                      </a:solidFill>
                    </a:rPr>
                    <a:t>Prove(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</m:oMath>
                  </a14:m>
                  <a:r>
                    <a:rPr lang="en-US" dirty="0">
                      <a:solidFill>
                        <a:schemeClr val="tx1"/>
                      </a:solidFill>
                    </a:rPr>
                    <a:t>)</a:t>
                  </a:r>
                </a:p>
              </p:txBody>
            </p:sp>
          </mc:Choice>
          <mc:Fallback xmlns="">
            <p:sp>
              <p:nvSpPr>
                <p:cNvPr id="71" name="TextBox 70">
                  <a:extLst>
                    <a:ext uri="{FF2B5EF4-FFF2-40B4-BE49-F238E27FC236}">
                      <a16:creationId xmlns:a16="http://schemas.microsoft.com/office/drawing/2014/main" id="{E6F637E0-87F7-6232-C1E0-87D5325B1E4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84551" y="3523972"/>
                  <a:ext cx="1818587" cy="276999"/>
                </a:xfrm>
                <a:prstGeom prst="rect">
                  <a:avLst/>
                </a:prstGeom>
                <a:blipFill>
                  <a:blip r:embed="rId15"/>
                  <a:stretch>
                    <a:fillRect l="-4698" t="-28261" r="-1342" b="-5000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04488B7F-37E3-BAF7-C533-31129B5241AF}"/>
              </a:ext>
            </a:extLst>
          </p:cNvPr>
          <p:cNvGrpSpPr/>
          <p:nvPr/>
        </p:nvGrpSpPr>
        <p:grpSpPr>
          <a:xfrm>
            <a:off x="8353894" y="4017281"/>
            <a:ext cx="844615" cy="364090"/>
            <a:chOff x="7767314" y="4008444"/>
            <a:chExt cx="844615" cy="364090"/>
          </a:xfrm>
        </p:grpSpPr>
        <p:pic>
          <p:nvPicPr>
            <p:cNvPr id="74" name="Graphic 73" descr="Checkmark with solid fill">
              <a:extLst>
                <a:ext uri="{FF2B5EF4-FFF2-40B4-BE49-F238E27FC236}">
                  <a16:creationId xmlns:a16="http://schemas.microsoft.com/office/drawing/2014/main" id="{3F4343BB-2B6B-8E46-30AE-0D260D57ABE8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7767314" y="4008444"/>
              <a:ext cx="364090" cy="364090"/>
            </a:xfrm>
            <a:prstGeom prst="rect">
              <a:avLst/>
            </a:prstGeom>
          </p:spPr>
        </p:pic>
        <p:pic>
          <p:nvPicPr>
            <p:cNvPr id="75" name="Graphic 74" descr="Close with solid fill">
              <a:extLst>
                <a:ext uri="{FF2B5EF4-FFF2-40B4-BE49-F238E27FC236}">
                  <a16:creationId xmlns:a16="http://schemas.microsoft.com/office/drawing/2014/main" id="{B5C7A689-D6C1-D75D-E729-7411DEB086BD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8247839" y="4008444"/>
              <a:ext cx="364090" cy="364090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91519F80-43F0-334E-1BD3-B3C52FBB6AD1}"/>
                  </a:ext>
                </a:extLst>
              </p:cNvPr>
              <p:cNvSpPr txBox="1"/>
              <p:nvPr/>
            </p:nvSpPr>
            <p:spPr>
              <a:xfrm>
                <a:off x="7896293" y="4348101"/>
                <a:ext cx="186050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tx1"/>
                    </a:solidFill>
                  </a:rPr>
                  <a:t>Verify(crs</a:t>
                </a:r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l-GR" dirty="0">
                    <a:solidFill>
                      <a:schemeClr val="tx1"/>
                    </a:solidFill>
                  </a:rPr>
                  <a:t>π</a:t>
                </a:r>
                <a:r>
                  <a:rPr lang="en-US" dirty="0">
                    <a:solidFill>
                      <a:schemeClr val="tx1"/>
                    </a:solidFill>
                  </a:rPr>
                  <a:t>)</a:t>
                </a:r>
              </a:p>
            </p:txBody>
          </p:sp>
        </mc:Choice>
        <mc:Fallback xmlns="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91519F80-43F0-334E-1BD3-B3C52FBB6A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96293" y="4348101"/>
                <a:ext cx="1860509" cy="369332"/>
              </a:xfrm>
              <a:prstGeom prst="rect">
                <a:avLst/>
              </a:prstGeom>
              <a:blipFill>
                <a:blip r:embed="rId20"/>
                <a:stretch>
                  <a:fillRect l="-2614" t="-8197" r="-2614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7C13A18-797D-56D9-5075-C8D427112F75}"/>
                  </a:ext>
                </a:extLst>
              </p:cNvPr>
              <p:cNvSpPr txBox="1"/>
              <p:nvPr/>
            </p:nvSpPr>
            <p:spPr>
              <a:xfrm>
                <a:off x="744838" y="4850665"/>
                <a:ext cx="4332599" cy="12264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Binding: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∃</m:t>
                    </m:r>
                    <m:sSup>
                      <m:sSup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𝒱</m:t>
                        </m:r>
                      </m:e>
                      <m:sup>
                        <m:r>
                          <m:rPr>
                            <m:nor/>
                          </m:rPr>
                          <a:rPr lang="en-US" dirty="0">
                            <a:solidFill>
                              <a:schemeClr val="tx1"/>
                            </a:solidFill>
                          </a:rPr>
                          <m:t>crs</m:t>
                        </m:r>
                      </m:sup>
                    </m:sSup>
                    <m:r>
                      <a:rPr 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⊆</m:t>
                    </m:r>
                    <m:sSup>
                      <m:sSup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{0,1}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en-US" dirty="0"/>
                  <a:t> such that:</a:t>
                </a:r>
              </a:p>
              <a:p>
                <a:r>
                  <a:rPr lang="en-US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(1)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𝒱</m:t>
                        </m:r>
                      </m:e>
                      <m:sup>
                        <m:r>
                          <m:rPr>
                            <m:nor/>
                          </m:rPr>
                          <a:rPr lang="en-US" dirty="0">
                            <a:solidFill>
                              <a:schemeClr val="tx1"/>
                            </a:solidFill>
                          </a:rPr>
                          <m:t>crs</m:t>
                        </m:r>
                      </m:sup>
                    </m:sSup>
                  </m:oMath>
                </a14:m>
                <a:r>
                  <a:rPr lang="en-US" dirty="0"/>
                  <a:t> is a </a:t>
                </a:r>
                <a:r>
                  <a:rPr lang="en-US" b="1" dirty="0"/>
                  <a:t>sparse</a:t>
                </a:r>
                <a:r>
                  <a:rPr lang="en-US" dirty="0"/>
                  <a:t> subset</a:t>
                </a:r>
              </a:p>
              <a:p>
                <a:r>
                  <a:rPr lang="en-US" dirty="0"/>
                  <a:t>(2) No PPT prover can output a valid proof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∉</m:t>
                    </m:r>
                    <m:sSubSup>
                      <m:sSub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𝒱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sub>
                      <m:sup>
                        <m:r>
                          <m:rPr>
                            <m:nor/>
                          </m:rPr>
                          <a:rPr lang="en-US" dirty="0"/>
                          <m:t>crs</m:t>
                        </m:r>
                      </m:sup>
                    </m:sSub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7C13A18-797D-56D9-5075-C8D427112F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838" y="4850665"/>
                <a:ext cx="4332599" cy="1226426"/>
              </a:xfrm>
              <a:prstGeom prst="rect">
                <a:avLst/>
              </a:prstGeom>
              <a:blipFill>
                <a:blip r:embed="rId21"/>
                <a:stretch>
                  <a:fillRect l="-1125" t="-2488" b="-69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015FF26-E820-0DBD-830F-17EDCE39EF20}"/>
                  </a:ext>
                </a:extLst>
              </p:cNvPr>
              <p:cNvSpPr txBox="1"/>
              <p:nvPr/>
            </p:nvSpPr>
            <p:spPr>
              <a:xfrm>
                <a:off x="7067196" y="4855546"/>
                <a:ext cx="4546984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Hiding: No PPT verifier can distinguish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Ī</m:t>
                        </m:r>
                      </m:sub>
                    </m:sSub>
                  </m:oMath>
                </a14:m>
                <a:r>
                  <a:rPr lang="en-US" dirty="0"/>
                  <a:t> from uniform given (</a:t>
                </a:r>
                <a:r>
                  <a:rPr lang="en-US" dirty="0" err="1"/>
                  <a:t>crs</a:t>
                </a:r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dirty="0"/>
                  <a:t>) sampled honestly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015FF26-E820-0DBD-830F-17EDCE39EF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7196" y="4855546"/>
                <a:ext cx="4546984" cy="923330"/>
              </a:xfrm>
              <a:prstGeom prst="rect">
                <a:avLst/>
              </a:prstGeom>
              <a:blipFill>
                <a:blip r:embed="rId22"/>
                <a:stretch>
                  <a:fillRect l="-1072" t="-3974" b="-99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6DD1A701-8003-5834-AC10-D9AF5458C87F}"/>
              </a:ext>
            </a:extLst>
          </p:cNvPr>
          <p:cNvSpPr txBox="1"/>
          <p:nvPr/>
        </p:nvSpPr>
        <p:spPr>
          <a:xfrm>
            <a:off x="4556032" y="5766623"/>
            <a:ext cx="28489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Note: HBG =&gt; NIZK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C782E7F-41C1-14C1-F737-AE2492F4A40C}"/>
              </a:ext>
            </a:extLst>
          </p:cNvPr>
          <p:cNvCxnSpPr/>
          <p:nvPr/>
        </p:nvCxnSpPr>
        <p:spPr>
          <a:xfrm flipH="1">
            <a:off x="1571219" y="2335382"/>
            <a:ext cx="95250" cy="40882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170E854C-1BA2-BBC8-8F72-D0CD8F194926}"/>
              </a:ext>
            </a:extLst>
          </p:cNvPr>
          <p:cNvSpPr txBox="1"/>
          <p:nvPr/>
        </p:nvSpPr>
        <p:spPr>
          <a:xfrm>
            <a:off x="1028730" y="2027680"/>
            <a:ext cx="12754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randomness</a:t>
            </a:r>
          </a:p>
        </p:txBody>
      </p:sp>
    </p:spTree>
    <p:extLst>
      <p:ext uri="{BB962C8B-B14F-4D97-AF65-F5344CB8AC3E}">
        <p14:creationId xmlns:p14="http://schemas.microsoft.com/office/powerpoint/2010/main" val="248574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76" grpId="0"/>
      <p:bldP spid="3" grpId="0"/>
      <p:bldP spid="4" grpId="0"/>
      <p:bldP spid="5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39CAE4-0D16-EDE5-69DD-BE7471A6BF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0" y="551688"/>
            <a:ext cx="10634472" cy="941832"/>
          </a:xfrm>
        </p:spPr>
        <p:txBody>
          <a:bodyPr/>
          <a:lstStyle/>
          <a:p>
            <a:pPr algn="ctr"/>
            <a:r>
              <a:rPr lang="en-US" sz="5400" dirty="0"/>
              <a:t>Warm-up: Constructing HBGs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9DE1FC2-7D6D-E1C2-95C5-488C71E5F00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82600" y="1605280"/>
                <a:ext cx="11567160" cy="4511040"/>
              </a:xfrm>
            </p:spPr>
            <p:txBody>
              <a:bodyPr>
                <a:normAutofit/>
              </a:bodyPr>
              <a:lstStyle/>
              <a:p>
                <a:r>
                  <a:rPr lang="en-US" sz="1800" dirty="0"/>
                  <a:t>Sketch of [KMY20]: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800" b="1" dirty="0"/>
                  <a:t>Hidden-bits string: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US" sz="1800" dirty="0"/>
                  <a:t>PRG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r>
                  <a:rPr lang="en-US" sz="1800" b="0" dirty="0"/>
                  <a:t> for random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endParaRPr lang="en-US" sz="1800" b="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800" b="1" dirty="0"/>
                  <a:t>Proof:</a:t>
                </a:r>
                <a:r>
                  <a:rPr lang="en-US" sz="1800" dirty="0"/>
                  <a:t> a SNARG proof that </a:t>
                </a:r>
                <a14:m>
                  <m:oMath xmlns:m="http://schemas.openxmlformats.org/officeDocument/2006/math">
                    <m:r>
                      <a:rPr lang="en-US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∃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1800" dirty="0"/>
                  <a:t> </a:t>
                </a:r>
                <a:r>
                  <a:rPr lang="en-US" sz="1800" dirty="0" err="1"/>
                  <a:t>s.t.</a:t>
                </a:r>
                <a:r>
                  <a:rPr lang="en-US" sz="1800" dirty="0"/>
                  <a:t> </a:t>
                </a:r>
                <a14:m>
                  <m:oMath xmlns:m="http://schemas.openxmlformats.org/officeDocument/2006/math">
                    <m:r>
                      <a:rPr lang="en-US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𝐼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</m:t>
                    </m:r>
                    <m:sSub>
                      <m:sSub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1800" b="0" i="0" smtClean="0">
                            <a:latin typeface="Cambria Math" panose="02040503050406030204" pitchFamily="18" charset="0"/>
                          </a:rPr>
                          <m:t>PRG</m:t>
                        </m:r>
                        <m:d>
                          <m:d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sz="1800" b="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800" b="1" dirty="0"/>
                  <a:t>Binding:</a:t>
                </a:r>
                <a:r>
                  <a:rPr lang="en-US" sz="1800" dirty="0"/>
                  <a:t> </a:t>
                </a:r>
              </a:p>
              <a:p>
                <a:pPr marL="971550" lvl="1" indent="-285750"/>
                <a14:m>
                  <m:oMath xmlns:m="http://schemas.openxmlformats.org/officeDocument/2006/math">
                    <m:r>
                      <a:rPr lang="en-US" sz="16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1600" dirty="0">
                    <a:solidFill>
                      <a:srgbClr val="0070C0"/>
                    </a:solidFill>
                  </a:rPr>
                  <a:t>’s form sparse subset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{0,1}</m:t>
                        </m:r>
                      </m:e>
                      <m:sup>
                        <m:r>
                          <a:rPr lang="en-US" sz="16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en-US" sz="1600" dirty="0"/>
                  <a:t> </a:t>
                </a:r>
                <a:r>
                  <a:rPr lang="en-US" sz="1600" dirty="0">
                    <a:solidFill>
                      <a:srgbClr val="0070C0"/>
                    </a:solidFill>
                  </a:rPr>
                  <a:t>(PRG expansion)</a:t>
                </a:r>
                <a:r>
                  <a:rPr lang="en-US" sz="1600" dirty="0"/>
                  <a:t> </a:t>
                </a:r>
              </a:p>
              <a:p>
                <a:pPr marL="971550" lvl="1" indent="-285750"/>
                <a:r>
                  <a:rPr lang="en-US" sz="1600" dirty="0">
                    <a:solidFill>
                      <a:srgbClr val="0070C0"/>
                    </a:solidFill>
                  </a:rPr>
                  <a:t>No PPT prover can output valid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sz="1600" dirty="0">
                    <a:solidFill>
                      <a:srgbClr val="0070C0"/>
                    </a:solidFill>
                  </a:rPr>
                  <a:t> that disagrees with this set (SNARG soundness)</a:t>
                </a:r>
                <a:endParaRPr lang="en-US" sz="16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800" b="1" dirty="0"/>
                  <a:t>Hiding:</a:t>
                </a:r>
                <a:r>
                  <a:rPr lang="en-US" sz="1800" dirty="0"/>
                  <a:t>  </a:t>
                </a:r>
              </a:p>
              <a:p>
                <a:pPr marL="971550" lvl="1" indent="-285750"/>
                <a:r>
                  <a:rPr lang="en-US" sz="1400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16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Ī</m:t>
                        </m:r>
                      </m:sub>
                    </m:sSub>
                  </m:oMath>
                </a14:m>
                <a:r>
                  <a:rPr lang="en-US" sz="1600" dirty="0">
                    <a:solidFill>
                      <a:srgbClr val="0070C0"/>
                    </a:solidFill>
                  </a:rPr>
                  <a:t> is close to uniform given (</a:t>
                </a:r>
                <a:r>
                  <a:rPr lang="en-US" sz="1600" dirty="0" err="1">
                    <a:solidFill>
                      <a:srgbClr val="0070C0"/>
                    </a:solidFill>
                  </a:rPr>
                  <a:t>crs</a:t>
                </a:r>
                <a:r>
                  <a:rPr lang="en-US" sz="1600" dirty="0">
                    <a:solidFill>
                      <a:srgbClr val="0070C0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sz="16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16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16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sub>
                    </m:sSub>
                    <m:r>
                      <a:rPr lang="en-US" sz="16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6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sz="1600" dirty="0">
                    <a:solidFill>
                      <a:srgbClr val="0070C0"/>
                    </a:solidFill>
                  </a:rPr>
                  <a:t>) sampled honestly (SNARG proof is short enough to argue leakage resilience)</a:t>
                </a:r>
                <a:endParaRPr lang="en-US" sz="1600" dirty="0"/>
              </a:p>
              <a:p>
                <a:r>
                  <a:rPr lang="en-US" sz="1800" dirty="0"/>
                  <a:t>What happens if we switch SNARG to BARG?</a:t>
                </a:r>
              </a:p>
              <a:p>
                <a:pPr marL="1028700" lvl="1" indent="-342900"/>
                <a:r>
                  <a:rPr lang="en-US" sz="1800" dirty="0">
                    <a:solidFill>
                      <a:srgbClr val="FF0000"/>
                    </a:solidFill>
                  </a:rPr>
                  <a:t>BARG proof is longer than the PRG seed </a:t>
                </a:r>
              </a:p>
              <a:p>
                <a:pPr marL="1028700" lvl="1" indent="-342900"/>
                <a:r>
                  <a:rPr lang="en-US" sz="1800" dirty="0">
                    <a:solidFill>
                      <a:srgbClr val="FF0000"/>
                    </a:solidFill>
                  </a:rPr>
                  <a:t>Each witness could be different seed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9DE1FC2-7D6D-E1C2-95C5-488C71E5F00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82600" y="1605280"/>
                <a:ext cx="11567160" cy="4511040"/>
              </a:xfrm>
              <a:blipFill>
                <a:blip r:embed="rId3"/>
                <a:stretch>
                  <a:fillRect l="-421" t="-6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340F0943-3B7C-769A-95AA-854679CA8F49}"/>
              </a:ext>
            </a:extLst>
          </p:cNvPr>
          <p:cNvSpPr/>
          <p:nvPr/>
        </p:nvSpPr>
        <p:spPr>
          <a:xfrm>
            <a:off x="4240035" y="2425704"/>
            <a:ext cx="2143760" cy="386080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1B0C6CC-9E3D-EE67-E325-91258ECEF05B}"/>
              </a:ext>
            </a:extLst>
          </p:cNvPr>
          <p:cNvSpPr txBox="1"/>
          <p:nvPr/>
        </p:nvSpPr>
        <p:spPr>
          <a:xfrm>
            <a:off x="6383795" y="2090403"/>
            <a:ext cx="1709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batch language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4F5CF13-5807-A6C4-7467-0EF4178C1825}"/>
              </a:ext>
            </a:extLst>
          </p:cNvPr>
          <p:cNvSpPr/>
          <p:nvPr/>
        </p:nvSpPr>
        <p:spPr>
          <a:xfrm>
            <a:off x="3586480" y="2459735"/>
            <a:ext cx="335280" cy="318018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674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5" grpId="0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39CAE4-0D16-EDE5-69DD-BE7471A6BF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0" y="551688"/>
            <a:ext cx="10634472" cy="941832"/>
          </a:xfrm>
        </p:spPr>
        <p:txBody>
          <a:bodyPr/>
          <a:lstStyle/>
          <a:p>
            <a:pPr algn="ctr"/>
            <a:r>
              <a:rPr lang="en-US" sz="5400" dirty="0"/>
              <a:t>Warm-up: Constructing HBGs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9DE1FC2-7D6D-E1C2-95C5-488C71E5F00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82600" y="1605280"/>
                <a:ext cx="11567160" cy="4511040"/>
              </a:xfrm>
            </p:spPr>
            <p:txBody>
              <a:bodyPr>
                <a:normAutofit/>
              </a:bodyPr>
              <a:lstStyle/>
              <a:p>
                <a:r>
                  <a:rPr lang="en-US" sz="1800" dirty="0"/>
                  <a:t>Sketch of [KMY20]: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800" b="1" dirty="0"/>
                  <a:t>Hidden-bits string: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US" sz="1800" dirty="0"/>
                  <a:t>PRG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r>
                  <a:rPr lang="en-US" sz="1800" b="0" dirty="0"/>
                  <a:t> for random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endParaRPr lang="en-US" sz="1800" b="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800" b="1" dirty="0"/>
                  <a:t>Proof:</a:t>
                </a:r>
                <a:r>
                  <a:rPr lang="en-US" sz="1800" dirty="0"/>
                  <a:t> a SNARG proof that </a:t>
                </a:r>
                <a14:m>
                  <m:oMath xmlns:m="http://schemas.openxmlformats.org/officeDocument/2006/math">
                    <m:r>
                      <a:rPr lang="en-US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∃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1800" dirty="0"/>
                  <a:t> </a:t>
                </a:r>
                <a:r>
                  <a:rPr lang="en-US" sz="1800" dirty="0" err="1"/>
                  <a:t>s.t.</a:t>
                </a:r>
                <a:r>
                  <a:rPr lang="en-US" sz="1800" dirty="0"/>
                  <a:t> </a:t>
                </a:r>
                <a14:m>
                  <m:oMath xmlns:m="http://schemas.openxmlformats.org/officeDocument/2006/math">
                    <m:r>
                      <a:rPr lang="en-US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𝐼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</m:t>
                    </m:r>
                    <m:sSub>
                      <m:sSub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1800" b="0" i="0" smtClean="0">
                            <a:latin typeface="Cambria Math" panose="02040503050406030204" pitchFamily="18" charset="0"/>
                          </a:rPr>
                          <m:t>PRG</m:t>
                        </m:r>
                        <m:d>
                          <m:d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sz="1800" b="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800" b="1" dirty="0"/>
                  <a:t>Binding:</a:t>
                </a:r>
                <a:r>
                  <a:rPr lang="en-US" sz="1800" dirty="0"/>
                  <a:t> </a:t>
                </a:r>
              </a:p>
              <a:p>
                <a:pPr marL="971550" lvl="1" indent="-285750"/>
                <a14:m>
                  <m:oMath xmlns:m="http://schemas.openxmlformats.org/officeDocument/2006/math">
                    <m:r>
                      <a:rPr lang="en-US" sz="16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1600" dirty="0">
                    <a:solidFill>
                      <a:srgbClr val="0070C0"/>
                    </a:solidFill>
                  </a:rPr>
                  <a:t>’s form sparse subset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{0,1}</m:t>
                        </m:r>
                      </m:e>
                      <m:sup>
                        <m:r>
                          <a:rPr lang="en-US" sz="16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en-US" sz="1600" dirty="0"/>
                  <a:t> </a:t>
                </a:r>
                <a:r>
                  <a:rPr lang="en-US" sz="1600" dirty="0">
                    <a:solidFill>
                      <a:srgbClr val="0070C0"/>
                    </a:solidFill>
                  </a:rPr>
                  <a:t>(PRG expansion)</a:t>
                </a:r>
                <a:r>
                  <a:rPr lang="en-US" sz="1600" dirty="0"/>
                  <a:t> </a:t>
                </a:r>
              </a:p>
              <a:p>
                <a:pPr marL="971550" lvl="1" indent="-285750"/>
                <a:r>
                  <a:rPr lang="en-US" sz="1600" dirty="0">
                    <a:solidFill>
                      <a:srgbClr val="0070C0"/>
                    </a:solidFill>
                  </a:rPr>
                  <a:t>No PPT prover can output valid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sz="1600" dirty="0">
                    <a:solidFill>
                      <a:srgbClr val="0070C0"/>
                    </a:solidFill>
                  </a:rPr>
                  <a:t> that disagrees with this set (SNARG soundness)</a:t>
                </a:r>
                <a:endParaRPr lang="en-US" sz="16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800" b="1" dirty="0"/>
                  <a:t>Hiding:</a:t>
                </a:r>
                <a:r>
                  <a:rPr lang="en-US" sz="1800" dirty="0"/>
                  <a:t>  </a:t>
                </a:r>
              </a:p>
              <a:p>
                <a:pPr marL="971550" lvl="1" indent="-285750"/>
                <a:r>
                  <a:rPr lang="en-US" sz="1400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16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Ī</m:t>
                        </m:r>
                      </m:sub>
                    </m:sSub>
                  </m:oMath>
                </a14:m>
                <a:r>
                  <a:rPr lang="en-US" sz="1600" dirty="0">
                    <a:solidFill>
                      <a:srgbClr val="0070C0"/>
                    </a:solidFill>
                  </a:rPr>
                  <a:t> is close to uniform given (</a:t>
                </a:r>
                <a:r>
                  <a:rPr lang="en-US" sz="1600" dirty="0" err="1">
                    <a:solidFill>
                      <a:srgbClr val="0070C0"/>
                    </a:solidFill>
                  </a:rPr>
                  <a:t>crs</a:t>
                </a:r>
                <a:r>
                  <a:rPr lang="en-US" sz="1600" dirty="0">
                    <a:solidFill>
                      <a:srgbClr val="0070C0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sz="16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16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16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sub>
                    </m:sSub>
                    <m:r>
                      <a:rPr lang="en-US" sz="16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6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sz="1600" dirty="0">
                    <a:solidFill>
                      <a:srgbClr val="0070C0"/>
                    </a:solidFill>
                  </a:rPr>
                  <a:t>) sampled honestly (SNARG proof is short enough to argue leakage resilience)</a:t>
                </a:r>
                <a:endParaRPr lang="en-US" sz="1600" dirty="0"/>
              </a:p>
              <a:p>
                <a:r>
                  <a:rPr lang="en-US" sz="1800" dirty="0"/>
                  <a:t>What happens if we switch SNARG to BARG?</a:t>
                </a:r>
              </a:p>
              <a:p>
                <a:pPr marL="1028700" lvl="1" indent="-342900"/>
                <a:r>
                  <a:rPr lang="en-US" sz="1800" dirty="0">
                    <a:solidFill>
                      <a:srgbClr val="FF0000"/>
                    </a:solidFill>
                  </a:rPr>
                  <a:t>BARG proof is longer than the PRG seed </a:t>
                </a:r>
                <a:r>
                  <a:rPr lang="en-US" sz="1800" dirty="0">
                    <a:solidFill>
                      <a:srgbClr val="00B050"/>
                    </a:solidFill>
                  </a:rPr>
                  <a:t>Fix: local PRG to shorten witness size</a:t>
                </a:r>
                <a:endParaRPr lang="en-US" sz="1800" dirty="0">
                  <a:solidFill>
                    <a:srgbClr val="FF0000"/>
                  </a:solidFill>
                </a:endParaRPr>
              </a:p>
              <a:p>
                <a:pPr marL="1028700" lvl="1" indent="-342900"/>
                <a:r>
                  <a:rPr lang="en-US" sz="1800" dirty="0">
                    <a:solidFill>
                      <a:srgbClr val="FF0000"/>
                    </a:solidFill>
                  </a:rPr>
                  <a:t>Each witness could be different seed </a:t>
                </a:r>
                <a:r>
                  <a:rPr lang="en-US" sz="1800" dirty="0">
                    <a:solidFill>
                      <a:srgbClr val="00B050"/>
                    </a:solidFill>
                  </a:rPr>
                  <a:t>Fix: commit to PRG seed and prove consistency</a:t>
                </a:r>
                <a:endParaRPr lang="en-US" sz="1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9DE1FC2-7D6D-E1C2-95C5-488C71E5F00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82600" y="1605280"/>
                <a:ext cx="11567160" cy="4511040"/>
              </a:xfrm>
              <a:blipFill>
                <a:blip r:embed="rId3"/>
                <a:stretch>
                  <a:fillRect l="-421" t="-6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340F0943-3B7C-769A-95AA-854679CA8F49}"/>
              </a:ext>
            </a:extLst>
          </p:cNvPr>
          <p:cNvSpPr/>
          <p:nvPr/>
        </p:nvSpPr>
        <p:spPr>
          <a:xfrm>
            <a:off x="4240035" y="2425704"/>
            <a:ext cx="2143760" cy="386080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1B0C6CC-9E3D-EE67-E325-91258ECEF05B}"/>
              </a:ext>
            </a:extLst>
          </p:cNvPr>
          <p:cNvSpPr txBox="1"/>
          <p:nvPr/>
        </p:nvSpPr>
        <p:spPr>
          <a:xfrm>
            <a:off x="6383795" y="2090403"/>
            <a:ext cx="1709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batch language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4F5CF13-5807-A6C4-7467-0EF4178C1825}"/>
              </a:ext>
            </a:extLst>
          </p:cNvPr>
          <p:cNvSpPr/>
          <p:nvPr/>
        </p:nvSpPr>
        <p:spPr>
          <a:xfrm>
            <a:off x="3586480" y="2459735"/>
            <a:ext cx="335280" cy="318018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9638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38B1A0-90A8-3678-0B22-3C703F0F46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815" y="390154"/>
            <a:ext cx="10634472" cy="983557"/>
          </a:xfrm>
        </p:spPr>
        <p:txBody>
          <a:bodyPr/>
          <a:lstStyle/>
          <a:p>
            <a:pPr algn="ctr"/>
            <a:r>
              <a:rPr lang="en-US" sz="4000" dirty="0"/>
              <a:t>HBG Construction 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3099C7C2-9471-7094-03B1-57538CD91D88}"/>
              </a:ext>
            </a:extLst>
          </p:cNvPr>
          <p:cNvGrpSpPr/>
          <p:nvPr/>
        </p:nvGrpSpPr>
        <p:grpSpPr>
          <a:xfrm>
            <a:off x="70589" y="2684519"/>
            <a:ext cx="1245884" cy="1611632"/>
            <a:chOff x="1616212" y="2411588"/>
            <a:chExt cx="1781175" cy="2304066"/>
          </a:xfrm>
        </p:grpSpPr>
        <p:pic>
          <p:nvPicPr>
            <p:cNvPr id="36" name="Graphic 35" descr="Woman holding a laptop">
              <a:extLst>
                <a:ext uri="{FF2B5EF4-FFF2-40B4-BE49-F238E27FC236}">
                  <a16:creationId xmlns:a16="http://schemas.microsoft.com/office/drawing/2014/main" id="{42E8E41C-F1A9-403D-A1A8-39190B1BDD1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616212" y="2905904"/>
              <a:ext cx="1781175" cy="1809750"/>
            </a:xfrm>
            <a:prstGeom prst="rect">
              <a:avLst/>
            </a:prstGeom>
          </p:spPr>
        </p:pic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0AE56EDE-C1F7-8085-63F2-2332E22C091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830013" y="2411588"/>
              <a:ext cx="876422" cy="828791"/>
            </a:xfrm>
            <a:prstGeom prst="rect">
              <a:avLst/>
            </a:prstGeom>
          </p:spPr>
        </p:pic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6560543D-5C21-01DF-CCB1-3E153CD6212C}"/>
              </a:ext>
            </a:extLst>
          </p:cNvPr>
          <p:cNvSpPr txBox="1"/>
          <p:nvPr/>
        </p:nvSpPr>
        <p:spPr>
          <a:xfrm>
            <a:off x="70589" y="2261627"/>
            <a:ext cx="8468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Prover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8AA4139-E97B-2DB7-9BB2-37B30C5B50BA}"/>
              </a:ext>
            </a:extLst>
          </p:cNvPr>
          <p:cNvGrpSpPr/>
          <p:nvPr/>
        </p:nvGrpSpPr>
        <p:grpSpPr>
          <a:xfrm>
            <a:off x="4507340" y="1004462"/>
            <a:ext cx="5256777" cy="1128702"/>
            <a:chOff x="3769940" y="1408251"/>
            <a:chExt cx="5256777" cy="1128702"/>
          </a:xfrm>
        </p:grpSpPr>
        <p:pic>
          <p:nvPicPr>
            <p:cNvPr id="52" name="Graphic 51" descr="Cloud outline">
              <a:extLst>
                <a:ext uri="{FF2B5EF4-FFF2-40B4-BE49-F238E27FC236}">
                  <a16:creationId xmlns:a16="http://schemas.microsoft.com/office/drawing/2014/main" id="{51CE8BC1-000F-965D-ADDE-7F466F83B45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3769940" y="1408251"/>
              <a:ext cx="3224688" cy="1128702"/>
            </a:xfrm>
            <a:prstGeom prst="rect">
              <a:avLst/>
            </a:prstGeom>
          </p:spPr>
        </p:pic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A0129909-CED3-9FEC-C917-44542DD3DAC5}"/>
                </a:ext>
              </a:extLst>
            </p:cNvPr>
            <p:cNvSpPr txBox="1"/>
            <p:nvPr/>
          </p:nvSpPr>
          <p:spPr>
            <a:xfrm>
              <a:off x="4143461" y="1928757"/>
              <a:ext cx="255884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crs = (</a:t>
              </a:r>
              <a:r>
                <a:rPr lang="en-US" sz="1600" dirty="0" err="1"/>
                <a:t>crsBARG</a:t>
              </a:r>
              <a:r>
                <a:rPr lang="en-US" sz="1600" dirty="0"/>
                <a:t>, </a:t>
              </a:r>
              <a:r>
                <a:rPr lang="en-US" sz="1600" dirty="0" err="1"/>
                <a:t>crsBIND</a:t>
              </a:r>
              <a:r>
                <a:rPr lang="en-US" sz="1600" dirty="0"/>
                <a:t>) </a:t>
              </a:r>
            </a:p>
          </p:txBody>
        </p: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476E6541-DB28-6295-D580-92874A5111F7}"/>
                </a:ext>
              </a:extLst>
            </p:cNvPr>
            <p:cNvGrpSpPr/>
            <p:nvPr/>
          </p:nvGrpSpPr>
          <p:grpSpPr>
            <a:xfrm>
              <a:off x="6764742" y="1462269"/>
              <a:ext cx="2261975" cy="392993"/>
              <a:chOff x="5676505" y="1902458"/>
              <a:chExt cx="2261975" cy="392993"/>
            </a:xfrm>
          </p:grpSpPr>
          <p:cxnSp>
            <p:nvCxnSpPr>
              <p:cNvPr id="57" name="Straight Arrow Connector 56">
                <a:extLst>
                  <a:ext uri="{FF2B5EF4-FFF2-40B4-BE49-F238E27FC236}">
                    <a16:creationId xmlns:a16="http://schemas.microsoft.com/office/drawing/2014/main" id="{4D1DFFE6-7CC6-E16D-AEEC-071F39C01AA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676505" y="2126339"/>
                <a:ext cx="703663" cy="160045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1" name="TextBox 60">
                    <a:extLst>
                      <a:ext uri="{FF2B5EF4-FFF2-40B4-BE49-F238E27FC236}">
                        <a16:creationId xmlns:a16="http://schemas.microsoft.com/office/drawing/2014/main" id="{41036630-B561-E4A6-7748-61D117511F57}"/>
                      </a:ext>
                    </a:extLst>
                  </p:cNvPr>
                  <p:cNvSpPr txBox="1"/>
                  <p:nvPr/>
                </p:nvSpPr>
                <p:spPr>
                  <a:xfrm>
                    <a:off x="6380168" y="1902458"/>
                    <a:ext cx="1558312" cy="392993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>
                        <a:solidFill>
                          <a:schemeClr val="tx1"/>
                        </a:solidFill>
                      </a:rPr>
                      <a:t>Setup(</a:t>
                    </a:r>
                    <a14:m>
                      <m:oMath xmlns:m="http://schemas.openxmlformats.org/officeDocument/2006/math">
                        <m:sSup>
                          <m:sSupPr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m:rPr>
                                <m:sty m:val="p"/>
                              </m:rPr>
                              <a:rPr lang="el-GR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λ</m:t>
                            </m:r>
                          </m:sup>
                        </m:s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p>
                        </m:sSup>
                      </m:oMath>
                    </a14:m>
                    <a:r>
                      <a:rPr lang="en-US" dirty="0">
                        <a:solidFill>
                          <a:schemeClr val="tx1"/>
                        </a:solidFill>
                      </a:rPr>
                      <a:t>)</a:t>
                    </a:r>
                  </a:p>
                </p:txBody>
              </p:sp>
            </mc:Choice>
            <mc:Fallback xmlns="">
              <p:sp>
                <p:nvSpPr>
                  <p:cNvPr id="61" name="TextBox 60">
                    <a:extLst>
                      <a:ext uri="{FF2B5EF4-FFF2-40B4-BE49-F238E27FC236}">
                        <a16:creationId xmlns:a16="http://schemas.microsoft.com/office/drawing/2014/main" id="{41036630-B561-E4A6-7748-61D117511F5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380168" y="1902458"/>
                    <a:ext cx="1558312" cy="392993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l="-3125" t="-6250" r="-3516" b="-2187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36A5E0E-A29D-3EC8-2209-5CCCD7652033}"/>
                  </a:ext>
                </a:extLst>
              </p:cNvPr>
              <p:cNvSpPr txBox="1"/>
              <p:nvPr/>
            </p:nvSpPr>
            <p:spPr>
              <a:xfrm>
                <a:off x="1296788" y="2272522"/>
                <a:ext cx="175015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GenBits(</a:t>
                </a:r>
                <a:r>
                  <a:rPr lang="en-US" dirty="0" err="1"/>
                  <a:t>crs</a:t>
                </a:r>
                <a:r>
                  <a:rPr lang="en-US" dirty="0"/>
                  <a:t>;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en-US" dirty="0"/>
                  <a:t>):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36A5E0E-A29D-3EC8-2209-5CCCD76520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6788" y="2272522"/>
                <a:ext cx="1750159" cy="369332"/>
              </a:xfrm>
              <a:prstGeom prst="rect">
                <a:avLst/>
              </a:prstGeom>
              <a:blipFill>
                <a:blip r:embed="rId9"/>
                <a:stretch>
                  <a:fillRect l="-3136" t="-10000" r="-2787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" name="Group 20">
            <a:extLst>
              <a:ext uri="{FF2B5EF4-FFF2-40B4-BE49-F238E27FC236}">
                <a16:creationId xmlns:a16="http://schemas.microsoft.com/office/drawing/2014/main" id="{36B2DBC2-27C2-BECB-5AB4-0D1678AE156C}"/>
              </a:ext>
            </a:extLst>
          </p:cNvPr>
          <p:cNvGrpSpPr/>
          <p:nvPr/>
        </p:nvGrpSpPr>
        <p:grpSpPr>
          <a:xfrm>
            <a:off x="1688930" y="2890574"/>
            <a:ext cx="3510384" cy="784950"/>
            <a:chOff x="1031136" y="4068944"/>
            <a:chExt cx="3510384" cy="784950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7849BBE-D933-C946-B68E-A0D58EC96A97}"/>
                </a:ext>
              </a:extLst>
            </p:cNvPr>
            <p:cNvSpPr txBox="1"/>
            <p:nvPr/>
          </p:nvSpPr>
          <p:spPr>
            <a:xfrm>
              <a:off x="1031136" y="4392229"/>
              <a:ext cx="3510384" cy="461665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r>
                <a:rPr lang="en-US" sz="2400" dirty="0"/>
                <a:t>PRG(                                   )</a:t>
              </a:r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59CF8496-9062-DC26-32D6-D330347C4A08}"/>
                </a:ext>
              </a:extLst>
            </p:cNvPr>
            <p:cNvGrpSpPr/>
            <p:nvPr/>
          </p:nvGrpSpPr>
          <p:grpSpPr>
            <a:xfrm>
              <a:off x="1913505" y="4477481"/>
              <a:ext cx="2378543" cy="369332"/>
              <a:chOff x="2223937" y="4524986"/>
              <a:chExt cx="2378543" cy="36933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" name="Rectangle 3">
                    <a:extLst>
                      <a:ext uri="{FF2B5EF4-FFF2-40B4-BE49-F238E27FC236}">
                        <a16:creationId xmlns:a16="http://schemas.microsoft.com/office/drawing/2014/main" id="{3D667C9D-4CC9-495B-4AB7-F014133437B6}"/>
                      </a:ext>
                    </a:extLst>
                  </p:cNvPr>
                  <p:cNvSpPr/>
                  <p:nvPr/>
                </p:nvSpPr>
                <p:spPr>
                  <a:xfrm>
                    <a:off x="2223937" y="4524986"/>
                    <a:ext cx="336383" cy="369332"/>
                  </a:xfrm>
                  <a:prstGeom prst="rect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4" name="Rectangle 3">
                    <a:extLst>
                      <a:ext uri="{FF2B5EF4-FFF2-40B4-BE49-F238E27FC236}">
                        <a16:creationId xmlns:a16="http://schemas.microsoft.com/office/drawing/2014/main" id="{3D667C9D-4CC9-495B-4AB7-F014133437B6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223937" y="4524986"/>
                    <a:ext cx="336383" cy="369332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 l="-5172"/>
                    </a:stretch>
                  </a:blipFill>
                  <a:ln w="19050"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" name="Rectangle 6">
                    <a:extLst>
                      <a:ext uri="{FF2B5EF4-FFF2-40B4-BE49-F238E27FC236}">
                        <a16:creationId xmlns:a16="http://schemas.microsoft.com/office/drawing/2014/main" id="{0F106BFD-4B90-2A60-64E2-87811E296A51}"/>
                      </a:ext>
                    </a:extLst>
                  </p:cNvPr>
                  <p:cNvSpPr/>
                  <p:nvPr/>
                </p:nvSpPr>
                <p:spPr>
                  <a:xfrm>
                    <a:off x="2563354" y="4524986"/>
                    <a:ext cx="336383" cy="369332"/>
                  </a:xfrm>
                  <a:prstGeom prst="rect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7" name="Rectangle 6">
                    <a:extLst>
                      <a:ext uri="{FF2B5EF4-FFF2-40B4-BE49-F238E27FC236}">
                        <a16:creationId xmlns:a16="http://schemas.microsoft.com/office/drawing/2014/main" id="{0F106BFD-4B90-2A60-64E2-87811E296A51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563354" y="4524986"/>
                    <a:ext cx="336383" cy="369332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 l="-3390"/>
                    </a:stretch>
                  </a:blipFill>
                  <a:ln w="19050"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" name="Rectangle 7">
                    <a:extLst>
                      <a:ext uri="{FF2B5EF4-FFF2-40B4-BE49-F238E27FC236}">
                        <a16:creationId xmlns:a16="http://schemas.microsoft.com/office/drawing/2014/main" id="{442F7DBA-E5A1-2932-BB89-CD6BD7AEB01C}"/>
                      </a:ext>
                    </a:extLst>
                  </p:cNvPr>
                  <p:cNvSpPr/>
                  <p:nvPr/>
                </p:nvSpPr>
                <p:spPr>
                  <a:xfrm>
                    <a:off x="2879221" y="4524986"/>
                    <a:ext cx="336383" cy="369332"/>
                  </a:xfrm>
                  <a:prstGeom prst="rect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8" name="Rectangle 7">
                    <a:extLst>
                      <a:ext uri="{FF2B5EF4-FFF2-40B4-BE49-F238E27FC236}">
                        <a16:creationId xmlns:a16="http://schemas.microsoft.com/office/drawing/2014/main" id="{442F7DBA-E5A1-2932-BB89-CD6BD7AEB01C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879221" y="4524986"/>
                    <a:ext cx="336383" cy="369332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 l="-5172"/>
                    </a:stretch>
                  </a:blipFill>
                  <a:ln w="19050"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" name="Rectangle 9">
                    <a:extLst>
                      <a:ext uri="{FF2B5EF4-FFF2-40B4-BE49-F238E27FC236}">
                        <a16:creationId xmlns:a16="http://schemas.microsoft.com/office/drawing/2014/main" id="{CDEB4C3C-6884-212E-E3CF-DA036F6BC199}"/>
                      </a:ext>
                    </a:extLst>
                  </p:cNvPr>
                  <p:cNvSpPr/>
                  <p:nvPr/>
                </p:nvSpPr>
                <p:spPr>
                  <a:xfrm>
                    <a:off x="4266097" y="4524986"/>
                    <a:ext cx="336383" cy="369332"/>
                  </a:xfrm>
                  <a:prstGeom prst="rect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0" name="Rectangle 9">
                    <a:extLst>
                      <a:ext uri="{FF2B5EF4-FFF2-40B4-BE49-F238E27FC236}">
                        <a16:creationId xmlns:a16="http://schemas.microsoft.com/office/drawing/2014/main" id="{CDEB4C3C-6884-212E-E3CF-DA036F6BC199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266097" y="4524986"/>
                    <a:ext cx="336383" cy="369332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 l="-6897"/>
                    </a:stretch>
                  </a:blipFill>
                  <a:ln w="19050"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7964CA5B-0FB6-954B-5820-4888203D4B54}"/>
                  </a:ext>
                </a:extLst>
              </p:cNvPr>
              <p:cNvSpPr/>
              <p:nvPr/>
            </p:nvSpPr>
            <p:spPr>
              <a:xfrm>
                <a:off x="3531471" y="4524986"/>
                <a:ext cx="734626" cy="369332"/>
              </a:xfrm>
              <a:prstGeom prst="rect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tIns="91440" bIns="91440" rtlCol="0" anchor="b" anchorCtr="0"/>
              <a:lstStyle/>
              <a:p>
                <a:pPr algn="ctr"/>
                <a:r>
                  <a:rPr lang="en-US" dirty="0"/>
                  <a:t>…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" name="Rectangle 13">
                    <a:extLst>
                      <a:ext uri="{FF2B5EF4-FFF2-40B4-BE49-F238E27FC236}">
                        <a16:creationId xmlns:a16="http://schemas.microsoft.com/office/drawing/2014/main" id="{AF206DD4-C79A-57A7-A29B-AE2B948BEC8C}"/>
                      </a:ext>
                    </a:extLst>
                  </p:cNvPr>
                  <p:cNvSpPr/>
                  <p:nvPr/>
                </p:nvSpPr>
                <p:spPr>
                  <a:xfrm>
                    <a:off x="3208673" y="4524986"/>
                    <a:ext cx="336383" cy="369332"/>
                  </a:xfrm>
                  <a:prstGeom prst="rect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4" name="Rectangle 13">
                    <a:extLst>
                      <a:ext uri="{FF2B5EF4-FFF2-40B4-BE49-F238E27FC236}">
                        <a16:creationId xmlns:a16="http://schemas.microsoft.com/office/drawing/2014/main" id="{AF206DD4-C79A-57A7-A29B-AE2B948BEC8C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208673" y="4524986"/>
                    <a:ext cx="336383" cy="369332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 l="-3390"/>
                    </a:stretch>
                  </a:blipFill>
                  <a:ln w="19050"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93F8105-DDD4-1895-B3E5-B06263F326D3}"/>
                </a:ext>
              </a:extLst>
            </p:cNvPr>
            <p:cNvSpPr txBox="1"/>
            <p:nvPr/>
          </p:nvSpPr>
          <p:spPr>
            <a:xfrm>
              <a:off x="2421113" y="4068944"/>
              <a:ext cx="14780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random seed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E3EBBB4D-D543-5C5C-465C-CD82D24BCCAE}"/>
              </a:ext>
            </a:extLst>
          </p:cNvPr>
          <p:cNvGrpSpPr/>
          <p:nvPr/>
        </p:nvGrpSpPr>
        <p:grpSpPr>
          <a:xfrm>
            <a:off x="1866299" y="4274379"/>
            <a:ext cx="3795536" cy="369333"/>
            <a:chOff x="1877895" y="3445565"/>
            <a:chExt cx="3795536" cy="36933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id="{43753269-19D6-FE25-42AE-E8C2B32B4F25}"/>
                    </a:ext>
                  </a:extLst>
                </p:cNvPr>
                <p:cNvSpPr/>
                <p:nvPr/>
              </p:nvSpPr>
              <p:spPr>
                <a:xfrm>
                  <a:off x="2815271" y="3445566"/>
                  <a:ext cx="468688" cy="369332"/>
                </a:xfrm>
                <a:prstGeom prst="rect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id="{43753269-19D6-FE25-42AE-E8C2B32B4F2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15271" y="3445566"/>
                  <a:ext cx="468688" cy="369332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  <a:ln w="1905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Rectangle 23">
                  <a:extLst>
                    <a:ext uri="{FF2B5EF4-FFF2-40B4-BE49-F238E27FC236}">
                      <a16:creationId xmlns:a16="http://schemas.microsoft.com/office/drawing/2014/main" id="{D0F06BE9-1302-4667-9615-39226E009338}"/>
                    </a:ext>
                  </a:extLst>
                </p:cNvPr>
                <p:cNvSpPr/>
                <p:nvPr/>
              </p:nvSpPr>
              <p:spPr>
                <a:xfrm>
                  <a:off x="5204743" y="3445565"/>
                  <a:ext cx="468688" cy="369332"/>
                </a:xfrm>
                <a:prstGeom prst="rect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𝑚𝐵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4" name="Rectangle 23">
                  <a:extLst>
                    <a:ext uri="{FF2B5EF4-FFF2-40B4-BE49-F238E27FC236}">
                      <a16:creationId xmlns:a16="http://schemas.microsoft.com/office/drawing/2014/main" id="{D0F06BE9-1302-4667-9615-39226E00933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04743" y="3445565"/>
                  <a:ext cx="468688" cy="369332"/>
                </a:xfrm>
                <a:prstGeom prst="rect">
                  <a:avLst/>
                </a:prstGeom>
                <a:blipFill>
                  <a:blip r:embed="rId17"/>
                  <a:stretch>
                    <a:fillRect l="-10000"/>
                  </a:stretch>
                </a:blipFill>
                <a:ln w="1905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4F33812D-C98C-0205-9DCF-0FCB98CCD65B}"/>
                    </a:ext>
                  </a:extLst>
                </p:cNvPr>
                <p:cNvSpPr/>
                <p:nvPr/>
              </p:nvSpPr>
              <p:spPr>
                <a:xfrm>
                  <a:off x="2346583" y="3445566"/>
                  <a:ext cx="468688" cy="369332"/>
                </a:xfrm>
                <a:prstGeom prst="rect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4F33812D-C98C-0205-9DCF-0FCB98CCD65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46583" y="3445566"/>
                  <a:ext cx="468688" cy="369332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  <a:ln w="1905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EE79FC7E-F01D-EB30-1454-2C1F7AE0AB87}"/>
                    </a:ext>
                  </a:extLst>
                </p:cNvPr>
                <p:cNvSpPr/>
                <p:nvPr/>
              </p:nvSpPr>
              <p:spPr>
                <a:xfrm>
                  <a:off x="1877895" y="3445566"/>
                  <a:ext cx="468688" cy="369332"/>
                </a:xfrm>
                <a:prstGeom prst="rect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EE79FC7E-F01D-EB30-1454-2C1F7AE0AB8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77895" y="3445566"/>
                  <a:ext cx="468688" cy="369332"/>
                </a:xfrm>
                <a:prstGeom prst="rect">
                  <a:avLst/>
                </a:prstGeom>
                <a:blipFill>
                  <a:blip r:embed="rId19"/>
                  <a:stretch>
                    <a:fillRect/>
                  </a:stretch>
                </a:blipFill>
                <a:ln w="1905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03770A4C-4ED9-AE57-0552-8DE1EF3598F7}"/>
                </a:ext>
              </a:extLst>
            </p:cNvPr>
            <p:cNvSpPr/>
            <p:nvPr/>
          </p:nvSpPr>
          <p:spPr>
            <a:xfrm>
              <a:off x="3283959" y="3445566"/>
              <a:ext cx="1920784" cy="369332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tIns="91440" bIns="91440" rtlCol="0" anchor="b" anchorCtr="0"/>
            <a:lstStyle/>
            <a:p>
              <a:pPr algn="ctr"/>
              <a:r>
                <a:rPr lang="en-US" dirty="0"/>
                <a:t>...</a:t>
              </a:r>
            </a:p>
          </p:txBody>
        </p:sp>
      </p:grp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6958CCE4-BD75-34B3-A8F1-2AFD1D618AF8}"/>
              </a:ext>
            </a:extLst>
          </p:cNvPr>
          <p:cNvCxnSpPr>
            <a:cxnSpLocks/>
          </p:cNvCxnSpPr>
          <p:nvPr/>
        </p:nvCxnSpPr>
        <p:spPr>
          <a:xfrm flipH="1">
            <a:off x="2944363" y="3655118"/>
            <a:ext cx="68461" cy="65146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D3F3C4D0-1430-6A54-BFDB-D319BF7C5A77}"/>
              </a:ext>
            </a:extLst>
          </p:cNvPr>
          <p:cNvCxnSpPr>
            <a:cxnSpLocks/>
            <a:endCxn id="23" idx="0"/>
          </p:cNvCxnSpPr>
          <p:nvPr/>
        </p:nvCxnSpPr>
        <p:spPr>
          <a:xfrm flipH="1">
            <a:off x="3038019" y="3627136"/>
            <a:ext cx="579474" cy="647244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378FB022-A93B-9C56-0472-98E3C8B29627}"/>
              </a:ext>
            </a:extLst>
          </p:cNvPr>
          <p:cNvCxnSpPr>
            <a:cxnSpLocks/>
          </p:cNvCxnSpPr>
          <p:nvPr/>
        </p:nvCxnSpPr>
        <p:spPr>
          <a:xfrm flipH="1">
            <a:off x="3147919" y="3618451"/>
            <a:ext cx="1538606" cy="688132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4046952A-7546-6DB8-1A90-7EABE6399D61}"/>
              </a:ext>
            </a:extLst>
          </p:cNvPr>
          <p:cNvGrpSpPr/>
          <p:nvPr/>
        </p:nvGrpSpPr>
        <p:grpSpPr>
          <a:xfrm>
            <a:off x="1866299" y="4994238"/>
            <a:ext cx="3795536" cy="331797"/>
            <a:chOff x="1857204" y="4907621"/>
            <a:chExt cx="3795536" cy="3693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1" name="Rectangle 100">
                  <a:extLst>
                    <a:ext uri="{FF2B5EF4-FFF2-40B4-BE49-F238E27FC236}">
                      <a16:creationId xmlns:a16="http://schemas.microsoft.com/office/drawing/2014/main" id="{37BEBB0A-6B27-8867-3016-4853278FB641}"/>
                    </a:ext>
                  </a:extLst>
                </p:cNvPr>
                <p:cNvSpPr/>
                <p:nvPr/>
              </p:nvSpPr>
              <p:spPr>
                <a:xfrm>
                  <a:off x="1857204" y="4907621"/>
                  <a:ext cx="1596673" cy="369332"/>
                </a:xfrm>
                <a:prstGeom prst="rect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…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1" name="Rectangle 100">
                  <a:extLst>
                    <a:ext uri="{FF2B5EF4-FFF2-40B4-BE49-F238E27FC236}">
                      <a16:creationId xmlns:a16="http://schemas.microsoft.com/office/drawing/2014/main" id="{37BEBB0A-6B27-8867-3016-4853278FB64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57204" y="4907621"/>
                  <a:ext cx="1596673" cy="369332"/>
                </a:xfrm>
                <a:prstGeom prst="rect">
                  <a:avLst/>
                </a:prstGeom>
                <a:blipFill>
                  <a:blip r:embed="rId20"/>
                  <a:stretch>
                    <a:fillRect b="-3448"/>
                  </a:stretch>
                </a:blipFill>
                <a:ln w="1905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5" name="Rectangle 114">
                  <a:extLst>
                    <a:ext uri="{FF2B5EF4-FFF2-40B4-BE49-F238E27FC236}">
                      <a16:creationId xmlns:a16="http://schemas.microsoft.com/office/drawing/2014/main" id="{11CE0087-0C22-F23E-2143-44BAD6A31260}"/>
                    </a:ext>
                  </a:extLst>
                </p:cNvPr>
                <p:cNvSpPr/>
                <p:nvPr/>
              </p:nvSpPr>
              <p:spPr>
                <a:xfrm>
                  <a:off x="4056067" y="4907621"/>
                  <a:ext cx="1596673" cy="369332"/>
                </a:xfrm>
                <a:prstGeom prst="rect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5" name="Rectangle 114">
                  <a:extLst>
                    <a:ext uri="{FF2B5EF4-FFF2-40B4-BE49-F238E27FC236}">
                      <a16:creationId xmlns:a16="http://schemas.microsoft.com/office/drawing/2014/main" id="{11CE0087-0C22-F23E-2143-44BAD6A3126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56067" y="4907621"/>
                  <a:ext cx="1596673" cy="369332"/>
                </a:xfrm>
                <a:prstGeom prst="rect">
                  <a:avLst/>
                </a:prstGeom>
                <a:blipFill>
                  <a:blip r:embed="rId21"/>
                  <a:stretch>
                    <a:fillRect/>
                  </a:stretch>
                </a:blipFill>
                <a:ln w="1905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6" name="Rectangle 115">
              <a:extLst>
                <a:ext uri="{FF2B5EF4-FFF2-40B4-BE49-F238E27FC236}">
                  <a16:creationId xmlns:a16="http://schemas.microsoft.com/office/drawing/2014/main" id="{5A7D0095-822A-B989-8E6E-456106A1597B}"/>
                </a:ext>
              </a:extLst>
            </p:cNvPr>
            <p:cNvSpPr/>
            <p:nvPr/>
          </p:nvSpPr>
          <p:spPr>
            <a:xfrm>
              <a:off x="3453877" y="4907621"/>
              <a:ext cx="602190" cy="369332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tIns="91440" bIns="91440" rtlCol="0" anchor="b" anchorCtr="0"/>
            <a:lstStyle/>
            <a:p>
              <a:pPr algn="ctr"/>
              <a:r>
                <a:rPr lang="en-US" dirty="0"/>
                <a:t>…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7" name="TextBox 116">
                <a:extLst>
                  <a:ext uri="{FF2B5EF4-FFF2-40B4-BE49-F238E27FC236}">
                    <a16:creationId xmlns:a16="http://schemas.microsoft.com/office/drawing/2014/main" id="{9F2F0560-7856-A6E1-0D87-D0724982D996}"/>
                  </a:ext>
                </a:extLst>
              </p:cNvPr>
              <p:cNvSpPr txBox="1"/>
              <p:nvPr/>
            </p:nvSpPr>
            <p:spPr>
              <a:xfrm>
                <a:off x="39900" y="4964588"/>
                <a:ext cx="191061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/>
                  <a:t>break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1600" dirty="0"/>
                  <a:t> into blocks:</a:t>
                </a:r>
              </a:p>
            </p:txBody>
          </p:sp>
        </mc:Choice>
        <mc:Fallback xmlns="">
          <p:sp>
            <p:nvSpPr>
              <p:cNvPr id="117" name="TextBox 116">
                <a:extLst>
                  <a:ext uri="{FF2B5EF4-FFF2-40B4-BE49-F238E27FC236}">
                    <a16:creationId xmlns:a16="http://schemas.microsoft.com/office/drawing/2014/main" id="{9F2F0560-7856-A6E1-0D87-D0724982D9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00" y="4964588"/>
                <a:ext cx="1910610" cy="338554"/>
              </a:xfrm>
              <a:prstGeom prst="rect">
                <a:avLst/>
              </a:prstGeom>
              <a:blipFill>
                <a:blip r:embed="rId22"/>
                <a:stretch>
                  <a:fillRect l="-1917" t="-5357"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3" name="Group 132">
            <a:extLst>
              <a:ext uri="{FF2B5EF4-FFF2-40B4-BE49-F238E27FC236}">
                <a16:creationId xmlns:a16="http://schemas.microsoft.com/office/drawing/2014/main" id="{FA05D607-CFE6-7039-3E9A-D9D204C0C8C4}"/>
              </a:ext>
            </a:extLst>
          </p:cNvPr>
          <p:cNvGrpSpPr/>
          <p:nvPr/>
        </p:nvGrpSpPr>
        <p:grpSpPr>
          <a:xfrm>
            <a:off x="2516757" y="5848521"/>
            <a:ext cx="2494619" cy="369332"/>
            <a:chOff x="8227290" y="4296151"/>
            <a:chExt cx="2494619" cy="3693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9" name="Rectangle 128">
                  <a:extLst>
                    <a:ext uri="{FF2B5EF4-FFF2-40B4-BE49-F238E27FC236}">
                      <a16:creationId xmlns:a16="http://schemas.microsoft.com/office/drawing/2014/main" id="{67A131D3-9766-270C-7783-00F4ADD80A20}"/>
                    </a:ext>
                  </a:extLst>
                </p:cNvPr>
                <p:cNvSpPr/>
                <p:nvPr/>
              </p:nvSpPr>
              <p:spPr>
                <a:xfrm>
                  <a:off x="8227290" y="4296151"/>
                  <a:ext cx="342444" cy="369332"/>
                </a:xfrm>
                <a:prstGeom prst="rect">
                  <a:avLst/>
                </a:prstGeom>
                <a:ln w="19050">
                  <a:solidFill>
                    <a:srgbClr val="00B050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rgbClr val="00B050"/>
                    </a:solidFill>
                  </a:endParaRPr>
                </a:p>
              </p:txBody>
            </p:sp>
          </mc:Choice>
          <mc:Fallback xmlns="">
            <p:sp>
              <p:nvSpPr>
                <p:cNvPr id="129" name="Rectangle 128">
                  <a:extLst>
                    <a:ext uri="{FF2B5EF4-FFF2-40B4-BE49-F238E27FC236}">
                      <a16:creationId xmlns:a16="http://schemas.microsoft.com/office/drawing/2014/main" id="{67A131D3-9766-270C-7783-00F4ADD80A2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27290" y="4296151"/>
                  <a:ext cx="342444" cy="369332"/>
                </a:xfrm>
                <a:prstGeom prst="rect">
                  <a:avLst/>
                </a:prstGeom>
                <a:blipFill>
                  <a:blip r:embed="rId23"/>
                  <a:stretch>
                    <a:fillRect l="-1695"/>
                  </a:stretch>
                </a:blipFill>
                <a:ln w="19050">
                  <a:solidFill>
                    <a:srgbClr val="00B05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1" name="Rectangle 130">
                  <a:extLst>
                    <a:ext uri="{FF2B5EF4-FFF2-40B4-BE49-F238E27FC236}">
                      <a16:creationId xmlns:a16="http://schemas.microsoft.com/office/drawing/2014/main" id="{A822BB09-9A04-E87A-BFD9-CED5A1ABBB48}"/>
                    </a:ext>
                  </a:extLst>
                </p:cNvPr>
                <p:cNvSpPr/>
                <p:nvPr/>
              </p:nvSpPr>
              <p:spPr>
                <a:xfrm>
                  <a:off x="10379465" y="4296151"/>
                  <a:ext cx="342444" cy="369332"/>
                </a:xfrm>
                <a:prstGeom prst="rect">
                  <a:avLst/>
                </a:prstGeom>
                <a:ln w="19050">
                  <a:solidFill>
                    <a:srgbClr val="00B050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rgbClr val="00B050"/>
                    </a:solidFill>
                  </a:endParaRPr>
                </a:p>
              </p:txBody>
            </p:sp>
          </mc:Choice>
          <mc:Fallback xmlns="">
            <p:sp>
              <p:nvSpPr>
                <p:cNvPr id="131" name="Rectangle 130">
                  <a:extLst>
                    <a:ext uri="{FF2B5EF4-FFF2-40B4-BE49-F238E27FC236}">
                      <a16:creationId xmlns:a16="http://schemas.microsoft.com/office/drawing/2014/main" id="{A822BB09-9A04-E87A-BFD9-CED5A1ABBB4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379465" y="4296151"/>
                  <a:ext cx="342444" cy="369332"/>
                </a:xfrm>
                <a:prstGeom prst="rect">
                  <a:avLst/>
                </a:prstGeom>
                <a:blipFill>
                  <a:blip r:embed="rId24"/>
                  <a:stretch>
                    <a:fillRect l="-8475"/>
                  </a:stretch>
                </a:blipFill>
                <a:ln w="19050">
                  <a:solidFill>
                    <a:srgbClr val="00B05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2" name="Rectangle 131">
              <a:extLst>
                <a:ext uri="{FF2B5EF4-FFF2-40B4-BE49-F238E27FC236}">
                  <a16:creationId xmlns:a16="http://schemas.microsoft.com/office/drawing/2014/main" id="{A743B874-342D-399D-BD61-40D920F41439}"/>
                </a:ext>
              </a:extLst>
            </p:cNvPr>
            <p:cNvSpPr/>
            <p:nvPr/>
          </p:nvSpPr>
          <p:spPr>
            <a:xfrm>
              <a:off x="8569733" y="4296151"/>
              <a:ext cx="1809731" cy="369332"/>
            </a:xfrm>
            <a:prstGeom prst="rect">
              <a:avLst/>
            </a:prstGeom>
            <a:ln w="19050">
              <a:solidFill>
                <a:srgbClr val="00B05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tIns="91440" bIns="91440" rtlCol="0" anchor="b"/>
            <a:lstStyle/>
            <a:p>
              <a:pPr algn="ctr"/>
              <a:r>
                <a:rPr lang="en-US" dirty="0">
                  <a:solidFill>
                    <a:srgbClr val="00B050"/>
                  </a:solidFill>
                </a:rPr>
                <a:t>…</a:t>
              </a:r>
            </a:p>
          </p:txBody>
        </p:sp>
      </p:grpSp>
      <p:sp>
        <p:nvSpPr>
          <p:cNvPr id="134" name="TextBox 133">
            <a:extLst>
              <a:ext uri="{FF2B5EF4-FFF2-40B4-BE49-F238E27FC236}">
                <a16:creationId xmlns:a16="http://schemas.microsoft.com/office/drawing/2014/main" id="{F7667576-5754-90D5-D4C2-5DA8ECB8269F}"/>
              </a:ext>
            </a:extLst>
          </p:cNvPr>
          <p:cNvSpPr txBox="1"/>
          <p:nvPr/>
        </p:nvSpPr>
        <p:spPr>
          <a:xfrm>
            <a:off x="2534731" y="5560089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=</a:t>
            </a: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D4678ACB-6F98-8A27-1CE4-4B6DEF6B304A}"/>
              </a:ext>
            </a:extLst>
          </p:cNvPr>
          <p:cNvSpPr txBox="1"/>
          <p:nvPr/>
        </p:nvSpPr>
        <p:spPr>
          <a:xfrm flipV="1">
            <a:off x="4686907" y="5604906"/>
            <a:ext cx="3064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5" name="TextBox 144">
                <a:extLst>
                  <a:ext uri="{FF2B5EF4-FFF2-40B4-BE49-F238E27FC236}">
                    <a16:creationId xmlns:a16="http://schemas.microsoft.com/office/drawing/2014/main" id="{17A267D7-2516-5E63-143C-16715DFE7041}"/>
                  </a:ext>
                </a:extLst>
              </p:cNvPr>
              <p:cNvSpPr txBox="1"/>
              <p:nvPr/>
            </p:nvSpPr>
            <p:spPr>
              <a:xfrm>
                <a:off x="5806997" y="2272522"/>
                <a:ext cx="107696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Prove(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dirty="0"/>
                  <a:t>):</a:t>
                </a:r>
              </a:p>
            </p:txBody>
          </p:sp>
        </mc:Choice>
        <mc:Fallback xmlns="">
          <p:sp>
            <p:nvSpPr>
              <p:cNvPr id="145" name="TextBox 144">
                <a:extLst>
                  <a:ext uri="{FF2B5EF4-FFF2-40B4-BE49-F238E27FC236}">
                    <a16:creationId xmlns:a16="http://schemas.microsoft.com/office/drawing/2014/main" id="{17A267D7-2516-5E63-143C-16715DFE70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6997" y="2272522"/>
                <a:ext cx="1076961" cy="369332"/>
              </a:xfrm>
              <a:prstGeom prst="rect">
                <a:avLst/>
              </a:prstGeom>
              <a:blipFill>
                <a:blip r:embed="rId25"/>
                <a:stretch>
                  <a:fillRect l="-5114" t="-10000" r="-5682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7" name="Group 146">
            <a:extLst>
              <a:ext uri="{FF2B5EF4-FFF2-40B4-BE49-F238E27FC236}">
                <a16:creationId xmlns:a16="http://schemas.microsoft.com/office/drawing/2014/main" id="{01946FA6-4D16-752A-FF2A-43CD75759E32}"/>
              </a:ext>
            </a:extLst>
          </p:cNvPr>
          <p:cNvGrpSpPr/>
          <p:nvPr/>
        </p:nvGrpSpPr>
        <p:grpSpPr>
          <a:xfrm>
            <a:off x="7303531" y="2499660"/>
            <a:ext cx="343049" cy="1182838"/>
            <a:chOff x="8339040" y="4012710"/>
            <a:chExt cx="343049" cy="118283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8" name="Rectangle 147">
                  <a:extLst>
                    <a:ext uri="{FF2B5EF4-FFF2-40B4-BE49-F238E27FC236}">
                      <a16:creationId xmlns:a16="http://schemas.microsoft.com/office/drawing/2014/main" id="{BD6C5A88-9939-7F1D-F661-DB3A86CF9FDD}"/>
                    </a:ext>
                  </a:extLst>
                </p:cNvPr>
                <p:cNvSpPr/>
                <p:nvPr/>
              </p:nvSpPr>
              <p:spPr>
                <a:xfrm>
                  <a:off x="8339040" y="4012710"/>
                  <a:ext cx="342444" cy="369332"/>
                </a:xfrm>
                <a:prstGeom prst="rect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48" name="Rectangle 147">
                  <a:extLst>
                    <a:ext uri="{FF2B5EF4-FFF2-40B4-BE49-F238E27FC236}">
                      <a16:creationId xmlns:a16="http://schemas.microsoft.com/office/drawing/2014/main" id="{BD6C5A88-9939-7F1D-F661-DB3A86CF9FD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39040" y="4012710"/>
                  <a:ext cx="342444" cy="369332"/>
                </a:xfrm>
                <a:prstGeom prst="rect">
                  <a:avLst/>
                </a:prstGeom>
                <a:blipFill>
                  <a:blip r:embed="rId26"/>
                  <a:stretch>
                    <a:fillRect l="-3390"/>
                  </a:stretch>
                </a:blipFill>
                <a:ln w="1905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9" name="Rectangle 148">
                  <a:extLst>
                    <a:ext uri="{FF2B5EF4-FFF2-40B4-BE49-F238E27FC236}">
                      <a16:creationId xmlns:a16="http://schemas.microsoft.com/office/drawing/2014/main" id="{740934CB-3EAB-001E-1B92-70DB144D42F7}"/>
                    </a:ext>
                  </a:extLst>
                </p:cNvPr>
                <p:cNvSpPr/>
                <p:nvPr/>
              </p:nvSpPr>
              <p:spPr>
                <a:xfrm>
                  <a:off x="8339645" y="4826216"/>
                  <a:ext cx="342444" cy="369332"/>
                </a:xfrm>
                <a:prstGeom prst="rect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49" name="Rectangle 148">
                  <a:extLst>
                    <a:ext uri="{FF2B5EF4-FFF2-40B4-BE49-F238E27FC236}">
                      <a16:creationId xmlns:a16="http://schemas.microsoft.com/office/drawing/2014/main" id="{740934CB-3EAB-001E-1B92-70DB144D42F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39645" y="4826216"/>
                  <a:ext cx="342444" cy="369332"/>
                </a:xfrm>
                <a:prstGeom prst="rect">
                  <a:avLst/>
                </a:prstGeom>
                <a:blipFill>
                  <a:blip r:embed="rId27"/>
                  <a:stretch>
                    <a:fillRect l="-5085"/>
                  </a:stretch>
                </a:blipFill>
                <a:ln w="1905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50" name="Rectangle 149">
              <a:extLst>
                <a:ext uri="{FF2B5EF4-FFF2-40B4-BE49-F238E27FC236}">
                  <a16:creationId xmlns:a16="http://schemas.microsoft.com/office/drawing/2014/main" id="{63B37807-86DE-183D-5DD2-D793204D9623}"/>
                </a:ext>
              </a:extLst>
            </p:cNvPr>
            <p:cNvSpPr/>
            <p:nvPr/>
          </p:nvSpPr>
          <p:spPr>
            <a:xfrm rot="5400000">
              <a:off x="8280132" y="4427825"/>
              <a:ext cx="460259" cy="342444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tIns="0" bIns="137160" rtlCol="0" anchor="ctr" anchorCtr="0"/>
            <a:lstStyle/>
            <a:p>
              <a:pPr algn="ctr"/>
              <a:r>
                <a:rPr lang="en-US" dirty="0"/>
                <a:t>…</a:t>
              </a:r>
            </a:p>
          </p:txBody>
        </p:sp>
      </p:grpSp>
      <p:cxnSp>
        <p:nvCxnSpPr>
          <p:cNvPr id="155" name="Straight Arrow Connector 154">
            <a:extLst>
              <a:ext uri="{FF2B5EF4-FFF2-40B4-BE49-F238E27FC236}">
                <a16:creationId xmlns:a16="http://schemas.microsoft.com/office/drawing/2014/main" id="{21418CB1-7F0F-F463-5E97-8EE1F61703ED}"/>
              </a:ext>
            </a:extLst>
          </p:cNvPr>
          <p:cNvCxnSpPr>
            <a:cxnSpLocks/>
          </p:cNvCxnSpPr>
          <p:nvPr/>
        </p:nvCxnSpPr>
        <p:spPr>
          <a:xfrm>
            <a:off x="7732028" y="3480742"/>
            <a:ext cx="1137701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" name="TextBox 162">
            <a:extLst>
              <a:ext uri="{FF2B5EF4-FFF2-40B4-BE49-F238E27FC236}">
                <a16:creationId xmlns:a16="http://schemas.microsoft.com/office/drawing/2014/main" id="{B6D70A85-E90E-BB0F-200E-2854D855D47A}"/>
              </a:ext>
            </a:extLst>
          </p:cNvPr>
          <p:cNvSpPr txBox="1"/>
          <p:nvPr/>
        </p:nvSpPr>
        <p:spPr>
          <a:xfrm rot="5400000">
            <a:off x="9074420" y="2868095"/>
            <a:ext cx="333746" cy="415498"/>
          </a:xfrm>
          <a:prstGeom prst="rect">
            <a:avLst/>
          </a:prstGeom>
          <a:noFill/>
        </p:spPr>
        <p:txBody>
          <a:bodyPr wrap="none" tIns="0" bIns="137160" rtlCol="0" anchor="b" anchorCtr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164" name="TextBox 163">
            <a:extLst>
              <a:ext uri="{FF2B5EF4-FFF2-40B4-BE49-F238E27FC236}">
                <a16:creationId xmlns:a16="http://schemas.microsoft.com/office/drawing/2014/main" id="{8F7BE309-4EE0-01D0-3700-4B96D018AE04}"/>
              </a:ext>
            </a:extLst>
          </p:cNvPr>
          <p:cNvSpPr txBox="1"/>
          <p:nvPr/>
        </p:nvSpPr>
        <p:spPr>
          <a:xfrm>
            <a:off x="7702093" y="2739995"/>
            <a:ext cx="11377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commit bit by bit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6" name="TextBox 165">
                <a:extLst>
                  <a:ext uri="{FF2B5EF4-FFF2-40B4-BE49-F238E27FC236}">
                    <a16:creationId xmlns:a16="http://schemas.microsoft.com/office/drawing/2014/main" id="{B63B73A6-C37E-20E8-CEB8-70EC71EC76F6}"/>
                  </a:ext>
                </a:extLst>
              </p:cNvPr>
              <p:cNvSpPr txBox="1"/>
              <p:nvPr/>
            </p:nvSpPr>
            <p:spPr>
              <a:xfrm>
                <a:off x="8958535" y="5848521"/>
                <a:ext cx="296420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π</m:t>
                      </m:r>
                      <m:r>
                        <a:rPr lang="en-US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b>
                              <m:r>
                                <a:rPr lang="en-US" b="0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𝐵𝐴𝑅𝐺</m:t>
                              </m:r>
                            </m:sub>
                          </m:sSub>
                          <m:r>
                            <a:rPr lang="en-US" b="0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  <m:r>
                            <a:rPr lang="en-US" b="0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),</m:t>
                          </m:r>
                          <m:sSub>
                            <m:sSubPr>
                              <m:ctrlPr>
                                <a:rPr lang="en-US" b="0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b="0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sub>
                          </m:sSub>
                          <m:r>
                            <a:rPr lang="en-US" b="0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b="0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b="0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b="0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6" name="TextBox 165">
                <a:extLst>
                  <a:ext uri="{FF2B5EF4-FFF2-40B4-BE49-F238E27FC236}">
                    <a16:creationId xmlns:a16="http://schemas.microsoft.com/office/drawing/2014/main" id="{B63B73A6-C37E-20E8-CEB8-70EC71EC76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58535" y="5848521"/>
                <a:ext cx="2964209" cy="369332"/>
              </a:xfrm>
              <a:prstGeom prst="rect">
                <a:avLst/>
              </a:prstGeom>
              <a:blipFill>
                <a:blip r:embed="rId28"/>
                <a:stretch>
                  <a:fillRect b="-163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7" name="TextBox 166">
                <a:extLst>
                  <a:ext uri="{FF2B5EF4-FFF2-40B4-BE49-F238E27FC236}">
                    <a16:creationId xmlns:a16="http://schemas.microsoft.com/office/drawing/2014/main" id="{2E74F204-C552-0D74-385E-A15728FFA979}"/>
                  </a:ext>
                </a:extLst>
              </p:cNvPr>
              <p:cNvSpPr txBox="1"/>
              <p:nvPr/>
            </p:nvSpPr>
            <p:spPr>
              <a:xfrm>
                <a:off x="1324083" y="4268222"/>
                <a:ext cx="57342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7" name="TextBox 166">
                <a:extLst>
                  <a:ext uri="{FF2B5EF4-FFF2-40B4-BE49-F238E27FC236}">
                    <a16:creationId xmlns:a16="http://schemas.microsoft.com/office/drawing/2014/main" id="{2E74F204-C552-0D74-385E-A15728FFA9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4083" y="4268222"/>
                <a:ext cx="573427" cy="369332"/>
              </a:xfrm>
              <a:prstGeom prst="rect">
                <a:avLst/>
              </a:prstGeom>
              <a:blipFill>
                <a:blip r:embed="rId3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8" name="Group 167">
            <a:extLst>
              <a:ext uri="{FF2B5EF4-FFF2-40B4-BE49-F238E27FC236}">
                <a16:creationId xmlns:a16="http://schemas.microsoft.com/office/drawing/2014/main" id="{9471BF44-E033-E7DE-8CCC-7D42CA056B99}"/>
              </a:ext>
            </a:extLst>
          </p:cNvPr>
          <p:cNvGrpSpPr/>
          <p:nvPr/>
        </p:nvGrpSpPr>
        <p:grpSpPr>
          <a:xfrm>
            <a:off x="9930824" y="2202661"/>
            <a:ext cx="2470898" cy="1778189"/>
            <a:chOff x="7443151" y="2375771"/>
            <a:chExt cx="3636833" cy="2617257"/>
          </a:xfrm>
        </p:grpSpPr>
        <p:grpSp>
          <p:nvGrpSpPr>
            <p:cNvPr id="169" name="Group 168">
              <a:extLst>
                <a:ext uri="{FF2B5EF4-FFF2-40B4-BE49-F238E27FC236}">
                  <a16:creationId xmlns:a16="http://schemas.microsoft.com/office/drawing/2014/main" id="{1948E014-AE7F-3DEA-24F6-0565CB6BE1F2}"/>
                </a:ext>
              </a:extLst>
            </p:cNvPr>
            <p:cNvGrpSpPr/>
            <p:nvPr/>
          </p:nvGrpSpPr>
          <p:grpSpPr>
            <a:xfrm flipH="1">
              <a:off x="8322974" y="2375771"/>
              <a:ext cx="906446" cy="1641510"/>
              <a:chOff x="8362147" y="2217906"/>
              <a:chExt cx="1304924" cy="2363127"/>
            </a:xfrm>
          </p:grpSpPr>
          <p:pic>
            <p:nvPicPr>
              <p:cNvPr id="175" name="Graphic 174" descr="Man in business attire">
                <a:extLst>
                  <a:ext uri="{FF2B5EF4-FFF2-40B4-BE49-F238E27FC236}">
                    <a16:creationId xmlns:a16="http://schemas.microsoft.com/office/drawing/2014/main" id="{7DE8A90B-D2B2-AF46-A11A-13649E0E669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6"/>
                  </a:ext>
                </a:extLst>
              </a:blip>
              <a:stretch>
                <a:fillRect/>
              </a:stretch>
            </p:blipFill>
            <p:spPr>
              <a:xfrm>
                <a:off x="8362147" y="2818908"/>
                <a:ext cx="1304924" cy="1762125"/>
              </a:xfrm>
              <a:prstGeom prst="rect">
                <a:avLst/>
              </a:prstGeom>
            </p:spPr>
          </p:pic>
          <p:pic>
            <p:nvPicPr>
              <p:cNvPr id="176" name="Picture 175">
                <a:extLst>
                  <a:ext uri="{FF2B5EF4-FFF2-40B4-BE49-F238E27FC236}">
                    <a16:creationId xmlns:a16="http://schemas.microsoft.com/office/drawing/2014/main" id="{B041B290-9378-3764-DA84-121B38906D5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8514064" y="2217906"/>
                <a:ext cx="856132" cy="856132"/>
              </a:xfrm>
              <a:prstGeom prst="rect">
                <a:avLst/>
              </a:prstGeom>
            </p:spPr>
          </p:pic>
        </p:grpSp>
        <p:sp>
          <p:nvSpPr>
            <p:cNvPr id="170" name="TextBox 169">
              <a:extLst>
                <a:ext uri="{FF2B5EF4-FFF2-40B4-BE49-F238E27FC236}">
                  <a16:creationId xmlns:a16="http://schemas.microsoft.com/office/drawing/2014/main" id="{157B5F99-E74D-2B54-BCB2-1DDE363EDD2F}"/>
                </a:ext>
              </a:extLst>
            </p:cNvPr>
            <p:cNvSpPr txBox="1"/>
            <p:nvPr/>
          </p:nvSpPr>
          <p:spPr>
            <a:xfrm>
              <a:off x="9435645" y="2647129"/>
              <a:ext cx="92730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Verifier</a:t>
              </a:r>
            </a:p>
          </p:txBody>
        </p:sp>
        <p:grpSp>
          <p:nvGrpSpPr>
            <p:cNvPr id="171" name="Group 170">
              <a:extLst>
                <a:ext uri="{FF2B5EF4-FFF2-40B4-BE49-F238E27FC236}">
                  <a16:creationId xmlns:a16="http://schemas.microsoft.com/office/drawing/2014/main" id="{BE902F75-B3F8-57D1-30DF-FB2411627426}"/>
                </a:ext>
              </a:extLst>
            </p:cNvPr>
            <p:cNvGrpSpPr/>
            <p:nvPr/>
          </p:nvGrpSpPr>
          <p:grpSpPr>
            <a:xfrm>
              <a:off x="8353894" y="4017281"/>
              <a:ext cx="844615" cy="364090"/>
              <a:chOff x="7767314" y="4008444"/>
              <a:chExt cx="844615" cy="364090"/>
            </a:xfrm>
          </p:grpSpPr>
          <p:pic>
            <p:nvPicPr>
              <p:cNvPr id="173" name="Graphic 172" descr="Checkmark with solid fill">
                <a:extLst>
                  <a:ext uri="{FF2B5EF4-FFF2-40B4-BE49-F238E27FC236}">
                    <a16:creationId xmlns:a16="http://schemas.microsoft.com/office/drawing/2014/main" id="{743FEE5E-A0B4-AF30-E5CA-C1852E6A655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8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9"/>
                  </a:ext>
                </a:extLst>
              </a:blip>
              <a:stretch>
                <a:fillRect/>
              </a:stretch>
            </p:blipFill>
            <p:spPr>
              <a:xfrm>
                <a:off x="7767314" y="4008444"/>
                <a:ext cx="364090" cy="364090"/>
              </a:xfrm>
              <a:prstGeom prst="rect">
                <a:avLst/>
              </a:prstGeom>
            </p:spPr>
          </p:pic>
          <p:pic>
            <p:nvPicPr>
              <p:cNvPr id="174" name="Graphic 173" descr="Close with solid fill">
                <a:extLst>
                  <a:ext uri="{FF2B5EF4-FFF2-40B4-BE49-F238E27FC236}">
                    <a16:creationId xmlns:a16="http://schemas.microsoft.com/office/drawing/2014/main" id="{84DB3EF2-9382-6876-C418-96CCB690E22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0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1"/>
                  </a:ext>
                </a:extLst>
              </a:blip>
              <a:stretch>
                <a:fillRect/>
              </a:stretch>
            </p:blipFill>
            <p:spPr>
              <a:xfrm>
                <a:off x="8247839" y="4008444"/>
                <a:ext cx="364090" cy="364090"/>
              </a:xfrm>
              <a:prstGeom prst="rect">
                <a:avLst/>
              </a:prstGeom>
            </p:spPr>
          </p:pic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2" name="TextBox 171">
                  <a:extLst>
                    <a:ext uri="{FF2B5EF4-FFF2-40B4-BE49-F238E27FC236}">
                      <a16:creationId xmlns:a16="http://schemas.microsoft.com/office/drawing/2014/main" id="{5053EF65-9957-9048-969E-CEC1B5BE33B8}"/>
                    </a:ext>
                  </a:extLst>
                </p:cNvPr>
                <p:cNvSpPr txBox="1"/>
                <p:nvPr/>
              </p:nvSpPr>
              <p:spPr>
                <a:xfrm>
                  <a:off x="7443151" y="4222918"/>
                  <a:ext cx="3636833" cy="77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>
                      <a:solidFill>
                        <a:schemeClr val="tx1"/>
                      </a:solidFill>
                    </a:rPr>
                    <a:t>Verify(crs</a:t>
                  </a:r>
                  <a14:m>
                    <m:oMath xmlns:m="http://schemas.openxmlformats.org/officeDocument/2006/math">
                      <m:r>
                        <a:rPr lang="en-US" sz="1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sub>
                      </m:sSub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</m:oMath>
                  </a14:m>
                  <a:r>
                    <a:rPr lang="el-GR" sz="1400" dirty="0">
                      <a:solidFill>
                        <a:schemeClr val="tx1"/>
                      </a:solidFill>
                    </a:rPr>
                    <a:t>π</a:t>
                  </a:r>
                  <a:r>
                    <a:rPr lang="en-US" sz="1400" dirty="0">
                      <a:solidFill>
                        <a:schemeClr val="tx1"/>
                      </a:solidFill>
                    </a:rPr>
                    <a:t>): check extraction and BARG proof</a:t>
                  </a:r>
                </a:p>
              </p:txBody>
            </p:sp>
          </mc:Choice>
          <mc:Fallback xmlns="">
            <p:sp>
              <p:nvSpPr>
                <p:cNvPr id="172" name="TextBox 171">
                  <a:extLst>
                    <a:ext uri="{FF2B5EF4-FFF2-40B4-BE49-F238E27FC236}">
                      <a16:creationId xmlns:a16="http://schemas.microsoft.com/office/drawing/2014/main" id="{5053EF65-9957-9048-969E-CEC1B5BE33B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43151" y="4222918"/>
                  <a:ext cx="3636833" cy="770110"/>
                </a:xfrm>
                <a:prstGeom prst="rect">
                  <a:avLst/>
                </a:prstGeom>
                <a:blipFill>
                  <a:blip r:embed="rId42"/>
                  <a:stretch>
                    <a:fillRect l="-741" t="-3488" b="-1162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A6449EE-925F-AC42-E24A-3B9A988D37B9}"/>
                  </a:ext>
                </a:extLst>
              </p:cNvPr>
              <p:cNvSpPr txBox="1"/>
              <p:nvPr/>
            </p:nvSpPr>
            <p:spPr>
              <a:xfrm>
                <a:off x="2238300" y="5379768"/>
                <a:ext cx="85266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/>
                  <a:t>Ext(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600" dirty="0"/>
                  <a:t>)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A6449EE-925F-AC42-E24A-3B9A988D37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8300" y="5379768"/>
                <a:ext cx="852669" cy="338554"/>
              </a:xfrm>
              <a:prstGeom prst="rect">
                <a:avLst/>
              </a:prstGeom>
              <a:blipFill>
                <a:blip r:embed="rId43"/>
                <a:stretch>
                  <a:fillRect l="-3571" t="-5455" r="-3571" b="-2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Left Bracket 16">
            <a:extLst>
              <a:ext uri="{FF2B5EF4-FFF2-40B4-BE49-F238E27FC236}">
                <a16:creationId xmlns:a16="http://schemas.microsoft.com/office/drawing/2014/main" id="{6378E1DD-7469-9C32-B6A4-B31C6F3CC9D9}"/>
              </a:ext>
            </a:extLst>
          </p:cNvPr>
          <p:cNvSpPr/>
          <p:nvPr/>
        </p:nvSpPr>
        <p:spPr>
          <a:xfrm rot="16200000">
            <a:off x="2631679" y="4841788"/>
            <a:ext cx="65912" cy="1093704"/>
          </a:xfrm>
          <a:prstGeom prst="leftBracket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Left Bracket 17">
            <a:extLst>
              <a:ext uri="{FF2B5EF4-FFF2-40B4-BE49-F238E27FC236}">
                <a16:creationId xmlns:a16="http://schemas.microsoft.com/office/drawing/2014/main" id="{C0BDDFE0-8613-AD34-284C-E75BB1882773}"/>
              </a:ext>
            </a:extLst>
          </p:cNvPr>
          <p:cNvSpPr/>
          <p:nvPr/>
        </p:nvSpPr>
        <p:spPr>
          <a:xfrm rot="16200000">
            <a:off x="4830542" y="4841789"/>
            <a:ext cx="65912" cy="1093704"/>
          </a:xfrm>
          <a:prstGeom prst="leftBracket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C041196A-2F60-B0E0-8C08-F66AF3597FCE}"/>
                  </a:ext>
                </a:extLst>
              </p:cNvPr>
              <p:cNvSpPr txBox="1"/>
              <p:nvPr/>
            </p:nvSpPr>
            <p:spPr>
              <a:xfrm>
                <a:off x="4411547" y="5376889"/>
                <a:ext cx="90390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/>
                  <a:t>Ext(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sz="1600" dirty="0"/>
                  <a:t>)</a:t>
                </a: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C041196A-2F60-B0E0-8C08-F66AF3597F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1547" y="5376889"/>
                <a:ext cx="903902" cy="338554"/>
              </a:xfrm>
              <a:prstGeom prst="rect">
                <a:avLst/>
              </a:prstGeom>
              <a:blipFill>
                <a:blip r:embed="rId44"/>
                <a:stretch>
                  <a:fillRect l="-4054" t="-5357" r="-2703"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AC828A6A-46F7-639F-F2CE-64E3D3F9A139}"/>
              </a:ext>
            </a:extLst>
          </p:cNvPr>
          <p:cNvSpPr txBox="1"/>
          <p:nvPr/>
        </p:nvSpPr>
        <p:spPr>
          <a:xfrm>
            <a:off x="1199020" y="5857289"/>
            <a:ext cx="1294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hidden bits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3D233A4-2077-8725-60E2-2F41E332AE8D}"/>
              </a:ext>
            </a:extLst>
          </p:cNvPr>
          <p:cNvCxnSpPr>
            <a:cxnSpLocks/>
          </p:cNvCxnSpPr>
          <p:nvPr/>
        </p:nvCxnSpPr>
        <p:spPr>
          <a:xfrm>
            <a:off x="7755840" y="2678949"/>
            <a:ext cx="1137701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Group 32">
            <a:extLst>
              <a:ext uri="{FF2B5EF4-FFF2-40B4-BE49-F238E27FC236}">
                <a16:creationId xmlns:a16="http://schemas.microsoft.com/office/drawing/2014/main" id="{1F061591-05E2-6447-F7BE-D4FAD320EDFE}"/>
              </a:ext>
            </a:extLst>
          </p:cNvPr>
          <p:cNvGrpSpPr/>
          <p:nvPr/>
        </p:nvGrpSpPr>
        <p:grpSpPr>
          <a:xfrm>
            <a:off x="6677749" y="4048994"/>
            <a:ext cx="634105" cy="634105"/>
            <a:chOff x="6112068" y="5264714"/>
            <a:chExt cx="822169" cy="822169"/>
          </a:xfrm>
        </p:grpSpPr>
        <p:pic>
          <p:nvPicPr>
            <p:cNvPr id="34" name="Graphic 33" descr="Envelope outline">
              <a:extLst>
                <a:ext uri="{FF2B5EF4-FFF2-40B4-BE49-F238E27FC236}">
                  <a16:creationId xmlns:a16="http://schemas.microsoft.com/office/drawing/2014/main" id="{F29D2D55-592C-D5F2-1A09-D862BF9E6B9A}"/>
                </a:ext>
              </a:extLst>
            </p:cNvPr>
            <p:cNvPicPr>
              <a:picLocks noChangeAspect="1"/>
            </p:cNvPicPr>
            <p:nvPr/>
          </p:nvPicPr>
          <p:blipFill>
            <a:blip r:embed="rId4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6"/>
                </a:ext>
              </a:extLst>
            </a:blip>
            <a:stretch>
              <a:fillRect/>
            </a:stretch>
          </p:blipFill>
          <p:spPr>
            <a:xfrm>
              <a:off x="6112068" y="5264714"/>
              <a:ext cx="822169" cy="822169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4E261863-F2C4-CEEC-B05F-C1E0DDFDF96B}"/>
                    </a:ext>
                  </a:extLst>
                </p:cNvPr>
                <p:cNvSpPr txBox="1"/>
                <p:nvPr/>
              </p:nvSpPr>
              <p:spPr>
                <a:xfrm>
                  <a:off x="6288635" y="5326517"/>
                  <a:ext cx="383952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4E261863-F2C4-CEEC-B05F-C1E0DDFDF96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88635" y="5326517"/>
                  <a:ext cx="383952" cy="307777"/>
                </a:xfrm>
                <a:prstGeom prst="rect">
                  <a:avLst/>
                </a:prstGeom>
                <a:blipFill>
                  <a:blip r:embed="rId47"/>
                  <a:stretch>
                    <a:fillRect b="-2820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E5744C58-86C4-2CA5-E3C3-B25BF63007B4}"/>
              </a:ext>
            </a:extLst>
          </p:cNvPr>
          <p:cNvSpPr txBox="1"/>
          <p:nvPr/>
        </p:nvSpPr>
        <p:spPr>
          <a:xfrm>
            <a:off x="9396751" y="4158044"/>
            <a:ext cx="333746" cy="415498"/>
          </a:xfrm>
          <a:prstGeom prst="rect">
            <a:avLst/>
          </a:prstGeom>
          <a:noFill/>
        </p:spPr>
        <p:txBody>
          <a:bodyPr wrap="none" tIns="0" bIns="137160" rtlCol="0" anchor="b" anchorCtr="0">
            <a:spAutoFit/>
          </a:bodyPr>
          <a:lstStyle/>
          <a:p>
            <a:r>
              <a:rPr lang="en-US" dirty="0"/>
              <a:t>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A4E888C6-E84D-7399-1D2B-151C30A6066B}"/>
                  </a:ext>
                </a:extLst>
              </p:cNvPr>
              <p:cNvSpPr txBox="1"/>
              <p:nvPr/>
            </p:nvSpPr>
            <p:spPr>
              <a:xfrm>
                <a:off x="6002306" y="3774079"/>
                <a:ext cx="3563329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600" dirty="0"/>
                  <a:t>Proving</a:t>
                </a:r>
                <a:r>
                  <a:rPr lang="en-US" sz="1600" dirty="0">
                    <a:solidFill>
                      <a:schemeClr val="tx1"/>
                    </a:solidFill>
                  </a:rPr>
                  <a:t> BARG statement</a:t>
                </a:r>
                <a14:m>
                  <m:oMath xmlns:m="http://schemas.openxmlformats.org/officeDocument/2006/math">
                    <m:r>
                      <a:rPr lang="en-US" sz="16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sz="1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[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𝑚𝐵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1600" dirty="0">
                    <a:solidFill>
                      <a:schemeClr val="tx1"/>
                    </a:solidFill>
                  </a:rPr>
                  <a:t> :</a:t>
                </a: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A4E888C6-E84D-7399-1D2B-151C30A606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2306" y="3774079"/>
                <a:ext cx="3563329" cy="338554"/>
              </a:xfrm>
              <a:prstGeom prst="rect">
                <a:avLst/>
              </a:prstGeom>
              <a:blipFill>
                <a:blip r:embed="rId48"/>
                <a:stretch>
                  <a:fillRect l="-1027" t="-5357"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6" name="Group 45">
            <a:extLst>
              <a:ext uri="{FF2B5EF4-FFF2-40B4-BE49-F238E27FC236}">
                <a16:creationId xmlns:a16="http://schemas.microsoft.com/office/drawing/2014/main" id="{C58C6C10-959C-5BE2-9AA3-2FF4579759A2}"/>
              </a:ext>
            </a:extLst>
          </p:cNvPr>
          <p:cNvGrpSpPr/>
          <p:nvPr/>
        </p:nvGrpSpPr>
        <p:grpSpPr>
          <a:xfrm>
            <a:off x="7363767" y="4048741"/>
            <a:ext cx="634105" cy="634105"/>
            <a:chOff x="6112068" y="5264714"/>
            <a:chExt cx="822169" cy="822169"/>
          </a:xfrm>
        </p:grpSpPr>
        <p:pic>
          <p:nvPicPr>
            <p:cNvPr id="47" name="Graphic 46" descr="Envelope outline">
              <a:extLst>
                <a:ext uri="{FF2B5EF4-FFF2-40B4-BE49-F238E27FC236}">
                  <a16:creationId xmlns:a16="http://schemas.microsoft.com/office/drawing/2014/main" id="{DDE52734-57F7-B4CB-4CD8-ED00EFFB5408}"/>
                </a:ext>
              </a:extLst>
            </p:cNvPr>
            <p:cNvPicPr>
              <a:picLocks noChangeAspect="1"/>
            </p:cNvPicPr>
            <p:nvPr/>
          </p:nvPicPr>
          <p:blipFill>
            <a:blip r:embed="rId4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6"/>
                </a:ext>
              </a:extLst>
            </a:blip>
            <a:stretch>
              <a:fillRect/>
            </a:stretch>
          </p:blipFill>
          <p:spPr>
            <a:xfrm>
              <a:off x="6112068" y="5264714"/>
              <a:ext cx="822169" cy="822169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1B8E8E6A-677F-3488-FB2F-94B22EDB34E9}"/>
                    </a:ext>
                  </a:extLst>
                </p:cNvPr>
                <p:cNvSpPr txBox="1"/>
                <p:nvPr/>
              </p:nvSpPr>
              <p:spPr>
                <a:xfrm>
                  <a:off x="6275462" y="5326517"/>
                  <a:ext cx="503229" cy="39905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1B8E8E6A-677F-3488-FB2F-94B22EDB34E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75462" y="5326517"/>
                  <a:ext cx="503229" cy="399058"/>
                </a:xfrm>
                <a:prstGeom prst="rect">
                  <a:avLst/>
                </a:prstGeom>
                <a:blipFill>
                  <a:blip r:embed="rId4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B208B63F-1431-F39F-99FC-ECCF71CDCED5}"/>
              </a:ext>
            </a:extLst>
          </p:cNvPr>
          <p:cNvGrpSpPr/>
          <p:nvPr/>
        </p:nvGrpSpPr>
        <p:grpSpPr>
          <a:xfrm>
            <a:off x="9736763" y="4027337"/>
            <a:ext cx="634105" cy="634105"/>
            <a:chOff x="6112068" y="5264714"/>
            <a:chExt cx="822169" cy="822169"/>
          </a:xfrm>
        </p:grpSpPr>
        <p:pic>
          <p:nvPicPr>
            <p:cNvPr id="51" name="Graphic 50" descr="Envelope outline">
              <a:extLst>
                <a:ext uri="{FF2B5EF4-FFF2-40B4-BE49-F238E27FC236}">
                  <a16:creationId xmlns:a16="http://schemas.microsoft.com/office/drawing/2014/main" id="{28C4E4D5-BC2E-838D-C5A3-FC0125020A15}"/>
                </a:ext>
              </a:extLst>
            </p:cNvPr>
            <p:cNvPicPr>
              <a:picLocks noChangeAspect="1"/>
            </p:cNvPicPr>
            <p:nvPr/>
          </p:nvPicPr>
          <p:blipFill>
            <a:blip r:embed="rId4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6"/>
                </a:ext>
              </a:extLst>
            </a:blip>
            <a:stretch>
              <a:fillRect/>
            </a:stretch>
          </p:blipFill>
          <p:spPr>
            <a:xfrm>
              <a:off x="6112068" y="5264714"/>
              <a:ext cx="822169" cy="822169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AAB01161-9337-A116-0912-FA4D54F64EFC}"/>
                    </a:ext>
                  </a:extLst>
                </p:cNvPr>
                <p:cNvSpPr txBox="1"/>
                <p:nvPr/>
              </p:nvSpPr>
              <p:spPr>
                <a:xfrm>
                  <a:off x="6262289" y="5326517"/>
                  <a:ext cx="518608" cy="39905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AAB01161-9337-A116-0912-FA4D54F64EF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62289" y="5326517"/>
                  <a:ext cx="518608" cy="399058"/>
                </a:xfrm>
                <a:prstGeom prst="rect">
                  <a:avLst/>
                </a:prstGeom>
                <a:blipFill>
                  <a:blip r:embed="rId5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0C26698B-C35C-D561-056F-35E2B062D7DB}"/>
              </a:ext>
            </a:extLst>
          </p:cNvPr>
          <p:cNvGrpSpPr/>
          <p:nvPr/>
        </p:nvGrpSpPr>
        <p:grpSpPr>
          <a:xfrm>
            <a:off x="8931530" y="2354247"/>
            <a:ext cx="634105" cy="634105"/>
            <a:chOff x="6112068" y="5264714"/>
            <a:chExt cx="822169" cy="822169"/>
          </a:xfrm>
        </p:grpSpPr>
        <p:pic>
          <p:nvPicPr>
            <p:cNvPr id="60" name="Graphic 59" descr="Envelope outline">
              <a:extLst>
                <a:ext uri="{FF2B5EF4-FFF2-40B4-BE49-F238E27FC236}">
                  <a16:creationId xmlns:a16="http://schemas.microsoft.com/office/drawing/2014/main" id="{8B5061E2-6C3C-29AD-E016-5AD90AB5E285}"/>
                </a:ext>
              </a:extLst>
            </p:cNvPr>
            <p:cNvPicPr>
              <a:picLocks noChangeAspect="1"/>
            </p:cNvPicPr>
            <p:nvPr/>
          </p:nvPicPr>
          <p:blipFill>
            <a:blip r:embed="rId4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6"/>
                </a:ext>
              </a:extLst>
            </a:blip>
            <a:stretch>
              <a:fillRect/>
            </a:stretch>
          </p:blipFill>
          <p:spPr>
            <a:xfrm>
              <a:off x="6112068" y="5264714"/>
              <a:ext cx="822169" cy="822169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TextBox 62">
                  <a:extLst>
                    <a:ext uri="{FF2B5EF4-FFF2-40B4-BE49-F238E27FC236}">
                      <a16:creationId xmlns:a16="http://schemas.microsoft.com/office/drawing/2014/main" id="{76F2361B-52C4-BB58-919F-8D7A61C81D60}"/>
                    </a:ext>
                  </a:extLst>
                </p:cNvPr>
                <p:cNvSpPr txBox="1"/>
                <p:nvPr/>
              </p:nvSpPr>
              <p:spPr>
                <a:xfrm>
                  <a:off x="6288635" y="5326517"/>
                  <a:ext cx="383952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63" name="TextBox 62">
                  <a:extLst>
                    <a:ext uri="{FF2B5EF4-FFF2-40B4-BE49-F238E27FC236}">
                      <a16:creationId xmlns:a16="http://schemas.microsoft.com/office/drawing/2014/main" id="{76F2361B-52C4-BB58-919F-8D7A61C81D6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88635" y="5326517"/>
                  <a:ext cx="383952" cy="307777"/>
                </a:xfrm>
                <a:prstGeom prst="rect">
                  <a:avLst/>
                </a:prstGeom>
                <a:blipFill>
                  <a:blip r:embed="rId51"/>
                  <a:stretch>
                    <a:fillRect b="-2820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8616FEBA-3C84-8C7C-2C2C-A6C931B0F9C8}"/>
              </a:ext>
            </a:extLst>
          </p:cNvPr>
          <p:cNvGrpSpPr/>
          <p:nvPr/>
        </p:nvGrpSpPr>
        <p:grpSpPr>
          <a:xfrm>
            <a:off x="8931530" y="3153277"/>
            <a:ext cx="634105" cy="634105"/>
            <a:chOff x="6112068" y="5264714"/>
            <a:chExt cx="822169" cy="822169"/>
          </a:xfrm>
        </p:grpSpPr>
        <p:pic>
          <p:nvPicPr>
            <p:cNvPr id="65" name="Graphic 64" descr="Envelope outline">
              <a:extLst>
                <a:ext uri="{FF2B5EF4-FFF2-40B4-BE49-F238E27FC236}">
                  <a16:creationId xmlns:a16="http://schemas.microsoft.com/office/drawing/2014/main" id="{02470145-B5DB-ECB3-8723-3B792864641F}"/>
                </a:ext>
              </a:extLst>
            </p:cNvPr>
            <p:cNvPicPr>
              <a:picLocks noChangeAspect="1"/>
            </p:cNvPicPr>
            <p:nvPr/>
          </p:nvPicPr>
          <p:blipFill>
            <a:blip r:embed="rId4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6"/>
                </a:ext>
              </a:extLst>
            </a:blip>
            <a:stretch>
              <a:fillRect/>
            </a:stretch>
          </p:blipFill>
          <p:spPr>
            <a:xfrm>
              <a:off x="6112068" y="5264714"/>
              <a:ext cx="822169" cy="822169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TextBox 65">
                  <a:extLst>
                    <a:ext uri="{FF2B5EF4-FFF2-40B4-BE49-F238E27FC236}">
                      <a16:creationId xmlns:a16="http://schemas.microsoft.com/office/drawing/2014/main" id="{ECAEA9FC-58DE-E88A-54F3-92A0B1CFF883}"/>
                    </a:ext>
                  </a:extLst>
                </p:cNvPr>
                <p:cNvSpPr txBox="1"/>
                <p:nvPr/>
              </p:nvSpPr>
              <p:spPr>
                <a:xfrm>
                  <a:off x="6262289" y="5326517"/>
                  <a:ext cx="518608" cy="39905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66" name="TextBox 65">
                  <a:extLst>
                    <a:ext uri="{FF2B5EF4-FFF2-40B4-BE49-F238E27FC236}">
                      <a16:creationId xmlns:a16="http://schemas.microsoft.com/office/drawing/2014/main" id="{ECAEA9FC-58DE-E88A-54F3-92A0B1CFF88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62289" y="5326517"/>
                  <a:ext cx="518608" cy="399058"/>
                </a:xfrm>
                <a:prstGeom prst="rect">
                  <a:avLst/>
                </a:prstGeom>
                <a:blipFill>
                  <a:blip r:embed="rId5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56009654-CCF6-F726-5D14-112EF89CA678}"/>
              </a:ext>
            </a:extLst>
          </p:cNvPr>
          <p:cNvGrpSpPr/>
          <p:nvPr/>
        </p:nvGrpSpPr>
        <p:grpSpPr>
          <a:xfrm>
            <a:off x="8045831" y="4048741"/>
            <a:ext cx="634105" cy="634105"/>
            <a:chOff x="6112068" y="5264714"/>
            <a:chExt cx="822169" cy="822169"/>
          </a:xfrm>
        </p:grpSpPr>
        <p:pic>
          <p:nvPicPr>
            <p:cNvPr id="68" name="Graphic 67" descr="Envelope outline">
              <a:extLst>
                <a:ext uri="{FF2B5EF4-FFF2-40B4-BE49-F238E27FC236}">
                  <a16:creationId xmlns:a16="http://schemas.microsoft.com/office/drawing/2014/main" id="{72302B9A-2B49-335A-75CF-977CA9AAEF98}"/>
                </a:ext>
              </a:extLst>
            </p:cNvPr>
            <p:cNvPicPr>
              <a:picLocks noChangeAspect="1"/>
            </p:cNvPicPr>
            <p:nvPr/>
          </p:nvPicPr>
          <p:blipFill>
            <a:blip r:embed="rId4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6"/>
                </a:ext>
              </a:extLst>
            </a:blip>
            <a:stretch>
              <a:fillRect/>
            </a:stretch>
          </p:blipFill>
          <p:spPr>
            <a:xfrm>
              <a:off x="6112068" y="5264714"/>
              <a:ext cx="822169" cy="822169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" name="TextBox 68">
                  <a:extLst>
                    <a:ext uri="{FF2B5EF4-FFF2-40B4-BE49-F238E27FC236}">
                      <a16:creationId xmlns:a16="http://schemas.microsoft.com/office/drawing/2014/main" id="{5241FA93-05D9-BB83-E390-B8887C447F87}"/>
                    </a:ext>
                  </a:extLst>
                </p:cNvPr>
                <p:cNvSpPr txBox="1"/>
                <p:nvPr/>
              </p:nvSpPr>
              <p:spPr>
                <a:xfrm>
                  <a:off x="6275462" y="5326517"/>
                  <a:ext cx="503229" cy="39905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69" name="TextBox 68">
                  <a:extLst>
                    <a:ext uri="{FF2B5EF4-FFF2-40B4-BE49-F238E27FC236}">
                      <a16:creationId xmlns:a16="http://schemas.microsoft.com/office/drawing/2014/main" id="{5241FA93-05D9-BB83-E390-B8887C447F8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75462" y="5326517"/>
                  <a:ext cx="503229" cy="399058"/>
                </a:xfrm>
                <a:prstGeom prst="rect">
                  <a:avLst/>
                </a:prstGeom>
                <a:blipFill>
                  <a:blip r:embed="rId5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0EB731EF-0085-1DF5-1AC1-9A078EBE376F}"/>
              </a:ext>
            </a:extLst>
          </p:cNvPr>
          <p:cNvGrpSpPr/>
          <p:nvPr/>
        </p:nvGrpSpPr>
        <p:grpSpPr>
          <a:xfrm>
            <a:off x="8730336" y="4039038"/>
            <a:ext cx="634105" cy="634105"/>
            <a:chOff x="6112068" y="5264714"/>
            <a:chExt cx="822169" cy="822169"/>
          </a:xfrm>
        </p:grpSpPr>
        <p:pic>
          <p:nvPicPr>
            <p:cNvPr id="72" name="Graphic 71" descr="Envelope outline">
              <a:extLst>
                <a:ext uri="{FF2B5EF4-FFF2-40B4-BE49-F238E27FC236}">
                  <a16:creationId xmlns:a16="http://schemas.microsoft.com/office/drawing/2014/main" id="{16850A5C-3C57-A33D-5159-24ABAD41BF25}"/>
                </a:ext>
              </a:extLst>
            </p:cNvPr>
            <p:cNvPicPr>
              <a:picLocks noChangeAspect="1"/>
            </p:cNvPicPr>
            <p:nvPr/>
          </p:nvPicPr>
          <p:blipFill>
            <a:blip r:embed="rId4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6"/>
                </a:ext>
              </a:extLst>
            </a:blip>
            <a:stretch>
              <a:fillRect/>
            </a:stretch>
          </p:blipFill>
          <p:spPr>
            <a:xfrm>
              <a:off x="6112068" y="5264714"/>
              <a:ext cx="822169" cy="822169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3" name="TextBox 72">
                  <a:extLst>
                    <a:ext uri="{FF2B5EF4-FFF2-40B4-BE49-F238E27FC236}">
                      <a16:creationId xmlns:a16="http://schemas.microsoft.com/office/drawing/2014/main" id="{BB350505-6E96-0A1C-DE57-B687F2EEAE56}"/>
                    </a:ext>
                  </a:extLst>
                </p:cNvPr>
                <p:cNvSpPr txBox="1"/>
                <p:nvPr/>
              </p:nvSpPr>
              <p:spPr>
                <a:xfrm>
                  <a:off x="6275462" y="5326517"/>
                  <a:ext cx="503229" cy="39905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73" name="TextBox 72">
                  <a:extLst>
                    <a:ext uri="{FF2B5EF4-FFF2-40B4-BE49-F238E27FC236}">
                      <a16:creationId xmlns:a16="http://schemas.microsoft.com/office/drawing/2014/main" id="{BB350505-6E96-0A1C-DE57-B687F2EEAE5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75462" y="5326517"/>
                  <a:ext cx="503229" cy="399058"/>
                </a:xfrm>
                <a:prstGeom prst="rect">
                  <a:avLst/>
                </a:prstGeom>
                <a:blipFill>
                  <a:blip r:embed="rId5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5121242B-FFFA-A04F-441D-451FBE7F4218}"/>
              </a:ext>
            </a:extLst>
          </p:cNvPr>
          <p:cNvGrpSpPr/>
          <p:nvPr/>
        </p:nvGrpSpPr>
        <p:grpSpPr>
          <a:xfrm>
            <a:off x="6732901" y="4618393"/>
            <a:ext cx="518537" cy="518537"/>
            <a:chOff x="6732901" y="4618393"/>
            <a:chExt cx="518537" cy="518537"/>
          </a:xfrm>
        </p:grpSpPr>
        <p:pic>
          <p:nvPicPr>
            <p:cNvPr id="56" name="Graphic 55" descr="Email outline">
              <a:extLst>
                <a:ext uri="{FF2B5EF4-FFF2-40B4-BE49-F238E27FC236}">
                  <a16:creationId xmlns:a16="http://schemas.microsoft.com/office/drawing/2014/main" id="{E7D04425-B035-9ACD-E897-2D2F484D8314}"/>
                </a:ext>
              </a:extLst>
            </p:cNvPr>
            <p:cNvPicPr>
              <a:picLocks noChangeAspect="1"/>
            </p:cNvPicPr>
            <p:nvPr/>
          </p:nvPicPr>
          <p:blipFill>
            <a:blip r:embed="rId5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5"/>
                </a:ext>
              </a:extLst>
            </a:blip>
            <a:stretch>
              <a:fillRect/>
            </a:stretch>
          </p:blipFill>
          <p:spPr>
            <a:xfrm>
              <a:off x="6732901" y="4618393"/>
              <a:ext cx="518537" cy="518537"/>
            </a:xfrm>
            <a:prstGeom prst="rect">
              <a:avLst/>
            </a:prstGeom>
          </p:spPr>
        </p:pic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97B533CD-F335-2644-DA24-8A366BA24FD4}"/>
                </a:ext>
              </a:extLst>
            </p:cNvPr>
            <p:cNvSpPr/>
            <p:nvPr/>
          </p:nvSpPr>
          <p:spPr>
            <a:xfrm>
              <a:off x="6907091" y="4752782"/>
              <a:ext cx="170155" cy="1732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TextBox 75">
                  <a:extLst>
                    <a:ext uri="{FF2B5EF4-FFF2-40B4-BE49-F238E27FC236}">
                      <a16:creationId xmlns:a16="http://schemas.microsoft.com/office/drawing/2014/main" id="{A3E7717E-FFED-3470-B1F4-1563D796D446}"/>
                    </a:ext>
                  </a:extLst>
                </p:cNvPr>
                <p:cNvSpPr txBox="1"/>
                <p:nvPr/>
              </p:nvSpPr>
              <p:spPr>
                <a:xfrm>
                  <a:off x="6830794" y="4639060"/>
                  <a:ext cx="306494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76" name="TextBox 75">
                  <a:extLst>
                    <a:ext uri="{FF2B5EF4-FFF2-40B4-BE49-F238E27FC236}">
                      <a16:creationId xmlns:a16="http://schemas.microsoft.com/office/drawing/2014/main" id="{A3E7717E-FFED-3470-B1F4-1563D796D44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30794" y="4639060"/>
                  <a:ext cx="306494" cy="307777"/>
                </a:xfrm>
                <a:prstGeom prst="rect">
                  <a:avLst/>
                </a:prstGeom>
                <a:blipFill>
                  <a:blip r:embed="rId5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15EDC04E-20AB-CD3B-D799-95227633280D}"/>
              </a:ext>
            </a:extLst>
          </p:cNvPr>
          <p:cNvGrpSpPr/>
          <p:nvPr/>
        </p:nvGrpSpPr>
        <p:grpSpPr>
          <a:xfrm>
            <a:off x="8109781" y="4623916"/>
            <a:ext cx="518537" cy="518537"/>
            <a:chOff x="6732901" y="4618393"/>
            <a:chExt cx="518537" cy="518537"/>
          </a:xfrm>
        </p:grpSpPr>
        <p:pic>
          <p:nvPicPr>
            <p:cNvPr id="80" name="Graphic 79" descr="Email outline">
              <a:extLst>
                <a:ext uri="{FF2B5EF4-FFF2-40B4-BE49-F238E27FC236}">
                  <a16:creationId xmlns:a16="http://schemas.microsoft.com/office/drawing/2014/main" id="{D9F2B5D6-A5B6-4418-A24A-D334A4321550}"/>
                </a:ext>
              </a:extLst>
            </p:cNvPr>
            <p:cNvPicPr>
              <a:picLocks noChangeAspect="1"/>
            </p:cNvPicPr>
            <p:nvPr/>
          </p:nvPicPr>
          <p:blipFill>
            <a:blip r:embed="rId5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5"/>
                </a:ext>
              </a:extLst>
            </a:blip>
            <a:stretch>
              <a:fillRect/>
            </a:stretch>
          </p:blipFill>
          <p:spPr>
            <a:xfrm>
              <a:off x="6732901" y="4618393"/>
              <a:ext cx="518537" cy="518537"/>
            </a:xfrm>
            <a:prstGeom prst="rect">
              <a:avLst/>
            </a:prstGeom>
          </p:spPr>
        </p:pic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A0FFAB89-A819-BC9C-69CF-123A019FEF32}"/>
                </a:ext>
              </a:extLst>
            </p:cNvPr>
            <p:cNvSpPr/>
            <p:nvPr/>
          </p:nvSpPr>
          <p:spPr>
            <a:xfrm>
              <a:off x="6907091" y="4752782"/>
              <a:ext cx="170155" cy="1732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2" name="TextBox 81">
                  <a:extLst>
                    <a:ext uri="{FF2B5EF4-FFF2-40B4-BE49-F238E27FC236}">
                      <a16:creationId xmlns:a16="http://schemas.microsoft.com/office/drawing/2014/main" id="{96F4B069-6F28-40DF-103D-3D0ACA318F87}"/>
                    </a:ext>
                  </a:extLst>
                </p:cNvPr>
                <p:cNvSpPr txBox="1"/>
                <p:nvPr/>
              </p:nvSpPr>
              <p:spPr>
                <a:xfrm>
                  <a:off x="6830794" y="4639060"/>
                  <a:ext cx="306494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82" name="TextBox 81">
                  <a:extLst>
                    <a:ext uri="{FF2B5EF4-FFF2-40B4-BE49-F238E27FC236}">
                      <a16:creationId xmlns:a16="http://schemas.microsoft.com/office/drawing/2014/main" id="{96F4B069-6F28-40DF-103D-3D0ACA318F8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30794" y="4639060"/>
                  <a:ext cx="306494" cy="307777"/>
                </a:xfrm>
                <a:prstGeom prst="rect">
                  <a:avLst/>
                </a:prstGeom>
                <a:blipFill>
                  <a:blip r:embed="rId5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2277DDAE-7AF9-F5A4-6460-C8F0BD465BA7}"/>
              </a:ext>
            </a:extLst>
          </p:cNvPr>
          <p:cNvGrpSpPr/>
          <p:nvPr/>
        </p:nvGrpSpPr>
        <p:grpSpPr>
          <a:xfrm>
            <a:off x="8795141" y="4623916"/>
            <a:ext cx="518537" cy="518537"/>
            <a:chOff x="6732901" y="4618393"/>
            <a:chExt cx="518537" cy="518537"/>
          </a:xfrm>
        </p:grpSpPr>
        <p:pic>
          <p:nvPicPr>
            <p:cNvPr id="84" name="Graphic 83" descr="Email outline">
              <a:extLst>
                <a:ext uri="{FF2B5EF4-FFF2-40B4-BE49-F238E27FC236}">
                  <a16:creationId xmlns:a16="http://schemas.microsoft.com/office/drawing/2014/main" id="{5A5DE7A1-FB9C-B586-10FC-A0BA05C0BBE6}"/>
                </a:ext>
              </a:extLst>
            </p:cNvPr>
            <p:cNvPicPr>
              <a:picLocks noChangeAspect="1"/>
            </p:cNvPicPr>
            <p:nvPr/>
          </p:nvPicPr>
          <p:blipFill>
            <a:blip r:embed="rId5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5"/>
                </a:ext>
              </a:extLst>
            </a:blip>
            <a:stretch>
              <a:fillRect/>
            </a:stretch>
          </p:blipFill>
          <p:spPr>
            <a:xfrm>
              <a:off x="6732901" y="4618393"/>
              <a:ext cx="518537" cy="518537"/>
            </a:xfrm>
            <a:prstGeom prst="rect">
              <a:avLst/>
            </a:prstGeom>
          </p:spPr>
        </p:pic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16799057-71F5-3EDA-B257-84EE1DF81189}"/>
                </a:ext>
              </a:extLst>
            </p:cNvPr>
            <p:cNvSpPr/>
            <p:nvPr/>
          </p:nvSpPr>
          <p:spPr>
            <a:xfrm>
              <a:off x="6907091" y="4752782"/>
              <a:ext cx="170155" cy="1732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6" name="TextBox 85">
                  <a:extLst>
                    <a:ext uri="{FF2B5EF4-FFF2-40B4-BE49-F238E27FC236}">
                      <a16:creationId xmlns:a16="http://schemas.microsoft.com/office/drawing/2014/main" id="{F7CD8EAF-8814-456D-662F-749F8234F4B5}"/>
                    </a:ext>
                  </a:extLst>
                </p:cNvPr>
                <p:cNvSpPr txBox="1"/>
                <p:nvPr/>
              </p:nvSpPr>
              <p:spPr>
                <a:xfrm>
                  <a:off x="6830794" y="4639060"/>
                  <a:ext cx="306494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86" name="TextBox 85">
                  <a:extLst>
                    <a:ext uri="{FF2B5EF4-FFF2-40B4-BE49-F238E27FC236}">
                      <a16:creationId xmlns:a16="http://schemas.microsoft.com/office/drawing/2014/main" id="{F7CD8EAF-8814-456D-662F-749F8234F4B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30794" y="4639060"/>
                  <a:ext cx="306494" cy="307777"/>
                </a:xfrm>
                <a:prstGeom prst="rect">
                  <a:avLst/>
                </a:prstGeom>
                <a:blipFill>
                  <a:blip r:embed="rId5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7AE0E18B-3184-3A32-8327-F4C788C26AC3}"/>
                  </a:ext>
                </a:extLst>
              </p:cNvPr>
              <p:cNvSpPr/>
              <p:nvPr/>
            </p:nvSpPr>
            <p:spPr>
              <a:xfrm>
                <a:off x="8134704" y="5533213"/>
                <a:ext cx="468688" cy="369332"/>
              </a:xfrm>
              <a:prstGeom prst="rect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7AE0E18B-3184-3A32-8327-F4C788C26AC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34704" y="5533213"/>
                <a:ext cx="468688" cy="369332"/>
              </a:xfrm>
              <a:prstGeom prst="rect">
                <a:avLst/>
              </a:prstGeom>
              <a:blipFill>
                <a:blip r:embed="rId59"/>
                <a:stretch>
                  <a:fillRect b="-1587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F21B2E69-1A97-2970-A502-BDEA1238F508}"/>
              </a:ext>
            </a:extLst>
          </p:cNvPr>
          <p:cNvCxnSpPr>
            <a:cxnSpLocks/>
          </p:cNvCxnSpPr>
          <p:nvPr/>
        </p:nvCxnSpPr>
        <p:spPr>
          <a:xfrm>
            <a:off x="7145111" y="5070591"/>
            <a:ext cx="989593" cy="50504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6C5DE8D5-F858-5219-0411-C7ED9E93817D}"/>
              </a:ext>
            </a:extLst>
          </p:cNvPr>
          <p:cNvCxnSpPr>
            <a:cxnSpLocks/>
          </p:cNvCxnSpPr>
          <p:nvPr/>
        </p:nvCxnSpPr>
        <p:spPr>
          <a:xfrm>
            <a:off x="8369048" y="5087947"/>
            <a:ext cx="0" cy="487692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>
            <a:extLst>
              <a:ext uri="{FF2B5EF4-FFF2-40B4-BE49-F238E27FC236}">
                <a16:creationId xmlns:a16="http://schemas.microsoft.com/office/drawing/2014/main" id="{777E57FD-2BF7-5C4A-A5CB-FE3E470D4D79}"/>
              </a:ext>
            </a:extLst>
          </p:cNvPr>
          <p:cNvCxnSpPr>
            <a:cxnSpLocks/>
          </p:cNvCxnSpPr>
          <p:nvPr/>
        </p:nvCxnSpPr>
        <p:spPr>
          <a:xfrm flipH="1">
            <a:off x="8581148" y="5109049"/>
            <a:ext cx="369530" cy="45862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TextBox 96">
            <a:extLst>
              <a:ext uri="{FF2B5EF4-FFF2-40B4-BE49-F238E27FC236}">
                <a16:creationId xmlns:a16="http://schemas.microsoft.com/office/drawing/2014/main" id="{C6F69281-E68B-18C3-E9AB-6779AF9530B3}"/>
              </a:ext>
            </a:extLst>
          </p:cNvPr>
          <p:cNvSpPr txBox="1"/>
          <p:nvPr/>
        </p:nvSpPr>
        <p:spPr>
          <a:xfrm>
            <a:off x="10365862" y="4189495"/>
            <a:ext cx="1837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consider local indices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F831908A-C9F8-33CD-ABA8-05217DFFF8C2}"/>
              </a:ext>
            </a:extLst>
          </p:cNvPr>
          <p:cNvSpPr txBox="1"/>
          <p:nvPr/>
        </p:nvSpPr>
        <p:spPr>
          <a:xfrm>
            <a:off x="9361030" y="4724327"/>
            <a:ext cx="17082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open commitments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0C807D49-E6D9-2E53-189F-6570534FDAF7}"/>
              </a:ext>
            </a:extLst>
          </p:cNvPr>
          <p:cNvSpPr txBox="1"/>
          <p:nvPr/>
        </p:nvSpPr>
        <p:spPr>
          <a:xfrm>
            <a:off x="8837736" y="5231632"/>
            <a:ext cx="23205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check PRG output matches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B9192E33-627A-BE9F-1BBA-D9252BB0E0AD}"/>
              </a:ext>
            </a:extLst>
          </p:cNvPr>
          <p:cNvSpPr txBox="1"/>
          <p:nvPr/>
        </p:nvSpPr>
        <p:spPr>
          <a:xfrm>
            <a:off x="4811764" y="1817274"/>
            <a:ext cx="26752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Note: extractor seeds also in </a:t>
            </a:r>
            <a:r>
              <a:rPr lang="en-US" sz="1400" dirty="0" err="1"/>
              <a:t>crs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590483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indefinite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19" dur="indefinite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indefinite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2" dur="indefinite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7" grpId="0"/>
      <p:bldP spid="134" grpId="0"/>
      <p:bldP spid="135" grpId="0"/>
      <p:bldP spid="145" grpId="0"/>
      <p:bldP spid="163" grpId="0"/>
      <p:bldP spid="164" grpId="0"/>
      <p:bldP spid="166" grpId="0"/>
      <p:bldP spid="167" grpId="0"/>
      <p:bldP spid="12" grpId="0"/>
      <p:bldP spid="17" grpId="0" animBg="1"/>
      <p:bldP spid="18" grpId="0" animBg="1"/>
      <p:bldP spid="19" grpId="0"/>
      <p:bldP spid="6" grpId="0"/>
      <p:bldP spid="42" grpId="0"/>
      <p:bldP spid="45" grpId="0"/>
      <p:bldP spid="88" grpId="0" animBg="1"/>
      <p:bldP spid="97" grpId="0"/>
      <p:bldP spid="98" grpId="0"/>
      <p:bldP spid="99" grpId="0"/>
      <p:bldP spid="10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38B1A0-90A8-3678-0B22-3C703F0F46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815" y="390154"/>
            <a:ext cx="10634472" cy="983557"/>
          </a:xfrm>
        </p:spPr>
        <p:txBody>
          <a:bodyPr/>
          <a:lstStyle/>
          <a:p>
            <a:pPr algn="ctr"/>
            <a:r>
              <a:rPr lang="en-US" sz="4000" dirty="0"/>
              <a:t>Proof: Binding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3099C7C2-9471-7094-03B1-57538CD91D88}"/>
              </a:ext>
            </a:extLst>
          </p:cNvPr>
          <p:cNvGrpSpPr/>
          <p:nvPr/>
        </p:nvGrpSpPr>
        <p:grpSpPr>
          <a:xfrm>
            <a:off x="70589" y="2684519"/>
            <a:ext cx="1245884" cy="1611632"/>
            <a:chOff x="1616212" y="2411588"/>
            <a:chExt cx="1781175" cy="2304066"/>
          </a:xfrm>
        </p:grpSpPr>
        <p:pic>
          <p:nvPicPr>
            <p:cNvPr id="36" name="Graphic 35" descr="Woman holding a laptop">
              <a:extLst>
                <a:ext uri="{FF2B5EF4-FFF2-40B4-BE49-F238E27FC236}">
                  <a16:creationId xmlns:a16="http://schemas.microsoft.com/office/drawing/2014/main" id="{42E8E41C-F1A9-403D-A1A8-39190B1BDD1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616212" y="2905904"/>
              <a:ext cx="1781175" cy="1809750"/>
            </a:xfrm>
            <a:prstGeom prst="rect">
              <a:avLst/>
            </a:prstGeom>
          </p:spPr>
        </p:pic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0AE56EDE-C1F7-8085-63F2-2332E22C091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830013" y="2411588"/>
              <a:ext cx="876422" cy="828791"/>
            </a:xfrm>
            <a:prstGeom prst="rect">
              <a:avLst/>
            </a:prstGeom>
          </p:spPr>
        </p:pic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6560543D-5C21-01DF-CCB1-3E153CD6212C}"/>
              </a:ext>
            </a:extLst>
          </p:cNvPr>
          <p:cNvSpPr txBox="1"/>
          <p:nvPr/>
        </p:nvSpPr>
        <p:spPr>
          <a:xfrm>
            <a:off x="70589" y="2261627"/>
            <a:ext cx="8468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Prover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8AA4139-E97B-2DB7-9BB2-37B30C5B50BA}"/>
              </a:ext>
            </a:extLst>
          </p:cNvPr>
          <p:cNvGrpSpPr/>
          <p:nvPr/>
        </p:nvGrpSpPr>
        <p:grpSpPr>
          <a:xfrm>
            <a:off x="4507340" y="1004462"/>
            <a:ext cx="5256777" cy="1128702"/>
            <a:chOff x="3769940" y="1408251"/>
            <a:chExt cx="5256777" cy="1128702"/>
          </a:xfrm>
        </p:grpSpPr>
        <p:pic>
          <p:nvPicPr>
            <p:cNvPr id="52" name="Graphic 51" descr="Cloud outline">
              <a:extLst>
                <a:ext uri="{FF2B5EF4-FFF2-40B4-BE49-F238E27FC236}">
                  <a16:creationId xmlns:a16="http://schemas.microsoft.com/office/drawing/2014/main" id="{51CE8BC1-000F-965D-ADDE-7F466F83B45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3769940" y="1408251"/>
              <a:ext cx="3224688" cy="1128702"/>
            </a:xfrm>
            <a:prstGeom prst="rect">
              <a:avLst/>
            </a:prstGeom>
          </p:spPr>
        </p:pic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A0129909-CED3-9FEC-C917-44542DD3DAC5}"/>
                </a:ext>
              </a:extLst>
            </p:cNvPr>
            <p:cNvSpPr txBox="1"/>
            <p:nvPr/>
          </p:nvSpPr>
          <p:spPr>
            <a:xfrm>
              <a:off x="4143461" y="1928757"/>
              <a:ext cx="255884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crs = (</a:t>
              </a:r>
              <a:r>
                <a:rPr lang="en-US" sz="1600" dirty="0" err="1"/>
                <a:t>crsBARG</a:t>
              </a:r>
              <a:r>
                <a:rPr lang="en-US" sz="1600" dirty="0"/>
                <a:t>, </a:t>
              </a:r>
              <a:r>
                <a:rPr lang="en-US" sz="1600" dirty="0" err="1"/>
                <a:t>crsBIND</a:t>
              </a:r>
              <a:r>
                <a:rPr lang="en-US" sz="1600" dirty="0"/>
                <a:t>) </a:t>
              </a:r>
            </a:p>
          </p:txBody>
        </p: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476E6541-DB28-6295-D580-92874A5111F7}"/>
                </a:ext>
              </a:extLst>
            </p:cNvPr>
            <p:cNvGrpSpPr/>
            <p:nvPr/>
          </p:nvGrpSpPr>
          <p:grpSpPr>
            <a:xfrm>
              <a:off x="6764742" y="1462269"/>
              <a:ext cx="2261975" cy="392993"/>
              <a:chOff x="5676505" y="1902458"/>
              <a:chExt cx="2261975" cy="392993"/>
            </a:xfrm>
          </p:grpSpPr>
          <p:cxnSp>
            <p:nvCxnSpPr>
              <p:cNvPr id="57" name="Straight Arrow Connector 56">
                <a:extLst>
                  <a:ext uri="{FF2B5EF4-FFF2-40B4-BE49-F238E27FC236}">
                    <a16:creationId xmlns:a16="http://schemas.microsoft.com/office/drawing/2014/main" id="{4D1DFFE6-7CC6-E16D-AEEC-071F39C01AA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676505" y="2126339"/>
                <a:ext cx="703663" cy="160045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1" name="TextBox 60">
                    <a:extLst>
                      <a:ext uri="{FF2B5EF4-FFF2-40B4-BE49-F238E27FC236}">
                        <a16:creationId xmlns:a16="http://schemas.microsoft.com/office/drawing/2014/main" id="{41036630-B561-E4A6-7748-61D117511F57}"/>
                      </a:ext>
                    </a:extLst>
                  </p:cNvPr>
                  <p:cNvSpPr txBox="1"/>
                  <p:nvPr/>
                </p:nvSpPr>
                <p:spPr>
                  <a:xfrm>
                    <a:off x="6380168" y="1902458"/>
                    <a:ext cx="1558312" cy="392993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>
                        <a:solidFill>
                          <a:schemeClr val="tx1"/>
                        </a:solidFill>
                      </a:rPr>
                      <a:t>Setup(</a:t>
                    </a:r>
                    <a14:m>
                      <m:oMath xmlns:m="http://schemas.openxmlformats.org/officeDocument/2006/math">
                        <m:sSup>
                          <m:sSupPr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m:rPr>
                                <m:sty m:val="p"/>
                              </m:rPr>
                              <a:rPr lang="el-GR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λ</m:t>
                            </m:r>
                          </m:sup>
                        </m:s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p>
                        </m:sSup>
                      </m:oMath>
                    </a14:m>
                    <a:r>
                      <a:rPr lang="en-US" dirty="0">
                        <a:solidFill>
                          <a:schemeClr val="tx1"/>
                        </a:solidFill>
                      </a:rPr>
                      <a:t>)</a:t>
                    </a:r>
                  </a:p>
                </p:txBody>
              </p:sp>
            </mc:Choice>
            <mc:Fallback xmlns="">
              <p:sp>
                <p:nvSpPr>
                  <p:cNvPr id="61" name="TextBox 60">
                    <a:extLst>
                      <a:ext uri="{FF2B5EF4-FFF2-40B4-BE49-F238E27FC236}">
                        <a16:creationId xmlns:a16="http://schemas.microsoft.com/office/drawing/2014/main" id="{41036630-B561-E4A6-7748-61D117511F5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380168" y="1902458"/>
                    <a:ext cx="1558312" cy="392993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l="-3125" t="-6250" r="-3516" b="-2187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36A5E0E-A29D-3EC8-2209-5CCCD7652033}"/>
                  </a:ext>
                </a:extLst>
              </p:cNvPr>
              <p:cNvSpPr txBox="1"/>
              <p:nvPr/>
            </p:nvSpPr>
            <p:spPr>
              <a:xfrm>
                <a:off x="1296788" y="2272522"/>
                <a:ext cx="175015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GenBits(</a:t>
                </a:r>
                <a:r>
                  <a:rPr lang="en-US" dirty="0" err="1"/>
                  <a:t>crs</a:t>
                </a:r>
                <a:r>
                  <a:rPr lang="en-US" dirty="0"/>
                  <a:t>;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en-US" dirty="0"/>
                  <a:t>):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36A5E0E-A29D-3EC8-2209-5CCCD76520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6788" y="2272522"/>
                <a:ext cx="1750159" cy="369332"/>
              </a:xfrm>
              <a:prstGeom prst="rect">
                <a:avLst/>
              </a:prstGeom>
              <a:blipFill>
                <a:blip r:embed="rId9"/>
                <a:stretch>
                  <a:fillRect l="-3136" t="-10000" r="-2787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" name="Group 20">
            <a:extLst>
              <a:ext uri="{FF2B5EF4-FFF2-40B4-BE49-F238E27FC236}">
                <a16:creationId xmlns:a16="http://schemas.microsoft.com/office/drawing/2014/main" id="{36B2DBC2-27C2-BECB-5AB4-0D1678AE156C}"/>
              </a:ext>
            </a:extLst>
          </p:cNvPr>
          <p:cNvGrpSpPr/>
          <p:nvPr/>
        </p:nvGrpSpPr>
        <p:grpSpPr>
          <a:xfrm>
            <a:off x="1688930" y="2890574"/>
            <a:ext cx="3510384" cy="784950"/>
            <a:chOff x="1031136" y="4068944"/>
            <a:chExt cx="3510384" cy="784950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7849BBE-D933-C946-B68E-A0D58EC96A97}"/>
                </a:ext>
              </a:extLst>
            </p:cNvPr>
            <p:cNvSpPr txBox="1"/>
            <p:nvPr/>
          </p:nvSpPr>
          <p:spPr>
            <a:xfrm>
              <a:off x="1031136" y="4392229"/>
              <a:ext cx="3510384" cy="461665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r>
                <a:rPr lang="en-US" sz="2400" dirty="0"/>
                <a:t>PRG(                                   )</a:t>
              </a:r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59CF8496-9062-DC26-32D6-D330347C4A08}"/>
                </a:ext>
              </a:extLst>
            </p:cNvPr>
            <p:cNvGrpSpPr/>
            <p:nvPr/>
          </p:nvGrpSpPr>
          <p:grpSpPr>
            <a:xfrm>
              <a:off x="1913505" y="4477481"/>
              <a:ext cx="2378543" cy="369332"/>
              <a:chOff x="2223937" y="4524986"/>
              <a:chExt cx="2378543" cy="36933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" name="Rectangle 3">
                    <a:extLst>
                      <a:ext uri="{FF2B5EF4-FFF2-40B4-BE49-F238E27FC236}">
                        <a16:creationId xmlns:a16="http://schemas.microsoft.com/office/drawing/2014/main" id="{3D667C9D-4CC9-495B-4AB7-F014133437B6}"/>
                      </a:ext>
                    </a:extLst>
                  </p:cNvPr>
                  <p:cNvSpPr/>
                  <p:nvPr/>
                </p:nvSpPr>
                <p:spPr>
                  <a:xfrm>
                    <a:off x="2223937" y="4524986"/>
                    <a:ext cx="336383" cy="369332"/>
                  </a:xfrm>
                  <a:prstGeom prst="rect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4" name="Rectangle 3">
                    <a:extLst>
                      <a:ext uri="{FF2B5EF4-FFF2-40B4-BE49-F238E27FC236}">
                        <a16:creationId xmlns:a16="http://schemas.microsoft.com/office/drawing/2014/main" id="{3D667C9D-4CC9-495B-4AB7-F014133437B6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223937" y="4524986"/>
                    <a:ext cx="336383" cy="369332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l="-5172"/>
                    </a:stretch>
                  </a:blipFill>
                  <a:ln w="19050"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" name="Rectangle 6">
                    <a:extLst>
                      <a:ext uri="{FF2B5EF4-FFF2-40B4-BE49-F238E27FC236}">
                        <a16:creationId xmlns:a16="http://schemas.microsoft.com/office/drawing/2014/main" id="{0F106BFD-4B90-2A60-64E2-87811E296A51}"/>
                      </a:ext>
                    </a:extLst>
                  </p:cNvPr>
                  <p:cNvSpPr/>
                  <p:nvPr/>
                </p:nvSpPr>
                <p:spPr>
                  <a:xfrm>
                    <a:off x="2563354" y="4524986"/>
                    <a:ext cx="336383" cy="369332"/>
                  </a:xfrm>
                  <a:prstGeom prst="rect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7" name="Rectangle 6">
                    <a:extLst>
                      <a:ext uri="{FF2B5EF4-FFF2-40B4-BE49-F238E27FC236}">
                        <a16:creationId xmlns:a16="http://schemas.microsoft.com/office/drawing/2014/main" id="{0F106BFD-4B90-2A60-64E2-87811E296A51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563354" y="4524986"/>
                    <a:ext cx="336383" cy="369332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 l="-3390"/>
                    </a:stretch>
                  </a:blipFill>
                  <a:ln w="19050"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" name="Rectangle 7">
                    <a:extLst>
                      <a:ext uri="{FF2B5EF4-FFF2-40B4-BE49-F238E27FC236}">
                        <a16:creationId xmlns:a16="http://schemas.microsoft.com/office/drawing/2014/main" id="{442F7DBA-E5A1-2932-BB89-CD6BD7AEB01C}"/>
                      </a:ext>
                    </a:extLst>
                  </p:cNvPr>
                  <p:cNvSpPr/>
                  <p:nvPr/>
                </p:nvSpPr>
                <p:spPr>
                  <a:xfrm>
                    <a:off x="2879221" y="4524986"/>
                    <a:ext cx="336383" cy="369332"/>
                  </a:xfrm>
                  <a:prstGeom prst="rect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8" name="Rectangle 7">
                    <a:extLst>
                      <a:ext uri="{FF2B5EF4-FFF2-40B4-BE49-F238E27FC236}">
                        <a16:creationId xmlns:a16="http://schemas.microsoft.com/office/drawing/2014/main" id="{442F7DBA-E5A1-2932-BB89-CD6BD7AEB01C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879221" y="4524986"/>
                    <a:ext cx="336383" cy="369332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 l="-5172"/>
                    </a:stretch>
                  </a:blipFill>
                  <a:ln w="19050"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" name="Rectangle 9">
                    <a:extLst>
                      <a:ext uri="{FF2B5EF4-FFF2-40B4-BE49-F238E27FC236}">
                        <a16:creationId xmlns:a16="http://schemas.microsoft.com/office/drawing/2014/main" id="{CDEB4C3C-6884-212E-E3CF-DA036F6BC199}"/>
                      </a:ext>
                    </a:extLst>
                  </p:cNvPr>
                  <p:cNvSpPr/>
                  <p:nvPr/>
                </p:nvSpPr>
                <p:spPr>
                  <a:xfrm>
                    <a:off x="4266097" y="4524986"/>
                    <a:ext cx="336383" cy="369332"/>
                  </a:xfrm>
                  <a:prstGeom prst="rect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0" name="Rectangle 9">
                    <a:extLst>
                      <a:ext uri="{FF2B5EF4-FFF2-40B4-BE49-F238E27FC236}">
                        <a16:creationId xmlns:a16="http://schemas.microsoft.com/office/drawing/2014/main" id="{CDEB4C3C-6884-212E-E3CF-DA036F6BC199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266097" y="4524986"/>
                    <a:ext cx="336383" cy="369332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 l="-6897"/>
                    </a:stretch>
                  </a:blipFill>
                  <a:ln w="19050"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7964CA5B-0FB6-954B-5820-4888203D4B54}"/>
                  </a:ext>
                </a:extLst>
              </p:cNvPr>
              <p:cNvSpPr/>
              <p:nvPr/>
            </p:nvSpPr>
            <p:spPr>
              <a:xfrm>
                <a:off x="3531471" y="4524986"/>
                <a:ext cx="734626" cy="369332"/>
              </a:xfrm>
              <a:prstGeom prst="rect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tIns="91440" bIns="91440" rtlCol="0" anchor="b" anchorCtr="0"/>
              <a:lstStyle/>
              <a:p>
                <a:pPr algn="ctr"/>
                <a:r>
                  <a:rPr lang="en-US" dirty="0"/>
                  <a:t>…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" name="Rectangle 13">
                    <a:extLst>
                      <a:ext uri="{FF2B5EF4-FFF2-40B4-BE49-F238E27FC236}">
                        <a16:creationId xmlns:a16="http://schemas.microsoft.com/office/drawing/2014/main" id="{AF206DD4-C79A-57A7-A29B-AE2B948BEC8C}"/>
                      </a:ext>
                    </a:extLst>
                  </p:cNvPr>
                  <p:cNvSpPr/>
                  <p:nvPr/>
                </p:nvSpPr>
                <p:spPr>
                  <a:xfrm>
                    <a:off x="3208673" y="4524986"/>
                    <a:ext cx="336383" cy="369332"/>
                  </a:xfrm>
                  <a:prstGeom prst="rect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4" name="Rectangle 13">
                    <a:extLst>
                      <a:ext uri="{FF2B5EF4-FFF2-40B4-BE49-F238E27FC236}">
                        <a16:creationId xmlns:a16="http://schemas.microsoft.com/office/drawing/2014/main" id="{AF206DD4-C79A-57A7-A29B-AE2B948BEC8C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208673" y="4524986"/>
                    <a:ext cx="336383" cy="369332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 l="-3390"/>
                    </a:stretch>
                  </a:blipFill>
                  <a:ln w="19050"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93F8105-DDD4-1895-B3E5-B06263F326D3}"/>
                </a:ext>
              </a:extLst>
            </p:cNvPr>
            <p:cNvSpPr txBox="1"/>
            <p:nvPr/>
          </p:nvSpPr>
          <p:spPr>
            <a:xfrm>
              <a:off x="2421113" y="4068944"/>
              <a:ext cx="14780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random seed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E3EBBB4D-D543-5C5C-465C-CD82D24BCCAE}"/>
              </a:ext>
            </a:extLst>
          </p:cNvPr>
          <p:cNvGrpSpPr/>
          <p:nvPr/>
        </p:nvGrpSpPr>
        <p:grpSpPr>
          <a:xfrm>
            <a:off x="1866299" y="4274379"/>
            <a:ext cx="3795536" cy="369333"/>
            <a:chOff x="1877895" y="3445565"/>
            <a:chExt cx="3795536" cy="36933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id="{43753269-19D6-FE25-42AE-E8C2B32B4F25}"/>
                    </a:ext>
                  </a:extLst>
                </p:cNvPr>
                <p:cNvSpPr/>
                <p:nvPr/>
              </p:nvSpPr>
              <p:spPr>
                <a:xfrm>
                  <a:off x="2815271" y="3445566"/>
                  <a:ext cx="468688" cy="369332"/>
                </a:xfrm>
                <a:prstGeom prst="rect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id="{43753269-19D6-FE25-42AE-E8C2B32B4F2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15271" y="3445566"/>
                  <a:ext cx="468688" cy="369332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  <a:ln w="1905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Rectangle 23">
                  <a:extLst>
                    <a:ext uri="{FF2B5EF4-FFF2-40B4-BE49-F238E27FC236}">
                      <a16:creationId xmlns:a16="http://schemas.microsoft.com/office/drawing/2014/main" id="{D0F06BE9-1302-4667-9615-39226E009338}"/>
                    </a:ext>
                  </a:extLst>
                </p:cNvPr>
                <p:cNvSpPr/>
                <p:nvPr/>
              </p:nvSpPr>
              <p:spPr>
                <a:xfrm>
                  <a:off x="5204743" y="3445565"/>
                  <a:ext cx="468688" cy="369332"/>
                </a:xfrm>
                <a:prstGeom prst="rect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𝑚𝐵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4" name="Rectangle 23">
                  <a:extLst>
                    <a:ext uri="{FF2B5EF4-FFF2-40B4-BE49-F238E27FC236}">
                      <a16:creationId xmlns:a16="http://schemas.microsoft.com/office/drawing/2014/main" id="{D0F06BE9-1302-4667-9615-39226E00933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04743" y="3445565"/>
                  <a:ext cx="468688" cy="369332"/>
                </a:xfrm>
                <a:prstGeom prst="rect">
                  <a:avLst/>
                </a:prstGeom>
                <a:blipFill>
                  <a:blip r:embed="rId16"/>
                  <a:stretch>
                    <a:fillRect l="-10000"/>
                  </a:stretch>
                </a:blipFill>
                <a:ln w="1905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4F33812D-C98C-0205-9DCF-0FCB98CCD65B}"/>
                    </a:ext>
                  </a:extLst>
                </p:cNvPr>
                <p:cNvSpPr/>
                <p:nvPr/>
              </p:nvSpPr>
              <p:spPr>
                <a:xfrm>
                  <a:off x="2346583" y="3445566"/>
                  <a:ext cx="468688" cy="369332"/>
                </a:xfrm>
                <a:prstGeom prst="rect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4F33812D-C98C-0205-9DCF-0FCB98CCD65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46583" y="3445566"/>
                  <a:ext cx="468688" cy="369332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  <a:ln w="1905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EE79FC7E-F01D-EB30-1454-2C1F7AE0AB87}"/>
                    </a:ext>
                  </a:extLst>
                </p:cNvPr>
                <p:cNvSpPr/>
                <p:nvPr/>
              </p:nvSpPr>
              <p:spPr>
                <a:xfrm>
                  <a:off x="1877895" y="3445566"/>
                  <a:ext cx="468688" cy="369332"/>
                </a:xfrm>
                <a:prstGeom prst="rect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EE79FC7E-F01D-EB30-1454-2C1F7AE0AB8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77895" y="3445566"/>
                  <a:ext cx="468688" cy="369332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  <a:ln w="1905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03770A4C-4ED9-AE57-0552-8DE1EF3598F7}"/>
                </a:ext>
              </a:extLst>
            </p:cNvPr>
            <p:cNvSpPr/>
            <p:nvPr/>
          </p:nvSpPr>
          <p:spPr>
            <a:xfrm>
              <a:off x="3283959" y="3445566"/>
              <a:ext cx="1920784" cy="369332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tIns="91440" bIns="91440" rtlCol="0" anchor="b" anchorCtr="0"/>
            <a:lstStyle/>
            <a:p>
              <a:pPr algn="ctr"/>
              <a:r>
                <a:rPr lang="en-US" dirty="0"/>
                <a:t>...</a:t>
              </a:r>
            </a:p>
          </p:txBody>
        </p:sp>
      </p:grp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6958CCE4-BD75-34B3-A8F1-2AFD1D618AF8}"/>
              </a:ext>
            </a:extLst>
          </p:cNvPr>
          <p:cNvCxnSpPr>
            <a:cxnSpLocks/>
          </p:cNvCxnSpPr>
          <p:nvPr/>
        </p:nvCxnSpPr>
        <p:spPr>
          <a:xfrm flipH="1">
            <a:off x="2944363" y="3655118"/>
            <a:ext cx="68461" cy="65146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D3F3C4D0-1430-6A54-BFDB-D319BF7C5A77}"/>
              </a:ext>
            </a:extLst>
          </p:cNvPr>
          <p:cNvCxnSpPr>
            <a:cxnSpLocks/>
            <a:endCxn id="23" idx="0"/>
          </p:cNvCxnSpPr>
          <p:nvPr/>
        </p:nvCxnSpPr>
        <p:spPr>
          <a:xfrm flipH="1">
            <a:off x="3038019" y="3627136"/>
            <a:ext cx="579474" cy="647244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378FB022-A93B-9C56-0472-98E3C8B29627}"/>
              </a:ext>
            </a:extLst>
          </p:cNvPr>
          <p:cNvCxnSpPr>
            <a:cxnSpLocks/>
          </p:cNvCxnSpPr>
          <p:nvPr/>
        </p:nvCxnSpPr>
        <p:spPr>
          <a:xfrm flipH="1">
            <a:off x="3147919" y="3618451"/>
            <a:ext cx="1538606" cy="688132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4046952A-7546-6DB8-1A90-7EABE6399D61}"/>
              </a:ext>
            </a:extLst>
          </p:cNvPr>
          <p:cNvGrpSpPr/>
          <p:nvPr/>
        </p:nvGrpSpPr>
        <p:grpSpPr>
          <a:xfrm>
            <a:off x="1866299" y="4994238"/>
            <a:ext cx="3795536" cy="331797"/>
            <a:chOff x="1857204" y="4907621"/>
            <a:chExt cx="3795536" cy="3693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1" name="Rectangle 100">
                  <a:extLst>
                    <a:ext uri="{FF2B5EF4-FFF2-40B4-BE49-F238E27FC236}">
                      <a16:creationId xmlns:a16="http://schemas.microsoft.com/office/drawing/2014/main" id="{37BEBB0A-6B27-8867-3016-4853278FB641}"/>
                    </a:ext>
                  </a:extLst>
                </p:cNvPr>
                <p:cNvSpPr/>
                <p:nvPr/>
              </p:nvSpPr>
              <p:spPr>
                <a:xfrm>
                  <a:off x="1857204" y="4907621"/>
                  <a:ext cx="1596673" cy="369332"/>
                </a:xfrm>
                <a:prstGeom prst="rect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…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1" name="Rectangle 100">
                  <a:extLst>
                    <a:ext uri="{FF2B5EF4-FFF2-40B4-BE49-F238E27FC236}">
                      <a16:creationId xmlns:a16="http://schemas.microsoft.com/office/drawing/2014/main" id="{37BEBB0A-6B27-8867-3016-4853278FB64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57204" y="4907621"/>
                  <a:ext cx="1596673" cy="369332"/>
                </a:xfrm>
                <a:prstGeom prst="rect">
                  <a:avLst/>
                </a:prstGeom>
                <a:blipFill>
                  <a:blip r:embed="rId19"/>
                  <a:stretch>
                    <a:fillRect b="-3448"/>
                  </a:stretch>
                </a:blipFill>
                <a:ln w="1905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5" name="Rectangle 114">
                  <a:extLst>
                    <a:ext uri="{FF2B5EF4-FFF2-40B4-BE49-F238E27FC236}">
                      <a16:creationId xmlns:a16="http://schemas.microsoft.com/office/drawing/2014/main" id="{11CE0087-0C22-F23E-2143-44BAD6A31260}"/>
                    </a:ext>
                  </a:extLst>
                </p:cNvPr>
                <p:cNvSpPr/>
                <p:nvPr/>
              </p:nvSpPr>
              <p:spPr>
                <a:xfrm>
                  <a:off x="4056067" y="4907621"/>
                  <a:ext cx="1596673" cy="369332"/>
                </a:xfrm>
                <a:prstGeom prst="rect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5" name="Rectangle 114">
                  <a:extLst>
                    <a:ext uri="{FF2B5EF4-FFF2-40B4-BE49-F238E27FC236}">
                      <a16:creationId xmlns:a16="http://schemas.microsoft.com/office/drawing/2014/main" id="{11CE0087-0C22-F23E-2143-44BAD6A3126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56067" y="4907621"/>
                  <a:ext cx="1596673" cy="369332"/>
                </a:xfrm>
                <a:prstGeom prst="rect">
                  <a:avLst/>
                </a:prstGeom>
                <a:blipFill>
                  <a:blip r:embed="rId20"/>
                  <a:stretch>
                    <a:fillRect/>
                  </a:stretch>
                </a:blipFill>
                <a:ln w="1905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6" name="Rectangle 115">
              <a:extLst>
                <a:ext uri="{FF2B5EF4-FFF2-40B4-BE49-F238E27FC236}">
                  <a16:creationId xmlns:a16="http://schemas.microsoft.com/office/drawing/2014/main" id="{5A7D0095-822A-B989-8E6E-456106A1597B}"/>
                </a:ext>
              </a:extLst>
            </p:cNvPr>
            <p:cNvSpPr/>
            <p:nvPr/>
          </p:nvSpPr>
          <p:spPr>
            <a:xfrm>
              <a:off x="3453877" y="4907621"/>
              <a:ext cx="602190" cy="369332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tIns="91440" bIns="91440" rtlCol="0" anchor="b" anchorCtr="0"/>
            <a:lstStyle/>
            <a:p>
              <a:pPr algn="ctr"/>
              <a:r>
                <a:rPr lang="en-US" dirty="0"/>
                <a:t>…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7" name="TextBox 116">
                <a:extLst>
                  <a:ext uri="{FF2B5EF4-FFF2-40B4-BE49-F238E27FC236}">
                    <a16:creationId xmlns:a16="http://schemas.microsoft.com/office/drawing/2014/main" id="{9F2F0560-7856-A6E1-0D87-D0724982D996}"/>
                  </a:ext>
                </a:extLst>
              </p:cNvPr>
              <p:cNvSpPr txBox="1"/>
              <p:nvPr/>
            </p:nvSpPr>
            <p:spPr>
              <a:xfrm>
                <a:off x="39900" y="4964588"/>
                <a:ext cx="191061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/>
                  <a:t>break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1600" dirty="0"/>
                  <a:t> into blocks:</a:t>
                </a:r>
              </a:p>
            </p:txBody>
          </p:sp>
        </mc:Choice>
        <mc:Fallback xmlns="">
          <p:sp>
            <p:nvSpPr>
              <p:cNvPr id="117" name="TextBox 116">
                <a:extLst>
                  <a:ext uri="{FF2B5EF4-FFF2-40B4-BE49-F238E27FC236}">
                    <a16:creationId xmlns:a16="http://schemas.microsoft.com/office/drawing/2014/main" id="{9F2F0560-7856-A6E1-0D87-D0724982D9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00" y="4964588"/>
                <a:ext cx="1910610" cy="338554"/>
              </a:xfrm>
              <a:prstGeom prst="rect">
                <a:avLst/>
              </a:prstGeom>
              <a:blipFill>
                <a:blip r:embed="rId21"/>
                <a:stretch>
                  <a:fillRect l="-1917" t="-5357"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3" name="Group 132">
            <a:extLst>
              <a:ext uri="{FF2B5EF4-FFF2-40B4-BE49-F238E27FC236}">
                <a16:creationId xmlns:a16="http://schemas.microsoft.com/office/drawing/2014/main" id="{FA05D607-CFE6-7039-3E9A-D9D204C0C8C4}"/>
              </a:ext>
            </a:extLst>
          </p:cNvPr>
          <p:cNvGrpSpPr/>
          <p:nvPr/>
        </p:nvGrpSpPr>
        <p:grpSpPr>
          <a:xfrm>
            <a:off x="2516757" y="5848521"/>
            <a:ext cx="2494619" cy="369332"/>
            <a:chOff x="8227290" y="4296151"/>
            <a:chExt cx="2494619" cy="3693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9" name="Rectangle 128">
                  <a:extLst>
                    <a:ext uri="{FF2B5EF4-FFF2-40B4-BE49-F238E27FC236}">
                      <a16:creationId xmlns:a16="http://schemas.microsoft.com/office/drawing/2014/main" id="{67A131D3-9766-270C-7783-00F4ADD80A20}"/>
                    </a:ext>
                  </a:extLst>
                </p:cNvPr>
                <p:cNvSpPr/>
                <p:nvPr/>
              </p:nvSpPr>
              <p:spPr>
                <a:xfrm>
                  <a:off x="8227290" y="4296151"/>
                  <a:ext cx="342444" cy="369332"/>
                </a:xfrm>
                <a:prstGeom prst="rect">
                  <a:avLst/>
                </a:prstGeom>
                <a:ln w="19050">
                  <a:solidFill>
                    <a:srgbClr val="00B050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rgbClr val="00B050"/>
                    </a:solidFill>
                  </a:endParaRPr>
                </a:p>
              </p:txBody>
            </p:sp>
          </mc:Choice>
          <mc:Fallback xmlns="">
            <p:sp>
              <p:nvSpPr>
                <p:cNvPr id="129" name="Rectangle 128">
                  <a:extLst>
                    <a:ext uri="{FF2B5EF4-FFF2-40B4-BE49-F238E27FC236}">
                      <a16:creationId xmlns:a16="http://schemas.microsoft.com/office/drawing/2014/main" id="{67A131D3-9766-270C-7783-00F4ADD80A2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27290" y="4296151"/>
                  <a:ext cx="342444" cy="369332"/>
                </a:xfrm>
                <a:prstGeom prst="rect">
                  <a:avLst/>
                </a:prstGeom>
                <a:blipFill>
                  <a:blip r:embed="rId22"/>
                  <a:stretch>
                    <a:fillRect l="-1695"/>
                  </a:stretch>
                </a:blipFill>
                <a:ln w="19050">
                  <a:solidFill>
                    <a:srgbClr val="00B05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1" name="Rectangle 130">
                  <a:extLst>
                    <a:ext uri="{FF2B5EF4-FFF2-40B4-BE49-F238E27FC236}">
                      <a16:creationId xmlns:a16="http://schemas.microsoft.com/office/drawing/2014/main" id="{A822BB09-9A04-E87A-BFD9-CED5A1ABBB48}"/>
                    </a:ext>
                  </a:extLst>
                </p:cNvPr>
                <p:cNvSpPr/>
                <p:nvPr/>
              </p:nvSpPr>
              <p:spPr>
                <a:xfrm>
                  <a:off x="10379465" y="4296151"/>
                  <a:ext cx="342444" cy="369332"/>
                </a:xfrm>
                <a:prstGeom prst="rect">
                  <a:avLst/>
                </a:prstGeom>
                <a:ln w="19050">
                  <a:solidFill>
                    <a:srgbClr val="00B050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rgbClr val="00B050"/>
                    </a:solidFill>
                  </a:endParaRPr>
                </a:p>
              </p:txBody>
            </p:sp>
          </mc:Choice>
          <mc:Fallback xmlns="">
            <p:sp>
              <p:nvSpPr>
                <p:cNvPr id="131" name="Rectangle 130">
                  <a:extLst>
                    <a:ext uri="{FF2B5EF4-FFF2-40B4-BE49-F238E27FC236}">
                      <a16:creationId xmlns:a16="http://schemas.microsoft.com/office/drawing/2014/main" id="{A822BB09-9A04-E87A-BFD9-CED5A1ABBB4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379465" y="4296151"/>
                  <a:ext cx="342444" cy="369332"/>
                </a:xfrm>
                <a:prstGeom prst="rect">
                  <a:avLst/>
                </a:prstGeom>
                <a:blipFill>
                  <a:blip r:embed="rId23"/>
                  <a:stretch>
                    <a:fillRect l="-8475"/>
                  </a:stretch>
                </a:blipFill>
                <a:ln w="19050">
                  <a:solidFill>
                    <a:srgbClr val="00B05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2" name="Rectangle 131">
              <a:extLst>
                <a:ext uri="{FF2B5EF4-FFF2-40B4-BE49-F238E27FC236}">
                  <a16:creationId xmlns:a16="http://schemas.microsoft.com/office/drawing/2014/main" id="{A743B874-342D-399D-BD61-40D920F41439}"/>
                </a:ext>
              </a:extLst>
            </p:cNvPr>
            <p:cNvSpPr/>
            <p:nvPr/>
          </p:nvSpPr>
          <p:spPr>
            <a:xfrm>
              <a:off x="8569733" y="4296151"/>
              <a:ext cx="1809731" cy="369332"/>
            </a:xfrm>
            <a:prstGeom prst="rect">
              <a:avLst/>
            </a:prstGeom>
            <a:ln w="19050">
              <a:solidFill>
                <a:srgbClr val="00B05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tIns="91440" bIns="91440" rtlCol="0" anchor="b"/>
            <a:lstStyle/>
            <a:p>
              <a:pPr algn="ctr"/>
              <a:r>
                <a:rPr lang="en-US" dirty="0">
                  <a:solidFill>
                    <a:srgbClr val="00B050"/>
                  </a:solidFill>
                </a:rPr>
                <a:t>…</a:t>
              </a:r>
            </a:p>
          </p:txBody>
        </p:sp>
      </p:grpSp>
      <p:sp>
        <p:nvSpPr>
          <p:cNvPr id="134" name="TextBox 133">
            <a:extLst>
              <a:ext uri="{FF2B5EF4-FFF2-40B4-BE49-F238E27FC236}">
                <a16:creationId xmlns:a16="http://schemas.microsoft.com/office/drawing/2014/main" id="{F7667576-5754-90D5-D4C2-5DA8ECB8269F}"/>
              </a:ext>
            </a:extLst>
          </p:cNvPr>
          <p:cNvSpPr txBox="1"/>
          <p:nvPr/>
        </p:nvSpPr>
        <p:spPr>
          <a:xfrm>
            <a:off x="2534731" y="5560089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=</a:t>
            </a: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D4678ACB-6F98-8A27-1CE4-4B6DEF6B304A}"/>
              </a:ext>
            </a:extLst>
          </p:cNvPr>
          <p:cNvSpPr txBox="1"/>
          <p:nvPr/>
        </p:nvSpPr>
        <p:spPr>
          <a:xfrm flipV="1">
            <a:off x="4686907" y="5604906"/>
            <a:ext cx="3064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5" name="TextBox 144">
                <a:extLst>
                  <a:ext uri="{FF2B5EF4-FFF2-40B4-BE49-F238E27FC236}">
                    <a16:creationId xmlns:a16="http://schemas.microsoft.com/office/drawing/2014/main" id="{17A267D7-2516-5E63-143C-16715DFE7041}"/>
                  </a:ext>
                </a:extLst>
              </p:cNvPr>
              <p:cNvSpPr txBox="1"/>
              <p:nvPr/>
            </p:nvSpPr>
            <p:spPr>
              <a:xfrm>
                <a:off x="5806997" y="2272522"/>
                <a:ext cx="107696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Prove(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dirty="0"/>
                  <a:t>):</a:t>
                </a:r>
              </a:p>
            </p:txBody>
          </p:sp>
        </mc:Choice>
        <mc:Fallback xmlns="">
          <p:sp>
            <p:nvSpPr>
              <p:cNvPr id="145" name="TextBox 144">
                <a:extLst>
                  <a:ext uri="{FF2B5EF4-FFF2-40B4-BE49-F238E27FC236}">
                    <a16:creationId xmlns:a16="http://schemas.microsoft.com/office/drawing/2014/main" id="{17A267D7-2516-5E63-143C-16715DFE70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6997" y="2272522"/>
                <a:ext cx="1076961" cy="369332"/>
              </a:xfrm>
              <a:prstGeom prst="rect">
                <a:avLst/>
              </a:prstGeom>
              <a:blipFill>
                <a:blip r:embed="rId24"/>
                <a:stretch>
                  <a:fillRect l="-5114" t="-10000" r="-5682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7" name="Group 146">
            <a:extLst>
              <a:ext uri="{FF2B5EF4-FFF2-40B4-BE49-F238E27FC236}">
                <a16:creationId xmlns:a16="http://schemas.microsoft.com/office/drawing/2014/main" id="{01946FA6-4D16-752A-FF2A-43CD75759E32}"/>
              </a:ext>
            </a:extLst>
          </p:cNvPr>
          <p:cNvGrpSpPr/>
          <p:nvPr/>
        </p:nvGrpSpPr>
        <p:grpSpPr>
          <a:xfrm>
            <a:off x="7303531" y="2499660"/>
            <a:ext cx="343049" cy="1182838"/>
            <a:chOff x="8339040" y="4012710"/>
            <a:chExt cx="343049" cy="118283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8" name="Rectangle 147">
                  <a:extLst>
                    <a:ext uri="{FF2B5EF4-FFF2-40B4-BE49-F238E27FC236}">
                      <a16:creationId xmlns:a16="http://schemas.microsoft.com/office/drawing/2014/main" id="{BD6C5A88-9939-7F1D-F661-DB3A86CF9FDD}"/>
                    </a:ext>
                  </a:extLst>
                </p:cNvPr>
                <p:cNvSpPr/>
                <p:nvPr/>
              </p:nvSpPr>
              <p:spPr>
                <a:xfrm>
                  <a:off x="8339040" y="4012710"/>
                  <a:ext cx="342444" cy="369332"/>
                </a:xfrm>
                <a:prstGeom prst="rect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48" name="Rectangle 147">
                  <a:extLst>
                    <a:ext uri="{FF2B5EF4-FFF2-40B4-BE49-F238E27FC236}">
                      <a16:creationId xmlns:a16="http://schemas.microsoft.com/office/drawing/2014/main" id="{BD6C5A88-9939-7F1D-F661-DB3A86CF9FD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39040" y="4012710"/>
                  <a:ext cx="342444" cy="369332"/>
                </a:xfrm>
                <a:prstGeom prst="rect">
                  <a:avLst/>
                </a:prstGeom>
                <a:blipFill>
                  <a:blip r:embed="rId25"/>
                  <a:stretch>
                    <a:fillRect l="-3390"/>
                  </a:stretch>
                </a:blipFill>
                <a:ln w="1905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9" name="Rectangle 148">
                  <a:extLst>
                    <a:ext uri="{FF2B5EF4-FFF2-40B4-BE49-F238E27FC236}">
                      <a16:creationId xmlns:a16="http://schemas.microsoft.com/office/drawing/2014/main" id="{740934CB-3EAB-001E-1B92-70DB144D42F7}"/>
                    </a:ext>
                  </a:extLst>
                </p:cNvPr>
                <p:cNvSpPr/>
                <p:nvPr/>
              </p:nvSpPr>
              <p:spPr>
                <a:xfrm>
                  <a:off x="8339645" y="4826216"/>
                  <a:ext cx="342444" cy="369332"/>
                </a:xfrm>
                <a:prstGeom prst="rect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49" name="Rectangle 148">
                  <a:extLst>
                    <a:ext uri="{FF2B5EF4-FFF2-40B4-BE49-F238E27FC236}">
                      <a16:creationId xmlns:a16="http://schemas.microsoft.com/office/drawing/2014/main" id="{740934CB-3EAB-001E-1B92-70DB144D42F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39645" y="4826216"/>
                  <a:ext cx="342444" cy="369332"/>
                </a:xfrm>
                <a:prstGeom prst="rect">
                  <a:avLst/>
                </a:prstGeom>
                <a:blipFill>
                  <a:blip r:embed="rId26"/>
                  <a:stretch>
                    <a:fillRect l="-5085"/>
                  </a:stretch>
                </a:blipFill>
                <a:ln w="1905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50" name="Rectangle 149">
              <a:extLst>
                <a:ext uri="{FF2B5EF4-FFF2-40B4-BE49-F238E27FC236}">
                  <a16:creationId xmlns:a16="http://schemas.microsoft.com/office/drawing/2014/main" id="{63B37807-86DE-183D-5DD2-D793204D9623}"/>
                </a:ext>
              </a:extLst>
            </p:cNvPr>
            <p:cNvSpPr/>
            <p:nvPr/>
          </p:nvSpPr>
          <p:spPr>
            <a:xfrm rot="5400000">
              <a:off x="8280132" y="4427825"/>
              <a:ext cx="460259" cy="342444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tIns="0" bIns="137160" rtlCol="0" anchor="ctr" anchorCtr="0"/>
            <a:lstStyle/>
            <a:p>
              <a:pPr algn="ctr"/>
              <a:r>
                <a:rPr lang="en-US" dirty="0"/>
                <a:t>…</a:t>
              </a:r>
            </a:p>
          </p:txBody>
        </p:sp>
      </p:grpSp>
      <p:cxnSp>
        <p:nvCxnSpPr>
          <p:cNvPr id="155" name="Straight Arrow Connector 154">
            <a:extLst>
              <a:ext uri="{FF2B5EF4-FFF2-40B4-BE49-F238E27FC236}">
                <a16:creationId xmlns:a16="http://schemas.microsoft.com/office/drawing/2014/main" id="{21418CB1-7F0F-F463-5E97-8EE1F61703ED}"/>
              </a:ext>
            </a:extLst>
          </p:cNvPr>
          <p:cNvCxnSpPr>
            <a:cxnSpLocks/>
          </p:cNvCxnSpPr>
          <p:nvPr/>
        </p:nvCxnSpPr>
        <p:spPr>
          <a:xfrm>
            <a:off x="7732028" y="3480742"/>
            <a:ext cx="1137701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" name="TextBox 162">
            <a:extLst>
              <a:ext uri="{FF2B5EF4-FFF2-40B4-BE49-F238E27FC236}">
                <a16:creationId xmlns:a16="http://schemas.microsoft.com/office/drawing/2014/main" id="{B6D70A85-E90E-BB0F-200E-2854D855D47A}"/>
              </a:ext>
            </a:extLst>
          </p:cNvPr>
          <p:cNvSpPr txBox="1"/>
          <p:nvPr/>
        </p:nvSpPr>
        <p:spPr>
          <a:xfrm rot="5400000">
            <a:off x="9074420" y="2868095"/>
            <a:ext cx="333746" cy="415498"/>
          </a:xfrm>
          <a:prstGeom prst="rect">
            <a:avLst/>
          </a:prstGeom>
          <a:noFill/>
        </p:spPr>
        <p:txBody>
          <a:bodyPr wrap="none" tIns="0" bIns="137160" rtlCol="0" anchor="b" anchorCtr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164" name="TextBox 163">
            <a:extLst>
              <a:ext uri="{FF2B5EF4-FFF2-40B4-BE49-F238E27FC236}">
                <a16:creationId xmlns:a16="http://schemas.microsoft.com/office/drawing/2014/main" id="{8F7BE309-4EE0-01D0-3700-4B96D018AE04}"/>
              </a:ext>
            </a:extLst>
          </p:cNvPr>
          <p:cNvSpPr txBox="1"/>
          <p:nvPr/>
        </p:nvSpPr>
        <p:spPr>
          <a:xfrm>
            <a:off x="7702093" y="2739995"/>
            <a:ext cx="11377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commit bit by bit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6" name="TextBox 165">
                <a:extLst>
                  <a:ext uri="{FF2B5EF4-FFF2-40B4-BE49-F238E27FC236}">
                    <a16:creationId xmlns:a16="http://schemas.microsoft.com/office/drawing/2014/main" id="{B63B73A6-C37E-20E8-CEB8-70EC71EC76F6}"/>
                  </a:ext>
                </a:extLst>
              </p:cNvPr>
              <p:cNvSpPr txBox="1"/>
              <p:nvPr/>
            </p:nvSpPr>
            <p:spPr>
              <a:xfrm>
                <a:off x="8958535" y="5848521"/>
                <a:ext cx="296420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π</m:t>
                      </m:r>
                      <m:r>
                        <a:rPr lang="en-US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b>
                              <m:r>
                                <a:rPr lang="en-US" b="0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𝐵𝐴𝑅𝐺</m:t>
                              </m:r>
                            </m:sub>
                          </m:sSub>
                          <m:r>
                            <a:rPr lang="en-US" b="0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  <m:r>
                            <a:rPr lang="en-US" b="0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),</m:t>
                          </m:r>
                          <m:sSub>
                            <m:sSubPr>
                              <m:ctrlPr>
                                <a:rPr lang="en-US" b="0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b="0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sub>
                          </m:sSub>
                          <m:r>
                            <a:rPr lang="en-US" b="0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b="0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b="0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b="0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6" name="TextBox 165">
                <a:extLst>
                  <a:ext uri="{FF2B5EF4-FFF2-40B4-BE49-F238E27FC236}">
                    <a16:creationId xmlns:a16="http://schemas.microsoft.com/office/drawing/2014/main" id="{B63B73A6-C37E-20E8-CEB8-70EC71EC76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58535" y="5848521"/>
                <a:ext cx="2964209" cy="369332"/>
              </a:xfrm>
              <a:prstGeom prst="rect">
                <a:avLst/>
              </a:prstGeom>
              <a:blipFill>
                <a:blip r:embed="rId27"/>
                <a:stretch>
                  <a:fillRect b="-163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7" name="TextBox 166">
                <a:extLst>
                  <a:ext uri="{FF2B5EF4-FFF2-40B4-BE49-F238E27FC236}">
                    <a16:creationId xmlns:a16="http://schemas.microsoft.com/office/drawing/2014/main" id="{2E74F204-C552-0D74-385E-A15728FFA979}"/>
                  </a:ext>
                </a:extLst>
              </p:cNvPr>
              <p:cNvSpPr txBox="1"/>
              <p:nvPr/>
            </p:nvSpPr>
            <p:spPr>
              <a:xfrm>
                <a:off x="1324083" y="4268222"/>
                <a:ext cx="57342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7" name="TextBox 166">
                <a:extLst>
                  <a:ext uri="{FF2B5EF4-FFF2-40B4-BE49-F238E27FC236}">
                    <a16:creationId xmlns:a16="http://schemas.microsoft.com/office/drawing/2014/main" id="{2E74F204-C552-0D74-385E-A15728FFA9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4083" y="4268222"/>
                <a:ext cx="573427" cy="369332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A6449EE-925F-AC42-E24A-3B9A988D37B9}"/>
                  </a:ext>
                </a:extLst>
              </p:cNvPr>
              <p:cNvSpPr txBox="1"/>
              <p:nvPr/>
            </p:nvSpPr>
            <p:spPr>
              <a:xfrm>
                <a:off x="2238300" y="5379768"/>
                <a:ext cx="85266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/>
                  <a:t>Ext(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600" dirty="0"/>
                  <a:t>)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A6449EE-925F-AC42-E24A-3B9A988D37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8300" y="5379768"/>
                <a:ext cx="852669" cy="338554"/>
              </a:xfrm>
              <a:prstGeom prst="rect">
                <a:avLst/>
              </a:prstGeom>
              <a:blipFill>
                <a:blip r:embed="rId29"/>
                <a:stretch>
                  <a:fillRect l="-3571" t="-5455" r="-3571" b="-2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Left Bracket 16">
            <a:extLst>
              <a:ext uri="{FF2B5EF4-FFF2-40B4-BE49-F238E27FC236}">
                <a16:creationId xmlns:a16="http://schemas.microsoft.com/office/drawing/2014/main" id="{6378E1DD-7469-9C32-B6A4-B31C6F3CC9D9}"/>
              </a:ext>
            </a:extLst>
          </p:cNvPr>
          <p:cNvSpPr/>
          <p:nvPr/>
        </p:nvSpPr>
        <p:spPr>
          <a:xfrm rot="16200000">
            <a:off x="2631679" y="4841788"/>
            <a:ext cx="65912" cy="1093704"/>
          </a:xfrm>
          <a:prstGeom prst="leftBracket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Left Bracket 17">
            <a:extLst>
              <a:ext uri="{FF2B5EF4-FFF2-40B4-BE49-F238E27FC236}">
                <a16:creationId xmlns:a16="http://schemas.microsoft.com/office/drawing/2014/main" id="{C0BDDFE0-8613-AD34-284C-E75BB1882773}"/>
              </a:ext>
            </a:extLst>
          </p:cNvPr>
          <p:cNvSpPr/>
          <p:nvPr/>
        </p:nvSpPr>
        <p:spPr>
          <a:xfrm rot="16200000">
            <a:off x="4830542" y="4841789"/>
            <a:ext cx="65912" cy="1093704"/>
          </a:xfrm>
          <a:prstGeom prst="leftBracket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C041196A-2F60-B0E0-8C08-F66AF3597FCE}"/>
                  </a:ext>
                </a:extLst>
              </p:cNvPr>
              <p:cNvSpPr txBox="1"/>
              <p:nvPr/>
            </p:nvSpPr>
            <p:spPr>
              <a:xfrm>
                <a:off x="4411547" y="5376889"/>
                <a:ext cx="90390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/>
                  <a:t>Ext(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sz="1600" dirty="0"/>
                  <a:t>)</a:t>
                </a: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C041196A-2F60-B0E0-8C08-F66AF3597F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1547" y="5376889"/>
                <a:ext cx="903902" cy="338554"/>
              </a:xfrm>
              <a:prstGeom prst="rect">
                <a:avLst/>
              </a:prstGeom>
              <a:blipFill>
                <a:blip r:embed="rId30"/>
                <a:stretch>
                  <a:fillRect l="-4054" t="-5357" r="-2703"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AC828A6A-46F7-639F-F2CE-64E3D3F9A139}"/>
              </a:ext>
            </a:extLst>
          </p:cNvPr>
          <p:cNvSpPr txBox="1"/>
          <p:nvPr/>
        </p:nvSpPr>
        <p:spPr>
          <a:xfrm>
            <a:off x="1199020" y="5857289"/>
            <a:ext cx="1294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hidden bits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3D233A4-2077-8725-60E2-2F41E332AE8D}"/>
              </a:ext>
            </a:extLst>
          </p:cNvPr>
          <p:cNvCxnSpPr>
            <a:cxnSpLocks/>
          </p:cNvCxnSpPr>
          <p:nvPr/>
        </p:nvCxnSpPr>
        <p:spPr>
          <a:xfrm>
            <a:off x="7755840" y="2678949"/>
            <a:ext cx="1137701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Group 32">
            <a:extLst>
              <a:ext uri="{FF2B5EF4-FFF2-40B4-BE49-F238E27FC236}">
                <a16:creationId xmlns:a16="http://schemas.microsoft.com/office/drawing/2014/main" id="{1F061591-05E2-6447-F7BE-D4FAD320EDFE}"/>
              </a:ext>
            </a:extLst>
          </p:cNvPr>
          <p:cNvGrpSpPr/>
          <p:nvPr/>
        </p:nvGrpSpPr>
        <p:grpSpPr>
          <a:xfrm>
            <a:off x="6677749" y="4048994"/>
            <a:ext cx="634105" cy="634105"/>
            <a:chOff x="6112068" y="5264714"/>
            <a:chExt cx="822169" cy="822169"/>
          </a:xfrm>
        </p:grpSpPr>
        <p:pic>
          <p:nvPicPr>
            <p:cNvPr id="34" name="Graphic 33" descr="Envelope outline">
              <a:extLst>
                <a:ext uri="{FF2B5EF4-FFF2-40B4-BE49-F238E27FC236}">
                  <a16:creationId xmlns:a16="http://schemas.microsoft.com/office/drawing/2014/main" id="{F29D2D55-592C-D5F2-1A09-D862BF9E6B9A}"/>
                </a:ext>
              </a:extLst>
            </p:cNvPr>
            <p:cNvPicPr>
              <a:picLocks noChangeAspect="1"/>
            </p:cNvPicPr>
            <p:nvPr/>
          </p:nvPicPr>
          <p:blipFill>
            <a:blip r:embed="rId3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2"/>
                </a:ext>
              </a:extLst>
            </a:blip>
            <a:stretch>
              <a:fillRect/>
            </a:stretch>
          </p:blipFill>
          <p:spPr>
            <a:xfrm>
              <a:off x="6112068" y="5264714"/>
              <a:ext cx="822169" cy="822169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4E261863-F2C4-CEEC-B05F-C1E0DDFDF96B}"/>
                    </a:ext>
                  </a:extLst>
                </p:cNvPr>
                <p:cNvSpPr txBox="1"/>
                <p:nvPr/>
              </p:nvSpPr>
              <p:spPr>
                <a:xfrm>
                  <a:off x="6288635" y="5326517"/>
                  <a:ext cx="383952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4E261863-F2C4-CEEC-B05F-C1E0DDFDF96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88635" y="5326517"/>
                  <a:ext cx="383952" cy="307777"/>
                </a:xfrm>
                <a:prstGeom prst="rect">
                  <a:avLst/>
                </a:prstGeom>
                <a:blipFill>
                  <a:blip r:embed="rId33"/>
                  <a:stretch>
                    <a:fillRect b="-2820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E5744C58-86C4-2CA5-E3C3-B25BF63007B4}"/>
              </a:ext>
            </a:extLst>
          </p:cNvPr>
          <p:cNvSpPr txBox="1"/>
          <p:nvPr/>
        </p:nvSpPr>
        <p:spPr>
          <a:xfrm>
            <a:off x="9396751" y="4158044"/>
            <a:ext cx="333746" cy="415498"/>
          </a:xfrm>
          <a:prstGeom prst="rect">
            <a:avLst/>
          </a:prstGeom>
          <a:noFill/>
        </p:spPr>
        <p:txBody>
          <a:bodyPr wrap="none" tIns="0" bIns="137160" rtlCol="0" anchor="b" anchorCtr="0">
            <a:spAutoFit/>
          </a:bodyPr>
          <a:lstStyle/>
          <a:p>
            <a:r>
              <a:rPr lang="en-US" dirty="0"/>
              <a:t>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A4E888C6-E84D-7399-1D2B-151C30A6066B}"/>
                  </a:ext>
                </a:extLst>
              </p:cNvPr>
              <p:cNvSpPr txBox="1"/>
              <p:nvPr/>
            </p:nvSpPr>
            <p:spPr>
              <a:xfrm>
                <a:off x="6002306" y="3774079"/>
                <a:ext cx="3563329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600" dirty="0"/>
                  <a:t>Proving</a:t>
                </a:r>
                <a:r>
                  <a:rPr lang="en-US" sz="1600" dirty="0">
                    <a:solidFill>
                      <a:schemeClr val="tx1"/>
                    </a:solidFill>
                  </a:rPr>
                  <a:t> BARG statement</a:t>
                </a:r>
                <a14:m>
                  <m:oMath xmlns:m="http://schemas.openxmlformats.org/officeDocument/2006/math">
                    <m:r>
                      <a:rPr lang="en-US" sz="16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sz="1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[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𝑚𝐵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1600" dirty="0">
                    <a:solidFill>
                      <a:schemeClr val="tx1"/>
                    </a:solidFill>
                  </a:rPr>
                  <a:t> :</a:t>
                </a: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A4E888C6-E84D-7399-1D2B-151C30A606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2306" y="3774079"/>
                <a:ext cx="3563329" cy="338554"/>
              </a:xfrm>
              <a:prstGeom prst="rect">
                <a:avLst/>
              </a:prstGeom>
              <a:blipFill>
                <a:blip r:embed="rId34"/>
                <a:stretch>
                  <a:fillRect l="-1027" t="-5357"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6" name="Group 45">
            <a:extLst>
              <a:ext uri="{FF2B5EF4-FFF2-40B4-BE49-F238E27FC236}">
                <a16:creationId xmlns:a16="http://schemas.microsoft.com/office/drawing/2014/main" id="{C58C6C10-959C-5BE2-9AA3-2FF4579759A2}"/>
              </a:ext>
            </a:extLst>
          </p:cNvPr>
          <p:cNvGrpSpPr/>
          <p:nvPr/>
        </p:nvGrpSpPr>
        <p:grpSpPr>
          <a:xfrm>
            <a:off x="7363767" y="4048741"/>
            <a:ext cx="634105" cy="634105"/>
            <a:chOff x="6112068" y="5264714"/>
            <a:chExt cx="822169" cy="822169"/>
          </a:xfrm>
        </p:grpSpPr>
        <p:pic>
          <p:nvPicPr>
            <p:cNvPr id="47" name="Graphic 46" descr="Envelope outline">
              <a:extLst>
                <a:ext uri="{FF2B5EF4-FFF2-40B4-BE49-F238E27FC236}">
                  <a16:creationId xmlns:a16="http://schemas.microsoft.com/office/drawing/2014/main" id="{DDE52734-57F7-B4CB-4CD8-ED00EFFB5408}"/>
                </a:ext>
              </a:extLst>
            </p:cNvPr>
            <p:cNvPicPr>
              <a:picLocks noChangeAspect="1"/>
            </p:cNvPicPr>
            <p:nvPr/>
          </p:nvPicPr>
          <p:blipFill>
            <a:blip r:embed="rId3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2"/>
                </a:ext>
              </a:extLst>
            </a:blip>
            <a:stretch>
              <a:fillRect/>
            </a:stretch>
          </p:blipFill>
          <p:spPr>
            <a:xfrm>
              <a:off x="6112068" y="5264714"/>
              <a:ext cx="822169" cy="822169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1B8E8E6A-677F-3488-FB2F-94B22EDB34E9}"/>
                    </a:ext>
                  </a:extLst>
                </p:cNvPr>
                <p:cNvSpPr txBox="1"/>
                <p:nvPr/>
              </p:nvSpPr>
              <p:spPr>
                <a:xfrm>
                  <a:off x="6275462" y="5326517"/>
                  <a:ext cx="503229" cy="39905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1B8E8E6A-677F-3488-FB2F-94B22EDB34E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75462" y="5326517"/>
                  <a:ext cx="503229" cy="399058"/>
                </a:xfrm>
                <a:prstGeom prst="rect">
                  <a:avLst/>
                </a:prstGeom>
                <a:blipFill>
                  <a:blip r:embed="rId3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B208B63F-1431-F39F-99FC-ECCF71CDCED5}"/>
              </a:ext>
            </a:extLst>
          </p:cNvPr>
          <p:cNvGrpSpPr/>
          <p:nvPr/>
        </p:nvGrpSpPr>
        <p:grpSpPr>
          <a:xfrm>
            <a:off x="9736763" y="4027337"/>
            <a:ext cx="634105" cy="634105"/>
            <a:chOff x="6112068" y="5264714"/>
            <a:chExt cx="822169" cy="822169"/>
          </a:xfrm>
        </p:grpSpPr>
        <p:pic>
          <p:nvPicPr>
            <p:cNvPr id="51" name="Graphic 50" descr="Envelope outline">
              <a:extLst>
                <a:ext uri="{FF2B5EF4-FFF2-40B4-BE49-F238E27FC236}">
                  <a16:creationId xmlns:a16="http://schemas.microsoft.com/office/drawing/2014/main" id="{28C4E4D5-BC2E-838D-C5A3-FC0125020A15}"/>
                </a:ext>
              </a:extLst>
            </p:cNvPr>
            <p:cNvPicPr>
              <a:picLocks noChangeAspect="1"/>
            </p:cNvPicPr>
            <p:nvPr/>
          </p:nvPicPr>
          <p:blipFill>
            <a:blip r:embed="rId3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2"/>
                </a:ext>
              </a:extLst>
            </a:blip>
            <a:stretch>
              <a:fillRect/>
            </a:stretch>
          </p:blipFill>
          <p:spPr>
            <a:xfrm>
              <a:off x="6112068" y="5264714"/>
              <a:ext cx="822169" cy="822169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AAB01161-9337-A116-0912-FA4D54F64EFC}"/>
                    </a:ext>
                  </a:extLst>
                </p:cNvPr>
                <p:cNvSpPr txBox="1"/>
                <p:nvPr/>
              </p:nvSpPr>
              <p:spPr>
                <a:xfrm>
                  <a:off x="6262289" y="5326517"/>
                  <a:ext cx="518608" cy="39905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AAB01161-9337-A116-0912-FA4D54F64EF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62289" y="5326517"/>
                  <a:ext cx="518608" cy="399058"/>
                </a:xfrm>
                <a:prstGeom prst="rect">
                  <a:avLst/>
                </a:prstGeom>
                <a:blipFill>
                  <a:blip r:embed="rId3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0C26698B-C35C-D561-056F-35E2B062D7DB}"/>
              </a:ext>
            </a:extLst>
          </p:cNvPr>
          <p:cNvGrpSpPr/>
          <p:nvPr/>
        </p:nvGrpSpPr>
        <p:grpSpPr>
          <a:xfrm>
            <a:off x="8931530" y="2354247"/>
            <a:ext cx="634105" cy="634105"/>
            <a:chOff x="6112068" y="5264714"/>
            <a:chExt cx="822169" cy="822169"/>
          </a:xfrm>
        </p:grpSpPr>
        <p:pic>
          <p:nvPicPr>
            <p:cNvPr id="60" name="Graphic 59" descr="Envelope outline">
              <a:extLst>
                <a:ext uri="{FF2B5EF4-FFF2-40B4-BE49-F238E27FC236}">
                  <a16:creationId xmlns:a16="http://schemas.microsoft.com/office/drawing/2014/main" id="{8B5061E2-6C3C-29AD-E016-5AD90AB5E285}"/>
                </a:ext>
              </a:extLst>
            </p:cNvPr>
            <p:cNvPicPr>
              <a:picLocks noChangeAspect="1"/>
            </p:cNvPicPr>
            <p:nvPr/>
          </p:nvPicPr>
          <p:blipFill>
            <a:blip r:embed="rId3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2"/>
                </a:ext>
              </a:extLst>
            </a:blip>
            <a:stretch>
              <a:fillRect/>
            </a:stretch>
          </p:blipFill>
          <p:spPr>
            <a:xfrm>
              <a:off x="6112068" y="5264714"/>
              <a:ext cx="822169" cy="822169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TextBox 62">
                  <a:extLst>
                    <a:ext uri="{FF2B5EF4-FFF2-40B4-BE49-F238E27FC236}">
                      <a16:creationId xmlns:a16="http://schemas.microsoft.com/office/drawing/2014/main" id="{76F2361B-52C4-BB58-919F-8D7A61C81D60}"/>
                    </a:ext>
                  </a:extLst>
                </p:cNvPr>
                <p:cNvSpPr txBox="1"/>
                <p:nvPr/>
              </p:nvSpPr>
              <p:spPr>
                <a:xfrm>
                  <a:off x="6288635" y="5326517"/>
                  <a:ext cx="383952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63" name="TextBox 62">
                  <a:extLst>
                    <a:ext uri="{FF2B5EF4-FFF2-40B4-BE49-F238E27FC236}">
                      <a16:creationId xmlns:a16="http://schemas.microsoft.com/office/drawing/2014/main" id="{76F2361B-52C4-BB58-919F-8D7A61C81D6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88635" y="5326517"/>
                  <a:ext cx="383952" cy="307777"/>
                </a:xfrm>
                <a:prstGeom prst="rect">
                  <a:avLst/>
                </a:prstGeom>
                <a:blipFill>
                  <a:blip r:embed="rId37"/>
                  <a:stretch>
                    <a:fillRect b="-2820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8616FEBA-3C84-8C7C-2C2C-A6C931B0F9C8}"/>
              </a:ext>
            </a:extLst>
          </p:cNvPr>
          <p:cNvGrpSpPr/>
          <p:nvPr/>
        </p:nvGrpSpPr>
        <p:grpSpPr>
          <a:xfrm>
            <a:off x="8931530" y="3153277"/>
            <a:ext cx="634105" cy="634105"/>
            <a:chOff x="6112068" y="5264714"/>
            <a:chExt cx="822169" cy="822169"/>
          </a:xfrm>
        </p:grpSpPr>
        <p:pic>
          <p:nvPicPr>
            <p:cNvPr id="65" name="Graphic 64" descr="Envelope outline">
              <a:extLst>
                <a:ext uri="{FF2B5EF4-FFF2-40B4-BE49-F238E27FC236}">
                  <a16:creationId xmlns:a16="http://schemas.microsoft.com/office/drawing/2014/main" id="{02470145-B5DB-ECB3-8723-3B792864641F}"/>
                </a:ext>
              </a:extLst>
            </p:cNvPr>
            <p:cNvPicPr>
              <a:picLocks noChangeAspect="1"/>
            </p:cNvPicPr>
            <p:nvPr/>
          </p:nvPicPr>
          <p:blipFill>
            <a:blip r:embed="rId3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2"/>
                </a:ext>
              </a:extLst>
            </a:blip>
            <a:stretch>
              <a:fillRect/>
            </a:stretch>
          </p:blipFill>
          <p:spPr>
            <a:xfrm>
              <a:off x="6112068" y="5264714"/>
              <a:ext cx="822169" cy="822169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TextBox 65">
                  <a:extLst>
                    <a:ext uri="{FF2B5EF4-FFF2-40B4-BE49-F238E27FC236}">
                      <a16:creationId xmlns:a16="http://schemas.microsoft.com/office/drawing/2014/main" id="{ECAEA9FC-58DE-E88A-54F3-92A0B1CFF883}"/>
                    </a:ext>
                  </a:extLst>
                </p:cNvPr>
                <p:cNvSpPr txBox="1"/>
                <p:nvPr/>
              </p:nvSpPr>
              <p:spPr>
                <a:xfrm>
                  <a:off x="6262289" y="5326517"/>
                  <a:ext cx="518608" cy="39905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66" name="TextBox 65">
                  <a:extLst>
                    <a:ext uri="{FF2B5EF4-FFF2-40B4-BE49-F238E27FC236}">
                      <a16:creationId xmlns:a16="http://schemas.microsoft.com/office/drawing/2014/main" id="{ECAEA9FC-58DE-E88A-54F3-92A0B1CFF88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62289" y="5326517"/>
                  <a:ext cx="518608" cy="399058"/>
                </a:xfrm>
                <a:prstGeom prst="rect">
                  <a:avLst/>
                </a:prstGeom>
                <a:blipFill>
                  <a:blip r:embed="rId3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56009654-CCF6-F726-5D14-112EF89CA678}"/>
              </a:ext>
            </a:extLst>
          </p:cNvPr>
          <p:cNvGrpSpPr/>
          <p:nvPr/>
        </p:nvGrpSpPr>
        <p:grpSpPr>
          <a:xfrm>
            <a:off x="8045831" y="4048741"/>
            <a:ext cx="634105" cy="634105"/>
            <a:chOff x="6112068" y="5264714"/>
            <a:chExt cx="822169" cy="822169"/>
          </a:xfrm>
        </p:grpSpPr>
        <p:pic>
          <p:nvPicPr>
            <p:cNvPr id="68" name="Graphic 67" descr="Envelope outline">
              <a:extLst>
                <a:ext uri="{FF2B5EF4-FFF2-40B4-BE49-F238E27FC236}">
                  <a16:creationId xmlns:a16="http://schemas.microsoft.com/office/drawing/2014/main" id="{72302B9A-2B49-335A-75CF-977CA9AAEF98}"/>
                </a:ext>
              </a:extLst>
            </p:cNvPr>
            <p:cNvPicPr>
              <a:picLocks noChangeAspect="1"/>
            </p:cNvPicPr>
            <p:nvPr/>
          </p:nvPicPr>
          <p:blipFill>
            <a:blip r:embed="rId3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2"/>
                </a:ext>
              </a:extLst>
            </a:blip>
            <a:stretch>
              <a:fillRect/>
            </a:stretch>
          </p:blipFill>
          <p:spPr>
            <a:xfrm>
              <a:off x="6112068" y="5264714"/>
              <a:ext cx="822169" cy="822169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" name="TextBox 68">
                  <a:extLst>
                    <a:ext uri="{FF2B5EF4-FFF2-40B4-BE49-F238E27FC236}">
                      <a16:creationId xmlns:a16="http://schemas.microsoft.com/office/drawing/2014/main" id="{5241FA93-05D9-BB83-E390-B8887C447F87}"/>
                    </a:ext>
                  </a:extLst>
                </p:cNvPr>
                <p:cNvSpPr txBox="1"/>
                <p:nvPr/>
              </p:nvSpPr>
              <p:spPr>
                <a:xfrm>
                  <a:off x="6275462" y="5326517"/>
                  <a:ext cx="503229" cy="39905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69" name="TextBox 68">
                  <a:extLst>
                    <a:ext uri="{FF2B5EF4-FFF2-40B4-BE49-F238E27FC236}">
                      <a16:creationId xmlns:a16="http://schemas.microsoft.com/office/drawing/2014/main" id="{5241FA93-05D9-BB83-E390-B8887C447F8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75462" y="5326517"/>
                  <a:ext cx="503229" cy="399058"/>
                </a:xfrm>
                <a:prstGeom prst="rect">
                  <a:avLst/>
                </a:prstGeom>
                <a:blipFill>
                  <a:blip r:embed="rId3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0EB731EF-0085-1DF5-1AC1-9A078EBE376F}"/>
              </a:ext>
            </a:extLst>
          </p:cNvPr>
          <p:cNvGrpSpPr/>
          <p:nvPr/>
        </p:nvGrpSpPr>
        <p:grpSpPr>
          <a:xfrm>
            <a:off x="8730336" y="4039038"/>
            <a:ext cx="634105" cy="634105"/>
            <a:chOff x="6112068" y="5264714"/>
            <a:chExt cx="822169" cy="822169"/>
          </a:xfrm>
        </p:grpSpPr>
        <p:pic>
          <p:nvPicPr>
            <p:cNvPr id="72" name="Graphic 71" descr="Envelope outline">
              <a:extLst>
                <a:ext uri="{FF2B5EF4-FFF2-40B4-BE49-F238E27FC236}">
                  <a16:creationId xmlns:a16="http://schemas.microsoft.com/office/drawing/2014/main" id="{16850A5C-3C57-A33D-5159-24ABAD41BF25}"/>
                </a:ext>
              </a:extLst>
            </p:cNvPr>
            <p:cNvPicPr>
              <a:picLocks noChangeAspect="1"/>
            </p:cNvPicPr>
            <p:nvPr/>
          </p:nvPicPr>
          <p:blipFill>
            <a:blip r:embed="rId3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2"/>
                </a:ext>
              </a:extLst>
            </a:blip>
            <a:stretch>
              <a:fillRect/>
            </a:stretch>
          </p:blipFill>
          <p:spPr>
            <a:xfrm>
              <a:off x="6112068" y="5264714"/>
              <a:ext cx="822169" cy="822169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3" name="TextBox 72">
                  <a:extLst>
                    <a:ext uri="{FF2B5EF4-FFF2-40B4-BE49-F238E27FC236}">
                      <a16:creationId xmlns:a16="http://schemas.microsoft.com/office/drawing/2014/main" id="{BB350505-6E96-0A1C-DE57-B687F2EEAE56}"/>
                    </a:ext>
                  </a:extLst>
                </p:cNvPr>
                <p:cNvSpPr txBox="1"/>
                <p:nvPr/>
              </p:nvSpPr>
              <p:spPr>
                <a:xfrm>
                  <a:off x="6275462" y="5326517"/>
                  <a:ext cx="503229" cy="39905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73" name="TextBox 72">
                  <a:extLst>
                    <a:ext uri="{FF2B5EF4-FFF2-40B4-BE49-F238E27FC236}">
                      <a16:creationId xmlns:a16="http://schemas.microsoft.com/office/drawing/2014/main" id="{BB350505-6E96-0A1C-DE57-B687F2EEAE5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75462" y="5326517"/>
                  <a:ext cx="503229" cy="399058"/>
                </a:xfrm>
                <a:prstGeom prst="rect">
                  <a:avLst/>
                </a:prstGeom>
                <a:blipFill>
                  <a:blip r:embed="rId3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5121242B-FFFA-A04F-441D-451FBE7F4218}"/>
              </a:ext>
            </a:extLst>
          </p:cNvPr>
          <p:cNvGrpSpPr/>
          <p:nvPr/>
        </p:nvGrpSpPr>
        <p:grpSpPr>
          <a:xfrm>
            <a:off x="6732901" y="4618393"/>
            <a:ext cx="518537" cy="518537"/>
            <a:chOff x="6732901" y="4618393"/>
            <a:chExt cx="518537" cy="518537"/>
          </a:xfrm>
        </p:grpSpPr>
        <p:pic>
          <p:nvPicPr>
            <p:cNvPr id="56" name="Graphic 55" descr="Email outline">
              <a:extLst>
                <a:ext uri="{FF2B5EF4-FFF2-40B4-BE49-F238E27FC236}">
                  <a16:creationId xmlns:a16="http://schemas.microsoft.com/office/drawing/2014/main" id="{E7D04425-B035-9ACD-E897-2D2F484D8314}"/>
                </a:ext>
              </a:extLst>
            </p:cNvPr>
            <p:cNvPicPr>
              <a:picLocks noChangeAspect="1"/>
            </p:cNvPicPr>
            <p:nvPr/>
          </p:nvPicPr>
          <p:blipFill>
            <a:blip r:embed="rId4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1"/>
                </a:ext>
              </a:extLst>
            </a:blip>
            <a:stretch>
              <a:fillRect/>
            </a:stretch>
          </p:blipFill>
          <p:spPr>
            <a:xfrm>
              <a:off x="6732901" y="4618393"/>
              <a:ext cx="518537" cy="518537"/>
            </a:xfrm>
            <a:prstGeom prst="rect">
              <a:avLst/>
            </a:prstGeom>
          </p:spPr>
        </p:pic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97B533CD-F335-2644-DA24-8A366BA24FD4}"/>
                </a:ext>
              </a:extLst>
            </p:cNvPr>
            <p:cNvSpPr/>
            <p:nvPr/>
          </p:nvSpPr>
          <p:spPr>
            <a:xfrm>
              <a:off x="6907091" y="4752782"/>
              <a:ext cx="170155" cy="1732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TextBox 75">
                  <a:extLst>
                    <a:ext uri="{FF2B5EF4-FFF2-40B4-BE49-F238E27FC236}">
                      <a16:creationId xmlns:a16="http://schemas.microsoft.com/office/drawing/2014/main" id="{A3E7717E-FFED-3470-B1F4-1563D796D446}"/>
                    </a:ext>
                  </a:extLst>
                </p:cNvPr>
                <p:cNvSpPr txBox="1"/>
                <p:nvPr/>
              </p:nvSpPr>
              <p:spPr>
                <a:xfrm>
                  <a:off x="6830794" y="4639060"/>
                  <a:ext cx="306494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76" name="TextBox 75">
                  <a:extLst>
                    <a:ext uri="{FF2B5EF4-FFF2-40B4-BE49-F238E27FC236}">
                      <a16:creationId xmlns:a16="http://schemas.microsoft.com/office/drawing/2014/main" id="{A3E7717E-FFED-3470-B1F4-1563D796D44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30794" y="4639060"/>
                  <a:ext cx="306494" cy="307777"/>
                </a:xfrm>
                <a:prstGeom prst="rect">
                  <a:avLst/>
                </a:prstGeom>
                <a:blipFill>
                  <a:blip r:embed="rId4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15EDC04E-20AB-CD3B-D799-95227633280D}"/>
              </a:ext>
            </a:extLst>
          </p:cNvPr>
          <p:cNvGrpSpPr/>
          <p:nvPr/>
        </p:nvGrpSpPr>
        <p:grpSpPr>
          <a:xfrm>
            <a:off x="8109781" y="4623916"/>
            <a:ext cx="518537" cy="518537"/>
            <a:chOff x="6732901" y="4618393"/>
            <a:chExt cx="518537" cy="518537"/>
          </a:xfrm>
        </p:grpSpPr>
        <p:pic>
          <p:nvPicPr>
            <p:cNvPr id="80" name="Graphic 79" descr="Email outline">
              <a:extLst>
                <a:ext uri="{FF2B5EF4-FFF2-40B4-BE49-F238E27FC236}">
                  <a16:creationId xmlns:a16="http://schemas.microsoft.com/office/drawing/2014/main" id="{D9F2B5D6-A5B6-4418-A24A-D334A4321550}"/>
                </a:ext>
              </a:extLst>
            </p:cNvPr>
            <p:cNvPicPr>
              <a:picLocks noChangeAspect="1"/>
            </p:cNvPicPr>
            <p:nvPr/>
          </p:nvPicPr>
          <p:blipFill>
            <a:blip r:embed="rId4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1"/>
                </a:ext>
              </a:extLst>
            </a:blip>
            <a:stretch>
              <a:fillRect/>
            </a:stretch>
          </p:blipFill>
          <p:spPr>
            <a:xfrm>
              <a:off x="6732901" y="4618393"/>
              <a:ext cx="518537" cy="518537"/>
            </a:xfrm>
            <a:prstGeom prst="rect">
              <a:avLst/>
            </a:prstGeom>
          </p:spPr>
        </p:pic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A0FFAB89-A819-BC9C-69CF-123A019FEF32}"/>
                </a:ext>
              </a:extLst>
            </p:cNvPr>
            <p:cNvSpPr/>
            <p:nvPr/>
          </p:nvSpPr>
          <p:spPr>
            <a:xfrm>
              <a:off x="6907091" y="4752782"/>
              <a:ext cx="170155" cy="1732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2" name="TextBox 81">
                  <a:extLst>
                    <a:ext uri="{FF2B5EF4-FFF2-40B4-BE49-F238E27FC236}">
                      <a16:creationId xmlns:a16="http://schemas.microsoft.com/office/drawing/2014/main" id="{96F4B069-6F28-40DF-103D-3D0ACA318F87}"/>
                    </a:ext>
                  </a:extLst>
                </p:cNvPr>
                <p:cNvSpPr txBox="1"/>
                <p:nvPr/>
              </p:nvSpPr>
              <p:spPr>
                <a:xfrm>
                  <a:off x="6830794" y="4639060"/>
                  <a:ext cx="306494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82" name="TextBox 81">
                  <a:extLst>
                    <a:ext uri="{FF2B5EF4-FFF2-40B4-BE49-F238E27FC236}">
                      <a16:creationId xmlns:a16="http://schemas.microsoft.com/office/drawing/2014/main" id="{96F4B069-6F28-40DF-103D-3D0ACA318F8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30794" y="4639060"/>
                  <a:ext cx="306494" cy="307777"/>
                </a:xfrm>
                <a:prstGeom prst="rect">
                  <a:avLst/>
                </a:prstGeom>
                <a:blipFill>
                  <a:blip r:embed="rId4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2277DDAE-7AF9-F5A4-6460-C8F0BD465BA7}"/>
              </a:ext>
            </a:extLst>
          </p:cNvPr>
          <p:cNvGrpSpPr/>
          <p:nvPr/>
        </p:nvGrpSpPr>
        <p:grpSpPr>
          <a:xfrm>
            <a:off x="8795141" y="4623916"/>
            <a:ext cx="518537" cy="518537"/>
            <a:chOff x="6732901" y="4618393"/>
            <a:chExt cx="518537" cy="518537"/>
          </a:xfrm>
        </p:grpSpPr>
        <p:pic>
          <p:nvPicPr>
            <p:cNvPr id="84" name="Graphic 83" descr="Email outline">
              <a:extLst>
                <a:ext uri="{FF2B5EF4-FFF2-40B4-BE49-F238E27FC236}">
                  <a16:creationId xmlns:a16="http://schemas.microsoft.com/office/drawing/2014/main" id="{5A5DE7A1-FB9C-B586-10FC-A0BA05C0BBE6}"/>
                </a:ext>
              </a:extLst>
            </p:cNvPr>
            <p:cNvPicPr>
              <a:picLocks noChangeAspect="1"/>
            </p:cNvPicPr>
            <p:nvPr/>
          </p:nvPicPr>
          <p:blipFill>
            <a:blip r:embed="rId4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1"/>
                </a:ext>
              </a:extLst>
            </a:blip>
            <a:stretch>
              <a:fillRect/>
            </a:stretch>
          </p:blipFill>
          <p:spPr>
            <a:xfrm>
              <a:off x="6732901" y="4618393"/>
              <a:ext cx="518537" cy="518537"/>
            </a:xfrm>
            <a:prstGeom prst="rect">
              <a:avLst/>
            </a:prstGeom>
          </p:spPr>
        </p:pic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16799057-71F5-3EDA-B257-84EE1DF81189}"/>
                </a:ext>
              </a:extLst>
            </p:cNvPr>
            <p:cNvSpPr/>
            <p:nvPr/>
          </p:nvSpPr>
          <p:spPr>
            <a:xfrm>
              <a:off x="6907091" y="4752782"/>
              <a:ext cx="170155" cy="1732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6" name="TextBox 85">
                  <a:extLst>
                    <a:ext uri="{FF2B5EF4-FFF2-40B4-BE49-F238E27FC236}">
                      <a16:creationId xmlns:a16="http://schemas.microsoft.com/office/drawing/2014/main" id="{F7CD8EAF-8814-456D-662F-749F8234F4B5}"/>
                    </a:ext>
                  </a:extLst>
                </p:cNvPr>
                <p:cNvSpPr txBox="1"/>
                <p:nvPr/>
              </p:nvSpPr>
              <p:spPr>
                <a:xfrm>
                  <a:off x="6830794" y="4639060"/>
                  <a:ext cx="306494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86" name="TextBox 85">
                  <a:extLst>
                    <a:ext uri="{FF2B5EF4-FFF2-40B4-BE49-F238E27FC236}">
                      <a16:creationId xmlns:a16="http://schemas.microsoft.com/office/drawing/2014/main" id="{F7CD8EAF-8814-456D-662F-749F8234F4B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30794" y="4639060"/>
                  <a:ext cx="306494" cy="307777"/>
                </a:xfrm>
                <a:prstGeom prst="rect">
                  <a:avLst/>
                </a:prstGeom>
                <a:blipFill>
                  <a:blip r:embed="rId4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7AE0E18B-3184-3A32-8327-F4C788C26AC3}"/>
                  </a:ext>
                </a:extLst>
              </p:cNvPr>
              <p:cNvSpPr/>
              <p:nvPr/>
            </p:nvSpPr>
            <p:spPr>
              <a:xfrm>
                <a:off x="8134704" y="5533213"/>
                <a:ext cx="468688" cy="369332"/>
              </a:xfrm>
              <a:prstGeom prst="rect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7AE0E18B-3184-3A32-8327-F4C788C26AC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34704" y="5533213"/>
                <a:ext cx="468688" cy="369332"/>
              </a:xfrm>
              <a:prstGeom prst="rect">
                <a:avLst/>
              </a:prstGeom>
              <a:blipFill>
                <a:blip r:embed="rId45"/>
                <a:stretch>
                  <a:fillRect b="-1587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F21B2E69-1A97-2970-A502-BDEA1238F508}"/>
              </a:ext>
            </a:extLst>
          </p:cNvPr>
          <p:cNvCxnSpPr>
            <a:cxnSpLocks/>
          </p:cNvCxnSpPr>
          <p:nvPr/>
        </p:nvCxnSpPr>
        <p:spPr>
          <a:xfrm>
            <a:off x="7145111" y="5070591"/>
            <a:ext cx="989593" cy="50504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6C5DE8D5-F858-5219-0411-C7ED9E93817D}"/>
              </a:ext>
            </a:extLst>
          </p:cNvPr>
          <p:cNvCxnSpPr>
            <a:cxnSpLocks/>
          </p:cNvCxnSpPr>
          <p:nvPr/>
        </p:nvCxnSpPr>
        <p:spPr>
          <a:xfrm>
            <a:off x="8369048" y="5087947"/>
            <a:ext cx="0" cy="487692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>
            <a:extLst>
              <a:ext uri="{FF2B5EF4-FFF2-40B4-BE49-F238E27FC236}">
                <a16:creationId xmlns:a16="http://schemas.microsoft.com/office/drawing/2014/main" id="{777E57FD-2BF7-5C4A-A5CB-FE3E470D4D79}"/>
              </a:ext>
            </a:extLst>
          </p:cNvPr>
          <p:cNvCxnSpPr>
            <a:cxnSpLocks/>
          </p:cNvCxnSpPr>
          <p:nvPr/>
        </p:nvCxnSpPr>
        <p:spPr>
          <a:xfrm flipH="1">
            <a:off x="8581148" y="5109049"/>
            <a:ext cx="369530" cy="45862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CB4E92E-489E-72B9-B5CD-5179A4F75A84}"/>
                  </a:ext>
                </a:extLst>
              </p:cNvPr>
              <p:cNvSpPr txBox="1"/>
              <p:nvPr/>
            </p:nvSpPr>
            <p:spPr>
              <a:xfrm>
                <a:off x="210653" y="616078"/>
                <a:ext cx="4332599" cy="12264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rgbClr val="0070C0"/>
                    </a:solidFill>
                  </a:rPr>
                  <a:t>Binding: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∃</m:t>
                    </m:r>
                    <m:sSup>
                      <m:sSupPr>
                        <m:ctrlPr>
                          <a:rPr lang="en-US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𝒱</m:t>
                        </m:r>
                      </m:e>
                      <m:sup>
                        <m:r>
                          <m:rPr>
                            <m:nor/>
                          </m:rPr>
                          <a:rPr lang="en-US" dirty="0">
                            <a:solidFill>
                              <a:srgbClr val="0070C0"/>
                            </a:solidFill>
                          </a:rPr>
                          <m:t>crs</m:t>
                        </m:r>
                      </m:sup>
                    </m:sSup>
                    <m:r>
                      <a:rPr lang="en-US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⊆</m:t>
                    </m:r>
                    <m:sSup>
                      <m:sSupPr>
                        <m:ctrlPr>
                          <a:rPr lang="en-US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{0,1}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such that:</a:t>
                </a:r>
              </a:p>
              <a:p>
                <a:r>
                  <a:rPr lang="en-US" dirty="0">
                    <a:solidFill>
                      <a:srgbClr val="0070C0"/>
                    </a:solidFill>
                    <a:ea typeface="Cambria Math" panose="02040503050406030204" pitchFamily="18" charset="0"/>
                  </a:rPr>
                  <a:t>(1)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𝒱</m:t>
                        </m:r>
                      </m:e>
                      <m:sup>
                        <m:r>
                          <m:rPr>
                            <m:nor/>
                          </m:rPr>
                          <a:rPr lang="en-US" dirty="0">
                            <a:solidFill>
                              <a:srgbClr val="0070C0"/>
                            </a:solidFill>
                          </a:rPr>
                          <m:t>crs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is a sparse subset</a:t>
                </a:r>
              </a:p>
              <a:p>
                <a:r>
                  <a:rPr lang="en-US" dirty="0">
                    <a:solidFill>
                      <a:srgbClr val="0070C0"/>
                    </a:solidFill>
                  </a:rPr>
                  <a:t>(2) No PPT prover can output a valid proof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sub>
                    </m:sSub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∉</m:t>
                    </m:r>
                    <m:sSubSup>
                      <m:sSubSupPr>
                        <m:ctrlPr>
                          <a:rPr lang="en-US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𝒱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sub>
                      <m:sup>
                        <m:r>
                          <m:rPr>
                            <m:nor/>
                          </m:rPr>
                          <a:rPr lang="en-US" dirty="0">
                            <a:solidFill>
                              <a:srgbClr val="0070C0"/>
                            </a:solidFill>
                          </a:rPr>
                          <m:t>crs</m:t>
                        </m:r>
                      </m:sup>
                    </m:sSubSup>
                  </m:oMath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CB4E92E-489E-72B9-B5CD-5179A4F75A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653" y="616078"/>
                <a:ext cx="4332599" cy="1226426"/>
              </a:xfrm>
              <a:prstGeom prst="rect">
                <a:avLst/>
              </a:prstGeom>
              <a:blipFill>
                <a:blip r:embed="rId46"/>
                <a:stretch>
                  <a:fillRect l="-1268" t="-1990" b="-69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>
            <a:extLst>
              <a:ext uri="{FF2B5EF4-FFF2-40B4-BE49-F238E27FC236}">
                <a16:creationId xmlns:a16="http://schemas.microsoft.com/office/drawing/2014/main" id="{E888B423-306E-67F2-9CE3-A559FE448E7A}"/>
              </a:ext>
            </a:extLst>
          </p:cNvPr>
          <p:cNvSpPr txBox="1"/>
          <p:nvPr/>
        </p:nvSpPr>
        <p:spPr>
          <a:xfrm>
            <a:off x="5911931" y="5211843"/>
            <a:ext cx="15966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PRG achieves </a:t>
            </a:r>
            <a:r>
              <a:rPr lang="en-US" dirty="0" err="1">
                <a:solidFill>
                  <a:srgbClr val="0070C0"/>
                </a:solidFill>
              </a:rPr>
              <a:t>sparsification</a:t>
            </a:r>
            <a:endParaRPr lang="en-US" dirty="0">
              <a:solidFill>
                <a:srgbClr val="0070C0"/>
              </a:solidFill>
            </a:endParaRP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FD7C7462-5470-166E-446A-9A1E9BB6081C}"/>
              </a:ext>
            </a:extLst>
          </p:cNvPr>
          <p:cNvCxnSpPr>
            <a:cxnSpLocks/>
          </p:cNvCxnSpPr>
          <p:nvPr/>
        </p:nvCxnSpPr>
        <p:spPr>
          <a:xfrm flipH="1" flipV="1">
            <a:off x="5184563" y="3604924"/>
            <a:ext cx="1206582" cy="1579113"/>
          </a:xfrm>
          <a:prstGeom prst="straightConnector1">
            <a:avLst/>
          </a:prstGeom>
          <a:ln w="127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9324D269-018D-2DE8-EC96-E442A00E242F}"/>
              </a:ext>
            </a:extLst>
          </p:cNvPr>
          <p:cNvCxnSpPr>
            <a:cxnSpLocks/>
          </p:cNvCxnSpPr>
          <p:nvPr/>
        </p:nvCxnSpPr>
        <p:spPr>
          <a:xfrm flipH="1">
            <a:off x="5247736" y="5871912"/>
            <a:ext cx="779480" cy="195704"/>
          </a:xfrm>
          <a:prstGeom prst="straightConnector1">
            <a:avLst/>
          </a:prstGeom>
          <a:ln w="127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C924D315-2D58-343F-A3FB-FDC9F2326516}"/>
              </a:ext>
            </a:extLst>
          </p:cNvPr>
          <p:cNvSpPr txBox="1"/>
          <p:nvPr/>
        </p:nvSpPr>
        <p:spPr>
          <a:xfrm>
            <a:off x="9809207" y="4506583"/>
            <a:ext cx="211863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70C0"/>
                </a:solidFill>
              </a:rPr>
              <a:t>BARG soundness + statistical binding</a:t>
            </a:r>
          </a:p>
          <a:p>
            <a:r>
              <a:rPr lang="en-US" sz="1600" dirty="0">
                <a:solidFill>
                  <a:srgbClr val="0070C0"/>
                </a:solidFill>
              </a:rPr>
              <a:t>ensure that only PRG outputs are valid</a:t>
            </a: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A99F1C24-D15B-698A-3FF4-70312AE612EF}"/>
              </a:ext>
            </a:extLst>
          </p:cNvPr>
          <p:cNvCxnSpPr>
            <a:cxnSpLocks/>
          </p:cNvCxnSpPr>
          <p:nvPr/>
        </p:nvCxnSpPr>
        <p:spPr>
          <a:xfrm flipH="1">
            <a:off x="9884732" y="5575639"/>
            <a:ext cx="137936" cy="318821"/>
          </a:xfrm>
          <a:prstGeom prst="straightConnector1">
            <a:avLst/>
          </a:prstGeom>
          <a:ln w="127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3AF8F278-1D64-A7E0-F702-1EAB367E66CC}"/>
              </a:ext>
            </a:extLst>
          </p:cNvPr>
          <p:cNvCxnSpPr>
            <a:cxnSpLocks/>
            <a:stCxn id="40" idx="2"/>
          </p:cNvCxnSpPr>
          <p:nvPr/>
        </p:nvCxnSpPr>
        <p:spPr>
          <a:xfrm>
            <a:off x="10868524" y="5583801"/>
            <a:ext cx="103289" cy="346368"/>
          </a:xfrm>
          <a:prstGeom prst="straightConnector1">
            <a:avLst/>
          </a:prstGeom>
          <a:ln w="127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>
            <a:extLst>
              <a:ext uri="{FF2B5EF4-FFF2-40B4-BE49-F238E27FC236}">
                <a16:creationId xmlns:a16="http://schemas.microsoft.com/office/drawing/2014/main" id="{5D5958E0-25D3-A6B7-B94E-7B8FB74A5AEF}"/>
              </a:ext>
            </a:extLst>
          </p:cNvPr>
          <p:cNvSpPr txBox="1"/>
          <p:nvPr/>
        </p:nvSpPr>
        <p:spPr>
          <a:xfrm>
            <a:off x="4183002" y="6420848"/>
            <a:ext cx="34480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Note: full details are in the paper</a:t>
            </a:r>
          </a:p>
        </p:txBody>
      </p:sp>
    </p:spTree>
    <p:extLst>
      <p:ext uri="{BB962C8B-B14F-4D97-AF65-F5344CB8AC3E}">
        <p14:creationId xmlns:p14="http://schemas.microsoft.com/office/powerpoint/2010/main" val="3141966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4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54E2A786-29F7-51AA-9E00-CAC23F5BCFC4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482600" y="978408"/>
                <a:ext cx="10634472" cy="760799"/>
              </a:xfrm>
            </p:spPr>
            <p:txBody>
              <a:bodyPr/>
              <a:lstStyle/>
              <a:p>
                <a:pPr algn="ctr"/>
                <a:r>
                  <a:rPr lang="en-US" sz="5400" dirty="0"/>
                  <a:t>Non-interactive Proof for </a:t>
                </a:r>
                <a14:m>
                  <m:oMath xmlns:m="http://schemas.openxmlformats.org/officeDocument/2006/math">
                    <m:r>
                      <a:rPr lang="en-US" sz="5400" i="1" smtClean="0">
                        <a:latin typeface="Cambria Math" panose="02040503050406030204" pitchFamily="18" charset="0"/>
                      </a:rPr>
                      <m:t>ℒ</m:t>
                    </m:r>
                    <m:r>
                      <a:rPr lang="en-US" sz="5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5400" dirty="0"/>
                  <a:t> NP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54E2A786-29F7-51AA-9E00-CAC23F5BCFC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82600" y="978408"/>
                <a:ext cx="10634472" cy="760799"/>
              </a:xfrm>
              <a:blipFill>
                <a:blip r:embed="rId3"/>
                <a:stretch>
                  <a:fillRect l="-344" t="-33871" r="-344" b="-588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8546AB8A-9F97-D6FD-B707-26DB29565F11}"/>
              </a:ext>
            </a:extLst>
          </p:cNvPr>
          <p:cNvGrpSpPr/>
          <p:nvPr/>
        </p:nvGrpSpPr>
        <p:grpSpPr>
          <a:xfrm>
            <a:off x="2623136" y="1938289"/>
            <a:ext cx="1245884" cy="1611632"/>
            <a:chOff x="1616212" y="2411588"/>
            <a:chExt cx="1781175" cy="2304066"/>
          </a:xfrm>
        </p:grpSpPr>
        <p:pic>
          <p:nvPicPr>
            <p:cNvPr id="5" name="Graphic 4" descr="Woman holding a laptop">
              <a:extLst>
                <a:ext uri="{FF2B5EF4-FFF2-40B4-BE49-F238E27FC236}">
                  <a16:creationId xmlns:a16="http://schemas.microsoft.com/office/drawing/2014/main" id="{87D1A1A4-66EF-8A9A-1251-75BB91DFD53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616212" y="2905904"/>
              <a:ext cx="1781175" cy="1809750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F849A471-C026-4BF8-3D58-EE65CF45A62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830013" y="2411588"/>
              <a:ext cx="876422" cy="828791"/>
            </a:xfrm>
            <a:prstGeom prst="rect">
              <a:avLst/>
            </a:prstGeom>
          </p:spPr>
        </p:pic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2685E58E-FF47-B034-C390-911E16F93D5C}"/>
              </a:ext>
            </a:extLst>
          </p:cNvPr>
          <p:cNvGrpSpPr/>
          <p:nvPr/>
        </p:nvGrpSpPr>
        <p:grpSpPr>
          <a:xfrm flipH="1">
            <a:off x="7774251" y="1908411"/>
            <a:ext cx="906446" cy="1641510"/>
            <a:chOff x="8362146" y="2217906"/>
            <a:chExt cx="1304925" cy="2363127"/>
          </a:xfrm>
        </p:grpSpPr>
        <p:pic>
          <p:nvPicPr>
            <p:cNvPr id="8" name="Graphic 7" descr="Man in business attire">
              <a:extLst>
                <a:ext uri="{FF2B5EF4-FFF2-40B4-BE49-F238E27FC236}">
                  <a16:creationId xmlns:a16="http://schemas.microsoft.com/office/drawing/2014/main" id="{9F3A7454-CEDB-99F3-DDB4-CA7ADEC3FCB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8362146" y="2818908"/>
              <a:ext cx="1304925" cy="1762125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83362E75-B027-6926-9943-5BE8E53565E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514064" y="2217906"/>
              <a:ext cx="856132" cy="856132"/>
            </a:xfrm>
            <a:prstGeom prst="rect">
              <a:avLst/>
            </a:prstGeom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0F7808F1-871D-E7CA-9549-8DE9ED79CABC}"/>
              </a:ext>
            </a:extLst>
          </p:cNvPr>
          <p:cNvGrpSpPr/>
          <p:nvPr/>
        </p:nvGrpSpPr>
        <p:grpSpPr>
          <a:xfrm>
            <a:off x="3960184" y="2549101"/>
            <a:ext cx="3715966" cy="469446"/>
            <a:chOff x="3880244" y="3676158"/>
            <a:chExt cx="3715966" cy="469446"/>
          </a:xfrm>
        </p:grpSpPr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6F86D668-044B-FD4C-8F06-476FC339B79F}"/>
                </a:ext>
              </a:extLst>
            </p:cNvPr>
            <p:cNvCxnSpPr/>
            <p:nvPr/>
          </p:nvCxnSpPr>
          <p:spPr>
            <a:xfrm>
              <a:off x="3880244" y="4145604"/>
              <a:ext cx="3715966" cy="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2C02052B-4598-B3A7-0893-ED290D2F8489}"/>
                    </a:ext>
                  </a:extLst>
                </p:cNvPr>
                <p:cNvSpPr txBox="1"/>
                <p:nvPr/>
              </p:nvSpPr>
              <p:spPr>
                <a:xfrm>
                  <a:off x="4985992" y="3676158"/>
                  <a:ext cx="1162148" cy="36933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400" i="1" smtClean="0">
                          <a:latin typeface="Cambria Math" panose="02040503050406030204" pitchFamily="18" charset="0"/>
                        </a:rPr>
                        <m:t>π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ℒ</m:t>
                      </m:r>
                    </m:oMath>
                  </a14:m>
                  <a:r>
                    <a:rPr lang="en-US" sz="2400" dirty="0"/>
                    <a:t> </a:t>
                  </a:r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2C02052B-4598-B3A7-0893-ED290D2F848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85992" y="3676158"/>
                  <a:ext cx="1162148" cy="369332"/>
                </a:xfrm>
                <a:prstGeom prst="rect">
                  <a:avLst/>
                </a:prstGeom>
                <a:blipFill>
                  <a:blip r:embed="rId10"/>
                  <a:stretch>
                    <a:fillRect l="-6283" b="-983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C90CEE9-B6D9-5107-6607-D563F81B9150}"/>
                  </a:ext>
                </a:extLst>
              </p:cNvPr>
              <p:cNvSpPr txBox="1"/>
              <p:nvPr/>
            </p:nvSpPr>
            <p:spPr>
              <a:xfrm>
                <a:off x="1426225" y="2159627"/>
                <a:ext cx="14039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Prover(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C90CEE9-B6D9-5107-6607-D563F81B91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6225" y="2159627"/>
                <a:ext cx="1403974" cy="369332"/>
              </a:xfrm>
              <a:prstGeom prst="rect">
                <a:avLst/>
              </a:prstGeom>
              <a:blipFill>
                <a:blip r:embed="rId11"/>
                <a:stretch>
                  <a:fillRect l="-3913" t="-8197" r="-3913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2241040-58D9-7E55-7A8D-681D278D4C33}"/>
                  </a:ext>
                </a:extLst>
              </p:cNvPr>
              <p:cNvSpPr txBox="1"/>
              <p:nvPr/>
            </p:nvSpPr>
            <p:spPr>
              <a:xfrm>
                <a:off x="8781390" y="2179769"/>
                <a:ext cx="12212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Verifier(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2241040-58D9-7E55-7A8D-681D278D4C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81390" y="2179769"/>
                <a:ext cx="1221232" cy="369332"/>
              </a:xfrm>
              <a:prstGeom prst="rect">
                <a:avLst/>
              </a:prstGeom>
              <a:blipFill>
                <a:blip r:embed="rId12"/>
                <a:stretch>
                  <a:fillRect l="-4500" t="-10000" r="-4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>
            <a:extLst>
              <a:ext uri="{FF2B5EF4-FFF2-40B4-BE49-F238E27FC236}">
                <a16:creationId xmlns:a16="http://schemas.microsoft.com/office/drawing/2014/main" id="{B79D8191-8CA2-8F43-9D8A-52CAA53761E6}"/>
              </a:ext>
            </a:extLst>
          </p:cNvPr>
          <p:cNvGrpSpPr/>
          <p:nvPr/>
        </p:nvGrpSpPr>
        <p:grpSpPr>
          <a:xfrm>
            <a:off x="7767314" y="3541084"/>
            <a:ext cx="844615" cy="364090"/>
            <a:chOff x="7767314" y="4008444"/>
            <a:chExt cx="844615" cy="364090"/>
          </a:xfrm>
        </p:grpSpPr>
        <p:pic>
          <p:nvPicPr>
            <p:cNvPr id="18" name="Graphic 17" descr="Checkmark with solid fill">
              <a:extLst>
                <a:ext uri="{FF2B5EF4-FFF2-40B4-BE49-F238E27FC236}">
                  <a16:creationId xmlns:a16="http://schemas.microsoft.com/office/drawing/2014/main" id="{3F4F5E9A-9A18-62F3-1631-38A62C249085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7767314" y="4008444"/>
              <a:ext cx="364090" cy="364090"/>
            </a:xfrm>
            <a:prstGeom prst="rect">
              <a:avLst/>
            </a:prstGeom>
          </p:spPr>
        </p:pic>
        <p:pic>
          <p:nvPicPr>
            <p:cNvPr id="19" name="Graphic 18" descr="Close with solid fill">
              <a:extLst>
                <a:ext uri="{FF2B5EF4-FFF2-40B4-BE49-F238E27FC236}">
                  <a16:creationId xmlns:a16="http://schemas.microsoft.com/office/drawing/2014/main" id="{B6272F98-E9C5-772C-C685-EE65A24E52FC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8247839" y="4008444"/>
              <a:ext cx="364090" cy="364090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18E4DD8-6ADC-6754-A0C6-65DF97C9E2F6}"/>
                  </a:ext>
                </a:extLst>
              </p:cNvPr>
              <p:cNvSpPr txBox="1"/>
              <p:nvPr/>
            </p:nvSpPr>
            <p:spPr>
              <a:xfrm>
                <a:off x="6194959" y="4531857"/>
                <a:ext cx="543471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Soundness: “no (efficient) prover can produce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400" i="1">
                        <a:latin typeface="Cambria Math" panose="02040503050406030204" pitchFamily="18" charset="0"/>
                      </a:rPr>
                      <m:t>π</m:t>
                    </m:r>
                  </m:oMath>
                </a14:m>
                <a:r>
                  <a:rPr lang="en-US" sz="2400" dirty="0"/>
                  <a:t> that verifies with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∉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</m:oMath>
                </a14:m>
                <a:r>
                  <a:rPr lang="en-US" sz="2400" dirty="0"/>
                  <a:t>” 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18E4DD8-6ADC-6754-A0C6-65DF97C9E2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4959" y="4531857"/>
                <a:ext cx="5434712" cy="830997"/>
              </a:xfrm>
              <a:prstGeom prst="rect">
                <a:avLst/>
              </a:prstGeom>
              <a:blipFill>
                <a:blip r:embed="rId17"/>
                <a:stretch>
                  <a:fillRect l="-1682" t="-5839" b="-145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A007A6E6-1FA9-CC38-CBE1-E6EB745B9522}"/>
              </a:ext>
            </a:extLst>
          </p:cNvPr>
          <p:cNvSpPr txBox="1"/>
          <p:nvPr/>
        </p:nvSpPr>
        <p:spPr>
          <a:xfrm>
            <a:off x="668362" y="4531857"/>
            <a:ext cx="51610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Completeness: “honest proofs verify”</a:t>
            </a:r>
          </a:p>
        </p:txBody>
      </p:sp>
    </p:spTree>
    <p:extLst>
      <p:ext uri="{BB962C8B-B14F-4D97-AF65-F5344CB8AC3E}">
        <p14:creationId xmlns:p14="http://schemas.microsoft.com/office/powerpoint/2010/main" val="3390938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38B1A0-90A8-3678-0B22-3C703F0F46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815" y="390154"/>
            <a:ext cx="10634472" cy="983557"/>
          </a:xfrm>
        </p:spPr>
        <p:txBody>
          <a:bodyPr/>
          <a:lstStyle/>
          <a:p>
            <a:pPr algn="ctr"/>
            <a:r>
              <a:rPr lang="en-US" sz="4000" dirty="0"/>
              <a:t>Proof: Hiding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3099C7C2-9471-7094-03B1-57538CD91D88}"/>
              </a:ext>
            </a:extLst>
          </p:cNvPr>
          <p:cNvGrpSpPr/>
          <p:nvPr/>
        </p:nvGrpSpPr>
        <p:grpSpPr>
          <a:xfrm>
            <a:off x="70589" y="2684519"/>
            <a:ext cx="1245884" cy="1611632"/>
            <a:chOff x="1616212" y="2411588"/>
            <a:chExt cx="1781175" cy="2304066"/>
          </a:xfrm>
        </p:grpSpPr>
        <p:pic>
          <p:nvPicPr>
            <p:cNvPr id="36" name="Graphic 35" descr="Woman holding a laptop">
              <a:extLst>
                <a:ext uri="{FF2B5EF4-FFF2-40B4-BE49-F238E27FC236}">
                  <a16:creationId xmlns:a16="http://schemas.microsoft.com/office/drawing/2014/main" id="{42E8E41C-F1A9-403D-A1A8-39190B1BDD1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616212" y="2905904"/>
              <a:ext cx="1781175" cy="1809750"/>
            </a:xfrm>
            <a:prstGeom prst="rect">
              <a:avLst/>
            </a:prstGeom>
          </p:spPr>
        </p:pic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0AE56EDE-C1F7-8085-63F2-2332E22C091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830013" y="2411588"/>
              <a:ext cx="876422" cy="828791"/>
            </a:xfrm>
            <a:prstGeom prst="rect">
              <a:avLst/>
            </a:prstGeom>
          </p:spPr>
        </p:pic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6560543D-5C21-01DF-CCB1-3E153CD6212C}"/>
              </a:ext>
            </a:extLst>
          </p:cNvPr>
          <p:cNvSpPr txBox="1"/>
          <p:nvPr/>
        </p:nvSpPr>
        <p:spPr>
          <a:xfrm>
            <a:off x="70589" y="2261627"/>
            <a:ext cx="8468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Prover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8AA4139-E97B-2DB7-9BB2-37B30C5B50BA}"/>
              </a:ext>
            </a:extLst>
          </p:cNvPr>
          <p:cNvGrpSpPr/>
          <p:nvPr/>
        </p:nvGrpSpPr>
        <p:grpSpPr>
          <a:xfrm>
            <a:off x="4507340" y="1004462"/>
            <a:ext cx="5256777" cy="1128702"/>
            <a:chOff x="3769940" y="1408251"/>
            <a:chExt cx="5256777" cy="1128702"/>
          </a:xfrm>
        </p:grpSpPr>
        <p:pic>
          <p:nvPicPr>
            <p:cNvPr id="52" name="Graphic 51" descr="Cloud outline">
              <a:extLst>
                <a:ext uri="{FF2B5EF4-FFF2-40B4-BE49-F238E27FC236}">
                  <a16:creationId xmlns:a16="http://schemas.microsoft.com/office/drawing/2014/main" id="{51CE8BC1-000F-965D-ADDE-7F466F83B45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3769940" y="1408251"/>
              <a:ext cx="3224688" cy="1128702"/>
            </a:xfrm>
            <a:prstGeom prst="rect">
              <a:avLst/>
            </a:prstGeom>
          </p:spPr>
        </p:pic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A0129909-CED3-9FEC-C917-44542DD3DAC5}"/>
                </a:ext>
              </a:extLst>
            </p:cNvPr>
            <p:cNvSpPr txBox="1"/>
            <p:nvPr/>
          </p:nvSpPr>
          <p:spPr>
            <a:xfrm>
              <a:off x="4143461" y="1928757"/>
              <a:ext cx="255884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crs = (</a:t>
              </a:r>
              <a:r>
                <a:rPr lang="en-US" sz="1600" dirty="0" err="1"/>
                <a:t>crsBARG</a:t>
              </a:r>
              <a:r>
                <a:rPr lang="en-US" sz="1600" dirty="0"/>
                <a:t>, </a:t>
              </a:r>
              <a:r>
                <a:rPr lang="en-US" sz="1600" dirty="0" err="1"/>
                <a:t>crsBIND</a:t>
              </a:r>
              <a:r>
                <a:rPr lang="en-US" sz="1600" dirty="0"/>
                <a:t>) </a:t>
              </a:r>
            </a:p>
          </p:txBody>
        </p: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476E6541-DB28-6295-D580-92874A5111F7}"/>
                </a:ext>
              </a:extLst>
            </p:cNvPr>
            <p:cNvGrpSpPr/>
            <p:nvPr/>
          </p:nvGrpSpPr>
          <p:grpSpPr>
            <a:xfrm>
              <a:off x="6764742" y="1462269"/>
              <a:ext cx="2261975" cy="392993"/>
              <a:chOff x="5676505" y="1902458"/>
              <a:chExt cx="2261975" cy="392993"/>
            </a:xfrm>
          </p:grpSpPr>
          <p:cxnSp>
            <p:nvCxnSpPr>
              <p:cNvPr id="57" name="Straight Arrow Connector 56">
                <a:extLst>
                  <a:ext uri="{FF2B5EF4-FFF2-40B4-BE49-F238E27FC236}">
                    <a16:creationId xmlns:a16="http://schemas.microsoft.com/office/drawing/2014/main" id="{4D1DFFE6-7CC6-E16D-AEEC-071F39C01AA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676505" y="2126339"/>
                <a:ext cx="703663" cy="160045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1" name="TextBox 60">
                    <a:extLst>
                      <a:ext uri="{FF2B5EF4-FFF2-40B4-BE49-F238E27FC236}">
                        <a16:creationId xmlns:a16="http://schemas.microsoft.com/office/drawing/2014/main" id="{41036630-B561-E4A6-7748-61D117511F57}"/>
                      </a:ext>
                    </a:extLst>
                  </p:cNvPr>
                  <p:cNvSpPr txBox="1"/>
                  <p:nvPr/>
                </p:nvSpPr>
                <p:spPr>
                  <a:xfrm>
                    <a:off x="6380168" y="1902458"/>
                    <a:ext cx="1558312" cy="392993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>
                        <a:solidFill>
                          <a:schemeClr val="tx1"/>
                        </a:solidFill>
                      </a:rPr>
                      <a:t>Setup(</a:t>
                    </a:r>
                    <a14:m>
                      <m:oMath xmlns:m="http://schemas.openxmlformats.org/officeDocument/2006/math">
                        <m:sSup>
                          <m:sSupPr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m:rPr>
                                <m:sty m:val="p"/>
                              </m:rPr>
                              <a:rPr lang="el-GR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λ</m:t>
                            </m:r>
                          </m:sup>
                        </m:s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p>
                        </m:sSup>
                      </m:oMath>
                    </a14:m>
                    <a:r>
                      <a:rPr lang="en-US" dirty="0">
                        <a:solidFill>
                          <a:schemeClr val="tx1"/>
                        </a:solidFill>
                      </a:rPr>
                      <a:t>)</a:t>
                    </a:r>
                  </a:p>
                </p:txBody>
              </p:sp>
            </mc:Choice>
            <mc:Fallback xmlns="">
              <p:sp>
                <p:nvSpPr>
                  <p:cNvPr id="61" name="TextBox 60">
                    <a:extLst>
                      <a:ext uri="{FF2B5EF4-FFF2-40B4-BE49-F238E27FC236}">
                        <a16:creationId xmlns:a16="http://schemas.microsoft.com/office/drawing/2014/main" id="{41036630-B561-E4A6-7748-61D117511F5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380168" y="1902458"/>
                    <a:ext cx="1558312" cy="392993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l="-3125" t="-6250" r="-3516" b="-2187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36A5E0E-A29D-3EC8-2209-5CCCD7652033}"/>
                  </a:ext>
                </a:extLst>
              </p:cNvPr>
              <p:cNvSpPr txBox="1"/>
              <p:nvPr/>
            </p:nvSpPr>
            <p:spPr>
              <a:xfrm>
                <a:off x="1296788" y="2272522"/>
                <a:ext cx="175015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GenBits(</a:t>
                </a:r>
                <a:r>
                  <a:rPr lang="en-US" dirty="0" err="1"/>
                  <a:t>crs</a:t>
                </a:r>
                <a:r>
                  <a:rPr lang="en-US" dirty="0"/>
                  <a:t>;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en-US" dirty="0"/>
                  <a:t>):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36A5E0E-A29D-3EC8-2209-5CCCD76520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6788" y="2272522"/>
                <a:ext cx="1750159" cy="369332"/>
              </a:xfrm>
              <a:prstGeom prst="rect">
                <a:avLst/>
              </a:prstGeom>
              <a:blipFill>
                <a:blip r:embed="rId9"/>
                <a:stretch>
                  <a:fillRect l="-3136" t="-10000" r="-2787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" name="Group 20">
            <a:extLst>
              <a:ext uri="{FF2B5EF4-FFF2-40B4-BE49-F238E27FC236}">
                <a16:creationId xmlns:a16="http://schemas.microsoft.com/office/drawing/2014/main" id="{36B2DBC2-27C2-BECB-5AB4-0D1678AE156C}"/>
              </a:ext>
            </a:extLst>
          </p:cNvPr>
          <p:cNvGrpSpPr/>
          <p:nvPr/>
        </p:nvGrpSpPr>
        <p:grpSpPr>
          <a:xfrm>
            <a:off x="1688930" y="2890574"/>
            <a:ext cx="3510384" cy="784950"/>
            <a:chOff x="1031136" y="4068944"/>
            <a:chExt cx="3510384" cy="784950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7849BBE-D933-C946-B68E-A0D58EC96A97}"/>
                </a:ext>
              </a:extLst>
            </p:cNvPr>
            <p:cNvSpPr txBox="1"/>
            <p:nvPr/>
          </p:nvSpPr>
          <p:spPr>
            <a:xfrm>
              <a:off x="1031136" y="4392229"/>
              <a:ext cx="3510384" cy="461665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r>
                <a:rPr lang="en-US" sz="2400" dirty="0"/>
                <a:t>PRG(                                   )</a:t>
              </a:r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59CF8496-9062-DC26-32D6-D330347C4A08}"/>
                </a:ext>
              </a:extLst>
            </p:cNvPr>
            <p:cNvGrpSpPr/>
            <p:nvPr/>
          </p:nvGrpSpPr>
          <p:grpSpPr>
            <a:xfrm>
              <a:off x="1913505" y="4477481"/>
              <a:ext cx="2378543" cy="369332"/>
              <a:chOff x="2223937" y="4524986"/>
              <a:chExt cx="2378543" cy="36933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" name="Rectangle 3">
                    <a:extLst>
                      <a:ext uri="{FF2B5EF4-FFF2-40B4-BE49-F238E27FC236}">
                        <a16:creationId xmlns:a16="http://schemas.microsoft.com/office/drawing/2014/main" id="{3D667C9D-4CC9-495B-4AB7-F014133437B6}"/>
                      </a:ext>
                    </a:extLst>
                  </p:cNvPr>
                  <p:cNvSpPr/>
                  <p:nvPr/>
                </p:nvSpPr>
                <p:spPr>
                  <a:xfrm>
                    <a:off x="2223937" y="4524986"/>
                    <a:ext cx="336383" cy="369332"/>
                  </a:xfrm>
                  <a:prstGeom prst="rect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4" name="Rectangle 3">
                    <a:extLst>
                      <a:ext uri="{FF2B5EF4-FFF2-40B4-BE49-F238E27FC236}">
                        <a16:creationId xmlns:a16="http://schemas.microsoft.com/office/drawing/2014/main" id="{3D667C9D-4CC9-495B-4AB7-F014133437B6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223937" y="4524986"/>
                    <a:ext cx="336383" cy="369332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l="-5172"/>
                    </a:stretch>
                  </a:blipFill>
                  <a:ln w="19050"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" name="Rectangle 6">
                    <a:extLst>
                      <a:ext uri="{FF2B5EF4-FFF2-40B4-BE49-F238E27FC236}">
                        <a16:creationId xmlns:a16="http://schemas.microsoft.com/office/drawing/2014/main" id="{0F106BFD-4B90-2A60-64E2-87811E296A51}"/>
                      </a:ext>
                    </a:extLst>
                  </p:cNvPr>
                  <p:cNvSpPr/>
                  <p:nvPr/>
                </p:nvSpPr>
                <p:spPr>
                  <a:xfrm>
                    <a:off x="2563354" y="4524986"/>
                    <a:ext cx="336383" cy="369332"/>
                  </a:xfrm>
                  <a:prstGeom prst="rect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7" name="Rectangle 6">
                    <a:extLst>
                      <a:ext uri="{FF2B5EF4-FFF2-40B4-BE49-F238E27FC236}">
                        <a16:creationId xmlns:a16="http://schemas.microsoft.com/office/drawing/2014/main" id="{0F106BFD-4B90-2A60-64E2-87811E296A51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563354" y="4524986"/>
                    <a:ext cx="336383" cy="369332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 l="-3390"/>
                    </a:stretch>
                  </a:blipFill>
                  <a:ln w="19050"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" name="Rectangle 7">
                    <a:extLst>
                      <a:ext uri="{FF2B5EF4-FFF2-40B4-BE49-F238E27FC236}">
                        <a16:creationId xmlns:a16="http://schemas.microsoft.com/office/drawing/2014/main" id="{442F7DBA-E5A1-2932-BB89-CD6BD7AEB01C}"/>
                      </a:ext>
                    </a:extLst>
                  </p:cNvPr>
                  <p:cNvSpPr/>
                  <p:nvPr/>
                </p:nvSpPr>
                <p:spPr>
                  <a:xfrm>
                    <a:off x="2879221" y="4524986"/>
                    <a:ext cx="336383" cy="369332"/>
                  </a:xfrm>
                  <a:prstGeom prst="rect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8" name="Rectangle 7">
                    <a:extLst>
                      <a:ext uri="{FF2B5EF4-FFF2-40B4-BE49-F238E27FC236}">
                        <a16:creationId xmlns:a16="http://schemas.microsoft.com/office/drawing/2014/main" id="{442F7DBA-E5A1-2932-BB89-CD6BD7AEB01C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879221" y="4524986"/>
                    <a:ext cx="336383" cy="369332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 l="-5172"/>
                    </a:stretch>
                  </a:blipFill>
                  <a:ln w="19050"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" name="Rectangle 9">
                    <a:extLst>
                      <a:ext uri="{FF2B5EF4-FFF2-40B4-BE49-F238E27FC236}">
                        <a16:creationId xmlns:a16="http://schemas.microsoft.com/office/drawing/2014/main" id="{CDEB4C3C-6884-212E-E3CF-DA036F6BC199}"/>
                      </a:ext>
                    </a:extLst>
                  </p:cNvPr>
                  <p:cNvSpPr/>
                  <p:nvPr/>
                </p:nvSpPr>
                <p:spPr>
                  <a:xfrm>
                    <a:off x="4266097" y="4524986"/>
                    <a:ext cx="336383" cy="369332"/>
                  </a:xfrm>
                  <a:prstGeom prst="rect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0" name="Rectangle 9">
                    <a:extLst>
                      <a:ext uri="{FF2B5EF4-FFF2-40B4-BE49-F238E27FC236}">
                        <a16:creationId xmlns:a16="http://schemas.microsoft.com/office/drawing/2014/main" id="{CDEB4C3C-6884-212E-E3CF-DA036F6BC199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266097" y="4524986"/>
                    <a:ext cx="336383" cy="369332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 l="-6897"/>
                    </a:stretch>
                  </a:blipFill>
                  <a:ln w="19050"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7964CA5B-0FB6-954B-5820-4888203D4B54}"/>
                  </a:ext>
                </a:extLst>
              </p:cNvPr>
              <p:cNvSpPr/>
              <p:nvPr/>
            </p:nvSpPr>
            <p:spPr>
              <a:xfrm>
                <a:off x="3531471" y="4524986"/>
                <a:ext cx="734626" cy="369332"/>
              </a:xfrm>
              <a:prstGeom prst="rect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tIns="91440" bIns="91440" rtlCol="0" anchor="b" anchorCtr="0"/>
              <a:lstStyle/>
              <a:p>
                <a:pPr algn="ctr"/>
                <a:r>
                  <a:rPr lang="en-US" dirty="0"/>
                  <a:t>…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" name="Rectangle 13">
                    <a:extLst>
                      <a:ext uri="{FF2B5EF4-FFF2-40B4-BE49-F238E27FC236}">
                        <a16:creationId xmlns:a16="http://schemas.microsoft.com/office/drawing/2014/main" id="{AF206DD4-C79A-57A7-A29B-AE2B948BEC8C}"/>
                      </a:ext>
                    </a:extLst>
                  </p:cNvPr>
                  <p:cNvSpPr/>
                  <p:nvPr/>
                </p:nvSpPr>
                <p:spPr>
                  <a:xfrm>
                    <a:off x="3208673" y="4524986"/>
                    <a:ext cx="336383" cy="369332"/>
                  </a:xfrm>
                  <a:prstGeom prst="rect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4" name="Rectangle 13">
                    <a:extLst>
                      <a:ext uri="{FF2B5EF4-FFF2-40B4-BE49-F238E27FC236}">
                        <a16:creationId xmlns:a16="http://schemas.microsoft.com/office/drawing/2014/main" id="{AF206DD4-C79A-57A7-A29B-AE2B948BEC8C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208673" y="4524986"/>
                    <a:ext cx="336383" cy="369332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 l="-3390"/>
                    </a:stretch>
                  </a:blipFill>
                  <a:ln w="19050"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93F8105-DDD4-1895-B3E5-B06263F326D3}"/>
                </a:ext>
              </a:extLst>
            </p:cNvPr>
            <p:cNvSpPr txBox="1"/>
            <p:nvPr/>
          </p:nvSpPr>
          <p:spPr>
            <a:xfrm>
              <a:off x="2421113" y="4068944"/>
              <a:ext cx="14780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random seed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E3EBBB4D-D543-5C5C-465C-CD82D24BCCAE}"/>
              </a:ext>
            </a:extLst>
          </p:cNvPr>
          <p:cNvGrpSpPr/>
          <p:nvPr/>
        </p:nvGrpSpPr>
        <p:grpSpPr>
          <a:xfrm>
            <a:off x="1866299" y="4274379"/>
            <a:ext cx="3795536" cy="369333"/>
            <a:chOff x="1877895" y="3445565"/>
            <a:chExt cx="3795536" cy="36933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id="{43753269-19D6-FE25-42AE-E8C2B32B4F25}"/>
                    </a:ext>
                  </a:extLst>
                </p:cNvPr>
                <p:cNvSpPr/>
                <p:nvPr/>
              </p:nvSpPr>
              <p:spPr>
                <a:xfrm>
                  <a:off x="2815271" y="3445566"/>
                  <a:ext cx="468688" cy="369332"/>
                </a:xfrm>
                <a:prstGeom prst="rect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id="{43753269-19D6-FE25-42AE-E8C2B32B4F2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15271" y="3445566"/>
                  <a:ext cx="468688" cy="369332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  <a:ln w="1905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Rectangle 23">
                  <a:extLst>
                    <a:ext uri="{FF2B5EF4-FFF2-40B4-BE49-F238E27FC236}">
                      <a16:creationId xmlns:a16="http://schemas.microsoft.com/office/drawing/2014/main" id="{D0F06BE9-1302-4667-9615-39226E009338}"/>
                    </a:ext>
                  </a:extLst>
                </p:cNvPr>
                <p:cNvSpPr/>
                <p:nvPr/>
              </p:nvSpPr>
              <p:spPr>
                <a:xfrm>
                  <a:off x="5204743" y="3445565"/>
                  <a:ext cx="468688" cy="369332"/>
                </a:xfrm>
                <a:prstGeom prst="rect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𝑚𝐵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4" name="Rectangle 23">
                  <a:extLst>
                    <a:ext uri="{FF2B5EF4-FFF2-40B4-BE49-F238E27FC236}">
                      <a16:creationId xmlns:a16="http://schemas.microsoft.com/office/drawing/2014/main" id="{D0F06BE9-1302-4667-9615-39226E00933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04743" y="3445565"/>
                  <a:ext cx="468688" cy="369332"/>
                </a:xfrm>
                <a:prstGeom prst="rect">
                  <a:avLst/>
                </a:prstGeom>
                <a:blipFill>
                  <a:blip r:embed="rId16"/>
                  <a:stretch>
                    <a:fillRect l="-10000"/>
                  </a:stretch>
                </a:blipFill>
                <a:ln w="1905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4F33812D-C98C-0205-9DCF-0FCB98CCD65B}"/>
                    </a:ext>
                  </a:extLst>
                </p:cNvPr>
                <p:cNvSpPr/>
                <p:nvPr/>
              </p:nvSpPr>
              <p:spPr>
                <a:xfrm>
                  <a:off x="2346583" y="3445566"/>
                  <a:ext cx="468688" cy="369332"/>
                </a:xfrm>
                <a:prstGeom prst="rect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4F33812D-C98C-0205-9DCF-0FCB98CCD65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46583" y="3445566"/>
                  <a:ext cx="468688" cy="369332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  <a:ln w="1905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EE79FC7E-F01D-EB30-1454-2C1F7AE0AB87}"/>
                    </a:ext>
                  </a:extLst>
                </p:cNvPr>
                <p:cNvSpPr/>
                <p:nvPr/>
              </p:nvSpPr>
              <p:spPr>
                <a:xfrm>
                  <a:off x="1877895" y="3445566"/>
                  <a:ext cx="468688" cy="369332"/>
                </a:xfrm>
                <a:prstGeom prst="rect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EE79FC7E-F01D-EB30-1454-2C1F7AE0AB8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77895" y="3445566"/>
                  <a:ext cx="468688" cy="369332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  <a:ln w="1905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03770A4C-4ED9-AE57-0552-8DE1EF3598F7}"/>
                </a:ext>
              </a:extLst>
            </p:cNvPr>
            <p:cNvSpPr/>
            <p:nvPr/>
          </p:nvSpPr>
          <p:spPr>
            <a:xfrm>
              <a:off x="3283959" y="3445566"/>
              <a:ext cx="1920784" cy="369332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tIns="91440" bIns="91440" rtlCol="0" anchor="b" anchorCtr="0"/>
            <a:lstStyle/>
            <a:p>
              <a:pPr algn="ctr"/>
              <a:r>
                <a:rPr lang="en-US" dirty="0"/>
                <a:t>...</a:t>
              </a:r>
            </a:p>
          </p:txBody>
        </p:sp>
      </p:grp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6958CCE4-BD75-34B3-A8F1-2AFD1D618AF8}"/>
              </a:ext>
            </a:extLst>
          </p:cNvPr>
          <p:cNvCxnSpPr>
            <a:cxnSpLocks/>
          </p:cNvCxnSpPr>
          <p:nvPr/>
        </p:nvCxnSpPr>
        <p:spPr>
          <a:xfrm flipH="1">
            <a:off x="2944363" y="3655118"/>
            <a:ext cx="68461" cy="65146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D3F3C4D0-1430-6A54-BFDB-D319BF7C5A77}"/>
              </a:ext>
            </a:extLst>
          </p:cNvPr>
          <p:cNvCxnSpPr>
            <a:cxnSpLocks/>
            <a:endCxn id="23" idx="0"/>
          </p:cNvCxnSpPr>
          <p:nvPr/>
        </p:nvCxnSpPr>
        <p:spPr>
          <a:xfrm flipH="1">
            <a:off x="3038019" y="3627136"/>
            <a:ext cx="579474" cy="647244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378FB022-A93B-9C56-0472-98E3C8B29627}"/>
              </a:ext>
            </a:extLst>
          </p:cNvPr>
          <p:cNvCxnSpPr>
            <a:cxnSpLocks/>
          </p:cNvCxnSpPr>
          <p:nvPr/>
        </p:nvCxnSpPr>
        <p:spPr>
          <a:xfrm flipH="1">
            <a:off x="3147919" y="3618451"/>
            <a:ext cx="1538606" cy="688132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4046952A-7546-6DB8-1A90-7EABE6399D61}"/>
              </a:ext>
            </a:extLst>
          </p:cNvPr>
          <p:cNvGrpSpPr/>
          <p:nvPr/>
        </p:nvGrpSpPr>
        <p:grpSpPr>
          <a:xfrm>
            <a:off x="1866299" y="4994238"/>
            <a:ext cx="3795536" cy="331797"/>
            <a:chOff x="1857204" y="4907621"/>
            <a:chExt cx="3795536" cy="3693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1" name="Rectangle 100">
                  <a:extLst>
                    <a:ext uri="{FF2B5EF4-FFF2-40B4-BE49-F238E27FC236}">
                      <a16:creationId xmlns:a16="http://schemas.microsoft.com/office/drawing/2014/main" id="{37BEBB0A-6B27-8867-3016-4853278FB641}"/>
                    </a:ext>
                  </a:extLst>
                </p:cNvPr>
                <p:cNvSpPr/>
                <p:nvPr/>
              </p:nvSpPr>
              <p:spPr>
                <a:xfrm>
                  <a:off x="1857204" y="4907621"/>
                  <a:ext cx="1596673" cy="369332"/>
                </a:xfrm>
                <a:prstGeom prst="rect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…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1" name="Rectangle 100">
                  <a:extLst>
                    <a:ext uri="{FF2B5EF4-FFF2-40B4-BE49-F238E27FC236}">
                      <a16:creationId xmlns:a16="http://schemas.microsoft.com/office/drawing/2014/main" id="{37BEBB0A-6B27-8867-3016-4853278FB64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57204" y="4907621"/>
                  <a:ext cx="1596673" cy="369332"/>
                </a:xfrm>
                <a:prstGeom prst="rect">
                  <a:avLst/>
                </a:prstGeom>
                <a:blipFill>
                  <a:blip r:embed="rId19"/>
                  <a:stretch>
                    <a:fillRect b="-3448"/>
                  </a:stretch>
                </a:blipFill>
                <a:ln w="1905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5" name="Rectangle 114">
                  <a:extLst>
                    <a:ext uri="{FF2B5EF4-FFF2-40B4-BE49-F238E27FC236}">
                      <a16:creationId xmlns:a16="http://schemas.microsoft.com/office/drawing/2014/main" id="{11CE0087-0C22-F23E-2143-44BAD6A31260}"/>
                    </a:ext>
                  </a:extLst>
                </p:cNvPr>
                <p:cNvSpPr/>
                <p:nvPr/>
              </p:nvSpPr>
              <p:spPr>
                <a:xfrm>
                  <a:off x="4056067" y="4907621"/>
                  <a:ext cx="1596673" cy="369332"/>
                </a:xfrm>
                <a:prstGeom prst="rect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5" name="Rectangle 114">
                  <a:extLst>
                    <a:ext uri="{FF2B5EF4-FFF2-40B4-BE49-F238E27FC236}">
                      <a16:creationId xmlns:a16="http://schemas.microsoft.com/office/drawing/2014/main" id="{11CE0087-0C22-F23E-2143-44BAD6A3126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56067" y="4907621"/>
                  <a:ext cx="1596673" cy="369332"/>
                </a:xfrm>
                <a:prstGeom prst="rect">
                  <a:avLst/>
                </a:prstGeom>
                <a:blipFill>
                  <a:blip r:embed="rId20"/>
                  <a:stretch>
                    <a:fillRect/>
                  </a:stretch>
                </a:blipFill>
                <a:ln w="1905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6" name="Rectangle 115">
              <a:extLst>
                <a:ext uri="{FF2B5EF4-FFF2-40B4-BE49-F238E27FC236}">
                  <a16:creationId xmlns:a16="http://schemas.microsoft.com/office/drawing/2014/main" id="{5A7D0095-822A-B989-8E6E-456106A1597B}"/>
                </a:ext>
              </a:extLst>
            </p:cNvPr>
            <p:cNvSpPr/>
            <p:nvPr/>
          </p:nvSpPr>
          <p:spPr>
            <a:xfrm>
              <a:off x="3453877" y="4907621"/>
              <a:ext cx="602190" cy="369332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tIns="91440" bIns="91440" rtlCol="0" anchor="b" anchorCtr="0"/>
            <a:lstStyle/>
            <a:p>
              <a:pPr algn="ctr"/>
              <a:r>
                <a:rPr lang="en-US" dirty="0"/>
                <a:t>…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7" name="TextBox 116">
                <a:extLst>
                  <a:ext uri="{FF2B5EF4-FFF2-40B4-BE49-F238E27FC236}">
                    <a16:creationId xmlns:a16="http://schemas.microsoft.com/office/drawing/2014/main" id="{9F2F0560-7856-A6E1-0D87-D0724982D996}"/>
                  </a:ext>
                </a:extLst>
              </p:cNvPr>
              <p:cNvSpPr txBox="1"/>
              <p:nvPr/>
            </p:nvSpPr>
            <p:spPr>
              <a:xfrm>
                <a:off x="39900" y="4964588"/>
                <a:ext cx="191061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/>
                  <a:t>break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1600" dirty="0"/>
                  <a:t> into blocks:</a:t>
                </a:r>
              </a:p>
            </p:txBody>
          </p:sp>
        </mc:Choice>
        <mc:Fallback xmlns="">
          <p:sp>
            <p:nvSpPr>
              <p:cNvPr id="117" name="TextBox 116">
                <a:extLst>
                  <a:ext uri="{FF2B5EF4-FFF2-40B4-BE49-F238E27FC236}">
                    <a16:creationId xmlns:a16="http://schemas.microsoft.com/office/drawing/2014/main" id="{9F2F0560-7856-A6E1-0D87-D0724982D9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00" y="4964588"/>
                <a:ext cx="1910610" cy="338554"/>
              </a:xfrm>
              <a:prstGeom prst="rect">
                <a:avLst/>
              </a:prstGeom>
              <a:blipFill>
                <a:blip r:embed="rId21"/>
                <a:stretch>
                  <a:fillRect l="-1917" t="-5357"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3" name="Group 132">
            <a:extLst>
              <a:ext uri="{FF2B5EF4-FFF2-40B4-BE49-F238E27FC236}">
                <a16:creationId xmlns:a16="http://schemas.microsoft.com/office/drawing/2014/main" id="{FA05D607-CFE6-7039-3E9A-D9D204C0C8C4}"/>
              </a:ext>
            </a:extLst>
          </p:cNvPr>
          <p:cNvGrpSpPr/>
          <p:nvPr/>
        </p:nvGrpSpPr>
        <p:grpSpPr>
          <a:xfrm>
            <a:off x="2516757" y="5848521"/>
            <a:ext cx="2494619" cy="369332"/>
            <a:chOff x="8227290" y="4296151"/>
            <a:chExt cx="2494619" cy="3693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9" name="Rectangle 128">
                  <a:extLst>
                    <a:ext uri="{FF2B5EF4-FFF2-40B4-BE49-F238E27FC236}">
                      <a16:creationId xmlns:a16="http://schemas.microsoft.com/office/drawing/2014/main" id="{67A131D3-9766-270C-7783-00F4ADD80A20}"/>
                    </a:ext>
                  </a:extLst>
                </p:cNvPr>
                <p:cNvSpPr/>
                <p:nvPr/>
              </p:nvSpPr>
              <p:spPr>
                <a:xfrm>
                  <a:off x="8227290" y="4296151"/>
                  <a:ext cx="342444" cy="369332"/>
                </a:xfrm>
                <a:prstGeom prst="rect">
                  <a:avLst/>
                </a:prstGeom>
                <a:ln w="19050">
                  <a:solidFill>
                    <a:srgbClr val="00B050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rgbClr val="00B050"/>
                    </a:solidFill>
                  </a:endParaRPr>
                </a:p>
              </p:txBody>
            </p:sp>
          </mc:Choice>
          <mc:Fallback xmlns="">
            <p:sp>
              <p:nvSpPr>
                <p:cNvPr id="129" name="Rectangle 128">
                  <a:extLst>
                    <a:ext uri="{FF2B5EF4-FFF2-40B4-BE49-F238E27FC236}">
                      <a16:creationId xmlns:a16="http://schemas.microsoft.com/office/drawing/2014/main" id="{67A131D3-9766-270C-7783-00F4ADD80A2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27290" y="4296151"/>
                  <a:ext cx="342444" cy="369332"/>
                </a:xfrm>
                <a:prstGeom prst="rect">
                  <a:avLst/>
                </a:prstGeom>
                <a:blipFill>
                  <a:blip r:embed="rId22"/>
                  <a:stretch>
                    <a:fillRect l="-1695"/>
                  </a:stretch>
                </a:blipFill>
                <a:ln w="19050">
                  <a:solidFill>
                    <a:srgbClr val="00B05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1" name="Rectangle 130">
                  <a:extLst>
                    <a:ext uri="{FF2B5EF4-FFF2-40B4-BE49-F238E27FC236}">
                      <a16:creationId xmlns:a16="http://schemas.microsoft.com/office/drawing/2014/main" id="{A822BB09-9A04-E87A-BFD9-CED5A1ABBB48}"/>
                    </a:ext>
                  </a:extLst>
                </p:cNvPr>
                <p:cNvSpPr/>
                <p:nvPr/>
              </p:nvSpPr>
              <p:spPr>
                <a:xfrm>
                  <a:off x="10379465" y="4296151"/>
                  <a:ext cx="342444" cy="369332"/>
                </a:xfrm>
                <a:prstGeom prst="rect">
                  <a:avLst/>
                </a:prstGeom>
                <a:ln w="19050">
                  <a:solidFill>
                    <a:srgbClr val="00B050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rgbClr val="00B050"/>
                    </a:solidFill>
                  </a:endParaRPr>
                </a:p>
              </p:txBody>
            </p:sp>
          </mc:Choice>
          <mc:Fallback xmlns="">
            <p:sp>
              <p:nvSpPr>
                <p:cNvPr id="131" name="Rectangle 130">
                  <a:extLst>
                    <a:ext uri="{FF2B5EF4-FFF2-40B4-BE49-F238E27FC236}">
                      <a16:creationId xmlns:a16="http://schemas.microsoft.com/office/drawing/2014/main" id="{A822BB09-9A04-E87A-BFD9-CED5A1ABBB4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379465" y="4296151"/>
                  <a:ext cx="342444" cy="369332"/>
                </a:xfrm>
                <a:prstGeom prst="rect">
                  <a:avLst/>
                </a:prstGeom>
                <a:blipFill>
                  <a:blip r:embed="rId23"/>
                  <a:stretch>
                    <a:fillRect l="-8475"/>
                  </a:stretch>
                </a:blipFill>
                <a:ln w="19050">
                  <a:solidFill>
                    <a:srgbClr val="00B05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2" name="Rectangle 131">
              <a:extLst>
                <a:ext uri="{FF2B5EF4-FFF2-40B4-BE49-F238E27FC236}">
                  <a16:creationId xmlns:a16="http://schemas.microsoft.com/office/drawing/2014/main" id="{A743B874-342D-399D-BD61-40D920F41439}"/>
                </a:ext>
              </a:extLst>
            </p:cNvPr>
            <p:cNvSpPr/>
            <p:nvPr/>
          </p:nvSpPr>
          <p:spPr>
            <a:xfrm>
              <a:off x="8569733" y="4296151"/>
              <a:ext cx="1809731" cy="369332"/>
            </a:xfrm>
            <a:prstGeom prst="rect">
              <a:avLst/>
            </a:prstGeom>
            <a:ln w="19050">
              <a:solidFill>
                <a:srgbClr val="00B05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tIns="91440" bIns="91440" rtlCol="0" anchor="b"/>
            <a:lstStyle/>
            <a:p>
              <a:pPr algn="ctr"/>
              <a:r>
                <a:rPr lang="en-US" dirty="0">
                  <a:solidFill>
                    <a:srgbClr val="00B050"/>
                  </a:solidFill>
                </a:rPr>
                <a:t>…</a:t>
              </a:r>
            </a:p>
          </p:txBody>
        </p:sp>
      </p:grpSp>
      <p:sp>
        <p:nvSpPr>
          <p:cNvPr id="134" name="TextBox 133">
            <a:extLst>
              <a:ext uri="{FF2B5EF4-FFF2-40B4-BE49-F238E27FC236}">
                <a16:creationId xmlns:a16="http://schemas.microsoft.com/office/drawing/2014/main" id="{F7667576-5754-90D5-D4C2-5DA8ECB8269F}"/>
              </a:ext>
            </a:extLst>
          </p:cNvPr>
          <p:cNvSpPr txBox="1"/>
          <p:nvPr/>
        </p:nvSpPr>
        <p:spPr>
          <a:xfrm>
            <a:off x="2534731" y="5560089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=</a:t>
            </a: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D4678ACB-6F98-8A27-1CE4-4B6DEF6B304A}"/>
              </a:ext>
            </a:extLst>
          </p:cNvPr>
          <p:cNvSpPr txBox="1"/>
          <p:nvPr/>
        </p:nvSpPr>
        <p:spPr>
          <a:xfrm flipV="1">
            <a:off x="4686907" y="5604906"/>
            <a:ext cx="3064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5" name="TextBox 144">
                <a:extLst>
                  <a:ext uri="{FF2B5EF4-FFF2-40B4-BE49-F238E27FC236}">
                    <a16:creationId xmlns:a16="http://schemas.microsoft.com/office/drawing/2014/main" id="{17A267D7-2516-5E63-143C-16715DFE7041}"/>
                  </a:ext>
                </a:extLst>
              </p:cNvPr>
              <p:cNvSpPr txBox="1"/>
              <p:nvPr/>
            </p:nvSpPr>
            <p:spPr>
              <a:xfrm>
                <a:off x="5806997" y="2272522"/>
                <a:ext cx="107696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Prove(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dirty="0"/>
                  <a:t>):</a:t>
                </a:r>
              </a:p>
            </p:txBody>
          </p:sp>
        </mc:Choice>
        <mc:Fallback xmlns="">
          <p:sp>
            <p:nvSpPr>
              <p:cNvPr id="145" name="TextBox 144">
                <a:extLst>
                  <a:ext uri="{FF2B5EF4-FFF2-40B4-BE49-F238E27FC236}">
                    <a16:creationId xmlns:a16="http://schemas.microsoft.com/office/drawing/2014/main" id="{17A267D7-2516-5E63-143C-16715DFE70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6997" y="2272522"/>
                <a:ext cx="1076961" cy="369332"/>
              </a:xfrm>
              <a:prstGeom prst="rect">
                <a:avLst/>
              </a:prstGeom>
              <a:blipFill>
                <a:blip r:embed="rId24"/>
                <a:stretch>
                  <a:fillRect l="-5114" t="-10000" r="-5682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7" name="Group 146">
            <a:extLst>
              <a:ext uri="{FF2B5EF4-FFF2-40B4-BE49-F238E27FC236}">
                <a16:creationId xmlns:a16="http://schemas.microsoft.com/office/drawing/2014/main" id="{01946FA6-4D16-752A-FF2A-43CD75759E32}"/>
              </a:ext>
            </a:extLst>
          </p:cNvPr>
          <p:cNvGrpSpPr/>
          <p:nvPr/>
        </p:nvGrpSpPr>
        <p:grpSpPr>
          <a:xfrm>
            <a:off x="7303531" y="2499660"/>
            <a:ext cx="343049" cy="1182838"/>
            <a:chOff x="8339040" y="4012710"/>
            <a:chExt cx="343049" cy="118283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8" name="Rectangle 147">
                  <a:extLst>
                    <a:ext uri="{FF2B5EF4-FFF2-40B4-BE49-F238E27FC236}">
                      <a16:creationId xmlns:a16="http://schemas.microsoft.com/office/drawing/2014/main" id="{BD6C5A88-9939-7F1D-F661-DB3A86CF9FDD}"/>
                    </a:ext>
                  </a:extLst>
                </p:cNvPr>
                <p:cNvSpPr/>
                <p:nvPr/>
              </p:nvSpPr>
              <p:spPr>
                <a:xfrm>
                  <a:off x="8339040" y="4012710"/>
                  <a:ext cx="342444" cy="369332"/>
                </a:xfrm>
                <a:prstGeom prst="rect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48" name="Rectangle 147">
                  <a:extLst>
                    <a:ext uri="{FF2B5EF4-FFF2-40B4-BE49-F238E27FC236}">
                      <a16:creationId xmlns:a16="http://schemas.microsoft.com/office/drawing/2014/main" id="{BD6C5A88-9939-7F1D-F661-DB3A86CF9FD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39040" y="4012710"/>
                  <a:ext cx="342444" cy="369332"/>
                </a:xfrm>
                <a:prstGeom prst="rect">
                  <a:avLst/>
                </a:prstGeom>
                <a:blipFill>
                  <a:blip r:embed="rId25"/>
                  <a:stretch>
                    <a:fillRect l="-3390"/>
                  </a:stretch>
                </a:blipFill>
                <a:ln w="1905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9" name="Rectangle 148">
                  <a:extLst>
                    <a:ext uri="{FF2B5EF4-FFF2-40B4-BE49-F238E27FC236}">
                      <a16:creationId xmlns:a16="http://schemas.microsoft.com/office/drawing/2014/main" id="{740934CB-3EAB-001E-1B92-70DB144D42F7}"/>
                    </a:ext>
                  </a:extLst>
                </p:cNvPr>
                <p:cNvSpPr/>
                <p:nvPr/>
              </p:nvSpPr>
              <p:spPr>
                <a:xfrm>
                  <a:off x="8339645" y="4826216"/>
                  <a:ext cx="342444" cy="369332"/>
                </a:xfrm>
                <a:prstGeom prst="rect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49" name="Rectangle 148">
                  <a:extLst>
                    <a:ext uri="{FF2B5EF4-FFF2-40B4-BE49-F238E27FC236}">
                      <a16:creationId xmlns:a16="http://schemas.microsoft.com/office/drawing/2014/main" id="{740934CB-3EAB-001E-1B92-70DB144D42F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39645" y="4826216"/>
                  <a:ext cx="342444" cy="369332"/>
                </a:xfrm>
                <a:prstGeom prst="rect">
                  <a:avLst/>
                </a:prstGeom>
                <a:blipFill>
                  <a:blip r:embed="rId26"/>
                  <a:stretch>
                    <a:fillRect l="-5085"/>
                  </a:stretch>
                </a:blipFill>
                <a:ln w="1905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50" name="Rectangle 149">
              <a:extLst>
                <a:ext uri="{FF2B5EF4-FFF2-40B4-BE49-F238E27FC236}">
                  <a16:creationId xmlns:a16="http://schemas.microsoft.com/office/drawing/2014/main" id="{63B37807-86DE-183D-5DD2-D793204D9623}"/>
                </a:ext>
              </a:extLst>
            </p:cNvPr>
            <p:cNvSpPr/>
            <p:nvPr/>
          </p:nvSpPr>
          <p:spPr>
            <a:xfrm rot="5400000">
              <a:off x="8280132" y="4427825"/>
              <a:ext cx="460259" cy="342444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tIns="0" bIns="137160" rtlCol="0" anchor="ctr" anchorCtr="0"/>
            <a:lstStyle/>
            <a:p>
              <a:pPr algn="ctr"/>
              <a:r>
                <a:rPr lang="en-US" dirty="0"/>
                <a:t>…</a:t>
              </a:r>
            </a:p>
          </p:txBody>
        </p:sp>
      </p:grpSp>
      <p:cxnSp>
        <p:nvCxnSpPr>
          <p:cNvPr id="155" name="Straight Arrow Connector 154">
            <a:extLst>
              <a:ext uri="{FF2B5EF4-FFF2-40B4-BE49-F238E27FC236}">
                <a16:creationId xmlns:a16="http://schemas.microsoft.com/office/drawing/2014/main" id="{21418CB1-7F0F-F463-5E97-8EE1F61703ED}"/>
              </a:ext>
            </a:extLst>
          </p:cNvPr>
          <p:cNvCxnSpPr>
            <a:cxnSpLocks/>
          </p:cNvCxnSpPr>
          <p:nvPr/>
        </p:nvCxnSpPr>
        <p:spPr>
          <a:xfrm>
            <a:off x="7732028" y="3480742"/>
            <a:ext cx="1137701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" name="TextBox 162">
            <a:extLst>
              <a:ext uri="{FF2B5EF4-FFF2-40B4-BE49-F238E27FC236}">
                <a16:creationId xmlns:a16="http://schemas.microsoft.com/office/drawing/2014/main" id="{B6D70A85-E90E-BB0F-200E-2854D855D47A}"/>
              </a:ext>
            </a:extLst>
          </p:cNvPr>
          <p:cNvSpPr txBox="1"/>
          <p:nvPr/>
        </p:nvSpPr>
        <p:spPr>
          <a:xfrm rot="5400000">
            <a:off x="9074420" y="2868095"/>
            <a:ext cx="333746" cy="415498"/>
          </a:xfrm>
          <a:prstGeom prst="rect">
            <a:avLst/>
          </a:prstGeom>
          <a:noFill/>
        </p:spPr>
        <p:txBody>
          <a:bodyPr wrap="none" tIns="0" bIns="137160" rtlCol="0" anchor="b" anchorCtr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164" name="TextBox 163">
            <a:extLst>
              <a:ext uri="{FF2B5EF4-FFF2-40B4-BE49-F238E27FC236}">
                <a16:creationId xmlns:a16="http://schemas.microsoft.com/office/drawing/2014/main" id="{8F7BE309-4EE0-01D0-3700-4B96D018AE04}"/>
              </a:ext>
            </a:extLst>
          </p:cNvPr>
          <p:cNvSpPr txBox="1"/>
          <p:nvPr/>
        </p:nvSpPr>
        <p:spPr>
          <a:xfrm>
            <a:off x="7702093" y="2739995"/>
            <a:ext cx="11377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commit bit by bit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6" name="TextBox 165">
                <a:extLst>
                  <a:ext uri="{FF2B5EF4-FFF2-40B4-BE49-F238E27FC236}">
                    <a16:creationId xmlns:a16="http://schemas.microsoft.com/office/drawing/2014/main" id="{B63B73A6-C37E-20E8-CEB8-70EC71EC76F6}"/>
                  </a:ext>
                </a:extLst>
              </p:cNvPr>
              <p:cNvSpPr txBox="1"/>
              <p:nvPr/>
            </p:nvSpPr>
            <p:spPr>
              <a:xfrm>
                <a:off x="8958535" y="5848521"/>
                <a:ext cx="296420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π</m:t>
                      </m:r>
                      <m:r>
                        <a:rPr lang="en-US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b>
                              <m:r>
                                <a:rPr lang="en-US" b="0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𝐵𝐴𝑅𝐺</m:t>
                              </m:r>
                            </m:sub>
                          </m:sSub>
                          <m:r>
                            <a:rPr lang="en-US" b="0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  <m:r>
                            <a:rPr lang="en-US" b="0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),</m:t>
                          </m:r>
                          <m:sSub>
                            <m:sSubPr>
                              <m:ctrlPr>
                                <a:rPr lang="en-US" b="0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b="0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sub>
                          </m:sSub>
                          <m:r>
                            <a:rPr lang="en-US" b="0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b="0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b="0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b="0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6" name="TextBox 165">
                <a:extLst>
                  <a:ext uri="{FF2B5EF4-FFF2-40B4-BE49-F238E27FC236}">
                    <a16:creationId xmlns:a16="http://schemas.microsoft.com/office/drawing/2014/main" id="{B63B73A6-C37E-20E8-CEB8-70EC71EC76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58535" y="5848521"/>
                <a:ext cx="2964209" cy="369332"/>
              </a:xfrm>
              <a:prstGeom prst="rect">
                <a:avLst/>
              </a:prstGeom>
              <a:blipFill>
                <a:blip r:embed="rId27"/>
                <a:stretch>
                  <a:fillRect b="-163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7" name="TextBox 166">
                <a:extLst>
                  <a:ext uri="{FF2B5EF4-FFF2-40B4-BE49-F238E27FC236}">
                    <a16:creationId xmlns:a16="http://schemas.microsoft.com/office/drawing/2014/main" id="{2E74F204-C552-0D74-385E-A15728FFA979}"/>
                  </a:ext>
                </a:extLst>
              </p:cNvPr>
              <p:cNvSpPr txBox="1"/>
              <p:nvPr/>
            </p:nvSpPr>
            <p:spPr>
              <a:xfrm>
                <a:off x="1324083" y="4268222"/>
                <a:ext cx="57342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7" name="TextBox 166">
                <a:extLst>
                  <a:ext uri="{FF2B5EF4-FFF2-40B4-BE49-F238E27FC236}">
                    <a16:creationId xmlns:a16="http://schemas.microsoft.com/office/drawing/2014/main" id="{2E74F204-C552-0D74-385E-A15728FFA9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4083" y="4268222"/>
                <a:ext cx="573427" cy="369332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A6449EE-925F-AC42-E24A-3B9A988D37B9}"/>
                  </a:ext>
                </a:extLst>
              </p:cNvPr>
              <p:cNvSpPr txBox="1"/>
              <p:nvPr/>
            </p:nvSpPr>
            <p:spPr>
              <a:xfrm>
                <a:off x="2238300" y="5379768"/>
                <a:ext cx="85266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/>
                  <a:t>Ext(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600" dirty="0"/>
                  <a:t>)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A6449EE-925F-AC42-E24A-3B9A988D37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8300" y="5379768"/>
                <a:ext cx="852669" cy="338554"/>
              </a:xfrm>
              <a:prstGeom prst="rect">
                <a:avLst/>
              </a:prstGeom>
              <a:blipFill>
                <a:blip r:embed="rId29"/>
                <a:stretch>
                  <a:fillRect l="-3571" t="-5455" r="-3571" b="-2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Left Bracket 16">
            <a:extLst>
              <a:ext uri="{FF2B5EF4-FFF2-40B4-BE49-F238E27FC236}">
                <a16:creationId xmlns:a16="http://schemas.microsoft.com/office/drawing/2014/main" id="{6378E1DD-7469-9C32-B6A4-B31C6F3CC9D9}"/>
              </a:ext>
            </a:extLst>
          </p:cNvPr>
          <p:cNvSpPr/>
          <p:nvPr/>
        </p:nvSpPr>
        <p:spPr>
          <a:xfrm rot="16200000">
            <a:off x="2631679" y="4841788"/>
            <a:ext cx="65912" cy="1093704"/>
          </a:xfrm>
          <a:prstGeom prst="leftBracket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Left Bracket 17">
            <a:extLst>
              <a:ext uri="{FF2B5EF4-FFF2-40B4-BE49-F238E27FC236}">
                <a16:creationId xmlns:a16="http://schemas.microsoft.com/office/drawing/2014/main" id="{C0BDDFE0-8613-AD34-284C-E75BB1882773}"/>
              </a:ext>
            </a:extLst>
          </p:cNvPr>
          <p:cNvSpPr/>
          <p:nvPr/>
        </p:nvSpPr>
        <p:spPr>
          <a:xfrm rot="16200000">
            <a:off x="4830542" y="4841789"/>
            <a:ext cx="65912" cy="1093704"/>
          </a:xfrm>
          <a:prstGeom prst="leftBracket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C041196A-2F60-B0E0-8C08-F66AF3597FCE}"/>
                  </a:ext>
                </a:extLst>
              </p:cNvPr>
              <p:cNvSpPr txBox="1"/>
              <p:nvPr/>
            </p:nvSpPr>
            <p:spPr>
              <a:xfrm>
                <a:off x="4411547" y="5376889"/>
                <a:ext cx="90390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/>
                  <a:t>Ext(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sz="1600" dirty="0"/>
                  <a:t>)</a:t>
                </a: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C041196A-2F60-B0E0-8C08-F66AF3597F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1547" y="5376889"/>
                <a:ext cx="903902" cy="338554"/>
              </a:xfrm>
              <a:prstGeom prst="rect">
                <a:avLst/>
              </a:prstGeom>
              <a:blipFill>
                <a:blip r:embed="rId30"/>
                <a:stretch>
                  <a:fillRect l="-4054" t="-5357" r="-2703"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AC828A6A-46F7-639F-F2CE-64E3D3F9A139}"/>
              </a:ext>
            </a:extLst>
          </p:cNvPr>
          <p:cNvSpPr txBox="1"/>
          <p:nvPr/>
        </p:nvSpPr>
        <p:spPr>
          <a:xfrm>
            <a:off x="1199020" y="5857289"/>
            <a:ext cx="1294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hidden bits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3D233A4-2077-8725-60E2-2F41E332AE8D}"/>
              </a:ext>
            </a:extLst>
          </p:cNvPr>
          <p:cNvCxnSpPr>
            <a:cxnSpLocks/>
          </p:cNvCxnSpPr>
          <p:nvPr/>
        </p:nvCxnSpPr>
        <p:spPr>
          <a:xfrm>
            <a:off x="7755840" y="2678949"/>
            <a:ext cx="1137701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Group 32">
            <a:extLst>
              <a:ext uri="{FF2B5EF4-FFF2-40B4-BE49-F238E27FC236}">
                <a16:creationId xmlns:a16="http://schemas.microsoft.com/office/drawing/2014/main" id="{1F061591-05E2-6447-F7BE-D4FAD320EDFE}"/>
              </a:ext>
            </a:extLst>
          </p:cNvPr>
          <p:cNvGrpSpPr/>
          <p:nvPr/>
        </p:nvGrpSpPr>
        <p:grpSpPr>
          <a:xfrm>
            <a:off x="6677749" y="4048994"/>
            <a:ext cx="634105" cy="634105"/>
            <a:chOff x="6112068" y="5264714"/>
            <a:chExt cx="822169" cy="822169"/>
          </a:xfrm>
        </p:grpSpPr>
        <p:pic>
          <p:nvPicPr>
            <p:cNvPr id="34" name="Graphic 33" descr="Envelope outline">
              <a:extLst>
                <a:ext uri="{FF2B5EF4-FFF2-40B4-BE49-F238E27FC236}">
                  <a16:creationId xmlns:a16="http://schemas.microsoft.com/office/drawing/2014/main" id="{F29D2D55-592C-D5F2-1A09-D862BF9E6B9A}"/>
                </a:ext>
              </a:extLst>
            </p:cNvPr>
            <p:cNvPicPr>
              <a:picLocks noChangeAspect="1"/>
            </p:cNvPicPr>
            <p:nvPr/>
          </p:nvPicPr>
          <p:blipFill>
            <a:blip r:embed="rId3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2"/>
                </a:ext>
              </a:extLst>
            </a:blip>
            <a:stretch>
              <a:fillRect/>
            </a:stretch>
          </p:blipFill>
          <p:spPr>
            <a:xfrm>
              <a:off x="6112068" y="5264714"/>
              <a:ext cx="822169" cy="822169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4E261863-F2C4-CEEC-B05F-C1E0DDFDF96B}"/>
                    </a:ext>
                  </a:extLst>
                </p:cNvPr>
                <p:cNvSpPr txBox="1"/>
                <p:nvPr/>
              </p:nvSpPr>
              <p:spPr>
                <a:xfrm>
                  <a:off x="6288635" y="5326517"/>
                  <a:ext cx="383952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4E261863-F2C4-CEEC-B05F-C1E0DDFDF96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88635" y="5326517"/>
                  <a:ext cx="383952" cy="307777"/>
                </a:xfrm>
                <a:prstGeom prst="rect">
                  <a:avLst/>
                </a:prstGeom>
                <a:blipFill>
                  <a:blip r:embed="rId33"/>
                  <a:stretch>
                    <a:fillRect b="-2820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E5744C58-86C4-2CA5-E3C3-B25BF63007B4}"/>
              </a:ext>
            </a:extLst>
          </p:cNvPr>
          <p:cNvSpPr txBox="1"/>
          <p:nvPr/>
        </p:nvSpPr>
        <p:spPr>
          <a:xfrm>
            <a:off x="9396751" y="4158044"/>
            <a:ext cx="333746" cy="415498"/>
          </a:xfrm>
          <a:prstGeom prst="rect">
            <a:avLst/>
          </a:prstGeom>
          <a:noFill/>
        </p:spPr>
        <p:txBody>
          <a:bodyPr wrap="none" tIns="0" bIns="137160" rtlCol="0" anchor="b" anchorCtr="0">
            <a:spAutoFit/>
          </a:bodyPr>
          <a:lstStyle/>
          <a:p>
            <a:r>
              <a:rPr lang="en-US" dirty="0"/>
              <a:t>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A4E888C6-E84D-7399-1D2B-151C30A6066B}"/>
                  </a:ext>
                </a:extLst>
              </p:cNvPr>
              <p:cNvSpPr txBox="1"/>
              <p:nvPr/>
            </p:nvSpPr>
            <p:spPr>
              <a:xfrm>
                <a:off x="6002306" y="3774079"/>
                <a:ext cx="3563329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600" dirty="0"/>
                  <a:t>Proving</a:t>
                </a:r>
                <a:r>
                  <a:rPr lang="en-US" sz="1600" dirty="0">
                    <a:solidFill>
                      <a:schemeClr val="tx1"/>
                    </a:solidFill>
                  </a:rPr>
                  <a:t> BARG statement</a:t>
                </a:r>
                <a14:m>
                  <m:oMath xmlns:m="http://schemas.openxmlformats.org/officeDocument/2006/math">
                    <m:r>
                      <a:rPr lang="en-US" sz="16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sz="1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[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𝑚𝐵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1600" dirty="0">
                    <a:solidFill>
                      <a:schemeClr val="tx1"/>
                    </a:solidFill>
                  </a:rPr>
                  <a:t> :</a:t>
                </a: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A4E888C6-E84D-7399-1D2B-151C30A606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2306" y="3774079"/>
                <a:ext cx="3563329" cy="338554"/>
              </a:xfrm>
              <a:prstGeom prst="rect">
                <a:avLst/>
              </a:prstGeom>
              <a:blipFill>
                <a:blip r:embed="rId34"/>
                <a:stretch>
                  <a:fillRect l="-1027" t="-5357"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6" name="Group 45">
            <a:extLst>
              <a:ext uri="{FF2B5EF4-FFF2-40B4-BE49-F238E27FC236}">
                <a16:creationId xmlns:a16="http://schemas.microsoft.com/office/drawing/2014/main" id="{C58C6C10-959C-5BE2-9AA3-2FF4579759A2}"/>
              </a:ext>
            </a:extLst>
          </p:cNvPr>
          <p:cNvGrpSpPr/>
          <p:nvPr/>
        </p:nvGrpSpPr>
        <p:grpSpPr>
          <a:xfrm>
            <a:off x="7363767" y="4048741"/>
            <a:ext cx="634105" cy="634105"/>
            <a:chOff x="6112068" y="5264714"/>
            <a:chExt cx="822169" cy="822169"/>
          </a:xfrm>
        </p:grpSpPr>
        <p:pic>
          <p:nvPicPr>
            <p:cNvPr id="47" name="Graphic 46" descr="Envelope outline">
              <a:extLst>
                <a:ext uri="{FF2B5EF4-FFF2-40B4-BE49-F238E27FC236}">
                  <a16:creationId xmlns:a16="http://schemas.microsoft.com/office/drawing/2014/main" id="{DDE52734-57F7-B4CB-4CD8-ED00EFFB5408}"/>
                </a:ext>
              </a:extLst>
            </p:cNvPr>
            <p:cNvPicPr>
              <a:picLocks noChangeAspect="1"/>
            </p:cNvPicPr>
            <p:nvPr/>
          </p:nvPicPr>
          <p:blipFill>
            <a:blip r:embed="rId3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2"/>
                </a:ext>
              </a:extLst>
            </a:blip>
            <a:stretch>
              <a:fillRect/>
            </a:stretch>
          </p:blipFill>
          <p:spPr>
            <a:xfrm>
              <a:off x="6112068" y="5264714"/>
              <a:ext cx="822169" cy="822169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1B8E8E6A-677F-3488-FB2F-94B22EDB34E9}"/>
                    </a:ext>
                  </a:extLst>
                </p:cNvPr>
                <p:cNvSpPr txBox="1"/>
                <p:nvPr/>
              </p:nvSpPr>
              <p:spPr>
                <a:xfrm>
                  <a:off x="6275462" y="5326517"/>
                  <a:ext cx="503229" cy="39905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1B8E8E6A-677F-3488-FB2F-94B22EDB34E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75462" y="5326517"/>
                  <a:ext cx="503229" cy="399058"/>
                </a:xfrm>
                <a:prstGeom prst="rect">
                  <a:avLst/>
                </a:prstGeom>
                <a:blipFill>
                  <a:blip r:embed="rId3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B208B63F-1431-F39F-99FC-ECCF71CDCED5}"/>
              </a:ext>
            </a:extLst>
          </p:cNvPr>
          <p:cNvGrpSpPr/>
          <p:nvPr/>
        </p:nvGrpSpPr>
        <p:grpSpPr>
          <a:xfrm>
            <a:off x="9736763" y="4027337"/>
            <a:ext cx="634105" cy="634105"/>
            <a:chOff x="6112068" y="5264714"/>
            <a:chExt cx="822169" cy="822169"/>
          </a:xfrm>
        </p:grpSpPr>
        <p:pic>
          <p:nvPicPr>
            <p:cNvPr id="51" name="Graphic 50" descr="Envelope outline">
              <a:extLst>
                <a:ext uri="{FF2B5EF4-FFF2-40B4-BE49-F238E27FC236}">
                  <a16:creationId xmlns:a16="http://schemas.microsoft.com/office/drawing/2014/main" id="{28C4E4D5-BC2E-838D-C5A3-FC0125020A15}"/>
                </a:ext>
              </a:extLst>
            </p:cNvPr>
            <p:cNvPicPr>
              <a:picLocks noChangeAspect="1"/>
            </p:cNvPicPr>
            <p:nvPr/>
          </p:nvPicPr>
          <p:blipFill>
            <a:blip r:embed="rId3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2"/>
                </a:ext>
              </a:extLst>
            </a:blip>
            <a:stretch>
              <a:fillRect/>
            </a:stretch>
          </p:blipFill>
          <p:spPr>
            <a:xfrm>
              <a:off x="6112068" y="5264714"/>
              <a:ext cx="822169" cy="822169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AAB01161-9337-A116-0912-FA4D54F64EFC}"/>
                    </a:ext>
                  </a:extLst>
                </p:cNvPr>
                <p:cNvSpPr txBox="1"/>
                <p:nvPr/>
              </p:nvSpPr>
              <p:spPr>
                <a:xfrm>
                  <a:off x="6262289" y="5326517"/>
                  <a:ext cx="518608" cy="39905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AAB01161-9337-A116-0912-FA4D54F64EF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62289" y="5326517"/>
                  <a:ext cx="518608" cy="399058"/>
                </a:xfrm>
                <a:prstGeom prst="rect">
                  <a:avLst/>
                </a:prstGeom>
                <a:blipFill>
                  <a:blip r:embed="rId3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0C26698B-C35C-D561-056F-35E2B062D7DB}"/>
              </a:ext>
            </a:extLst>
          </p:cNvPr>
          <p:cNvGrpSpPr/>
          <p:nvPr/>
        </p:nvGrpSpPr>
        <p:grpSpPr>
          <a:xfrm>
            <a:off x="8931530" y="2354247"/>
            <a:ext cx="634105" cy="634105"/>
            <a:chOff x="6112068" y="5264714"/>
            <a:chExt cx="822169" cy="822169"/>
          </a:xfrm>
        </p:grpSpPr>
        <p:pic>
          <p:nvPicPr>
            <p:cNvPr id="60" name="Graphic 59" descr="Envelope outline">
              <a:extLst>
                <a:ext uri="{FF2B5EF4-FFF2-40B4-BE49-F238E27FC236}">
                  <a16:creationId xmlns:a16="http://schemas.microsoft.com/office/drawing/2014/main" id="{8B5061E2-6C3C-29AD-E016-5AD90AB5E285}"/>
                </a:ext>
              </a:extLst>
            </p:cNvPr>
            <p:cNvPicPr>
              <a:picLocks noChangeAspect="1"/>
            </p:cNvPicPr>
            <p:nvPr/>
          </p:nvPicPr>
          <p:blipFill>
            <a:blip r:embed="rId3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2"/>
                </a:ext>
              </a:extLst>
            </a:blip>
            <a:stretch>
              <a:fillRect/>
            </a:stretch>
          </p:blipFill>
          <p:spPr>
            <a:xfrm>
              <a:off x="6112068" y="5264714"/>
              <a:ext cx="822169" cy="822169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TextBox 62">
                  <a:extLst>
                    <a:ext uri="{FF2B5EF4-FFF2-40B4-BE49-F238E27FC236}">
                      <a16:creationId xmlns:a16="http://schemas.microsoft.com/office/drawing/2014/main" id="{76F2361B-52C4-BB58-919F-8D7A61C81D60}"/>
                    </a:ext>
                  </a:extLst>
                </p:cNvPr>
                <p:cNvSpPr txBox="1"/>
                <p:nvPr/>
              </p:nvSpPr>
              <p:spPr>
                <a:xfrm>
                  <a:off x="6288635" y="5326517"/>
                  <a:ext cx="383952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63" name="TextBox 62">
                  <a:extLst>
                    <a:ext uri="{FF2B5EF4-FFF2-40B4-BE49-F238E27FC236}">
                      <a16:creationId xmlns:a16="http://schemas.microsoft.com/office/drawing/2014/main" id="{76F2361B-52C4-BB58-919F-8D7A61C81D6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88635" y="5326517"/>
                  <a:ext cx="383952" cy="307777"/>
                </a:xfrm>
                <a:prstGeom prst="rect">
                  <a:avLst/>
                </a:prstGeom>
                <a:blipFill>
                  <a:blip r:embed="rId37"/>
                  <a:stretch>
                    <a:fillRect b="-2820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8616FEBA-3C84-8C7C-2C2C-A6C931B0F9C8}"/>
              </a:ext>
            </a:extLst>
          </p:cNvPr>
          <p:cNvGrpSpPr/>
          <p:nvPr/>
        </p:nvGrpSpPr>
        <p:grpSpPr>
          <a:xfrm>
            <a:off x="8931530" y="3153277"/>
            <a:ext cx="634105" cy="634105"/>
            <a:chOff x="6112068" y="5264714"/>
            <a:chExt cx="822169" cy="822169"/>
          </a:xfrm>
        </p:grpSpPr>
        <p:pic>
          <p:nvPicPr>
            <p:cNvPr id="65" name="Graphic 64" descr="Envelope outline">
              <a:extLst>
                <a:ext uri="{FF2B5EF4-FFF2-40B4-BE49-F238E27FC236}">
                  <a16:creationId xmlns:a16="http://schemas.microsoft.com/office/drawing/2014/main" id="{02470145-B5DB-ECB3-8723-3B792864641F}"/>
                </a:ext>
              </a:extLst>
            </p:cNvPr>
            <p:cNvPicPr>
              <a:picLocks noChangeAspect="1"/>
            </p:cNvPicPr>
            <p:nvPr/>
          </p:nvPicPr>
          <p:blipFill>
            <a:blip r:embed="rId3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2"/>
                </a:ext>
              </a:extLst>
            </a:blip>
            <a:stretch>
              <a:fillRect/>
            </a:stretch>
          </p:blipFill>
          <p:spPr>
            <a:xfrm>
              <a:off x="6112068" y="5264714"/>
              <a:ext cx="822169" cy="822169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TextBox 65">
                  <a:extLst>
                    <a:ext uri="{FF2B5EF4-FFF2-40B4-BE49-F238E27FC236}">
                      <a16:creationId xmlns:a16="http://schemas.microsoft.com/office/drawing/2014/main" id="{ECAEA9FC-58DE-E88A-54F3-92A0B1CFF883}"/>
                    </a:ext>
                  </a:extLst>
                </p:cNvPr>
                <p:cNvSpPr txBox="1"/>
                <p:nvPr/>
              </p:nvSpPr>
              <p:spPr>
                <a:xfrm>
                  <a:off x="6262289" y="5326517"/>
                  <a:ext cx="518608" cy="39905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66" name="TextBox 65">
                  <a:extLst>
                    <a:ext uri="{FF2B5EF4-FFF2-40B4-BE49-F238E27FC236}">
                      <a16:creationId xmlns:a16="http://schemas.microsoft.com/office/drawing/2014/main" id="{ECAEA9FC-58DE-E88A-54F3-92A0B1CFF88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62289" y="5326517"/>
                  <a:ext cx="518608" cy="399058"/>
                </a:xfrm>
                <a:prstGeom prst="rect">
                  <a:avLst/>
                </a:prstGeom>
                <a:blipFill>
                  <a:blip r:embed="rId3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56009654-CCF6-F726-5D14-112EF89CA678}"/>
              </a:ext>
            </a:extLst>
          </p:cNvPr>
          <p:cNvGrpSpPr/>
          <p:nvPr/>
        </p:nvGrpSpPr>
        <p:grpSpPr>
          <a:xfrm>
            <a:off x="8045831" y="4048741"/>
            <a:ext cx="634105" cy="634105"/>
            <a:chOff x="6112068" y="5264714"/>
            <a:chExt cx="822169" cy="822169"/>
          </a:xfrm>
        </p:grpSpPr>
        <p:pic>
          <p:nvPicPr>
            <p:cNvPr id="68" name="Graphic 67" descr="Envelope outline">
              <a:extLst>
                <a:ext uri="{FF2B5EF4-FFF2-40B4-BE49-F238E27FC236}">
                  <a16:creationId xmlns:a16="http://schemas.microsoft.com/office/drawing/2014/main" id="{72302B9A-2B49-335A-75CF-977CA9AAEF98}"/>
                </a:ext>
              </a:extLst>
            </p:cNvPr>
            <p:cNvPicPr>
              <a:picLocks noChangeAspect="1"/>
            </p:cNvPicPr>
            <p:nvPr/>
          </p:nvPicPr>
          <p:blipFill>
            <a:blip r:embed="rId3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2"/>
                </a:ext>
              </a:extLst>
            </a:blip>
            <a:stretch>
              <a:fillRect/>
            </a:stretch>
          </p:blipFill>
          <p:spPr>
            <a:xfrm>
              <a:off x="6112068" y="5264714"/>
              <a:ext cx="822169" cy="822169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" name="TextBox 68">
                  <a:extLst>
                    <a:ext uri="{FF2B5EF4-FFF2-40B4-BE49-F238E27FC236}">
                      <a16:creationId xmlns:a16="http://schemas.microsoft.com/office/drawing/2014/main" id="{5241FA93-05D9-BB83-E390-B8887C447F87}"/>
                    </a:ext>
                  </a:extLst>
                </p:cNvPr>
                <p:cNvSpPr txBox="1"/>
                <p:nvPr/>
              </p:nvSpPr>
              <p:spPr>
                <a:xfrm>
                  <a:off x="6275462" y="5326517"/>
                  <a:ext cx="503229" cy="39905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69" name="TextBox 68">
                  <a:extLst>
                    <a:ext uri="{FF2B5EF4-FFF2-40B4-BE49-F238E27FC236}">
                      <a16:creationId xmlns:a16="http://schemas.microsoft.com/office/drawing/2014/main" id="{5241FA93-05D9-BB83-E390-B8887C447F8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75462" y="5326517"/>
                  <a:ext cx="503229" cy="399058"/>
                </a:xfrm>
                <a:prstGeom prst="rect">
                  <a:avLst/>
                </a:prstGeom>
                <a:blipFill>
                  <a:blip r:embed="rId3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0EB731EF-0085-1DF5-1AC1-9A078EBE376F}"/>
              </a:ext>
            </a:extLst>
          </p:cNvPr>
          <p:cNvGrpSpPr/>
          <p:nvPr/>
        </p:nvGrpSpPr>
        <p:grpSpPr>
          <a:xfrm>
            <a:off x="8730336" y="4039038"/>
            <a:ext cx="634105" cy="634105"/>
            <a:chOff x="6112068" y="5264714"/>
            <a:chExt cx="822169" cy="822169"/>
          </a:xfrm>
        </p:grpSpPr>
        <p:pic>
          <p:nvPicPr>
            <p:cNvPr id="72" name="Graphic 71" descr="Envelope outline">
              <a:extLst>
                <a:ext uri="{FF2B5EF4-FFF2-40B4-BE49-F238E27FC236}">
                  <a16:creationId xmlns:a16="http://schemas.microsoft.com/office/drawing/2014/main" id="{16850A5C-3C57-A33D-5159-24ABAD41BF25}"/>
                </a:ext>
              </a:extLst>
            </p:cNvPr>
            <p:cNvPicPr>
              <a:picLocks noChangeAspect="1"/>
            </p:cNvPicPr>
            <p:nvPr/>
          </p:nvPicPr>
          <p:blipFill>
            <a:blip r:embed="rId3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2"/>
                </a:ext>
              </a:extLst>
            </a:blip>
            <a:stretch>
              <a:fillRect/>
            </a:stretch>
          </p:blipFill>
          <p:spPr>
            <a:xfrm>
              <a:off x="6112068" y="5264714"/>
              <a:ext cx="822169" cy="822169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3" name="TextBox 72">
                  <a:extLst>
                    <a:ext uri="{FF2B5EF4-FFF2-40B4-BE49-F238E27FC236}">
                      <a16:creationId xmlns:a16="http://schemas.microsoft.com/office/drawing/2014/main" id="{BB350505-6E96-0A1C-DE57-B687F2EEAE56}"/>
                    </a:ext>
                  </a:extLst>
                </p:cNvPr>
                <p:cNvSpPr txBox="1"/>
                <p:nvPr/>
              </p:nvSpPr>
              <p:spPr>
                <a:xfrm>
                  <a:off x="6275462" y="5326517"/>
                  <a:ext cx="503229" cy="39905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73" name="TextBox 72">
                  <a:extLst>
                    <a:ext uri="{FF2B5EF4-FFF2-40B4-BE49-F238E27FC236}">
                      <a16:creationId xmlns:a16="http://schemas.microsoft.com/office/drawing/2014/main" id="{BB350505-6E96-0A1C-DE57-B687F2EEAE5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75462" y="5326517"/>
                  <a:ext cx="503229" cy="399058"/>
                </a:xfrm>
                <a:prstGeom prst="rect">
                  <a:avLst/>
                </a:prstGeom>
                <a:blipFill>
                  <a:blip r:embed="rId3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5121242B-FFFA-A04F-441D-451FBE7F4218}"/>
              </a:ext>
            </a:extLst>
          </p:cNvPr>
          <p:cNvGrpSpPr/>
          <p:nvPr/>
        </p:nvGrpSpPr>
        <p:grpSpPr>
          <a:xfrm>
            <a:off x="6732901" y="4618393"/>
            <a:ext cx="518537" cy="518537"/>
            <a:chOff x="6732901" y="4618393"/>
            <a:chExt cx="518537" cy="518537"/>
          </a:xfrm>
        </p:grpSpPr>
        <p:pic>
          <p:nvPicPr>
            <p:cNvPr id="56" name="Graphic 55" descr="Email outline">
              <a:extLst>
                <a:ext uri="{FF2B5EF4-FFF2-40B4-BE49-F238E27FC236}">
                  <a16:creationId xmlns:a16="http://schemas.microsoft.com/office/drawing/2014/main" id="{E7D04425-B035-9ACD-E897-2D2F484D8314}"/>
                </a:ext>
              </a:extLst>
            </p:cNvPr>
            <p:cNvPicPr>
              <a:picLocks noChangeAspect="1"/>
            </p:cNvPicPr>
            <p:nvPr/>
          </p:nvPicPr>
          <p:blipFill>
            <a:blip r:embed="rId4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1"/>
                </a:ext>
              </a:extLst>
            </a:blip>
            <a:stretch>
              <a:fillRect/>
            </a:stretch>
          </p:blipFill>
          <p:spPr>
            <a:xfrm>
              <a:off x="6732901" y="4618393"/>
              <a:ext cx="518537" cy="518537"/>
            </a:xfrm>
            <a:prstGeom prst="rect">
              <a:avLst/>
            </a:prstGeom>
          </p:spPr>
        </p:pic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97B533CD-F335-2644-DA24-8A366BA24FD4}"/>
                </a:ext>
              </a:extLst>
            </p:cNvPr>
            <p:cNvSpPr/>
            <p:nvPr/>
          </p:nvSpPr>
          <p:spPr>
            <a:xfrm>
              <a:off x="6907091" y="4752782"/>
              <a:ext cx="170155" cy="1732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TextBox 75">
                  <a:extLst>
                    <a:ext uri="{FF2B5EF4-FFF2-40B4-BE49-F238E27FC236}">
                      <a16:creationId xmlns:a16="http://schemas.microsoft.com/office/drawing/2014/main" id="{A3E7717E-FFED-3470-B1F4-1563D796D446}"/>
                    </a:ext>
                  </a:extLst>
                </p:cNvPr>
                <p:cNvSpPr txBox="1"/>
                <p:nvPr/>
              </p:nvSpPr>
              <p:spPr>
                <a:xfrm>
                  <a:off x="6830794" y="4639060"/>
                  <a:ext cx="306494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76" name="TextBox 75">
                  <a:extLst>
                    <a:ext uri="{FF2B5EF4-FFF2-40B4-BE49-F238E27FC236}">
                      <a16:creationId xmlns:a16="http://schemas.microsoft.com/office/drawing/2014/main" id="{A3E7717E-FFED-3470-B1F4-1563D796D44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30794" y="4639060"/>
                  <a:ext cx="306494" cy="307777"/>
                </a:xfrm>
                <a:prstGeom prst="rect">
                  <a:avLst/>
                </a:prstGeom>
                <a:blipFill>
                  <a:blip r:embed="rId4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15EDC04E-20AB-CD3B-D799-95227633280D}"/>
              </a:ext>
            </a:extLst>
          </p:cNvPr>
          <p:cNvGrpSpPr/>
          <p:nvPr/>
        </p:nvGrpSpPr>
        <p:grpSpPr>
          <a:xfrm>
            <a:off x="8109781" y="4623916"/>
            <a:ext cx="518537" cy="518537"/>
            <a:chOff x="6732901" y="4618393"/>
            <a:chExt cx="518537" cy="518537"/>
          </a:xfrm>
        </p:grpSpPr>
        <p:pic>
          <p:nvPicPr>
            <p:cNvPr id="80" name="Graphic 79" descr="Email outline">
              <a:extLst>
                <a:ext uri="{FF2B5EF4-FFF2-40B4-BE49-F238E27FC236}">
                  <a16:creationId xmlns:a16="http://schemas.microsoft.com/office/drawing/2014/main" id="{D9F2B5D6-A5B6-4418-A24A-D334A4321550}"/>
                </a:ext>
              </a:extLst>
            </p:cNvPr>
            <p:cNvPicPr>
              <a:picLocks noChangeAspect="1"/>
            </p:cNvPicPr>
            <p:nvPr/>
          </p:nvPicPr>
          <p:blipFill>
            <a:blip r:embed="rId4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1"/>
                </a:ext>
              </a:extLst>
            </a:blip>
            <a:stretch>
              <a:fillRect/>
            </a:stretch>
          </p:blipFill>
          <p:spPr>
            <a:xfrm>
              <a:off x="6732901" y="4618393"/>
              <a:ext cx="518537" cy="518537"/>
            </a:xfrm>
            <a:prstGeom prst="rect">
              <a:avLst/>
            </a:prstGeom>
          </p:spPr>
        </p:pic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A0FFAB89-A819-BC9C-69CF-123A019FEF32}"/>
                </a:ext>
              </a:extLst>
            </p:cNvPr>
            <p:cNvSpPr/>
            <p:nvPr/>
          </p:nvSpPr>
          <p:spPr>
            <a:xfrm>
              <a:off x="6907091" y="4752782"/>
              <a:ext cx="170155" cy="1732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2" name="TextBox 81">
                  <a:extLst>
                    <a:ext uri="{FF2B5EF4-FFF2-40B4-BE49-F238E27FC236}">
                      <a16:creationId xmlns:a16="http://schemas.microsoft.com/office/drawing/2014/main" id="{96F4B069-6F28-40DF-103D-3D0ACA318F87}"/>
                    </a:ext>
                  </a:extLst>
                </p:cNvPr>
                <p:cNvSpPr txBox="1"/>
                <p:nvPr/>
              </p:nvSpPr>
              <p:spPr>
                <a:xfrm>
                  <a:off x="6830794" y="4639060"/>
                  <a:ext cx="306494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82" name="TextBox 81">
                  <a:extLst>
                    <a:ext uri="{FF2B5EF4-FFF2-40B4-BE49-F238E27FC236}">
                      <a16:creationId xmlns:a16="http://schemas.microsoft.com/office/drawing/2014/main" id="{96F4B069-6F28-40DF-103D-3D0ACA318F8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30794" y="4639060"/>
                  <a:ext cx="306494" cy="307777"/>
                </a:xfrm>
                <a:prstGeom prst="rect">
                  <a:avLst/>
                </a:prstGeom>
                <a:blipFill>
                  <a:blip r:embed="rId4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2277DDAE-7AF9-F5A4-6460-C8F0BD465BA7}"/>
              </a:ext>
            </a:extLst>
          </p:cNvPr>
          <p:cNvGrpSpPr/>
          <p:nvPr/>
        </p:nvGrpSpPr>
        <p:grpSpPr>
          <a:xfrm>
            <a:off x="8795141" y="4623916"/>
            <a:ext cx="518537" cy="518537"/>
            <a:chOff x="6732901" y="4618393"/>
            <a:chExt cx="518537" cy="518537"/>
          </a:xfrm>
        </p:grpSpPr>
        <p:pic>
          <p:nvPicPr>
            <p:cNvPr id="84" name="Graphic 83" descr="Email outline">
              <a:extLst>
                <a:ext uri="{FF2B5EF4-FFF2-40B4-BE49-F238E27FC236}">
                  <a16:creationId xmlns:a16="http://schemas.microsoft.com/office/drawing/2014/main" id="{5A5DE7A1-FB9C-B586-10FC-A0BA05C0BBE6}"/>
                </a:ext>
              </a:extLst>
            </p:cNvPr>
            <p:cNvPicPr>
              <a:picLocks noChangeAspect="1"/>
            </p:cNvPicPr>
            <p:nvPr/>
          </p:nvPicPr>
          <p:blipFill>
            <a:blip r:embed="rId4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1"/>
                </a:ext>
              </a:extLst>
            </a:blip>
            <a:stretch>
              <a:fillRect/>
            </a:stretch>
          </p:blipFill>
          <p:spPr>
            <a:xfrm>
              <a:off x="6732901" y="4618393"/>
              <a:ext cx="518537" cy="518537"/>
            </a:xfrm>
            <a:prstGeom prst="rect">
              <a:avLst/>
            </a:prstGeom>
          </p:spPr>
        </p:pic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16799057-71F5-3EDA-B257-84EE1DF81189}"/>
                </a:ext>
              </a:extLst>
            </p:cNvPr>
            <p:cNvSpPr/>
            <p:nvPr/>
          </p:nvSpPr>
          <p:spPr>
            <a:xfrm>
              <a:off x="6907091" y="4752782"/>
              <a:ext cx="170155" cy="1732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6" name="TextBox 85">
                  <a:extLst>
                    <a:ext uri="{FF2B5EF4-FFF2-40B4-BE49-F238E27FC236}">
                      <a16:creationId xmlns:a16="http://schemas.microsoft.com/office/drawing/2014/main" id="{F7CD8EAF-8814-456D-662F-749F8234F4B5}"/>
                    </a:ext>
                  </a:extLst>
                </p:cNvPr>
                <p:cNvSpPr txBox="1"/>
                <p:nvPr/>
              </p:nvSpPr>
              <p:spPr>
                <a:xfrm>
                  <a:off x="6830794" y="4639060"/>
                  <a:ext cx="306494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86" name="TextBox 85">
                  <a:extLst>
                    <a:ext uri="{FF2B5EF4-FFF2-40B4-BE49-F238E27FC236}">
                      <a16:creationId xmlns:a16="http://schemas.microsoft.com/office/drawing/2014/main" id="{F7CD8EAF-8814-456D-662F-749F8234F4B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30794" y="4639060"/>
                  <a:ext cx="306494" cy="307777"/>
                </a:xfrm>
                <a:prstGeom prst="rect">
                  <a:avLst/>
                </a:prstGeom>
                <a:blipFill>
                  <a:blip r:embed="rId4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7AE0E18B-3184-3A32-8327-F4C788C26AC3}"/>
                  </a:ext>
                </a:extLst>
              </p:cNvPr>
              <p:cNvSpPr/>
              <p:nvPr/>
            </p:nvSpPr>
            <p:spPr>
              <a:xfrm>
                <a:off x="8134704" y="5533213"/>
                <a:ext cx="468688" cy="369332"/>
              </a:xfrm>
              <a:prstGeom prst="rect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7AE0E18B-3184-3A32-8327-F4C788C26AC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34704" y="5533213"/>
                <a:ext cx="468688" cy="369332"/>
              </a:xfrm>
              <a:prstGeom prst="rect">
                <a:avLst/>
              </a:prstGeom>
              <a:blipFill>
                <a:blip r:embed="rId45"/>
                <a:stretch>
                  <a:fillRect b="-1587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F21B2E69-1A97-2970-A502-BDEA1238F508}"/>
              </a:ext>
            </a:extLst>
          </p:cNvPr>
          <p:cNvCxnSpPr>
            <a:cxnSpLocks/>
          </p:cNvCxnSpPr>
          <p:nvPr/>
        </p:nvCxnSpPr>
        <p:spPr>
          <a:xfrm>
            <a:off x="7145111" y="5070591"/>
            <a:ext cx="989593" cy="50504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6C5DE8D5-F858-5219-0411-C7ED9E93817D}"/>
              </a:ext>
            </a:extLst>
          </p:cNvPr>
          <p:cNvCxnSpPr>
            <a:cxnSpLocks/>
          </p:cNvCxnSpPr>
          <p:nvPr/>
        </p:nvCxnSpPr>
        <p:spPr>
          <a:xfrm>
            <a:off x="8369048" y="5087947"/>
            <a:ext cx="0" cy="487692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>
            <a:extLst>
              <a:ext uri="{FF2B5EF4-FFF2-40B4-BE49-F238E27FC236}">
                <a16:creationId xmlns:a16="http://schemas.microsoft.com/office/drawing/2014/main" id="{777E57FD-2BF7-5C4A-A5CB-FE3E470D4D79}"/>
              </a:ext>
            </a:extLst>
          </p:cNvPr>
          <p:cNvCxnSpPr>
            <a:cxnSpLocks/>
          </p:cNvCxnSpPr>
          <p:nvPr/>
        </p:nvCxnSpPr>
        <p:spPr>
          <a:xfrm flipH="1">
            <a:off x="8581148" y="5109049"/>
            <a:ext cx="369530" cy="45862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>
            <a:extLst>
              <a:ext uri="{FF2B5EF4-FFF2-40B4-BE49-F238E27FC236}">
                <a16:creationId xmlns:a16="http://schemas.microsoft.com/office/drawing/2014/main" id="{5D5958E0-25D3-A6B7-B94E-7B8FB74A5AEF}"/>
              </a:ext>
            </a:extLst>
          </p:cNvPr>
          <p:cNvSpPr txBox="1"/>
          <p:nvPr/>
        </p:nvSpPr>
        <p:spPr>
          <a:xfrm>
            <a:off x="4183002" y="6420848"/>
            <a:ext cx="34480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Note: full details are in the paper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F705C53D-4602-E6EB-7376-76C5E0A14901}"/>
                  </a:ext>
                </a:extLst>
              </p:cNvPr>
              <p:cNvSpPr txBox="1"/>
              <p:nvPr/>
            </p:nvSpPr>
            <p:spPr>
              <a:xfrm>
                <a:off x="33658" y="566190"/>
                <a:ext cx="4546984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rgbClr val="0070C0"/>
                    </a:solidFill>
                  </a:rPr>
                  <a:t>Hiding: No PPT verifier can distinguish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Ī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from a uniform bitstring given (</a:t>
                </a:r>
                <a:r>
                  <a:rPr lang="en-US" dirty="0" err="1">
                    <a:solidFill>
                      <a:srgbClr val="0070C0"/>
                    </a:solidFill>
                  </a:rPr>
                  <a:t>crs</a:t>
                </a:r>
                <a:r>
                  <a:rPr lang="en-US" dirty="0">
                    <a:solidFill>
                      <a:srgbClr val="0070C0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) sampled honestly</a:t>
                </a: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F705C53D-4602-E6EB-7376-76C5E0A149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58" y="566190"/>
                <a:ext cx="4546984" cy="923330"/>
              </a:xfrm>
              <a:prstGeom prst="rect">
                <a:avLst/>
              </a:prstGeom>
              <a:blipFill>
                <a:blip r:embed="rId46"/>
                <a:stretch>
                  <a:fillRect l="-1208" t="-3974" b="-99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TextBox 38">
            <a:extLst>
              <a:ext uri="{FF2B5EF4-FFF2-40B4-BE49-F238E27FC236}">
                <a16:creationId xmlns:a16="http://schemas.microsoft.com/office/drawing/2014/main" id="{8416558D-CB0D-6740-D1F0-529FD4EDC4D3}"/>
              </a:ext>
            </a:extLst>
          </p:cNvPr>
          <p:cNvSpPr txBox="1"/>
          <p:nvPr/>
        </p:nvSpPr>
        <p:spPr>
          <a:xfrm>
            <a:off x="3848526" y="36905"/>
            <a:ext cx="4494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WTS: </a:t>
            </a:r>
            <a:r>
              <a:rPr lang="en-US" dirty="0">
                <a:solidFill>
                  <a:srgbClr val="0070C0"/>
                </a:solidFill>
              </a:rPr>
              <a:t>unrevealed blocks have high entropy</a:t>
            </a:r>
          </a:p>
        </p:txBody>
      </p:sp>
    </p:spTree>
    <p:extLst>
      <p:ext uri="{BB962C8B-B14F-4D97-AF65-F5344CB8AC3E}">
        <p14:creationId xmlns:p14="http://schemas.microsoft.com/office/powerpoint/2010/main" val="1473247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38B1A0-90A8-3678-0B22-3C703F0F46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815" y="390154"/>
            <a:ext cx="10634472" cy="983557"/>
          </a:xfrm>
        </p:spPr>
        <p:txBody>
          <a:bodyPr/>
          <a:lstStyle/>
          <a:p>
            <a:pPr algn="ctr"/>
            <a:r>
              <a:rPr lang="en-US" sz="4000" dirty="0"/>
              <a:t>Proof: Hiding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3099C7C2-9471-7094-03B1-57538CD91D88}"/>
              </a:ext>
            </a:extLst>
          </p:cNvPr>
          <p:cNvGrpSpPr/>
          <p:nvPr/>
        </p:nvGrpSpPr>
        <p:grpSpPr>
          <a:xfrm>
            <a:off x="70589" y="2684519"/>
            <a:ext cx="1245884" cy="1611632"/>
            <a:chOff x="1616212" y="2411588"/>
            <a:chExt cx="1781175" cy="2304066"/>
          </a:xfrm>
        </p:grpSpPr>
        <p:pic>
          <p:nvPicPr>
            <p:cNvPr id="36" name="Graphic 35" descr="Woman holding a laptop">
              <a:extLst>
                <a:ext uri="{FF2B5EF4-FFF2-40B4-BE49-F238E27FC236}">
                  <a16:creationId xmlns:a16="http://schemas.microsoft.com/office/drawing/2014/main" id="{42E8E41C-F1A9-403D-A1A8-39190B1BDD1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616212" y="2905904"/>
              <a:ext cx="1781175" cy="1809750"/>
            </a:xfrm>
            <a:prstGeom prst="rect">
              <a:avLst/>
            </a:prstGeom>
          </p:spPr>
        </p:pic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0AE56EDE-C1F7-8085-63F2-2332E22C091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830013" y="2411588"/>
              <a:ext cx="876422" cy="828791"/>
            </a:xfrm>
            <a:prstGeom prst="rect">
              <a:avLst/>
            </a:prstGeom>
          </p:spPr>
        </p:pic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6560543D-5C21-01DF-CCB1-3E153CD6212C}"/>
              </a:ext>
            </a:extLst>
          </p:cNvPr>
          <p:cNvSpPr txBox="1"/>
          <p:nvPr/>
        </p:nvSpPr>
        <p:spPr>
          <a:xfrm>
            <a:off x="70589" y="2261627"/>
            <a:ext cx="8468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Prover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8AA4139-E97B-2DB7-9BB2-37B30C5B50BA}"/>
              </a:ext>
            </a:extLst>
          </p:cNvPr>
          <p:cNvGrpSpPr/>
          <p:nvPr/>
        </p:nvGrpSpPr>
        <p:grpSpPr>
          <a:xfrm>
            <a:off x="4507340" y="1004462"/>
            <a:ext cx="5256777" cy="1128702"/>
            <a:chOff x="3769940" y="1408251"/>
            <a:chExt cx="5256777" cy="1128702"/>
          </a:xfrm>
        </p:grpSpPr>
        <p:pic>
          <p:nvPicPr>
            <p:cNvPr id="52" name="Graphic 51" descr="Cloud outline">
              <a:extLst>
                <a:ext uri="{FF2B5EF4-FFF2-40B4-BE49-F238E27FC236}">
                  <a16:creationId xmlns:a16="http://schemas.microsoft.com/office/drawing/2014/main" id="{51CE8BC1-000F-965D-ADDE-7F466F83B45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3769940" y="1408251"/>
              <a:ext cx="3224688" cy="1128702"/>
            </a:xfrm>
            <a:prstGeom prst="rect">
              <a:avLst/>
            </a:prstGeom>
          </p:spPr>
        </p:pic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A0129909-CED3-9FEC-C917-44542DD3DAC5}"/>
                </a:ext>
              </a:extLst>
            </p:cNvPr>
            <p:cNvSpPr txBox="1"/>
            <p:nvPr/>
          </p:nvSpPr>
          <p:spPr>
            <a:xfrm>
              <a:off x="4143461" y="1928757"/>
              <a:ext cx="251453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crs = (</a:t>
              </a:r>
              <a:r>
                <a:rPr lang="en-US" sz="1600" dirty="0" err="1"/>
                <a:t>crsBARG</a:t>
              </a:r>
              <a:r>
                <a:rPr lang="en-US" sz="1600" dirty="0"/>
                <a:t>, </a:t>
              </a:r>
              <a:r>
                <a:rPr lang="en-US" sz="1600" dirty="0" err="1">
                  <a:solidFill>
                    <a:srgbClr val="0070C0"/>
                  </a:solidFill>
                </a:rPr>
                <a:t>crsHIDE</a:t>
              </a:r>
              <a:r>
                <a:rPr lang="en-US" sz="1600" dirty="0"/>
                <a:t>) </a:t>
              </a:r>
            </a:p>
          </p:txBody>
        </p: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476E6541-DB28-6295-D580-92874A5111F7}"/>
                </a:ext>
              </a:extLst>
            </p:cNvPr>
            <p:cNvGrpSpPr/>
            <p:nvPr/>
          </p:nvGrpSpPr>
          <p:grpSpPr>
            <a:xfrm>
              <a:off x="6764742" y="1462269"/>
              <a:ext cx="2261975" cy="392993"/>
              <a:chOff x="5676505" y="1902458"/>
              <a:chExt cx="2261975" cy="392993"/>
            </a:xfrm>
          </p:grpSpPr>
          <p:cxnSp>
            <p:nvCxnSpPr>
              <p:cNvPr id="57" name="Straight Arrow Connector 56">
                <a:extLst>
                  <a:ext uri="{FF2B5EF4-FFF2-40B4-BE49-F238E27FC236}">
                    <a16:creationId xmlns:a16="http://schemas.microsoft.com/office/drawing/2014/main" id="{4D1DFFE6-7CC6-E16D-AEEC-071F39C01AA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676505" y="2126339"/>
                <a:ext cx="703663" cy="160045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1" name="TextBox 60">
                    <a:extLst>
                      <a:ext uri="{FF2B5EF4-FFF2-40B4-BE49-F238E27FC236}">
                        <a16:creationId xmlns:a16="http://schemas.microsoft.com/office/drawing/2014/main" id="{41036630-B561-E4A6-7748-61D117511F57}"/>
                      </a:ext>
                    </a:extLst>
                  </p:cNvPr>
                  <p:cNvSpPr txBox="1"/>
                  <p:nvPr/>
                </p:nvSpPr>
                <p:spPr>
                  <a:xfrm>
                    <a:off x="6380168" y="1902458"/>
                    <a:ext cx="1558312" cy="392993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>
                        <a:solidFill>
                          <a:schemeClr val="tx1"/>
                        </a:solidFill>
                      </a:rPr>
                      <a:t>Setup(</a:t>
                    </a:r>
                    <a14:m>
                      <m:oMath xmlns:m="http://schemas.openxmlformats.org/officeDocument/2006/math">
                        <m:sSup>
                          <m:sSupPr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m:rPr>
                                <m:sty m:val="p"/>
                              </m:rPr>
                              <a:rPr lang="el-GR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λ</m:t>
                            </m:r>
                          </m:sup>
                        </m:s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p>
                        </m:sSup>
                      </m:oMath>
                    </a14:m>
                    <a:r>
                      <a:rPr lang="en-US" dirty="0">
                        <a:solidFill>
                          <a:schemeClr val="tx1"/>
                        </a:solidFill>
                      </a:rPr>
                      <a:t>)</a:t>
                    </a:r>
                  </a:p>
                </p:txBody>
              </p:sp>
            </mc:Choice>
            <mc:Fallback xmlns="">
              <p:sp>
                <p:nvSpPr>
                  <p:cNvPr id="61" name="TextBox 60">
                    <a:extLst>
                      <a:ext uri="{FF2B5EF4-FFF2-40B4-BE49-F238E27FC236}">
                        <a16:creationId xmlns:a16="http://schemas.microsoft.com/office/drawing/2014/main" id="{41036630-B561-E4A6-7748-61D117511F5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380168" y="1902458"/>
                    <a:ext cx="1558312" cy="392993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l="-3125" t="-6250" r="-3516" b="-2187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36A5E0E-A29D-3EC8-2209-5CCCD7652033}"/>
                  </a:ext>
                </a:extLst>
              </p:cNvPr>
              <p:cNvSpPr txBox="1"/>
              <p:nvPr/>
            </p:nvSpPr>
            <p:spPr>
              <a:xfrm>
                <a:off x="1296788" y="2272522"/>
                <a:ext cx="175015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GenBits(</a:t>
                </a:r>
                <a:r>
                  <a:rPr lang="en-US" dirty="0" err="1"/>
                  <a:t>crs</a:t>
                </a:r>
                <a:r>
                  <a:rPr lang="en-US" dirty="0"/>
                  <a:t>;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en-US" dirty="0"/>
                  <a:t>):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36A5E0E-A29D-3EC8-2209-5CCCD76520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6788" y="2272522"/>
                <a:ext cx="1750159" cy="369332"/>
              </a:xfrm>
              <a:prstGeom prst="rect">
                <a:avLst/>
              </a:prstGeom>
              <a:blipFill>
                <a:blip r:embed="rId9"/>
                <a:stretch>
                  <a:fillRect l="-3136" t="-10000" r="-2787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" name="Group 20">
            <a:extLst>
              <a:ext uri="{FF2B5EF4-FFF2-40B4-BE49-F238E27FC236}">
                <a16:creationId xmlns:a16="http://schemas.microsoft.com/office/drawing/2014/main" id="{36B2DBC2-27C2-BECB-5AB4-0D1678AE156C}"/>
              </a:ext>
            </a:extLst>
          </p:cNvPr>
          <p:cNvGrpSpPr/>
          <p:nvPr/>
        </p:nvGrpSpPr>
        <p:grpSpPr>
          <a:xfrm>
            <a:off x="1688930" y="2890574"/>
            <a:ext cx="3510384" cy="784950"/>
            <a:chOff x="1031136" y="4068944"/>
            <a:chExt cx="3510384" cy="784950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7849BBE-D933-C946-B68E-A0D58EC96A97}"/>
                </a:ext>
              </a:extLst>
            </p:cNvPr>
            <p:cNvSpPr txBox="1"/>
            <p:nvPr/>
          </p:nvSpPr>
          <p:spPr>
            <a:xfrm>
              <a:off x="1031136" y="4392229"/>
              <a:ext cx="3510384" cy="461665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r>
                <a:rPr lang="en-US" sz="2400" dirty="0"/>
                <a:t>PRG(                                   )</a:t>
              </a:r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59CF8496-9062-DC26-32D6-D330347C4A08}"/>
                </a:ext>
              </a:extLst>
            </p:cNvPr>
            <p:cNvGrpSpPr/>
            <p:nvPr/>
          </p:nvGrpSpPr>
          <p:grpSpPr>
            <a:xfrm>
              <a:off x="1913505" y="4477481"/>
              <a:ext cx="2378543" cy="369332"/>
              <a:chOff x="2223937" y="4524986"/>
              <a:chExt cx="2378543" cy="36933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" name="Rectangle 3">
                    <a:extLst>
                      <a:ext uri="{FF2B5EF4-FFF2-40B4-BE49-F238E27FC236}">
                        <a16:creationId xmlns:a16="http://schemas.microsoft.com/office/drawing/2014/main" id="{3D667C9D-4CC9-495B-4AB7-F014133437B6}"/>
                      </a:ext>
                    </a:extLst>
                  </p:cNvPr>
                  <p:cNvSpPr/>
                  <p:nvPr/>
                </p:nvSpPr>
                <p:spPr>
                  <a:xfrm>
                    <a:off x="2223937" y="4524986"/>
                    <a:ext cx="336383" cy="369332"/>
                  </a:xfrm>
                  <a:prstGeom prst="rect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4" name="Rectangle 3">
                    <a:extLst>
                      <a:ext uri="{FF2B5EF4-FFF2-40B4-BE49-F238E27FC236}">
                        <a16:creationId xmlns:a16="http://schemas.microsoft.com/office/drawing/2014/main" id="{3D667C9D-4CC9-495B-4AB7-F014133437B6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223937" y="4524986"/>
                    <a:ext cx="336383" cy="369332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l="-5172"/>
                    </a:stretch>
                  </a:blipFill>
                  <a:ln w="19050"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" name="Rectangle 6">
                    <a:extLst>
                      <a:ext uri="{FF2B5EF4-FFF2-40B4-BE49-F238E27FC236}">
                        <a16:creationId xmlns:a16="http://schemas.microsoft.com/office/drawing/2014/main" id="{0F106BFD-4B90-2A60-64E2-87811E296A51}"/>
                      </a:ext>
                    </a:extLst>
                  </p:cNvPr>
                  <p:cNvSpPr/>
                  <p:nvPr/>
                </p:nvSpPr>
                <p:spPr>
                  <a:xfrm>
                    <a:off x="2563354" y="4524986"/>
                    <a:ext cx="336383" cy="369332"/>
                  </a:xfrm>
                  <a:prstGeom prst="rect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7" name="Rectangle 6">
                    <a:extLst>
                      <a:ext uri="{FF2B5EF4-FFF2-40B4-BE49-F238E27FC236}">
                        <a16:creationId xmlns:a16="http://schemas.microsoft.com/office/drawing/2014/main" id="{0F106BFD-4B90-2A60-64E2-87811E296A51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563354" y="4524986"/>
                    <a:ext cx="336383" cy="369332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 l="-3390"/>
                    </a:stretch>
                  </a:blipFill>
                  <a:ln w="19050"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" name="Rectangle 7">
                    <a:extLst>
                      <a:ext uri="{FF2B5EF4-FFF2-40B4-BE49-F238E27FC236}">
                        <a16:creationId xmlns:a16="http://schemas.microsoft.com/office/drawing/2014/main" id="{442F7DBA-E5A1-2932-BB89-CD6BD7AEB01C}"/>
                      </a:ext>
                    </a:extLst>
                  </p:cNvPr>
                  <p:cNvSpPr/>
                  <p:nvPr/>
                </p:nvSpPr>
                <p:spPr>
                  <a:xfrm>
                    <a:off x="2879221" y="4524986"/>
                    <a:ext cx="336383" cy="369332"/>
                  </a:xfrm>
                  <a:prstGeom prst="rect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8" name="Rectangle 7">
                    <a:extLst>
                      <a:ext uri="{FF2B5EF4-FFF2-40B4-BE49-F238E27FC236}">
                        <a16:creationId xmlns:a16="http://schemas.microsoft.com/office/drawing/2014/main" id="{442F7DBA-E5A1-2932-BB89-CD6BD7AEB01C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879221" y="4524986"/>
                    <a:ext cx="336383" cy="369332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 l="-5172"/>
                    </a:stretch>
                  </a:blipFill>
                  <a:ln w="19050"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" name="Rectangle 9">
                    <a:extLst>
                      <a:ext uri="{FF2B5EF4-FFF2-40B4-BE49-F238E27FC236}">
                        <a16:creationId xmlns:a16="http://schemas.microsoft.com/office/drawing/2014/main" id="{CDEB4C3C-6884-212E-E3CF-DA036F6BC199}"/>
                      </a:ext>
                    </a:extLst>
                  </p:cNvPr>
                  <p:cNvSpPr/>
                  <p:nvPr/>
                </p:nvSpPr>
                <p:spPr>
                  <a:xfrm>
                    <a:off x="4266097" y="4524986"/>
                    <a:ext cx="336383" cy="369332"/>
                  </a:xfrm>
                  <a:prstGeom prst="rect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0" name="Rectangle 9">
                    <a:extLst>
                      <a:ext uri="{FF2B5EF4-FFF2-40B4-BE49-F238E27FC236}">
                        <a16:creationId xmlns:a16="http://schemas.microsoft.com/office/drawing/2014/main" id="{CDEB4C3C-6884-212E-E3CF-DA036F6BC199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266097" y="4524986"/>
                    <a:ext cx="336383" cy="369332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 l="-6897"/>
                    </a:stretch>
                  </a:blipFill>
                  <a:ln w="19050"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7964CA5B-0FB6-954B-5820-4888203D4B54}"/>
                  </a:ext>
                </a:extLst>
              </p:cNvPr>
              <p:cNvSpPr/>
              <p:nvPr/>
            </p:nvSpPr>
            <p:spPr>
              <a:xfrm>
                <a:off x="3531471" y="4524986"/>
                <a:ext cx="734626" cy="369332"/>
              </a:xfrm>
              <a:prstGeom prst="rect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tIns="91440" bIns="91440" rtlCol="0" anchor="b" anchorCtr="0"/>
              <a:lstStyle/>
              <a:p>
                <a:pPr algn="ctr"/>
                <a:r>
                  <a:rPr lang="en-US" dirty="0"/>
                  <a:t>…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" name="Rectangle 13">
                    <a:extLst>
                      <a:ext uri="{FF2B5EF4-FFF2-40B4-BE49-F238E27FC236}">
                        <a16:creationId xmlns:a16="http://schemas.microsoft.com/office/drawing/2014/main" id="{AF206DD4-C79A-57A7-A29B-AE2B948BEC8C}"/>
                      </a:ext>
                    </a:extLst>
                  </p:cNvPr>
                  <p:cNvSpPr/>
                  <p:nvPr/>
                </p:nvSpPr>
                <p:spPr>
                  <a:xfrm>
                    <a:off x="3208673" y="4524986"/>
                    <a:ext cx="336383" cy="369332"/>
                  </a:xfrm>
                  <a:prstGeom prst="rect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4" name="Rectangle 13">
                    <a:extLst>
                      <a:ext uri="{FF2B5EF4-FFF2-40B4-BE49-F238E27FC236}">
                        <a16:creationId xmlns:a16="http://schemas.microsoft.com/office/drawing/2014/main" id="{AF206DD4-C79A-57A7-A29B-AE2B948BEC8C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208673" y="4524986"/>
                    <a:ext cx="336383" cy="369332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 l="-3390"/>
                    </a:stretch>
                  </a:blipFill>
                  <a:ln w="19050"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93F8105-DDD4-1895-B3E5-B06263F326D3}"/>
                </a:ext>
              </a:extLst>
            </p:cNvPr>
            <p:cNvSpPr txBox="1"/>
            <p:nvPr/>
          </p:nvSpPr>
          <p:spPr>
            <a:xfrm>
              <a:off x="2421113" y="4068944"/>
              <a:ext cx="14780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random seed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E3EBBB4D-D543-5C5C-465C-CD82D24BCCAE}"/>
              </a:ext>
            </a:extLst>
          </p:cNvPr>
          <p:cNvGrpSpPr/>
          <p:nvPr/>
        </p:nvGrpSpPr>
        <p:grpSpPr>
          <a:xfrm>
            <a:off x="1866299" y="4274379"/>
            <a:ext cx="3795536" cy="369333"/>
            <a:chOff x="1877895" y="3445565"/>
            <a:chExt cx="3795536" cy="36933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id="{43753269-19D6-FE25-42AE-E8C2B32B4F25}"/>
                    </a:ext>
                  </a:extLst>
                </p:cNvPr>
                <p:cNvSpPr/>
                <p:nvPr/>
              </p:nvSpPr>
              <p:spPr>
                <a:xfrm>
                  <a:off x="2815271" y="3445566"/>
                  <a:ext cx="468688" cy="369332"/>
                </a:xfrm>
                <a:prstGeom prst="rect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id="{43753269-19D6-FE25-42AE-E8C2B32B4F2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15271" y="3445566"/>
                  <a:ext cx="468688" cy="369332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  <a:ln w="1905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Rectangle 23">
                  <a:extLst>
                    <a:ext uri="{FF2B5EF4-FFF2-40B4-BE49-F238E27FC236}">
                      <a16:creationId xmlns:a16="http://schemas.microsoft.com/office/drawing/2014/main" id="{D0F06BE9-1302-4667-9615-39226E009338}"/>
                    </a:ext>
                  </a:extLst>
                </p:cNvPr>
                <p:cNvSpPr/>
                <p:nvPr/>
              </p:nvSpPr>
              <p:spPr>
                <a:xfrm>
                  <a:off x="5204743" y="3445565"/>
                  <a:ext cx="468688" cy="369332"/>
                </a:xfrm>
                <a:prstGeom prst="rect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𝑚𝐵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4" name="Rectangle 23">
                  <a:extLst>
                    <a:ext uri="{FF2B5EF4-FFF2-40B4-BE49-F238E27FC236}">
                      <a16:creationId xmlns:a16="http://schemas.microsoft.com/office/drawing/2014/main" id="{D0F06BE9-1302-4667-9615-39226E00933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04743" y="3445565"/>
                  <a:ext cx="468688" cy="369332"/>
                </a:xfrm>
                <a:prstGeom prst="rect">
                  <a:avLst/>
                </a:prstGeom>
                <a:blipFill>
                  <a:blip r:embed="rId16"/>
                  <a:stretch>
                    <a:fillRect l="-10000"/>
                  </a:stretch>
                </a:blipFill>
                <a:ln w="1905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4F33812D-C98C-0205-9DCF-0FCB98CCD65B}"/>
                    </a:ext>
                  </a:extLst>
                </p:cNvPr>
                <p:cNvSpPr/>
                <p:nvPr/>
              </p:nvSpPr>
              <p:spPr>
                <a:xfrm>
                  <a:off x="2346583" y="3445566"/>
                  <a:ext cx="468688" cy="369332"/>
                </a:xfrm>
                <a:prstGeom prst="rect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4F33812D-C98C-0205-9DCF-0FCB98CCD65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46583" y="3445566"/>
                  <a:ext cx="468688" cy="369332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  <a:ln w="1905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EE79FC7E-F01D-EB30-1454-2C1F7AE0AB87}"/>
                    </a:ext>
                  </a:extLst>
                </p:cNvPr>
                <p:cNvSpPr/>
                <p:nvPr/>
              </p:nvSpPr>
              <p:spPr>
                <a:xfrm>
                  <a:off x="1877895" y="3445566"/>
                  <a:ext cx="468688" cy="369332"/>
                </a:xfrm>
                <a:prstGeom prst="rect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EE79FC7E-F01D-EB30-1454-2C1F7AE0AB8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77895" y="3445566"/>
                  <a:ext cx="468688" cy="369332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  <a:ln w="1905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03770A4C-4ED9-AE57-0552-8DE1EF3598F7}"/>
                </a:ext>
              </a:extLst>
            </p:cNvPr>
            <p:cNvSpPr/>
            <p:nvPr/>
          </p:nvSpPr>
          <p:spPr>
            <a:xfrm>
              <a:off x="3283959" y="3445566"/>
              <a:ext cx="1920784" cy="369332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tIns="91440" bIns="91440" rtlCol="0" anchor="b" anchorCtr="0"/>
            <a:lstStyle/>
            <a:p>
              <a:pPr algn="ctr"/>
              <a:r>
                <a:rPr lang="en-US" dirty="0"/>
                <a:t>...</a:t>
              </a:r>
            </a:p>
          </p:txBody>
        </p:sp>
      </p:grp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6958CCE4-BD75-34B3-A8F1-2AFD1D618AF8}"/>
              </a:ext>
            </a:extLst>
          </p:cNvPr>
          <p:cNvCxnSpPr>
            <a:cxnSpLocks/>
          </p:cNvCxnSpPr>
          <p:nvPr/>
        </p:nvCxnSpPr>
        <p:spPr>
          <a:xfrm flipH="1">
            <a:off x="2944363" y="3655118"/>
            <a:ext cx="68461" cy="65146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D3F3C4D0-1430-6A54-BFDB-D319BF7C5A77}"/>
              </a:ext>
            </a:extLst>
          </p:cNvPr>
          <p:cNvCxnSpPr>
            <a:cxnSpLocks/>
            <a:endCxn id="23" idx="0"/>
          </p:cNvCxnSpPr>
          <p:nvPr/>
        </p:nvCxnSpPr>
        <p:spPr>
          <a:xfrm flipH="1">
            <a:off x="3038019" y="3627136"/>
            <a:ext cx="579474" cy="647244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378FB022-A93B-9C56-0472-98E3C8B29627}"/>
              </a:ext>
            </a:extLst>
          </p:cNvPr>
          <p:cNvCxnSpPr>
            <a:cxnSpLocks/>
          </p:cNvCxnSpPr>
          <p:nvPr/>
        </p:nvCxnSpPr>
        <p:spPr>
          <a:xfrm flipH="1">
            <a:off x="3147919" y="3618451"/>
            <a:ext cx="1538606" cy="688132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4046952A-7546-6DB8-1A90-7EABE6399D61}"/>
              </a:ext>
            </a:extLst>
          </p:cNvPr>
          <p:cNvGrpSpPr/>
          <p:nvPr/>
        </p:nvGrpSpPr>
        <p:grpSpPr>
          <a:xfrm>
            <a:off x="1866299" y="4994238"/>
            <a:ext cx="3795536" cy="331797"/>
            <a:chOff x="1857204" y="4907621"/>
            <a:chExt cx="3795536" cy="3693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1" name="Rectangle 100">
                  <a:extLst>
                    <a:ext uri="{FF2B5EF4-FFF2-40B4-BE49-F238E27FC236}">
                      <a16:creationId xmlns:a16="http://schemas.microsoft.com/office/drawing/2014/main" id="{37BEBB0A-6B27-8867-3016-4853278FB641}"/>
                    </a:ext>
                  </a:extLst>
                </p:cNvPr>
                <p:cNvSpPr/>
                <p:nvPr/>
              </p:nvSpPr>
              <p:spPr>
                <a:xfrm>
                  <a:off x="1857204" y="4907621"/>
                  <a:ext cx="1596673" cy="369332"/>
                </a:xfrm>
                <a:prstGeom prst="rect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…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1" name="Rectangle 100">
                  <a:extLst>
                    <a:ext uri="{FF2B5EF4-FFF2-40B4-BE49-F238E27FC236}">
                      <a16:creationId xmlns:a16="http://schemas.microsoft.com/office/drawing/2014/main" id="{37BEBB0A-6B27-8867-3016-4853278FB64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57204" y="4907621"/>
                  <a:ext cx="1596673" cy="369332"/>
                </a:xfrm>
                <a:prstGeom prst="rect">
                  <a:avLst/>
                </a:prstGeom>
                <a:blipFill>
                  <a:blip r:embed="rId19"/>
                  <a:stretch>
                    <a:fillRect b="-3448"/>
                  </a:stretch>
                </a:blipFill>
                <a:ln w="1905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5" name="Rectangle 114">
                  <a:extLst>
                    <a:ext uri="{FF2B5EF4-FFF2-40B4-BE49-F238E27FC236}">
                      <a16:creationId xmlns:a16="http://schemas.microsoft.com/office/drawing/2014/main" id="{11CE0087-0C22-F23E-2143-44BAD6A31260}"/>
                    </a:ext>
                  </a:extLst>
                </p:cNvPr>
                <p:cNvSpPr/>
                <p:nvPr/>
              </p:nvSpPr>
              <p:spPr>
                <a:xfrm>
                  <a:off x="4056067" y="4907621"/>
                  <a:ext cx="1596673" cy="369332"/>
                </a:xfrm>
                <a:prstGeom prst="rect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5" name="Rectangle 114">
                  <a:extLst>
                    <a:ext uri="{FF2B5EF4-FFF2-40B4-BE49-F238E27FC236}">
                      <a16:creationId xmlns:a16="http://schemas.microsoft.com/office/drawing/2014/main" id="{11CE0087-0C22-F23E-2143-44BAD6A3126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56067" y="4907621"/>
                  <a:ext cx="1596673" cy="369332"/>
                </a:xfrm>
                <a:prstGeom prst="rect">
                  <a:avLst/>
                </a:prstGeom>
                <a:blipFill>
                  <a:blip r:embed="rId20"/>
                  <a:stretch>
                    <a:fillRect/>
                  </a:stretch>
                </a:blipFill>
                <a:ln w="1905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6" name="Rectangle 115">
              <a:extLst>
                <a:ext uri="{FF2B5EF4-FFF2-40B4-BE49-F238E27FC236}">
                  <a16:creationId xmlns:a16="http://schemas.microsoft.com/office/drawing/2014/main" id="{5A7D0095-822A-B989-8E6E-456106A1597B}"/>
                </a:ext>
              </a:extLst>
            </p:cNvPr>
            <p:cNvSpPr/>
            <p:nvPr/>
          </p:nvSpPr>
          <p:spPr>
            <a:xfrm>
              <a:off x="3453877" y="4907621"/>
              <a:ext cx="602190" cy="369332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tIns="91440" bIns="91440" rtlCol="0" anchor="b" anchorCtr="0"/>
            <a:lstStyle/>
            <a:p>
              <a:pPr algn="ctr"/>
              <a:r>
                <a:rPr lang="en-US" dirty="0"/>
                <a:t>…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7" name="TextBox 116">
                <a:extLst>
                  <a:ext uri="{FF2B5EF4-FFF2-40B4-BE49-F238E27FC236}">
                    <a16:creationId xmlns:a16="http://schemas.microsoft.com/office/drawing/2014/main" id="{9F2F0560-7856-A6E1-0D87-D0724982D996}"/>
                  </a:ext>
                </a:extLst>
              </p:cNvPr>
              <p:cNvSpPr txBox="1"/>
              <p:nvPr/>
            </p:nvSpPr>
            <p:spPr>
              <a:xfrm>
                <a:off x="39900" y="4964588"/>
                <a:ext cx="191061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/>
                  <a:t>break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1600" dirty="0"/>
                  <a:t> into blocks:</a:t>
                </a:r>
              </a:p>
            </p:txBody>
          </p:sp>
        </mc:Choice>
        <mc:Fallback xmlns="">
          <p:sp>
            <p:nvSpPr>
              <p:cNvPr id="117" name="TextBox 116">
                <a:extLst>
                  <a:ext uri="{FF2B5EF4-FFF2-40B4-BE49-F238E27FC236}">
                    <a16:creationId xmlns:a16="http://schemas.microsoft.com/office/drawing/2014/main" id="{9F2F0560-7856-A6E1-0D87-D0724982D9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00" y="4964588"/>
                <a:ext cx="1910610" cy="338554"/>
              </a:xfrm>
              <a:prstGeom prst="rect">
                <a:avLst/>
              </a:prstGeom>
              <a:blipFill>
                <a:blip r:embed="rId21"/>
                <a:stretch>
                  <a:fillRect l="-1917" t="-5357"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3" name="Group 132">
            <a:extLst>
              <a:ext uri="{FF2B5EF4-FFF2-40B4-BE49-F238E27FC236}">
                <a16:creationId xmlns:a16="http://schemas.microsoft.com/office/drawing/2014/main" id="{FA05D607-CFE6-7039-3E9A-D9D204C0C8C4}"/>
              </a:ext>
            </a:extLst>
          </p:cNvPr>
          <p:cNvGrpSpPr/>
          <p:nvPr/>
        </p:nvGrpSpPr>
        <p:grpSpPr>
          <a:xfrm>
            <a:off x="2516757" y="5848521"/>
            <a:ext cx="2494619" cy="369332"/>
            <a:chOff x="8227290" y="4296151"/>
            <a:chExt cx="2494619" cy="3693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9" name="Rectangle 128">
                  <a:extLst>
                    <a:ext uri="{FF2B5EF4-FFF2-40B4-BE49-F238E27FC236}">
                      <a16:creationId xmlns:a16="http://schemas.microsoft.com/office/drawing/2014/main" id="{67A131D3-9766-270C-7783-00F4ADD80A20}"/>
                    </a:ext>
                  </a:extLst>
                </p:cNvPr>
                <p:cNvSpPr/>
                <p:nvPr/>
              </p:nvSpPr>
              <p:spPr>
                <a:xfrm>
                  <a:off x="8227290" y="4296151"/>
                  <a:ext cx="342444" cy="369332"/>
                </a:xfrm>
                <a:prstGeom prst="rect">
                  <a:avLst/>
                </a:prstGeom>
                <a:ln w="19050">
                  <a:solidFill>
                    <a:srgbClr val="00B050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rgbClr val="00B050"/>
                    </a:solidFill>
                  </a:endParaRPr>
                </a:p>
              </p:txBody>
            </p:sp>
          </mc:Choice>
          <mc:Fallback xmlns="">
            <p:sp>
              <p:nvSpPr>
                <p:cNvPr id="129" name="Rectangle 128">
                  <a:extLst>
                    <a:ext uri="{FF2B5EF4-FFF2-40B4-BE49-F238E27FC236}">
                      <a16:creationId xmlns:a16="http://schemas.microsoft.com/office/drawing/2014/main" id="{67A131D3-9766-270C-7783-00F4ADD80A2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27290" y="4296151"/>
                  <a:ext cx="342444" cy="369332"/>
                </a:xfrm>
                <a:prstGeom prst="rect">
                  <a:avLst/>
                </a:prstGeom>
                <a:blipFill>
                  <a:blip r:embed="rId22"/>
                  <a:stretch>
                    <a:fillRect l="-1695"/>
                  </a:stretch>
                </a:blipFill>
                <a:ln w="19050">
                  <a:solidFill>
                    <a:srgbClr val="00B05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1" name="Rectangle 130">
                  <a:extLst>
                    <a:ext uri="{FF2B5EF4-FFF2-40B4-BE49-F238E27FC236}">
                      <a16:creationId xmlns:a16="http://schemas.microsoft.com/office/drawing/2014/main" id="{A822BB09-9A04-E87A-BFD9-CED5A1ABBB48}"/>
                    </a:ext>
                  </a:extLst>
                </p:cNvPr>
                <p:cNvSpPr/>
                <p:nvPr/>
              </p:nvSpPr>
              <p:spPr>
                <a:xfrm>
                  <a:off x="10379465" y="4296151"/>
                  <a:ext cx="342444" cy="369332"/>
                </a:xfrm>
                <a:prstGeom prst="rect">
                  <a:avLst/>
                </a:prstGeom>
                <a:ln w="19050">
                  <a:solidFill>
                    <a:srgbClr val="00B050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rgbClr val="00B050"/>
                    </a:solidFill>
                  </a:endParaRPr>
                </a:p>
              </p:txBody>
            </p:sp>
          </mc:Choice>
          <mc:Fallback xmlns="">
            <p:sp>
              <p:nvSpPr>
                <p:cNvPr id="131" name="Rectangle 130">
                  <a:extLst>
                    <a:ext uri="{FF2B5EF4-FFF2-40B4-BE49-F238E27FC236}">
                      <a16:creationId xmlns:a16="http://schemas.microsoft.com/office/drawing/2014/main" id="{A822BB09-9A04-E87A-BFD9-CED5A1ABBB4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379465" y="4296151"/>
                  <a:ext cx="342444" cy="369332"/>
                </a:xfrm>
                <a:prstGeom prst="rect">
                  <a:avLst/>
                </a:prstGeom>
                <a:blipFill>
                  <a:blip r:embed="rId23"/>
                  <a:stretch>
                    <a:fillRect l="-8475"/>
                  </a:stretch>
                </a:blipFill>
                <a:ln w="19050">
                  <a:solidFill>
                    <a:srgbClr val="00B05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2" name="Rectangle 131">
              <a:extLst>
                <a:ext uri="{FF2B5EF4-FFF2-40B4-BE49-F238E27FC236}">
                  <a16:creationId xmlns:a16="http://schemas.microsoft.com/office/drawing/2014/main" id="{A743B874-342D-399D-BD61-40D920F41439}"/>
                </a:ext>
              </a:extLst>
            </p:cNvPr>
            <p:cNvSpPr/>
            <p:nvPr/>
          </p:nvSpPr>
          <p:spPr>
            <a:xfrm>
              <a:off x="8569733" y="4296151"/>
              <a:ext cx="1809731" cy="369332"/>
            </a:xfrm>
            <a:prstGeom prst="rect">
              <a:avLst/>
            </a:prstGeom>
            <a:ln w="19050">
              <a:solidFill>
                <a:srgbClr val="00B05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tIns="91440" bIns="91440" rtlCol="0" anchor="b"/>
            <a:lstStyle/>
            <a:p>
              <a:pPr algn="ctr"/>
              <a:r>
                <a:rPr lang="en-US" dirty="0">
                  <a:solidFill>
                    <a:srgbClr val="00B050"/>
                  </a:solidFill>
                </a:rPr>
                <a:t>…</a:t>
              </a:r>
            </a:p>
          </p:txBody>
        </p:sp>
      </p:grpSp>
      <p:sp>
        <p:nvSpPr>
          <p:cNvPr id="134" name="TextBox 133">
            <a:extLst>
              <a:ext uri="{FF2B5EF4-FFF2-40B4-BE49-F238E27FC236}">
                <a16:creationId xmlns:a16="http://schemas.microsoft.com/office/drawing/2014/main" id="{F7667576-5754-90D5-D4C2-5DA8ECB8269F}"/>
              </a:ext>
            </a:extLst>
          </p:cNvPr>
          <p:cNvSpPr txBox="1"/>
          <p:nvPr/>
        </p:nvSpPr>
        <p:spPr>
          <a:xfrm>
            <a:off x="2534731" y="5560089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=</a:t>
            </a: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D4678ACB-6F98-8A27-1CE4-4B6DEF6B304A}"/>
              </a:ext>
            </a:extLst>
          </p:cNvPr>
          <p:cNvSpPr txBox="1"/>
          <p:nvPr/>
        </p:nvSpPr>
        <p:spPr>
          <a:xfrm flipV="1">
            <a:off x="4686907" y="5604906"/>
            <a:ext cx="3064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5" name="TextBox 144">
                <a:extLst>
                  <a:ext uri="{FF2B5EF4-FFF2-40B4-BE49-F238E27FC236}">
                    <a16:creationId xmlns:a16="http://schemas.microsoft.com/office/drawing/2014/main" id="{17A267D7-2516-5E63-143C-16715DFE7041}"/>
                  </a:ext>
                </a:extLst>
              </p:cNvPr>
              <p:cNvSpPr txBox="1"/>
              <p:nvPr/>
            </p:nvSpPr>
            <p:spPr>
              <a:xfrm>
                <a:off x="5806997" y="2272522"/>
                <a:ext cx="107696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Prove(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dirty="0"/>
                  <a:t>):</a:t>
                </a:r>
              </a:p>
            </p:txBody>
          </p:sp>
        </mc:Choice>
        <mc:Fallback xmlns="">
          <p:sp>
            <p:nvSpPr>
              <p:cNvPr id="145" name="TextBox 144">
                <a:extLst>
                  <a:ext uri="{FF2B5EF4-FFF2-40B4-BE49-F238E27FC236}">
                    <a16:creationId xmlns:a16="http://schemas.microsoft.com/office/drawing/2014/main" id="{17A267D7-2516-5E63-143C-16715DFE70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6997" y="2272522"/>
                <a:ext cx="1076961" cy="369332"/>
              </a:xfrm>
              <a:prstGeom prst="rect">
                <a:avLst/>
              </a:prstGeom>
              <a:blipFill>
                <a:blip r:embed="rId24"/>
                <a:stretch>
                  <a:fillRect l="-5114" t="-10000" r="-5682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7" name="Group 146">
            <a:extLst>
              <a:ext uri="{FF2B5EF4-FFF2-40B4-BE49-F238E27FC236}">
                <a16:creationId xmlns:a16="http://schemas.microsoft.com/office/drawing/2014/main" id="{01946FA6-4D16-752A-FF2A-43CD75759E32}"/>
              </a:ext>
            </a:extLst>
          </p:cNvPr>
          <p:cNvGrpSpPr/>
          <p:nvPr/>
        </p:nvGrpSpPr>
        <p:grpSpPr>
          <a:xfrm>
            <a:off x="7303531" y="2499660"/>
            <a:ext cx="343049" cy="1182838"/>
            <a:chOff x="8339040" y="4012710"/>
            <a:chExt cx="343049" cy="1182838"/>
          </a:xfrm>
        </p:grpSpPr>
        <p:sp>
          <p:nvSpPr>
            <p:cNvPr id="148" name="Rectangle 147">
              <a:extLst>
                <a:ext uri="{FF2B5EF4-FFF2-40B4-BE49-F238E27FC236}">
                  <a16:creationId xmlns:a16="http://schemas.microsoft.com/office/drawing/2014/main" id="{BD6C5A88-9939-7F1D-F661-DB3A86CF9FDD}"/>
                </a:ext>
              </a:extLst>
            </p:cNvPr>
            <p:cNvSpPr/>
            <p:nvPr/>
          </p:nvSpPr>
          <p:spPr>
            <a:xfrm>
              <a:off x="8339040" y="4012710"/>
              <a:ext cx="342444" cy="369332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0070C0"/>
                  </a:solidFill>
                </a:rPr>
                <a:t>0</a:t>
              </a:r>
            </a:p>
          </p:txBody>
        </p:sp>
        <p:sp>
          <p:nvSpPr>
            <p:cNvPr id="149" name="Rectangle 148">
              <a:extLst>
                <a:ext uri="{FF2B5EF4-FFF2-40B4-BE49-F238E27FC236}">
                  <a16:creationId xmlns:a16="http://schemas.microsoft.com/office/drawing/2014/main" id="{740934CB-3EAB-001E-1B92-70DB144D42F7}"/>
                </a:ext>
              </a:extLst>
            </p:cNvPr>
            <p:cNvSpPr/>
            <p:nvPr/>
          </p:nvSpPr>
          <p:spPr>
            <a:xfrm>
              <a:off x="8339645" y="4826216"/>
              <a:ext cx="342444" cy="369332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0070C0"/>
                  </a:solidFill>
                </a:rPr>
                <a:t>0</a:t>
              </a:r>
            </a:p>
          </p:txBody>
        </p:sp>
        <p:sp>
          <p:nvSpPr>
            <p:cNvPr id="150" name="Rectangle 149">
              <a:extLst>
                <a:ext uri="{FF2B5EF4-FFF2-40B4-BE49-F238E27FC236}">
                  <a16:creationId xmlns:a16="http://schemas.microsoft.com/office/drawing/2014/main" id="{63B37807-86DE-183D-5DD2-D793204D9623}"/>
                </a:ext>
              </a:extLst>
            </p:cNvPr>
            <p:cNvSpPr/>
            <p:nvPr/>
          </p:nvSpPr>
          <p:spPr>
            <a:xfrm rot="5400000">
              <a:off x="8280132" y="4427825"/>
              <a:ext cx="460259" cy="342444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tIns="0" bIns="137160" rtlCol="0" anchor="ctr" anchorCtr="0"/>
            <a:lstStyle/>
            <a:p>
              <a:pPr algn="ctr"/>
              <a:r>
                <a:rPr lang="en-US" dirty="0"/>
                <a:t>…</a:t>
              </a:r>
            </a:p>
          </p:txBody>
        </p:sp>
      </p:grpSp>
      <p:cxnSp>
        <p:nvCxnSpPr>
          <p:cNvPr id="155" name="Straight Arrow Connector 154">
            <a:extLst>
              <a:ext uri="{FF2B5EF4-FFF2-40B4-BE49-F238E27FC236}">
                <a16:creationId xmlns:a16="http://schemas.microsoft.com/office/drawing/2014/main" id="{21418CB1-7F0F-F463-5E97-8EE1F61703ED}"/>
              </a:ext>
            </a:extLst>
          </p:cNvPr>
          <p:cNvCxnSpPr>
            <a:cxnSpLocks/>
          </p:cNvCxnSpPr>
          <p:nvPr/>
        </p:nvCxnSpPr>
        <p:spPr>
          <a:xfrm>
            <a:off x="7732028" y="3480742"/>
            <a:ext cx="1137701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" name="TextBox 162">
            <a:extLst>
              <a:ext uri="{FF2B5EF4-FFF2-40B4-BE49-F238E27FC236}">
                <a16:creationId xmlns:a16="http://schemas.microsoft.com/office/drawing/2014/main" id="{B6D70A85-E90E-BB0F-200E-2854D855D47A}"/>
              </a:ext>
            </a:extLst>
          </p:cNvPr>
          <p:cNvSpPr txBox="1"/>
          <p:nvPr/>
        </p:nvSpPr>
        <p:spPr>
          <a:xfrm rot="5400000">
            <a:off x="9074420" y="2868095"/>
            <a:ext cx="333746" cy="415498"/>
          </a:xfrm>
          <a:prstGeom prst="rect">
            <a:avLst/>
          </a:prstGeom>
          <a:noFill/>
        </p:spPr>
        <p:txBody>
          <a:bodyPr wrap="none" tIns="0" bIns="137160" rtlCol="0" anchor="b" anchorCtr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164" name="TextBox 163">
            <a:extLst>
              <a:ext uri="{FF2B5EF4-FFF2-40B4-BE49-F238E27FC236}">
                <a16:creationId xmlns:a16="http://schemas.microsoft.com/office/drawing/2014/main" id="{8F7BE309-4EE0-01D0-3700-4B96D018AE04}"/>
              </a:ext>
            </a:extLst>
          </p:cNvPr>
          <p:cNvSpPr txBox="1"/>
          <p:nvPr/>
        </p:nvSpPr>
        <p:spPr>
          <a:xfrm>
            <a:off x="7702093" y="2739995"/>
            <a:ext cx="11377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commit bit by bit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6" name="TextBox 165">
                <a:extLst>
                  <a:ext uri="{FF2B5EF4-FFF2-40B4-BE49-F238E27FC236}">
                    <a16:creationId xmlns:a16="http://schemas.microsoft.com/office/drawing/2014/main" id="{B63B73A6-C37E-20E8-CEB8-70EC71EC76F6}"/>
                  </a:ext>
                </a:extLst>
              </p:cNvPr>
              <p:cNvSpPr txBox="1"/>
              <p:nvPr/>
            </p:nvSpPr>
            <p:spPr>
              <a:xfrm>
                <a:off x="8958535" y="5848521"/>
                <a:ext cx="296420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π</m:t>
                      </m:r>
                      <m:r>
                        <a:rPr lang="en-US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b>
                              <m:r>
                                <a:rPr lang="en-US" b="0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𝐵𝐴𝑅𝐺</m:t>
                              </m:r>
                            </m:sub>
                          </m:sSub>
                          <m:r>
                            <a:rPr lang="en-US" b="0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  <m:r>
                            <a:rPr lang="en-US" b="0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),</m:t>
                          </m:r>
                          <m:sSub>
                            <m:sSubPr>
                              <m:ctrlPr>
                                <a:rPr lang="en-US" b="0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b="0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sub>
                          </m:sSub>
                          <m:r>
                            <a:rPr lang="en-US" b="0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b="0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b="0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b="0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6" name="TextBox 165">
                <a:extLst>
                  <a:ext uri="{FF2B5EF4-FFF2-40B4-BE49-F238E27FC236}">
                    <a16:creationId xmlns:a16="http://schemas.microsoft.com/office/drawing/2014/main" id="{B63B73A6-C37E-20E8-CEB8-70EC71EC76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58535" y="5848521"/>
                <a:ext cx="2964209" cy="369332"/>
              </a:xfrm>
              <a:prstGeom prst="rect">
                <a:avLst/>
              </a:prstGeom>
              <a:blipFill>
                <a:blip r:embed="rId25"/>
                <a:stretch>
                  <a:fillRect b="-163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7" name="TextBox 166">
                <a:extLst>
                  <a:ext uri="{FF2B5EF4-FFF2-40B4-BE49-F238E27FC236}">
                    <a16:creationId xmlns:a16="http://schemas.microsoft.com/office/drawing/2014/main" id="{2E74F204-C552-0D74-385E-A15728FFA979}"/>
                  </a:ext>
                </a:extLst>
              </p:cNvPr>
              <p:cNvSpPr txBox="1"/>
              <p:nvPr/>
            </p:nvSpPr>
            <p:spPr>
              <a:xfrm>
                <a:off x="1324083" y="4268222"/>
                <a:ext cx="57342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7" name="TextBox 166">
                <a:extLst>
                  <a:ext uri="{FF2B5EF4-FFF2-40B4-BE49-F238E27FC236}">
                    <a16:creationId xmlns:a16="http://schemas.microsoft.com/office/drawing/2014/main" id="{2E74F204-C552-0D74-385E-A15728FFA9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4083" y="4268222"/>
                <a:ext cx="573427" cy="369332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A6449EE-925F-AC42-E24A-3B9A988D37B9}"/>
                  </a:ext>
                </a:extLst>
              </p:cNvPr>
              <p:cNvSpPr txBox="1"/>
              <p:nvPr/>
            </p:nvSpPr>
            <p:spPr>
              <a:xfrm>
                <a:off x="2238300" y="5379768"/>
                <a:ext cx="85266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/>
                  <a:t>Ext(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600" dirty="0"/>
                  <a:t>)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A6449EE-925F-AC42-E24A-3B9A988D37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8300" y="5379768"/>
                <a:ext cx="852669" cy="338554"/>
              </a:xfrm>
              <a:prstGeom prst="rect">
                <a:avLst/>
              </a:prstGeom>
              <a:blipFill>
                <a:blip r:embed="rId27"/>
                <a:stretch>
                  <a:fillRect l="-3571" t="-5455" r="-3571" b="-2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Left Bracket 16">
            <a:extLst>
              <a:ext uri="{FF2B5EF4-FFF2-40B4-BE49-F238E27FC236}">
                <a16:creationId xmlns:a16="http://schemas.microsoft.com/office/drawing/2014/main" id="{6378E1DD-7469-9C32-B6A4-B31C6F3CC9D9}"/>
              </a:ext>
            </a:extLst>
          </p:cNvPr>
          <p:cNvSpPr/>
          <p:nvPr/>
        </p:nvSpPr>
        <p:spPr>
          <a:xfrm rot="16200000">
            <a:off x="2631679" y="4841788"/>
            <a:ext cx="65912" cy="1093704"/>
          </a:xfrm>
          <a:prstGeom prst="leftBracket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Left Bracket 17">
            <a:extLst>
              <a:ext uri="{FF2B5EF4-FFF2-40B4-BE49-F238E27FC236}">
                <a16:creationId xmlns:a16="http://schemas.microsoft.com/office/drawing/2014/main" id="{C0BDDFE0-8613-AD34-284C-E75BB1882773}"/>
              </a:ext>
            </a:extLst>
          </p:cNvPr>
          <p:cNvSpPr/>
          <p:nvPr/>
        </p:nvSpPr>
        <p:spPr>
          <a:xfrm rot="16200000">
            <a:off x="4830542" y="4841789"/>
            <a:ext cx="65912" cy="1093704"/>
          </a:xfrm>
          <a:prstGeom prst="leftBracket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C041196A-2F60-B0E0-8C08-F66AF3597FCE}"/>
                  </a:ext>
                </a:extLst>
              </p:cNvPr>
              <p:cNvSpPr txBox="1"/>
              <p:nvPr/>
            </p:nvSpPr>
            <p:spPr>
              <a:xfrm>
                <a:off x="4411547" y="5376889"/>
                <a:ext cx="90390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/>
                  <a:t>Ext(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sz="1600" dirty="0"/>
                  <a:t>)</a:t>
                </a: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C041196A-2F60-B0E0-8C08-F66AF3597F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1547" y="5376889"/>
                <a:ext cx="903902" cy="338554"/>
              </a:xfrm>
              <a:prstGeom prst="rect">
                <a:avLst/>
              </a:prstGeom>
              <a:blipFill>
                <a:blip r:embed="rId28"/>
                <a:stretch>
                  <a:fillRect l="-4054" t="-5357" r="-2703"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AC828A6A-46F7-639F-F2CE-64E3D3F9A139}"/>
              </a:ext>
            </a:extLst>
          </p:cNvPr>
          <p:cNvSpPr txBox="1"/>
          <p:nvPr/>
        </p:nvSpPr>
        <p:spPr>
          <a:xfrm>
            <a:off x="1199020" y="5857289"/>
            <a:ext cx="1294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hidden bits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3D233A4-2077-8725-60E2-2F41E332AE8D}"/>
              </a:ext>
            </a:extLst>
          </p:cNvPr>
          <p:cNvCxnSpPr>
            <a:cxnSpLocks/>
          </p:cNvCxnSpPr>
          <p:nvPr/>
        </p:nvCxnSpPr>
        <p:spPr>
          <a:xfrm>
            <a:off x="7755840" y="2678949"/>
            <a:ext cx="1137701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Group 32">
            <a:extLst>
              <a:ext uri="{FF2B5EF4-FFF2-40B4-BE49-F238E27FC236}">
                <a16:creationId xmlns:a16="http://schemas.microsoft.com/office/drawing/2014/main" id="{1F061591-05E2-6447-F7BE-D4FAD320EDFE}"/>
              </a:ext>
            </a:extLst>
          </p:cNvPr>
          <p:cNvGrpSpPr/>
          <p:nvPr/>
        </p:nvGrpSpPr>
        <p:grpSpPr>
          <a:xfrm>
            <a:off x="6677749" y="4048994"/>
            <a:ext cx="634105" cy="634105"/>
            <a:chOff x="6112068" y="5264714"/>
            <a:chExt cx="822169" cy="822169"/>
          </a:xfrm>
        </p:grpSpPr>
        <p:pic>
          <p:nvPicPr>
            <p:cNvPr id="34" name="Graphic 33" descr="Envelope outline">
              <a:extLst>
                <a:ext uri="{FF2B5EF4-FFF2-40B4-BE49-F238E27FC236}">
                  <a16:creationId xmlns:a16="http://schemas.microsoft.com/office/drawing/2014/main" id="{F29D2D55-592C-D5F2-1A09-D862BF9E6B9A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0"/>
                </a:ext>
              </a:extLst>
            </a:blip>
            <a:stretch>
              <a:fillRect/>
            </a:stretch>
          </p:blipFill>
          <p:spPr>
            <a:xfrm>
              <a:off x="6112068" y="5264714"/>
              <a:ext cx="822169" cy="822169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4E261863-F2C4-CEEC-B05F-C1E0DDFDF96B}"/>
                    </a:ext>
                  </a:extLst>
                </p:cNvPr>
                <p:cNvSpPr txBox="1"/>
                <p:nvPr/>
              </p:nvSpPr>
              <p:spPr>
                <a:xfrm>
                  <a:off x="6288635" y="5326517"/>
                  <a:ext cx="383952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4E261863-F2C4-CEEC-B05F-C1E0DDFDF96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88635" y="5326517"/>
                  <a:ext cx="383952" cy="307777"/>
                </a:xfrm>
                <a:prstGeom prst="rect">
                  <a:avLst/>
                </a:prstGeom>
                <a:blipFill>
                  <a:blip r:embed="rId31"/>
                  <a:stretch>
                    <a:fillRect b="-2820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E5744C58-86C4-2CA5-E3C3-B25BF63007B4}"/>
              </a:ext>
            </a:extLst>
          </p:cNvPr>
          <p:cNvSpPr txBox="1"/>
          <p:nvPr/>
        </p:nvSpPr>
        <p:spPr>
          <a:xfrm>
            <a:off x="9396751" y="4158044"/>
            <a:ext cx="333746" cy="415498"/>
          </a:xfrm>
          <a:prstGeom prst="rect">
            <a:avLst/>
          </a:prstGeom>
          <a:noFill/>
        </p:spPr>
        <p:txBody>
          <a:bodyPr wrap="none" tIns="0" bIns="137160" rtlCol="0" anchor="b" anchorCtr="0">
            <a:spAutoFit/>
          </a:bodyPr>
          <a:lstStyle/>
          <a:p>
            <a:r>
              <a:rPr lang="en-US" dirty="0"/>
              <a:t>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A4E888C6-E84D-7399-1D2B-151C30A6066B}"/>
                  </a:ext>
                </a:extLst>
              </p:cNvPr>
              <p:cNvSpPr txBox="1"/>
              <p:nvPr/>
            </p:nvSpPr>
            <p:spPr>
              <a:xfrm>
                <a:off x="6002306" y="3774079"/>
                <a:ext cx="3563329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600" dirty="0"/>
                  <a:t>Proving</a:t>
                </a:r>
                <a:r>
                  <a:rPr lang="en-US" sz="1600" dirty="0">
                    <a:solidFill>
                      <a:schemeClr val="tx1"/>
                    </a:solidFill>
                  </a:rPr>
                  <a:t> BARG statement</a:t>
                </a:r>
                <a14:m>
                  <m:oMath xmlns:m="http://schemas.openxmlformats.org/officeDocument/2006/math">
                    <m:r>
                      <a:rPr lang="en-US" sz="16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sz="1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[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𝑚𝐵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1600" dirty="0">
                    <a:solidFill>
                      <a:schemeClr val="tx1"/>
                    </a:solidFill>
                  </a:rPr>
                  <a:t> :</a:t>
                </a: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A4E888C6-E84D-7399-1D2B-151C30A606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2306" y="3774079"/>
                <a:ext cx="3563329" cy="338554"/>
              </a:xfrm>
              <a:prstGeom prst="rect">
                <a:avLst/>
              </a:prstGeom>
              <a:blipFill>
                <a:blip r:embed="rId32"/>
                <a:stretch>
                  <a:fillRect l="-1027" t="-5357"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6" name="Group 45">
            <a:extLst>
              <a:ext uri="{FF2B5EF4-FFF2-40B4-BE49-F238E27FC236}">
                <a16:creationId xmlns:a16="http://schemas.microsoft.com/office/drawing/2014/main" id="{C58C6C10-959C-5BE2-9AA3-2FF4579759A2}"/>
              </a:ext>
            </a:extLst>
          </p:cNvPr>
          <p:cNvGrpSpPr/>
          <p:nvPr/>
        </p:nvGrpSpPr>
        <p:grpSpPr>
          <a:xfrm>
            <a:off x="7363767" y="4048741"/>
            <a:ext cx="634105" cy="634105"/>
            <a:chOff x="6112068" y="5264714"/>
            <a:chExt cx="822169" cy="822169"/>
          </a:xfrm>
        </p:grpSpPr>
        <p:pic>
          <p:nvPicPr>
            <p:cNvPr id="47" name="Graphic 46" descr="Envelope outline">
              <a:extLst>
                <a:ext uri="{FF2B5EF4-FFF2-40B4-BE49-F238E27FC236}">
                  <a16:creationId xmlns:a16="http://schemas.microsoft.com/office/drawing/2014/main" id="{DDE52734-57F7-B4CB-4CD8-ED00EFFB5408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0"/>
                </a:ext>
              </a:extLst>
            </a:blip>
            <a:stretch>
              <a:fillRect/>
            </a:stretch>
          </p:blipFill>
          <p:spPr>
            <a:xfrm>
              <a:off x="6112068" y="5264714"/>
              <a:ext cx="822169" cy="822169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1B8E8E6A-677F-3488-FB2F-94B22EDB34E9}"/>
                    </a:ext>
                  </a:extLst>
                </p:cNvPr>
                <p:cNvSpPr txBox="1"/>
                <p:nvPr/>
              </p:nvSpPr>
              <p:spPr>
                <a:xfrm>
                  <a:off x="6275462" y="5326517"/>
                  <a:ext cx="503229" cy="39905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1B8E8E6A-677F-3488-FB2F-94B22EDB34E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75462" y="5326517"/>
                  <a:ext cx="503229" cy="399058"/>
                </a:xfrm>
                <a:prstGeom prst="rect">
                  <a:avLst/>
                </a:prstGeom>
                <a:blipFill>
                  <a:blip r:embed="rId3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B208B63F-1431-F39F-99FC-ECCF71CDCED5}"/>
              </a:ext>
            </a:extLst>
          </p:cNvPr>
          <p:cNvGrpSpPr/>
          <p:nvPr/>
        </p:nvGrpSpPr>
        <p:grpSpPr>
          <a:xfrm>
            <a:off x="9736763" y="4027337"/>
            <a:ext cx="634105" cy="634105"/>
            <a:chOff x="6112068" y="5264714"/>
            <a:chExt cx="822169" cy="822169"/>
          </a:xfrm>
        </p:grpSpPr>
        <p:pic>
          <p:nvPicPr>
            <p:cNvPr id="51" name="Graphic 50" descr="Envelope outline">
              <a:extLst>
                <a:ext uri="{FF2B5EF4-FFF2-40B4-BE49-F238E27FC236}">
                  <a16:creationId xmlns:a16="http://schemas.microsoft.com/office/drawing/2014/main" id="{28C4E4D5-BC2E-838D-C5A3-FC0125020A15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0"/>
                </a:ext>
              </a:extLst>
            </a:blip>
            <a:stretch>
              <a:fillRect/>
            </a:stretch>
          </p:blipFill>
          <p:spPr>
            <a:xfrm>
              <a:off x="6112068" y="5264714"/>
              <a:ext cx="822169" cy="822169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AAB01161-9337-A116-0912-FA4D54F64EFC}"/>
                    </a:ext>
                  </a:extLst>
                </p:cNvPr>
                <p:cNvSpPr txBox="1"/>
                <p:nvPr/>
              </p:nvSpPr>
              <p:spPr>
                <a:xfrm>
                  <a:off x="6262289" y="5326517"/>
                  <a:ext cx="518608" cy="39905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AAB01161-9337-A116-0912-FA4D54F64EF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62289" y="5326517"/>
                  <a:ext cx="518608" cy="399058"/>
                </a:xfrm>
                <a:prstGeom prst="rect">
                  <a:avLst/>
                </a:prstGeom>
                <a:blipFill>
                  <a:blip r:embed="rId3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0C26698B-C35C-D561-056F-35E2B062D7DB}"/>
              </a:ext>
            </a:extLst>
          </p:cNvPr>
          <p:cNvGrpSpPr/>
          <p:nvPr/>
        </p:nvGrpSpPr>
        <p:grpSpPr>
          <a:xfrm>
            <a:off x="8931530" y="2354247"/>
            <a:ext cx="634105" cy="634105"/>
            <a:chOff x="6112068" y="5264714"/>
            <a:chExt cx="822169" cy="822169"/>
          </a:xfrm>
        </p:grpSpPr>
        <p:pic>
          <p:nvPicPr>
            <p:cNvPr id="60" name="Graphic 59" descr="Envelope outline">
              <a:extLst>
                <a:ext uri="{FF2B5EF4-FFF2-40B4-BE49-F238E27FC236}">
                  <a16:creationId xmlns:a16="http://schemas.microsoft.com/office/drawing/2014/main" id="{8B5061E2-6C3C-29AD-E016-5AD90AB5E285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0"/>
                </a:ext>
              </a:extLst>
            </a:blip>
            <a:stretch>
              <a:fillRect/>
            </a:stretch>
          </p:blipFill>
          <p:spPr>
            <a:xfrm>
              <a:off x="6112068" y="5264714"/>
              <a:ext cx="822169" cy="822169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TextBox 62">
                  <a:extLst>
                    <a:ext uri="{FF2B5EF4-FFF2-40B4-BE49-F238E27FC236}">
                      <a16:creationId xmlns:a16="http://schemas.microsoft.com/office/drawing/2014/main" id="{76F2361B-52C4-BB58-919F-8D7A61C81D60}"/>
                    </a:ext>
                  </a:extLst>
                </p:cNvPr>
                <p:cNvSpPr txBox="1"/>
                <p:nvPr/>
              </p:nvSpPr>
              <p:spPr>
                <a:xfrm>
                  <a:off x="6288635" y="5326517"/>
                  <a:ext cx="383952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63" name="TextBox 62">
                  <a:extLst>
                    <a:ext uri="{FF2B5EF4-FFF2-40B4-BE49-F238E27FC236}">
                      <a16:creationId xmlns:a16="http://schemas.microsoft.com/office/drawing/2014/main" id="{76F2361B-52C4-BB58-919F-8D7A61C81D6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88635" y="5326517"/>
                  <a:ext cx="383952" cy="307777"/>
                </a:xfrm>
                <a:prstGeom prst="rect">
                  <a:avLst/>
                </a:prstGeom>
                <a:blipFill>
                  <a:blip r:embed="rId35"/>
                  <a:stretch>
                    <a:fillRect b="-2820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8616FEBA-3C84-8C7C-2C2C-A6C931B0F9C8}"/>
              </a:ext>
            </a:extLst>
          </p:cNvPr>
          <p:cNvGrpSpPr/>
          <p:nvPr/>
        </p:nvGrpSpPr>
        <p:grpSpPr>
          <a:xfrm>
            <a:off x="8931530" y="3153277"/>
            <a:ext cx="634105" cy="634105"/>
            <a:chOff x="6112068" y="5264714"/>
            <a:chExt cx="822169" cy="822169"/>
          </a:xfrm>
        </p:grpSpPr>
        <p:pic>
          <p:nvPicPr>
            <p:cNvPr id="65" name="Graphic 64" descr="Envelope outline">
              <a:extLst>
                <a:ext uri="{FF2B5EF4-FFF2-40B4-BE49-F238E27FC236}">
                  <a16:creationId xmlns:a16="http://schemas.microsoft.com/office/drawing/2014/main" id="{02470145-B5DB-ECB3-8723-3B792864641F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0"/>
                </a:ext>
              </a:extLst>
            </a:blip>
            <a:stretch>
              <a:fillRect/>
            </a:stretch>
          </p:blipFill>
          <p:spPr>
            <a:xfrm>
              <a:off x="6112068" y="5264714"/>
              <a:ext cx="822169" cy="822169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TextBox 65">
                  <a:extLst>
                    <a:ext uri="{FF2B5EF4-FFF2-40B4-BE49-F238E27FC236}">
                      <a16:creationId xmlns:a16="http://schemas.microsoft.com/office/drawing/2014/main" id="{ECAEA9FC-58DE-E88A-54F3-92A0B1CFF883}"/>
                    </a:ext>
                  </a:extLst>
                </p:cNvPr>
                <p:cNvSpPr txBox="1"/>
                <p:nvPr/>
              </p:nvSpPr>
              <p:spPr>
                <a:xfrm>
                  <a:off x="6262289" y="5326517"/>
                  <a:ext cx="518608" cy="39905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66" name="TextBox 65">
                  <a:extLst>
                    <a:ext uri="{FF2B5EF4-FFF2-40B4-BE49-F238E27FC236}">
                      <a16:creationId xmlns:a16="http://schemas.microsoft.com/office/drawing/2014/main" id="{ECAEA9FC-58DE-E88A-54F3-92A0B1CFF88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62289" y="5326517"/>
                  <a:ext cx="518608" cy="399058"/>
                </a:xfrm>
                <a:prstGeom prst="rect">
                  <a:avLst/>
                </a:prstGeom>
                <a:blipFill>
                  <a:blip r:embed="rId3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56009654-CCF6-F726-5D14-112EF89CA678}"/>
              </a:ext>
            </a:extLst>
          </p:cNvPr>
          <p:cNvGrpSpPr/>
          <p:nvPr/>
        </p:nvGrpSpPr>
        <p:grpSpPr>
          <a:xfrm>
            <a:off x="8045831" y="4048741"/>
            <a:ext cx="634105" cy="634105"/>
            <a:chOff x="6112068" y="5264714"/>
            <a:chExt cx="822169" cy="822169"/>
          </a:xfrm>
        </p:grpSpPr>
        <p:pic>
          <p:nvPicPr>
            <p:cNvPr id="68" name="Graphic 67" descr="Envelope outline">
              <a:extLst>
                <a:ext uri="{FF2B5EF4-FFF2-40B4-BE49-F238E27FC236}">
                  <a16:creationId xmlns:a16="http://schemas.microsoft.com/office/drawing/2014/main" id="{72302B9A-2B49-335A-75CF-977CA9AAEF98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0"/>
                </a:ext>
              </a:extLst>
            </a:blip>
            <a:stretch>
              <a:fillRect/>
            </a:stretch>
          </p:blipFill>
          <p:spPr>
            <a:xfrm>
              <a:off x="6112068" y="5264714"/>
              <a:ext cx="822169" cy="822169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" name="TextBox 68">
                  <a:extLst>
                    <a:ext uri="{FF2B5EF4-FFF2-40B4-BE49-F238E27FC236}">
                      <a16:creationId xmlns:a16="http://schemas.microsoft.com/office/drawing/2014/main" id="{5241FA93-05D9-BB83-E390-B8887C447F87}"/>
                    </a:ext>
                  </a:extLst>
                </p:cNvPr>
                <p:cNvSpPr txBox="1"/>
                <p:nvPr/>
              </p:nvSpPr>
              <p:spPr>
                <a:xfrm>
                  <a:off x="6275462" y="5326517"/>
                  <a:ext cx="503229" cy="39905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69" name="TextBox 68">
                  <a:extLst>
                    <a:ext uri="{FF2B5EF4-FFF2-40B4-BE49-F238E27FC236}">
                      <a16:creationId xmlns:a16="http://schemas.microsoft.com/office/drawing/2014/main" id="{5241FA93-05D9-BB83-E390-B8887C447F8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75462" y="5326517"/>
                  <a:ext cx="503229" cy="399058"/>
                </a:xfrm>
                <a:prstGeom prst="rect">
                  <a:avLst/>
                </a:prstGeom>
                <a:blipFill>
                  <a:blip r:embed="rId3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0EB731EF-0085-1DF5-1AC1-9A078EBE376F}"/>
              </a:ext>
            </a:extLst>
          </p:cNvPr>
          <p:cNvGrpSpPr/>
          <p:nvPr/>
        </p:nvGrpSpPr>
        <p:grpSpPr>
          <a:xfrm>
            <a:off x="8730336" y="4039038"/>
            <a:ext cx="634105" cy="634105"/>
            <a:chOff x="6112068" y="5264714"/>
            <a:chExt cx="822169" cy="822169"/>
          </a:xfrm>
        </p:grpSpPr>
        <p:pic>
          <p:nvPicPr>
            <p:cNvPr id="72" name="Graphic 71" descr="Envelope outline">
              <a:extLst>
                <a:ext uri="{FF2B5EF4-FFF2-40B4-BE49-F238E27FC236}">
                  <a16:creationId xmlns:a16="http://schemas.microsoft.com/office/drawing/2014/main" id="{16850A5C-3C57-A33D-5159-24ABAD41BF25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0"/>
                </a:ext>
              </a:extLst>
            </a:blip>
            <a:stretch>
              <a:fillRect/>
            </a:stretch>
          </p:blipFill>
          <p:spPr>
            <a:xfrm>
              <a:off x="6112068" y="5264714"/>
              <a:ext cx="822169" cy="822169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3" name="TextBox 72">
                  <a:extLst>
                    <a:ext uri="{FF2B5EF4-FFF2-40B4-BE49-F238E27FC236}">
                      <a16:creationId xmlns:a16="http://schemas.microsoft.com/office/drawing/2014/main" id="{BB350505-6E96-0A1C-DE57-B687F2EEAE56}"/>
                    </a:ext>
                  </a:extLst>
                </p:cNvPr>
                <p:cNvSpPr txBox="1"/>
                <p:nvPr/>
              </p:nvSpPr>
              <p:spPr>
                <a:xfrm>
                  <a:off x="6275462" y="5326517"/>
                  <a:ext cx="503229" cy="39905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73" name="TextBox 72">
                  <a:extLst>
                    <a:ext uri="{FF2B5EF4-FFF2-40B4-BE49-F238E27FC236}">
                      <a16:creationId xmlns:a16="http://schemas.microsoft.com/office/drawing/2014/main" id="{BB350505-6E96-0A1C-DE57-B687F2EEAE5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75462" y="5326517"/>
                  <a:ext cx="503229" cy="399058"/>
                </a:xfrm>
                <a:prstGeom prst="rect">
                  <a:avLst/>
                </a:prstGeom>
                <a:blipFill>
                  <a:blip r:embed="rId3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5121242B-FFFA-A04F-441D-451FBE7F4218}"/>
              </a:ext>
            </a:extLst>
          </p:cNvPr>
          <p:cNvGrpSpPr/>
          <p:nvPr/>
        </p:nvGrpSpPr>
        <p:grpSpPr>
          <a:xfrm>
            <a:off x="6732901" y="4618393"/>
            <a:ext cx="518537" cy="518537"/>
            <a:chOff x="6732901" y="4618393"/>
            <a:chExt cx="518537" cy="518537"/>
          </a:xfrm>
        </p:grpSpPr>
        <p:pic>
          <p:nvPicPr>
            <p:cNvPr id="56" name="Graphic 55" descr="Email outline">
              <a:extLst>
                <a:ext uri="{FF2B5EF4-FFF2-40B4-BE49-F238E27FC236}">
                  <a16:creationId xmlns:a16="http://schemas.microsoft.com/office/drawing/2014/main" id="{E7D04425-B035-9ACD-E897-2D2F484D8314}"/>
                </a:ext>
              </a:extLst>
            </p:cNvPr>
            <p:cNvPicPr>
              <a:picLocks noChangeAspect="1"/>
            </p:cNvPicPr>
            <p:nvPr/>
          </p:nvPicPr>
          <p:blipFill>
            <a:blip r:embed="rId3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9"/>
                </a:ext>
              </a:extLst>
            </a:blip>
            <a:stretch>
              <a:fillRect/>
            </a:stretch>
          </p:blipFill>
          <p:spPr>
            <a:xfrm>
              <a:off x="6732901" y="4618393"/>
              <a:ext cx="518537" cy="518537"/>
            </a:xfrm>
            <a:prstGeom prst="rect">
              <a:avLst/>
            </a:prstGeom>
          </p:spPr>
        </p:pic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97B533CD-F335-2644-DA24-8A366BA24FD4}"/>
                </a:ext>
              </a:extLst>
            </p:cNvPr>
            <p:cNvSpPr/>
            <p:nvPr/>
          </p:nvSpPr>
          <p:spPr>
            <a:xfrm>
              <a:off x="6907091" y="4752782"/>
              <a:ext cx="170155" cy="1732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TextBox 75">
                  <a:extLst>
                    <a:ext uri="{FF2B5EF4-FFF2-40B4-BE49-F238E27FC236}">
                      <a16:creationId xmlns:a16="http://schemas.microsoft.com/office/drawing/2014/main" id="{A3E7717E-FFED-3470-B1F4-1563D796D446}"/>
                    </a:ext>
                  </a:extLst>
                </p:cNvPr>
                <p:cNvSpPr txBox="1"/>
                <p:nvPr/>
              </p:nvSpPr>
              <p:spPr>
                <a:xfrm>
                  <a:off x="6830794" y="4639060"/>
                  <a:ext cx="306494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76" name="TextBox 75">
                  <a:extLst>
                    <a:ext uri="{FF2B5EF4-FFF2-40B4-BE49-F238E27FC236}">
                      <a16:creationId xmlns:a16="http://schemas.microsoft.com/office/drawing/2014/main" id="{A3E7717E-FFED-3470-B1F4-1563D796D44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30794" y="4639060"/>
                  <a:ext cx="306494" cy="307777"/>
                </a:xfrm>
                <a:prstGeom prst="rect">
                  <a:avLst/>
                </a:prstGeom>
                <a:blipFill>
                  <a:blip r:embed="rId4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15EDC04E-20AB-CD3B-D799-95227633280D}"/>
              </a:ext>
            </a:extLst>
          </p:cNvPr>
          <p:cNvGrpSpPr/>
          <p:nvPr/>
        </p:nvGrpSpPr>
        <p:grpSpPr>
          <a:xfrm>
            <a:off x="8109781" y="4623916"/>
            <a:ext cx="518537" cy="518537"/>
            <a:chOff x="6732901" y="4618393"/>
            <a:chExt cx="518537" cy="518537"/>
          </a:xfrm>
        </p:grpSpPr>
        <p:pic>
          <p:nvPicPr>
            <p:cNvPr id="80" name="Graphic 79" descr="Email outline">
              <a:extLst>
                <a:ext uri="{FF2B5EF4-FFF2-40B4-BE49-F238E27FC236}">
                  <a16:creationId xmlns:a16="http://schemas.microsoft.com/office/drawing/2014/main" id="{D9F2B5D6-A5B6-4418-A24A-D334A4321550}"/>
                </a:ext>
              </a:extLst>
            </p:cNvPr>
            <p:cNvPicPr>
              <a:picLocks noChangeAspect="1"/>
            </p:cNvPicPr>
            <p:nvPr/>
          </p:nvPicPr>
          <p:blipFill>
            <a:blip r:embed="rId3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9"/>
                </a:ext>
              </a:extLst>
            </a:blip>
            <a:stretch>
              <a:fillRect/>
            </a:stretch>
          </p:blipFill>
          <p:spPr>
            <a:xfrm>
              <a:off x="6732901" y="4618393"/>
              <a:ext cx="518537" cy="518537"/>
            </a:xfrm>
            <a:prstGeom prst="rect">
              <a:avLst/>
            </a:prstGeom>
          </p:spPr>
        </p:pic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A0FFAB89-A819-BC9C-69CF-123A019FEF32}"/>
                </a:ext>
              </a:extLst>
            </p:cNvPr>
            <p:cNvSpPr/>
            <p:nvPr/>
          </p:nvSpPr>
          <p:spPr>
            <a:xfrm>
              <a:off x="6907091" y="4752782"/>
              <a:ext cx="170155" cy="1732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2" name="TextBox 81">
                  <a:extLst>
                    <a:ext uri="{FF2B5EF4-FFF2-40B4-BE49-F238E27FC236}">
                      <a16:creationId xmlns:a16="http://schemas.microsoft.com/office/drawing/2014/main" id="{96F4B069-6F28-40DF-103D-3D0ACA318F87}"/>
                    </a:ext>
                  </a:extLst>
                </p:cNvPr>
                <p:cNvSpPr txBox="1"/>
                <p:nvPr/>
              </p:nvSpPr>
              <p:spPr>
                <a:xfrm>
                  <a:off x="6830794" y="4639060"/>
                  <a:ext cx="306494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82" name="TextBox 81">
                  <a:extLst>
                    <a:ext uri="{FF2B5EF4-FFF2-40B4-BE49-F238E27FC236}">
                      <a16:creationId xmlns:a16="http://schemas.microsoft.com/office/drawing/2014/main" id="{96F4B069-6F28-40DF-103D-3D0ACA318F8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30794" y="4639060"/>
                  <a:ext cx="306494" cy="307777"/>
                </a:xfrm>
                <a:prstGeom prst="rect">
                  <a:avLst/>
                </a:prstGeom>
                <a:blipFill>
                  <a:blip r:embed="rId4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2277DDAE-7AF9-F5A4-6460-C8F0BD465BA7}"/>
              </a:ext>
            </a:extLst>
          </p:cNvPr>
          <p:cNvGrpSpPr/>
          <p:nvPr/>
        </p:nvGrpSpPr>
        <p:grpSpPr>
          <a:xfrm>
            <a:off x="8795141" y="4623916"/>
            <a:ext cx="518537" cy="518537"/>
            <a:chOff x="6732901" y="4618393"/>
            <a:chExt cx="518537" cy="518537"/>
          </a:xfrm>
        </p:grpSpPr>
        <p:pic>
          <p:nvPicPr>
            <p:cNvPr id="84" name="Graphic 83" descr="Email outline">
              <a:extLst>
                <a:ext uri="{FF2B5EF4-FFF2-40B4-BE49-F238E27FC236}">
                  <a16:creationId xmlns:a16="http://schemas.microsoft.com/office/drawing/2014/main" id="{5A5DE7A1-FB9C-B586-10FC-A0BA05C0BBE6}"/>
                </a:ext>
              </a:extLst>
            </p:cNvPr>
            <p:cNvPicPr>
              <a:picLocks noChangeAspect="1"/>
            </p:cNvPicPr>
            <p:nvPr/>
          </p:nvPicPr>
          <p:blipFill>
            <a:blip r:embed="rId3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9"/>
                </a:ext>
              </a:extLst>
            </a:blip>
            <a:stretch>
              <a:fillRect/>
            </a:stretch>
          </p:blipFill>
          <p:spPr>
            <a:xfrm>
              <a:off x="6732901" y="4618393"/>
              <a:ext cx="518537" cy="518537"/>
            </a:xfrm>
            <a:prstGeom prst="rect">
              <a:avLst/>
            </a:prstGeom>
          </p:spPr>
        </p:pic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16799057-71F5-3EDA-B257-84EE1DF81189}"/>
                </a:ext>
              </a:extLst>
            </p:cNvPr>
            <p:cNvSpPr/>
            <p:nvPr/>
          </p:nvSpPr>
          <p:spPr>
            <a:xfrm>
              <a:off x="6907091" y="4752782"/>
              <a:ext cx="170155" cy="1732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6" name="TextBox 85">
                  <a:extLst>
                    <a:ext uri="{FF2B5EF4-FFF2-40B4-BE49-F238E27FC236}">
                      <a16:creationId xmlns:a16="http://schemas.microsoft.com/office/drawing/2014/main" id="{F7CD8EAF-8814-456D-662F-749F8234F4B5}"/>
                    </a:ext>
                  </a:extLst>
                </p:cNvPr>
                <p:cNvSpPr txBox="1"/>
                <p:nvPr/>
              </p:nvSpPr>
              <p:spPr>
                <a:xfrm>
                  <a:off x="6830794" y="4639060"/>
                  <a:ext cx="306494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86" name="TextBox 85">
                  <a:extLst>
                    <a:ext uri="{FF2B5EF4-FFF2-40B4-BE49-F238E27FC236}">
                      <a16:creationId xmlns:a16="http://schemas.microsoft.com/office/drawing/2014/main" id="{F7CD8EAF-8814-456D-662F-749F8234F4B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30794" y="4639060"/>
                  <a:ext cx="306494" cy="307777"/>
                </a:xfrm>
                <a:prstGeom prst="rect">
                  <a:avLst/>
                </a:prstGeom>
                <a:blipFill>
                  <a:blip r:embed="rId4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7AE0E18B-3184-3A32-8327-F4C788C26AC3}"/>
                  </a:ext>
                </a:extLst>
              </p:cNvPr>
              <p:cNvSpPr/>
              <p:nvPr/>
            </p:nvSpPr>
            <p:spPr>
              <a:xfrm>
                <a:off x="8134704" y="5533213"/>
                <a:ext cx="468688" cy="369332"/>
              </a:xfrm>
              <a:prstGeom prst="rect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7AE0E18B-3184-3A32-8327-F4C788C26AC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34704" y="5533213"/>
                <a:ext cx="468688" cy="369332"/>
              </a:xfrm>
              <a:prstGeom prst="rect">
                <a:avLst/>
              </a:prstGeom>
              <a:blipFill>
                <a:blip r:embed="rId43"/>
                <a:stretch>
                  <a:fillRect b="-1587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F21B2E69-1A97-2970-A502-BDEA1238F508}"/>
              </a:ext>
            </a:extLst>
          </p:cNvPr>
          <p:cNvCxnSpPr>
            <a:cxnSpLocks/>
          </p:cNvCxnSpPr>
          <p:nvPr/>
        </p:nvCxnSpPr>
        <p:spPr>
          <a:xfrm>
            <a:off x="7145111" y="5070591"/>
            <a:ext cx="989593" cy="50504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6C5DE8D5-F858-5219-0411-C7ED9E93817D}"/>
              </a:ext>
            </a:extLst>
          </p:cNvPr>
          <p:cNvCxnSpPr>
            <a:cxnSpLocks/>
          </p:cNvCxnSpPr>
          <p:nvPr/>
        </p:nvCxnSpPr>
        <p:spPr>
          <a:xfrm>
            <a:off x="8369048" y="5087947"/>
            <a:ext cx="0" cy="487692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>
            <a:extLst>
              <a:ext uri="{FF2B5EF4-FFF2-40B4-BE49-F238E27FC236}">
                <a16:creationId xmlns:a16="http://schemas.microsoft.com/office/drawing/2014/main" id="{777E57FD-2BF7-5C4A-A5CB-FE3E470D4D79}"/>
              </a:ext>
            </a:extLst>
          </p:cNvPr>
          <p:cNvCxnSpPr>
            <a:cxnSpLocks/>
          </p:cNvCxnSpPr>
          <p:nvPr/>
        </p:nvCxnSpPr>
        <p:spPr>
          <a:xfrm flipH="1">
            <a:off x="8581148" y="5109049"/>
            <a:ext cx="369530" cy="45862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>
            <a:extLst>
              <a:ext uri="{FF2B5EF4-FFF2-40B4-BE49-F238E27FC236}">
                <a16:creationId xmlns:a16="http://schemas.microsoft.com/office/drawing/2014/main" id="{5D5958E0-25D3-A6B7-B94E-7B8FB74A5AEF}"/>
              </a:ext>
            </a:extLst>
          </p:cNvPr>
          <p:cNvSpPr txBox="1"/>
          <p:nvPr/>
        </p:nvSpPr>
        <p:spPr>
          <a:xfrm>
            <a:off x="4183002" y="6420848"/>
            <a:ext cx="34480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Note: full details are in the paper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F705C53D-4602-E6EB-7376-76C5E0A14901}"/>
                  </a:ext>
                </a:extLst>
              </p:cNvPr>
              <p:cNvSpPr txBox="1"/>
              <p:nvPr/>
            </p:nvSpPr>
            <p:spPr>
              <a:xfrm>
                <a:off x="33658" y="566190"/>
                <a:ext cx="4546984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rgbClr val="0070C0"/>
                    </a:solidFill>
                  </a:rPr>
                  <a:t>Hiding: No PPT verifier can distinguish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Ī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from a uniform bitstring given (</a:t>
                </a:r>
                <a:r>
                  <a:rPr lang="en-US" dirty="0" err="1">
                    <a:solidFill>
                      <a:srgbClr val="0070C0"/>
                    </a:solidFill>
                  </a:rPr>
                  <a:t>crs</a:t>
                </a:r>
                <a:r>
                  <a:rPr lang="en-US" dirty="0">
                    <a:solidFill>
                      <a:srgbClr val="0070C0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) sampled honestly</a:t>
                </a: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F705C53D-4602-E6EB-7376-76C5E0A149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58" y="566190"/>
                <a:ext cx="4546984" cy="923330"/>
              </a:xfrm>
              <a:prstGeom prst="rect">
                <a:avLst/>
              </a:prstGeom>
              <a:blipFill>
                <a:blip r:embed="rId44"/>
                <a:stretch>
                  <a:fillRect l="-1208" t="-3974" b="-99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TextBox 38">
            <a:extLst>
              <a:ext uri="{FF2B5EF4-FFF2-40B4-BE49-F238E27FC236}">
                <a16:creationId xmlns:a16="http://schemas.microsoft.com/office/drawing/2014/main" id="{8416558D-CB0D-6740-D1F0-529FD4EDC4D3}"/>
              </a:ext>
            </a:extLst>
          </p:cNvPr>
          <p:cNvSpPr txBox="1"/>
          <p:nvPr/>
        </p:nvSpPr>
        <p:spPr>
          <a:xfrm>
            <a:off x="3848526" y="36905"/>
            <a:ext cx="4494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WTS: </a:t>
            </a:r>
            <a:r>
              <a:rPr lang="en-US" dirty="0">
                <a:solidFill>
                  <a:srgbClr val="0070C0"/>
                </a:solidFill>
              </a:rPr>
              <a:t>unrevealed blocks have high entropy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64F501A-0B86-FB41-7B19-C4C30D9198A7}"/>
                  </a:ext>
                </a:extLst>
              </p:cNvPr>
              <p:cNvSpPr txBox="1"/>
              <p:nvPr/>
            </p:nvSpPr>
            <p:spPr>
              <a:xfrm>
                <a:off x="9600121" y="4721362"/>
                <a:ext cx="224610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rgbClr val="0070C0"/>
                    </a:solidFill>
                  </a:rPr>
                  <a:t>only leakage on PRG seed left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𝐵𝐴𝑅𝐺</m:t>
                        </m:r>
                      </m:sub>
                    </m:sSub>
                  </m:oMath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64F501A-0B86-FB41-7B19-C4C30D9198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00121" y="4721362"/>
                <a:ext cx="2246104" cy="646331"/>
              </a:xfrm>
              <a:prstGeom prst="rect">
                <a:avLst/>
              </a:prstGeom>
              <a:blipFill>
                <a:blip r:embed="rId45"/>
                <a:stretch>
                  <a:fillRect l="-2446" t="-5660" r="-4076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D0CFDB5B-F63C-CF86-9B45-4C6FD1D34B5B}"/>
              </a:ext>
            </a:extLst>
          </p:cNvPr>
          <p:cNvCxnSpPr>
            <a:cxnSpLocks/>
          </p:cNvCxnSpPr>
          <p:nvPr/>
        </p:nvCxnSpPr>
        <p:spPr>
          <a:xfrm flipH="1">
            <a:off x="10053815" y="5409287"/>
            <a:ext cx="271886" cy="520134"/>
          </a:xfrm>
          <a:prstGeom prst="straightConnector1">
            <a:avLst/>
          </a:prstGeom>
          <a:ln w="127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0">
            <a:extLst>
              <a:ext uri="{FF2B5EF4-FFF2-40B4-BE49-F238E27FC236}">
                <a16:creationId xmlns:a16="http://schemas.microsoft.com/office/drawing/2014/main" id="{D9C7A8E5-B4BB-5D42-236F-E9BB05A830EE}"/>
              </a:ext>
            </a:extLst>
          </p:cNvPr>
          <p:cNvSpPr/>
          <p:nvPr/>
        </p:nvSpPr>
        <p:spPr>
          <a:xfrm>
            <a:off x="6611252" y="4559347"/>
            <a:ext cx="2946940" cy="663498"/>
          </a:xfrm>
          <a:prstGeom prst="ellipse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011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38B1A0-90A8-3678-0B22-3C703F0F46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815" y="390154"/>
            <a:ext cx="10634472" cy="983557"/>
          </a:xfrm>
        </p:spPr>
        <p:txBody>
          <a:bodyPr/>
          <a:lstStyle/>
          <a:p>
            <a:pPr algn="ctr"/>
            <a:r>
              <a:rPr lang="en-US" sz="4000" dirty="0"/>
              <a:t>Proof: Hiding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3099C7C2-9471-7094-03B1-57538CD91D88}"/>
              </a:ext>
            </a:extLst>
          </p:cNvPr>
          <p:cNvGrpSpPr/>
          <p:nvPr/>
        </p:nvGrpSpPr>
        <p:grpSpPr>
          <a:xfrm>
            <a:off x="70589" y="2684519"/>
            <a:ext cx="1245884" cy="1611632"/>
            <a:chOff x="1616212" y="2411588"/>
            <a:chExt cx="1781175" cy="2304066"/>
          </a:xfrm>
        </p:grpSpPr>
        <p:pic>
          <p:nvPicPr>
            <p:cNvPr id="36" name="Graphic 35" descr="Woman holding a laptop">
              <a:extLst>
                <a:ext uri="{FF2B5EF4-FFF2-40B4-BE49-F238E27FC236}">
                  <a16:creationId xmlns:a16="http://schemas.microsoft.com/office/drawing/2014/main" id="{42E8E41C-F1A9-403D-A1A8-39190B1BDD1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616212" y="2905904"/>
              <a:ext cx="1781175" cy="1809750"/>
            </a:xfrm>
            <a:prstGeom prst="rect">
              <a:avLst/>
            </a:prstGeom>
          </p:spPr>
        </p:pic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0AE56EDE-C1F7-8085-63F2-2332E22C091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830013" y="2411588"/>
              <a:ext cx="876422" cy="828791"/>
            </a:xfrm>
            <a:prstGeom prst="rect">
              <a:avLst/>
            </a:prstGeom>
          </p:spPr>
        </p:pic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6560543D-5C21-01DF-CCB1-3E153CD6212C}"/>
              </a:ext>
            </a:extLst>
          </p:cNvPr>
          <p:cNvSpPr txBox="1"/>
          <p:nvPr/>
        </p:nvSpPr>
        <p:spPr>
          <a:xfrm>
            <a:off x="70589" y="2261627"/>
            <a:ext cx="8468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Prover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8AA4139-E97B-2DB7-9BB2-37B30C5B50BA}"/>
              </a:ext>
            </a:extLst>
          </p:cNvPr>
          <p:cNvGrpSpPr/>
          <p:nvPr/>
        </p:nvGrpSpPr>
        <p:grpSpPr>
          <a:xfrm>
            <a:off x="4507340" y="1004462"/>
            <a:ext cx="5256777" cy="1128702"/>
            <a:chOff x="3769940" y="1408251"/>
            <a:chExt cx="5256777" cy="1128702"/>
          </a:xfrm>
        </p:grpSpPr>
        <p:pic>
          <p:nvPicPr>
            <p:cNvPr id="52" name="Graphic 51" descr="Cloud outline">
              <a:extLst>
                <a:ext uri="{FF2B5EF4-FFF2-40B4-BE49-F238E27FC236}">
                  <a16:creationId xmlns:a16="http://schemas.microsoft.com/office/drawing/2014/main" id="{51CE8BC1-000F-965D-ADDE-7F466F83B45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3769940" y="1408251"/>
              <a:ext cx="3224688" cy="1128702"/>
            </a:xfrm>
            <a:prstGeom prst="rect">
              <a:avLst/>
            </a:prstGeom>
          </p:spPr>
        </p:pic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A0129909-CED3-9FEC-C917-44542DD3DAC5}"/>
                </a:ext>
              </a:extLst>
            </p:cNvPr>
            <p:cNvSpPr txBox="1"/>
            <p:nvPr/>
          </p:nvSpPr>
          <p:spPr>
            <a:xfrm>
              <a:off x="4143461" y="1928757"/>
              <a:ext cx="251453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crs = (</a:t>
              </a:r>
              <a:r>
                <a:rPr lang="en-US" sz="1600" dirty="0" err="1"/>
                <a:t>crsBARG</a:t>
              </a:r>
              <a:r>
                <a:rPr lang="en-US" sz="1600" dirty="0"/>
                <a:t>, </a:t>
              </a:r>
              <a:r>
                <a:rPr lang="en-US" sz="1600" dirty="0" err="1">
                  <a:solidFill>
                    <a:srgbClr val="0070C0"/>
                  </a:solidFill>
                </a:rPr>
                <a:t>crsHIDE</a:t>
              </a:r>
              <a:r>
                <a:rPr lang="en-US" sz="1600" dirty="0"/>
                <a:t>) </a:t>
              </a:r>
            </a:p>
          </p:txBody>
        </p: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476E6541-DB28-6295-D580-92874A5111F7}"/>
                </a:ext>
              </a:extLst>
            </p:cNvPr>
            <p:cNvGrpSpPr/>
            <p:nvPr/>
          </p:nvGrpSpPr>
          <p:grpSpPr>
            <a:xfrm>
              <a:off x="6764742" y="1462269"/>
              <a:ext cx="2261975" cy="392993"/>
              <a:chOff x="5676505" y="1902458"/>
              <a:chExt cx="2261975" cy="392993"/>
            </a:xfrm>
          </p:grpSpPr>
          <p:cxnSp>
            <p:nvCxnSpPr>
              <p:cNvPr id="57" name="Straight Arrow Connector 56">
                <a:extLst>
                  <a:ext uri="{FF2B5EF4-FFF2-40B4-BE49-F238E27FC236}">
                    <a16:creationId xmlns:a16="http://schemas.microsoft.com/office/drawing/2014/main" id="{4D1DFFE6-7CC6-E16D-AEEC-071F39C01AA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676505" y="2126339"/>
                <a:ext cx="703663" cy="160045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1" name="TextBox 60">
                    <a:extLst>
                      <a:ext uri="{FF2B5EF4-FFF2-40B4-BE49-F238E27FC236}">
                        <a16:creationId xmlns:a16="http://schemas.microsoft.com/office/drawing/2014/main" id="{41036630-B561-E4A6-7748-61D117511F57}"/>
                      </a:ext>
                    </a:extLst>
                  </p:cNvPr>
                  <p:cNvSpPr txBox="1"/>
                  <p:nvPr/>
                </p:nvSpPr>
                <p:spPr>
                  <a:xfrm>
                    <a:off x="6380168" y="1902458"/>
                    <a:ext cx="1558312" cy="392993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>
                        <a:solidFill>
                          <a:schemeClr val="tx1"/>
                        </a:solidFill>
                      </a:rPr>
                      <a:t>Setup(</a:t>
                    </a:r>
                    <a14:m>
                      <m:oMath xmlns:m="http://schemas.openxmlformats.org/officeDocument/2006/math">
                        <m:sSup>
                          <m:sSupPr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m:rPr>
                                <m:sty m:val="p"/>
                              </m:rPr>
                              <a:rPr lang="el-GR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λ</m:t>
                            </m:r>
                          </m:sup>
                        </m:s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p>
                        </m:sSup>
                      </m:oMath>
                    </a14:m>
                    <a:r>
                      <a:rPr lang="en-US" dirty="0">
                        <a:solidFill>
                          <a:schemeClr val="tx1"/>
                        </a:solidFill>
                      </a:rPr>
                      <a:t>)</a:t>
                    </a:r>
                  </a:p>
                </p:txBody>
              </p:sp>
            </mc:Choice>
            <mc:Fallback xmlns="">
              <p:sp>
                <p:nvSpPr>
                  <p:cNvPr id="61" name="TextBox 60">
                    <a:extLst>
                      <a:ext uri="{FF2B5EF4-FFF2-40B4-BE49-F238E27FC236}">
                        <a16:creationId xmlns:a16="http://schemas.microsoft.com/office/drawing/2014/main" id="{41036630-B561-E4A6-7748-61D117511F5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380168" y="1902458"/>
                    <a:ext cx="1558312" cy="392993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l="-3125" t="-6250" r="-3516" b="-2187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36A5E0E-A29D-3EC8-2209-5CCCD7652033}"/>
                  </a:ext>
                </a:extLst>
              </p:cNvPr>
              <p:cNvSpPr txBox="1"/>
              <p:nvPr/>
            </p:nvSpPr>
            <p:spPr>
              <a:xfrm>
                <a:off x="1296788" y="2272522"/>
                <a:ext cx="175015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GenBits(</a:t>
                </a:r>
                <a:r>
                  <a:rPr lang="en-US" dirty="0" err="1"/>
                  <a:t>crs</a:t>
                </a:r>
                <a:r>
                  <a:rPr lang="en-US" dirty="0"/>
                  <a:t>;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en-US" dirty="0"/>
                  <a:t>):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36A5E0E-A29D-3EC8-2209-5CCCD76520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6788" y="2272522"/>
                <a:ext cx="1750159" cy="369332"/>
              </a:xfrm>
              <a:prstGeom prst="rect">
                <a:avLst/>
              </a:prstGeom>
              <a:blipFill>
                <a:blip r:embed="rId9"/>
                <a:stretch>
                  <a:fillRect l="-3136" t="-10000" r="-2787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8" name="Group 27">
            <a:extLst>
              <a:ext uri="{FF2B5EF4-FFF2-40B4-BE49-F238E27FC236}">
                <a16:creationId xmlns:a16="http://schemas.microsoft.com/office/drawing/2014/main" id="{E3EBBB4D-D543-5C5C-465C-CD82D24BCCAE}"/>
              </a:ext>
            </a:extLst>
          </p:cNvPr>
          <p:cNvGrpSpPr/>
          <p:nvPr/>
        </p:nvGrpSpPr>
        <p:grpSpPr>
          <a:xfrm>
            <a:off x="1866299" y="4274379"/>
            <a:ext cx="3795536" cy="369333"/>
            <a:chOff x="1877895" y="3445565"/>
            <a:chExt cx="3795536" cy="36933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id="{43753269-19D6-FE25-42AE-E8C2B32B4F25}"/>
                    </a:ext>
                  </a:extLst>
                </p:cNvPr>
                <p:cNvSpPr/>
                <p:nvPr/>
              </p:nvSpPr>
              <p:spPr>
                <a:xfrm>
                  <a:off x="2815271" y="3445566"/>
                  <a:ext cx="468688" cy="369332"/>
                </a:xfrm>
                <a:prstGeom prst="rect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id="{43753269-19D6-FE25-42AE-E8C2B32B4F2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15271" y="3445566"/>
                  <a:ext cx="468688" cy="369332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  <a:ln w="1905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Rectangle 23">
                  <a:extLst>
                    <a:ext uri="{FF2B5EF4-FFF2-40B4-BE49-F238E27FC236}">
                      <a16:creationId xmlns:a16="http://schemas.microsoft.com/office/drawing/2014/main" id="{D0F06BE9-1302-4667-9615-39226E009338}"/>
                    </a:ext>
                  </a:extLst>
                </p:cNvPr>
                <p:cNvSpPr/>
                <p:nvPr/>
              </p:nvSpPr>
              <p:spPr>
                <a:xfrm>
                  <a:off x="5204743" y="3445565"/>
                  <a:ext cx="468688" cy="369332"/>
                </a:xfrm>
                <a:prstGeom prst="rect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𝑚𝐵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4" name="Rectangle 23">
                  <a:extLst>
                    <a:ext uri="{FF2B5EF4-FFF2-40B4-BE49-F238E27FC236}">
                      <a16:creationId xmlns:a16="http://schemas.microsoft.com/office/drawing/2014/main" id="{D0F06BE9-1302-4667-9615-39226E00933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04743" y="3445565"/>
                  <a:ext cx="468688" cy="369332"/>
                </a:xfrm>
                <a:prstGeom prst="rect">
                  <a:avLst/>
                </a:prstGeom>
                <a:blipFill>
                  <a:blip r:embed="rId11"/>
                  <a:stretch>
                    <a:fillRect l="-10000"/>
                  </a:stretch>
                </a:blipFill>
                <a:ln w="1905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4F33812D-C98C-0205-9DCF-0FCB98CCD65B}"/>
                    </a:ext>
                  </a:extLst>
                </p:cNvPr>
                <p:cNvSpPr/>
                <p:nvPr/>
              </p:nvSpPr>
              <p:spPr>
                <a:xfrm>
                  <a:off x="2346583" y="3445566"/>
                  <a:ext cx="468688" cy="369332"/>
                </a:xfrm>
                <a:prstGeom prst="rect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4F33812D-C98C-0205-9DCF-0FCB98CCD65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46583" y="3445566"/>
                  <a:ext cx="468688" cy="369332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  <a:ln w="1905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EE79FC7E-F01D-EB30-1454-2C1F7AE0AB87}"/>
                    </a:ext>
                  </a:extLst>
                </p:cNvPr>
                <p:cNvSpPr/>
                <p:nvPr/>
              </p:nvSpPr>
              <p:spPr>
                <a:xfrm>
                  <a:off x="1877895" y="3445566"/>
                  <a:ext cx="468688" cy="369332"/>
                </a:xfrm>
                <a:prstGeom prst="rect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EE79FC7E-F01D-EB30-1454-2C1F7AE0AB8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77895" y="3445566"/>
                  <a:ext cx="468688" cy="369332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  <a:ln w="1905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03770A4C-4ED9-AE57-0552-8DE1EF3598F7}"/>
                </a:ext>
              </a:extLst>
            </p:cNvPr>
            <p:cNvSpPr/>
            <p:nvPr/>
          </p:nvSpPr>
          <p:spPr>
            <a:xfrm>
              <a:off x="3283959" y="3445566"/>
              <a:ext cx="1920784" cy="369332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tIns="91440" bIns="91440" rtlCol="0" anchor="b" anchorCtr="0"/>
            <a:lstStyle/>
            <a:p>
              <a:pPr algn="ctr"/>
              <a:r>
                <a:rPr lang="en-US" dirty="0"/>
                <a:t>...</a:t>
              </a:r>
            </a:p>
          </p:txBody>
        </p:sp>
      </p:grp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4046952A-7546-6DB8-1A90-7EABE6399D61}"/>
              </a:ext>
            </a:extLst>
          </p:cNvPr>
          <p:cNvGrpSpPr/>
          <p:nvPr/>
        </p:nvGrpSpPr>
        <p:grpSpPr>
          <a:xfrm>
            <a:off x="1866299" y="4994238"/>
            <a:ext cx="3795536" cy="331797"/>
            <a:chOff x="1857204" y="4907621"/>
            <a:chExt cx="3795536" cy="3693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1" name="Rectangle 100">
                  <a:extLst>
                    <a:ext uri="{FF2B5EF4-FFF2-40B4-BE49-F238E27FC236}">
                      <a16:creationId xmlns:a16="http://schemas.microsoft.com/office/drawing/2014/main" id="{37BEBB0A-6B27-8867-3016-4853278FB641}"/>
                    </a:ext>
                  </a:extLst>
                </p:cNvPr>
                <p:cNvSpPr/>
                <p:nvPr/>
              </p:nvSpPr>
              <p:spPr>
                <a:xfrm>
                  <a:off x="1857204" y="4907621"/>
                  <a:ext cx="1596673" cy="369332"/>
                </a:xfrm>
                <a:prstGeom prst="rect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…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1" name="Rectangle 100">
                  <a:extLst>
                    <a:ext uri="{FF2B5EF4-FFF2-40B4-BE49-F238E27FC236}">
                      <a16:creationId xmlns:a16="http://schemas.microsoft.com/office/drawing/2014/main" id="{37BEBB0A-6B27-8867-3016-4853278FB64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57204" y="4907621"/>
                  <a:ext cx="1596673" cy="369332"/>
                </a:xfrm>
                <a:prstGeom prst="rect">
                  <a:avLst/>
                </a:prstGeom>
                <a:blipFill>
                  <a:blip r:embed="rId14"/>
                  <a:stretch>
                    <a:fillRect b="-3448"/>
                  </a:stretch>
                </a:blipFill>
                <a:ln w="1905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5" name="Rectangle 114">
                  <a:extLst>
                    <a:ext uri="{FF2B5EF4-FFF2-40B4-BE49-F238E27FC236}">
                      <a16:creationId xmlns:a16="http://schemas.microsoft.com/office/drawing/2014/main" id="{11CE0087-0C22-F23E-2143-44BAD6A31260}"/>
                    </a:ext>
                  </a:extLst>
                </p:cNvPr>
                <p:cNvSpPr/>
                <p:nvPr/>
              </p:nvSpPr>
              <p:spPr>
                <a:xfrm>
                  <a:off x="4056067" y="4907621"/>
                  <a:ext cx="1596673" cy="369332"/>
                </a:xfrm>
                <a:prstGeom prst="rect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5" name="Rectangle 114">
                  <a:extLst>
                    <a:ext uri="{FF2B5EF4-FFF2-40B4-BE49-F238E27FC236}">
                      <a16:creationId xmlns:a16="http://schemas.microsoft.com/office/drawing/2014/main" id="{11CE0087-0C22-F23E-2143-44BAD6A3126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56067" y="4907621"/>
                  <a:ext cx="1596673" cy="369332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  <a:ln w="1905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6" name="Rectangle 115">
              <a:extLst>
                <a:ext uri="{FF2B5EF4-FFF2-40B4-BE49-F238E27FC236}">
                  <a16:creationId xmlns:a16="http://schemas.microsoft.com/office/drawing/2014/main" id="{5A7D0095-822A-B989-8E6E-456106A1597B}"/>
                </a:ext>
              </a:extLst>
            </p:cNvPr>
            <p:cNvSpPr/>
            <p:nvPr/>
          </p:nvSpPr>
          <p:spPr>
            <a:xfrm>
              <a:off x="3453877" y="4907621"/>
              <a:ext cx="602190" cy="369332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tIns="91440" bIns="91440" rtlCol="0" anchor="b" anchorCtr="0"/>
            <a:lstStyle/>
            <a:p>
              <a:pPr algn="ctr"/>
              <a:r>
                <a:rPr lang="en-US" dirty="0"/>
                <a:t>…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7" name="TextBox 116">
                <a:extLst>
                  <a:ext uri="{FF2B5EF4-FFF2-40B4-BE49-F238E27FC236}">
                    <a16:creationId xmlns:a16="http://schemas.microsoft.com/office/drawing/2014/main" id="{9F2F0560-7856-A6E1-0D87-D0724982D996}"/>
                  </a:ext>
                </a:extLst>
              </p:cNvPr>
              <p:cNvSpPr txBox="1"/>
              <p:nvPr/>
            </p:nvSpPr>
            <p:spPr>
              <a:xfrm>
                <a:off x="39900" y="4964588"/>
                <a:ext cx="191061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/>
                  <a:t>break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1600" dirty="0"/>
                  <a:t> into blocks:</a:t>
                </a:r>
              </a:p>
            </p:txBody>
          </p:sp>
        </mc:Choice>
        <mc:Fallback xmlns="">
          <p:sp>
            <p:nvSpPr>
              <p:cNvPr id="117" name="TextBox 116">
                <a:extLst>
                  <a:ext uri="{FF2B5EF4-FFF2-40B4-BE49-F238E27FC236}">
                    <a16:creationId xmlns:a16="http://schemas.microsoft.com/office/drawing/2014/main" id="{9F2F0560-7856-A6E1-0D87-D0724982D9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00" y="4964588"/>
                <a:ext cx="1910610" cy="338554"/>
              </a:xfrm>
              <a:prstGeom prst="rect">
                <a:avLst/>
              </a:prstGeom>
              <a:blipFill>
                <a:blip r:embed="rId16"/>
                <a:stretch>
                  <a:fillRect l="-1917" t="-5357"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3" name="Group 132">
            <a:extLst>
              <a:ext uri="{FF2B5EF4-FFF2-40B4-BE49-F238E27FC236}">
                <a16:creationId xmlns:a16="http://schemas.microsoft.com/office/drawing/2014/main" id="{FA05D607-CFE6-7039-3E9A-D9D204C0C8C4}"/>
              </a:ext>
            </a:extLst>
          </p:cNvPr>
          <p:cNvGrpSpPr/>
          <p:nvPr/>
        </p:nvGrpSpPr>
        <p:grpSpPr>
          <a:xfrm>
            <a:off x="2516757" y="5848521"/>
            <a:ext cx="2494619" cy="369332"/>
            <a:chOff x="8227290" y="4296151"/>
            <a:chExt cx="2494619" cy="3693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9" name="Rectangle 128">
                  <a:extLst>
                    <a:ext uri="{FF2B5EF4-FFF2-40B4-BE49-F238E27FC236}">
                      <a16:creationId xmlns:a16="http://schemas.microsoft.com/office/drawing/2014/main" id="{67A131D3-9766-270C-7783-00F4ADD80A20}"/>
                    </a:ext>
                  </a:extLst>
                </p:cNvPr>
                <p:cNvSpPr/>
                <p:nvPr/>
              </p:nvSpPr>
              <p:spPr>
                <a:xfrm>
                  <a:off x="8227290" y="4296151"/>
                  <a:ext cx="342444" cy="369332"/>
                </a:xfrm>
                <a:prstGeom prst="rect">
                  <a:avLst/>
                </a:prstGeom>
                <a:ln w="19050">
                  <a:solidFill>
                    <a:srgbClr val="00B050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rgbClr val="00B050"/>
                    </a:solidFill>
                  </a:endParaRPr>
                </a:p>
              </p:txBody>
            </p:sp>
          </mc:Choice>
          <mc:Fallback xmlns="">
            <p:sp>
              <p:nvSpPr>
                <p:cNvPr id="129" name="Rectangle 128">
                  <a:extLst>
                    <a:ext uri="{FF2B5EF4-FFF2-40B4-BE49-F238E27FC236}">
                      <a16:creationId xmlns:a16="http://schemas.microsoft.com/office/drawing/2014/main" id="{67A131D3-9766-270C-7783-00F4ADD80A2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27290" y="4296151"/>
                  <a:ext cx="342444" cy="369332"/>
                </a:xfrm>
                <a:prstGeom prst="rect">
                  <a:avLst/>
                </a:prstGeom>
                <a:blipFill>
                  <a:blip r:embed="rId17"/>
                  <a:stretch>
                    <a:fillRect l="-1695"/>
                  </a:stretch>
                </a:blipFill>
                <a:ln w="19050">
                  <a:solidFill>
                    <a:srgbClr val="00B05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1" name="Rectangle 130">
                  <a:extLst>
                    <a:ext uri="{FF2B5EF4-FFF2-40B4-BE49-F238E27FC236}">
                      <a16:creationId xmlns:a16="http://schemas.microsoft.com/office/drawing/2014/main" id="{A822BB09-9A04-E87A-BFD9-CED5A1ABBB48}"/>
                    </a:ext>
                  </a:extLst>
                </p:cNvPr>
                <p:cNvSpPr/>
                <p:nvPr/>
              </p:nvSpPr>
              <p:spPr>
                <a:xfrm>
                  <a:off x="10379465" y="4296151"/>
                  <a:ext cx="342444" cy="369332"/>
                </a:xfrm>
                <a:prstGeom prst="rect">
                  <a:avLst/>
                </a:prstGeom>
                <a:ln w="19050">
                  <a:solidFill>
                    <a:srgbClr val="00B050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rgbClr val="00B050"/>
                    </a:solidFill>
                  </a:endParaRPr>
                </a:p>
              </p:txBody>
            </p:sp>
          </mc:Choice>
          <mc:Fallback xmlns="">
            <p:sp>
              <p:nvSpPr>
                <p:cNvPr id="131" name="Rectangle 130">
                  <a:extLst>
                    <a:ext uri="{FF2B5EF4-FFF2-40B4-BE49-F238E27FC236}">
                      <a16:creationId xmlns:a16="http://schemas.microsoft.com/office/drawing/2014/main" id="{A822BB09-9A04-E87A-BFD9-CED5A1ABBB4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379465" y="4296151"/>
                  <a:ext cx="342444" cy="369332"/>
                </a:xfrm>
                <a:prstGeom prst="rect">
                  <a:avLst/>
                </a:prstGeom>
                <a:blipFill>
                  <a:blip r:embed="rId18"/>
                  <a:stretch>
                    <a:fillRect l="-8475"/>
                  </a:stretch>
                </a:blipFill>
                <a:ln w="19050">
                  <a:solidFill>
                    <a:srgbClr val="00B05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2" name="Rectangle 131">
              <a:extLst>
                <a:ext uri="{FF2B5EF4-FFF2-40B4-BE49-F238E27FC236}">
                  <a16:creationId xmlns:a16="http://schemas.microsoft.com/office/drawing/2014/main" id="{A743B874-342D-399D-BD61-40D920F41439}"/>
                </a:ext>
              </a:extLst>
            </p:cNvPr>
            <p:cNvSpPr/>
            <p:nvPr/>
          </p:nvSpPr>
          <p:spPr>
            <a:xfrm>
              <a:off x="8569733" y="4296151"/>
              <a:ext cx="1809731" cy="369332"/>
            </a:xfrm>
            <a:prstGeom prst="rect">
              <a:avLst/>
            </a:prstGeom>
            <a:ln w="19050">
              <a:solidFill>
                <a:srgbClr val="00B05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tIns="91440" bIns="91440" rtlCol="0" anchor="b"/>
            <a:lstStyle/>
            <a:p>
              <a:pPr algn="ctr"/>
              <a:r>
                <a:rPr lang="en-US" dirty="0">
                  <a:solidFill>
                    <a:srgbClr val="00B050"/>
                  </a:solidFill>
                </a:rPr>
                <a:t>…</a:t>
              </a:r>
            </a:p>
          </p:txBody>
        </p:sp>
      </p:grpSp>
      <p:sp>
        <p:nvSpPr>
          <p:cNvPr id="134" name="TextBox 133">
            <a:extLst>
              <a:ext uri="{FF2B5EF4-FFF2-40B4-BE49-F238E27FC236}">
                <a16:creationId xmlns:a16="http://schemas.microsoft.com/office/drawing/2014/main" id="{F7667576-5754-90D5-D4C2-5DA8ECB8269F}"/>
              </a:ext>
            </a:extLst>
          </p:cNvPr>
          <p:cNvSpPr txBox="1"/>
          <p:nvPr/>
        </p:nvSpPr>
        <p:spPr>
          <a:xfrm>
            <a:off x="2534731" y="5560089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=</a:t>
            </a: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D4678ACB-6F98-8A27-1CE4-4B6DEF6B304A}"/>
              </a:ext>
            </a:extLst>
          </p:cNvPr>
          <p:cNvSpPr txBox="1"/>
          <p:nvPr/>
        </p:nvSpPr>
        <p:spPr>
          <a:xfrm flipV="1">
            <a:off x="4686907" y="5604906"/>
            <a:ext cx="3064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5" name="TextBox 144">
                <a:extLst>
                  <a:ext uri="{FF2B5EF4-FFF2-40B4-BE49-F238E27FC236}">
                    <a16:creationId xmlns:a16="http://schemas.microsoft.com/office/drawing/2014/main" id="{17A267D7-2516-5E63-143C-16715DFE7041}"/>
                  </a:ext>
                </a:extLst>
              </p:cNvPr>
              <p:cNvSpPr txBox="1"/>
              <p:nvPr/>
            </p:nvSpPr>
            <p:spPr>
              <a:xfrm>
                <a:off x="5806997" y="2272522"/>
                <a:ext cx="107696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Prove(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dirty="0"/>
                  <a:t>):</a:t>
                </a:r>
              </a:p>
            </p:txBody>
          </p:sp>
        </mc:Choice>
        <mc:Fallback xmlns="">
          <p:sp>
            <p:nvSpPr>
              <p:cNvPr id="145" name="TextBox 144">
                <a:extLst>
                  <a:ext uri="{FF2B5EF4-FFF2-40B4-BE49-F238E27FC236}">
                    <a16:creationId xmlns:a16="http://schemas.microsoft.com/office/drawing/2014/main" id="{17A267D7-2516-5E63-143C-16715DFE70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6997" y="2272522"/>
                <a:ext cx="1076961" cy="369332"/>
              </a:xfrm>
              <a:prstGeom prst="rect">
                <a:avLst/>
              </a:prstGeom>
              <a:blipFill>
                <a:blip r:embed="rId19"/>
                <a:stretch>
                  <a:fillRect l="-5114" t="-10000" r="-5682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7" name="Group 146">
            <a:extLst>
              <a:ext uri="{FF2B5EF4-FFF2-40B4-BE49-F238E27FC236}">
                <a16:creationId xmlns:a16="http://schemas.microsoft.com/office/drawing/2014/main" id="{01946FA6-4D16-752A-FF2A-43CD75759E32}"/>
              </a:ext>
            </a:extLst>
          </p:cNvPr>
          <p:cNvGrpSpPr/>
          <p:nvPr/>
        </p:nvGrpSpPr>
        <p:grpSpPr>
          <a:xfrm>
            <a:off x="7303531" y="2499660"/>
            <a:ext cx="343049" cy="1182838"/>
            <a:chOff x="8339040" y="4012710"/>
            <a:chExt cx="343049" cy="1182838"/>
          </a:xfrm>
        </p:grpSpPr>
        <p:sp>
          <p:nvSpPr>
            <p:cNvPr id="148" name="Rectangle 147">
              <a:extLst>
                <a:ext uri="{FF2B5EF4-FFF2-40B4-BE49-F238E27FC236}">
                  <a16:creationId xmlns:a16="http://schemas.microsoft.com/office/drawing/2014/main" id="{BD6C5A88-9939-7F1D-F661-DB3A86CF9FDD}"/>
                </a:ext>
              </a:extLst>
            </p:cNvPr>
            <p:cNvSpPr/>
            <p:nvPr/>
          </p:nvSpPr>
          <p:spPr>
            <a:xfrm>
              <a:off x="8339040" y="4012710"/>
              <a:ext cx="342444" cy="369332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0070C0"/>
                  </a:solidFill>
                </a:rPr>
                <a:t>0</a:t>
              </a:r>
            </a:p>
          </p:txBody>
        </p:sp>
        <p:sp>
          <p:nvSpPr>
            <p:cNvPr id="149" name="Rectangle 148">
              <a:extLst>
                <a:ext uri="{FF2B5EF4-FFF2-40B4-BE49-F238E27FC236}">
                  <a16:creationId xmlns:a16="http://schemas.microsoft.com/office/drawing/2014/main" id="{740934CB-3EAB-001E-1B92-70DB144D42F7}"/>
                </a:ext>
              </a:extLst>
            </p:cNvPr>
            <p:cNvSpPr/>
            <p:nvPr/>
          </p:nvSpPr>
          <p:spPr>
            <a:xfrm>
              <a:off x="8339645" y="4826216"/>
              <a:ext cx="342444" cy="369332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0070C0"/>
                  </a:solidFill>
                </a:rPr>
                <a:t>0</a:t>
              </a:r>
            </a:p>
          </p:txBody>
        </p:sp>
        <p:sp>
          <p:nvSpPr>
            <p:cNvPr id="150" name="Rectangle 149">
              <a:extLst>
                <a:ext uri="{FF2B5EF4-FFF2-40B4-BE49-F238E27FC236}">
                  <a16:creationId xmlns:a16="http://schemas.microsoft.com/office/drawing/2014/main" id="{63B37807-86DE-183D-5DD2-D793204D9623}"/>
                </a:ext>
              </a:extLst>
            </p:cNvPr>
            <p:cNvSpPr/>
            <p:nvPr/>
          </p:nvSpPr>
          <p:spPr>
            <a:xfrm rot="5400000">
              <a:off x="8280132" y="4427825"/>
              <a:ext cx="460259" cy="342444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tIns="0" bIns="137160" rtlCol="0" anchor="ctr" anchorCtr="0"/>
            <a:lstStyle/>
            <a:p>
              <a:pPr algn="ctr"/>
              <a:r>
                <a:rPr lang="en-US" dirty="0"/>
                <a:t>…</a:t>
              </a:r>
            </a:p>
          </p:txBody>
        </p:sp>
      </p:grpSp>
      <p:cxnSp>
        <p:nvCxnSpPr>
          <p:cNvPr id="155" name="Straight Arrow Connector 154">
            <a:extLst>
              <a:ext uri="{FF2B5EF4-FFF2-40B4-BE49-F238E27FC236}">
                <a16:creationId xmlns:a16="http://schemas.microsoft.com/office/drawing/2014/main" id="{21418CB1-7F0F-F463-5E97-8EE1F61703ED}"/>
              </a:ext>
            </a:extLst>
          </p:cNvPr>
          <p:cNvCxnSpPr>
            <a:cxnSpLocks/>
          </p:cNvCxnSpPr>
          <p:nvPr/>
        </p:nvCxnSpPr>
        <p:spPr>
          <a:xfrm>
            <a:off x="7732028" y="3480742"/>
            <a:ext cx="1137701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" name="TextBox 162">
            <a:extLst>
              <a:ext uri="{FF2B5EF4-FFF2-40B4-BE49-F238E27FC236}">
                <a16:creationId xmlns:a16="http://schemas.microsoft.com/office/drawing/2014/main" id="{B6D70A85-E90E-BB0F-200E-2854D855D47A}"/>
              </a:ext>
            </a:extLst>
          </p:cNvPr>
          <p:cNvSpPr txBox="1"/>
          <p:nvPr/>
        </p:nvSpPr>
        <p:spPr>
          <a:xfrm rot="5400000">
            <a:off x="9074420" y="2868095"/>
            <a:ext cx="333746" cy="415498"/>
          </a:xfrm>
          <a:prstGeom prst="rect">
            <a:avLst/>
          </a:prstGeom>
          <a:noFill/>
        </p:spPr>
        <p:txBody>
          <a:bodyPr wrap="none" tIns="0" bIns="137160" rtlCol="0" anchor="b" anchorCtr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164" name="TextBox 163">
            <a:extLst>
              <a:ext uri="{FF2B5EF4-FFF2-40B4-BE49-F238E27FC236}">
                <a16:creationId xmlns:a16="http://schemas.microsoft.com/office/drawing/2014/main" id="{8F7BE309-4EE0-01D0-3700-4B96D018AE04}"/>
              </a:ext>
            </a:extLst>
          </p:cNvPr>
          <p:cNvSpPr txBox="1"/>
          <p:nvPr/>
        </p:nvSpPr>
        <p:spPr>
          <a:xfrm>
            <a:off x="7702093" y="2739995"/>
            <a:ext cx="11377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commit bit by bit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6" name="TextBox 165">
                <a:extLst>
                  <a:ext uri="{FF2B5EF4-FFF2-40B4-BE49-F238E27FC236}">
                    <a16:creationId xmlns:a16="http://schemas.microsoft.com/office/drawing/2014/main" id="{B63B73A6-C37E-20E8-CEB8-70EC71EC76F6}"/>
                  </a:ext>
                </a:extLst>
              </p:cNvPr>
              <p:cNvSpPr txBox="1"/>
              <p:nvPr/>
            </p:nvSpPr>
            <p:spPr>
              <a:xfrm>
                <a:off x="8958535" y="5848521"/>
                <a:ext cx="28128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π</m:t>
                      </m:r>
                      <m:r>
                        <a:rPr lang="en-US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𝑙𝑒𝑎𝑘</m:t>
                          </m:r>
                          <m:r>
                            <a:rPr lang="en-US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b="0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b="0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sub>
                          </m:sSub>
                          <m:r>
                            <a:rPr lang="en-US" b="0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b="0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b="0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b="0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6" name="TextBox 165">
                <a:extLst>
                  <a:ext uri="{FF2B5EF4-FFF2-40B4-BE49-F238E27FC236}">
                    <a16:creationId xmlns:a16="http://schemas.microsoft.com/office/drawing/2014/main" id="{B63B73A6-C37E-20E8-CEB8-70EC71EC76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58535" y="5848521"/>
                <a:ext cx="2812886" cy="369332"/>
              </a:xfrm>
              <a:prstGeom prst="rect">
                <a:avLst/>
              </a:prstGeom>
              <a:blipFill>
                <a:blip r:embed="rId20"/>
                <a:stretch>
                  <a:fillRect b="-163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7" name="TextBox 166">
                <a:extLst>
                  <a:ext uri="{FF2B5EF4-FFF2-40B4-BE49-F238E27FC236}">
                    <a16:creationId xmlns:a16="http://schemas.microsoft.com/office/drawing/2014/main" id="{2E74F204-C552-0D74-385E-A15728FFA979}"/>
                  </a:ext>
                </a:extLst>
              </p:cNvPr>
              <p:cNvSpPr txBox="1"/>
              <p:nvPr/>
            </p:nvSpPr>
            <p:spPr>
              <a:xfrm>
                <a:off x="1324083" y="4268222"/>
                <a:ext cx="57342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7" name="TextBox 166">
                <a:extLst>
                  <a:ext uri="{FF2B5EF4-FFF2-40B4-BE49-F238E27FC236}">
                    <a16:creationId xmlns:a16="http://schemas.microsoft.com/office/drawing/2014/main" id="{2E74F204-C552-0D74-385E-A15728FFA9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4083" y="4268222"/>
                <a:ext cx="573427" cy="369332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A6449EE-925F-AC42-E24A-3B9A988D37B9}"/>
                  </a:ext>
                </a:extLst>
              </p:cNvPr>
              <p:cNvSpPr txBox="1"/>
              <p:nvPr/>
            </p:nvSpPr>
            <p:spPr>
              <a:xfrm>
                <a:off x="2238300" y="5379768"/>
                <a:ext cx="85266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/>
                  <a:t>Ext(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600" dirty="0"/>
                  <a:t>)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A6449EE-925F-AC42-E24A-3B9A988D37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8300" y="5379768"/>
                <a:ext cx="852669" cy="338554"/>
              </a:xfrm>
              <a:prstGeom prst="rect">
                <a:avLst/>
              </a:prstGeom>
              <a:blipFill>
                <a:blip r:embed="rId22"/>
                <a:stretch>
                  <a:fillRect l="-3571" t="-5455" r="-3571" b="-2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Left Bracket 16">
            <a:extLst>
              <a:ext uri="{FF2B5EF4-FFF2-40B4-BE49-F238E27FC236}">
                <a16:creationId xmlns:a16="http://schemas.microsoft.com/office/drawing/2014/main" id="{6378E1DD-7469-9C32-B6A4-B31C6F3CC9D9}"/>
              </a:ext>
            </a:extLst>
          </p:cNvPr>
          <p:cNvSpPr/>
          <p:nvPr/>
        </p:nvSpPr>
        <p:spPr>
          <a:xfrm rot="16200000">
            <a:off x="2631679" y="4841788"/>
            <a:ext cx="65912" cy="1093704"/>
          </a:xfrm>
          <a:prstGeom prst="leftBracket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Left Bracket 17">
            <a:extLst>
              <a:ext uri="{FF2B5EF4-FFF2-40B4-BE49-F238E27FC236}">
                <a16:creationId xmlns:a16="http://schemas.microsoft.com/office/drawing/2014/main" id="{C0BDDFE0-8613-AD34-284C-E75BB1882773}"/>
              </a:ext>
            </a:extLst>
          </p:cNvPr>
          <p:cNvSpPr/>
          <p:nvPr/>
        </p:nvSpPr>
        <p:spPr>
          <a:xfrm rot="16200000">
            <a:off x="4830542" y="4841789"/>
            <a:ext cx="65912" cy="1093704"/>
          </a:xfrm>
          <a:prstGeom prst="leftBracket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C041196A-2F60-B0E0-8C08-F66AF3597FCE}"/>
                  </a:ext>
                </a:extLst>
              </p:cNvPr>
              <p:cNvSpPr txBox="1"/>
              <p:nvPr/>
            </p:nvSpPr>
            <p:spPr>
              <a:xfrm>
                <a:off x="4411547" y="5376889"/>
                <a:ext cx="90390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/>
                  <a:t>Ext(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sz="1600" dirty="0"/>
                  <a:t>)</a:t>
                </a: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C041196A-2F60-B0E0-8C08-F66AF3597F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1547" y="5376889"/>
                <a:ext cx="903902" cy="338554"/>
              </a:xfrm>
              <a:prstGeom prst="rect">
                <a:avLst/>
              </a:prstGeom>
              <a:blipFill>
                <a:blip r:embed="rId23"/>
                <a:stretch>
                  <a:fillRect l="-4054" t="-5357" r="-2703"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AC828A6A-46F7-639F-F2CE-64E3D3F9A139}"/>
              </a:ext>
            </a:extLst>
          </p:cNvPr>
          <p:cNvSpPr txBox="1"/>
          <p:nvPr/>
        </p:nvSpPr>
        <p:spPr>
          <a:xfrm>
            <a:off x="1199020" y="5857289"/>
            <a:ext cx="1294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hidden bits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3D233A4-2077-8725-60E2-2F41E332AE8D}"/>
              </a:ext>
            </a:extLst>
          </p:cNvPr>
          <p:cNvCxnSpPr>
            <a:cxnSpLocks/>
          </p:cNvCxnSpPr>
          <p:nvPr/>
        </p:nvCxnSpPr>
        <p:spPr>
          <a:xfrm>
            <a:off x="7755840" y="2678949"/>
            <a:ext cx="1137701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Group 32">
            <a:extLst>
              <a:ext uri="{FF2B5EF4-FFF2-40B4-BE49-F238E27FC236}">
                <a16:creationId xmlns:a16="http://schemas.microsoft.com/office/drawing/2014/main" id="{1F061591-05E2-6447-F7BE-D4FAD320EDFE}"/>
              </a:ext>
            </a:extLst>
          </p:cNvPr>
          <p:cNvGrpSpPr/>
          <p:nvPr/>
        </p:nvGrpSpPr>
        <p:grpSpPr>
          <a:xfrm>
            <a:off x="6677749" y="4048994"/>
            <a:ext cx="634105" cy="634105"/>
            <a:chOff x="6112068" y="5264714"/>
            <a:chExt cx="822169" cy="822169"/>
          </a:xfrm>
        </p:grpSpPr>
        <p:pic>
          <p:nvPicPr>
            <p:cNvPr id="34" name="Graphic 33" descr="Envelope outline">
              <a:extLst>
                <a:ext uri="{FF2B5EF4-FFF2-40B4-BE49-F238E27FC236}">
                  <a16:creationId xmlns:a16="http://schemas.microsoft.com/office/drawing/2014/main" id="{F29D2D55-592C-D5F2-1A09-D862BF9E6B9A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p:blipFill>
          <p:spPr>
            <a:xfrm>
              <a:off x="6112068" y="5264714"/>
              <a:ext cx="822169" cy="822169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4E261863-F2C4-CEEC-B05F-C1E0DDFDF96B}"/>
                    </a:ext>
                  </a:extLst>
                </p:cNvPr>
                <p:cNvSpPr txBox="1"/>
                <p:nvPr/>
              </p:nvSpPr>
              <p:spPr>
                <a:xfrm>
                  <a:off x="6288635" y="5326517"/>
                  <a:ext cx="383952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4E261863-F2C4-CEEC-B05F-C1E0DDFDF96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88635" y="5326517"/>
                  <a:ext cx="383952" cy="307777"/>
                </a:xfrm>
                <a:prstGeom prst="rect">
                  <a:avLst/>
                </a:prstGeom>
                <a:blipFill>
                  <a:blip r:embed="rId26"/>
                  <a:stretch>
                    <a:fillRect b="-2820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E5744C58-86C4-2CA5-E3C3-B25BF63007B4}"/>
              </a:ext>
            </a:extLst>
          </p:cNvPr>
          <p:cNvSpPr txBox="1"/>
          <p:nvPr/>
        </p:nvSpPr>
        <p:spPr>
          <a:xfrm>
            <a:off x="9396751" y="4158044"/>
            <a:ext cx="333746" cy="415498"/>
          </a:xfrm>
          <a:prstGeom prst="rect">
            <a:avLst/>
          </a:prstGeom>
          <a:noFill/>
        </p:spPr>
        <p:txBody>
          <a:bodyPr wrap="none" tIns="0" bIns="137160" rtlCol="0" anchor="b" anchorCtr="0">
            <a:spAutoFit/>
          </a:bodyPr>
          <a:lstStyle/>
          <a:p>
            <a:r>
              <a:rPr lang="en-US" dirty="0"/>
              <a:t>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A4E888C6-E84D-7399-1D2B-151C30A6066B}"/>
                  </a:ext>
                </a:extLst>
              </p:cNvPr>
              <p:cNvSpPr txBox="1"/>
              <p:nvPr/>
            </p:nvSpPr>
            <p:spPr>
              <a:xfrm>
                <a:off x="6002306" y="3774079"/>
                <a:ext cx="3563329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600" dirty="0"/>
                  <a:t>Proving</a:t>
                </a:r>
                <a:r>
                  <a:rPr lang="en-US" sz="1600" dirty="0">
                    <a:solidFill>
                      <a:schemeClr val="tx1"/>
                    </a:solidFill>
                  </a:rPr>
                  <a:t> BARG statement</a:t>
                </a:r>
                <a14:m>
                  <m:oMath xmlns:m="http://schemas.openxmlformats.org/officeDocument/2006/math">
                    <m:r>
                      <a:rPr lang="en-US" sz="16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sz="1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[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𝑚𝐵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1600" dirty="0">
                    <a:solidFill>
                      <a:schemeClr val="tx1"/>
                    </a:solidFill>
                  </a:rPr>
                  <a:t> :</a:t>
                </a: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A4E888C6-E84D-7399-1D2B-151C30A606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2306" y="3774079"/>
                <a:ext cx="3563329" cy="338554"/>
              </a:xfrm>
              <a:prstGeom prst="rect">
                <a:avLst/>
              </a:prstGeom>
              <a:blipFill>
                <a:blip r:embed="rId27"/>
                <a:stretch>
                  <a:fillRect l="-1027" t="-5357"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6" name="Group 45">
            <a:extLst>
              <a:ext uri="{FF2B5EF4-FFF2-40B4-BE49-F238E27FC236}">
                <a16:creationId xmlns:a16="http://schemas.microsoft.com/office/drawing/2014/main" id="{C58C6C10-959C-5BE2-9AA3-2FF4579759A2}"/>
              </a:ext>
            </a:extLst>
          </p:cNvPr>
          <p:cNvGrpSpPr/>
          <p:nvPr/>
        </p:nvGrpSpPr>
        <p:grpSpPr>
          <a:xfrm>
            <a:off x="7363767" y="4048741"/>
            <a:ext cx="634105" cy="634105"/>
            <a:chOff x="6112068" y="5264714"/>
            <a:chExt cx="822169" cy="822169"/>
          </a:xfrm>
        </p:grpSpPr>
        <p:pic>
          <p:nvPicPr>
            <p:cNvPr id="47" name="Graphic 46" descr="Envelope outline">
              <a:extLst>
                <a:ext uri="{FF2B5EF4-FFF2-40B4-BE49-F238E27FC236}">
                  <a16:creationId xmlns:a16="http://schemas.microsoft.com/office/drawing/2014/main" id="{DDE52734-57F7-B4CB-4CD8-ED00EFFB5408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p:blipFill>
          <p:spPr>
            <a:xfrm>
              <a:off x="6112068" y="5264714"/>
              <a:ext cx="822169" cy="822169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1B8E8E6A-677F-3488-FB2F-94B22EDB34E9}"/>
                    </a:ext>
                  </a:extLst>
                </p:cNvPr>
                <p:cNvSpPr txBox="1"/>
                <p:nvPr/>
              </p:nvSpPr>
              <p:spPr>
                <a:xfrm>
                  <a:off x="6275462" y="5326517"/>
                  <a:ext cx="503229" cy="39905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1B8E8E6A-677F-3488-FB2F-94B22EDB34E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75462" y="5326517"/>
                  <a:ext cx="503229" cy="399058"/>
                </a:xfrm>
                <a:prstGeom prst="rect">
                  <a:avLst/>
                </a:prstGeom>
                <a:blipFill>
                  <a:blip r:embed="rId2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B208B63F-1431-F39F-99FC-ECCF71CDCED5}"/>
              </a:ext>
            </a:extLst>
          </p:cNvPr>
          <p:cNvGrpSpPr/>
          <p:nvPr/>
        </p:nvGrpSpPr>
        <p:grpSpPr>
          <a:xfrm>
            <a:off x="9736763" y="4027337"/>
            <a:ext cx="634105" cy="634105"/>
            <a:chOff x="6112068" y="5264714"/>
            <a:chExt cx="822169" cy="822169"/>
          </a:xfrm>
        </p:grpSpPr>
        <p:pic>
          <p:nvPicPr>
            <p:cNvPr id="51" name="Graphic 50" descr="Envelope outline">
              <a:extLst>
                <a:ext uri="{FF2B5EF4-FFF2-40B4-BE49-F238E27FC236}">
                  <a16:creationId xmlns:a16="http://schemas.microsoft.com/office/drawing/2014/main" id="{28C4E4D5-BC2E-838D-C5A3-FC0125020A15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p:blipFill>
          <p:spPr>
            <a:xfrm>
              <a:off x="6112068" y="5264714"/>
              <a:ext cx="822169" cy="822169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AAB01161-9337-A116-0912-FA4D54F64EFC}"/>
                    </a:ext>
                  </a:extLst>
                </p:cNvPr>
                <p:cNvSpPr txBox="1"/>
                <p:nvPr/>
              </p:nvSpPr>
              <p:spPr>
                <a:xfrm>
                  <a:off x="6262289" y="5326517"/>
                  <a:ext cx="518608" cy="39905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AAB01161-9337-A116-0912-FA4D54F64EF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62289" y="5326517"/>
                  <a:ext cx="518608" cy="399058"/>
                </a:xfrm>
                <a:prstGeom prst="rect">
                  <a:avLst/>
                </a:prstGeom>
                <a:blipFill>
                  <a:blip r:embed="rId2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0C26698B-C35C-D561-056F-35E2B062D7DB}"/>
              </a:ext>
            </a:extLst>
          </p:cNvPr>
          <p:cNvGrpSpPr/>
          <p:nvPr/>
        </p:nvGrpSpPr>
        <p:grpSpPr>
          <a:xfrm>
            <a:off x="8931530" y="2354247"/>
            <a:ext cx="634105" cy="634105"/>
            <a:chOff x="6112068" y="5264714"/>
            <a:chExt cx="822169" cy="822169"/>
          </a:xfrm>
        </p:grpSpPr>
        <p:pic>
          <p:nvPicPr>
            <p:cNvPr id="60" name="Graphic 59" descr="Envelope outline">
              <a:extLst>
                <a:ext uri="{FF2B5EF4-FFF2-40B4-BE49-F238E27FC236}">
                  <a16:creationId xmlns:a16="http://schemas.microsoft.com/office/drawing/2014/main" id="{8B5061E2-6C3C-29AD-E016-5AD90AB5E285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p:blipFill>
          <p:spPr>
            <a:xfrm>
              <a:off x="6112068" y="5264714"/>
              <a:ext cx="822169" cy="822169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TextBox 62">
                  <a:extLst>
                    <a:ext uri="{FF2B5EF4-FFF2-40B4-BE49-F238E27FC236}">
                      <a16:creationId xmlns:a16="http://schemas.microsoft.com/office/drawing/2014/main" id="{76F2361B-52C4-BB58-919F-8D7A61C81D60}"/>
                    </a:ext>
                  </a:extLst>
                </p:cNvPr>
                <p:cNvSpPr txBox="1"/>
                <p:nvPr/>
              </p:nvSpPr>
              <p:spPr>
                <a:xfrm>
                  <a:off x="6288635" y="5326517"/>
                  <a:ext cx="383952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63" name="TextBox 62">
                  <a:extLst>
                    <a:ext uri="{FF2B5EF4-FFF2-40B4-BE49-F238E27FC236}">
                      <a16:creationId xmlns:a16="http://schemas.microsoft.com/office/drawing/2014/main" id="{76F2361B-52C4-BB58-919F-8D7A61C81D6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88635" y="5326517"/>
                  <a:ext cx="383952" cy="307777"/>
                </a:xfrm>
                <a:prstGeom prst="rect">
                  <a:avLst/>
                </a:prstGeom>
                <a:blipFill>
                  <a:blip r:embed="rId30"/>
                  <a:stretch>
                    <a:fillRect b="-2820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8616FEBA-3C84-8C7C-2C2C-A6C931B0F9C8}"/>
              </a:ext>
            </a:extLst>
          </p:cNvPr>
          <p:cNvGrpSpPr/>
          <p:nvPr/>
        </p:nvGrpSpPr>
        <p:grpSpPr>
          <a:xfrm>
            <a:off x="8931530" y="3153277"/>
            <a:ext cx="634105" cy="634105"/>
            <a:chOff x="6112068" y="5264714"/>
            <a:chExt cx="822169" cy="822169"/>
          </a:xfrm>
        </p:grpSpPr>
        <p:pic>
          <p:nvPicPr>
            <p:cNvPr id="65" name="Graphic 64" descr="Envelope outline">
              <a:extLst>
                <a:ext uri="{FF2B5EF4-FFF2-40B4-BE49-F238E27FC236}">
                  <a16:creationId xmlns:a16="http://schemas.microsoft.com/office/drawing/2014/main" id="{02470145-B5DB-ECB3-8723-3B792864641F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p:blipFill>
          <p:spPr>
            <a:xfrm>
              <a:off x="6112068" y="5264714"/>
              <a:ext cx="822169" cy="822169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TextBox 65">
                  <a:extLst>
                    <a:ext uri="{FF2B5EF4-FFF2-40B4-BE49-F238E27FC236}">
                      <a16:creationId xmlns:a16="http://schemas.microsoft.com/office/drawing/2014/main" id="{ECAEA9FC-58DE-E88A-54F3-92A0B1CFF883}"/>
                    </a:ext>
                  </a:extLst>
                </p:cNvPr>
                <p:cNvSpPr txBox="1"/>
                <p:nvPr/>
              </p:nvSpPr>
              <p:spPr>
                <a:xfrm>
                  <a:off x="6262289" y="5326517"/>
                  <a:ext cx="518608" cy="39905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66" name="TextBox 65">
                  <a:extLst>
                    <a:ext uri="{FF2B5EF4-FFF2-40B4-BE49-F238E27FC236}">
                      <a16:creationId xmlns:a16="http://schemas.microsoft.com/office/drawing/2014/main" id="{ECAEA9FC-58DE-E88A-54F3-92A0B1CFF88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62289" y="5326517"/>
                  <a:ext cx="518608" cy="399058"/>
                </a:xfrm>
                <a:prstGeom prst="rect">
                  <a:avLst/>
                </a:prstGeom>
                <a:blipFill>
                  <a:blip r:embed="rId2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56009654-CCF6-F726-5D14-112EF89CA678}"/>
              </a:ext>
            </a:extLst>
          </p:cNvPr>
          <p:cNvGrpSpPr/>
          <p:nvPr/>
        </p:nvGrpSpPr>
        <p:grpSpPr>
          <a:xfrm>
            <a:off x="8045831" y="4048741"/>
            <a:ext cx="634105" cy="634105"/>
            <a:chOff x="6112068" y="5264714"/>
            <a:chExt cx="822169" cy="822169"/>
          </a:xfrm>
        </p:grpSpPr>
        <p:pic>
          <p:nvPicPr>
            <p:cNvPr id="68" name="Graphic 67" descr="Envelope outline">
              <a:extLst>
                <a:ext uri="{FF2B5EF4-FFF2-40B4-BE49-F238E27FC236}">
                  <a16:creationId xmlns:a16="http://schemas.microsoft.com/office/drawing/2014/main" id="{72302B9A-2B49-335A-75CF-977CA9AAEF98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p:blipFill>
          <p:spPr>
            <a:xfrm>
              <a:off x="6112068" y="5264714"/>
              <a:ext cx="822169" cy="822169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" name="TextBox 68">
                  <a:extLst>
                    <a:ext uri="{FF2B5EF4-FFF2-40B4-BE49-F238E27FC236}">
                      <a16:creationId xmlns:a16="http://schemas.microsoft.com/office/drawing/2014/main" id="{5241FA93-05D9-BB83-E390-B8887C447F87}"/>
                    </a:ext>
                  </a:extLst>
                </p:cNvPr>
                <p:cNvSpPr txBox="1"/>
                <p:nvPr/>
              </p:nvSpPr>
              <p:spPr>
                <a:xfrm>
                  <a:off x="6275462" y="5326517"/>
                  <a:ext cx="503229" cy="39905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69" name="TextBox 68">
                  <a:extLst>
                    <a:ext uri="{FF2B5EF4-FFF2-40B4-BE49-F238E27FC236}">
                      <a16:creationId xmlns:a16="http://schemas.microsoft.com/office/drawing/2014/main" id="{5241FA93-05D9-BB83-E390-B8887C447F8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75462" y="5326517"/>
                  <a:ext cx="503229" cy="399058"/>
                </a:xfrm>
                <a:prstGeom prst="rect">
                  <a:avLst/>
                </a:prstGeom>
                <a:blipFill>
                  <a:blip r:embed="rId3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0EB731EF-0085-1DF5-1AC1-9A078EBE376F}"/>
              </a:ext>
            </a:extLst>
          </p:cNvPr>
          <p:cNvGrpSpPr/>
          <p:nvPr/>
        </p:nvGrpSpPr>
        <p:grpSpPr>
          <a:xfrm>
            <a:off x="8730336" y="4039038"/>
            <a:ext cx="634105" cy="634105"/>
            <a:chOff x="6112068" y="5264714"/>
            <a:chExt cx="822169" cy="822169"/>
          </a:xfrm>
        </p:grpSpPr>
        <p:pic>
          <p:nvPicPr>
            <p:cNvPr id="72" name="Graphic 71" descr="Envelope outline">
              <a:extLst>
                <a:ext uri="{FF2B5EF4-FFF2-40B4-BE49-F238E27FC236}">
                  <a16:creationId xmlns:a16="http://schemas.microsoft.com/office/drawing/2014/main" id="{16850A5C-3C57-A33D-5159-24ABAD41BF25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p:blipFill>
          <p:spPr>
            <a:xfrm>
              <a:off x="6112068" y="5264714"/>
              <a:ext cx="822169" cy="822169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3" name="TextBox 72">
                  <a:extLst>
                    <a:ext uri="{FF2B5EF4-FFF2-40B4-BE49-F238E27FC236}">
                      <a16:creationId xmlns:a16="http://schemas.microsoft.com/office/drawing/2014/main" id="{BB350505-6E96-0A1C-DE57-B687F2EEAE56}"/>
                    </a:ext>
                  </a:extLst>
                </p:cNvPr>
                <p:cNvSpPr txBox="1"/>
                <p:nvPr/>
              </p:nvSpPr>
              <p:spPr>
                <a:xfrm>
                  <a:off x="6275462" y="5326517"/>
                  <a:ext cx="503229" cy="39905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73" name="TextBox 72">
                  <a:extLst>
                    <a:ext uri="{FF2B5EF4-FFF2-40B4-BE49-F238E27FC236}">
                      <a16:creationId xmlns:a16="http://schemas.microsoft.com/office/drawing/2014/main" id="{BB350505-6E96-0A1C-DE57-B687F2EEAE5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75462" y="5326517"/>
                  <a:ext cx="503229" cy="399058"/>
                </a:xfrm>
                <a:prstGeom prst="rect">
                  <a:avLst/>
                </a:prstGeom>
                <a:blipFill>
                  <a:blip r:embed="rId3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5121242B-FFFA-A04F-441D-451FBE7F4218}"/>
              </a:ext>
            </a:extLst>
          </p:cNvPr>
          <p:cNvGrpSpPr/>
          <p:nvPr/>
        </p:nvGrpSpPr>
        <p:grpSpPr>
          <a:xfrm>
            <a:off x="6732901" y="4618393"/>
            <a:ext cx="518537" cy="518537"/>
            <a:chOff x="6732901" y="4618393"/>
            <a:chExt cx="518537" cy="518537"/>
          </a:xfrm>
        </p:grpSpPr>
        <p:pic>
          <p:nvPicPr>
            <p:cNvPr id="56" name="Graphic 55" descr="Email outline">
              <a:extLst>
                <a:ext uri="{FF2B5EF4-FFF2-40B4-BE49-F238E27FC236}">
                  <a16:creationId xmlns:a16="http://schemas.microsoft.com/office/drawing/2014/main" id="{E7D04425-B035-9ACD-E897-2D2F484D8314}"/>
                </a:ext>
              </a:extLst>
            </p:cNvPr>
            <p:cNvPicPr>
              <a:picLocks noChangeAspect="1"/>
            </p:cNvPicPr>
            <p:nvPr/>
          </p:nvPicPr>
          <p:blipFill>
            <a:blip r:embed="rId3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4"/>
                </a:ext>
              </a:extLst>
            </a:blip>
            <a:stretch>
              <a:fillRect/>
            </a:stretch>
          </p:blipFill>
          <p:spPr>
            <a:xfrm>
              <a:off x="6732901" y="4618393"/>
              <a:ext cx="518537" cy="518537"/>
            </a:xfrm>
            <a:prstGeom prst="rect">
              <a:avLst/>
            </a:prstGeom>
          </p:spPr>
        </p:pic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97B533CD-F335-2644-DA24-8A366BA24FD4}"/>
                </a:ext>
              </a:extLst>
            </p:cNvPr>
            <p:cNvSpPr/>
            <p:nvPr/>
          </p:nvSpPr>
          <p:spPr>
            <a:xfrm>
              <a:off x="6907091" y="4752782"/>
              <a:ext cx="170155" cy="1732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TextBox 75">
                  <a:extLst>
                    <a:ext uri="{FF2B5EF4-FFF2-40B4-BE49-F238E27FC236}">
                      <a16:creationId xmlns:a16="http://schemas.microsoft.com/office/drawing/2014/main" id="{A3E7717E-FFED-3470-B1F4-1563D796D446}"/>
                    </a:ext>
                  </a:extLst>
                </p:cNvPr>
                <p:cNvSpPr txBox="1"/>
                <p:nvPr/>
              </p:nvSpPr>
              <p:spPr>
                <a:xfrm>
                  <a:off x="6830794" y="4639060"/>
                  <a:ext cx="306494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76" name="TextBox 75">
                  <a:extLst>
                    <a:ext uri="{FF2B5EF4-FFF2-40B4-BE49-F238E27FC236}">
                      <a16:creationId xmlns:a16="http://schemas.microsoft.com/office/drawing/2014/main" id="{A3E7717E-FFED-3470-B1F4-1563D796D44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30794" y="4639060"/>
                  <a:ext cx="306494" cy="307777"/>
                </a:xfrm>
                <a:prstGeom prst="rect">
                  <a:avLst/>
                </a:prstGeom>
                <a:blipFill>
                  <a:blip r:embed="rId3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15EDC04E-20AB-CD3B-D799-95227633280D}"/>
              </a:ext>
            </a:extLst>
          </p:cNvPr>
          <p:cNvGrpSpPr/>
          <p:nvPr/>
        </p:nvGrpSpPr>
        <p:grpSpPr>
          <a:xfrm>
            <a:off x="8109781" y="4623916"/>
            <a:ext cx="518537" cy="518537"/>
            <a:chOff x="6732901" y="4618393"/>
            <a:chExt cx="518537" cy="518537"/>
          </a:xfrm>
        </p:grpSpPr>
        <p:pic>
          <p:nvPicPr>
            <p:cNvPr id="80" name="Graphic 79" descr="Email outline">
              <a:extLst>
                <a:ext uri="{FF2B5EF4-FFF2-40B4-BE49-F238E27FC236}">
                  <a16:creationId xmlns:a16="http://schemas.microsoft.com/office/drawing/2014/main" id="{D9F2B5D6-A5B6-4418-A24A-D334A4321550}"/>
                </a:ext>
              </a:extLst>
            </p:cNvPr>
            <p:cNvPicPr>
              <a:picLocks noChangeAspect="1"/>
            </p:cNvPicPr>
            <p:nvPr/>
          </p:nvPicPr>
          <p:blipFill>
            <a:blip r:embed="rId3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4"/>
                </a:ext>
              </a:extLst>
            </a:blip>
            <a:stretch>
              <a:fillRect/>
            </a:stretch>
          </p:blipFill>
          <p:spPr>
            <a:xfrm>
              <a:off x="6732901" y="4618393"/>
              <a:ext cx="518537" cy="518537"/>
            </a:xfrm>
            <a:prstGeom prst="rect">
              <a:avLst/>
            </a:prstGeom>
          </p:spPr>
        </p:pic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A0FFAB89-A819-BC9C-69CF-123A019FEF32}"/>
                </a:ext>
              </a:extLst>
            </p:cNvPr>
            <p:cNvSpPr/>
            <p:nvPr/>
          </p:nvSpPr>
          <p:spPr>
            <a:xfrm>
              <a:off x="6907091" y="4752782"/>
              <a:ext cx="170155" cy="1732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2" name="TextBox 81">
                  <a:extLst>
                    <a:ext uri="{FF2B5EF4-FFF2-40B4-BE49-F238E27FC236}">
                      <a16:creationId xmlns:a16="http://schemas.microsoft.com/office/drawing/2014/main" id="{96F4B069-6F28-40DF-103D-3D0ACA318F87}"/>
                    </a:ext>
                  </a:extLst>
                </p:cNvPr>
                <p:cNvSpPr txBox="1"/>
                <p:nvPr/>
              </p:nvSpPr>
              <p:spPr>
                <a:xfrm>
                  <a:off x="6830794" y="4639060"/>
                  <a:ext cx="306494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82" name="TextBox 81">
                  <a:extLst>
                    <a:ext uri="{FF2B5EF4-FFF2-40B4-BE49-F238E27FC236}">
                      <a16:creationId xmlns:a16="http://schemas.microsoft.com/office/drawing/2014/main" id="{96F4B069-6F28-40DF-103D-3D0ACA318F8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30794" y="4639060"/>
                  <a:ext cx="306494" cy="307777"/>
                </a:xfrm>
                <a:prstGeom prst="rect">
                  <a:avLst/>
                </a:prstGeom>
                <a:blipFill>
                  <a:blip r:embed="rId3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2277DDAE-7AF9-F5A4-6460-C8F0BD465BA7}"/>
              </a:ext>
            </a:extLst>
          </p:cNvPr>
          <p:cNvGrpSpPr/>
          <p:nvPr/>
        </p:nvGrpSpPr>
        <p:grpSpPr>
          <a:xfrm>
            <a:off x="8795141" y="4623916"/>
            <a:ext cx="518537" cy="518537"/>
            <a:chOff x="6732901" y="4618393"/>
            <a:chExt cx="518537" cy="518537"/>
          </a:xfrm>
        </p:grpSpPr>
        <p:pic>
          <p:nvPicPr>
            <p:cNvPr id="84" name="Graphic 83" descr="Email outline">
              <a:extLst>
                <a:ext uri="{FF2B5EF4-FFF2-40B4-BE49-F238E27FC236}">
                  <a16:creationId xmlns:a16="http://schemas.microsoft.com/office/drawing/2014/main" id="{5A5DE7A1-FB9C-B586-10FC-A0BA05C0BBE6}"/>
                </a:ext>
              </a:extLst>
            </p:cNvPr>
            <p:cNvPicPr>
              <a:picLocks noChangeAspect="1"/>
            </p:cNvPicPr>
            <p:nvPr/>
          </p:nvPicPr>
          <p:blipFill>
            <a:blip r:embed="rId3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4"/>
                </a:ext>
              </a:extLst>
            </a:blip>
            <a:stretch>
              <a:fillRect/>
            </a:stretch>
          </p:blipFill>
          <p:spPr>
            <a:xfrm>
              <a:off x="6732901" y="4618393"/>
              <a:ext cx="518537" cy="518537"/>
            </a:xfrm>
            <a:prstGeom prst="rect">
              <a:avLst/>
            </a:prstGeom>
          </p:spPr>
        </p:pic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16799057-71F5-3EDA-B257-84EE1DF81189}"/>
                </a:ext>
              </a:extLst>
            </p:cNvPr>
            <p:cNvSpPr/>
            <p:nvPr/>
          </p:nvSpPr>
          <p:spPr>
            <a:xfrm>
              <a:off x="6907091" y="4752782"/>
              <a:ext cx="170155" cy="1732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6" name="TextBox 85">
                  <a:extLst>
                    <a:ext uri="{FF2B5EF4-FFF2-40B4-BE49-F238E27FC236}">
                      <a16:creationId xmlns:a16="http://schemas.microsoft.com/office/drawing/2014/main" id="{F7CD8EAF-8814-456D-662F-749F8234F4B5}"/>
                    </a:ext>
                  </a:extLst>
                </p:cNvPr>
                <p:cNvSpPr txBox="1"/>
                <p:nvPr/>
              </p:nvSpPr>
              <p:spPr>
                <a:xfrm>
                  <a:off x="6830794" y="4639060"/>
                  <a:ext cx="306494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86" name="TextBox 85">
                  <a:extLst>
                    <a:ext uri="{FF2B5EF4-FFF2-40B4-BE49-F238E27FC236}">
                      <a16:creationId xmlns:a16="http://schemas.microsoft.com/office/drawing/2014/main" id="{F7CD8EAF-8814-456D-662F-749F8234F4B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30794" y="4639060"/>
                  <a:ext cx="306494" cy="307777"/>
                </a:xfrm>
                <a:prstGeom prst="rect">
                  <a:avLst/>
                </a:prstGeom>
                <a:blipFill>
                  <a:blip r:embed="rId3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7AE0E18B-3184-3A32-8327-F4C788C26AC3}"/>
                  </a:ext>
                </a:extLst>
              </p:cNvPr>
              <p:cNvSpPr/>
              <p:nvPr/>
            </p:nvSpPr>
            <p:spPr>
              <a:xfrm>
                <a:off x="8134704" y="5533213"/>
                <a:ext cx="468688" cy="369332"/>
              </a:xfrm>
              <a:prstGeom prst="rect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7AE0E18B-3184-3A32-8327-F4C788C26AC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34704" y="5533213"/>
                <a:ext cx="468688" cy="369332"/>
              </a:xfrm>
              <a:prstGeom prst="rect">
                <a:avLst/>
              </a:prstGeom>
              <a:blipFill>
                <a:blip r:embed="rId38"/>
                <a:stretch>
                  <a:fillRect b="-1587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F21B2E69-1A97-2970-A502-BDEA1238F508}"/>
              </a:ext>
            </a:extLst>
          </p:cNvPr>
          <p:cNvCxnSpPr>
            <a:cxnSpLocks/>
          </p:cNvCxnSpPr>
          <p:nvPr/>
        </p:nvCxnSpPr>
        <p:spPr>
          <a:xfrm>
            <a:off x="7145111" y="5070591"/>
            <a:ext cx="989593" cy="50504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6C5DE8D5-F858-5219-0411-C7ED9E93817D}"/>
              </a:ext>
            </a:extLst>
          </p:cNvPr>
          <p:cNvCxnSpPr>
            <a:cxnSpLocks/>
          </p:cNvCxnSpPr>
          <p:nvPr/>
        </p:nvCxnSpPr>
        <p:spPr>
          <a:xfrm>
            <a:off x="8369048" y="5087947"/>
            <a:ext cx="0" cy="487692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>
            <a:extLst>
              <a:ext uri="{FF2B5EF4-FFF2-40B4-BE49-F238E27FC236}">
                <a16:creationId xmlns:a16="http://schemas.microsoft.com/office/drawing/2014/main" id="{777E57FD-2BF7-5C4A-A5CB-FE3E470D4D79}"/>
              </a:ext>
            </a:extLst>
          </p:cNvPr>
          <p:cNvCxnSpPr>
            <a:cxnSpLocks/>
          </p:cNvCxnSpPr>
          <p:nvPr/>
        </p:nvCxnSpPr>
        <p:spPr>
          <a:xfrm flipH="1">
            <a:off x="8581148" y="5109049"/>
            <a:ext cx="369530" cy="45862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>
            <a:extLst>
              <a:ext uri="{FF2B5EF4-FFF2-40B4-BE49-F238E27FC236}">
                <a16:creationId xmlns:a16="http://schemas.microsoft.com/office/drawing/2014/main" id="{5D5958E0-25D3-A6B7-B94E-7B8FB74A5AEF}"/>
              </a:ext>
            </a:extLst>
          </p:cNvPr>
          <p:cNvSpPr txBox="1"/>
          <p:nvPr/>
        </p:nvSpPr>
        <p:spPr>
          <a:xfrm>
            <a:off x="4183002" y="6420848"/>
            <a:ext cx="34480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Note: full details are in the paper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F705C53D-4602-E6EB-7376-76C5E0A14901}"/>
                  </a:ext>
                </a:extLst>
              </p:cNvPr>
              <p:cNvSpPr txBox="1"/>
              <p:nvPr/>
            </p:nvSpPr>
            <p:spPr>
              <a:xfrm>
                <a:off x="33658" y="566190"/>
                <a:ext cx="4546984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rgbClr val="0070C0"/>
                    </a:solidFill>
                  </a:rPr>
                  <a:t>Hiding: No PPT verifier can distinguish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Ī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from a uniform bitstring given (</a:t>
                </a:r>
                <a:r>
                  <a:rPr lang="en-US" dirty="0" err="1">
                    <a:solidFill>
                      <a:srgbClr val="0070C0"/>
                    </a:solidFill>
                  </a:rPr>
                  <a:t>crs</a:t>
                </a:r>
                <a:r>
                  <a:rPr lang="en-US" dirty="0">
                    <a:solidFill>
                      <a:srgbClr val="0070C0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) sampled honestly</a:t>
                </a: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F705C53D-4602-E6EB-7376-76C5E0A149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58" y="566190"/>
                <a:ext cx="4546984" cy="923330"/>
              </a:xfrm>
              <a:prstGeom prst="rect">
                <a:avLst/>
              </a:prstGeom>
              <a:blipFill>
                <a:blip r:embed="rId39"/>
                <a:stretch>
                  <a:fillRect l="-1208" t="-3974" b="-99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TextBox 38">
            <a:extLst>
              <a:ext uri="{FF2B5EF4-FFF2-40B4-BE49-F238E27FC236}">
                <a16:creationId xmlns:a16="http://schemas.microsoft.com/office/drawing/2014/main" id="{8416558D-CB0D-6740-D1F0-529FD4EDC4D3}"/>
              </a:ext>
            </a:extLst>
          </p:cNvPr>
          <p:cNvSpPr txBox="1"/>
          <p:nvPr/>
        </p:nvSpPr>
        <p:spPr>
          <a:xfrm>
            <a:off x="3848526" y="36905"/>
            <a:ext cx="4494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WTS: </a:t>
            </a:r>
            <a:r>
              <a:rPr lang="en-US" dirty="0">
                <a:solidFill>
                  <a:srgbClr val="0070C0"/>
                </a:solidFill>
              </a:rPr>
              <a:t>unrevealed blocks have high entropy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3C9FC15-EBFD-B49F-59CB-A513E4BB1582}"/>
              </a:ext>
            </a:extLst>
          </p:cNvPr>
          <p:cNvSpPr txBox="1"/>
          <p:nvPr/>
        </p:nvSpPr>
        <p:spPr>
          <a:xfrm>
            <a:off x="2859200" y="3869019"/>
            <a:ext cx="16246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uniform string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28FF9B33-2DEC-A7E7-3A5F-C744DFCCDEA4}"/>
                  </a:ext>
                </a:extLst>
              </p:cNvPr>
              <p:cNvSpPr txBox="1"/>
              <p:nvPr/>
            </p:nvSpPr>
            <p:spPr>
              <a:xfrm>
                <a:off x="1961854" y="2705857"/>
                <a:ext cx="3888594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rgbClr val="0070C0"/>
                    </a:solidFill>
                  </a:rPr>
                  <a:t>by complexity leveraging and locality,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is close to uniform as long 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𝐵𝐴𝑅𝐺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becomes correlated with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28FF9B33-2DEC-A7E7-3A5F-C744DFCCDE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1854" y="2705857"/>
                <a:ext cx="3888594" cy="923330"/>
              </a:xfrm>
              <a:prstGeom prst="rect">
                <a:avLst/>
              </a:prstGeom>
              <a:blipFill>
                <a:blip r:embed="rId40"/>
                <a:stretch>
                  <a:fillRect l="-1411" t="-3974" r="-2351" b="-99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5FB957FA-06B2-AAE2-E039-7F4ED7E039FF}"/>
                  </a:ext>
                </a:extLst>
              </p:cNvPr>
              <p:cNvSpPr txBox="1"/>
              <p:nvPr/>
            </p:nvSpPr>
            <p:spPr>
              <a:xfrm>
                <a:off x="9117501" y="5068843"/>
                <a:ext cx="3125125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14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400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e>
                          <m:sub>
                            <m:r>
                              <a:rPr lang="en-US" sz="1400" i="1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𝐵𝐴𝑅𝐺</m:t>
                            </m:r>
                          </m:sub>
                        </m:sSub>
                      </m:e>
                    </m:d>
                    <m:r>
                      <a:rPr lang="en-US" sz="1400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14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𝑙𝑒𝑎𝑘</m:t>
                        </m:r>
                        <m:d>
                          <m:dPr>
                            <m:ctrlPr>
                              <a:rPr lang="en-US" sz="1400" i="1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400" i="1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</m:d>
                    <m:r>
                      <a:rPr lang="en-US" sz="1400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1400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1400" dirty="0">
                    <a:solidFill>
                      <a:srgbClr val="0070C0"/>
                    </a:solidFill>
                  </a:rPr>
                  <a:t>, so each unrevealed block has desired entropy and extractor yields uniform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1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Ī</m:t>
                        </m:r>
                      </m:sub>
                    </m:sSub>
                  </m:oMath>
                </a14:m>
                <a:r>
                  <a:rPr lang="en-US" sz="1400" dirty="0">
                    <a:solidFill>
                      <a:srgbClr val="0070C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5FB957FA-06B2-AAE2-E039-7F4ED7E039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17501" y="5068843"/>
                <a:ext cx="3125125" cy="738664"/>
              </a:xfrm>
              <a:prstGeom prst="rect">
                <a:avLst/>
              </a:prstGeom>
              <a:blipFill>
                <a:blip r:embed="rId41"/>
                <a:stretch>
                  <a:fillRect l="-586" t="-1653" b="-74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70695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38B1A0-90A8-3678-0B22-3C703F0F46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815" y="390154"/>
            <a:ext cx="10634472" cy="983557"/>
          </a:xfrm>
        </p:spPr>
        <p:txBody>
          <a:bodyPr/>
          <a:lstStyle/>
          <a:p>
            <a:pPr algn="ctr"/>
            <a:r>
              <a:rPr lang="en-US" sz="4000" dirty="0"/>
              <a:t>Recap: this work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3099C7C2-9471-7094-03B1-57538CD91D88}"/>
              </a:ext>
            </a:extLst>
          </p:cNvPr>
          <p:cNvGrpSpPr/>
          <p:nvPr/>
        </p:nvGrpSpPr>
        <p:grpSpPr>
          <a:xfrm>
            <a:off x="70589" y="2684519"/>
            <a:ext cx="1245884" cy="1611632"/>
            <a:chOff x="1616212" y="2411588"/>
            <a:chExt cx="1781175" cy="2304066"/>
          </a:xfrm>
        </p:grpSpPr>
        <p:pic>
          <p:nvPicPr>
            <p:cNvPr id="36" name="Graphic 35" descr="Woman holding a laptop">
              <a:extLst>
                <a:ext uri="{FF2B5EF4-FFF2-40B4-BE49-F238E27FC236}">
                  <a16:creationId xmlns:a16="http://schemas.microsoft.com/office/drawing/2014/main" id="{42E8E41C-F1A9-403D-A1A8-39190B1BDD1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616212" y="2905904"/>
              <a:ext cx="1781175" cy="1809750"/>
            </a:xfrm>
            <a:prstGeom prst="rect">
              <a:avLst/>
            </a:prstGeom>
          </p:spPr>
        </p:pic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0AE56EDE-C1F7-8085-63F2-2332E22C091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830013" y="2411588"/>
              <a:ext cx="876422" cy="828791"/>
            </a:xfrm>
            <a:prstGeom prst="rect">
              <a:avLst/>
            </a:prstGeom>
          </p:spPr>
        </p:pic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6560543D-5C21-01DF-CCB1-3E153CD6212C}"/>
              </a:ext>
            </a:extLst>
          </p:cNvPr>
          <p:cNvSpPr txBox="1"/>
          <p:nvPr/>
        </p:nvSpPr>
        <p:spPr>
          <a:xfrm>
            <a:off x="70589" y="2261627"/>
            <a:ext cx="8468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Prover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8AA4139-E97B-2DB7-9BB2-37B30C5B50BA}"/>
              </a:ext>
            </a:extLst>
          </p:cNvPr>
          <p:cNvGrpSpPr/>
          <p:nvPr/>
        </p:nvGrpSpPr>
        <p:grpSpPr>
          <a:xfrm>
            <a:off x="4507340" y="1004462"/>
            <a:ext cx="5256777" cy="1128702"/>
            <a:chOff x="3769940" y="1408251"/>
            <a:chExt cx="5256777" cy="1128702"/>
          </a:xfrm>
        </p:grpSpPr>
        <p:pic>
          <p:nvPicPr>
            <p:cNvPr id="52" name="Graphic 51" descr="Cloud outline">
              <a:extLst>
                <a:ext uri="{FF2B5EF4-FFF2-40B4-BE49-F238E27FC236}">
                  <a16:creationId xmlns:a16="http://schemas.microsoft.com/office/drawing/2014/main" id="{51CE8BC1-000F-965D-ADDE-7F466F83B45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3769940" y="1408251"/>
              <a:ext cx="3224688" cy="1128702"/>
            </a:xfrm>
            <a:prstGeom prst="rect">
              <a:avLst/>
            </a:prstGeom>
          </p:spPr>
        </p:pic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A0129909-CED3-9FEC-C917-44542DD3DAC5}"/>
                </a:ext>
              </a:extLst>
            </p:cNvPr>
            <p:cNvSpPr txBox="1"/>
            <p:nvPr/>
          </p:nvSpPr>
          <p:spPr>
            <a:xfrm>
              <a:off x="4143461" y="1928757"/>
              <a:ext cx="255884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crs = (</a:t>
              </a:r>
              <a:r>
                <a:rPr lang="en-US" sz="1600" dirty="0" err="1"/>
                <a:t>crsBARG</a:t>
              </a:r>
              <a:r>
                <a:rPr lang="en-US" sz="1600" dirty="0"/>
                <a:t>, </a:t>
              </a:r>
              <a:r>
                <a:rPr lang="en-US" sz="1600" dirty="0" err="1"/>
                <a:t>crsBIND</a:t>
              </a:r>
              <a:r>
                <a:rPr lang="en-US" sz="1600" dirty="0"/>
                <a:t>) </a:t>
              </a:r>
            </a:p>
          </p:txBody>
        </p: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476E6541-DB28-6295-D580-92874A5111F7}"/>
                </a:ext>
              </a:extLst>
            </p:cNvPr>
            <p:cNvGrpSpPr/>
            <p:nvPr/>
          </p:nvGrpSpPr>
          <p:grpSpPr>
            <a:xfrm>
              <a:off x="6764742" y="1462269"/>
              <a:ext cx="2261975" cy="392993"/>
              <a:chOff x="5676505" y="1902458"/>
              <a:chExt cx="2261975" cy="392993"/>
            </a:xfrm>
          </p:grpSpPr>
          <p:cxnSp>
            <p:nvCxnSpPr>
              <p:cNvPr id="57" name="Straight Arrow Connector 56">
                <a:extLst>
                  <a:ext uri="{FF2B5EF4-FFF2-40B4-BE49-F238E27FC236}">
                    <a16:creationId xmlns:a16="http://schemas.microsoft.com/office/drawing/2014/main" id="{4D1DFFE6-7CC6-E16D-AEEC-071F39C01AA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676505" y="2126339"/>
                <a:ext cx="703663" cy="160045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1" name="TextBox 60">
                    <a:extLst>
                      <a:ext uri="{FF2B5EF4-FFF2-40B4-BE49-F238E27FC236}">
                        <a16:creationId xmlns:a16="http://schemas.microsoft.com/office/drawing/2014/main" id="{41036630-B561-E4A6-7748-61D117511F57}"/>
                      </a:ext>
                    </a:extLst>
                  </p:cNvPr>
                  <p:cNvSpPr txBox="1"/>
                  <p:nvPr/>
                </p:nvSpPr>
                <p:spPr>
                  <a:xfrm>
                    <a:off x="6380168" y="1902458"/>
                    <a:ext cx="1558312" cy="392993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>
                        <a:solidFill>
                          <a:schemeClr val="tx1"/>
                        </a:solidFill>
                      </a:rPr>
                      <a:t>Setup(</a:t>
                    </a:r>
                    <a14:m>
                      <m:oMath xmlns:m="http://schemas.openxmlformats.org/officeDocument/2006/math">
                        <m:sSup>
                          <m:sSupPr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m:rPr>
                                <m:sty m:val="p"/>
                              </m:rPr>
                              <a:rPr lang="el-GR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λ</m:t>
                            </m:r>
                          </m:sup>
                        </m:s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p>
                        </m:sSup>
                      </m:oMath>
                    </a14:m>
                    <a:r>
                      <a:rPr lang="en-US" dirty="0">
                        <a:solidFill>
                          <a:schemeClr val="tx1"/>
                        </a:solidFill>
                      </a:rPr>
                      <a:t>)</a:t>
                    </a:r>
                  </a:p>
                </p:txBody>
              </p:sp>
            </mc:Choice>
            <mc:Fallback xmlns="">
              <p:sp>
                <p:nvSpPr>
                  <p:cNvPr id="61" name="TextBox 60">
                    <a:extLst>
                      <a:ext uri="{FF2B5EF4-FFF2-40B4-BE49-F238E27FC236}">
                        <a16:creationId xmlns:a16="http://schemas.microsoft.com/office/drawing/2014/main" id="{41036630-B561-E4A6-7748-61D117511F5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380168" y="1902458"/>
                    <a:ext cx="1558312" cy="392993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l="-3125" t="-6250" r="-3516" b="-2187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36A5E0E-A29D-3EC8-2209-5CCCD7652033}"/>
                  </a:ext>
                </a:extLst>
              </p:cNvPr>
              <p:cNvSpPr txBox="1"/>
              <p:nvPr/>
            </p:nvSpPr>
            <p:spPr>
              <a:xfrm>
                <a:off x="1296788" y="2272522"/>
                <a:ext cx="175015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GenBits(</a:t>
                </a:r>
                <a:r>
                  <a:rPr lang="en-US" dirty="0" err="1"/>
                  <a:t>crs</a:t>
                </a:r>
                <a:r>
                  <a:rPr lang="en-US" dirty="0"/>
                  <a:t>;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en-US" dirty="0"/>
                  <a:t>):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36A5E0E-A29D-3EC8-2209-5CCCD76520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6788" y="2272522"/>
                <a:ext cx="1750159" cy="369332"/>
              </a:xfrm>
              <a:prstGeom prst="rect">
                <a:avLst/>
              </a:prstGeom>
              <a:blipFill>
                <a:blip r:embed="rId9"/>
                <a:stretch>
                  <a:fillRect l="-3136" t="-10000" r="-2787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" name="Group 20">
            <a:extLst>
              <a:ext uri="{FF2B5EF4-FFF2-40B4-BE49-F238E27FC236}">
                <a16:creationId xmlns:a16="http://schemas.microsoft.com/office/drawing/2014/main" id="{36B2DBC2-27C2-BECB-5AB4-0D1678AE156C}"/>
              </a:ext>
            </a:extLst>
          </p:cNvPr>
          <p:cNvGrpSpPr/>
          <p:nvPr/>
        </p:nvGrpSpPr>
        <p:grpSpPr>
          <a:xfrm>
            <a:off x="1688930" y="2890574"/>
            <a:ext cx="3510384" cy="784950"/>
            <a:chOff x="1031136" y="4068944"/>
            <a:chExt cx="3510384" cy="784950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7849BBE-D933-C946-B68E-A0D58EC96A97}"/>
                </a:ext>
              </a:extLst>
            </p:cNvPr>
            <p:cNvSpPr txBox="1"/>
            <p:nvPr/>
          </p:nvSpPr>
          <p:spPr>
            <a:xfrm>
              <a:off x="1031136" y="4392229"/>
              <a:ext cx="3510384" cy="461665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r>
                <a:rPr lang="en-US" sz="2400" dirty="0"/>
                <a:t>PRG(                                   )</a:t>
              </a:r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59CF8496-9062-DC26-32D6-D330347C4A08}"/>
                </a:ext>
              </a:extLst>
            </p:cNvPr>
            <p:cNvGrpSpPr/>
            <p:nvPr/>
          </p:nvGrpSpPr>
          <p:grpSpPr>
            <a:xfrm>
              <a:off x="1913505" y="4477481"/>
              <a:ext cx="2378543" cy="369332"/>
              <a:chOff x="2223937" y="4524986"/>
              <a:chExt cx="2378543" cy="36933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" name="Rectangle 3">
                    <a:extLst>
                      <a:ext uri="{FF2B5EF4-FFF2-40B4-BE49-F238E27FC236}">
                        <a16:creationId xmlns:a16="http://schemas.microsoft.com/office/drawing/2014/main" id="{3D667C9D-4CC9-495B-4AB7-F014133437B6}"/>
                      </a:ext>
                    </a:extLst>
                  </p:cNvPr>
                  <p:cNvSpPr/>
                  <p:nvPr/>
                </p:nvSpPr>
                <p:spPr>
                  <a:xfrm>
                    <a:off x="2223937" y="4524986"/>
                    <a:ext cx="336383" cy="369332"/>
                  </a:xfrm>
                  <a:prstGeom prst="rect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4" name="Rectangle 3">
                    <a:extLst>
                      <a:ext uri="{FF2B5EF4-FFF2-40B4-BE49-F238E27FC236}">
                        <a16:creationId xmlns:a16="http://schemas.microsoft.com/office/drawing/2014/main" id="{3D667C9D-4CC9-495B-4AB7-F014133437B6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223937" y="4524986"/>
                    <a:ext cx="336383" cy="369332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l="-5172"/>
                    </a:stretch>
                  </a:blipFill>
                  <a:ln w="19050"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" name="Rectangle 6">
                    <a:extLst>
                      <a:ext uri="{FF2B5EF4-FFF2-40B4-BE49-F238E27FC236}">
                        <a16:creationId xmlns:a16="http://schemas.microsoft.com/office/drawing/2014/main" id="{0F106BFD-4B90-2A60-64E2-87811E296A51}"/>
                      </a:ext>
                    </a:extLst>
                  </p:cNvPr>
                  <p:cNvSpPr/>
                  <p:nvPr/>
                </p:nvSpPr>
                <p:spPr>
                  <a:xfrm>
                    <a:off x="2563354" y="4524986"/>
                    <a:ext cx="336383" cy="369332"/>
                  </a:xfrm>
                  <a:prstGeom prst="rect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7" name="Rectangle 6">
                    <a:extLst>
                      <a:ext uri="{FF2B5EF4-FFF2-40B4-BE49-F238E27FC236}">
                        <a16:creationId xmlns:a16="http://schemas.microsoft.com/office/drawing/2014/main" id="{0F106BFD-4B90-2A60-64E2-87811E296A51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563354" y="4524986"/>
                    <a:ext cx="336383" cy="369332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 l="-3390"/>
                    </a:stretch>
                  </a:blipFill>
                  <a:ln w="19050"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" name="Rectangle 7">
                    <a:extLst>
                      <a:ext uri="{FF2B5EF4-FFF2-40B4-BE49-F238E27FC236}">
                        <a16:creationId xmlns:a16="http://schemas.microsoft.com/office/drawing/2014/main" id="{442F7DBA-E5A1-2932-BB89-CD6BD7AEB01C}"/>
                      </a:ext>
                    </a:extLst>
                  </p:cNvPr>
                  <p:cNvSpPr/>
                  <p:nvPr/>
                </p:nvSpPr>
                <p:spPr>
                  <a:xfrm>
                    <a:off x="2879221" y="4524986"/>
                    <a:ext cx="336383" cy="369332"/>
                  </a:xfrm>
                  <a:prstGeom prst="rect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8" name="Rectangle 7">
                    <a:extLst>
                      <a:ext uri="{FF2B5EF4-FFF2-40B4-BE49-F238E27FC236}">
                        <a16:creationId xmlns:a16="http://schemas.microsoft.com/office/drawing/2014/main" id="{442F7DBA-E5A1-2932-BB89-CD6BD7AEB01C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879221" y="4524986"/>
                    <a:ext cx="336383" cy="369332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 l="-5172"/>
                    </a:stretch>
                  </a:blipFill>
                  <a:ln w="19050"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" name="Rectangle 9">
                    <a:extLst>
                      <a:ext uri="{FF2B5EF4-FFF2-40B4-BE49-F238E27FC236}">
                        <a16:creationId xmlns:a16="http://schemas.microsoft.com/office/drawing/2014/main" id="{CDEB4C3C-6884-212E-E3CF-DA036F6BC199}"/>
                      </a:ext>
                    </a:extLst>
                  </p:cNvPr>
                  <p:cNvSpPr/>
                  <p:nvPr/>
                </p:nvSpPr>
                <p:spPr>
                  <a:xfrm>
                    <a:off x="4266097" y="4524986"/>
                    <a:ext cx="336383" cy="369332"/>
                  </a:xfrm>
                  <a:prstGeom prst="rect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0" name="Rectangle 9">
                    <a:extLst>
                      <a:ext uri="{FF2B5EF4-FFF2-40B4-BE49-F238E27FC236}">
                        <a16:creationId xmlns:a16="http://schemas.microsoft.com/office/drawing/2014/main" id="{CDEB4C3C-6884-212E-E3CF-DA036F6BC199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266097" y="4524986"/>
                    <a:ext cx="336383" cy="369332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 l="-6897"/>
                    </a:stretch>
                  </a:blipFill>
                  <a:ln w="19050"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7964CA5B-0FB6-954B-5820-4888203D4B54}"/>
                  </a:ext>
                </a:extLst>
              </p:cNvPr>
              <p:cNvSpPr/>
              <p:nvPr/>
            </p:nvSpPr>
            <p:spPr>
              <a:xfrm>
                <a:off x="3531471" y="4524986"/>
                <a:ext cx="734626" cy="369332"/>
              </a:xfrm>
              <a:prstGeom prst="rect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tIns="91440" bIns="91440" rtlCol="0" anchor="b" anchorCtr="0"/>
              <a:lstStyle/>
              <a:p>
                <a:pPr algn="ctr"/>
                <a:r>
                  <a:rPr lang="en-US" dirty="0"/>
                  <a:t>…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" name="Rectangle 13">
                    <a:extLst>
                      <a:ext uri="{FF2B5EF4-FFF2-40B4-BE49-F238E27FC236}">
                        <a16:creationId xmlns:a16="http://schemas.microsoft.com/office/drawing/2014/main" id="{AF206DD4-C79A-57A7-A29B-AE2B948BEC8C}"/>
                      </a:ext>
                    </a:extLst>
                  </p:cNvPr>
                  <p:cNvSpPr/>
                  <p:nvPr/>
                </p:nvSpPr>
                <p:spPr>
                  <a:xfrm>
                    <a:off x="3208673" y="4524986"/>
                    <a:ext cx="336383" cy="369332"/>
                  </a:xfrm>
                  <a:prstGeom prst="rect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4" name="Rectangle 13">
                    <a:extLst>
                      <a:ext uri="{FF2B5EF4-FFF2-40B4-BE49-F238E27FC236}">
                        <a16:creationId xmlns:a16="http://schemas.microsoft.com/office/drawing/2014/main" id="{AF206DD4-C79A-57A7-A29B-AE2B948BEC8C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208673" y="4524986"/>
                    <a:ext cx="336383" cy="369332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 l="-3390"/>
                    </a:stretch>
                  </a:blipFill>
                  <a:ln w="19050"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93F8105-DDD4-1895-B3E5-B06263F326D3}"/>
                </a:ext>
              </a:extLst>
            </p:cNvPr>
            <p:cNvSpPr txBox="1"/>
            <p:nvPr/>
          </p:nvSpPr>
          <p:spPr>
            <a:xfrm>
              <a:off x="2421113" y="4068944"/>
              <a:ext cx="14780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random seed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E3EBBB4D-D543-5C5C-465C-CD82D24BCCAE}"/>
              </a:ext>
            </a:extLst>
          </p:cNvPr>
          <p:cNvGrpSpPr/>
          <p:nvPr/>
        </p:nvGrpSpPr>
        <p:grpSpPr>
          <a:xfrm>
            <a:off x="1866299" y="4274379"/>
            <a:ext cx="3795536" cy="369333"/>
            <a:chOff x="1877895" y="3445565"/>
            <a:chExt cx="3795536" cy="36933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id="{43753269-19D6-FE25-42AE-E8C2B32B4F25}"/>
                    </a:ext>
                  </a:extLst>
                </p:cNvPr>
                <p:cNvSpPr/>
                <p:nvPr/>
              </p:nvSpPr>
              <p:spPr>
                <a:xfrm>
                  <a:off x="2815271" y="3445566"/>
                  <a:ext cx="468688" cy="369332"/>
                </a:xfrm>
                <a:prstGeom prst="rect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id="{43753269-19D6-FE25-42AE-E8C2B32B4F2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15271" y="3445566"/>
                  <a:ext cx="468688" cy="369332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  <a:ln w="1905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Rectangle 23">
                  <a:extLst>
                    <a:ext uri="{FF2B5EF4-FFF2-40B4-BE49-F238E27FC236}">
                      <a16:creationId xmlns:a16="http://schemas.microsoft.com/office/drawing/2014/main" id="{D0F06BE9-1302-4667-9615-39226E009338}"/>
                    </a:ext>
                  </a:extLst>
                </p:cNvPr>
                <p:cNvSpPr/>
                <p:nvPr/>
              </p:nvSpPr>
              <p:spPr>
                <a:xfrm>
                  <a:off x="5204743" y="3445565"/>
                  <a:ext cx="468688" cy="369332"/>
                </a:xfrm>
                <a:prstGeom prst="rect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𝑚𝐵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4" name="Rectangle 23">
                  <a:extLst>
                    <a:ext uri="{FF2B5EF4-FFF2-40B4-BE49-F238E27FC236}">
                      <a16:creationId xmlns:a16="http://schemas.microsoft.com/office/drawing/2014/main" id="{D0F06BE9-1302-4667-9615-39226E00933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04743" y="3445565"/>
                  <a:ext cx="468688" cy="369332"/>
                </a:xfrm>
                <a:prstGeom prst="rect">
                  <a:avLst/>
                </a:prstGeom>
                <a:blipFill>
                  <a:blip r:embed="rId16"/>
                  <a:stretch>
                    <a:fillRect l="-10000"/>
                  </a:stretch>
                </a:blipFill>
                <a:ln w="1905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4F33812D-C98C-0205-9DCF-0FCB98CCD65B}"/>
                    </a:ext>
                  </a:extLst>
                </p:cNvPr>
                <p:cNvSpPr/>
                <p:nvPr/>
              </p:nvSpPr>
              <p:spPr>
                <a:xfrm>
                  <a:off x="2346583" y="3445566"/>
                  <a:ext cx="468688" cy="369332"/>
                </a:xfrm>
                <a:prstGeom prst="rect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4F33812D-C98C-0205-9DCF-0FCB98CCD65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46583" y="3445566"/>
                  <a:ext cx="468688" cy="369332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  <a:ln w="1905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EE79FC7E-F01D-EB30-1454-2C1F7AE0AB87}"/>
                    </a:ext>
                  </a:extLst>
                </p:cNvPr>
                <p:cNvSpPr/>
                <p:nvPr/>
              </p:nvSpPr>
              <p:spPr>
                <a:xfrm>
                  <a:off x="1877895" y="3445566"/>
                  <a:ext cx="468688" cy="369332"/>
                </a:xfrm>
                <a:prstGeom prst="rect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EE79FC7E-F01D-EB30-1454-2C1F7AE0AB8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77895" y="3445566"/>
                  <a:ext cx="468688" cy="369332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  <a:ln w="1905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03770A4C-4ED9-AE57-0552-8DE1EF3598F7}"/>
                </a:ext>
              </a:extLst>
            </p:cNvPr>
            <p:cNvSpPr/>
            <p:nvPr/>
          </p:nvSpPr>
          <p:spPr>
            <a:xfrm>
              <a:off x="3283959" y="3445566"/>
              <a:ext cx="1920784" cy="369332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tIns="91440" bIns="91440" rtlCol="0" anchor="b" anchorCtr="0"/>
            <a:lstStyle/>
            <a:p>
              <a:pPr algn="ctr"/>
              <a:r>
                <a:rPr lang="en-US" dirty="0"/>
                <a:t>...</a:t>
              </a:r>
            </a:p>
          </p:txBody>
        </p:sp>
      </p:grp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6958CCE4-BD75-34B3-A8F1-2AFD1D618AF8}"/>
              </a:ext>
            </a:extLst>
          </p:cNvPr>
          <p:cNvCxnSpPr>
            <a:cxnSpLocks/>
          </p:cNvCxnSpPr>
          <p:nvPr/>
        </p:nvCxnSpPr>
        <p:spPr>
          <a:xfrm flipH="1">
            <a:off x="2944363" y="3655118"/>
            <a:ext cx="68461" cy="65146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D3F3C4D0-1430-6A54-BFDB-D319BF7C5A77}"/>
              </a:ext>
            </a:extLst>
          </p:cNvPr>
          <p:cNvCxnSpPr>
            <a:cxnSpLocks/>
            <a:endCxn id="23" idx="0"/>
          </p:cNvCxnSpPr>
          <p:nvPr/>
        </p:nvCxnSpPr>
        <p:spPr>
          <a:xfrm flipH="1">
            <a:off x="3038019" y="3627136"/>
            <a:ext cx="579474" cy="647244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378FB022-A93B-9C56-0472-98E3C8B29627}"/>
              </a:ext>
            </a:extLst>
          </p:cNvPr>
          <p:cNvCxnSpPr>
            <a:cxnSpLocks/>
          </p:cNvCxnSpPr>
          <p:nvPr/>
        </p:nvCxnSpPr>
        <p:spPr>
          <a:xfrm flipH="1">
            <a:off x="3147919" y="3618451"/>
            <a:ext cx="1538606" cy="688132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4046952A-7546-6DB8-1A90-7EABE6399D61}"/>
              </a:ext>
            </a:extLst>
          </p:cNvPr>
          <p:cNvGrpSpPr/>
          <p:nvPr/>
        </p:nvGrpSpPr>
        <p:grpSpPr>
          <a:xfrm>
            <a:off x="1866299" y="4994238"/>
            <a:ext cx="3795536" cy="331797"/>
            <a:chOff x="1857204" y="4907621"/>
            <a:chExt cx="3795536" cy="3693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1" name="Rectangle 100">
                  <a:extLst>
                    <a:ext uri="{FF2B5EF4-FFF2-40B4-BE49-F238E27FC236}">
                      <a16:creationId xmlns:a16="http://schemas.microsoft.com/office/drawing/2014/main" id="{37BEBB0A-6B27-8867-3016-4853278FB641}"/>
                    </a:ext>
                  </a:extLst>
                </p:cNvPr>
                <p:cNvSpPr/>
                <p:nvPr/>
              </p:nvSpPr>
              <p:spPr>
                <a:xfrm>
                  <a:off x="1857204" y="4907621"/>
                  <a:ext cx="1596673" cy="369332"/>
                </a:xfrm>
                <a:prstGeom prst="rect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…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1" name="Rectangle 100">
                  <a:extLst>
                    <a:ext uri="{FF2B5EF4-FFF2-40B4-BE49-F238E27FC236}">
                      <a16:creationId xmlns:a16="http://schemas.microsoft.com/office/drawing/2014/main" id="{37BEBB0A-6B27-8867-3016-4853278FB64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57204" y="4907621"/>
                  <a:ext cx="1596673" cy="369332"/>
                </a:xfrm>
                <a:prstGeom prst="rect">
                  <a:avLst/>
                </a:prstGeom>
                <a:blipFill>
                  <a:blip r:embed="rId19"/>
                  <a:stretch>
                    <a:fillRect b="-3448"/>
                  </a:stretch>
                </a:blipFill>
                <a:ln w="1905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5" name="Rectangle 114">
                  <a:extLst>
                    <a:ext uri="{FF2B5EF4-FFF2-40B4-BE49-F238E27FC236}">
                      <a16:creationId xmlns:a16="http://schemas.microsoft.com/office/drawing/2014/main" id="{11CE0087-0C22-F23E-2143-44BAD6A31260}"/>
                    </a:ext>
                  </a:extLst>
                </p:cNvPr>
                <p:cNvSpPr/>
                <p:nvPr/>
              </p:nvSpPr>
              <p:spPr>
                <a:xfrm>
                  <a:off x="4056067" y="4907621"/>
                  <a:ext cx="1596673" cy="369332"/>
                </a:xfrm>
                <a:prstGeom prst="rect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5" name="Rectangle 114">
                  <a:extLst>
                    <a:ext uri="{FF2B5EF4-FFF2-40B4-BE49-F238E27FC236}">
                      <a16:creationId xmlns:a16="http://schemas.microsoft.com/office/drawing/2014/main" id="{11CE0087-0C22-F23E-2143-44BAD6A3126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56067" y="4907621"/>
                  <a:ext cx="1596673" cy="369332"/>
                </a:xfrm>
                <a:prstGeom prst="rect">
                  <a:avLst/>
                </a:prstGeom>
                <a:blipFill>
                  <a:blip r:embed="rId20"/>
                  <a:stretch>
                    <a:fillRect/>
                  </a:stretch>
                </a:blipFill>
                <a:ln w="1905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6" name="Rectangle 115">
              <a:extLst>
                <a:ext uri="{FF2B5EF4-FFF2-40B4-BE49-F238E27FC236}">
                  <a16:creationId xmlns:a16="http://schemas.microsoft.com/office/drawing/2014/main" id="{5A7D0095-822A-B989-8E6E-456106A1597B}"/>
                </a:ext>
              </a:extLst>
            </p:cNvPr>
            <p:cNvSpPr/>
            <p:nvPr/>
          </p:nvSpPr>
          <p:spPr>
            <a:xfrm>
              <a:off x="3453877" y="4907621"/>
              <a:ext cx="602190" cy="369332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tIns="91440" bIns="91440" rtlCol="0" anchor="b" anchorCtr="0"/>
            <a:lstStyle/>
            <a:p>
              <a:pPr algn="ctr"/>
              <a:r>
                <a:rPr lang="en-US" dirty="0"/>
                <a:t>…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7" name="TextBox 116">
                <a:extLst>
                  <a:ext uri="{FF2B5EF4-FFF2-40B4-BE49-F238E27FC236}">
                    <a16:creationId xmlns:a16="http://schemas.microsoft.com/office/drawing/2014/main" id="{9F2F0560-7856-A6E1-0D87-D0724982D996}"/>
                  </a:ext>
                </a:extLst>
              </p:cNvPr>
              <p:cNvSpPr txBox="1"/>
              <p:nvPr/>
            </p:nvSpPr>
            <p:spPr>
              <a:xfrm>
                <a:off x="39900" y="4964588"/>
                <a:ext cx="191061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/>
                  <a:t>break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1600" dirty="0"/>
                  <a:t> into blocks:</a:t>
                </a:r>
              </a:p>
            </p:txBody>
          </p:sp>
        </mc:Choice>
        <mc:Fallback xmlns="">
          <p:sp>
            <p:nvSpPr>
              <p:cNvPr id="117" name="TextBox 116">
                <a:extLst>
                  <a:ext uri="{FF2B5EF4-FFF2-40B4-BE49-F238E27FC236}">
                    <a16:creationId xmlns:a16="http://schemas.microsoft.com/office/drawing/2014/main" id="{9F2F0560-7856-A6E1-0D87-D0724982D9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00" y="4964588"/>
                <a:ext cx="1910610" cy="338554"/>
              </a:xfrm>
              <a:prstGeom prst="rect">
                <a:avLst/>
              </a:prstGeom>
              <a:blipFill>
                <a:blip r:embed="rId21"/>
                <a:stretch>
                  <a:fillRect l="-1917" t="-5357"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3" name="Group 132">
            <a:extLst>
              <a:ext uri="{FF2B5EF4-FFF2-40B4-BE49-F238E27FC236}">
                <a16:creationId xmlns:a16="http://schemas.microsoft.com/office/drawing/2014/main" id="{FA05D607-CFE6-7039-3E9A-D9D204C0C8C4}"/>
              </a:ext>
            </a:extLst>
          </p:cNvPr>
          <p:cNvGrpSpPr/>
          <p:nvPr/>
        </p:nvGrpSpPr>
        <p:grpSpPr>
          <a:xfrm>
            <a:off x="2516757" y="5848521"/>
            <a:ext cx="2494619" cy="369332"/>
            <a:chOff x="8227290" y="4296151"/>
            <a:chExt cx="2494619" cy="3693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9" name="Rectangle 128">
                  <a:extLst>
                    <a:ext uri="{FF2B5EF4-FFF2-40B4-BE49-F238E27FC236}">
                      <a16:creationId xmlns:a16="http://schemas.microsoft.com/office/drawing/2014/main" id="{67A131D3-9766-270C-7783-00F4ADD80A20}"/>
                    </a:ext>
                  </a:extLst>
                </p:cNvPr>
                <p:cNvSpPr/>
                <p:nvPr/>
              </p:nvSpPr>
              <p:spPr>
                <a:xfrm>
                  <a:off x="8227290" y="4296151"/>
                  <a:ext cx="342444" cy="369332"/>
                </a:xfrm>
                <a:prstGeom prst="rect">
                  <a:avLst/>
                </a:prstGeom>
                <a:ln w="19050">
                  <a:solidFill>
                    <a:srgbClr val="00B050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rgbClr val="00B050"/>
                    </a:solidFill>
                  </a:endParaRPr>
                </a:p>
              </p:txBody>
            </p:sp>
          </mc:Choice>
          <mc:Fallback xmlns="">
            <p:sp>
              <p:nvSpPr>
                <p:cNvPr id="129" name="Rectangle 128">
                  <a:extLst>
                    <a:ext uri="{FF2B5EF4-FFF2-40B4-BE49-F238E27FC236}">
                      <a16:creationId xmlns:a16="http://schemas.microsoft.com/office/drawing/2014/main" id="{67A131D3-9766-270C-7783-00F4ADD80A2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27290" y="4296151"/>
                  <a:ext cx="342444" cy="369332"/>
                </a:xfrm>
                <a:prstGeom prst="rect">
                  <a:avLst/>
                </a:prstGeom>
                <a:blipFill>
                  <a:blip r:embed="rId22"/>
                  <a:stretch>
                    <a:fillRect l="-1695"/>
                  </a:stretch>
                </a:blipFill>
                <a:ln w="19050">
                  <a:solidFill>
                    <a:srgbClr val="00B05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1" name="Rectangle 130">
                  <a:extLst>
                    <a:ext uri="{FF2B5EF4-FFF2-40B4-BE49-F238E27FC236}">
                      <a16:creationId xmlns:a16="http://schemas.microsoft.com/office/drawing/2014/main" id="{A822BB09-9A04-E87A-BFD9-CED5A1ABBB48}"/>
                    </a:ext>
                  </a:extLst>
                </p:cNvPr>
                <p:cNvSpPr/>
                <p:nvPr/>
              </p:nvSpPr>
              <p:spPr>
                <a:xfrm>
                  <a:off x="10379465" y="4296151"/>
                  <a:ext cx="342444" cy="369332"/>
                </a:xfrm>
                <a:prstGeom prst="rect">
                  <a:avLst/>
                </a:prstGeom>
                <a:ln w="19050">
                  <a:solidFill>
                    <a:srgbClr val="00B050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rgbClr val="00B050"/>
                    </a:solidFill>
                  </a:endParaRPr>
                </a:p>
              </p:txBody>
            </p:sp>
          </mc:Choice>
          <mc:Fallback xmlns="">
            <p:sp>
              <p:nvSpPr>
                <p:cNvPr id="131" name="Rectangle 130">
                  <a:extLst>
                    <a:ext uri="{FF2B5EF4-FFF2-40B4-BE49-F238E27FC236}">
                      <a16:creationId xmlns:a16="http://schemas.microsoft.com/office/drawing/2014/main" id="{A822BB09-9A04-E87A-BFD9-CED5A1ABBB4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379465" y="4296151"/>
                  <a:ext cx="342444" cy="369332"/>
                </a:xfrm>
                <a:prstGeom prst="rect">
                  <a:avLst/>
                </a:prstGeom>
                <a:blipFill>
                  <a:blip r:embed="rId23"/>
                  <a:stretch>
                    <a:fillRect l="-8475"/>
                  </a:stretch>
                </a:blipFill>
                <a:ln w="19050">
                  <a:solidFill>
                    <a:srgbClr val="00B05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2" name="Rectangle 131">
              <a:extLst>
                <a:ext uri="{FF2B5EF4-FFF2-40B4-BE49-F238E27FC236}">
                  <a16:creationId xmlns:a16="http://schemas.microsoft.com/office/drawing/2014/main" id="{A743B874-342D-399D-BD61-40D920F41439}"/>
                </a:ext>
              </a:extLst>
            </p:cNvPr>
            <p:cNvSpPr/>
            <p:nvPr/>
          </p:nvSpPr>
          <p:spPr>
            <a:xfrm>
              <a:off x="8569733" y="4296151"/>
              <a:ext cx="1809731" cy="369332"/>
            </a:xfrm>
            <a:prstGeom prst="rect">
              <a:avLst/>
            </a:prstGeom>
            <a:ln w="19050">
              <a:solidFill>
                <a:srgbClr val="00B05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tIns="91440" bIns="91440" rtlCol="0" anchor="b"/>
            <a:lstStyle/>
            <a:p>
              <a:pPr algn="ctr"/>
              <a:r>
                <a:rPr lang="en-US" dirty="0">
                  <a:solidFill>
                    <a:srgbClr val="00B050"/>
                  </a:solidFill>
                </a:rPr>
                <a:t>…</a:t>
              </a:r>
            </a:p>
          </p:txBody>
        </p:sp>
      </p:grpSp>
      <p:sp>
        <p:nvSpPr>
          <p:cNvPr id="134" name="TextBox 133">
            <a:extLst>
              <a:ext uri="{FF2B5EF4-FFF2-40B4-BE49-F238E27FC236}">
                <a16:creationId xmlns:a16="http://schemas.microsoft.com/office/drawing/2014/main" id="{F7667576-5754-90D5-D4C2-5DA8ECB8269F}"/>
              </a:ext>
            </a:extLst>
          </p:cNvPr>
          <p:cNvSpPr txBox="1"/>
          <p:nvPr/>
        </p:nvSpPr>
        <p:spPr>
          <a:xfrm>
            <a:off x="2534731" y="5560089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=</a:t>
            </a: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D4678ACB-6F98-8A27-1CE4-4B6DEF6B304A}"/>
              </a:ext>
            </a:extLst>
          </p:cNvPr>
          <p:cNvSpPr txBox="1"/>
          <p:nvPr/>
        </p:nvSpPr>
        <p:spPr>
          <a:xfrm flipV="1">
            <a:off x="4686907" y="5604906"/>
            <a:ext cx="3064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5" name="TextBox 144">
                <a:extLst>
                  <a:ext uri="{FF2B5EF4-FFF2-40B4-BE49-F238E27FC236}">
                    <a16:creationId xmlns:a16="http://schemas.microsoft.com/office/drawing/2014/main" id="{17A267D7-2516-5E63-143C-16715DFE7041}"/>
                  </a:ext>
                </a:extLst>
              </p:cNvPr>
              <p:cNvSpPr txBox="1"/>
              <p:nvPr/>
            </p:nvSpPr>
            <p:spPr>
              <a:xfrm>
                <a:off x="5806997" y="2272522"/>
                <a:ext cx="107696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Prove(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dirty="0"/>
                  <a:t>):</a:t>
                </a:r>
              </a:p>
            </p:txBody>
          </p:sp>
        </mc:Choice>
        <mc:Fallback xmlns="">
          <p:sp>
            <p:nvSpPr>
              <p:cNvPr id="145" name="TextBox 144">
                <a:extLst>
                  <a:ext uri="{FF2B5EF4-FFF2-40B4-BE49-F238E27FC236}">
                    <a16:creationId xmlns:a16="http://schemas.microsoft.com/office/drawing/2014/main" id="{17A267D7-2516-5E63-143C-16715DFE70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6997" y="2272522"/>
                <a:ext cx="1076961" cy="369332"/>
              </a:xfrm>
              <a:prstGeom prst="rect">
                <a:avLst/>
              </a:prstGeom>
              <a:blipFill>
                <a:blip r:embed="rId24"/>
                <a:stretch>
                  <a:fillRect l="-5114" t="-10000" r="-5682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7" name="Group 146">
            <a:extLst>
              <a:ext uri="{FF2B5EF4-FFF2-40B4-BE49-F238E27FC236}">
                <a16:creationId xmlns:a16="http://schemas.microsoft.com/office/drawing/2014/main" id="{01946FA6-4D16-752A-FF2A-43CD75759E32}"/>
              </a:ext>
            </a:extLst>
          </p:cNvPr>
          <p:cNvGrpSpPr/>
          <p:nvPr/>
        </p:nvGrpSpPr>
        <p:grpSpPr>
          <a:xfrm>
            <a:off x="7303531" y="2499660"/>
            <a:ext cx="343049" cy="1182838"/>
            <a:chOff x="8339040" y="4012710"/>
            <a:chExt cx="343049" cy="118283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8" name="Rectangle 147">
                  <a:extLst>
                    <a:ext uri="{FF2B5EF4-FFF2-40B4-BE49-F238E27FC236}">
                      <a16:creationId xmlns:a16="http://schemas.microsoft.com/office/drawing/2014/main" id="{BD6C5A88-9939-7F1D-F661-DB3A86CF9FDD}"/>
                    </a:ext>
                  </a:extLst>
                </p:cNvPr>
                <p:cNvSpPr/>
                <p:nvPr/>
              </p:nvSpPr>
              <p:spPr>
                <a:xfrm>
                  <a:off x="8339040" y="4012710"/>
                  <a:ext cx="342444" cy="369332"/>
                </a:xfrm>
                <a:prstGeom prst="rect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48" name="Rectangle 147">
                  <a:extLst>
                    <a:ext uri="{FF2B5EF4-FFF2-40B4-BE49-F238E27FC236}">
                      <a16:creationId xmlns:a16="http://schemas.microsoft.com/office/drawing/2014/main" id="{BD6C5A88-9939-7F1D-F661-DB3A86CF9FD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39040" y="4012710"/>
                  <a:ext cx="342444" cy="369332"/>
                </a:xfrm>
                <a:prstGeom prst="rect">
                  <a:avLst/>
                </a:prstGeom>
                <a:blipFill>
                  <a:blip r:embed="rId25"/>
                  <a:stretch>
                    <a:fillRect l="-3390"/>
                  </a:stretch>
                </a:blipFill>
                <a:ln w="1905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9" name="Rectangle 148">
                  <a:extLst>
                    <a:ext uri="{FF2B5EF4-FFF2-40B4-BE49-F238E27FC236}">
                      <a16:creationId xmlns:a16="http://schemas.microsoft.com/office/drawing/2014/main" id="{740934CB-3EAB-001E-1B92-70DB144D42F7}"/>
                    </a:ext>
                  </a:extLst>
                </p:cNvPr>
                <p:cNvSpPr/>
                <p:nvPr/>
              </p:nvSpPr>
              <p:spPr>
                <a:xfrm>
                  <a:off x="8339645" y="4826216"/>
                  <a:ext cx="342444" cy="369332"/>
                </a:xfrm>
                <a:prstGeom prst="rect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49" name="Rectangle 148">
                  <a:extLst>
                    <a:ext uri="{FF2B5EF4-FFF2-40B4-BE49-F238E27FC236}">
                      <a16:creationId xmlns:a16="http://schemas.microsoft.com/office/drawing/2014/main" id="{740934CB-3EAB-001E-1B92-70DB144D42F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39645" y="4826216"/>
                  <a:ext cx="342444" cy="369332"/>
                </a:xfrm>
                <a:prstGeom prst="rect">
                  <a:avLst/>
                </a:prstGeom>
                <a:blipFill>
                  <a:blip r:embed="rId26"/>
                  <a:stretch>
                    <a:fillRect l="-5085"/>
                  </a:stretch>
                </a:blipFill>
                <a:ln w="1905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50" name="Rectangle 149">
              <a:extLst>
                <a:ext uri="{FF2B5EF4-FFF2-40B4-BE49-F238E27FC236}">
                  <a16:creationId xmlns:a16="http://schemas.microsoft.com/office/drawing/2014/main" id="{63B37807-86DE-183D-5DD2-D793204D9623}"/>
                </a:ext>
              </a:extLst>
            </p:cNvPr>
            <p:cNvSpPr/>
            <p:nvPr/>
          </p:nvSpPr>
          <p:spPr>
            <a:xfrm rot="5400000">
              <a:off x="8280132" y="4427825"/>
              <a:ext cx="460259" cy="342444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tIns="0" bIns="137160" rtlCol="0" anchor="ctr" anchorCtr="0"/>
            <a:lstStyle/>
            <a:p>
              <a:pPr algn="ctr"/>
              <a:r>
                <a:rPr lang="en-US" dirty="0"/>
                <a:t>…</a:t>
              </a:r>
            </a:p>
          </p:txBody>
        </p:sp>
      </p:grpSp>
      <p:cxnSp>
        <p:nvCxnSpPr>
          <p:cNvPr id="155" name="Straight Arrow Connector 154">
            <a:extLst>
              <a:ext uri="{FF2B5EF4-FFF2-40B4-BE49-F238E27FC236}">
                <a16:creationId xmlns:a16="http://schemas.microsoft.com/office/drawing/2014/main" id="{21418CB1-7F0F-F463-5E97-8EE1F61703ED}"/>
              </a:ext>
            </a:extLst>
          </p:cNvPr>
          <p:cNvCxnSpPr>
            <a:cxnSpLocks/>
          </p:cNvCxnSpPr>
          <p:nvPr/>
        </p:nvCxnSpPr>
        <p:spPr>
          <a:xfrm>
            <a:off x="7732028" y="3480742"/>
            <a:ext cx="1137701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" name="TextBox 162">
            <a:extLst>
              <a:ext uri="{FF2B5EF4-FFF2-40B4-BE49-F238E27FC236}">
                <a16:creationId xmlns:a16="http://schemas.microsoft.com/office/drawing/2014/main" id="{B6D70A85-E90E-BB0F-200E-2854D855D47A}"/>
              </a:ext>
            </a:extLst>
          </p:cNvPr>
          <p:cNvSpPr txBox="1"/>
          <p:nvPr/>
        </p:nvSpPr>
        <p:spPr>
          <a:xfrm rot="5400000">
            <a:off x="9074420" y="2868095"/>
            <a:ext cx="333746" cy="415498"/>
          </a:xfrm>
          <a:prstGeom prst="rect">
            <a:avLst/>
          </a:prstGeom>
          <a:noFill/>
        </p:spPr>
        <p:txBody>
          <a:bodyPr wrap="none" tIns="0" bIns="137160" rtlCol="0" anchor="b" anchorCtr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164" name="TextBox 163">
            <a:extLst>
              <a:ext uri="{FF2B5EF4-FFF2-40B4-BE49-F238E27FC236}">
                <a16:creationId xmlns:a16="http://schemas.microsoft.com/office/drawing/2014/main" id="{8F7BE309-4EE0-01D0-3700-4B96D018AE04}"/>
              </a:ext>
            </a:extLst>
          </p:cNvPr>
          <p:cNvSpPr txBox="1"/>
          <p:nvPr/>
        </p:nvSpPr>
        <p:spPr>
          <a:xfrm>
            <a:off x="7702093" y="2739995"/>
            <a:ext cx="11377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commit bit by bit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6" name="TextBox 165">
                <a:extLst>
                  <a:ext uri="{FF2B5EF4-FFF2-40B4-BE49-F238E27FC236}">
                    <a16:creationId xmlns:a16="http://schemas.microsoft.com/office/drawing/2014/main" id="{B63B73A6-C37E-20E8-CEB8-70EC71EC76F6}"/>
                  </a:ext>
                </a:extLst>
              </p:cNvPr>
              <p:cNvSpPr txBox="1"/>
              <p:nvPr/>
            </p:nvSpPr>
            <p:spPr>
              <a:xfrm>
                <a:off x="8958535" y="5848521"/>
                <a:ext cx="296420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π</m:t>
                      </m:r>
                      <m:r>
                        <a:rPr lang="en-US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b>
                              <m:r>
                                <a:rPr lang="en-US" b="0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𝐵𝐴𝑅𝐺</m:t>
                              </m:r>
                            </m:sub>
                          </m:sSub>
                          <m:r>
                            <a:rPr lang="en-US" b="0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  <m:r>
                            <a:rPr lang="en-US" b="0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),</m:t>
                          </m:r>
                          <m:sSub>
                            <m:sSubPr>
                              <m:ctrlPr>
                                <a:rPr lang="en-US" b="0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b="0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sub>
                          </m:sSub>
                          <m:r>
                            <a:rPr lang="en-US" b="0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b="0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b="0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b="0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6" name="TextBox 165">
                <a:extLst>
                  <a:ext uri="{FF2B5EF4-FFF2-40B4-BE49-F238E27FC236}">
                    <a16:creationId xmlns:a16="http://schemas.microsoft.com/office/drawing/2014/main" id="{B63B73A6-C37E-20E8-CEB8-70EC71EC76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58535" y="5848521"/>
                <a:ext cx="2964209" cy="369332"/>
              </a:xfrm>
              <a:prstGeom prst="rect">
                <a:avLst/>
              </a:prstGeom>
              <a:blipFill>
                <a:blip r:embed="rId27"/>
                <a:stretch>
                  <a:fillRect b="-163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7" name="TextBox 166">
                <a:extLst>
                  <a:ext uri="{FF2B5EF4-FFF2-40B4-BE49-F238E27FC236}">
                    <a16:creationId xmlns:a16="http://schemas.microsoft.com/office/drawing/2014/main" id="{2E74F204-C552-0D74-385E-A15728FFA979}"/>
                  </a:ext>
                </a:extLst>
              </p:cNvPr>
              <p:cNvSpPr txBox="1"/>
              <p:nvPr/>
            </p:nvSpPr>
            <p:spPr>
              <a:xfrm>
                <a:off x="1324083" y="4268222"/>
                <a:ext cx="57342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7" name="TextBox 166">
                <a:extLst>
                  <a:ext uri="{FF2B5EF4-FFF2-40B4-BE49-F238E27FC236}">
                    <a16:creationId xmlns:a16="http://schemas.microsoft.com/office/drawing/2014/main" id="{2E74F204-C552-0D74-385E-A15728FFA9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4083" y="4268222"/>
                <a:ext cx="573427" cy="369332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8" name="Group 167">
            <a:extLst>
              <a:ext uri="{FF2B5EF4-FFF2-40B4-BE49-F238E27FC236}">
                <a16:creationId xmlns:a16="http://schemas.microsoft.com/office/drawing/2014/main" id="{9471BF44-E033-E7DE-8CCC-7D42CA056B99}"/>
              </a:ext>
            </a:extLst>
          </p:cNvPr>
          <p:cNvGrpSpPr/>
          <p:nvPr/>
        </p:nvGrpSpPr>
        <p:grpSpPr>
          <a:xfrm>
            <a:off x="9930824" y="2202661"/>
            <a:ext cx="2470898" cy="1778189"/>
            <a:chOff x="7443151" y="2375771"/>
            <a:chExt cx="3636833" cy="2617257"/>
          </a:xfrm>
        </p:grpSpPr>
        <p:grpSp>
          <p:nvGrpSpPr>
            <p:cNvPr id="169" name="Group 168">
              <a:extLst>
                <a:ext uri="{FF2B5EF4-FFF2-40B4-BE49-F238E27FC236}">
                  <a16:creationId xmlns:a16="http://schemas.microsoft.com/office/drawing/2014/main" id="{1948E014-AE7F-3DEA-24F6-0565CB6BE1F2}"/>
                </a:ext>
              </a:extLst>
            </p:cNvPr>
            <p:cNvGrpSpPr/>
            <p:nvPr/>
          </p:nvGrpSpPr>
          <p:grpSpPr>
            <a:xfrm flipH="1">
              <a:off x="8322974" y="2375771"/>
              <a:ext cx="906446" cy="1641510"/>
              <a:chOff x="8362147" y="2217906"/>
              <a:chExt cx="1304924" cy="2363127"/>
            </a:xfrm>
          </p:grpSpPr>
          <p:pic>
            <p:nvPicPr>
              <p:cNvPr id="175" name="Graphic 174" descr="Man in business attire">
                <a:extLst>
                  <a:ext uri="{FF2B5EF4-FFF2-40B4-BE49-F238E27FC236}">
                    <a16:creationId xmlns:a16="http://schemas.microsoft.com/office/drawing/2014/main" id="{7DE8A90B-D2B2-AF46-A11A-13649E0E669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9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0"/>
                  </a:ext>
                </a:extLst>
              </a:blip>
              <a:stretch>
                <a:fillRect/>
              </a:stretch>
            </p:blipFill>
            <p:spPr>
              <a:xfrm>
                <a:off x="8362147" y="2818908"/>
                <a:ext cx="1304924" cy="1762125"/>
              </a:xfrm>
              <a:prstGeom prst="rect">
                <a:avLst/>
              </a:prstGeom>
            </p:spPr>
          </p:pic>
          <p:pic>
            <p:nvPicPr>
              <p:cNvPr id="176" name="Picture 175">
                <a:extLst>
                  <a:ext uri="{FF2B5EF4-FFF2-40B4-BE49-F238E27FC236}">
                    <a16:creationId xmlns:a16="http://schemas.microsoft.com/office/drawing/2014/main" id="{B041B290-9378-3764-DA84-121B38906D5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8514064" y="2217906"/>
                <a:ext cx="856132" cy="856132"/>
              </a:xfrm>
              <a:prstGeom prst="rect">
                <a:avLst/>
              </a:prstGeom>
            </p:spPr>
          </p:pic>
        </p:grpSp>
        <p:sp>
          <p:nvSpPr>
            <p:cNvPr id="170" name="TextBox 169">
              <a:extLst>
                <a:ext uri="{FF2B5EF4-FFF2-40B4-BE49-F238E27FC236}">
                  <a16:creationId xmlns:a16="http://schemas.microsoft.com/office/drawing/2014/main" id="{157B5F99-E74D-2B54-BCB2-1DDE363EDD2F}"/>
                </a:ext>
              </a:extLst>
            </p:cNvPr>
            <p:cNvSpPr txBox="1"/>
            <p:nvPr/>
          </p:nvSpPr>
          <p:spPr>
            <a:xfrm>
              <a:off x="9435645" y="2647129"/>
              <a:ext cx="92730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Verifier</a:t>
              </a:r>
            </a:p>
          </p:txBody>
        </p:sp>
        <p:grpSp>
          <p:nvGrpSpPr>
            <p:cNvPr id="171" name="Group 170">
              <a:extLst>
                <a:ext uri="{FF2B5EF4-FFF2-40B4-BE49-F238E27FC236}">
                  <a16:creationId xmlns:a16="http://schemas.microsoft.com/office/drawing/2014/main" id="{BE902F75-B3F8-57D1-30DF-FB2411627426}"/>
                </a:ext>
              </a:extLst>
            </p:cNvPr>
            <p:cNvGrpSpPr/>
            <p:nvPr/>
          </p:nvGrpSpPr>
          <p:grpSpPr>
            <a:xfrm>
              <a:off x="8353894" y="4017281"/>
              <a:ext cx="844615" cy="364090"/>
              <a:chOff x="7767314" y="4008444"/>
              <a:chExt cx="844615" cy="364090"/>
            </a:xfrm>
          </p:grpSpPr>
          <p:pic>
            <p:nvPicPr>
              <p:cNvPr id="173" name="Graphic 172" descr="Checkmark with solid fill">
                <a:extLst>
                  <a:ext uri="{FF2B5EF4-FFF2-40B4-BE49-F238E27FC236}">
                    <a16:creationId xmlns:a16="http://schemas.microsoft.com/office/drawing/2014/main" id="{743FEE5E-A0B4-AF30-E5CA-C1852E6A655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3"/>
                  </a:ext>
                </a:extLst>
              </a:blip>
              <a:stretch>
                <a:fillRect/>
              </a:stretch>
            </p:blipFill>
            <p:spPr>
              <a:xfrm>
                <a:off x="7767314" y="4008444"/>
                <a:ext cx="364090" cy="364090"/>
              </a:xfrm>
              <a:prstGeom prst="rect">
                <a:avLst/>
              </a:prstGeom>
            </p:spPr>
          </p:pic>
          <p:pic>
            <p:nvPicPr>
              <p:cNvPr id="174" name="Graphic 173" descr="Close with solid fill">
                <a:extLst>
                  <a:ext uri="{FF2B5EF4-FFF2-40B4-BE49-F238E27FC236}">
                    <a16:creationId xmlns:a16="http://schemas.microsoft.com/office/drawing/2014/main" id="{84DB3EF2-9382-6876-C418-96CCB690E22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5"/>
                  </a:ext>
                </a:extLst>
              </a:blip>
              <a:stretch>
                <a:fillRect/>
              </a:stretch>
            </p:blipFill>
            <p:spPr>
              <a:xfrm>
                <a:off x="8247839" y="4008444"/>
                <a:ext cx="364090" cy="364090"/>
              </a:xfrm>
              <a:prstGeom prst="rect">
                <a:avLst/>
              </a:prstGeom>
            </p:spPr>
          </p:pic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2" name="TextBox 171">
                  <a:extLst>
                    <a:ext uri="{FF2B5EF4-FFF2-40B4-BE49-F238E27FC236}">
                      <a16:creationId xmlns:a16="http://schemas.microsoft.com/office/drawing/2014/main" id="{5053EF65-9957-9048-969E-CEC1B5BE33B8}"/>
                    </a:ext>
                  </a:extLst>
                </p:cNvPr>
                <p:cNvSpPr txBox="1"/>
                <p:nvPr/>
              </p:nvSpPr>
              <p:spPr>
                <a:xfrm>
                  <a:off x="7443151" y="4222918"/>
                  <a:ext cx="3636833" cy="77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>
                      <a:solidFill>
                        <a:schemeClr val="tx1"/>
                      </a:solidFill>
                    </a:rPr>
                    <a:t>Verify(crs</a:t>
                  </a:r>
                  <a14:m>
                    <m:oMath xmlns:m="http://schemas.openxmlformats.org/officeDocument/2006/math">
                      <m:r>
                        <a:rPr lang="en-US" sz="1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sub>
                      </m:sSub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</m:oMath>
                  </a14:m>
                  <a:r>
                    <a:rPr lang="el-GR" sz="1400" dirty="0">
                      <a:solidFill>
                        <a:schemeClr val="tx1"/>
                      </a:solidFill>
                    </a:rPr>
                    <a:t>π</a:t>
                  </a:r>
                  <a:r>
                    <a:rPr lang="en-US" sz="1400" dirty="0">
                      <a:solidFill>
                        <a:schemeClr val="tx1"/>
                      </a:solidFill>
                    </a:rPr>
                    <a:t>): check extraction and BARG proof</a:t>
                  </a:r>
                </a:p>
              </p:txBody>
            </p:sp>
          </mc:Choice>
          <mc:Fallback xmlns="">
            <p:sp>
              <p:nvSpPr>
                <p:cNvPr id="172" name="TextBox 171">
                  <a:extLst>
                    <a:ext uri="{FF2B5EF4-FFF2-40B4-BE49-F238E27FC236}">
                      <a16:creationId xmlns:a16="http://schemas.microsoft.com/office/drawing/2014/main" id="{5053EF65-9957-9048-969E-CEC1B5BE33B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43151" y="4222918"/>
                  <a:ext cx="3636833" cy="770110"/>
                </a:xfrm>
                <a:prstGeom prst="rect">
                  <a:avLst/>
                </a:prstGeom>
                <a:blipFill>
                  <a:blip r:embed="rId36"/>
                  <a:stretch>
                    <a:fillRect l="-741" t="-3488" b="-1162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A6449EE-925F-AC42-E24A-3B9A988D37B9}"/>
                  </a:ext>
                </a:extLst>
              </p:cNvPr>
              <p:cNvSpPr txBox="1"/>
              <p:nvPr/>
            </p:nvSpPr>
            <p:spPr>
              <a:xfrm>
                <a:off x="2238300" y="5379768"/>
                <a:ext cx="85266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/>
                  <a:t>Ext(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600" dirty="0"/>
                  <a:t>)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A6449EE-925F-AC42-E24A-3B9A988D37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8300" y="5379768"/>
                <a:ext cx="852669" cy="338554"/>
              </a:xfrm>
              <a:prstGeom prst="rect">
                <a:avLst/>
              </a:prstGeom>
              <a:blipFill>
                <a:blip r:embed="rId37"/>
                <a:stretch>
                  <a:fillRect l="-3571" t="-5455" r="-3571" b="-2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Left Bracket 16">
            <a:extLst>
              <a:ext uri="{FF2B5EF4-FFF2-40B4-BE49-F238E27FC236}">
                <a16:creationId xmlns:a16="http://schemas.microsoft.com/office/drawing/2014/main" id="{6378E1DD-7469-9C32-B6A4-B31C6F3CC9D9}"/>
              </a:ext>
            </a:extLst>
          </p:cNvPr>
          <p:cNvSpPr/>
          <p:nvPr/>
        </p:nvSpPr>
        <p:spPr>
          <a:xfrm rot="16200000">
            <a:off x="2631679" y="4841788"/>
            <a:ext cx="65912" cy="1093704"/>
          </a:xfrm>
          <a:prstGeom prst="leftBracket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Left Bracket 17">
            <a:extLst>
              <a:ext uri="{FF2B5EF4-FFF2-40B4-BE49-F238E27FC236}">
                <a16:creationId xmlns:a16="http://schemas.microsoft.com/office/drawing/2014/main" id="{C0BDDFE0-8613-AD34-284C-E75BB1882773}"/>
              </a:ext>
            </a:extLst>
          </p:cNvPr>
          <p:cNvSpPr/>
          <p:nvPr/>
        </p:nvSpPr>
        <p:spPr>
          <a:xfrm rot="16200000">
            <a:off x="4830542" y="4841789"/>
            <a:ext cx="65912" cy="1093704"/>
          </a:xfrm>
          <a:prstGeom prst="leftBracket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C041196A-2F60-B0E0-8C08-F66AF3597FCE}"/>
                  </a:ext>
                </a:extLst>
              </p:cNvPr>
              <p:cNvSpPr txBox="1"/>
              <p:nvPr/>
            </p:nvSpPr>
            <p:spPr>
              <a:xfrm>
                <a:off x="4411547" y="5376889"/>
                <a:ext cx="90390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/>
                  <a:t>Ext(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sz="1600" dirty="0"/>
                  <a:t>)</a:t>
                </a: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C041196A-2F60-B0E0-8C08-F66AF3597F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1547" y="5376889"/>
                <a:ext cx="903902" cy="338554"/>
              </a:xfrm>
              <a:prstGeom prst="rect">
                <a:avLst/>
              </a:prstGeom>
              <a:blipFill>
                <a:blip r:embed="rId38"/>
                <a:stretch>
                  <a:fillRect l="-4054" t="-5357" r="-2703"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AC828A6A-46F7-639F-F2CE-64E3D3F9A139}"/>
              </a:ext>
            </a:extLst>
          </p:cNvPr>
          <p:cNvSpPr txBox="1"/>
          <p:nvPr/>
        </p:nvSpPr>
        <p:spPr>
          <a:xfrm>
            <a:off x="1199020" y="5857289"/>
            <a:ext cx="1294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hidden bits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3D233A4-2077-8725-60E2-2F41E332AE8D}"/>
              </a:ext>
            </a:extLst>
          </p:cNvPr>
          <p:cNvCxnSpPr>
            <a:cxnSpLocks/>
          </p:cNvCxnSpPr>
          <p:nvPr/>
        </p:nvCxnSpPr>
        <p:spPr>
          <a:xfrm>
            <a:off x="7755840" y="2678949"/>
            <a:ext cx="1137701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Group 32">
            <a:extLst>
              <a:ext uri="{FF2B5EF4-FFF2-40B4-BE49-F238E27FC236}">
                <a16:creationId xmlns:a16="http://schemas.microsoft.com/office/drawing/2014/main" id="{1F061591-05E2-6447-F7BE-D4FAD320EDFE}"/>
              </a:ext>
            </a:extLst>
          </p:cNvPr>
          <p:cNvGrpSpPr/>
          <p:nvPr/>
        </p:nvGrpSpPr>
        <p:grpSpPr>
          <a:xfrm>
            <a:off x="6677749" y="4048994"/>
            <a:ext cx="634105" cy="634105"/>
            <a:chOff x="6112068" y="5264714"/>
            <a:chExt cx="822169" cy="822169"/>
          </a:xfrm>
        </p:grpSpPr>
        <p:pic>
          <p:nvPicPr>
            <p:cNvPr id="34" name="Graphic 33" descr="Envelope outline">
              <a:extLst>
                <a:ext uri="{FF2B5EF4-FFF2-40B4-BE49-F238E27FC236}">
                  <a16:creationId xmlns:a16="http://schemas.microsoft.com/office/drawing/2014/main" id="{F29D2D55-592C-D5F2-1A09-D862BF9E6B9A}"/>
                </a:ext>
              </a:extLst>
            </p:cNvPr>
            <p:cNvPicPr>
              <a:picLocks noChangeAspect="1"/>
            </p:cNvPicPr>
            <p:nvPr/>
          </p:nvPicPr>
          <p:blipFill>
            <a:blip r:embed="rId3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0"/>
                </a:ext>
              </a:extLst>
            </a:blip>
            <a:stretch>
              <a:fillRect/>
            </a:stretch>
          </p:blipFill>
          <p:spPr>
            <a:xfrm>
              <a:off x="6112068" y="5264714"/>
              <a:ext cx="822169" cy="822169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4E261863-F2C4-CEEC-B05F-C1E0DDFDF96B}"/>
                    </a:ext>
                  </a:extLst>
                </p:cNvPr>
                <p:cNvSpPr txBox="1"/>
                <p:nvPr/>
              </p:nvSpPr>
              <p:spPr>
                <a:xfrm>
                  <a:off x="6288635" y="5326517"/>
                  <a:ext cx="383952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4E261863-F2C4-CEEC-B05F-C1E0DDFDF96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88635" y="5326517"/>
                  <a:ext cx="383952" cy="307777"/>
                </a:xfrm>
                <a:prstGeom prst="rect">
                  <a:avLst/>
                </a:prstGeom>
                <a:blipFill>
                  <a:blip r:embed="rId41"/>
                  <a:stretch>
                    <a:fillRect b="-2820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E5744C58-86C4-2CA5-E3C3-B25BF63007B4}"/>
              </a:ext>
            </a:extLst>
          </p:cNvPr>
          <p:cNvSpPr txBox="1"/>
          <p:nvPr/>
        </p:nvSpPr>
        <p:spPr>
          <a:xfrm>
            <a:off x="9396751" y="4158044"/>
            <a:ext cx="333746" cy="415498"/>
          </a:xfrm>
          <a:prstGeom prst="rect">
            <a:avLst/>
          </a:prstGeom>
          <a:noFill/>
        </p:spPr>
        <p:txBody>
          <a:bodyPr wrap="none" tIns="0" bIns="137160" rtlCol="0" anchor="b" anchorCtr="0">
            <a:spAutoFit/>
          </a:bodyPr>
          <a:lstStyle/>
          <a:p>
            <a:r>
              <a:rPr lang="en-US" dirty="0"/>
              <a:t>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A4E888C6-E84D-7399-1D2B-151C30A6066B}"/>
                  </a:ext>
                </a:extLst>
              </p:cNvPr>
              <p:cNvSpPr txBox="1"/>
              <p:nvPr/>
            </p:nvSpPr>
            <p:spPr>
              <a:xfrm>
                <a:off x="6002306" y="3774079"/>
                <a:ext cx="3563329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600" dirty="0"/>
                  <a:t>Proving</a:t>
                </a:r>
                <a:r>
                  <a:rPr lang="en-US" sz="1600" dirty="0">
                    <a:solidFill>
                      <a:schemeClr val="tx1"/>
                    </a:solidFill>
                  </a:rPr>
                  <a:t> BARG statement</a:t>
                </a:r>
                <a14:m>
                  <m:oMath xmlns:m="http://schemas.openxmlformats.org/officeDocument/2006/math">
                    <m:r>
                      <a:rPr lang="en-US" sz="16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sz="1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[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𝑚𝐵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1600" dirty="0">
                    <a:solidFill>
                      <a:schemeClr val="tx1"/>
                    </a:solidFill>
                  </a:rPr>
                  <a:t> :</a:t>
                </a: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A4E888C6-E84D-7399-1D2B-151C30A606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2306" y="3774079"/>
                <a:ext cx="3563329" cy="338554"/>
              </a:xfrm>
              <a:prstGeom prst="rect">
                <a:avLst/>
              </a:prstGeom>
              <a:blipFill>
                <a:blip r:embed="rId42"/>
                <a:stretch>
                  <a:fillRect l="-1027" t="-5357"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6" name="Group 45">
            <a:extLst>
              <a:ext uri="{FF2B5EF4-FFF2-40B4-BE49-F238E27FC236}">
                <a16:creationId xmlns:a16="http://schemas.microsoft.com/office/drawing/2014/main" id="{C58C6C10-959C-5BE2-9AA3-2FF4579759A2}"/>
              </a:ext>
            </a:extLst>
          </p:cNvPr>
          <p:cNvGrpSpPr/>
          <p:nvPr/>
        </p:nvGrpSpPr>
        <p:grpSpPr>
          <a:xfrm>
            <a:off x="7363767" y="4048741"/>
            <a:ext cx="634105" cy="634105"/>
            <a:chOff x="6112068" y="5264714"/>
            <a:chExt cx="822169" cy="822169"/>
          </a:xfrm>
        </p:grpSpPr>
        <p:pic>
          <p:nvPicPr>
            <p:cNvPr id="47" name="Graphic 46" descr="Envelope outline">
              <a:extLst>
                <a:ext uri="{FF2B5EF4-FFF2-40B4-BE49-F238E27FC236}">
                  <a16:creationId xmlns:a16="http://schemas.microsoft.com/office/drawing/2014/main" id="{DDE52734-57F7-B4CB-4CD8-ED00EFFB5408}"/>
                </a:ext>
              </a:extLst>
            </p:cNvPr>
            <p:cNvPicPr>
              <a:picLocks noChangeAspect="1"/>
            </p:cNvPicPr>
            <p:nvPr/>
          </p:nvPicPr>
          <p:blipFill>
            <a:blip r:embed="rId3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0"/>
                </a:ext>
              </a:extLst>
            </a:blip>
            <a:stretch>
              <a:fillRect/>
            </a:stretch>
          </p:blipFill>
          <p:spPr>
            <a:xfrm>
              <a:off x="6112068" y="5264714"/>
              <a:ext cx="822169" cy="822169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1B8E8E6A-677F-3488-FB2F-94B22EDB34E9}"/>
                    </a:ext>
                  </a:extLst>
                </p:cNvPr>
                <p:cNvSpPr txBox="1"/>
                <p:nvPr/>
              </p:nvSpPr>
              <p:spPr>
                <a:xfrm>
                  <a:off x="6275462" y="5326517"/>
                  <a:ext cx="503229" cy="39905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1B8E8E6A-677F-3488-FB2F-94B22EDB34E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75462" y="5326517"/>
                  <a:ext cx="503229" cy="399058"/>
                </a:xfrm>
                <a:prstGeom prst="rect">
                  <a:avLst/>
                </a:prstGeom>
                <a:blipFill>
                  <a:blip r:embed="rId4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B208B63F-1431-F39F-99FC-ECCF71CDCED5}"/>
              </a:ext>
            </a:extLst>
          </p:cNvPr>
          <p:cNvGrpSpPr/>
          <p:nvPr/>
        </p:nvGrpSpPr>
        <p:grpSpPr>
          <a:xfrm>
            <a:off x="9736763" y="4027337"/>
            <a:ext cx="634105" cy="634105"/>
            <a:chOff x="6112068" y="5264714"/>
            <a:chExt cx="822169" cy="822169"/>
          </a:xfrm>
        </p:grpSpPr>
        <p:pic>
          <p:nvPicPr>
            <p:cNvPr id="51" name="Graphic 50" descr="Envelope outline">
              <a:extLst>
                <a:ext uri="{FF2B5EF4-FFF2-40B4-BE49-F238E27FC236}">
                  <a16:creationId xmlns:a16="http://schemas.microsoft.com/office/drawing/2014/main" id="{28C4E4D5-BC2E-838D-C5A3-FC0125020A15}"/>
                </a:ext>
              </a:extLst>
            </p:cNvPr>
            <p:cNvPicPr>
              <a:picLocks noChangeAspect="1"/>
            </p:cNvPicPr>
            <p:nvPr/>
          </p:nvPicPr>
          <p:blipFill>
            <a:blip r:embed="rId3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0"/>
                </a:ext>
              </a:extLst>
            </a:blip>
            <a:stretch>
              <a:fillRect/>
            </a:stretch>
          </p:blipFill>
          <p:spPr>
            <a:xfrm>
              <a:off x="6112068" y="5264714"/>
              <a:ext cx="822169" cy="822169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AAB01161-9337-A116-0912-FA4D54F64EFC}"/>
                    </a:ext>
                  </a:extLst>
                </p:cNvPr>
                <p:cNvSpPr txBox="1"/>
                <p:nvPr/>
              </p:nvSpPr>
              <p:spPr>
                <a:xfrm>
                  <a:off x="6262289" y="5326517"/>
                  <a:ext cx="518608" cy="39905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AAB01161-9337-A116-0912-FA4D54F64EF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62289" y="5326517"/>
                  <a:ext cx="518608" cy="399058"/>
                </a:xfrm>
                <a:prstGeom prst="rect">
                  <a:avLst/>
                </a:prstGeom>
                <a:blipFill>
                  <a:blip r:embed="rId4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0C26698B-C35C-D561-056F-35E2B062D7DB}"/>
              </a:ext>
            </a:extLst>
          </p:cNvPr>
          <p:cNvGrpSpPr/>
          <p:nvPr/>
        </p:nvGrpSpPr>
        <p:grpSpPr>
          <a:xfrm>
            <a:off x="8931530" y="2354247"/>
            <a:ext cx="634105" cy="634105"/>
            <a:chOff x="6112068" y="5264714"/>
            <a:chExt cx="822169" cy="822169"/>
          </a:xfrm>
        </p:grpSpPr>
        <p:pic>
          <p:nvPicPr>
            <p:cNvPr id="60" name="Graphic 59" descr="Envelope outline">
              <a:extLst>
                <a:ext uri="{FF2B5EF4-FFF2-40B4-BE49-F238E27FC236}">
                  <a16:creationId xmlns:a16="http://schemas.microsoft.com/office/drawing/2014/main" id="{8B5061E2-6C3C-29AD-E016-5AD90AB5E285}"/>
                </a:ext>
              </a:extLst>
            </p:cNvPr>
            <p:cNvPicPr>
              <a:picLocks noChangeAspect="1"/>
            </p:cNvPicPr>
            <p:nvPr/>
          </p:nvPicPr>
          <p:blipFill>
            <a:blip r:embed="rId3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0"/>
                </a:ext>
              </a:extLst>
            </a:blip>
            <a:stretch>
              <a:fillRect/>
            </a:stretch>
          </p:blipFill>
          <p:spPr>
            <a:xfrm>
              <a:off x="6112068" y="5264714"/>
              <a:ext cx="822169" cy="822169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TextBox 62">
                  <a:extLst>
                    <a:ext uri="{FF2B5EF4-FFF2-40B4-BE49-F238E27FC236}">
                      <a16:creationId xmlns:a16="http://schemas.microsoft.com/office/drawing/2014/main" id="{76F2361B-52C4-BB58-919F-8D7A61C81D60}"/>
                    </a:ext>
                  </a:extLst>
                </p:cNvPr>
                <p:cNvSpPr txBox="1"/>
                <p:nvPr/>
              </p:nvSpPr>
              <p:spPr>
                <a:xfrm>
                  <a:off x="6288635" y="5326517"/>
                  <a:ext cx="383952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63" name="TextBox 62">
                  <a:extLst>
                    <a:ext uri="{FF2B5EF4-FFF2-40B4-BE49-F238E27FC236}">
                      <a16:creationId xmlns:a16="http://schemas.microsoft.com/office/drawing/2014/main" id="{76F2361B-52C4-BB58-919F-8D7A61C81D6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88635" y="5326517"/>
                  <a:ext cx="383952" cy="307777"/>
                </a:xfrm>
                <a:prstGeom prst="rect">
                  <a:avLst/>
                </a:prstGeom>
                <a:blipFill>
                  <a:blip r:embed="rId45"/>
                  <a:stretch>
                    <a:fillRect b="-2820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8616FEBA-3C84-8C7C-2C2C-A6C931B0F9C8}"/>
              </a:ext>
            </a:extLst>
          </p:cNvPr>
          <p:cNvGrpSpPr/>
          <p:nvPr/>
        </p:nvGrpSpPr>
        <p:grpSpPr>
          <a:xfrm>
            <a:off x="8931530" y="3153277"/>
            <a:ext cx="634105" cy="634105"/>
            <a:chOff x="6112068" y="5264714"/>
            <a:chExt cx="822169" cy="822169"/>
          </a:xfrm>
        </p:grpSpPr>
        <p:pic>
          <p:nvPicPr>
            <p:cNvPr id="65" name="Graphic 64" descr="Envelope outline">
              <a:extLst>
                <a:ext uri="{FF2B5EF4-FFF2-40B4-BE49-F238E27FC236}">
                  <a16:creationId xmlns:a16="http://schemas.microsoft.com/office/drawing/2014/main" id="{02470145-B5DB-ECB3-8723-3B792864641F}"/>
                </a:ext>
              </a:extLst>
            </p:cNvPr>
            <p:cNvPicPr>
              <a:picLocks noChangeAspect="1"/>
            </p:cNvPicPr>
            <p:nvPr/>
          </p:nvPicPr>
          <p:blipFill>
            <a:blip r:embed="rId3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0"/>
                </a:ext>
              </a:extLst>
            </a:blip>
            <a:stretch>
              <a:fillRect/>
            </a:stretch>
          </p:blipFill>
          <p:spPr>
            <a:xfrm>
              <a:off x="6112068" y="5264714"/>
              <a:ext cx="822169" cy="822169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TextBox 65">
                  <a:extLst>
                    <a:ext uri="{FF2B5EF4-FFF2-40B4-BE49-F238E27FC236}">
                      <a16:creationId xmlns:a16="http://schemas.microsoft.com/office/drawing/2014/main" id="{ECAEA9FC-58DE-E88A-54F3-92A0B1CFF883}"/>
                    </a:ext>
                  </a:extLst>
                </p:cNvPr>
                <p:cNvSpPr txBox="1"/>
                <p:nvPr/>
              </p:nvSpPr>
              <p:spPr>
                <a:xfrm>
                  <a:off x="6262289" y="5326517"/>
                  <a:ext cx="518608" cy="39905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66" name="TextBox 65">
                  <a:extLst>
                    <a:ext uri="{FF2B5EF4-FFF2-40B4-BE49-F238E27FC236}">
                      <a16:creationId xmlns:a16="http://schemas.microsoft.com/office/drawing/2014/main" id="{ECAEA9FC-58DE-E88A-54F3-92A0B1CFF88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62289" y="5326517"/>
                  <a:ext cx="518608" cy="399058"/>
                </a:xfrm>
                <a:prstGeom prst="rect">
                  <a:avLst/>
                </a:prstGeom>
                <a:blipFill>
                  <a:blip r:embed="rId4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56009654-CCF6-F726-5D14-112EF89CA678}"/>
              </a:ext>
            </a:extLst>
          </p:cNvPr>
          <p:cNvGrpSpPr/>
          <p:nvPr/>
        </p:nvGrpSpPr>
        <p:grpSpPr>
          <a:xfrm>
            <a:off x="8045831" y="4048741"/>
            <a:ext cx="634105" cy="634105"/>
            <a:chOff x="6112068" y="5264714"/>
            <a:chExt cx="822169" cy="822169"/>
          </a:xfrm>
        </p:grpSpPr>
        <p:pic>
          <p:nvPicPr>
            <p:cNvPr id="68" name="Graphic 67" descr="Envelope outline">
              <a:extLst>
                <a:ext uri="{FF2B5EF4-FFF2-40B4-BE49-F238E27FC236}">
                  <a16:creationId xmlns:a16="http://schemas.microsoft.com/office/drawing/2014/main" id="{72302B9A-2B49-335A-75CF-977CA9AAEF98}"/>
                </a:ext>
              </a:extLst>
            </p:cNvPr>
            <p:cNvPicPr>
              <a:picLocks noChangeAspect="1"/>
            </p:cNvPicPr>
            <p:nvPr/>
          </p:nvPicPr>
          <p:blipFill>
            <a:blip r:embed="rId3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0"/>
                </a:ext>
              </a:extLst>
            </a:blip>
            <a:stretch>
              <a:fillRect/>
            </a:stretch>
          </p:blipFill>
          <p:spPr>
            <a:xfrm>
              <a:off x="6112068" y="5264714"/>
              <a:ext cx="822169" cy="822169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" name="TextBox 68">
                  <a:extLst>
                    <a:ext uri="{FF2B5EF4-FFF2-40B4-BE49-F238E27FC236}">
                      <a16:creationId xmlns:a16="http://schemas.microsoft.com/office/drawing/2014/main" id="{5241FA93-05D9-BB83-E390-B8887C447F87}"/>
                    </a:ext>
                  </a:extLst>
                </p:cNvPr>
                <p:cNvSpPr txBox="1"/>
                <p:nvPr/>
              </p:nvSpPr>
              <p:spPr>
                <a:xfrm>
                  <a:off x="6275462" y="5326517"/>
                  <a:ext cx="503229" cy="39905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69" name="TextBox 68">
                  <a:extLst>
                    <a:ext uri="{FF2B5EF4-FFF2-40B4-BE49-F238E27FC236}">
                      <a16:creationId xmlns:a16="http://schemas.microsoft.com/office/drawing/2014/main" id="{5241FA93-05D9-BB83-E390-B8887C447F8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75462" y="5326517"/>
                  <a:ext cx="503229" cy="399058"/>
                </a:xfrm>
                <a:prstGeom prst="rect">
                  <a:avLst/>
                </a:prstGeom>
                <a:blipFill>
                  <a:blip r:embed="rId4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0EB731EF-0085-1DF5-1AC1-9A078EBE376F}"/>
              </a:ext>
            </a:extLst>
          </p:cNvPr>
          <p:cNvGrpSpPr/>
          <p:nvPr/>
        </p:nvGrpSpPr>
        <p:grpSpPr>
          <a:xfrm>
            <a:off x="8730336" y="4039038"/>
            <a:ext cx="634105" cy="634105"/>
            <a:chOff x="6112068" y="5264714"/>
            <a:chExt cx="822169" cy="822169"/>
          </a:xfrm>
        </p:grpSpPr>
        <p:pic>
          <p:nvPicPr>
            <p:cNvPr id="72" name="Graphic 71" descr="Envelope outline">
              <a:extLst>
                <a:ext uri="{FF2B5EF4-FFF2-40B4-BE49-F238E27FC236}">
                  <a16:creationId xmlns:a16="http://schemas.microsoft.com/office/drawing/2014/main" id="{16850A5C-3C57-A33D-5159-24ABAD41BF25}"/>
                </a:ext>
              </a:extLst>
            </p:cNvPr>
            <p:cNvPicPr>
              <a:picLocks noChangeAspect="1"/>
            </p:cNvPicPr>
            <p:nvPr/>
          </p:nvPicPr>
          <p:blipFill>
            <a:blip r:embed="rId3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0"/>
                </a:ext>
              </a:extLst>
            </a:blip>
            <a:stretch>
              <a:fillRect/>
            </a:stretch>
          </p:blipFill>
          <p:spPr>
            <a:xfrm>
              <a:off x="6112068" y="5264714"/>
              <a:ext cx="822169" cy="822169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3" name="TextBox 72">
                  <a:extLst>
                    <a:ext uri="{FF2B5EF4-FFF2-40B4-BE49-F238E27FC236}">
                      <a16:creationId xmlns:a16="http://schemas.microsoft.com/office/drawing/2014/main" id="{BB350505-6E96-0A1C-DE57-B687F2EEAE56}"/>
                    </a:ext>
                  </a:extLst>
                </p:cNvPr>
                <p:cNvSpPr txBox="1"/>
                <p:nvPr/>
              </p:nvSpPr>
              <p:spPr>
                <a:xfrm>
                  <a:off x="6275462" y="5326517"/>
                  <a:ext cx="503229" cy="39905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73" name="TextBox 72">
                  <a:extLst>
                    <a:ext uri="{FF2B5EF4-FFF2-40B4-BE49-F238E27FC236}">
                      <a16:creationId xmlns:a16="http://schemas.microsoft.com/office/drawing/2014/main" id="{BB350505-6E96-0A1C-DE57-B687F2EEAE5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75462" y="5326517"/>
                  <a:ext cx="503229" cy="399058"/>
                </a:xfrm>
                <a:prstGeom prst="rect">
                  <a:avLst/>
                </a:prstGeom>
                <a:blipFill>
                  <a:blip r:embed="rId4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5121242B-FFFA-A04F-441D-451FBE7F4218}"/>
              </a:ext>
            </a:extLst>
          </p:cNvPr>
          <p:cNvGrpSpPr/>
          <p:nvPr/>
        </p:nvGrpSpPr>
        <p:grpSpPr>
          <a:xfrm>
            <a:off x="6732901" y="4618393"/>
            <a:ext cx="518537" cy="518537"/>
            <a:chOff x="6732901" y="4618393"/>
            <a:chExt cx="518537" cy="518537"/>
          </a:xfrm>
        </p:grpSpPr>
        <p:pic>
          <p:nvPicPr>
            <p:cNvPr id="56" name="Graphic 55" descr="Email outline">
              <a:extLst>
                <a:ext uri="{FF2B5EF4-FFF2-40B4-BE49-F238E27FC236}">
                  <a16:creationId xmlns:a16="http://schemas.microsoft.com/office/drawing/2014/main" id="{E7D04425-B035-9ACD-E897-2D2F484D8314}"/>
                </a:ext>
              </a:extLst>
            </p:cNvPr>
            <p:cNvPicPr>
              <a:picLocks noChangeAspect="1"/>
            </p:cNvPicPr>
            <p:nvPr/>
          </p:nvPicPr>
          <p:blipFill>
            <a:blip r:embed="rId4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9"/>
                </a:ext>
              </a:extLst>
            </a:blip>
            <a:stretch>
              <a:fillRect/>
            </a:stretch>
          </p:blipFill>
          <p:spPr>
            <a:xfrm>
              <a:off x="6732901" y="4618393"/>
              <a:ext cx="518537" cy="518537"/>
            </a:xfrm>
            <a:prstGeom prst="rect">
              <a:avLst/>
            </a:prstGeom>
          </p:spPr>
        </p:pic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97B533CD-F335-2644-DA24-8A366BA24FD4}"/>
                </a:ext>
              </a:extLst>
            </p:cNvPr>
            <p:cNvSpPr/>
            <p:nvPr/>
          </p:nvSpPr>
          <p:spPr>
            <a:xfrm>
              <a:off x="6907091" y="4752782"/>
              <a:ext cx="170155" cy="1732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TextBox 75">
                  <a:extLst>
                    <a:ext uri="{FF2B5EF4-FFF2-40B4-BE49-F238E27FC236}">
                      <a16:creationId xmlns:a16="http://schemas.microsoft.com/office/drawing/2014/main" id="{A3E7717E-FFED-3470-B1F4-1563D796D446}"/>
                    </a:ext>
                  </a:extLst>
                </p:cNvPr>
                <p:cNvSpPr txBox="1"/>
                <p:nvPr/>
              </p:nvSpPr>
              <p:spPr>
                <a:xfrm>
                  <a:off x="6830794" y="4639060"/>
                  <a:ext cx="306494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76" name="TextBox 75">
                  <a:extLst>
                    <a:ext uri="{FF2B5EF4-FFF2-40B4-BE49-F238E27FC236}">
                      <a16:creationId xmlns:a16="http://schemas.microsoft.com/office/drawing/2014/main" id="{A3E7717E-FFED-3470-B1F4-1563D796D44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30794" y="4639060"/>
                  <a:ext cx="306494" cy="307777"/>
                </a:xfrm>
                <a:prstGeom prst="rect">
                  <a:avLst/>
                </a:prstGeom>
                <a:blipFill>
                  <a:blip r:embed="rId5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15EDC04E-20AB-CD3B-D799-95227633280D}"/>
              </a:ext>
            </a:extLst>
          </p:cNvPr>
          <p:cNvGrpSpPr/>
          <p:nvPr/>
        </p:nvGrpSpPr>
        <p:grpSpPr>
          <a:xfrm>
            <a:off x="8109781" y="4623916"/>
            <a:ext cx="518537" cy="518537"/>
            <a:chOff x="6732901" y="4618393"/>
            <a:chExt cx="518537" cy="518537"/>
          </a:xfrm>
        </p:grpSpPr>
        <p:pic>
          <p:nvPicPr>
            <p:cNvPr id="80" name="Graphic 79" descr="Email outline">
              <a:extLst>
                <a:ext uri="{FF2B5EF4-FFF2-40B4-BE49-F238E27FC236}">
                  <a16:creationId xmlns:a16="http://schemas.microsoft.com/office/drawing/2014/main" id="{D9F2B5D6-A5B6-4418-A24A-D334A4321550}"/>
                </a:ext>
              </a:extLst>
            </p:cNvPr>
            <p:cNvPicPr>
              <a:picLocks noChangeAspect="1"/>
            </p:cNvPicPr>
            <p:nvPr/>
          </p:nvPicPr>
          <p:blipFill>
            <a:blip r:embed="rId4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9"/>
                </a:ext>
              </a:extLst>
            </a:blip>
            <a:stretch>
              <a:fillRect/>
            </a:stretch>
          </p:blipFill>
          <p:spPr>
            <a:xfrm>
              <a:off x="6732901" y="4618393"/>
              <a:ext cx="518537" cy="518537"/>
            </a:xfrm>
            <a:prstGeom prst="rect">
              <a:avLst/>
            </a:prstGeom>
          </p:spPr>
        </p:pic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A0FFAB89-A819-BC9C-69CF-123A019FEF32}"/>
                </a:ext>
              </a:extLst>
            </p:cNvPr>
            <p:cNvSpPr/>
            <p:nvPr/>
          </p:nvSpPr>
          <p:spPr>
            <a:xfrm>
              <a:off x="6907091" y="4752782"/>
              <a:ext cx="170155" cy="1732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2" name="TextBox 81">
                  <a:extLst>
                    <a:ext uri="{FF2B5EF4-FFF2-40B4-BE49-F238E27FC236}">
                      <a16:creationId xmlns:a16="http://schemas.microsoft.com/office/drawing/2014/main" id="{96F4B069-6F28-40DF-103D-3D0ACA318F87}"/>
                    </a:ext>
                  </a:extLst>
                </p:cNvPr>
                <p:cNvSpPr txBox="1"/>
                <p:nvPr/>
              </p:nvSpPr>
              <p:spPr>
                <a:xfrm>
                  <a:off x="6830794" y="4639060"/>
                  <a:ext cx="306494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82" name="TextBox 81">
                  <a:extLst>
                    <a:ext uri="{FF2B5EF4-FFF2-40B4-BE49-F238E27FC236}">
                      <a16:creationId xmlns:a16="http://schemas.microsoft.com/office/drawing/2014/main" id="{96F4B069-6F28-40DF-103D-3D0ACA318F8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30794" y="4639060"/>
                  <a:ext cx="306494" cy="307777"/>
                </a:xfrm>
                <a:prstGeom prst="rect">
                  <a:avLst/>
                </a:prstGeom>
                <a:blipFill>
                  <a:blip r:embed="rId5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2277DDAE-7AF9-F5A4-6460-C8F0BD465BA7}"/>
              </a:ext>
            </a:extLst>
          </p:cNvPr>
          <p:cNvGrpSpPr/>
          <p:nvPr/>
        </p:nvGrpSpPr>
        <p:grpSpPr>
          <a:xfrm>
            <a:off x="8795141" y="4623916"/>
            <a:ext cx="518537" cy="518537"/>
            <a:chOff x="6732901" y="4618393"/>
            <a:chExt cx="518537" cy="518537"/>
          </a:xfrm>
        </p:grpSpPr>
        <p:pic>
          <p:nvPicPr>
            <p:cNvPr id="84" name="Graphic 83" descr="Email outline">
              <a:extLst>
                <a:ext uri="{FF2B5EF4-FFF2-40B4-BE49-F238E27FC236}">
                  <a16:creationId xmlns:a16="http://schemas.microsoft.com/office/drawing/2014/main" id="{5A5DE7A1-FB9C-B586-10FC-A0BA05C0BBE6}"/>
                </a:ext>
              </a:extLst>
            </p:cNvPr>
            <p:cNvPicPr>
              <a:picLocks noChangeAspect="1"/>
            </p:cNvPicPr>
            <p:nvPr/>
          </p:nvPicPr>
          <p:blipFill>
            <a:blip r:embed="rId4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9"/>
                </a:ext>
              </a:extLst>
            </a:blip>
            <a:stretch>
              <a:fillRect/>
            </a:stretch>
          </p:blipFill>
          <p:spPr>
            <a:xfrm>
              <a:off x="6732901" y="4618393"/>
              <a:ext cx="518537" cy="518537"/>
            </a:xfrm>
            <a:prstGeom prst="rect">
              <a:avLst/>
            </a:prstGeom>
          </p:spPr>
        </p:pic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16799057-71F5-3EDA-B257-84EE1DF81189}"/>
                </a:ext>
              </a:extLst>
            </p:cNvPr>
            <p:cNvSpPr/>
            <p:nvPr/>
          </p:nvSpPr>
          <p:spPr>
            <a:xfrm>
              <a:off x="6907091" y="4752782"/>
              <a:ext cx="170155" cy="1732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6" name="TextBox 85">
                  <a:extLst>
                    <a:ext uri="{FF2B5EF4-FFF2-40B4-BE49-F238E27FC236}">
                      <a16:creationId xmlns:a16="http://schemas.microsoft.com/office/drawing/2014/main" id="{F7CD8EAF-8814-456D-662F-749F8234F4B5}"/>
                    </a:ext>
                  </a:extLst>
                </p:cNvPr>
                <p:cNvSpPr txBox="1"/>
                <p:nvPr/>
              </p:nvSpPr>
              <p:spPr>
                <a:xfrm>
                  <a:off x="6830794" y="4639060"/>
                  <a:ext cx="306494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86" name="TextBox 85">
                  <a:extLst>
                    <a:ext uri="{FF2B5EF4-FFF2-40B4-BE49-F238E27FC236}">
                      <a16:creationId xmlns:a16="http://schemas.microsoft.com/office/drawing/2014/main" id="{F7CD8EAF-8814-456D-662F-749F8234F4B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30794" y="4639060"/>
                  <a:ext cx="306494" cy="307777"/>
                </a:xfrm>
                <a:prstGeom prst="rect">
                  <a:avLst/>
                </a:prstGeom>
                <a:blipFill>
                  <a:blip r:embed="rId5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7AE0E18B-3184-3A32-8327-F4C788C26AC3}"/>
                  </a:ext>
                </a:extLst>
              </p:cNvPr>
              <p:cNvSpPr/>
              <p:nvPr/>
            </p:nvSpPr>
            <p:spPr>
              <a:xfrm>
                <a:off x="8134704" y="5533213"/>
                <a:ext cx="468688" cy="369332"/>
              </a:xfrm>
              <a:prstGeom prst="rect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7AE0E18B-3184-3A32-8327-F4C788C26AC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34704" y="5533213"/>
                <a:ext cx="468688" cy="369332"/>
              </a:xfrm>
              <a:prstGeom prst="rect">
                <a:avLst/>
              </a:prstGeom>
              <a:blipFill>
                <a:blip r:embed="rId53"/>
                <a:stretch>
                  <a:fillRect b="-1587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F21B2E69-1A97-2970-A502-BDEA1238F508}"/>
              </a:ext>
            </a:extLst>
          </p:cNvPr>
          <p:cNvCxnSpPr>
            <a:cxnSpLocks/>
          </p:cNvCxnSpPr>
          <p:nvPr/>
        </p:nvCxnSpPr>
        <p:spPr>
          <a:xfrm>
            <a:off x="7145111" y="5070591"/>
            <a:ext cx="989593" cy="50504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6C5DE8D5-F858-5219-0411-C7ED9E93817D}"/>
              </a:ext>
            </a:extLst>
          </p:cNvPr>
          <p:cNvCxnSpPr>
            <a:cxnSpLocks/>
          </p:cNvCxnSpPr>
          <p:nvPr/>
        </p:nvCxnSpPr>
        <p:spPr>
          <a:xfrm>
            <a:off x="8369048" y="5087947"/>
            <a:ext cx="0" cy="487692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>
            <a:extLst>
              <a:ext uri="{FF2B5EF4-FFF2-40B4-BE49-F238E27FC236}">
                <a16:creationId xmlns:a16="http://schemas.microsoft.com/office/drawing/2014/main" id="{777E57FD-2BF7-5C4A-A5CB-FE3E470D4D79}"/>
              </a:ext>
            </a:extLst>
          </p:cNvPr>
          <p:cNvCxnSpPr>
            <a:cxnSpLocks/>
          </p:cNvCxnSpPr>
          <p:nvPr/>
        </p:nvCxnSpPr>
        <p:spPr>
          <a:xfrm flipH="1">
            <a:off x="8581148" y="5109049"/>
            <a:ext cx="369530" cy="45862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TextBox 96">
            <a:extLst>
              <a:ext uri="{FF2B5EF4-FFF2-40B4-BE49-F238E27FC236}">
                <a16:creationId xmlns:a16="http://schemas.microsoft.com/office/drawing/2014/main" id="{C6F69281-E68B-18C3-E9AB-6779AF9530B3}"/>
              </a:ext>
            </a:extLst>
          </p:cNvPr>
          <p:cNvSpPr txBox="1"/>
          <p:nvPr/>
        </p:nvSpPr>
        <p:spPr>
          <a:xfrm>
            <a:off x="10365862" y="4189495"/>
            <a:ext cx="1837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consider local indices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F831908A-C9F8-33CD-ABA8-05217DFFF8C2}"/>
              </a:ext>
            </a:extLst>
          </p:cNvPr>
          <p:cNvSpPr txBox="1"/>
          <p:nvPr/>
        </p:nvSpPr>
        <p:spPr>
          <a:xfrm>
            <a:off x="9361030" y="4724327"/>
            <a:ext cx="17082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open commitments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0C807D49-E6D9-2E53-189F-6570534FDAF7}"/>
              </a:ext>
            </a:extLst>
          </p:cNvPr>
          <p:cNvSpPr txBox="1"/>
          <p:nvPr/>
        </p:nvSpPr>
        <p:spPr>
          <a:xfrm>
            <a:off x="8837736" y="5231632"/>
            <a:ext cx="23205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check PRG output matches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B9192E33-627A-BE9F-1BBA-D9252BB0E0AD}"/>
              </a:ext>
            </a:extLst>
          </p:cNvPr>
          <p:cNvSpPr txBox="1"/>
          <p:nvPr/>
        </p:nvSpPr>
        <p:spPr>
          <a:xfrm>
            <a:off x="4811764" y="1817274"/>
            <a:ext cx="26752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Note: extractor seeds also in </a:t>
            </a:r>
            <a:r>
              <a:rPr lang="en-US" sz="1400" dirty="0" err="1"/>
              <a:t>crs</a:t>
            </a:r>
            <a:endParaRPr lang="en-US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D0A58EC-EAF8-F718-481F-F627A3787D5D}"/>
                  </a:ext>
                </a:extLst>
              </p:cNvPr>
              <p:cNvSpPr txBox="1"/>
              <p:nvPr/>
            </p:nvSpPr>
            <p:spPr>
              <a:xfrm>
                <a:off x="2789549" y="6452249"/>
                <a:ext cx="654236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We show: local PRG + BARG for NP + lossy PKE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/>
                  <a:t> NIZK for NP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D0A58EC-EAF8-F718-481F-F627A3787D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9549" y="6452249"/>
                <a:ext cx="6542368" cy="369332"/>
              </a:xfrm>
              <a:prstGeom prst="rect">
                <a:avLst/>
              </a:prstGeom>
              <a:blipFill>
                <a:blip r:embed="rId54"/>
                <a:stretch>
                  <a:fillRect l="-839" t="-8197" r="-373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F33F006B-7AF5-32EA-CE23-2E8527537985}"/>
              </a:ext>
            </a:extLst>
          </p:cNvPr>
          <p:cNvCxnSpPr>
            <a:cxnSpLocks/>
            <a:stCxn id="32" idx="1"/>
          </p:cNvCxnSpPr>
          <p:nvPr/>
        </p:nvCxnSpPr>
        <p:spPr>
          <a:xfrm flipH="1">
            <a:off x="4557004" y="6001259"/>
            <a:ext cx="1165719" cy="49546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63BAEFB8-E035-CB00-40BE-41CB28257694}"/>
                  </a:ext>
                </a:extLst>
              </p:cNvPr>
              <p:cNvSpPr txBox="1"/>
              <p:nvPr/>
            </p:nvSpPr>
            <p:spPr>
              <a:xfrm>
                <a:off x="5722723" y="5816593"/>
                <a:ext cx="255679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Up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</m:oMath>
                </a14:m>
                <a:r>
                  <a:rPr lang="en-US" dirty="0"/>
                  <a:t>log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locality</a:t>
                </a: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63BAEFB8-E035-CB00-40BE-41CB282576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2723" y="5816593"/>
                <a:ext cx="2556790" cy="369332"/>
              </a:xfrm>
              <a:prstGeom prst="rect">
                <a:avLst/>
              </a:prstGeom>
              <a:blipFill>
                <a:blip r:embed="rId55"/>
                <a:stretch>
                  <a:fillRect l="-2148" t="-8197" r="-1671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61884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802C86-B499-81AA-6291-287C20509D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Subsequent result [BKPRV23]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AEDC37-A5C2-D92B-9B6C-25A3BA92A0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7080" y="3306870"/>
            <a:ext cx="5135526" cy="2572721"/>
          </a:xfrm>
        </p:spPr>
        <p:txBody>
          <a:bodyPr>
            <a:normAutofit/>
          </a:bodyPr>
          <a:lstStyle/>
          <a:p>
            <a:pPr algn="ctr"/>
            <a:r>
              <a:rPr lang="en-US" sz="2800" dirty="0">
                <a:solidFill>
                  <a:srgbClr val="00B050"/>
                </a:solidFill>
              </a:rPr>
              <a:t> </a:t>
            </a:r>
          </a:p>
          <a:p>
            <a:pPr algn="ctr"/>
            <a:r>
              <a:rPr lang="en-US" dirty="0"/>
              <a:t>(Somewhere sound) BARG for NP </a:t>
            </a:r>
          </a:p>
          <a:p>
            <a:pPr algn="ctr"/>
            <a:r>
              <a:rPr lang="en-US" dirty="0"/>
              <a:t>+ </a:t>
            </a:r>
          </a:p>
          <a:p>
            <a:pPr algn="ctr"/>
            <a:r>
              <a:rPr lang="en-US" dirty="0"/>
              <a:t>Lossy PKE (dual-mode commitment)</a:t>
            </a:r>
            <a:r>
              <a:rPr lang="en-US" sz="2800" dirty="0"/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44667E2-EFA3-15ED-FF9F-1DF54A2FE6EF}"/>
              </a:ext>
            </a:extLst>
          </p:cNvPr>
          <p:cNvSpPr txBox="1"/>
          <p:nvPr/>
        </p:nvSpPr>
        <p:spPr>
          <a:xfrm>
            <a:off x="6921906" y="3429000"/>
            <a:ext cx="477615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Dual-mode NIZK arg. for NP with</a:t>
            </a:r>
          </a:p>
          <a:p>
            <a:r>
              <a:rPr lang="en-US" sz="2400" dirty="0"/>
              <a:t>- Computational ZK</a:t>
            </a:r>
          </a:p>
          <a:p>
            <a:r>
              <a:rPr lang="en-US" sz="2400" dirty="0"/>
              <a:t>- Adaptive soundness</a:t>
            </a:r>
          </a:p>
          <a:p>
            <a:r>
              <a:rPr lang="en-US" sz="2400" dirty="0"/>
              <a:t>or</a:t>
            </a:r>
          </a:p>
          <a:p>
            <a:r>
              <a:rPr lang="en-US" sz="2400" dirty="0"/>
              <a:t>- Statistical ZK</a:t>
            </a:r>
          </a:p>
          <a:p>
            <a:r>
              <a:rPr lang="en-US" sz="2400" dirty="0"/>
              <a:t>- Non-adaptive soundness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EE645A5-B53A-A896-E2E3-C3D98AE3D7BC}"/>
                  </a:ext>
                </a:extLst>
              </p:cNvPr>
              <p:cNvSpPr txBox="1"/>
              <p:nvPr/>
            </p:nvSpPr>
            <p:spPr>
              <a:xfrm>
                <a:off x="5598105" y="4085399"/>
                <a:ext cx="1032655" cy="1015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b="0" i="1" smtClean="0">
                          <a:latin typeface="Cambria Math" panose="02040503050406030204" pitchFamily="18" charset="0"/>
                        </a:rPr>
                        <m:t>⇒</m:t>
                      </m:r>
                    </m:oMath>
                  </m:oMathPara>
                </a14:m>
                <a:endParaRPr lang="en-US" sz="60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EE645A5-B53A-A896-E2E3-C3D98AE3D7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8105" y="4085399"/>
                <a:ext cx="1032655" cy="101566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6BBF9FF2-DCEF-7E3A-6BA8-0A06AF2D7E48}"/>
              </a:ext>
            </a:extLst>
          </p:cNvPr>
          <p:cNvSpPr txBox="1"/>
          <p:nvPr/>
        </p:nvSpPr>
        <p:spPr>
          <a:xfrm>
            <a:off x="7712229" y="2252135"/>
            <a:ext cx="39858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Focuses on understanding how batch arguments achieve statistical WI</a:t>
            </a:r>
          </a:p>
        </p:txBody>
      </p:sp>
    </p:spTree>
    <p:extLst>
      <p:ext uri="{BB962C8B-B14F-4D97-AF65-F5344CB8AC3E}">
        <p14:creationId xmlns:p14="http://schemas.microsoft.com/office/powerpoint/2010/main" val="3837664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A4BF2D-9E2B-721C-B379-6646FB3CF2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0" y="978408"/>
            <a:ext cx="10634472" cy="1275694"/>
          </a:xfrm>
        </p:spPr>
        <p:txBody>
          <a:bodyPr/>
          <a:lstStyle/>
          <a:p>
            <a:r>
              <a:rPr lang="en-US" dirty="0"/>
              <a:t>Open questions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88862E5-4CFD-B7EE-63D1-8A62C101004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82600" y="2466754"/>
                <a:ext cx="10506991" cy="3412838"/>
              </a:xfrm>
            </p:spPr>
            <p:txBody>
              <a:bodyPr>
                <a:norm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3200" dirty="0"/>
                  <a:t>Can we weaken the lossy PKE assumption?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3200" dirty="0"/>
                  <a:t>Can we get ZAPs or NIWIs with similar assumptions?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3200" dirty="0"/>
                  <a:t>What else can we construct from BARGs?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3200" dirty="0"/>
                  <a:t>What other succinctness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3200" dirty="0"/>
                  <a:t> hiding/privacy statements can we show?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88862E5-4CFD-B7EE-63D1-8A62C101004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82600" y="2466754"/>
                <a:ext cx="10506991" cy="3412838"/>
              </a:xfrm>
              <a:blipFill>
                <a:blip r:embed="rId2"/>
                <a:stretch>
                  <a:fillRect l="-1334" t="-23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405094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37DC23-389F-5493-EFAF-B95D4D2DB7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Thanks for listening!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7CA910-2F78-3D8D-04DF-4695AE6B8C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/>
              <a:t>https://eprint.iacr.org/2023/695</a:t>
            </a:r>
          </a:p>
        </p:txBody>
      </p:sp>
    </p:spTree>
    <p:extLst>
      <p:ext uri="{BB962C8B-B14F-4D97-AF65-F5344CB8AC3E}">
        <p14:creationId xmlns:p14="http://schemas.microsoft.com/office/powerpoint/2010/main" val="42629142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54E2A786-29F7-51AA-9E00-CAC23F5BCFC4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482600" y="978408"/>
                <a:ext cx="10634472" cy="760799"/>
              </a:xfrm>
            </p:spPr>
            <p:txBody>
              <a:bodyPr/>
              <a:lstStyle/>
              <a:p>
                <a:pPr algn="ctr"/>
                <a:r>
                  <a:rPr lang="en-US" sz="5400" dirty="0"/>
                  <a:t>Non-interactive Proof for </a:t>
                </a:r>
                <a14:m>
                  <m:oMath xmlns:m="http://schemas.openxmlformats.org/officeDocument/2006/math">
                    <m:r>
                      <a:rPr lang="en-US" sz="5400" i="1" smtClean="0">
                        <a:latin typeface="Cambria Math" panose="02040503050406030204" pitchFamily="18" charset="0"/>
                      </a:rPr>
                      <m:t>ℒ</m:t>
                    </m:r>
                    <m:r>
                      <a:rPr lang="en-US" sz="5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5400" dirty="0"/>
                  <a:t> NP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54E2A786-29F7-51AA-9E00-CAC23F5BCFC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82600" y="978408"/>
                <a:ext cx="10634472" cy="760799"/>
              </a:xfrm>
              <a:blipFill>
                <a:blip r:embed="rId3"/>
                <a:stretch>
                  <a:fillRect l="-344" t="-33871" r="-344" b="-588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8546AB8A-9F97-D6FD-B707-26DB29565F11}"/>
              </a:ext>
            </a:extLst>
          </p:cNvPr>
          <p:cNvGrpSpPr/>
          <p:nvPr/>
        </p:nvGrpSpPr>
        <p:grpSpPr>
          <a:xfrm>
            <a:off x="2623136" y="1938289"/>
            <a:ext cx="1245884" cy="1611632"/>
            <a:chOff x="1616212" y="2411588"/>
            <a:chExt cx="1781175" cy="2304066"/>
          </a:xfrm>
        </p:grpSpPr>
        <p:pic>
          <p:nvPicPr>
            <p:cNvPr id="5" name="Graphic 4" descr="Woman holding a laptop">
              <a:extLst>
                <a:ext uri="{FF2B5EF4-FFF2-40B4-BE49-F238E27FC236}">
                  <a16:creationId xmlns:a16="http://schemas.microsoft.com/office/drawing/2014/main" id="{87D1A1A4-66EF-8A9A-1251-75BB91DFD53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616212" y="2905904"/>
              <a:ext cx="1781175" cy="1809750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F849A471-C026-4BF8-3D58-EE65CF45A62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830013" y="2411588"/>
              <a:ext cx="876422" cy="828791"/>
            </a:xfrm>
            <a:prstGeom prst="rect">
              <a:avLst/>
            </a:prstGeom>
          </p:spPr>
        </p:pic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2685E58E-FF47-B034-C390-911E16F93D5C}"/>
              </a:ext>
            </a:extLst>
          </p:cNvPr>
          <p:cNvGrpSpPr/>
          <p:nvPr/>
        </p:nvGrpSpPr>
        <p:grpSpPr>
          <a:xfrm flipH="1">
            <a:off x="7774251" y="1908411"/>
            <a:ext cx="906446" cy="1641510"/>
            <a:chOff x="8362146" y="2217906"/>
            <a:chExt cx="1304925" cy="2363127"/>
          </a:xfrm>
        </p:grpSpPr>
        <p:pic>
          <p:nvPicPr>
            <p:cNvPr id="8" name="Graphic 7" descr="Man in business attire">
              <a:extLst>
                <a:ext uri="{FF2B5EF4-FFF2-40B4-BE49-F238E27FC236}">
                  <a16:creationId xmlns:a16="http://schemas.microsoft.com/office/drawing/2014/main" id="{9F3A7454-CEDB-99F3-DDB4-CA7ADEC3FCB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8362146" y="2818908"/>
              <a:ext cx="1304925" cy="1762125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83362E75-B027-6926-9943-5BE8E53565E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514064" y="2217906"/>
              <a:ext cx="856132" cy="856132"/>
            </a:xfrm>
            <a:prstGeom prst="rect">
              <a:avLst/>
            </a:prstGeom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0F7808F1-871D-E7CA-9549-8DE9ED79CABC}"/>
              </a:ext>
            </a:extLst>
          </p:cNvPr>
          <p:cNvGrpSpPr/>
          <p:nvPr/>
        </p:nvGrpSpPr>
        <p:grpSpPr>
          <a:xfrm>
            <a:off x="3960184" y="2549101"/>
            <a:ext cx="3715966" cy="469446"/>
            <a:chOff x="3880244" y="3676158"/>
            <a:chExt cx="3715966" cy="469446"/>
          </a:xfrm>
        </p:grpSpPr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6F86D668-044B-FD4C-8F06-476FC339B79F}"/>
                </a:ext>
              </a:extLst>
            </p:cNvPr>
            <p:cNvCxnSpPr/>
            <p:nvPr/>
          </p:nvCxnSpPr>
          <p:spPr>
            <a:xfrm>
              <a:off x="3880244" y="4145604"/>
              <a:ext cx="3715966" cy="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2C02052B-4598-B3A7-0893-ED290D2F8489}"/>
                    </a:ext>
                  </a:extLst>
                </p:cNvPr>
                <p:cNvSpPr txBox="1"/>
                <p:nvPr/>
              </p:nvSpPr>
              <p:spPr>
                <a:xfrm>
                  <a:off x="4985992" y="3676158"/>
                  <a:ext cx="1162148" cy="36933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400" i="1" smtClean="0">
                          <a:latin typeface="Cambria Math" panose="02040503050406030204" pitchFamily="18" charset="0"/>
                        </a:rPr>
                        <m:t>π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ℒ</m:t>
                      </m:r>
                    </m:oMath>
                  </a14:m>
                  <a:r>
                    <a:rPr lang="en-US" sz="2400" dirty="0"/>
                    <a:t> </a:t>
                  </a:r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2C02052B-4598-B3A7-0893-ED290D2F848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85992" y="3676158"/>
                  <a:ext cx="1162148" cy="369332"/>
                </a:xfrm>
                <a:prstGeom prst="rect">
                  <a:avLst/>
                </a:prstGeom>
                <a:blipFill>
                  <a:blip r:embed="rId10"/>
                  <a:stretch>
                    <a:fillRect l="-6283" b="-1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C90CEE9-B6D9-5107-6607-D563F81B9150}"/>
                  </a:ext>
                </a:extLst>
              </p:cNvPr>
              <p:cNvSpPr txBox="1"/>
              <p:nvPr/>
            </p:nvSpPr>
            <p:spPr>
              <a:xfrm>
                <a:off x="1426225" y="2159627"/>
                <a:ext cx="14039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Prover(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C90CEE9-B6D9-5107-6607-D563F81B91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6225" y="2159627"/>
                <a:ext cx="1403974" cy="369332"/>
              </a:xfrm>
              <a:prstGeom prst="rect">
                <a:avLst/>
              </a:prstGeom>
              <a:blipFill>
                <a:blip r:embed="rId11"/>
                <a:stretch>
                  <a:fillRect l="-3913" t="-8197" r="-3913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2241040-58D9-7E55-7A8D-681D278D4C33}"/>
                  </a:ext>
                </a:extLst>
              </p:cNvPr>
              <p:cNvSpPr txBox="1"/>
              <p:nvPr/>
            </p:nvSpPr>
            <p:spPr>
              <a:xfrm>
                <a:off x="8781390" y="2179769"/>
                <a:ext cx="12212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Verifier(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2241040-58D9-7E55-7A8D-681D278D4C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81390" y="2179769"/>
                <a:ext cx="1221232" cy="369332"/>
              </a:xfrm>
              <a:prstGeom prst="rect">
                <a:avLst/>
              </a:prstGeom>
              <a:blipFill>
                <a:blip r:embed="rId12"/>
                <a:stretch>
                  <a:fillRect l="-4500" t="-10000" r="-4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>
            <a:extLst>
              <a:ext uri="{FF2B5EF4-FFF2-40B4-BE49-F238E27FC236}">
                <a16:creationId xmlns:a16="http://schemas.microsoft.com/office/drawing/2014/main" id="{B79D8191-8CA2-8F43-9D8A-52CAA53761E6}"/>
              </a:ext>
            </a:extLst>
          </p:cNvPr>
          <p:cNvGrpSpPr/>
          <p:nvPr/>
        </p:nvGrpSpPr>
        <p:grpSpPr>
          <a:xfrm>
            <a:off x="7767314" y="3541084"/>
            <a:ext cx="844615" cy="364090"/>
            <a:chOff x="7767314" y="4008444"/>
            <a:chExt cx="844615" cy="364090"/>
          </a:xfrm>
        </p:grpSpPr>
        <p:pic>
          <p:nvPicPr>
            <p:cNvPr id="18" name="Graphic 17" descr="Checkmark with solid fill">
              <a:extLst>
                <a:ext uri="{FF2B5EF4-FFF2-40B4-BE49-F238E27FC236}">
                  <a16:creationId xmlns:a16="http://schemas.microsoft.com/office/drawing/2014/main" id="{3F4F5E9A-9A18-62F3-1631-38A62C249085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7767314" y="4008444"/>
              <a:ext cx="364090" cy="364090"/>
            </a:xfrm>
            <a:prstGeom prst="rect">
              <a:avLst/>
            </a:prstGeom>
          </p:spPr>
        </p:pic>
        <p:pic>
          <p:nvPicPr>
            <p:cNvPr id="19" name="Graphic 18" descr="Close with solid fill">
              <a:extLst>
                <a:ext uri="{FF2B5EF4-FFF2-40B4-BE49-F238E27FC236}">
                  <a16:creationId xmlns:a16="http://schemas.microsoft.com/office/drawing/2014/main" id="{B6272F98-E9C5-772C-C685-EE65A24E52FC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8247839" y="4008444"/>
              <a:ext cx="364090" cy="364090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ED088F91-B302-9F55-9035-70798DE290A7}"/>
                  </a:ext>
                </a:extLst>
              </p:cNvPr>
              <p:cNvSpPr txBox="1"/>
              <p:nvPr/>
            </p:nvSpPr>
            <p:spPr>
              <a:xfrm>
                <a:off x="2062210" y="3912514"/>
                <a:ext cx="828040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Basic Questions: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How short can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sz="2400" dirty="0"/>
                  <a:t> be?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Can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sz="2400" dirty="0"/>
                  <a:t> hide information on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sz="2400" dirty="0"/>
                  <a:t>? </a:t>
                </a: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ED088F91-B302-9F55-9035-70798DE290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2210" y="3912514"/>
                <a:ext cx="8280400" cy="1200329"/>
              </a:xfrm>
              <a:prstGeom prst="rect">
                <a:avLst/>
              </a:prstGeom>
              <a:blipFill>
                <a:blip r:embed="rId17"/>
                <a:stretch>
                  <a:fillRect l="-1104" t="-4061" b="-10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28185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54E2A786-29F7-51AA-9E00-CAC23F5BCFC4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482600" y="978408"/>
                <a:ext cx="10634472" cy="760799"/>
              </a:xfrm>
            </p:spPr>
            <p:txBody>
              <a:bodyPr/>
              <a:lstStyle/>
              <a:p>
                <a:pPr algn="ctr"/>
                <a:r>
                  <a:rPr lang="en-US" sz="5400" dirty="0"/>
                  <a:t>Non-interactive Proof for </a:t>
                </a:r>
                <a14:m>
                  <m:oMath xmlns:m="http://schemas.openxmlformats.org/officeDocument/2006/math">
                    <m:r>
                      <a:rPr lang="en-US" sz="5400" i="1" smtClean="0">
                        <a:latin typeface="Cambria Math" panose="02040503050406030204" pitchFamily="18" charset="0"/>
                      </a:rPr>
                      <m:t>ℒ</m:t>
                    </m:r>
                    <m:r>
                      <a:rPr lang="en-US" sz="5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5400" dirty="0"/>
                  <a:t> NP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54E2A786-29F7-51AA-9E00-CAC23F5BCFC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82600" y="978408"/>
                <a:ext cx="10634472" cy="760799"/>
              </a:xfrm>
              <a:blipFill>
                <a:blip r:embed="rId3"/>
                <a:stretch>
                  <a:fillRect l="-344" t="-33871" r="-344" b="-588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8546AB8A-9F97-D6FD-B707-26DB29565F11}"/>
              </a:ext>
            </a:extLst>
          </p:cNvPr>
          <p:cNvGrpSpPr/>
          <p:nvPr/>
        </p:nvGrpSpPr>
        <p:grpSpPr>
          <a:xfrm>
            <a:off x="2623136" y="1938289"/>
            <a:ext cx="1245884" cy="1611632"/>
            <a:chOff x="1616212" y="2411588"/>
            <a:chExt cx="1781175" cy="2304066"/>
          </a:xfrm>
        </p:grpSpPr>
        <p:pic>
          <p:nvPicPr>
            <p:cNvPr id="5" name="Graphic 4" descr="Woman holding a laptop">
              <a:extLst>
                <a:ext uri="{FF2B5EF4-FFF2-40B4-BE49-F238E27FC236}">
                  <a16:creationId xmlns:a16="http://schemas.microsoft.com/office/drawing/2014/main" id="{87D1A1A4-66EF-8A9A-1251-75BB91DFD53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616212" y="2905904"/>
              <a:ext cx="1781175" cy="1809750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F849A471-C026-4BF8-3D58-EE65CF45A62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830013" y="2411588"/>
              <a:ext cx="876422" cy="828791"/>
            </a:xfrm>
            <a:prstGeom prst="rect">
              <a:avLst/>
            </a:prstGeom>
          </p:spPr>
        </p:pic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2685E58E-FF47-B034-C390-911E16F93D5C}"/>
              </a:ext>
            </a:extLst>
          </p:cNvPr>
          <p:cNvGrpSpPr/>
          <p:nvPr/>
        </p:nvGrpSpPr>
        <p:grpSpPr>
          <a:xfrm flipH="1">
            <a:off x="7774251" y="1908411"/>
            <a:ext cx="906446" cy="1641510"/>
            <a:chOff x="8362146" y="2217906"/>
            <a:chExt cx="1304925" cy="2363127"/>
          </a:xfrm>
        </p:grpSpPr>
        <p:pic>
          <p:nvPicPr>
            <p:cNvPr id="8" name="Graphic 7" descr="Man in business attire">
              <a:extLst>
                <a:ext uri="{FF2B5EF4-FFF2-40B4-BE49-F238E27FC236}">
                  <a16:creationId xmlns:a16="http://schemas.microsoft.com/office/drawing/2014/main" id="{9F3A7454-CEDB-99F3-DDB4-CA7ADEC3FCB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8362146" y="2818908"/>
              <a:ext cx="1304925" cy="1762125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83362E75-B027-6926-9943-5BE8E53565E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514064" y="2217906"/>
              <a:ext cx="856132" cy="856132"/>
            </a:xfrm>
            <a:prstGeom prst="rect">
              <a:avLst/>
            </a:prstGeom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0F7808F1-871D-E7CA-9549-8DE9ED79CABC}"/>
              </a:ext>
            </a:extLst>
          </p:cNvPr>
          <p:cNvGrpSpPr/>
          <p:nvPr/>
        </p:nvGrpSpPr>
        <p:grpSpPr>
          <a:xfrm>
            <a:off x="3960184" y="2549101"/>
            <a:ext cx="3715966" cy="469446"/>
            <a:chOff x="3880244" y="3676158"/>
            <a:chExt cx="3715966" cy="469446"/>
          </a:xfrm>
        </p:grpSpPr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6F86D668-044B-FD4C-8F06-476FC339B79F}"/>
                </a:ext>
              </a:extLst>
            </p:cNvPr>
            <p:cNvCxnSpPr/>
            <p:nvPr/>
          </p:nvCxnSpPr>
          <p:spPr>
            <a:xfrm>
              <a:off x="3880244" y="4145604"/>
              <a:ext cx="3715966" cy="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2C02052B-4598-B3A7-0893-ED290D2F8489}"/>
                    </a:ext>
                  </a:extLst>
                </p:cNvPr>
                <p:cNvSpPr txBox="1"/>
                <p:nvPr/>
              </p:nvSpPr>
              <p:spPr>
                <a:xfrm>
                  <a:off x="4985992" y="3676158"/>
                  <a:ext cx="1162148" cy="36933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400" i="1" smtClean="0">
                          <a:latin typeface="Cambria Math" panose="02040503050406030204" pitchFamily="18" charset="0"/>
                        </a:rPr>
                        <m:t>π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ℒ</m:t>
                      </m:r>
                    </m:oMath>
                  </a14:m>
                  <a:r>
                    <a:rPr lang="en-US" sz="2400" dirty="0"/>
                    <a:t> </a:t>
                  </a:r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2C02052B-4598-B3A7-0893-ED290D2F848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85992" y="3676158"/>
                  <a:ext cx="1162148" cy="369332"/>
                </a:xfrm>
                <a:prstGeom prst="rect">
                  <a:avLst/>
                </a:prstGeom>
                <a:blipFill>
                  <a:blip r:embed="rId10"/>
                  <a:stretch>
                    <a:fillRect l="-6283" b="-983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C90CEE9-B6D9-5107-6607-D563F81B9150}"/>
                  </a:ext>
                </a:extLst>
              </p:cNvPr>
              <p:cNvSpPr txBox="1"/>
              <p:nvPr/>
            </p:nvSpPr>
            <p:spPr>
              <a:xfrm>
                <a:off x="1426225" y="2159627"/>
                <a:ext cx="14039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Prover(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C90CEE9-B6D9-5107-6607-D563F81B91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6225" y="2159627"/>
                <a:ext cx="1403974" cy="369332"/>
              </a:xfrm>
              <a:prstGeom prst="rect">
                <a:avLst/>
              </a:prstGeom>
              <a:blipFill>
                <a:blip r:embed="rId11"/>
                <a:stretch>
                  <a:fillRect l="-3913" t="-8197" r="-3913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2241040-58D9-7E55-7A8D-681D278D4C33}"/>
                  </a:ext>
                </a:extLst>
              </p:cNvPr>
              <p:cNvSpPr txBox="1"/>
              <p:nvPr/>
            </p:nvSpPr>
            <p:spPr>
              <a:xfrm>
                <a:off x="8781390" y="2179769"/>
                <a:ext cx="12212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Verifier(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2241040-58D9-7E55-7A8D-681D278D4C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81390" y="2179769"/>
                <a:ext cx="1221232" cy="369332"/>
              </a:xfrm>
              <a:prstGeom prst="rect">
                <a:avLst/>
              </a:prstGeom>
              <a:blipFill>
                <a:blip r:embed="rId12"/>
                <a:stretch>
                  <a:fillRect l="-4500" t="-10000" r="-4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>
            <a:extLst>
              <a:ext uri="{FF2B5EF4-FFF2-40B4-BE49-F238E27FC236}">
                <a16:creationId xmlns:a16="http://schemas.microsoft.com/office/drawing/2014/main" id="{B79D8191-8CA2-8F43-9D8A-52CAA53761E6}"/>
              </a:ext>
            </a:extLst>
          </p:cNvPr>
          <p:cNvGrpSpPr/>
          <p:nvPr/>
        </p:nvGrpSpPr>
        <p:grpSpPr>
          <a:xfrm>
            <a:off x="7767314" y="3541084"/>
            <a:ext cx="844615" cy="364090"/>
            <a:chOff x="7767314" y="4008444"/>
            <a:chExt cx="844615" cy="364090"/>
          </a:xfrm>
        </p:grpSpPr>
        <p:pic>
          <p:nvPicPr>
            <p:cNvPr id="18" name="Graphic 17" descr="Checkmark with solid fill">
              <a:extLst>
                <a:ext uri="{FF2B5EF4-FFF2-40B4-BE49-F238E27FC236}">
                  <a16:creationId xmlns:a16="http://schemas.microsoft.com/office/drawing/2014/main" id="{3F4F5E9A-9A18-62F3-1631-38A62C249085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7767314" y="4008444"/>
              <a:ext cx="364090" cy="364090"/>
            </a:xfrm>
            <a:prstGeom prst="rect">
              <a:avLst/>
            </a:prstGeom>
          </p:spPr>
        </p:pic>
        <p:pic>
          <p:nvPicPr>
            <p:cNvPr id="19" name="Graphic 18" descr="Close with solid fill">
              <a:extLst>
                <a:ext uri="{FF2B5EF4-FFF2-40B4-BE49-F238E27FC236}">
                  <a16:creationId xmlns:a16="http://schemas.microsoft.com/office/drawing/2014/main" id="{B6272F98-E9C5-772C-C685-EE65A24E52FC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8247839" y="4008444"/>
              <a:ext cx="364090" cy="364090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ED088F91-B302-9F55-9035-70798DE290A7}"/>
                  </a:ext>
                </a:extLst>
              </p:cNvPr>
              <p:cNvSpPr txBox="1"/>
              <p:nvPr/>
            </p:nvSpPr>
            <p:spPr>
              <a:xfrm>
                <a:off x="2062210" y="3912514"/>
                <a:ext cx="828040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Basic Questions: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How short can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sz="2400" dirty="0"/>
                  <a:t> be? </a:t>
                </a:r>
                <a:r>
                  <a:rPr lang="en-US" sz="2400" dirty="0">
                    <a:solidFill>
                      <a:srgbClr val="00B050"/>
                    </a:solidFill>
                  </a:rPr>
                  <a:t>Motivates “succinctness”</a:t>
                </a:r>
                <a:endParaRPr lang="en-US" sz="24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Can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sz="2400" dirty="0"/>
                  <a:t> hide information on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sz="2400" dirty="0"/>
                  <a:t>? </a:t>
                </a:r>
                <a:r>
                  <a:rPr lang="en-US" sz="2400" dirty="0">
                    <a:solidFill>
                      <a:srgbClr val="00B050"/>
                    </a:solidFill>
                  </a:rPr>
                  <a:t>Motivates “zero-knowledge”</a:t>
                </a:r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ED088F91-B302-9F55-9035-70798DE290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2210" y="3912514"/>
                <a:ext cx="8280400" cy="1200329"/>
              </a:xfrm>
              <a:prstGeom prst="rect">
                <a:avLst/>
              </a:prstGeom>
              <a:blipFill>
                <a:blip r:embed="rId17"/>
                <a:stretch>
                  <a:fillRect l="-1104" t="-4061" r="-662" b="-10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49FD65F2-DA2E-BE12-0DBB-5AF196697D83}"/>
              </a:ext>
            </a:extLst>
          </p:cNvPr>
          <p:cNvSpPr txBox="1"/>
          <p:nvPr/>
        </p:nvSpPr>
        <p:spPr>
          <a:xfrm>
            <a:off x="254000" y="5183048"/>
            <a:ext cx="11948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Recent work: [GOS12], [BCCT12], [DFH12], [Lip13], [PHGR13], [GGPR13], [BCI+13], [BCPR14], [Gro16], [BISW17], [BCC+17], [BISW18], [BBHR18], [CCH+19], [PS19], [LPWW20], [BKM20], [COS20], [CHM+20], [Set20], [JJ21], [ACL+22], [BS23], [CBBZ23]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D84C418-9FEC-97EE-43F5-2D17706E1295}"/>
                  </a:ext>
                </a:extLst>
              </p:cNvPr>
              <p:cNvSpPr txBox="1"/>
              <p:nvPr/>
            </p:nvSpPr>
            <p:spPr>
              <a:xfrm>
                <a:off x="2667785" y="5879592"/>
                <a:ext cx="685642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0070C0"/>
                    </a:solidFill>
                  </a:rPr>
                  <a:t>Intuitively, a short enough proof should lose information about </a:t>
                </a:r>
                <a14:m>
                  <m:oMath xmlns:m="http://schemas.openxmlformats.org/officeDocument/2006/math">
                    <m:r>
                      <a:rPr lang="en-US" sz="18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…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D84C418-9FEC-97EE-43F5-2D17706E12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7785" y="5879592"/>
                <a:ext cx="6856429" cy="369332"/>
              </a:xfrm>
              <a:prstGeom prst="rect">
                <a:avLst/>
              </a:prstGeom>
              <a:blipFill>
                <a:blip r:embed="rId18"/>
                <a:stretch>
                  <a:fillRect l="-801" t="-10000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35353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3E6CB9-9A2E-3230-4B63-71C64D80B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0" y="978408"/>
            <a:ext cx="10634472" cy="4721352"/>
          </a:xfrm>
        </p:spPr>
        <p:txBody>
          <a:bodyPr/>
          <a:lstStyle/>
          <a:p>
            <a:pPr algn="ctr"/>
            <a:r>
              <a:rPr lang="en-US" sz="8000" dirty="0"/>
              <a:t>Can we show that succinctness implies zero-knowledge?</a:t>
            </a:r>
          </a:p>
        </p:txBody>
      </p:sp>
    </p:spTree>
    <p:extLst>
      <p:ext uri="{BB962C8B-B14F-4D97-AF65-F5344CB8AC3E}">
        <p14:creationId xmlns:p14="http://schemas.microsoft.com/office/powerpoint/2010/main" val="23535255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49B58E-E2C3-01E5-ADA6-D9BB19D2B1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Previous work [KMY20]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1DE87BB-C2F1-BD44-BAA6-A9D849CE913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82600" y="3306870"/>
                <a:ext cx="11028680" cy="2572721"/>
              </a:xfrm>
            </p:spPr>
            <p:txBody>
              <a:bodyPr>
                <a:norm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dirty="0"/>
                  <a:t>OWFs + SNARG for NP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800" dirty="0"/>
                  <a:t> computational NIZK argument for NP</a:t>
                </a:r>
              </a:p>
              <a:p>
                <a:r>
                  <a:rPr lang="en-US" sz="2800" dirty="0"/>
                  <a:t>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1DE87BB-C2F1-BD44-BAA6-A9D849CE913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82600" y="3306870"/>
                <a:ext cx="11028680" cy="2572721"/>
              </a:xfrm>
              <a:blipFill>
                <a:blip r:embed="rId3"/>
                <a:stretch>
                  <a:fillRect l="-995" t="-26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28D637A4-F995-2552-5AF2-61C20BAA8276}"/>
              </a:ext>
            </a:extLst>
          </p:cNvPr>
          <p:cNvCxnSpPr>
            <a:cxnSpLocks/>
          </p:cNvCxnSpPr>
          <p:nvPr/>
        </p:nvCxnSpPr>
        <p:spPr>
          <a:xfrm flipH="1">
            <a:off x="3860800" y="3136392"/>
            <a:ext cx="355600" cy="17047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AC3C581F-915A-25F5-0772-2981C5F2B872}"/>
              </a:ext>
            </a:extLst>
          </p:cNvPr>
          <p:cNvSpPr txBox="1"/>
          <p:nvPr/>
        </p:nvSpPr>
        <p:spPr>
          <a:xfrm>
            <a:off x="4216400" y="2852299"/>
            <a:ext cx="74331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Succinct non-interactive argument where proof length &lt; witness length </a:t>
            </a:r>
          </a:p>
        </p:txBody>
      </p:sp>
    </p:spTree>
    <p:extLst>
      <p:ext uri="{BB962C8B-B14F-4D97-AF65-F5344CB8AC3E}">
        <p14:creationId xmlns:p14="http://schemas.microsoft.com/office/powerpoint/2010/main" val="554927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49B58E-E2C3-01E5-ADA6-D9BB19D2B1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Previous work [KMY20]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1DE87BB-C2F1-BD44-BAA6-A9D849CE913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82600" y="3306870"/>
                <a:ext cx="11028680" cy="2572721"/>
              </a:xfrm>
            </p:spPr>
            <p:txBody>
              <a:bodyPr>
                <a:norm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dirty="0"/>
                  <a:t>OWFs + </a:t>
                </a:r>
                <a:r>
                  <a:rPr lang="en-US" sz="2800" dirty="0">
                    <a:solidFill>
                      <a:srgbClr val="FF0000"/>
                    </a:solidFill>
                  </a:rPr>
                  <a:t>SNARG for NP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800" dirty="0"/>
                  <a:t> computational NIZK argument for NP</a:t>
                </a:r>
              </a:p>
              <a:p>
                <a:r>
                  <a:rPr lang="en-US" sz="2800" dirty="0"/>
                  <a:t>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1DE87BB-C2F1-BD44-BAA6-A9D849CE913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82600" y="3306870"/>
                <a:ext cx="11028680" cy="2572721"/>
              </a:xfrm>
              <a:blipFill>
                <a:blip r:embed="rId2"/>
                <a:stretch>
                  <a:fillRect l="-995" t="-26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89335EDC-1346-647C-BDD4-43EC10800C4A}"/>
              </a:ext>
            </a:extLst>
          </p:cNvPr>
          <p:cNvSpPr txBox="1"/>
          <p:nvPr/>
        </p:nvSpPr>
        <p:spPr>
          <a:xfrm>
            <a:off x="1342679" y="4323325"/>
            <a:ext cx="95066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SNARGs for NP with adaptive soundness require strong, non-falsifiable assumptions [GW11]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28D637A4-F995-2552-5AF2-61C20BAA8276}"/>
              </a:ext>
            </a:extLst>
          </p:cNvPr>
          <p:cNvCxnSpPr>
            <a:cxnSpLocks/>
          </p:cNvCxnSpPr>
          <p:nvPr/>
        </p:nvCxnSpPr>
        <p:spPr>
          <a:xfrm flipH="1">
            <a:off x="3860800" y="3136392"/>
            <a:ext cx="355600" cy="17047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AC3C581F-915A-25F5-0772-2981C5F2B872}"/>
              </a:ext>
            </a:extLst>
          </p:cNvPr>
          <p:cNvSpPr txBox="1"/>
          <p:nvPr/>
        </p:nvSpPr>
        <p:spPr>
          <a:xfrm>
            <a:off x="4216400" y="2852299"/>
            <a:ext cx="74331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Succinct non-interactive argument where proof length &lt; witness length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791F921-081C-7777-3723-364BDE9B0C3F}"/>
              </a:ext>
            </a:extLst>
          </p:cNvPr>
          <p:cNvSpPr txBox="1"/>
          <p:nvPr/>
        </p:nvSpPr>
        <p:spPr>
          <a:xfrm>
            <a:off x="2317241" y="5379615"/>
            <a:ext cx="75575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Can we relax succinctness and get an analogous result?</a:t>
            </a:r>
          </a:p>
        </p:txBody>
      </p:sp>
    </p:spTree>
    <p:extLst>
      <p:ext uri="{BB962C8B-B14F-4D97-AF65-F5344CB8AC3E}">
        <p14:creationId xmlns:p14="http://schemas.microsoft.com/office/powerpoint/2010/main" val="787513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7CA45579-ED95-6296-472C-34AD8FCE47AD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482600" y="593466"/>
                <a:ext cx="10634472" cy="752738"/>
              </a:xfrm>
            </p:spPr>
            <p:txBody>
              <a:bodyPr/>
              <a:lstStyle/>
              <a:p>
                <a:pPr algn="ctr"/>
                <a:r>
                  <a:rPr lang="en-US" sz="4000" dirty="0"/>
                  <a:t>Batch Arguments for </a:t>
                </a:r>
                <a14:m>
                  <m:oMath xmlns:m="http://schemas.openxmlformats.org/officeDocument/2006/math">
                    <m:r>
                      <a:rPr lang="en-US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  <m:r>
                      <a:rPr lang="en-US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4000" dirty="0"/>
                  <a:t> NP [KVZ21], [CJJ21]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7CA45579-ED95-6296-472C-34AD8FCE47A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82600" y="593466"/>
                <a:ext cx="10634472" cy="752738"/>
              </a:xfrm>
              <a:blipFill>
                <a:blip r:embed="rId3"/>
                <a:stretch>
                  <a:fillRect l="-1662" t="-11290" r="-1605" b="-306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C29AA5C2-C196-0E72-D350-1EC083FB3B1F}"/>
              </a:ext>
            </a:extLst>
          </p:cNvPr>
          <p:cNvSpPr txBox="1"/>
          <p:nvPr/>
        </p:nvSpPr>
        <p:spPr>
          <a:xfrm>
            <a:off x="11400817" y="22179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46741830-1268-0D83-A730-225398D38750}"/>
                  </a:ext>
                </a:extLst>
              </p14:cNvPr>
              <p14:cNvContentPartPr/>
              <p14:nvPr/>
            </p14:nvContentPartPr>
            <p14:xfrm>
              <a:off x="-885516" y="1458965"/>
              <a:ext cx="360" cy="36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46741830-1268-0D83-A730-225398D3875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-894156" y="1449965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36" name="Group 35">
            <a:extLst>
              <a:ext uri="{FF2B5EF4-FFF2-40B4-BE49-F238E27FC236}">
                <a16:creationId xmlns:a16="http://schemas.microsoft.com/office/drawing/2014/main" id="{96019AE1-F771-C06C-77B8-D5D015AC662B}"/>
              </a:ext>
            </a:extLst>
          </p:cNvPr>
          <p:cNvGrpSpPr/>
          <p:nvPr/>
        </p:nvGrpSpPr>
        <p:grpSpPr>
          <a:xfrm>
            <a:off x="2623136" y="2405649"/>
            <a:ext cx="1245884" cy="1611632"/>
            <a:chOff x="1616212" y="2411588"/>
            <a:chExt cx="1781175" cy="2304066"/>
          </a:xfrm>
        </p:grpSpPr>
        <p:pic>
          <p:nvPicPr>
            <p:cNvPr id="16" name="Graphic 15" descr="Woman holding a laptop">
              <a:extLst>
                <a:ext uri="{FF2B5EF4-FFF2-40B4-BE49-F238E27FC236}">
                  <a16:creationId xmlns:a16="http://schemas.microsoft.com/office/drawing/2014/main" id="{D4C0443E-B3AF-152D-BD13-A6FD860A319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616212" y="2905904"/>
              <a:ext cx="1781175" cy="1809750"/>
            </a:xfrm>
            <a:prstGeom prst="rect">
              <a:avLst/>
            </a:prstGeom>
          </p:spPr>
        </p:pic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D6996EA0-2F86-AC06-1007-A62F08236F9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830013" y="2411588"/>
              <a:ext cx="876422" cy="828791"/>
            </a:xfrm>
            <a:prstGeom prst="rect">
              <a:avLst/>
            </a:prstGeom>
          </p:spPr>
        </p:pic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6E3A1CF8-A619-47A0-C6E7-1F79E56CDF35}"/>
              </a:ext>
            </a:extLst>
          </p:cNvPr>
          <p:cNvGrpSpPr/>
          <p:nvPr/>
        </p:nvGrpSpPr>
        <p:grpSpPr>
          <a:xfrm flipH="1">
            <a:off x="7774251" y="2375771"/>
            <a:ext cx="906446" cy="1641510"/>
            <a:chOff x="8362146" y="2217906"/>
            <a:chExt cx="1304925" cy="2363127"/>
          </a:xfrm>
        </p:grpSpPr>
        <p:pic>
          <p:nvPicPr>
            <p:cNvPr id="44" name="Graphic 43" descr="Man in business attire">
              <a:extLst>
                <a:ext uri="{FF2B5EF4-FFF2-40B4-BE49-F238E27FC236}">
                  <a16:creationId xmlns:a16="http://schemas.microsoft.com/office/drawing/2014/main" id="{B306C154-FFFA-FFAD-CDC8-490D7BED184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8362146" y="2818908"/>
              <a:ext cx="1304925" cy="1762125"/>
            </a:xfrm>
            <a:prstGeom prst="rect">
              <a:avLst/>
            </a:prstGeom>
          </p:spPr>
        </p:pic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178CFD30-6ECF-4D53-3014-3C1E6722E98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8514064" y="2217906"/>
              <a:ext cx="856132" cy="856132"/>
            </a:xfrm>
            <a:prstGeom prst="rect">
              <a:avLst/>
            </a:prstGeom>
          </p:spPr>
        </p:pic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49B03286-1062-D51D-041A-F63D8BE45720}"/>
              </a:ext>
            </a:extLst>
          </p:cNvPr>
          <p:cNvGrpSpPr/>
          <p:nvPr/>
        </p:nvGrpSpPr>
        <p:grpSpPr>
          <a:xfrm>
            <a:off x="4007939" y="2859138"/>
            <a:ext cx="3715966" cy="474697"/>
            <a:chOff x="3880244" y="3670907"/>
            <a:chExt cx="3715966" cy="474697"/>
          </a:xfrm>
        </p:grpSpPr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5D58AF07-E450-570B-EC29-FB3830AC227F}"/>
                </a:ext>
              </a:extLst>
            </p:cNvPr>
            <p:cNvCxnSpPr/>
            <p:nvPr/>
          </p:nvCxnSpPr>
          <p:spPr>
            <a:xfrm>
              <a:off x="3880244" y="4145604"/>
              <a:ext cx="3715966" cy="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018B5938-BF6E-6AFC-2407-A30E78F95F54}"/>
                    </a:ext>
                  </a:extLst>
                </p:cNvPr>
                <p:cNvSpPr txBox="1"/>
                <p:nvPr/>
              </p:nvSpPr>
              <p:spPr>
                <a:xfrm>
                  <a:off x="4672422" y="3670907"/>
                  <a:ext cx="2131609" cy="36933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l-GR" sz="2400" i="1" smtClean="0">
                            <a:latin typeface="Cambria Math" panose="02040503050406030204" pitchFamily="18" charset="0"/>
                          </a:rPr>
                          <m:t>π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:</m:t>
                        </m:r>
                        <m:sSub>
                          <m:sSubPr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sz="24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 dirty="0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  <m:r>
                          <a:rPr lang="en-US" sz="24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sz="24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ℒ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018B5938-BF6E-6AFC-2407-A30E78F95F5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72422" y="3670907"/>
                  <a:ext cx="2131609" cy="369332"/>
                </a:xfrm>
                <a:prstGeom prst="rect">
                  <a:avLst/>
                </a:prstGeom>
                <a:blipFill>
                  <a:blip r:embed="rId12"/>
                  <a:stretch>
                    <a:fillRect l="-1429" r="-2857" b="-1639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69ACFF39-AFE9-5AFB-F4FD-2955F69174CE}"/>
                  </a:ext>
                </a:extLst>
              </p:cNvPr>
              <p:cNvSpPr txBox="1"/>
              <p:nvPr/>
            </p:nvSpPr>
            <p:spPr>
              <a:xfrm>
                <a:off x="3424368" y="5438487"/>
                <a:ext cx="404097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Succinctness: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l-GR" sz="1800" i="1" smtClean="0">
                            <a:latin typeface="Cambria Math" panose="02040503050406030204" pitchFamily="18" charset="0"/>
                          </a:rPr>
                          <m:t>π</m:t>
                        </m:r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𝑜</m:t>
                    </m:r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  <m:r>
                      <a:rPr lang="en-US" sz="1800" b="0" i="0" smtClean="0">
                        <a:latin typeface="Cambria Math" panose="02040503050406030204" pitchFamily="18" charset="0"/>
                      </a:rPr>
                      <m:t>∗(</m:t>
                    </m:r>
                    <m:d>
                      <m:dPr>
                        <m:begChr m:val="|"/>
                        <m:endChr m:val="|"/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800" b="0" i="0" smtClean="0">
                        <a:latin typeface="Cambria Math" panose="02040503050406030204" pitchFamily="18" charset="0"/>
                      </a:rPr>
                      <m:t>+|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1800" b="0" i="0" smtClean="0">
                        <a:latin typeface="Cambria Math" panose="02040503050406030204" pitchFamily="18" charset="0"/>
                      </a:rPr>
                      <m:t>|)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69ACFF39-AFE9-5AFB-F4FD-2955F69174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4368" y="5438487"/>
                <a:ext cx="4040978" cy="369332"/>
              </a:xfrm>
              <a:prstGeom prst="rect">
                <a:avLst/>
              </a:prstGeom>
              <a:blipFill>
                <a:blip r:embed="rId14"/>
                <a:stretch>
                  <a:fillRect l="-1357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52CB1A52-B3A8-C4B2-DC42-8559E576D2FC}"/>
                  </a:ext>
                </a:extLst>
              </p:cNvPr>
              <p:cNvSpPr txBox="1"/>
              <p:nvPr/>
            </p:nvSpPr>
            <p:spPr>
              <a:xfrm>
                <a:off x="1726529" y="1848574"/>
                <a:ext cx="303909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Prover(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52CB1A52-B3A8-C4B2-DC42-8559E576D2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6529" y="1848574"/>
                <a:ext cx="3039097" cy="369332"/>
              </a:xfrm>
              <a:prstGeom prst="rect">
                <a:avLst/>
              </a:prstGeom>
              <a:blipFill>
                <a:blip r:embed="rId15"/>
                <a:stretch>
                  <a:fillRect l="-1603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9631C67D-7E09-80FD-4068-90533CEF6CC8}"/>
                  </a:ext>
                </a:extLst>
              </p:cNvPr>
              <p:cNvSpPr txBox="1"/>
              <p:nvPr/>
            </p:nvSpPr>
            <p:spPr>
              <a:xfrm>
                <a:off x="7283092" y="1848574"/>
                <a:ext cx="198945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Verifier(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9631C67D-7E09-80FD-4068-90533CEF6C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3092" y="1848574"/>
                <a:ext cx="1989455" cy="369332"/>
              </a:xfrm>
              <a:prstGeom prst="rect">
                <a:avLst/>
              </a:prstGeom>
              <a:blipFill>
                <a:blip r:embed="rId16"/>
                <a:stretch>
                  <a:fillRect l="-2761" t="-8197" r="-214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>
            <a:extLst>
              <a:ext uri="{FF2B5EF4-FFF2-40B4-BE49-F238E27FC236}">
                <a16:creationId xmlns:a16="http://schemas.microsoft.com/office/drawing/2014/main" id="{6951A838-E84E-4332-3133-728216B0D6DD}"/>
              </a:ext>
            </a:extLst>
          </p:cNvPr>
          <p:cNvGrpSpPr/>
          <p:nvPr/>
        </p:nvGrpSpPr>
        <p:grpSpPr>
          <a:xfrm>
            <a:off x="7767314" y="4008444"/>
            <a:ext cx="844615" cy="364090"/>
            <a:chOff x="7767314" y="4008444"/>
            <a:chExt cx="844615" cy="364090"/>
          </a:xfrm>
        </p:grpSpPr>
        <p:pic>
          <p:nvPicPr>
            <p:cNvPr id="7" name="Graphic 6" descr="Checkmark with solid fill">
              <a:extLst>
                <a:ext uri="{FF2B5EF4-FFF2-40B4-BE49-F238E27FC236}">
                  <a16:creationId xmlns:a16="http://schemas.microsoft.com/office/drawing/2014/main" id="{549BC356-0638-96C2-4570-7480D3F2F28F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7767314" y="4008444"/>
              <a:ext cx="364090" cy="364090"/>
            </a:xfrm>
            <a:prstGeom prst="rect">
              <a:avLst/>
            </a:prstGeom>
          </p:spPr>
        </p:pic>
        <p:pic>
          <p:nvPicPr>
            <p:cNvPr id="10" name="Graphic 9" descr="Close with solid fill">
              <a:extLst>
                <a:ext uri="{FF2B5EF4-FFF2-40B4-BE49-F238E27FC236}">
                  <a16:creationId xmlns:a16="http://schemas.microsoft.com/office/drawing/2014/main" id="{7226634D-B8D0-EF06-56EF-A3EC6916DBA9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>
              <a:off x="8247839" y="4008444"/>
              <a:ext cx="364090" cy="364090"/>
            </a:xfrm>
            <a:prstGeom prst="rect">
              <a:avLst/>
            </a:prstGeom>
          </p:spPr>
        </p:pic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4A7E29D-0B32-CF3D-5C9A-0B0BDF4839BF}"/>
              </a:ext>
            </a:extLst>
          </p:cNvPr>
          <p:cNvGrpSpPr/>
          <p:nvPr/>
        </p:nvGrpSpPr>
        <p:grpSpPr>
          <a:xfrm>
            <a:off x="5993367" y="4502125"/>
            <a:ext cx="2714277" cy="1017814"/>
            <a:chOff x="9123680" y="3594826"/>
            <a:chExt cx="2714277" cy="1017814"/>
          </a:xfrm>
        </p:grpSpPr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FEDF9DD2-CEDB-2F1F-136E-C585DF73E122}"/>
                </a:ext>
              </a:extLst>
            </p:cNvPr>
            <p:cNvCxnSpPr/>
            <p:nvPr/>
          </p:nvCxnSpPr>
          <p:spPr>
            <a:xfrm flipH="1">
              <a:off x="9123680" y="4017281"/>
              <a:ext cx="585015" cy="595359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8177862-8FE9-E18F-F5D1-A1CB8D7B318A}"/>
                </a:ext>
              </a:extLst>
            </p:cNvPr>
            <p:cNvSpPr txBox="1"/>
            <p:nvPr/>
          </p:nvSpPr>
          <p:spPr>
            <a:xfrm>
              <a:off x="9708695" y="3594826"/>
              <a:ext cx="212926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Amortized over # of statements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40738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BD6944-F266-9B68-DA71-ACC3365E73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/>
              <a:t>Why should we care about BARGs for NP?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5E2EFC-9363-CD5F-1D48-60A0B42A8D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 lot of very recent work: [KVZ21], [CJJ21], [HJKS22], [WW22], [DGKV22], [GSWW22], [CGJ+22], [KLVW23]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Batch languages can be viewed as a special subset of NP where we can get SNARGs from falsifiable assumptions despite Gentry-</a:t>
            </a:r>
            <a:r>
              <a:rPr lang="en-US" dirty="0" err="1"/>
              <a:t>Wichs</a:t>
            </a:r>
            <a:r>
              <a:rPr lang="en-US" dirty="0"/>
              <a:t>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Succinct proofs of batch languages can still be useful in cases where a SNARG would be (e.g. aggregate signatures)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BARGs for NP can also be used to get SNARGs for P [KVZ21], [CJJ21]</a:t>
            </a:r>
          </a:p>
        </p:txBody>
      </p:sp>
    </p:spTree>
    <p:extLst>
      <p:ext uri="{BB962C8B-B14F-4D97-AF65-F5344CB8AC3E}">
        <p14:creationId xmlns:p14="http://schemas.microsoft.com/office/powerpoint/2010/main" val="2685806499"/>
      </p:ext>
    </p:extLst>
  </p:cSld>
  <p:clrMapOvr>
    <a:masterClrMapping/>
  </p:clrMapOvr>
</p:sld>
</file>

<file path=ppt/theme/theme1.xml><?xml version="1.0" encoding="utf-8"?>
<a:theme xmlns:a="http://schemas.openxmlformats.org/drawingml/2006/main" name="LevelVTI">
  <a:themeElements>
    <a:clrScheme name="AnalogousFromLightSeedRightStep">
      <a:dk1>
        <a:srgbClr val="000000"/>
      </a:dk1>
      <a:lt1>
        <a:srgbClr val="FFFFFF"/>
      </a:lt1>
      <a:dk2>
        <a:srgbClr val="233A3D"/>
      </a:dk2>
      <a:lt2>
        <a:srgbClr val="E2E5E8"/>
      </a:lt2>
      <a:accent1>
        <a:srgbClr val="BF9B76"/>
      </a:accent1>
      <a:accent2>
        <a:srgbClr val="A8A369"/>
      </a:accent2>
      <a:accent3>
        <a:srgbClr val="96A777"/>
      </a:accent3>
      <a:accent4>
        <a:srgbClr val="7DB06E"/>
      </a:accent4>
      <a:accent5>
        <a:srgbClr val="7AAE84"/>
      </a:accent5>
      <a:accent6>
        <a:srgbClr val="6DAD93"/>
      </a:accent6>
      <a:hlink>
        <a:srgbClr val="6084A9"/>
      </a:hlink>
      <a:folHlink>
        <a:srgbClr val="7F7F7F"/>
      </a:folHlink>
    </a:clrScheme>
    <a:fontScheme name="Seaford">
      <a:majorFont>
        <a:latin typeface="Seaford"/>
        <a:ea typeface=""/>
        <a:cs typeface=""/>
      </a:majorFont>
      <a:minorFont>
        <a:latin typeface="Seafor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evelVTI" id="{64F43929-0387-4D33-907F-72B939BCAF99}" vid="{D804DF84-3298-4A39-BA0E-21F83D68BC2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12480</TotalTime>
  <Words>2391</Words>
  <Application>Microsoft Office PowerPoint</Application>
  <PresentationFormat>Widescreen</PresentationFormat>
  <Paragraphs>544</Paragraphs>
  <Slides>26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Calibri</vt:lpstr>
      <vt:lpstr>Seaford</vt:lpstr>
      <vt:lpstr>Cambria Math</vt:lpstr>
      <vt:lpstr>LevelVTI</vt:lpstr>
      <vt:lpstr>Non-Interactive Zero-Knowledge From Non-Interactive Batch Arguments</vt:lpstr>
      <vt:lpstr>Non-interactive Proof for L∈ NP</vt:lpstr>
      <vt:lpstr>Non-interactive Proof for L∈ NP</vt:lpstr>
      <vt:lpstr>Non-interactive Proof for L∈ NP</vt:lpstr>
      <vt:lpstr>Can we show that succinctness implies zero-knowledge?</vt:lpstr>
      <vt:lpstr>Previous work [KMY20]</vt:lpstr>
      <vt:lpstr>Previous work [KMY20]</vt:lpstr>
      <vt:lpstr>Batch Arguments for L∈ NP [KVZ21], [CJJ21]</vt:lpstr>
      <vt:lpstr>Why should we care about BARGs for NP?</vt:lpstr>
      <vt:lpstr>This work </vt:lpstr>
      <vt:lpstr>Proofs in the Hidden-Bits Model [FLS90]</vt:lpstr>
      <vt:lpstr>Proofs in the Hidden-Bits Model [FLS90]</vt:lpstr>
      <vt:lpstr>From HBM NIZK to NIZK</vt:lpstr>
      <vt:lpstr>From HBM NIZK to NIZK</vt:lpstr>
      <vt:lpstr>Hidden-Bits Generators [QRW19], [KMY20]</vt:lpstr>
      <vt:lpstr>Warm-up: Constructing HBGs</vt:lpstr>
      <vt:lpstr>Warm-up: Constructing HBGs</vt:lpstr>
      <vt:lpstr>HBG Construction </vt:lpstr>
      <vt:lpstr>Proof: Binding</vt:lpstr>
      <vt:lpstr>Proof: Hiding</vt:lpstr>
      <vt:lpstr>Proof: Hiding</vt:lpstr>
      <vt:lpstr>Proof: Hiding</vt:lpstr>
      <vt:lpstr>Recap: this work</vt:lpstr>
      <vt:lpstr>Subsequent result [BKPRV23]</vt:lpstr>
      <vt:lpstr>Open questions</vt:lpstr>
      <vt:lpstr>Thanks for listening!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Non-Interactive Zero-Knowledge From Non-Interactive Batch Arguments</dc:title>
  <dc:creator>Champion, Jeffrey T</dc:creator>
  <cp:lastModifiedBy>Champion, Jeffrey T</cp:lastModifiedBy>
  <cp:revision>90</cp:revision>
  <dcterms:created xsi:type="dcterms:W3CDTF">2023-05-24T05:13:00Z</dcterms:created>
  <dcterms:modified xsi:type="dcterms:W3CDTF">2023-08-18T03:21:09Z</dcterms:modified>
</cp:coreProperties>
</file>