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35"/>
  </p:notesMasterIdLst>
  <p:sldIdLst>
    <p:sldId id="825" r:id="rId2"/>
    <p:sldId id="837" r:id="rId3"/>
    <p:sldId id="852" r:id="rId4"/>
    <p:sldId id="853" r:id="rId5"/>
    <p:sldId id="854" r:id="rId6"/>
    <p:sldId id="856" r:id="rId7"/>
    <p:sldId id="858" r:id="rId8"/>
    <p:sldId id="859" r:id="rId9"/>
    <p:sldId id="860" r:id="rId10"/>
    <p:sldId id="861" r:id="rId11"/>
    <p:sldId id="862" r:id="rId12"/>
    <p:sldId id="867" r:id="rId13"/>
    <p:sldId id="869" r:id="rId14"/>
    <p:sldId id="868" r:id="rId15"/>
    <p:sldId id="870" r:id="rId16"/>
    <p:sldId id="863" r:id="rId17"/>
    <p:sldId id="875" r:id="rId18"/>
    <p:sldId id="876" r:id="rId19"/>
    <p:sldId id="877" r:id="rId20"/>
    <p:sldId id="878" r:id="rId21"/>
    <p:sldId id="879" r:id="rId22"/>
    <p:sldId id="896" r:id="rId23"/>
    <p:sldId id="895" r:id="rId24"/>
    <p:sldId id="882" r:id="rId25"/>
    <p:sldId id="883" r:id="rId26"/>
    <p:sldId id="884" r:id="rId27"/>
    <p:sldId id="885" r:id="rId28"/>
    <p:sldId id="890" r:id="rId29"/>
    <p:sldId id="891" r:id="rId30"/>
    <p:sldId id="892" r:id="rId31"/>
    <p:sldId id="893" r:id="rId32"/>
    <p:sldId id="894" r:id="rId33"/>
    <p:sldId id="889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 Cohen" initials="RC" lastIdx="1" clrIdx="0">
    <p:extLst>
      <p:ext uri="{19B8F6BF-5375-455C-9EA6-DF929625EA0E}">
        <p15:presenceInfo xmlns:p15="http://schemas.microsoft.com/office/powerpoint/2012/main" userId="Ran Cohen" providerId="None"/>
      </p:ext>
    </p:extLst>
  </p:cmAuthor>
  <p:cmAuthor id="2" name="Cohen, Ran" initials="CR" lastIdx="1" clrIdx="1">
    <p:extLst>
      <p:ext uri="{19B8F6BF-5375-455C-9EA6-DF929625EA0E}">
        <p15:presenceInfo xmlns:p15="http://schemas.microsoft.com/office/powerpoint/2012/main" userId="Cohen, 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AE4"/>
    <a:srgbClr val="0BB91C"/>
    <a:srgbClr val="0D22BF"/>
    <a:srgbClr val="2C08C4"/>
    <a:srgbClr val="0441C8"/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3817" autoAdjust="0"/>
  </p:normalViewPr>
  <p:slideViewPr>
    <p:cSldViewPr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AFA5D-A574-4D18-A86F-10B78F8F6CFB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23B0C-2105-45F2-AC4A-F1730FFF7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0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66CF-1C6B-4AA6-8E56-CEC6E4588814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5DCB-F97B-47C6-B267-E153F4D3752B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5CAC-DB9B-4D40-BE44-A3D536DDF5A9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75217" y="2489326"/>
            <a:ext cx="11069320" cy="18793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spc="40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2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6AC0-CF1F-4DD4-8558-2B1BB92F563D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9259-CF03-47F0-80A0-739590B79F92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49F1-5495-4491-AD88-089285C2ABF0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62F7-48A5-4A47-98B9-C1A222F6A2E1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E2DD-447A-429B-86A4-D11916EBC1F0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42A5-C715-4CA3-8FD3-AE768C5F8614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7C3C-E61F-4EDD-9023-D8A925FA4171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71E8-9AC0-4B8F-8937-E0AF6DD4B7D1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6291-EA15-4D77-9C2D-6A865842249A}" type="datetime8">
              <a:rPr lang="he-IL" smtClean="0"/>
              <a:pPr/>
              <a:t>21 אוגוסט 23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Probabilistic Termination &amp; Composability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1756-398F-46F2-9002-E65F501E49DA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9.jpeg"/><Relationship Id="rId4" Type="http://schemas.openxmlformats.org/officeDocument/2006/relationships/image" Target="../media/image19.pn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20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4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.jp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3.png"/><Relationship Id="rId7" Type="http://schemas.openxmlformats.org/officeDocument/2006/relationships/image" Target="../media/image5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0.jpe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4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4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82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.jp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8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7198" y="908721"/>
            <a:ext cx="11715488" cy="2304256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500" dirty="0">
                <a:solidFill>
                  <a:schemeClr val="tx2"/>
                </a:solidFill>
              </a:rPr>
              <a:t>Completeness Theorems for </a:t>
            </a:r>
            <a:br>
              <a:rPr lang="en-US" sz="4500" dirty="0">
                <a:solidFill>
                  <a:schemeClr val="tx2"/>
                </a:solidFill>
              </a:rPr>
            </a:br>
            <a:r>
              <a:rPr lang="en-US" sz="4500" dirty="0">
                <a:solidFill>
                  <a:schemeClr val="tx2"/>
                </a:solidFill>
              </a:rPr>
              <a:t>Adaptively Secure Broadcast</a:t>
            </a:r>
            <a:endParaRPr lang="en-US" sz="4500" dirty="0"/>
          </a:p>
        </p:txBody>
      </p:sp>
      <p:pic>
        <p:nvPicPr>
          <p:cNvPr id="1026" name="Picture 2" descr="Texas A&amp;M University - Wikipedia">
            <a:extLst>
              <a:ext uri="{FF2B5EF4-FFF2-40B4-BE49-F238E27FC236}">
                <a16:creationId xmlns:a16="http://schemas.microsoft.com/office/drawing/2014/main" id="{4CC0A14C-209F-4D19-9C94-DEE6A213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4612635"/>
            <a:ext cx="1030282" cy="10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58AF6-863C-40CA-B6FE-2011DCA35F04}"/>
              </a:ext>
            </a:extLst>
          </p:cNvPr>
          <p:cNvSpPr txBox="1"/>
          <p:nvPr/>
        </p:nvSpPr>
        <p:spPr>
          <a:xfrm>
            <a:off x="1419062" y="3789040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300" b="1" spc="400" dirty="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rPr>
              <a:t>Ran Cohen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45B4C-DC9F-46FF-962D-2A95B021F55B}"/>
              </a:ext>
            </a:extLst>
          </p:cNvPr>
          <p:cNvSpPr txBox="1"/>
          <p:nvPr/>
        </p:nvSpPr>
        <p:spPr>
          <a:xfrm>
            <a:off x="4511824" y="3789040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300" spc="400" dirty="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rPr>
              <a:t>Juan </a:t>
            </a:r>
            <a:r>
              <a:rPr lang="en-US" sz="3300" spc="400" dirty="0" err="1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rPr>
              <a:t>Garay</a:t>
            </a:r>
            <a:endParaRPr lang="en-US" sz="3300" spc="400" dirty="0">
              <a:solidFill>
                <a:schemeClr val="accent1"/>
              </a:solidFill>
              <a:latin typeface="+mj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23504-631A-484D-B3CA-F3DDA94D0E7A}"/>
              </a:ext>
            </a:extLst>
          </p:cNvPr>
          <p:cNvSpPr txBox="1"/>
          <p:nvPr/>
        </p:nvSpPr>
        <p:spPr>
          <a:xfrm>
            <a:off x="7536160" y="3789040"/>
            <a:ext cx="3164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300" spc="400" dirty="0" err="1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rPr>
              <a:t>Vassilis</a:t>
            </a:r>
            <a:r>
              <a:rPr lang="en-US" sz="3300" spc="400" dirty="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rPr>
              <a:t> </a:t>
            </a:r>
            <a:r>
              <a:rPr lang="en-US" sz="3300" spc="400" dirty="0" err="1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rPr>
              <a:t>Zikas</a:t>
            </a:r>
            <a:endParaRPr lang="en-US" sz="3300" spc="400" dirty="0">
              <a:solidFill>
                <a:schemeClr val="accent1"/>
              </a:solidFill>
              <a:latin typeface="+mj-lt"/>
              <a:ea typeface="Verdana" pitchFamily="34" charset="0"/>
              <a:cs typeface="Arial" pitchFamily="34" charset="0"/>
            </a:endParaRPr>
          </a:p>
        </p:txBody>
      </p:sp>
      <p:pic>
        <p:nvPicPr>
          <p:cNvPr id="2" name="Picture 2" descr="Reichman University (IDC Herzliya) - Students UU - Students UU">
            <a:extLst>
              <a:ext uri="{FF2B5EF4-FFF2-40B4-BE49-F238E27FC236}">
                <a16:creationId xmlns:a16="http://schemas.microsoft.com/office/drawing/2014/main" id="{138E8266-2401-8686-81A9-90513C54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51" y="4548471"/>
            <a:ext cx="1567853" cy="10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EC220B0-D0AE-EC75-FBC1-0A743815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18" y="4692258"/>
            <a:ext cx="1394842" cy="7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7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9637719-F7BA-0AEB-DB8B-669E809EFCFA}"/>
              </a:ext>
            </a:extLst>
          </p:cNvPr>
          <p:cNvSpPr txBox="1"/>
          <p:nvPr/>
        </p:nvSpPr>
        <p:spPr>
          <a:xfrm>
            <a:off x="2826596" y="5307948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52E06-AD23-B605-208A-F9A7CC1886F6}"/>
              </a:ext>
            </a:extLst>
          </p:cNvPr>
          <p:cNvSpPr txBox="1"/>
          <p:nvPr/>
        </p:nvSpPr>
        <p:spPr>
          <a:xfrm>
            <a:off x="4410772" y="5307948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947169-230E-0801-62C0-4E28906B5301}"/>
              </a:ext>
            </a:extLst>
          </p:cNvPr>
          <p:cNvSpPr txBox="1"/>
          <p:nvPr/>
        </p:nvSpPr>
        <p:spPr>
          <a:xfrm>
            <a:off x="6066956" y="5307948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817BF5-E308-0FF7-74DE-54C91EEE502F}"/>
              </a:ext>
            </a:extLst>
          </p:cNvPr>
          <p:cNvSpPr txBox="1"/>
          <p:nvPr/>
        </p:nvSpPr>
        <p:spPr>
          <a:xfrm>
            <a:off x="7723140" y="5307948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DAD7D5-D345-0B9C-06B9-405472E638CC}"/>
              </a:ext>
            </a:extLst>
          </p:cNvPr>
          <p:cNvSpPr txBox="1"/>
          <p:nvPr/>
        </p:nvSpPr>
        <p:spPr>
          <a:xfrm>
            <a:off x="9379324" y="5307948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B3B958-CA94-AB0F-AB80-6FDB5CCB60E7}"/>
              </a:ext>
            </a:extLst>
          </p:cNvPr>
          <p:cNvSpPr txBox="1"/>
          <p:nvPr/>
        </p:nvSpPr>
        <p:spPr>
          <a:xfrm>
            <a:off x="11107516" y="5307948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022BD0-2D5F-6E8B-5846-29FB6F23BCAC}"/>
              </a:ext>
            </a:extLst>
          </p:cNvPr>
          <p:cNvSpPr/>
          <p:nvPr/>
        </p:nvSpPr>
        <p:spPr>
          <a:xfrm>
            <a:off x="4041004" y="5239833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02602E9B-3C22-B147-69C1-CB13C2AD075E}"/>
              </a:ext>
            </a:extLst>
          </p:cNvPr>
          <p:cNvSpPr/>
          <p:nvPr/>
        </p:nvSpPr>
        <p:spPr>
          <a:xfrm>
            <a:off x="5625179" y="5279422"/>
            <a:ext cx="2735017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682894A6-E9DD-EC77-57CA-7F43909F1A6D}"/>
              </a:ext>
            </a:extLst>
          </p:cNvPr>
          <p:cNvSpPr/>
          <p:nvPr/>
        </p:nvSpPr>
        <p:spPr>
          <a:xfrm>
            <a:off x="8969711" y="5286999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5151294A-6B96-2F32-0DF5-30ACBB211E6D}"/>
              </a:ext>
            </a:extLst>
          </p:cNvPr>
          <p:cNvSpPr/>
          <p:nvPr/>
        </p:nvSpPr>
        <p:spPr>
          <a:xfrm>
            <a:off x="10795906" y="5350156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8DAC96-5EA6-903C-4844-A586BA36A37B}"/>
              </a:ext>
            </a:extLst>
          </p:cNvPr>
          <p:cNvSpPr/>
          <p:nvPr/>
        </p:nvSpPr>
        <p:spPr>
          <a:xfrm>
            <a:off x="2495600" y="5279422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Red hand drawn circle | royalty free element">
            <a:extLst>
              <a:ext uri="{FF2B5EF4-FFF2-40B4-BE49-F238E27FC236}">
                <a16:creationId xmlns:a16="http://schemas.microsoft.com/office/drawing/2014/main" id="{9E436989-397A-1E02-CA81-5F0705C2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51" y="2050754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d hand drawn circle | royalty free element">
            <a:extLst>
              <a:ext uri="{FF2B5EF4-FFF2-40B4-BE49-F238E27FC236}">
                <a16:creationId xmlns:a16="http://schemas.microsoft.com/office/drawing/2014/main" id="{36148224-5F44-58E8-0869-0DEEE5D0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7" y="2065663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Case study: Adaptively Secure Broadcast</a:t>
            </a:r>
            <a:endParaRPr lang="he-I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0AE94-8ED1-5BAC-FB1C-E33BDAD4F2BA}"/>
              </a:ext>
            </a:extLst>
          </p:cNvPr>
          <p:cNvSpPr/>
          <p:nvPr/>
        </p:nvSpPr>
        <p:spPr>
          <a:xfrm>
            <a:off x="671804" y="991438"/>
            <a:ext cx="9240620" cy="1173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Problem: </a:t>
            </a:r>
            <a:r>
              <a:rPr lang="en-US" sz="2800" dirty="0">
                <a:solidFill>
                  <a:schemeClr val="tx1"/>
                </a:solidFill>
              </a:rPr>
              <a:t>everybody broadcasts a bit; the adversary wants the output to be (as close as possible to) 0000…000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2BD99-DF4E-7BCE-0EA4-8D92DB73227D}"/>
              </a:ext>
            </a:extLst>
          </p:cNvPr>
          <p:cNvGrpSpPr/>
          <p:nvPr/>
        </p:nvGrpSpPr>
        <p:grpSpPr>
          <a:xfrm>
            <a:off x="10488487" y="4306300"/>
            <a:ext cx="1184504" cy="882756"/>
            <a:chOff x="10488487" y="5024903"/>
            <a:chExt cx="1184504" cy="882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EC2B4-A3B4-F2E2-8968-BBFA417E2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28DDC3-C8CC-0F8D-8058-82DABD77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F65F09-BB91-A839-F864-50F136CE4744}"/>
              </a:ext>
            </a:extLst>
          </p:cNvPr>
          <p:cNvGrpSpPr/>
          <p:nvPr/>
        </p:nvGrpSpPr>
        <p:grpSpPr>
          <a:xfrm>
            <a:off x="8832091" y="4306300"/>
            <a:ext cx="1184504" cy="882756"/>
            <a:chOff x="10488487" y="5024903"/>
            <a:chExt cx="1184504" cy="8827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80EE75-DFF2-8AAA-CB27-29BCE33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D63156-CCA0-FB87-481A-FCC38344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18A327-6E18-24A6-F8D3-F398C86D51EF}"/>
              </a:ext>
            </a:extLst>
          </p:cNvPr>
          <p:cNvGrpSpPr/>
          <p:nvPr/>
        </p:nvGrpSpPr>
        <p:grpSpPr>
          <a:xfrm>
            <a:off x="7175693" y="4306300"/>
            <a:ext cx="1184504" cy="882756"/>
            <a:chOff x="10488487" y="5024903"/>
            <a:chExt cx="1184504" cy="88275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DB5D27-5295-E5AF-5070-9DFD90AB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C68610-FDD1-E798-0FF2-B0F239FD8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0AFF6-50DB-0400-BEB5-22FDDD87295B}"/>
              </a:ext>
            </a:extLst>
          </p:cNvPr>
          <p:cNvGrpSpPr/>
          <p:nvPr/>
        </p:nvGrpSpPr>
        <p:grpSpPr>
          <a:xfrm>
            <a:off x="5519295" y="4306300"/>
            <a:ext cx="1184504" cy="882756"/>
            <a:chOff x="10488487" y="5024903"/>
            <a:chExt cx="1184504" cy="8827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C77F0D-A2CC-853F-B757-3F4C06A2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0A7E1A-8E8D-563C-DDAD-C24FB6E3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412751-5262-B9C7-3B3C-3FCF204BB53E}"/>
              </a:ext>
            </a:extLst>
          </p:cNvPr>
          <p:cNvGrpSpPr/>
          <p:nvPr/>
        </p:nvGrpSpPr>
        <p:grpSpPr>
          <a:xfrm>
            <a:off x="3862897" y="4306300"/>
            <a:ext cx="1184504" cy="882756"/>
            <a:chOff x="10488487" y="5024903"/>
            <a:chExt cx="1184504" cy="8827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B2E45B-816D-151F-261B-AB4A75AA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A993FD-1FA4-36A2-CA86-96B223A0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ABB9A9-9AF2-FE3D-D9F5-D4BFEBA39486}"/>
              </a:ext>
            </a:extLst>
          </p:cNvPr>
          <p:cNvGrpSpPr/>
          <p:nvPr/>
        </p:nvGrpSpPr>
        <p:grpSpPr>
          <a:xfrm>
            <a:off x="2206499" y="4306300"/>
            <a:ext cx="1184504" cy="882756"/>
            <a:chOff x="10488487" y="5024903"/>
            <a:chExt cx="1184504" cy="88275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251F4E3-7616-B382-F0F4-A26F4959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286C34-A285-3E3F-4109-D6C20842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766D95-AC7C-2BCF-51F0-CCF58E4C6AE3}"/>
              </a:ext>
            </a:extLst>
          </p:cNvPr>
          <p:cNvGrpSpPr/>
          <p:nvPr/>
        </p:nvGrpSpPr>
        <p:grpSpPr>
          <a:xfrm>
            <a:off x="550101" y="4306300"/>
            <a:ext cx="1184504" cy="882756"/>
            <a:chOff x="10488487" y="5024903"/>
            <a:chExt cx="1184504" cy="88275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602740-D03B-FB29-012A-6505ED12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726041-39B0-F41B-65E4-C446192B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462180-1014-74CB-5017-44D303E69A02}"/>
              </a:ext>
            </a:extLst>
          </p:cNvPr>
          <p:cNvSpPr txBox="1"/>
          <p:nvPr/>
        </p:nvSpPr>
        <p:spPr>
          <a:xfrm>
            <a:off x="1098404" y="5287757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624D17-EB2B-B7D4-8364-0B2C61ECEAB0}"/>
              </a:ext>
            </a:extLst>
          </p:cNvPr>
          <p:cNvCxnSpPr>
            <a:cxnSpLocks/>
          </p:cNvCxnSpPr>
          <p:nvPr/>
        </p:nvCxnSpPr>
        <p:spPr>
          <a:xfrm flipV="1">
            <a:off x="1292946" y="2872100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B5C123B-6325-6225-B13D-FDBF4428AD66}"/>
              </a:ext>
            </a:extLst>
          </p:cNvPr>
          <p:cNvSpPr txBox="1"/>
          <p:nvPr/>
        </p:nvSpPr>
        <p:spPr>
          <a:xfrm>
            <a:off x="1098404" y="2310552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B954C30-2FFD-EFC2-0DB3-A4766F558318}"/>
              </a:ext>
            </a:extLst>
          </p:cNvPr>
          <p:cNvCxnSpPr>
            <a:cxnSpLocks/>
          </p:cNvCxnSpPr>
          <p:nvPr/>
        </p:nvCxnSpPr>
        <p:spPr>
          <a:xfrm flipV="1">
            <a:off x="302113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3D135E-A986-5A61-44EA-F26BD306D35D}"/>
              </a:ext>
            </a:extLst>
          </p:cNvPr>
          <p:cNvSpPr txBox="1"/>
          <p:nvPr/>
        </p:nvSpPr>
        <p:spPr>
          <a:xfrm>
            <a:off x="282659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26335-83C2-F765-2AC5-D6740869F06E}"/>
              </a:ext>
            </a:extLst>
          </p:cNvPr>
          <p:cNvSpPr txBox="1"/>
          <p:nvPr/>
        </p:nvSpPr>
        <p:spPr>
          <a:xfrm>
            <a:off x="4410772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D5A0A7-55A5-CAC0-D890-0EF20743207D}"/>
              </a:ext>
            </a:extLst>
          </p:cNvPr>
          <p:cNvCxnSpPr>
            <a:cxnSpLocks/>
          </p:cNvCxnSpPr>
          <p:nvPr/>
        </p:nvCxnSpPr>
        <p:spPr>
          <a:xfrm flipV="1">
            <a:off x="626149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59D6AFB-9B0E-5C71-B21B-4DA9D093B2D5}"/>
              </a:ext>
            </a:extLst>
          </p:cNvPr>
          <p:cNvSpPr txBox="1"/>
          <p:nvPr/>
        </p:nvSpPr>
        <p:spPr>
          <a:xfrm>
            <a:off x="606695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5F7272-9FE7-F6A2-EB9A-DC352B067584}"/>
              </a:ext>
            </a:extLst>
          </p:cNvPr>
          <p:cNvCxnSpPr>
            <a:cxnSpLocks/>
          </p:cNvCxnSpPr>
          <p:nvPr/>
        </p:nvCxnSpPr>
        <p:spPr>
          <a:xfrm flipV="1">
            <a:off x="7917682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DE5950-1A7F-17CA-EFBE-D600E599333A}"/>
              </a:ext>
            </a:extLst>
          </p:cNvPr>
          <p:cNvSpPr txBox="1"/>
          <p:nvPr/>
        </p:nvSpPr>
        <p:spPr>
          <a:xfrm>
            <a:off x="7723140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264B39-D343-1B5C-10FF-9A2391FEA78A}"/>
              </a:ext>
            </a:extLst>
          </p:cNvPr>
          <p:cNvCxnSpPr>
            <a:cxnSpLocks/>
          </p:cNvCxnSpPr>
          <p:nvPr/>
        </p:nvCxnSpPr>
        <p:spPr>
          <a:xfrm flipV="1">
            <a:off x="9573866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9521A4F-CF29-8528-0C43-BF740AF1E1BD}"/>
              </a:ext>
            </a:extLst>
          </p:cNvPr>
          <p:cNvSpPr txBox="1"/>
          <p:nvPr/>
        </p:nvSpPr>
        <p:spPr>
          <a:xfrm>
            <a:off x="9379324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590E8C5-9C51-FCC5-E5BA-9ACEEC90BB2B}"/>
              </a:ext>
            </a:extLst>
          </p:cNvPr>
          <p:cNvCxnSpPr>
            <a:cxnSpLocks/>
          </p:cNvCxnSpPr>
          <p:nvPr/>
        </p:nvCxnSpPr>
        <p:spPr>
          <a:xfrm flipV="1">
            <a:off x="1130205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AAC959-814E-7905-0825-2D37146F901C}"/>
              </a:ext>
            </a:extLst>
          </p:cNvPr>
          <p:cNvSpPr txBox="1"/>
          <p:nvPr/>
        </p:nvSpPr>
        <p:spPr>
          <a:xfrm>
            <a:off x="1110751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96610-63A8-2067-EAE2-5EED812F65CA}"/>
              </a:ext>
            </a:extLst>
          </p:cNvPr>
          <p:cNvSpPr txBox="1"/>
          <p:nvPr/>
        </p:nvSpPr>
        <p:spPr>
          <a:xfrm>
            <a:off x="767408" y="6093296"/>
            <a:ext cx="704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/>
              <a:t>Static adversary, 3 corruptions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B6E27D-60C4-A5D9-D503-FBA10DE8A13F}"/>
              </a:ext>
            </a:extLst>
          </p:cNvPr>
          <p:cNvGrpSpPr/>
          <p:nvPr/>
        </p:nvGrpSpPr>
        <p:grpSpPr>
          <a:xfrm>
            <a:off x="840726" y="4187408"/>
            <a:ext cx="1224219" cy="973567"/>
            <a:chOff x="887780" y="4217796"/>
            <a:chExt cx="1224219" cy="9735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7C1954-1225-D3D8-0075-98CE2990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13D125-812B-9F32-305E-654900B67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9BD1FC-D203-3085-52C2-FF1FDCDE6894}"/>
              </a:ext>
            </a:extLst>
          </p:cNvPr>
          <p:cNvGrpSpPr/>
          <p:nvPr/>
        </p:nvGrpSpPr>
        <p:grpSpPr>
          <a:xfrm>
            <a:off x="4117204" y="4201776"/>
            <a:ext cx="1224219" cy="973567"/>
            <a:chOff x="887780" y="4217796"/>
            <a:chExt cx="1224219" cy="9735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093DE9-9FD3-2B6C-EADD-F3D64E6C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016F63-9AF9-27F8-6BC2-DA62412A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6F0567-F9CF-64C1-5544-09AD26035018}"/>
              </a:ext>
            </a:extLst>
          </p:cNvPr>
          <p:cNvGrpSpPr/>
          <p:nvPr/>
        </p:nvGrpSpPr>
        <p:grpSpPr>
          <a:xfrm>
            <a:off x="9048328" y="4183222"/>
            <a:ext cx="1224219" cy="973567"/>
            <a:chOff x="887780" y="4217796"/>
            <a:chExt cx="1224219" cy="9735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443E4B-E6CD-1929-70E2-1C634138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63CAB3-01C5-2088-3614-5B300102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5940FB-63DE-4D92-4514-3287D6CF5F85}"/>
              </a:ext>
            </a:extLst>
          </p:cNvPr>
          <p:cNvCxnSpPr>
            <a:cxnSpLocks/>
          </p:cNvCxnSpPr>
          <p:nvPr/>
        </p:nvCxnSpPr>
        <p:spPr>
          <a:xfrm flipV="1">
            <a:off x="4611264" y="2888368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FFBA7-311B-3951-9D38-BC7A6838DF25}"/>
              </a:ext>
            </a:extLst>
          </p:cNvPr>
          <p:cNvSpPr/>
          <p:nvPr/>
        </p:nvSpPr>
        <p:spPr>
          <a:xfrm>
            <a:off x="767409" y="5287757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25" grpId="0" animBg="1"/>
      <p:bldP spid="45" grpId="0"/>
      <p:bldP spid="48" grpId="0"/>
      <p:bldP spid="51" grpId="0"/>
      <p:bldP spid="54" grpId="0"/>
      <p:bldP spid="57" grpId="0"/>
      <p:bldP spid="60" grpId="0"/>
      <p:bldP spid="6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5462180-1014-74CB-5017-44D303E69A02}"/>
              </a:ext>
            </a:extLst>
          </p:cNvPr>
          <p:cNvSpPr txBox="1"/>
          <p:nvPr/>
        </p:nvSpPr>
        <p:spPr>
          <a:xfrm>
            <a:off x="1098404" y="5287757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637719-F7BA-0AEB-DB8B-669E809EFCFA}"/>
              </a:ext>
            </a:extLst>
          </p:cNvPr>
          <p:cNvSpPr txBox="1"/>
          <p:nvPr/>
        </p:nvSpPr>
        <p:spPr>
          <a:xfrm>
            <a:off x="282659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52E06-AD23-B605-208A-F9A7CC1886F6}"/>
              </a:ext>
            </a:extLst>
          </p:cNvPr>
          <p:cNvSpPr txBox="1"/>
          <p:nvPr/>
        </p:nvSpPr>
        <p:spPr>
          <a:xfrm>
            <a:off x="4410772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947169-230E-0801-62C0-4E28906B5301}"/>
              </a:ext>
            </a:extLst>
          </p:cNvPr>
          <p:cNvSpPr txBox="1"/>
          <p:nvPr/>
        </p:nvSpPr>
        <p:spPr>
          <a:xfrm>
            <a:off x="606695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817BF5-E308-0FF7-74DE-54C91EEE502F}"/>
              </a:ext>
            </a:extLst>
          </p:cNvPr>
          <p:cNvSpPr txBox="1"/>
          <p:nvPr/>
        </p:nvSpPr>
        <p:spPr>
          <a:xfrm>
            <a:off x="7723140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DAD7D5-D345-0B9C-06B9-405472E638CC}"/>
              </a:ext>
            </a:extLst>
          </p:cNvPr>
          <p:cNvSpPr txBox="1"/>
          <p:nvPr/>
        </p:nvSpPr>
        <p:spPr>
          <a:xfrm>
            <a:off x="9379324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B3B958-CA94-AB0F-AB80-6FDB5CCB60E7}"/>
              </a:ext>
            </a:extLst>
          </p:cNvPr>
          <p:cNvSpPr txBox="1"/>
          <p:nvPr/>
        </p:nvSpPr>
        <p:spPr>
          <a:xfrm>
            <a:off x="1110751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9EA670-A517-F69C-ED57-BE2A09EDA476}"/>
              </a:ext>
            </a:extLst>
          </p:cNvPr>
          <p:cNvSpPr/>
          <p:nvPr/>
        </p:nvSpPr>
        <p:spPr>
          <a:xfrm>
            <a:off x="767409" y="5287241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DFAC8E-6708-3688-0709-27FA46C91FD3}"/>
              </a:ext>
            </a:extLst>
          </p:cNvPr>
          <p:cNvSpPr/>
          <p:nvPr/>
        </p:nvSpPr>
        <p:spPr>
          <a:xfrm>
            <a:off x="2495600" y="5278906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156901-BB38-8012-3DB2-192794D8BFD6}"/>
              </a:ext>
            </a:extLst>
          </p:cNvPr>
          <p:cNvSpPr/>
          <p:nvPr/>
        </p:nvSpPr>
        <p:spPr>
          <a:xfrm>
            <a:off x="4041004" y="5239317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9FC740-2D39-BEF0-3EB8-A7ED816D60C1}"/>
              </a:ext>
            </a:extLst>
          </p:cNvPr>
          <p:cNvSpPr/>
          <p:nvPr/>
        </p:nvSpPr>
        <p:spPr>
          <a:xfrm>
            <a:off x="5625179" y="5278906"/>
            <a:ext cx="2735017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66BDE0-971A-AFF7-921F-873547994D64}"/>
              </a:ext>
            </a:extLst>
          </p:cNvPr>
          <p:cNvSpPr/>
          <p:nvPr/>
        </p:nvSpPr>
        <p:spPr>
          <a:xfrm>
            <a:off x="8969711" y="5286483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B53226-4C19-0463-6B7A-2DB24E56D3FD}"/>
              </a:ext>
            </a:extLst>
          </p:cNvPr>
          <p:cNvSpPr/>
          <p:nvPr/>
        </p:nvSpPr>
        <p:spPr>
          <a:xfrm>
            <a:off x="10795906" y="5350156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Red hand drawn circle | royalty free element">
            <a:extLst>
              <a:ext uri="{FF2B5EF4-FFF2-40B4-BE49-F238E27FC236}">
                <a16:creationId xmlns:a16="http://schemas.microsoft.com/office/drawing/2014/main" id="{4DC4680F-1277-FC5F-27A8-20DFCFC4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53" y="2050754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 hand drawn circle | royalty free element">
            <a:extLst>
              <a:ext uri="{FF2B5EF4-FFF2-40B4-BE49-F238E27FC236}">
                <a16:creationId xmlns:a16="http://schemas.microsoft.com/office/drawing/2014/main" id="{8B89DE6E-C781-B9D5-C6F4-EC843B75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7" y="2065663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Case study: Adaptively Secure Broadcast</a:t>
            </a:r>
            <a:endParaRPr lang="he-I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0AE94-8ED1-5BAC-FB1C-E33BDAD4F2BA}"/>
              </a:ext>
            </a:extLst>
          </p:cNvPr>
          <p:cNvSpPr/>
          <p:nvPr/>
        </p:nvSpPr>
        <p:spPr>
          <a:xfrm>
            <a:off x="671804" y="991438"/>
            <a:ext cx="9240620" cy="1173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Problem: </a:t>
            </a:r>
            <a:r>
              <a:rPr lang="en-US" sz="2800" dirty="0">
                <a:solidFill>
                  <a:schemeClr val="tx1"/>
                </a:solidFill>
              </a:rPr>
              <a:t>everybody broadcasts a bit; the adversary wants the output to be (as close as possible to) 0000…000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2BD99-DF4E-7BCE-0EA4-8D92DB73227D}"/>
              </a:ext>
            </a:extLst>
          </p:cNvPr>
          <p:cNvGrpSpPr/>
          <p:nvPr/>
        </p:nvGrpSpPr>
        <p:grpSpPr>
          <a:xfrm>
            <a:off x="10488487" y="4306300"/>
            <a:ext cx="1184504" cy="882756"/>
            <a:chOff x="10488487" y="5024903"/>
            <a:chExt cx="1184504" cy="882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EC2B4-A3B4-F2E2-8968-BBFA417E2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28DDC3-C8CC-0F8D-8058-82DABD77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F65F09-BB91-A839-F864-50F136CE4744}"/>
              </a:ext>
            </a:extLst>
          </p:cNvPr>
          <p:cNvGrpSpPr/>
          <p:nvPr/>
        </p:nvGrpSpPr>
        <p:grpSpPr>
          <a:xfrm>
            <a:off x="8832091" y="4306300"/>
            <a:ext cx="1184504" cy="882756"/>
            <a:chOff x="10488487" y="5024903"/>
            <a:chExt cx="1184504" cy="8827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80EE75-DFF2-8AAA-CB27-29BCE33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D63156-CCA0-FB87-481A-FCC38344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18A327-6E18-24A6-F8D3-F398C86D51EF}"/>
              </a:ext>
            </a:extLst>
          </p:cNvPr>
          <p:cNvGrpSpPr/>
          <p:nvPr/>
        </p:nvGrpSpPr>
        <p:grpSpPr>
          <a:xfrm>
            <a:off x="7175693" y="4306300"/>
            <a:ext cx="1184504" cy="882756"/>
            <a:chOff x="10488487" y="5024903"/>
            <a:chExt cx="1184504" cy="88275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DB5D27-5295-E5AF-5070-9DFD90AB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C68610-FDD1-E798-0FF2-B0F239FD8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0AFF6-50DB-0400-BEB5-22FDDD87295B}"/>
              </a:ext>
            </a:extLst>
          </p:cNvPr>
          <p:cNvGrpSpPr/>
          <p:nvPr/>
        </p:nvGrpSpPr>
        <p:grpSpPr>
          <a:xfrm>
            <a:off x="5519295" y="4306300"/>
            <a:ext cx="1184504" cy="882756"/>
            <a:chOff x="10488487" y="5024903"/>
            <a:chExt cx="1184504" cy="8827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C77F0D-A2CC-853F-B757-3F4C06A2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0A7E1A-8E8D-563C-DDAD-C24FB6E3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412751-5262-B9C7-3B3C-3FCF204BB53E}"/>
              </a:ext>
            </a:extLst>
          </p:cNvPr>
          <p:cNvGrpSpPr/>
          <p:nvPr/>
        </p:nvGrpSpPr>
        <p:grpSpPr>
          <a:xfrm>
            <a:off x="3862897" y="4306300"/>
            <a:ext cx="1184504" cy="882756"/>
            <a:chOff x="10488487" y="5024903"/>
            <a:chExt cx="1184504" cy="8827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B2E45B-816D-151F-261B-AB4A75AA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A993FD-1FA4-36A2-CA86-96B223A0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ABB9A9-9AF2-FE3D-D9F5-D4BFEBA39486}"/>
              </a:ext>
            </a:extLst>
          </p:cNvPr>
          <p:cNvGrpSpPr/>
          <p:nvPr/>
        </p:nvGrpSpPr>
        <p:grpSpPr>
          <a:xfrm>
            <a:off x="2206499" y="4306300"/>
            <a:ext cx="1184504" cy="882756"/>
            <a:chOff x="10488487" y="5024903"/>
            <a:chExt cx="1184504" cy="88275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251F4E3-7616-B382-F0F4-A26F4959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286C34-A285-3E3F-4109-D6C20842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766D95-AC7C-2BCF-51F0-CCF58E4C6AE3}"/>
              </a:ext>
            </a:extLst>
          </p:cNvPr>
          <p:cNvGrpSpPr/>
          <p:nvPr/>
        </p:nvGrpSpPr>
        <p:grpSpPr>
          <a:xfrm>
            <a:off x="550101" y="4306300"/>
            <a:ext cx="1184504" cy="882756"/>
            <a:chOff x="10488487" y="5024903"/>
            <a:chExt cx="1184504" cy="88275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602740-D03B-FB29-012A-6505ED12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726041-39B0-F41B-65E4-C446192B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624D17-EB2B-B7D4-8364-0B2C61ECEAB0}"/>
              </a:ext>
            </a:extLst>
          </p:cNvPr>
          <p:cNvCxnSpPr>
            <a:cxnSpLocks/>
          </p:cNvCxnSpPr>
          <p:nvPr/>
        </p:nvCxnSpPr>
        <p:spPr>
          <a:xfrm flipV="1">
            <a:off x="1292946" y="2872100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B5C123B-6325-6225-B13D-FDBF4428AD66}"/>
              </a:ext>
            </a:extLst>
          </p:cNvPr>
          <p:cNvSpPr txBox="1"/>
          <p:nvPr/>
        </p:nvSpPr>
        <p:spPr>
          <a:xfrm>
            <a:off x="1098404" y="2310552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B954C30-2FFD-EFC2-0DB3-A4766F558318}"/>
              </a:ext>
            </a:extLst>
          </p:cNvPr>
          <p:cNvCxnSpPr>
            <a:cxnSpLocks/>
          </p:cNvCxnSpPr>
          <p:nvPr/>
        </p:nvCxnSpPr>
        <p:spPr>
          <a:xfrm flipV="1">
            <a:off x="302113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3D135E-A986-5A61-44EA-F26BD306D35D}"/>
              </a:ext>
            </a:extLst>
          </p:cNvPr>
          <p:cNvSpPr txBox="1"/>
          <p:nvPr/>
        </p:nvSpPr>
        <p:spPr>
          <a:xfrm>
            <a:off x="282659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26335-83C2-F765-2AC5-D6740869F06E}"/>
              </a:ext>
            </a:extLst>
          </p:cNvPr>
          <p:cNvSpPr txBox="1"/>
          <p:nvPr/>
        </p:nvSpPr>
        <p:spPr>
          <a:xfrm>
            <a:off x="4410772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D5A0A7-55A5-CAC0-D890-0EF20743207D}"/>
              </a:ext>
            </a:extLst>
          </p:cNvPr>
          <p:cNvCxnSpPr>
            <a:cxnSpLocks/>
          </p:cNvCxnSpPr>
          <p:nvPr/>
        </p:nvCxnSpPr>
        <p:spPr>
          <a:xfrm flipV="1">
            <a:off x="626149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59D6AFB-9B0E-5C71-B21B-4DA9D093B2D5}"/>
              </a:ext>
            </a:extLst>
          </p:cNvPr>
          <p:cNvSpPr txBox="1"/>
          <p:nvPr/>
        </p:nvSpPr>
        <p:spPr>
          <a:xfrm>
            <a:off x="606695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5F7272-9FE7-F6A2-EB9A-DC352B067584}"/>
              </a:ext>
            </a:extLst>
          </p:cNvPr>
          <p:cNvCxnSpPr>
            <a:cxnSpLocks/>
          </p:cNvCxnSpPr>
          <p:nvPr/>
        </p:nvCxnSpPr>
        <p:spPr>
          <a:xfrm flipV="1">
            <a:off x="7917682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DE5950-1A7F-17CA-EFBE-D600E599333A}"/>
              </a:ext>
            </a:extLst>
          </p:cNvPr>
          <p:cNvSpPr txBox="1"/>
          <p:nvPr/>
        </p:nvSpPr>
        <p:spPr>
          <a:xfrm>
            <a:off x="7723140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264B39-D343-1B5C-10FF-9A2391FEA78A}"/>
              </a:ext>
            </a:extLst>
          </p:cNvPr>
          <p:cNvCxnSpPr>
            <a:cxnSpLocks/>
          </p:cNvCxnSpPr>
          <p:nvPr/>
        </p:nvCxnSpPr>
        <p:spPr>
          <a:xfrm flipV="1">
            <a:off x="9573866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9521A4F-CF29-8528-0C43-BF740AF1E1BD}"/>
              </a:ext>
            </a:extLst>
          </p:cNvPr>
          <p:cNvSpPr txBox="1"/>
          <p:nvPr/>
        </p:nvSpPr>
        <p:spPr>
          <a:xfrm>
            <a:off x="9379324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590E8C5-9C51-FCC5-E5BA-9ACEEC90BB2B}"/>
              </a:ext>
            </a:extLst>
          </p:cNvPr>
          <p:cNvCxnSpPr>
            <a:cxnSpLocks/>
          </p:cNvCxnSpPr>
          <p:nvPr/>
        </p:nvCxnSpPr>
        <p:spPr>
          <a:xfrm flipV="1">
            <a:off x="1130205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AAC959-814E-7905-0825-2D37146F901C}"/>
              </a:ext>
            </a:extLst>
          </p:cNvPr>
          <p:cNvSpPr txBox="1"/>
          <p:nvPr/>
        </p:nvSpPr>
        <p:spPr>
          <a:xfrm>
            <a:off x="1110751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96610-63A8-2067-EAE2-5EED812F65CA}"/>
              </a:ext>
            </a:extLst>
          </p:cNvPr>
          <p:cNvSpPr txBox="1"/>
          <p:nvPr/>
        </p:nvSpPr>
        <p:spPr>
          <a:xfrm>
            <a:off x="767408" y="6093296"/>
            <a:ext cx="861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/>
              <a:t>Adaptive adversary, 3 corruptions, </a:t>
            </a:r>
            <a:r>
              <a:rPr lang="en-US" sz="2800" b="1" dirty="0">
                <a:solidFill>
                  <a:srgbClr val="00B050"/>
                </a:solidFill>
              </a:rPr>
              <a:t>broadcast channel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B6E27D-60C4-A5D9-D503-FBA10DE8A13F}"/>
              </a:ext>
            </a:extLst>
          </p:cNvPr>
          <p:cNvGrpSpPr/>
          <p:nvPr/>
        </p:nvGrpSpPr>
        <p:grpSpPr>
          <a:xfrm>
            <a:off x="840726" y="4187408"/>
            <a:ext cx="1224219" cy="973567"/>
            <a:chOff x="887780" y="4217796"/>
            <a:chExt cx="1224219" cy="9735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7C1954-1225-D3D8-0075-98CE2990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13D125-812B-9F32-305E-654900B67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9BD1FC-D203-3085-52C2-FF1FDCDE6894}"/>
              </a:ext>
            </a:extLst>
          </p:cNvPr>
          <p:cNvGrpSpPr/>
          <p:nvPr/>
        </p:nvGrpSpPr>
        <p:grpSpPr>
          <a:xfrm>
            <a:off x="4117204" y="4201776"/>
            <a:ext cx="1224219" cy="973567"/>
            <a:chOff x="887780" y="4217796"/>
            <a:chExt cx="1224219" cy="9735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093DE9-9FD3-2B6C-EADD-F3D64E6C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016F63-9AF9-27F8-6BC2-DA62412A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6F0567-F9CF-64C1-5544-09AD26035018}"/>
              </a:ext>
            </a:extLst>
          </p:cNvPr>
          <p:cNvGrpSpPr/>
          <p:nvPr/>
        </p:nvGrpSpPr>
        <p:grpSpPr>
          <a:xfrm>
            <a:off x="9120253" y="4187408"/>
            <a:ext cx="1224219" cy="973567"/>
            <a:chOff x="887780" y="4217796"/>
            <a:chExt cx="1224219" cy="9735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443E4B-E6CD-1929-70E2-1C634138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63CAB3-01C5-2088-3614-5B300102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F9F29A-3B29-BCD7-481C-8DE4514156C2}"/>
              </a:ext>
            </a:extLst>
          </p:cNvPr>
          <p:cNvCxnSpPr>
            <a:cxnSpLocks/>
          </p:cNvCxnSpPr>
          <p:nvPr/>
        </p:nvCxnSpPr>
        <p:spPr>
          <a:xfrm flipV="1">
            <a:off x="4611264" y="2888368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9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64" grpId="0" animBg="1"/>
      <p:bldP spid="45" grpId="0"/>
      <p:bldP spid="48" grpId="0"/>
      <p:bldP spid="51" grpId="0"/>
      <p:bldP spid="54" grpId="0"/>
      <p:bldP spid="57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2" y="44624"/>
            <a:ext cx="9247700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What if we use a broadcast protocol?</a:t>
            </a:r>
            <a:endParaRPr lang="he-IL" dirty="0"/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EEC931BC-4BB5-34F4-FBFD-D3CD573FBD54}"/>
              </a:ext>
            </a:extLst>
          </p:cNvPr>
          <p:cNvSpPr txBox="1"/>
          <p:nvPr/>
        </p:nvSpPr>
        <p:spPr>
          <a:xfrm>
            <a:off x="551384" y="1124744"/>
            <a:ext cx="91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(Almost) all known broadcast protocols follow this paradigm: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3" y="1587747"/>
                <a:ext cx="7311462" cy="11633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Step 1</a:t>
                </a:r>
                <a:r>
                  <a:rPr lang="en-US" sz="2800" dirty="0"/>
                  <a:t>: Sender sends its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to every party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Step 2</a:t>
                </a:r>
                <a:r>
                  <a:rPr lang="en-US" sz="2800" dirty="0"/>
                  <a:t>: Parties try to establish agreement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3" y="1587747"/>
                <a:ext cx="7311462" cy="1163342"/>
              </a:xfrm>
              <a:prstGeom prst="rect">
                <a:avLst/>
              </a:prstGeom>
              <a:blipFill>
                <a:blip r:embed="rId2"/>
                <a:stretch>
                  <a:fillRect l="-1500" t="-4712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1315D4F0-17AA-AC8B-C37C-5E05069D8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2659725"/>
            <a:ext cx="832578" cy="88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65973-634A-FFEB-7DB9-5004F1388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4562567"/>
            <a:ext cx="832578" cy="8826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AC477A-093E-9ECC-F413-048602977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77" y="333915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44587A-FB98-5C77-9D4D-4CE16AC56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2133224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F64A60-C99A-3F14-7245-E6687C31A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3954913"/>
            <a:ext cx="832578" cy="882657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DF24060-6D21-4F51-F11C-72449A6C8A66}"/>
              </a:ext>
            </a:extLst>
          </p:cNvPr>
          <p:cNvCxnSpPr>
            <a:cxnSpLocks/>
          </p:cNvCxnSpPr>
          <p:nvPr/>
        </p:nvCxnSpPr>
        <p:spPr>
          <a:xfrm flipV="1">
            <a:off x="8898805" y="3015881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630BDB-77C2-57B0-5F37-DC274E5EFE22}"/>
              </a:ext>
            </a:extLst>
          </p:cNvPr>
          <p:cNvCxnSpPr>
            <a:cxnSpLocks/>
          </p:cNvCxnSpPr>
          <p:nvPr/>
        </p:nvCxnSpPr>
        <p:spPr>
          <a:xfrm>
            <a:off x="8902216" y="382516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09A734-9506-D543-2496-99F3626B4A45}"/>
              </a:ext>
            </a:extLst>
          </p:cNvPr>
          <p:cNvCxnSpPr>
            <a:cxnSpLocks/>
          </p:cNvCxnSpPr>
          <p:nvPr/>
        </p:nvCxnSpPr>
        <p:spPr>
          <a:xfrm>
            <a:off x="8898805" y="382723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A31A68-6D76-BD29-EF3C-8C093E9184A3}"/>
              </a:ext>
            </a:extLst>
          </p:cNvPr>
          <p:cNvCxnSpPr>
            <a:cxnSpLocks/>
          </p:cNvCxnSpPr>
          <p:nvPr/>
        </p:nvCxnSpPr>
        <p:spPr>
          <a:xfrm flipV="1">
            <a:off x="8898805" y="334694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5D1D5A-AEB0-6706-15CE-8819532E2E97}"/>
                  </a:ext>
                </a:extLst>
              </p:cNvPr>
              <p:cNvSpPr txBox="1"/>
              <p:nvPr/>
            </p:nvSpPr>
            <p:spPr>
              <a:xfrm>
                <a:off x="9416447" y="2751088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5D1D5A-AEB0-6706-15CE-8819532E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47" y="2751088"/>
                <a:ext cx="445840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AB2A0A-ADB0-FDD9-89BC-28DA783470C7}"/>
                  </a:ext>
                </a:extLst>
              </p:cNvPr>
              <p:cNvSpPr txBox="1"/>
              <p:nvPr/>
            </p:nvSpPr>
            <p:spPr>
              <a:xfrm>
                <a:off x="10048114" y="3097904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AB2A0A-ADB0-FDD9-89BC-28DA78347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114" y="3097904"/>
                <a:ext cx="44584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1BBAF5-B3E8-74FB-C8B1-A9FDD4E40B95}"/>
                  </a:ext>
                </a:extLst>
              </p:cNvPr>
              <p:cNvSpPr txBox="1"/>
              <p:nvPr/>
            </p:nvSpPr>
            <p:spPr>
              <a:xfrm>
                <a:off x="10231133" y="3643831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1BBAF5-B3E8-74FB-C8B1-A9FDD4E40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133" y="3643831"/>
                <a:ext cx="445840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7E9BF495-6A62-34A4-DDE9-A3DA577D0C8E}"/>
                  </a:ext>
                </a:extLst>
              </p:cNvPr>
              <p:cNvSpPr txBox="1"/>
              <p:nvPr/>
            </p:nvSpPr>
            <p:spPr>
              <a:xfrm>
                <a:off x="9476066" y="4064851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7E9BF495-6A62-34A4-DDE9-A3DA577D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66" y="4064851"/>
                <a:ext cx="445840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7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/>
      <p:bldP spid="62" grpId="0"/>
      <p:bldP spid="63" grpId="0"/>
      <p:bldP spid="10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2" y="44624"/>
            <a:ext cx="9247700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What if we use a broadcast protocol?</a:t>
            </a:r>
            <a:endParaRPr lang="he-IL" dirty="0"/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EEC931BC-4BB5-34F4-FBFD-D3CD573FBD54}"/>
              </a:ext>
            </a:extLst>
          </p:cNvPr>
          <p:cNvSpPr txBox="1"/>
          <p:nvPr/>
        </p:nvSpPr>
        <p:spPr>
          <a:xfrm>
            <a:off x="551384" y="1124744"/>
            <a:ext cx="91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(Almost) all known broadcast protocols follow this paradigm: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3" y="1587747"/>
                <a:ext cx="7311462" cy="11633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Step 1</a:t>
                </a:r>
                <a:r>
                  <a:rPr lang="en-US" sz="2800" dirty="0"/>
                  <a:t>: Sender sends its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to every party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Step 2</a:t>
                </a:r>
                <a:r>
                  <a:rPr lang="en-US" sz="2800" dirty="0"/>
                  <a:t>: Parties try to establish agreement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3" y="1587747"/>
                <a:ext cx="7311462" cy="1163342"/>
              </a:xfrm>
              <a:prstGeom prst="rect">
                <a:avLst/>
              </a:prstGeom>
              <a:blipFill>
                <a:blip r:embed="rId2"/>
                <a:stretch>
                  <a:fillRect l="-1500" t="-4712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1315D4F0-17AA-AC8B-C37C-5E05069D8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2659725"/>
            <a:ext cx="832578" cy="88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65973-634A-FFEB-7DB9-5004F1388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4562567"/>
            <a:ext cx="832578" cy="8826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AC477A-093E-9ECC-F413-048602977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77" y="333915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44587A-FB98-5C77-9D4D-4CE16AC56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2133224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F64A60-C99A-3F14-7245-E6687C31A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3954913"/>
            <a:ext cx="832578" cy="882657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C2460BB-C4D5-E1DB-44AD-9E543E8D0273}"/>
              </a:ext>
            </a:extLst>
          </p:cNvPr>
          <p:cNvCxnSpPr>
            <a:cxnSpLocks/>
          </p:cNvCxnSpPr>
          <p:nvPr/>
        </p:nvCxnSpPr>
        <p:spPr>
          <a:xfrm flipH="1" flipV="1">
            <a:off x="9004471" y="3940345"/>
            <a:ext cx="1930716" cy="39713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ADC8EBD-C877-1D0E-E682-7758BD76A1B6}"/>
              </a:ext>
            </a:extLst>
          </p:cNvPr>
          <p:cNvCxnSpPr>
            <a:cxnSpLocks/>
          </p:cNvCxnSpPr>
          <p:nvPr/>
        </p:nvCxnSpPr>
        <p:spPr>
          <a:xfrm flipH="1" flipV="1">
            <a:off x="10430266" y="3119448"/>
            <a:ext cx="523836" cy="11023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427ACDA-7787-AF9D-28DD-446DFF65393E}"/>
              </a:ext>
            </a:extLst>
          </p:cNvPr>
          <p:cNvCxnSpPr>
            <a:cxnSpLocks/>
          </p:cNvCxnSpPr>
          <p:nvPr/>
        </p:nvCxnSpPr>
        <p:spPr>
          <a:xfrm flipH="1">
            <a:off x="10129190" y="3117228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1F4A7E7-EF52-06BA-43EB-09549665FB9B}"/>
              </a:ext>
            </a:extLst>
          </p:cNvPr>
          <p:cNvCxnSpPr>
            <a:cxnSpLocks/>
          </p:cNvCxnSpPr>
          <p:nvPr/>
        </p:nvCxnSpPr>
        <p:spPr>
          <a:xfrm flipV="1">
            <a:off x="8892568" y="3015881"/>
            <a:ext cx="1067197" cy="76460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2D5BA4B-2584-9E41-C4AC-9EDEF9501B26}"/>
              </a:ext>
            </a:extLst>
          </p:cNvPr>
          <p:cNvCxnSpPr>
            <a:cxnSpLocks/>
          </p:cNvCxnSpPr>
          <p:nvPr/>
        </p:nvCxnSpPr>
        <p:spPr>
          <a:xfrm flipV="1">
            <a:off x="10260841" y="3491395"/>
            <a:ext cx="835229" cy="100749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06FB596-09B3-8C35-1AC7-3F9B0721310E}"/>
              </a:ext>
            </a:extLst>
          </p:cNvPr>
          <p:cNvCxnSpPr>
            <a:cxnSpLocks/>
          </p:cNvCxnSpPr>
          <p:nvPr/>
        </p:nvCxnSpPr>
        <p:spPr>
          <a:xfrm flipH="1">
            <a:off x="9134827" y="3325764"/>
            <a:ext cx="1819275" cy="51323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2" y="44624"/>
            <a:ext cx="9247700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What if we use a broadcast protocol?</a:t>
            </a:r>
            <a:endParaRPr lang="he-IL" dirty="0"/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EEC931BC-4BB5-34F4-FBFD-D3CD573FBD54}"/>
              </a:ext>
            </a:extLst>
          </p:cNvPr>
          <p:cNvSpPr txBox="1"/>
          <p:nvPr/>
        </p:nvSpPr>
        <p:spPr>
          <a:xfrm>
            <a:off x="551384" y="1124744"/>
            <a:ext cx="91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(Almost) all known broadcast protocols follow this paradigm: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3" y="1587747"/>
                <a:ext cx="7311462" cy="11633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Step 1</a:t>
                </a:r>
                <a:r>
                  <a:rPr lang="en-US" sz="2800" dirty="0"/>
                  <a:t>: Sender sends its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to every party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Step 2</a:t>
                </a:r>
                <a:r>
                  <a:rPr lang="en-US" sz="2800" dirty="0"/>
                  <a:t>: Parties try to establish agreement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3" y="1587747"/>
                <a:ext cx="7311462" cy="1163342"/>
              </a:xfrm>
              <a:prstGeom prst="rect">
                <a:avLst/>
              </a:prstGeom>
              <a:blipFill>
                <a:blip r:embed="rId2"/>
                <a:stretch>
                  <a:fillRect l="-1500" t="-4712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801E55-0A0E-CA8E-42D6-7D24825E8C7B}"/>
              </a:ext>
            </a:extLst>
          </p:cNvPr>
          <p:cNvSpPr/>
          <p:nvPr/>
        </p:nvSpPr>
        <p:spPr>
          <a:xfrm>
            <a:off x="464933" y="2780928"/>
            <a:ext cx="7333380" cy="15526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dirty="0">
                <a:solidFill>
                  <a:schemeClr val="tx1"/>
                </a:solidFill>
              </a:rPr>
              <a:t>All these protocols satisfy agreement and validity, even facing an adaptive adversary </a:t>
            </a:r>
            <a:r>
              <a:rPr lang="en-US" sz="2800" b="1" dirty="0">
                <a:solidFill>
                  <a:schemeClr val="tx1"/>
                </a:solidFill>
              </a:rPr>
              <a:t>Should they be considered adaptively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56518F4-91B9-F371-3967-F54E9BBFBF77}"/>
                  </a:ext>
                </a:extLst>
              </p:cNvPr>
              <p:cNvSpPr/>
              <p:nvPr/>
            </p:nvSpPr>
            <p:spPr>
              <a:xfrm>
                <a:off x="407369" y="4713848"/>
                <a:ext cx="7390944" cy="18835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33363" indent="-233363" algn="l" rtl="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The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might be delivered first to a corrupt party (rushing adversary)</a:t>
                </a:r>
              </a:p>
              <a:p>
                <a:pPr marL="233363" indent="-233363" algn="l" rtl="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the adversary doesn’t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he can corrupt the sender and send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instead (or crash)</a:t>
                </a: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56518F4-91B9-F371-3967-F54E9BBFB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9" y="4713848"/>
                <a:ext cx="7390944" cy="1883504"/>
              </a:xfrm>
              <a:prstGeom prst="roundRect">
                <a:avLst/>
              </a:prstGeom>
              <a:blipFill>
                <a:blip r:embed="rId3"/>
                <a:stretch>
                  <a:fillRect l="-82" b="-639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1315D4F0-17AA-AC8B-C37C-5E05069D8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2659725"/>
            <a:ext cx="832578" cy="88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65973-634A-FFEB-7DB9-5004F1388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4562567"/>
            <a:ext cx="832578" cy="8826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AC477A-093E-9ECC-F413-048602977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77" y="333915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44587A-FB98-5C77-9D4D-4CE16AC56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2133224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F64A60-C99A-3F14-7245-E6687C31A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3954913"/>
            <a:ext cx="832578" cy="882657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1419BB-69B7-2DA0-BCE6-53834FFDA3B7}"/>
              </a:ext>
            </a:extLst>
          </p:cNvPr>
          <p:cNvCxnSpPr>
            <a:cxnSpLocks/>
          </p:cNvCxnSpPr>
          <p:nvPr/>
        </p:nvCxnSpPr>
        <p:spPr>
          <a:xfrm flipV="1">
            <a:off x="8898805" y="3015881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D27138-6C7F-2DD3-277F-E5E2C6A1B430}"/>
              </a:ext>
            </a:extLst>
          </p:cNvPr>
          <p:cNvCxnSpPr>
            <a:cxnSpLocks/>
          </p:cNvCxnSpPr>
          <p:nvPr/>
        </p:nvCxnSpPr>
        <p:spPr>
          <a:xfrm>
            <a:off x="8902216" y="382516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E4186C-0CE0-D0FF-05BE-2AECBE4C0633}"/>
              </a:ext>
            </a:extLst>
          </p:cNvPr>
          <p:cNvCxnSpPr>
            <a:cxnSpLocks/>
          </p:cNvCxnSpPr>
          <p:nvPr/>
        </p:nvCxnSpPr>
        <p:spPr>
          <a:xfrm>
            <a:off x="8898805" y="382723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7ADB7E-CD2D-1583-73EC-B88C420CD4E8}"/>
              </a:ext>
            </a:extLst>
          </p:cNvPr>
          <p:cNvCxnSpPr>
            <a:cxnSpLocks/>
          </p:cNvCxnSpPr>
          <p:nvPr/>
        </p:nvCxnSpPr>
        <p:spPr>
          <a:xfrm flipV="1">
            <a:off x="8898805" y="334694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20B9D3-E798-D2AA-94FF-CE61AE41F43B}"/>
                  </a:ext>
                </a:extLst>
              </p:cNvPr>
              <p:cNvSpPr txBox="1"/>
              <p:nvPr/>
            </p:nvSpPr>
            <p:spPr>
              <a:xfrm>
                <a:off x="9416447" y="2751088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20B9D3-E798-D2AA-94FF-CE61AE41F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47" y="2751088"/>
                <a:ext cx="44584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B136E7-6062-36E2-9F60-2FCB3C7822A5}"/>
                  </a:ext>
                </a:extLst>
              </p:cNvPr>
              <p:cNvSpPr txBox="1"/>
              <p:nvPr/>
            </p:nvSpPr>
            <p:spPr>
              <a:xfrm>
                <a:off x="10048114" y="3097947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5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B136E7-6062-36E2-9F60-2FCB3C78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114" y="3097947"/>
                <a:ext cx="445840" cy="477054"/>
              </a:xfrm>
              <a:prstGeom prst="rect">
                <a:avLst/>
              </a:prstGeom>
              <a:blipFill>
                <a:blip r:embed="rId6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FE8B43-AC88-0335-4A9D-09C176E0D6BE}"/>
                  </a:ext>
                </a:extLst>
              </p:cNvPr>
              <p:cNvSpPr txBox="1"/>
              <p:nvPr/>
            </p:nvSpPr>
            <p:spPr>
              <a:xfrm>
                <a:off x="10231133" y="3641994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5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FE8B43-AC88-0335-4A9D-09C176E0D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133" y="3641994"/>
                <a:ext cx="445840" cy="477054"/>
              </a:xfrm>
              <a:prstGeom prst="rect">
                <a:avLst/>
              </a:prstGeom>
              <a:blipFill>
                <a:blip r:embed="rId7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48F746-9473-874B-0F60-A288D6795697}"/>
                  </a:ext>
                </a:extLst>
              </p:cNvPr>
              <p:cNvSpPr txBox="1"/>
              <p:nvPr/>
            </p:nvSpPr>
            <p:spPr>
              <a:xfrm>
                <a:off x="9476066" y="4063014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5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48F746-9473-874B-0F60-A288D6795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66" y="4063014"/>
                <a:ext cx="445840" cy="477054"/>
              </a:xfrm>
              <a:prstGeom prst="rect">
                <a:avLst/>
              </a:prstGeom>
              <a:blipFill>
                <a:blip r:embed="rId8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114B4EDD-798C-BBCA-1E03-9FC4EF88E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69" y="2076123"/>
            <a:ext cx="918607" cy="9186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21F2D6-7B86-A2B0-4C8C-B201DCF6E5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5" y="3347884"/>
            <a:ext cx="918607" cy="9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520707" y="977107"/>
                <a:ext cx="9679749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spcBef>
                    <a:spcPts val="600"/>
                  </a:spcBef>
                </a:pPr>
                <a:r>
                  <a:rPr lang="en-US" sz="2800" dirty="0"/>
                  <a:t>The adversary gets to:</a:t>
                </a:r>
              </a:p>
              <a:p>
                <a:pPr marL="514350" indent="-514350" algn="l" rtl="0">
                  <a:spcBef>
                    <a:spcPts val="600"/>
                  </a:spcBef>
                  <a:buAutoNum type="arabicParenR"/>
                </a:pPr>
                <a:r>
                  <a:rPr lang="en-US" sz="2500" dirty="0"/>
                  <a:t>Be the first to learn the sender input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500" dirty="0"/>
              </a:p>
              <a:p>
                <a:pPr marL="514350" indent="-514350" algn="l" rtl="0">
                  <a:spcBef>
                    <a:spcPts val="600"/>
                  </a:spcBef>
                  <a:buAutoNum type="arabicParenR"/>
                </a:pPr>
                <a:r>
                  <a:rPr lang="en-US" sz="2500" dirty="0"/>
                  <a:t>Decide whether to resume with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(without corrupting the sender) </a:t>
                </a:r>
                <a:br>
                  <a:rPr lang="en-US" sz="2500" dirty="0"/>
                </a:br>
                <a:r>
                  <a:rPr lang="en-US" sz="2500" dirty="0"/>
                  <a:t>or corrupt the sender and change the input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500" b="0" i="1" smtClean="0">
                            <a:solidFill>
                              <a:srgbClr val="0BB91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solidFill>
                              <a:srgbClr val="0BB91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7" y="977107"/>
                <a:ext cx="9679749" cy="1831271"/>
              </a:xfrm>
              <a:prstGeom prst="rect">
                <a:avLst/>
              </a:prstGeom>
              <a:blipFill>
                <a:blip r:embed="rId2"/>
                <a:stretch>
                  <a:fillRect l="-1259" t="-299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2" y="44624"/>
            <a:ext cx="9247700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What if we use a broadcast protocol?</a:t>
            </a:r>
            <a:endParaRPr lang="he-IL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315D4F0-17AA-AC8B-C37C-5E05069D8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2659725"/>
            <a:ext cx="832578" cy="88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65973-634A-FFEB-7DB9-5004F1388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45" y="4562567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F64A60-C99A-3F14-7245-E6687C31A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70" y="3954913"/>
            <a:ext cx="832578" cy="882657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1419BB-69B7-2DA0-BCE6-53834FFDA3B7}"/>
              </a:ext>
            </a:extLst>
          </p:cNvPr>
          <p:cNvCxnSpPr>
            <a:cxnSpLocks/>
          </p:cNvCxnSpPr>
          <p:nvPr/>
        </p:nvCxnSpPr>
        <p:spPr>
          <a:xfrm flipV="1">
            <a:off x="8898805" y="3015881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D27138-6C7F-2DD3-277F-E5E2C6A1B430}"/>
              </a:ext>
            </a:extLst>
          </p:cNvPr>
          <p:cNvCxnSpPr>
            <a:cxnSpLocks/>
          </p:cNvCxnSpPr>
          <p:nvPr/>
        </p:nvCxnSpPr>
        <p:spPr>
          <a:xfrm>
            <a:off x="8902216" y="382516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E4186C-0CE0-D0FF-05BE-2AECBE4C0633}"/>
              </a:ext>
            </a:extLst>
          </p:cNvPr>
          <p:cNvCxnSpPr>
            <a:cxnSpLocks/>
          </p:cNvCxnSpPr>
          <p:nvPr/>
        </p:nvCxnSpPr>
        <p:spPr>
          <a:xfrm>
            <a:off x="8898805" y="382723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7ADB7E-CD2D-1583-73EC-B88C420CD4E8}"/>
              </a:ext>
            </a:extLst>
          </p:cNvPr>
          <p:cNvCxnSpPr>
            <a:cxnSpLocks/>
          </p:cNvCxnSpPr>
          <p:nvPr/>
        </p:nvCxnSpPr>
        <p:spPr>
          <a:xfrm flipV="1">
            <a:off x="8898805" y="334694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20B9D3-E798-D2AA-94FF-CE61AE41F43B}"/>
                  </a:ext>
                </a:extLst>
              </p:cNvPr>
              <p:cNvSpPr txBox="1"/>
              <p:nvPr/>
            </p:nvSpPr>
            <p:spPr>
              <a:xfrm>
                <a:off x="9416447" y="2751088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20B9D3-E798-D2AA-94FF-CE61AE41F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47" y="2751088"/>
                <a:ext cx="445840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B136E7-6062-36E2-9F60-2FCB3C7822A5}"/>
                  </a:ext>
                </a:extLst>
              </p:cNvPr>
              <p:cNvSpPr txBox="1"/>
              <p:nvPr/>
            </p:nvSpPr>
            <p:spPr>
              <a:xfrm>
                <a:off x="10048114" y="3097947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5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B136E7-6062-36E2-9F60-2FCB3C78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114" y="3097947"/>
                <a:ext cx="445840" cy="477054"/>
              </a:xfrm>
              <a:prstGeom prst="rect">
                <a:avLst/>
              </a:prstGeom>
              <a:blipFill>
                <a:blip r:embed="rId5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FE8B43-AC88-0335-4A9D-09C176E0D6BE}"/>
                  </a:ext>
                </a:extLst>
              </p:cNvPr>
              <p:cNvSpPr txBox="1"/>
              <p:nvPr/>
            </p:nvSpPr>
            <p:spPr>
              <a:xfrm>
                <a:off x="10231133" y="3641994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5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FE8B43-AC88-0335-4A9D-09C176E0D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133" y="3641994"/>
                <a:ext cx="445840" cy="477054"/>
              </a:xfrm>
              <a:prstGeom prst="rect">
                <a:avLst/>
              </a:prstGeom>
              <a:blipFill>
                <a:blip r:embed="rId6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48F746-9473-874B-0F60-A288D6795697}"/>
                  </a:ext>
                </a:extLst>
              </p:cNvPr>
              <p:cNvSpPr txBox="1"/>
              <p:nvPr/>
            </p:nvSpPr>
            <p:spPr>
              <a:xfrm>
                <a:off x="9476066" y="4063014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5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48F746-9473-874B-0F60-A288D6795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66" y="4063014"/>
                <a:ext cx="445840" cy="477054"/>
              </a:xfrm>
              <a:prstGeom prst="rect">
                <a:avLst/>
              </a:prstGeom>
              <a:blipFill>
                <a:blip r:embed="rId7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114B4EDD-798C-BBCA-1E03-9FC4EF88E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69" y="2076123"/>
            <a:ext cx="918607" cy="918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B141C-3495-D84E-73DD-5977FD69B7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5" y="3347884"/>
            <a:ext cx="918607" cy="918607"/>
          </a:xfrm>
          <a:prstGeom prst="rect">
            <a:avLst/>
          </a:prstGeom>
        </p:spPr>
      </p:pic>
      <p:pic>
        <p:nvPicPr>
          <p:cNvPr id="2052" name="Picture 4" descr="Thinking Face Emoji (U+1F914)">
            <a:extLst>
              <a:ext uri="{FF2B5EF4-FFF2-40B4-BE49-F238E27FC236}">
                <a16:creationId xmlns:a16="http://schemas.microsoft.com/office/drawing/2014/main" id="{157A1E8A-6BD0-5EF3-F550-57B0FF98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" y="3249163"/>
            <a:ext cx="1677382" cy="16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BAD7FB0-A298-1814-AF2C-CA11D2119CF1}"/>
              </a:ext>
            </a:extLst>
          </p:cNvPr>
          <p:cNvSpPr/>
          <p:nvPr/>
        </p:nvSpPr>
        <p:spPr>
          <a:xfrm>
            <a:off x="2279576" y="2849701"/>
            <a:ext cx="4896544" cy="1515403"/>
          </a:xfrm>
          <a:prstGeom prst="wedgeEllipseCallout">
            <a:avLst>
              <a:gd name="adj1" fmla="val -59938"/>
              <a:gd name="adj2" fmla="val 634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200" dirty="0">
                <a:solidFill>
                  <a:schemeClr val="tx1"/>
                </a:solidFill>
              </a:rPr>
              <a:t>Should I be worried?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This attack seems to require strong adversarial power</a:t>
            </a:r>
          </a:p>
        </p:txBody>
      </p:sp>
      <p:pic>
        <p:nvPicPr>
          <p:cNvPr id="2054" name="Picture 6" descr="Plash Solutions">
            <a:extLst>
              <a:ext uri="{FF2B5EF4-FFF2-40B4-BE49-F238E27FC236}">
                <a16:creationId xmlns:a16="http://schemas.microsoft.com/office/drawing/2014/main" id="{AB2C0770-2245-C8DA-0F2E-909BF0EE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26" y="4946670"/>
            <a:ext cx="2304645" cy="15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C743742-4A77-ED38-2233-49ADD5D5A9D2}"/>
              </a:ext>
            </a:extLst>
          </p:cNvPr>
          <p:cNvSpPr/>
          <p:nvPr/>
        </p:nvSpPr>
        <p:spPr>
          <a:xfrm>
            <a:off x="1024232" y="4995528"/>
            <a:ext cx="4896544" cy="1515403"/>
          </a:xfrm>
          <a:prstGeom prst="wedgeEllipseCallout">
            <a:avLst>
              <a:gd name="adj1" fmla="val 71217"/>
              <a:gd name="adj2" fmla="val 283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200" dirty="0">
                <a:solidFill>
                  <a:schemeClr val="tx1"/>
                </a:solidFill>
              </a:rPr>
              <a:t>Think of message diffusion mechanisms (à la Bitcoin, </a:t>
            </a:r>
            <a:r>
              <a:rPr lang="en-US" sz="2200" dirty="0" err="1">
                <a:solidFill>
                  <a:schemeClr val="tx1"/>
                </a:solidFill>
              </a:rPr>
              <a:t>Cardano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Algorand</a:t>
            </a:r>
            <a:r>
              <a:rPr lang="en-US" sz="2200" dirty="0">
                <a:solidFill>
                  <a:schemeClr val="tx1"/>
                </a:solidFill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19316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5462180-1014-74CB-5017-44D303E69A02}"/>
              </a:ext>
            </a:extLst>
          </p:cNvPr>
          <p:cNvSpPr txBox="1"/>
          <p:nvPr/>
        </p:nvSpPr>
        <p:spPr>
          <a:xfrm>
            <a:off x="1098404" y="5287757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637719-F7BA-0AEB-DB8B-669E809EFCFA}"/>
              </a:ext>
            </a:extLst>
          </p:cNvPr>
          <p:cNvSpPr txBox="1"/>
          <p:nvPr/>
        </p:nvSpPr>
        <p:spPr>
          <a:xfrm>
            <a:off x="282659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52E06-AD23-B605-208A-F9A7CC1886F6}"/>
              </a:ext>
            </a:extLst>
          </p:cNvPr>
          <p:cNvSpPr txBox="1"/>
          <p:nvPr/>
        </p:nvSpPr>
        <p:spPr>
          <a:xfrm>
            <a:off x="4410772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947169-230E-0801-62C0-4E28906B5301}"/>
              </a:ext>
            </a:extLst>
          </p:cNvPr>
          <p:cNvSpPr txBox="1"/>
          <p:nvPr/>
        </p:nvSpPr>
        <p:spPr>
          <a:xfrm>
            <a:off x="606695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817BF5-E308-0FF7-74DE-54C91EEE502F}"/>
              </a:ext>
            </a:extLst>
          </p:cNvPr>
          <p:cNvSpPr txBox="1"/>
          <p:nvPr/>
        </p:nvSpPr>
        <p:spPr>
          <a:xfrm>
            <a:off x="7723140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DAD7D5-D345-0B9C-06B9-405472E638CC}"/>
              </a:ext>
            </a:extLst>
          </p:cNvPr>
          <p:cNvSpPr txBox="1"/>
          <p:nvPr/>
        </p:nvSpPr>
        <p:spPr>
          <a:xfrm>
            <a:off x="9379324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B3B958-CA94-AB0F-AB80-6FDB5CCB60E7}"/>
              </a:ext>
            </a:extLst>
          </p:cNvPr>
          <p:cNvSpPr txBox="1"/>
          <p:nvPr/>
        </p:nvSpPr>
        <p:spPr>
          <a:xfrm>
            <a:off x="1110751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9EA670-A517-F69C-ED57-BE2A09EDA476}"/>
              </a:ext>
            </a:extLst>
          </p:cNvPr>
          <p:cNvSpPr/>
          <p:nvPr/>
        </p:nvSpPr>
        <p:spPr>
          <a:xfrm>
            <a:off x="767409" y="5288097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DFAC8E-6708-3688-0709-27FA46C91FD3}"/>
              </a:ext>
            </a:extLst>
          </p:cNvPr>
          <p:cNvSpPr/>
          <p:nvPr/>
        </p:nvSpPr>
        <p:spPr>
          <a:xfrm>
            <a:off x="2495600" y="5279762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156901-BB38-8012-3DB2-192794D8BFD6}"/>
              </a:ext>
            </a:extLst>
          </p:cNvPr>
          <p:cNvSpPr/>
          <p:nvPr/>
        </p:nvSpPr>
        <p:spPr>
          <a:xfrm>
            <a:off x="4041004" y="5240173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9FC740-2D39-BEF0-3EB8-A7ED816D60C1}"/>
              </a:ext>
            </a:extLst>
          </p:cNvPr>
          <p:cNvSpPr/>
          <p:nvPr/>
        </p:nvSpPr>
        <p:spPr>
          <a:xfrm>
            <a:off x="5625180" y="5279762"/>
            <a:ext cx="1007040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66BDE0-971A-AFF7-921F-873547994D64}"/>
              </a:ext>
            </a:extLst>
          </p:cNvPr>
          <p:cNvSpPr/>
          <p:nvPr/>
        </p:nvSpPr>
        <p:spPr>
          <a:xfrm>
            <a:off x="8969711" y="5287339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B53226-4C19-0463-6B7A-2DB24E56D3FD}"/>
              </a:ext>
            </a:extLst>
          </p:cNvPr>
          <p:cNvSpPr/>
          <p:nvPr/>
        </p:nvSpPr>
        <p:spPr>
          <a:xfrm>
            <a:off x="10795906" y="5350496"/>
            <a:ext cx="1046884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49F8F8-99D1-F664-105B-2EC450978A03}"/>
              </a:ext>
            </a:extLst>
          </p:cNvPr>
          <p:cNvSpPr/>
          <p:nvPr/>
        </p:nvSpPr>
        <p:spPr>
          <a:xfrm>
            <a:off x="7543387" y="5161315"/>
            <a:ext cx="1007040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Red hand drawn circle | royalty free element">
            <a:extLst>
              <a:ext uri="{FF2B5EF4-FFF2-40B4-BE49-F238E27FC236}">
                <a16:creationId xmlns:a16="http://schemas.microsoft.com/office/drawing/2014/main" id="{8B89DE6E-C781-B9D5-C6F4-EC843B75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6" y="2050754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d hand drawn circle | royalty free element">
            <a:extLst>
              <a:ext uri="{FF2B5EF4-FFF2-40B4-BE49-F238E27FC236}">
                <a16:creationId xmlns:a16="http://schemas.microsoft.com/office/drawing/2014/main" id="{4DC4680F-1277-FC5F-27A8-20DFCFC4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53" y="2050754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d hand drawn circle | royalty free element">
            <a:extLst>
              <a:ext uri="{FF2B5EF4-FFF2-40B4-BE49-F238E27FC236}">
                <a16:creationId xmlns:a16="http://schemas.microsoft.com/office/drawing/2014/main" id="{14ED9804-2B35-3E1B-5F4D-CD0A0E3D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73" y="2036856"/>
            <a:ext cx="1003506" cy="10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Case study: Adaptively Secure Broadcast</a:t>
            </a:r>
            <a:endParaRPr lang="he-I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0AE94-8ED1-5BAC-FB1C-E33BDAD4F2BA}"/>
              </a:ext>
            </a:extLst>
          </p:cNvPr>
          <p:cNvSpPr/>
          <p:nvPr/>
        </p:nvSpPr>
        <p:spPr>
          <a:xfrm>
            <a:off x="671804" y="991438"/>
            <a:ext cx="9240620" cy="1173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Problem: </a:t>
            </a:r>
            <a:r>
              <a:rPr lang="en-US" sz="2800" dirty="0">
                <a:solidFill>
                  <a:schemeClr val="tx1"/>
                </a:solidFill>
              </a:rPr>
              <a:t>everybody broadcasts a bit; the adversary wants the output to be (as close as possible to) 0000…000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2BD99-DF4E-7BCE-0EA4-8D92DB73227D}"/>
              </a:ext>
            </a:extLst>
          </p:cNvPr>
          <p:cNvGrpSpPr/>
          <p:nvPr/>
        </p:nvGrpSpPr>
        <p:grpSpPr>
          <a:xfrm>
            <a:off x="10488487" y="4306300"/>
            <a:ext cx="1184504" cy="882756"/>
            <a:chOff x="10488487" y="5024903"/>
            <a:chExt cx="1184504" cy="882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EC2B4-A3B4-F2E2-8968-BBFA417E2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28DDC3-C8CC-0F8D-8058-82DABD77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F65F09-BB91-A839-F864-50F136CE4744}"/>
              </a:ext>
            </a:extLst>
          </p:cNvPr>
          <p:cNvGrpSpPr/>
          <p:nvPr/>
        </p:nvGrpSpPr>
        <p:grpSpPr>
          <a:xfrm>
            <a:off x="8832091" y="4306300"/>
            <a:ext cx="1184504" cy="882756"/>
            <a:chOff x="10488487" y="5024903"/>
            <a:chExt cx="1184504" cy="8827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80EE75-DFF2-8AAA-CB27-29BCE33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D63156-CCA0-FB87-481A-FCC38344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18A327-6E18-24A6-F8D3-F398C86D51EF}"/>
              </a:ext>
            </a:extLst>
          </p:cNvPr>
          <p:cNvGrpSpPr/>
          <p:nvPr/>
        </p:nvGrpSpPr>
        <p:grpSpPr>
          <a:xfrm>
            <a:off x="7175693" y="4306300"/>
            <a:ext cx="1184504" cy="882756"/>
            <a:chOff x="10488487" y="5024903"/>
            <a:chExt cx="1184504" cy="88275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DB5D27-5295-E5AF-5070-9DFD90AB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C68610-FDD1-E798-0FF2-B0F239FD8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0AFF6-50DB-0400-BEB5-22FDDD87295B}"/>
              </a:ext>
            </a:extLst>
          </p:cNvPr>
          <p:cNvGrpSpPr/>
          <p:nvPr/>
        </p:nvGrpSpPr>
        <p:grpSpPr>
          <a:xfrm>
            <a:off x="5519295" y="4306300"/>
            <a:ext cx="1184504" cy="882756"/>
            <a:chOff x="10488487" y="5024903"/>
            <a:chExt cx="1184504" cy="8827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C77F0D-A2CC-853F-B757-3F4C06A2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0A7E1A-8E8D-563C-DDAD-C24FB6E3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412751-5262-B9C7-3B3C-3FCF204BB53E}"/>
              </a:ext>
            </a:extLst>
          </p:cNvPr>
          <p:cNvGrpSpPr/>
          <p:nvPr/>
        </p:nvGrpSpPr>
        <p:grpSpPr>
          <a:xfrm>
            <a:off x="3862897" y="4306300"/>
            <a:ext cx="1184504" cy="882756"/>
            <a:chOff x="10488487" y="5024903"/>
            <a:chExt cx="1184504" cy="8827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B2E45B-816D-151F-261B-AB4A75AA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A993FD-1FA4-36A2-CA86-96B223A0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ABB9A9-9AF2-FE3D-D9F5-D4BFEBA39486}"/>
              </a:ext>
            </a:extLst>
          </p:cNvPr>
          <p:cNvGrpSpPr/>
          <p:nvPr/>
        </p:nvGrpSpPr>
        <p:grpSpPr>
          <a:xfrm>
            <a:off x="2206499" y="4306300"/>
            <a:ext cx="1184504" cy="882756"/>
            <a:chOff x="10488487" y="5024903"/>
            <a:chExt cx="1184504" cy="88275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251F4E3-7616-B382-F0F4-A26F4959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286C34-A285-3E3F-4109-D6C20842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766D95-AC7C-2BCF-51F0-CCF58E4C6AE3}"/>
              </a:ext>
            </a:extLst>
          </p:cNvPr>
          <p:cNvGrpSpPr/>
          <p:nvPr/>
        </p:nvGrpSpPr>
        <p:grpSpPr>
          <a:xfrm>
            <a:off x="550101" y="4306300"/>
            <a:ext cx="1184504" cy="882756"/>
            <a:chOff x="10488487" y="5024903"/>
            <a:chExt cx="1184504" cy="88275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602740-D03B-FB29-012A-6505ED12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726041-39B0-F41B-65E4-C446192B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624D17-EB2B-B7D4-8364-0B2C61ECEAB0}"/>
              </a:ext>
            </a:extLst>
          </p:cNvPr>
          <p:cNvCxnSpPr>
            <a:cxnSpLocks/>
          </p:cNvCxnSpPr>
          <p:nvPr/>
        </p:nvCxnSpPr>
        <p:spPr>
          <a:xfrm flipV="1">
            <a:off x="1292946" y="2872100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B5C123B-6325-6225-B13D-FDBF4428AD66}"/>
              </a:ext>
            </a:extLst>
          </p:cNvPr>
          <p:cNvSpPr txBox="1"/>
          <p:nvPr/>
        </p:nvSpPr>
        <p:spPr>
          <a:xfrm>
            <a:off x="1098404" y="2310552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B954C30-2FFD-EFC2-0DB3-A4766F558318}"/>
              </a:ext>
            </a:extLst>
          </p:cNvPr>
          <p:cNvCxnSpPr>
            <a:cxnSpLocks/>
          </p:cNvCxnSpPr>
          <p:nvPr/>
        </p:nvCxnSpPr>
        <p:spPr>
          <a:xfrm flipV="1">
            <a:off x="302113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3D135E-A986-5A61-44EA-F26BD306D35D}"/>
              </a:ext>
            </a:extLst>
          </p:cNvPr>
          <p:cNvSpPr txBox="1"/>
          <p:nvPr/>
        </p:nvSpPr>
        <p:spPr>
          <a:xfrm>
            <a:off x="282659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26335-83C2-F765-2AC5-D6740869F06E}"/>
              </a:ext>
            </a:extLst>
          </p:cNvPr>
          <p:cNvSpPr txBox="1"/>
          <p:nvPr/>
        </p:nvSpPr>
        <p:spPr>
          <a:xfrm>
            <a:off x="4410772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D5A0A7-55A5-CAC0-D890-0EF20743207D}"/>
              </a:ext>
            </a:extLst>
          </p:cNvPr>
          <p:cNvCxnSpPr>
            <a:cxnSpLocks/>
          </p:cNvCxnSpPr>
          <p:nvPr/>
        </p:nvCxnSpPr>
        <p:spPr>
          <a:xfrm flipV="1">
            <a:off x="626149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59D6AFB-9B0E-5C71-B21B-4DA9D093B2D5}"/>
              </a:ext>
            </a:extLst>
          </p:cNvPr>
          <p:cNvSpPr txBox="1"/>
          <p:nvPr/>
        </p:nvSpPr>
        <p:spPr>
          <a:xfrm>
            <a:off x="606695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5F7272-9FE7-F6A2-EB9A-DC352B067584}"/>
              </a:ext>
            </a:extLst>
          </p:cNvPr>
          <p:cNvCxnSpPr>
            <a:cxnSpLocks/>
          </p:cNvCxnSpPr>
          <p:nvPr/>
        </p:nvCxnSpPr>
        <p:spPr>
          <a:xfrm flipV="1">
            <a:off x="7917682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DE5950-1A7F-17CA-EFBE-D600E599333A}"/>
              </a:ext>
            </a:extLst>
          </p:cNvPr>
          <p:cNvSpPr txBox="1"/>
          <p:nvPr/>
        </p:nvSpPr>
        <p:spPr>
          <a:xfrm>
            <a:off x="7723140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264B39-D343-1B5C-10FF-9A2391FEA78A}"/>
              </a:ext>
            </a:extLst>
          </p:cNvPr>
          <p:cNvCxnSpPr>
            <a:cxnSpLocks/>
          </p:cNvCxnSpPr>
          <p:nvPr/>
        </p:nvCxnSpPr>
        <p:spPr>
          <a:xfrm flipV="1">
            <a:off x="9573866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9521A4F-CF29-8528-0C43-BF740AF1E1BD}"/>
              </a:ext>
            </a:extLst>
          </p:cNvPr>
          <p:cNvSpPr txBox="1"/>
          <p:nvPr/>
        </p:nvSpPr>
        <p:spPr>
          <a:xfrm>
            <a:off x="9379324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590E8C5-9C51-FCC5-E5BA-9ACEEC90BB2B}"/>
              </a:ext>
            </a:extLst>
          </p:cNvPr>
          <p:cNvCxnSpPr>
            <a:cxnSpLocks/>
          </p:cNvCxnSpPr>
          <p:nvPr/>
        </p:nvCxnSpPr>
        <p:spPr>
          <a:xfrm flipV="1">
            <a:off x="1130205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AAC959-814E-7905-0825-2D37146F901C}"/>
              </a:ext>
            </a:extLst>
          </p:cNvPr>
          <p:cNvSpPr txBox="1"/>
          <p:nvPr/>
        </p:nvSpPr>
        <p:spPr>
          <a:xfrm>
            <a:off x="1110751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96610-63A8-2067-EAE2-5EED812F65CA}"/>
              </a:ext>
            </a:extLst>
          </p:cNvPr>
          <p:cNvSpPr txBox="1"/>
          <p:nvPr/>
        </p:nvSpPr>
        <p:spPr>
          <a:xfrm>
            <a:off x="767408" y="6093296"/>
            <a:ext cx="1002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/>
              <a:t>Adaptive adversary, 3 corruptions, </a:t>
            </a:r>
            <a:r>
              <a:rPr lang="en-US" sz="2800" b="1" dirty="0">
                <a:solidFill>
                  <a:srgbClr val="00B050"/>
                </a:solidFill>
              </a:rPr>
              <a:t>standard broadcast protocol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B6E27D-60C4-A5D9-D503-FBA10DE8A13F}"/>
              </a:ext>
            </a:extLst>
          </p:cNvPr>
          <p:cNvGrpSpPr/>
          <p:nvPr/>
        </p:nvGrpSpPr>
        <p:grpSpPr>
          <a:xfrm>
            <a:off x="840726" y="4187408"/>
            <a:ext cx="1224219" cy="973567"/>
            <a:chOff x="887780" y="4217796"/>
            <a:chExt cx="1224219" cy="9735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7C1954-1225-D3D8-0075-98CE2990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13D125-812B-9F32-305E-654900B67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9BD1FC-D203-3085-52C2-FF1FDCDE6894}"/>
              </a:ext>
            </a:extLst>
          </p:cNvPr>
          <p:cNvGrpSpPr/>
          <p:nvPr/>
        </p:nvGrpSpPr>
        <p:grpSpPr>
          <a:xfrm>
            <a:off x="5824401" y="4231293"/>
            <a:ext cx="1224219" cy="973567"/>
            <a:chOff x="887780" y="4217796"/>
            <a:chExt cx="1224219" cy="9735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093DE9-9FD3-2B6C-EADD-F3D64E6C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016F63-9AF9-27F8-6BC2-DA62412A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6F0567-F9CF-64C1-5544-09AD26035018}"/>
              </a:ext>
            </a:extLst>
          </p:cNvPr>
          <p:cNvGrpSpPr/>
          <p:nvPr/>
        </p:nvGrpSpPr>
        <p:grpSpPr>
          <a:xfrm>
            <a:off x="9120253" y="4187408"/>
            <a:ext cx="1224219" cy="973567"/>
            <a:chOff x="887780" y="4217796"/>
            <a:chExt cx="1224219" cy="9735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443E4B-E6CD-1929-70E2-1C634138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80" y="4217796"/>
              <a:ext cx="973567" cy="9735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63CAB3-01C5-2088-3614-5B300102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5" y="4397120"/>
              <a:ext cx="695354" cy="52322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F9F29A-3B29-BCD7-481C-8DE4514156C2}"/>
              </a:ext>
            </a:extLst>
          </p:cNvPr>
          <p:cNvCxnSpPr>
            <a:cxnSpLocks/>
          </p:cNvCxnSpPr>
          <p:nvPr/>
        </p:nvCxnSpPr>
        <p:spPr>
          <a:xfrm flipV="1">
            <a:off x="4611264" y="2888368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3" grpId="0" animBg="1"/>
      <p:bldP spid="64" grpId="0" animBg="1"/>
      <p:bldP spid="65" grpId="0" animBg="1"/>
      <p:bldP spid="50" grpId="0" animBg="1"/>
      <p:bldP spid="45" grpId="0"/>
      <p:bldP spid="48" grpId="0"/>
      <p:bldP spid="51" grpId="0"/>
      <p:bldP spid="54" grpId="0"/>
      <p:bldP spid="57" grpId="0"/>
      <p:bldP spid="60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8209">
            <a:extLst>
              <a:ext uri="{FF2B5EF4-FFF2-40B4-BE49-F238E27FC236}">
                <a16:creationId xmlns:a16="http://schemas.microsoft.com/office/drawing/2014/main" id="{7F7B62CE-74E2-AF78-3E36-7635A01B5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8" y="1893390"/>
            <a:ext cx="1221198" cy="117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TextBox 8202">
                <a:extLst>
                  <a:ext uri="{FF2B5EF4-FFF2-40B4-BE49-F238E27FC236}">
                    <a16:creationId xmlns:a16="http://schemas.microsoft.com/office/drawing/2014/main" id="{BD38E92D-0BD6-C0C4-C6F3-AAD8FBA56C58}"/>
                  </a:ext>
                </a:extLst>
              </p:cNvPr>
              <p:cNvSpPr txBox="1"/>
              <p:nvPr/>
            </p:nvSpPr>
            <p:spPr>
              <a:xfrm>
                <a:off x="7204323" y="3452287"/>
                <a:ext cx="5663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03" name="TextBox 8202">
                <a:extLst>
                  <a:ext uri="{FF2B5EF4-FFF2-40B4-BE49-F238E27FC236}">
                    <a16:creationId xmlns:a16="http://schemas.microsoft.com/office/drawing/2014/main" id="{BD38E92D-0BD6-C0C4-C6F3-AAD8FBA56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23" y="3452287"/>
                <a:ext cx="566343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Simulation-based broadcast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CB2F28-6F36-566C-7427-59E48E45D235}"/>
              </a:ext>
            </a:extLst>
          </p:cNvPr>
          <p:cNvSpPr txBox="1"/>
          <p:nvPr/>
        </p:nvSpPr>
        <p:spPr>
          <a:xfrm>
            <a:off x="212019" y="975778"/>
            <a:ext cx="96027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300" dirty="0"/>
              <a:t>Hirt and </a:t>
            </a:r>
            <a:r>
              <a:rPr lang="en-US" sz="2300" dirty="0" err="1"/>
              <a:t>Zikas</a:t>
            </a:r>
            <a:r>
              <a:rPr lang="en-US" sz="2300" dirty="0"/>
              <a:t> [EC’10]: simulation-based security of adaptively secure broadcast 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56402D-94BD-9348-9DB2-04AE28D3A2CE}"/>
              </a:ext>
            </a:extLst>
          </p:cNvPr>
          <p:cNvCxnSpPr>
            <a:cxnSpLocks/>
          </p:cNvCxnSpPr>
          <p:nvPr/>
        </p:nvCxnSpPr>
        <p:spPr>
          <a:xfrm>
            <a:off x="6096000" y="1772816"/>
            <a:ext cx="0" cy="4608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C459B1C-1B32-E18D-B767-2E536004E293}"/>
              </a:ext>
            </a:extLst>
          </p:cNvPr>
          <p:cNvGrpSpPr/>
          <p:nvPr/>
        </p:nvGrpSpPr>
        <p:grpSpPr>
          <a:xfrm>
            <a:off x="6244398" y="1919464"/>
            <a:ext cx="5644283" cy="3597400"/>
            <a:chOff x="-2768541" y="607359"/>
            <a:chExt cx="10439795" cy="574216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416C487-7979-D502-D51E-F0C68DA9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CE5071C-865A-9DBE-0D75-4665966D0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8CF2BB0-5FF4-DDEE-2484-EA519CA22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8541" y="3054050"/>
              <a:ext cx="1539955" cy="140889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710821B-734A-2118-52D0-6DAA17B5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27" y="607359"/>
              <a:ext cx="1539955" cy="140889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2F387D1-6EDB-C3D9-7E3B-A51C804A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2DC5B7-C2B2-87E9-1E2B-E69814BAFAFF}"/>
              </a:ext>
            </a:extLst>
          </p:cNvPr>
          <p:cNvCxnSpPr>
            <a:cxnSpLocks/>
          </p:cNvCxnSpPr>
          <p:nvPr/>
        </p:nvCxnSpPr>
        <p:spPr>
          <a:xfrm flipV="1">
            <a:off x="8858838" y="2712297"/>
            <a:ext cx="1438652" cy="11845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A7F6F0D-6CAA-21C7-CD0B-48A7A65072F2}"/>
              </a:ext>
            </a:extLst>
          </p:cNvPr>
          <p:cNvCxnSpPr>
            <a:cxnSpLocks/>
          </p:cNvCxnSpPr>
          <p:nvPr/>
        </p:nvCxnSpPr>
        <p:spPr>
          <a:xfrm>
            <a:off x="8862249" y="389680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43E1A83-A4A6-16E5-D3B2-610FEF6494C2}"/>
              </a:ext>
            </a:extLst>
          </p:cNvPr>
          <p:cNvCxnSpPr>
            <a:cxnSpLocks/>
          </p:cNvCxnSpPr>
          <p:nvPr/>
        </p:nvCxnSpPr>
        <p:spPr>
          <a:xfrm>
            <a:off x="8858838" y="389887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5F96D3F-D3D3-2FE6-AF41-286AD2C2341D}"/>
              </a:ext>
            </a:extLst>
          </p:cNvPr>
          <p:cNvCxnSpPr>
            <a:cxnSpLocks/>
          </p:cNvCxnSpPr>
          <p:nvPr/>
        </p:nvCxnSpPr>
        <p:spPr>
          <a:xfrm flipV="1">
            <a:off x="8858838" y="341858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A81F340D-2164-45C6-A15A-20B5731B13D5}"/>
              </a:ext>
            </a:extLst>
          </p:cNvPr>
          <p:cNvGrpSpPr/>
          <p:nvPr/>
        </p:nvGrpSpPr>
        <p:grpSpPr>
          <a:xfrm>
            <a:off x="7525878" y="3415297"/>
            <a:ext cx="1706161" cy="1489935"/>
            <a:chOff x="7525878" y="3415297"/>
            <a:chExt cx="1706161" cy="1489935"/>
          </a:xfrm>
        </p:grpSpPr>
        <p:pic>
          <p:nvPicPr>
            <p:cNvPr id="81" name="Picture 4" descr="160 ideas de Emoticons | emoticones emoji, emojis para whatsapp, emoticones  de whatsapp">
              <a:extLst>
                <a:ext uri="{FF2B5EF4-FFF2-40B4-BE49-F238E27FC236}">
                  <a16:creationId xmlns:a16="http://schemas.microsoft.com/office/drawing/2014/main" id="{2876A6BC-79C6-9B80-3DC0-31DB0B9B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53" y="3415297"/>
              <a:ext cx="1263986" cy="88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Download Tap Png Clipart HQ PNG Image | FreePNGImg">
              <a:extLst>
                <a:ext uri="{FF2B5EF4-FFF2-40B4-BE49-F238E27FC236}">
                  <a16:creationId xmlns:a16="http://schemas.microsoft.com/office/drawing/2014/main" id="{1D59A078-1EF2-7F25-C9D6-989923ADB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4617">
              <a:off x="7525878" y="3946949"/>
              <a:ext cx="958283" cy="958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BC629F-997F-343E-1A69-14A4F7FFE5FF}"/>
              </a:ext>
            </a:extLst>
          </p:cNvPr>
          <p:cNvGrpSpPr/>
          <p:nvPr/>
        </p:nvGrpSpPr>
        <p:grpSpPr>
          <a:xfrm>
            <a:off x="212019" y="2133224"/>
            <a:ext cx="5644283" cy="3312000"/>
            <a:chOff x="-2768541" y="1062914"/>
            <a:chExt cx="10439795" cy="5286613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091BF64-84CC-B5F7-430F-158F0F760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01240D-B396-19CE-34BF-BED7A291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585949F-1424-5324-7458-740D9C4DC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8541" y="3054050"/>
              <a:ext cx="1539955" cy="140889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99E4230-1B24-A433-D82D-609296873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1062914"/>
              <a:ext cx="1539956" cy="140889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7920C5C-D7B7-87A6-270F-4294B9F3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1D0A9F6-5F6C-4A89-9041-7F0D4A896644}"/>
              </a:ext>
            </a:extLst>
          </p:cNvPr>
          <p:cNvCxnSpPr>
            <a:cxnSpLocks/>
          </p:cNvCxnSpPr>
          <p:nvPr/>
        </p:nvCxnSpPr>
        <p:spPr>
          <a:xfrm flipV="1">
            <a:off x="2826459" y="3140968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08CB8FA-7268-755C-801F-E57BA6C2C939}"/>
              </a:ext>
            </a:extLst>
          </p:cNvPr>
          <p:cNvCxnSpPr>
            <a:cxnSpLocks/>
          </p:cNvCxnSpPr>
          <p:nvPr/>
        </p:nvCxnSpPr>
        <p:spPr>
          <a:xfrm>
            <a:off x="3199660" y="4135407"/>
            <a:ext cx="528092" cy="6975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8A292FB-740C-2F92-9705-8DF214E183C7}"/>
              </a:ext>
            </a:extLst>
          </p:cNvPr>
          <p:cNvCxnSpPr>
            <a:cxnSpLocks/>
          </p:cNvCxnSpPr>
          <p:nvPr/>
        </p:nvCxnSpPr>
        <p:spPr>
          <a:xfrm>
            <a:off x="2826459" y="3952325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49EBFA0-C08C-E439-1A35-EA2808D3987F}"/>
              </a:ext>
            </a:extLst>
          </p:cNvPr>
          <p:cNvCxnSpPr>
            <a:cxnSpLocks/>
          </p:cNvCxnSpPr>
          <p:nvPr/>
        </p:nvCxnSpPr>
        <p:spPr>
          <a:xfrm flipV="1">
            <a:off x="2826459" y="3472035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4" descr="160 ideas de Emoticons | emoticones emoji, emojis para whatsapp, emoticones  de whatsapp">
            <a:extLst>
              <a:ext uri="{FF2B5EF4-FFF2-40B4-BE49-F238E27FC236}">
                <a16:creationId xmlns:a16="http://schemas.microsoft.com/office/drawing/2014/main" id="{B98B373E-A9BA-5592-D642-4B3B0DBD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4" y="3415297"/>
            <a:ext cx="1263986" cy="8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" name="Picture 8191">
            <a:extLst>
              <a:ext uri="{FF2B5EF4-FFF2-40B4-BE49-F238E27FC236}">
                <a16:creationId xmlns:a16="http://schemas.microsoft.com/office/drawing/2014/main" id="{BE6246E6-BC9D-FCE0-9960-2C32939BF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34" y="1316461"/>
            <a:ext cx="1221198" cy="1179900"/>
          </a:xfrm>
          <a:prstGeom prst="rect">
            <a:avLst/>
          </a:prstGeom>
        </p:spPr>
      </p:pic>
      <p:sp>
        <p:nvSpPr>
          <p:cNvPr id="8193" name="Freeform: Shape 8192">
            <a:extLst>
              <a:ext uri="{FF2B5EF4-FFF2-40B4-BE49-F238E27FC236}">
                <a16:creationId xmlns:a16="http://schemas.microsoft.com/office/drawing/2014/main" id="{0C76943A-C73E-2207-E525-133EB827F713}"/>
              </a:ext>
            </a:extLst>
          </p:cNvPr>
          <p:cNvSpPr/>
          <p:nvPr/>
        </p:nvSpPr>
        <p:spPr>
          <a:xfrm rot="20742601" flipV="1">
            <a:off x="8464716" y="2452683"/>
            <a:ext cx="817209" cy="956454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  <a:gd name="connsiteX0" fmla="*/ 477836 w 477836"/>
              <a:gd name="connsiteY0" fmla="*/ 883920 h 883920"/>
              <a:gd name="connsiteX1" fmla="*/ 316 w 477836"/>
              <a:gd name="connsiteY1" fmla="*/ 721360 h 883920"/>
              <a:gd name="connsiteX2" fmla="*/ 396556 w 477836"/>
              <a:gd name="connsiteY2" fmla="*/ 274320 h 883920"/>
              <a:gd name="connsiteX3" fmla="*/ 22088 w 477836"/>
              <a:gd name="connsiteY3" fmla="*/ 0 h 883920"/>
              <a:gd name="connsiteX0" fmla="*/ 477836 w 477836"/>
              <a:gd name="connsiteY0" fmla="*/ 832770 h 832770"/>
              <a:gd name="connsiteX1" fmla="*/ 316 w 477836"/>
              <a:gd name="connsiteY1" fmla="*/ 670210 h 832770"/>
              <a:gd name="connsiteX2" fmla="*/ 396556 w 477836"/>
              <a:gd name="connsiteY2" fmla="*/ 223170 h 832770"/>
              <a:gd name="connsiteX3" fmla="*/ 54077 w 477836"/>
              <a:gd name="connsiteY3" fmla="*/ 0 h 832770"/>
              <a:gd name="connsiteX0" fmla="*/ 817209 w 817209"/>
              <a:gd name="connsiteY0" fmla="*/ 886370 h 886370"/>
              <a:gd name="connsiteX1" fmla="*/ 6768 w 817209"/>
              <a:gd name="connsiteY1" fmla="*/ 670210 h 886370"/>
              <a:gd name="connsiteX2" fmla="*/ 403008 w 817209"/>
              <a:gd name="connsiteY2" fmla="*/ 223170 h 886370"/>
              <a:gd name="connsiteX3" fmla="*/ 60529 w 817209"/>
              <a:gd name="connsiteY3" fmla="*/ 0 h 88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209" h="886370">
                <a:moveTo>
                  <a:pt x="817209" y="886370"/>
                </a:moveTo>
                <a:cubicBezTo>
                  <a:pt x="585222" y="855890"/>
                  <a:pt x="75802" y="780743"/>
                  <a:pt x="6768" y="670210"/>
                </a:cubicBezTo>
                <a:cubicBezTo>
                  <a:pt x="-62266" y="559677"/>
                  <a:pt x="419941" y="363717"/>
                  <a:pt x="403008" y="223170"/>
                </a:cubicBezTo>
                <a:cubicBezTo>
                  <a:pt x="386075" y="82623"/>
                  <a:pt x="300982" y="127846"/>
                  <a:pt x="60529" y="0"/>
                </a:cubicBezTo>
              </a:path>
            </a:pathLst>
          </a:custGeom>
          <a:noFill/>
          <a:ln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95" name="Straight Arrow Connector 8194">
            <a:extLst>
              <a:ext uri="{FF2B5EF4-FFF2-40B4-BE49-F238E27FC236}">
                <a16:creationId xmlns:a16="http://schemas.microsoft.com/office/drawing/2014/main" id="{4DBAA7B6-EE9B-69D9-A9BB-01C064D21ACE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7076976" y="3856625"/>
            <a:ext cx="739868" cy="3699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Straight Arrow Connector 8200">
            <a:extLst>
              <a:ext uri="{FF2B5EF4-FFF2-40B4-BE49-F238E27FC236}">
                <a16:creationId xmlns:a16="http://schemas.microsoft.com/office/drawing/2014/main" id="{73AFED23-8299-77A9-48EE-31477D6B4DE7}"/>
              </a:ext>
            </a:extLst>
          </p:cNvPr>
          <p:cNvCxnSpPr>
            <a:cxnSpLocks/>
          </p:cNvCxnSpPr>
          <p:nvPr/>
        </p:nvCxnSpPr>
        <p:spPr>
          <a:xfrm flipV="1">
            <a:off x="1083410" y="3882921"/>
            <a:ext cx="739868" cy="3699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05" name="TextBox 8204">
                <a:extLst>
                  <a:ext uri="{FF2B5EF4-FFF2-40B4-BE49-F238E27FC236}">
                    <a16:creationId xmlns:a16="http://schemas.microsoft.com/office/drawing/2014/main" id="{1160D7BB-B1EB-D926-0780-50F6ECFB421B}"/>
                  </a:ext>
                </a:extLst>
              </p:cNvPr>
              <p:cNvSpPr txBox="1"/>
              <p:nvPr/>
            </p:nvSpPr>
            <p:spPr>
              <a:xfrm>
                <a:off x="8866723" y="2317457"/>
                <a:ext cx="5663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05" name="TextBox 8204">
                <a:extLst>
                  <a:ext uri="{FF2B5EF4-FFF2-40B4-BE49-F238E27FC236}">
                    <a16:creationId xmlns:a16="http://schemas.microsoft.com/office/drawing/2014/main" id="{1160D7BB-B1EB-D926-0780-50F6ECFB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723" y="2317457"/>
                <a:ext cx="566343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6" name="TextBox 8205">
                <a:extLst>
                  <a:ext uri="{FF2B5EF4-FFF2-40B4-BE49-F238E27FC236}">
                    <a16:creationId xmlns:a16="http://schemas.microsoft.com/office/drawing/2014/main" id="{6AC5D110-DEB7-D052-77CC-09DCA701A390}"/>
                  </a:ext>
                </a:extLst>
              </p:cNvPr>
              <p:cNvSpPr txBox="1"/>
              <p:nvPr/>
            </p:nvSpPr>
            <p:spPr>
              <a:xfrm>
                <a:off x="9795923" y="2472733"/>
                <a:ext cx="5663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06" name="TextBox 8205">
                <a:extLst>
                  <a:ext uri="{FF2B5EF4-FFF2-40B4-BE49-F238E27FC236}">
                    <a16:creationId xmlns:a16="http://schemas.microsoft.com/office/drawing/2014/main" id="{6AC5D110-DEB7-D052-77CC-09DCA701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923" y="2472733"/>
                <a:ext cx="566343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TextBox 8206">
                <a:extLst>
                  <a:ext uri="{FF2B5EF4-FFF2-40B4-BE49-F238E27FC236}">
                    <a16:creationId xmlns:a16="http://schemas.microsoft.com/office/drawing/2014/main" id="{8F6B2680-F8E7-3B79-C2C7-9562C1E9BFAF}"/>
                  </a:ext>
                </a:extLst>
              </p:cNvPr>
              <p:cNvSpPr txBox="1"/>
              <p:nvPr/>
            </p:nvSpPr>
            <p:spPr>
              <a:xfrm>
                <a:off x="10305128" y="3073290"/>
                <a:ext cx="5663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07" name="TextBox 8206">
                <a:extLst>
                  <a:ext uri="{FF2B5EF4-FFF2-40B4-BE49-F238E27FC236}">
                    <a16:creationId xmlns:a16="http://schemas.microsoft.com/office/drawing/2014/main" id="{8F6B2680-F8E7-3B79-C2C7-9562C1E9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28" y="3073290"/>
                <a:ext cx="566343" cy="477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8" name="TextBox 8207">
                <a:extLst>
                  <a:ext uri="{FF2B5EF4-FFF2-40B4-BE49-F238E27FC236}">
                    <a16:creationId xmlns:a16="http://schemas.microsoft.com/office/drawing/2014/main" id="{6C930AF9-6015-4B9D-B50B-B58DD22282E3}"/>
                  </a:ext>
                </a:extLst>
              </p:cNvPr>
              <p:cNvSpPr txBox="1"/>
              <p:nvPr/>
            </p:nvSpPr>
            <p:spPr>
              <a:xfrm>
                <a:off x="10470632" y="3788026"/>
                <a:ext cx="5663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08" name="TextBox 8207">
                <a:extLst>
                  <a:ext uri="{FF2B5EF4-FFF2-40B4-BE49-F238E27FC236}">
                    <a16:creationId xmlns:a16="http://schemas.microsoft.com/office/drawing/2014/main" id="{6C930AF9-6015-4B9D-B50B-B58DD2228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632" y="3788026"/>
                <a:ext cx="566343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9" name="TextBox 8208">
                <a:extLst>
                  <a:ext uri="{FF2B5EF4-FFF2-40B4-BE49-F238E27FC236}">
                    <a16:creationId xmlns:a16="http://schemas.microsoft.com/office/drawing/2014/main" id="{46ECC3C8-DA5D-5DC5-54F0-C65F215C742B}"/>
                  </a:ext>
                </a:extLst>
              </p:cNvPr>
              <p:cNvSpPr txBox="1"/>
              <p:nvPr/>
            </p:nvSpPr>
            <p:spPr>
              <a:xfrm>
                <a:off x="9531606" y="4275895"/>
                <a:ext cx="5663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09" name="TextBox 8208">
                <a:extLst>
                  <a:ext uri="{FF2B5EF4-FFF2-40B4-BE49-F238E27FC236}">
                    <a16:creationId xmlns:a16="http://schemas.microsoft.com/office/drawing/2014/main" id="{46ECC3C8-DA5D-5DC5-54F0-C65F215C7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606" y="4275895"/>
                <a:ext cx="566343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1" name="Rectangle: Rounded Corners 8210">
                <a:extLst>
                  <a:ext uri="{FF2B5EF4-FFF2-40B4-BE49-F238E27FC236}">
                    <a16:creationId xmlns:a16="http://schemas.microsoft.com/office/drawing/2014/main" id="{6A7D7005-F121-B524-94C0-A3FC935D334E}"/>
                  </a:ext>
                </a:extLst>
              </p:cNvPr>
              <p:cNvSpPr/>
              <p:nvPr/>
            </p:nvSpPr>
            <p:spPr>
              <a:xfrm>
                <a:off x="6166884" y="5567877"/>
                <a:ext cx="5937476" cy="11734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200" dirty="0">
                    <a:solidFill>
                      <a:schemeClr val="tx1"/>
                    </a:solidFill>
                  </a:rPr>
                  <a:t>Typical BC implement this with adaptive security: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rgbClr val="241AE4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without setup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241AE4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with PKI</a:t>
                </a:r>
              </a:p>
            </p:txBody>
          </p:sp>
        </mc:Choice>
        <mc:Fallback xmlns="">
          <p:sp>
            <p:nvSpPr>
              <p:cNvPr id="8211" name="Rectangle: Rounded Corners 8210">
                <a:extLst>
                  <a:ext uri="{FF2B5EF4-FFF2-40B4-BE49-F238E27FC236}">
                    <a16:creationId xmlns:a16="http://schemas.microsoft.com/office/drawing/2014/main" id="{6A7D7005-F121-B524-94C0-A3FC935D3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84" y="5567877"/>
                <a:ext cx="5937476" cy="1173491"/>
              </a:xfrm>
              <a:prstGeom prst="roundRect">
                <a:avLst/>
              </a:prstGeom>
              <a:blipFill>
                <a:blip r:embed="rId12"/>
                <a:stretch>
                  <a:fillRect l="-204" b="-609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5" name="TextBox 8214">
                <a:extLst>
                  <a:ext uri="{FF2B5EF4-FFF2-40B4-BE49-F238E27FC236}">
                    <a16:creationId xmlns:a16="http://schemas.microsoft.com/office/drawing/2014/main" id="{2C8EEA9A-2F68-47B8-58D7-EF25E6ABDE8E}"/>
                  </a:ext>
                </a:extLst>
              </p:cNvPr>
              <p:cNvSpPr txBox="1"/>
              <p:nvPr/>
            </p:nvSpPr>
            <p:spPr>
              <a:xfrm>
                <a:off x="1116676" y="3501007"/>
                <a:ext cx="605798" cy="48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15" name="TextBox 8214">
                <a:extLst>
                  <a:ext uri="{FF2B5EF4-FFF2-40B4-BE49-F238E27FC236}">
                    <a16:creationId xmlns:a16="http://schemas.microsoft.com/office/drawing/2014/main" id="{2C8EEA9A-2F68-47B8-58D7-EF25E6AB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76" y="3501007"/>
                <a:ext cx="605798" cy="486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7" name="TextBox 8216">
                <a:extLst>
                  <a:ext uri="{FF2B5EF4-FFF2-40B4-BE49-F238E27FC236}">
                    <a16:creationId xmlns:a16="http://schemas.microsoft.com/office/drawing/2014/main" id="{A4D1028B-3D5D-19A6-E3CD-4E56E56A173C}"/>
                  </a:ext>
                </a:extLst>
              </p:cNvPr>
              <p:cNvSpPr txBox="1"/>
              <p:nvPr/>
            </p:nvSpPr>
            <p:spPr>
              <a:xfrm>
                <a:off x="3424853" y="4319466"/>
                <a:ext cx="605798" cy="48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17" name="TextBox 8216">
                <a:extLst>
                  <a:ext uri="{FF2B5EF4-FFF2-40B4-BE49-F238E27FC236}">
                    <a16:creationId xmlns:a16="http://schemas.microsoft.com/office/drawing/2014/main" id="{A4D1028B-3D5D-19A6-E3CD-4E56E56A1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853" y="4319466"/>
                <a:ext cx="605798" cy="4862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8" name="TextBox 8217">
                <a:extLst>
                  <a:ext uri="{FF2B5EF4-FFF2-40B4-BE49-F238E27FC236}">
                    <a16:creationId xmlns:a16="http://schemas.microsoft.com/office/drawing/2014/main" id="{56399DA4-35EC-5E83-02D9-EFE72F7A6C48}"/>
                  </a:ext>
                </a:extLst>
              </p:cNvPr>
              <p:cNvSpPr txBox="1"/>
              <p:nvPr/>
            </p:nvSpPr>
            <p:spPr>
              <a:xfrm>
                <a:off x="4417731" y="3811753"/>
                <a:ext cx="605798" cy="48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18" name="TextBox 8217">
                <a:extLst>
                  <a:ext uri="{FF2B5EF4-FFF2-40B4-BE49-F238E27FC236}">
                    <a16:creationId xmlns:a16="http://schemas.microsoft.com/office/drawing/2014/main" id="{56399DA4-35EC-5E83-02D9-EFE72F7A6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31" y="3811753"/>
                <a:ext cx="605798" cy="4862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9" name="TextBox 8218">
                <a:extLst>
                  <a:ext uri="{FF2B5EF4-FFF2-40B4-BE49-F238E27FC236}">
                    <a16:creationId xmlns:a16="http://schemas.microsoft.com/office/drawing/2014/main" id="{72A76A03-505F-1D99-A9EB-2C863FFF5ECC}"/>
                  </a:ext>
                </a:extLst>
              </p:cNvPr>
              <p:cNvSpPr txBox="1"/>
              <p:nvPr/>
            </p:nvSpPr>
            <p:spPr>
              <a:xfrm>
                <a:off x="4417731" y="3037818"/>
                <a:ext cx="605798" cy="48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19" name="TextBox 8218">
                <a:extLst>
                  <a:ext uri="{FF2B5EF4-FFF2-40B4-BE49-F238E27FC236}">
                    <a16:creationId xmlns:a16="http://schemas.microsoft.com/office/drawing/2014/main" id="{72A76A03-505F-1D99-A9EB-2C863FFF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31" y="3037818"/>
                <a:ext cx="605798" cy="4862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0" name="TextBox 8219">
                <a:extLst>
                  <a:ext uri="{FF2B5EF4-FFF2-40B4-BE49-F238E27FC236}">
                    <a16:creationId xmlns:a16="http://schemas.microsoft.com/office/drawing/2014/main" id="{C2B63886-DEA0-378E-FA57-78CA5E1ECFAF}"/>
                  </a:ext>
                </a:extLst>
              </p:cNvPr>
              <p:cNvSpPr txBox="1"/>
              <p:nvPr/>
            </p:nvSpPr>
            <p:spPr>
              <a:xfrm>
                <a:off x="3472398" y="2760754"/>
                <a:ext cx="605798" cy="48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20" name="TextBox 8219">
                <a:extLst>
                  <a:ext uri="{FF2B5EF4-FFF2-40B4-BE49-F238E27FC236}">
                    <a16:creationId xmlns:a16="http://schemas.microsoft.com/office/drawing/2014/main" id="{C2B63886-DEA0-378E-FA57-78CA5E1EC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8" y="2760754"/>
                <a:ext cx="605798" cy="4862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1" name="TextBox 8220">
                <a:extLst>
                  <a:ext uri="{FF2B5EF4-FFF2-40B4-BE49-F238E27FC236}">
                    <a16:creationId xmlns:a16="http://schemas.microsoft.com/office/drawing/2014/main" id="{5EC3657B-54AF-936F-A65C-4F6992B98C26}"/>
                  </a:ext>
                </a:extLst>
              </p:cNvPr>
              <p:cNvSpPr txBox="1"/>
              <p:nvPr/>
            </p:nvSpPr>
            <p:spPr>
              <a:xfrm>
                <a:off x="2225314" y="2832068"/>
                <a:ext cx="605798" cy="48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8221" name="TextBox 8220">
                <a:extLst>
                  <a:ext uri="{FF2B5EF4-FFF2-40B4-BE49-F238E27FC236}">
                    <a16:creationId xmlns:a16="http://schemas.microsoft.com/office/drawing/2014/main" id="{5EC3657B-54AF-936F-A65C-4F6992B9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314" y="2832068"/>
                <a:ext cx="605798" cy="4862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2" name="Rectangle: Rounded Corners 8221">
                <a:extLst>
                  <a:ext uri="{FF2B5EF4-FFF2-40B4-BE49-F238E27FC236}">
                    <a16:creationId xmlns:a16="http://schemas.microsoft.com/office/drawing/2014/main" id="{09A4E2FA-8293-E4B0-69BC-6FC99FF8E8BB}"/>
                  </a:ext>
                </a:extLst>
              </p:cNvPr>
              <p:cNvSpPr/>
              <p:nvPr/>
            </p:nvSpPr>
            <p:spPr>
              <a:xfrm>
                <a:off x="77768" y="5567877"/>
                <a:ext cx="5937476" cy="11734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Possible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without setup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Possible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with PKI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Impossible for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200" b="1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1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even with PKI</a:t>
                </a:r>
              </a:p>
            </p:txBody>
          </p:sp>
        </mc:Choice>
        <mc:Fallback xmlns="">
          <p:sp>
            <p:nvSpPr>
              <p:cNvPr id="8222" name="Rectangle: Rounded Corners 8221">
                <a:extLst>
                  <a:ext uri="{FF2B5EF4-FFF2-40B4-BE49-F238E27FC236}">
                    <a16:creationId xmlns:a16="http://schemas.microsoft.com/office/drawing/2014/main" id="{09A4E2FA-8293-E4B0-69BC-6FC99FF8E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8" y="5567877"/>
                <a:ext cx="5937476" cy="1173491"/>
              </a:xfrm>
              <a:prstGeom prst="roundRect">
                <a:avLst/>
              </a:prstGeom>
              <a:blipFill>
                <a:blip r:embed="rId19"/>
                <a:stretch>
                  <a:fillRect b="-609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27" name="TextBox 8226">
            <a:extLst>
              <a:ext uri="{FF2B5EF4-FFF2-40B4-BE49-F238E27FC236}">
                <a16:creationId xmlns:a16="http://schemas.microsoft.com/office/drawing/2014/main" id="{0FFEA6F5-1FAA-4284-BA51-47114B15BC40}"/>
              </a:ext>
            </a:extLst>
          </p:cNvPr>
          <p:cNvSpPr txBox="1"/>
          <p:nvPr/>
        </p:nvSpPr>
        <p:spPr>
          <a:xfrm>
            <a:off x="23832" y="1537614"/>
            <a:ext cx="31818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300" b="1" dirty="0">
                <a:solidFill>
                  <a:schemeClr val="tx2"/>
                </a:solidFill>
              </a:rPr>
              <a:t>Broadcast : Megaphone</a:t>
            </a:r>
          </a:p>
        </p:txBody>
      </p:sp>
      <p:sp>
        <p:nvSpPr>
          <p:cNvPr id="8228" name="TextBox 8227">
            <a:extLst>
              <a:ext uri="{FF2B5EF4-FFF2-40B4-BE49-F238E27FC236}">
                <a16:creationId xmlns:a16="http://schemas.microsoft.com/office/drawing/2014/main" id="{5F23DB04-C9EB-53CC-EF85-D0544BDA1684}"/>
              </a:ext>
            </a:extLst>
          </p:cNvPr>
          <p:cNvSpPr txBox="1"/>
          <p:nvPr/>
        </p:nvSpPr>
        <p:spPr>
          <a:xfrm>
            <a:off x="6122908" y="1538477"/>
            <a:ext cx="3181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300" b="1" dirty="0">
                <a:solidFill>
                  <a:schemeClr val="tx2"/>
                </a:solidFill>
              </a:rPr>
              <a:t>Weak Broadcast : “Unfair” Megaphone</a:t>
            </a:r>
          </a:p>
        </p:txBody>
      </p:sp>
      <p:cxnSp>
        <p:nvCxnSpPr>
          <p:cNvPr id="8212" name="Straight Arrow Connector 8211">
            <a:extLst>
              <a:ext uri="{FF2B5EF4-FFF2-40B4-BE49-F238E27FC236}">
                <a16:creationId xmlns:a16="http://schemas.microsoft.com/office/drawing/2014/main" id="{0CD9ACA5-69F3-CD9B-4859-2DE1E627988A}"/>
              </a:ext>
            </a:extLst>
          </p:cNvPr>
          <p:cNvCxnSpPr>
            <a:cxnSpLocks/>
          </p:cNvCxnSpPr>
          <p:nvPr/>
        </p:nvCxnSpPr>
        <p:spPr>
          <a:xfrm flipH="1" flipV="1">
            <a:off x="2653738" y="2976006"/>
            <a:ext cx="359374" cy="553438"/>
          </a:xfrm>
          <a:prstGeom prst="straightConnector1">
            <a:avLst/>
          </a:prstGeom>
          <a:ln w="25400">
            <a:solidFill>
              <a:srgbClr val="0BB91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193" grpId="0" animBg="1"/>
      <p:bldP spid="8205" grpId="0"/>
      <p:bldP spid="8206" grpId="0"/>
      <p:bldP spid="8207" grpId="0"/>
      <p:bldP spid="8208" grpId="0"/>
      <p:bldP spid="8209" grpId="0"/>
      <p:bldP spid="8211" grpId="0" animBg="1"/>
      <p:bldP spid="8215" grpId="0"/>
      <p:bldP spid="8217" grpId="0"/>
      <p:bldP spid="8218" grpId="0"/>
      <p:bldP spid="8219" grpId="0"/>
      <p:bldP spid="8220" grpId="0"/>
      <p:bldP spid="8221" grpId="0"/>
      <p:bldP spid="8222" grpId="0" uiExpand="1" build="p" animBg="1"/>
      <p:bldP spid="8227" grpId="0"/>
      <p:bldP spid="82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This is a very annoying impossibility…</a:t>
            </a:r>
            <a:endParaRPr lang="he-I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41B516-59F3-0369-A52E-10A8F7BBE1B2}"/>
              </a:ext>
            </a:extLst>
          </p:cNvPr>
          <p:cNvSpPr/>
          <p:nvPr/>
        </p:nvSpPr>
        <p:spPr>
          <a:xfrm>
            <a:off x="743524" y="1556792"/>
            <a:ext cx="10537051" cy="146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500" b="1" dirty="0">
                <a:solidFill>
                  <a:schemeClr val="tx1"/>
                </a:solidFill>
              </a:rPr>
              <a:t>Question: </a:t>
            </a:r>
            <a:r>
              <a:rPr lang="en-US" sz="2500" dirty="0">
                <a:solidFill>
                  <a:schemeClr val="tx1"/>
                </a:solidFill>
              </a:rPr>
              <a:t>“This is an artifact of strong requirements of simulation-based (composable) security” [TCC’19,TCC’20a,TCC’20b]</a:t>
            </a:r>
          </a:p>
          <a:p>
            <a:pPr algn="l" rtl="0"/>
            <a:r>
              <a:rPr lang="en-US" sz="2500" b="1" dirty="0">
                <a:solidFill>
                  <a:schemeClr val="tx2"/>
                </a:solidFill>
              </a:rPr>
              <a:t>Maybe using a weaker definition makes the impossibility go away?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D3932-D4BE-94BE-BD0C-8D5FC44A525A}"/>
              </a:ext>
            </a:extLst>
          </p:cNvPr>
          <p:cNvSpPr/>
          <p:nvPr/>
        </p:nvSpPr>
        <p:spPr>
          <a:xfrm>
            <a:off x="743524" y="3238299"/>
            <a:ext cx="10537051" cy="146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500" b="1" dirty="0">
                <a:solidFill>
                  <a:schemeClr val="tx1"/>
                </a:solidFill>
              </a:rPr>
              <a:t>Question: </a:t>
            </a:r>
            <a:r>
              <a:rPr lang="en-US" sz="2500" dirty="0">
                <a:solidFill>
                  <a:schemeClr val="tx1"/>
                </a:solidFill>
              </a:rPr>
              <a:t>programmable random oracle can overcome many impossibilities regrading adaptive corruptions (e.g., Non-Committing Encryption)</a:t>
            </a:r>
          </a:p>
          <a:p>
            <a:pPr algn="l" rtl="0"/>
            <a:r>
              <a:rPr lang="en-US" sz="2500" b="1" dirty="0">
                <a:solidFill>
                  <a:schemeClr val="tx2"/>
                </a:solidFill>
              </a:rPr>
              <a:t>Can we use RO to overcome also this impossibility?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0FC79E-4524-6D0A-8E55-B0A7F4B3BB85}"/>
              </a:ext>
            </a:extLst>
          </p:cNvPr>
          <p:cNvSpPr/>
          <p:nvPr/>
        </p:nvSpPr>
        <p:spPr>
          <a:xfrm>
            <a:off x="743524" y="4941168"/>
            <a:ext cx="10537051" cy="146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500" b="1" dirty="0">
                <a:solidFill>
                  <a:schemeClr val="tx1"/>
                </a:solidFill>
              </a:rPr>
              <a:t>Question: </a:t>
            </a:r>
            <a:r>
              <a:rPr lang="en-US" sz="2500" dirty="0">
                <a:solidFill>
                  <a:schemeClr val="tx1"/>
                </a:solidFill>
              </a:rPr>
              <a:t>Time-Lock Puzzles (TLPs) hide information from rushing adversaries </a:t>
            </a:r>
          </a:p>
          <a:p>
            <a:pPr algn="l" rtl="0"/>
            <a:r>
              <a:rPr lang="en-US" sz="2500" b="1" dirty="0">
                <a:solidFill>
                  <a:schemeClr val="tx2"/>
                </a:solidFill>
              </a:rPr>
              <a:t>Can we use TLPs to overcome also this impossibility?</a:t>
            </a:r>
          </a:p>
        </p:txBody>
      </p:sp>
    </p:spTree>
    <p:extLst>
      <p:ext uri="{BB962C8B-B14F-4D97-AF65-F5344CB8AC3E}">
        <p14:creationId xmlns:p14="http://schemas.microsoft.com/office/powerpoint/2010/main" val="10447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Main Results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F10FB-31D5-A2D6-7E7B-7BF4E6BB6A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2" y="980727"/>
                <a:ext cx="10981866" cy="14353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500" b="1" dirty="0"/>
                  <a:t>This is not an artifact of simulation-based security!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500" dirty="0"/>
                  <a:t>A new property for adaptively secure broadcast (</a:t>
                </a:r>
                <a:r>
                  <a:rPr lang="en-US" sz="2500" b="1" dirty="0"/>
                  <a:t>corruption-fairness</a:t>
                </a:r>
                <a:r>
                  <a:rPr lang="en-US" sz="2500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500" dirty="0"/>
                  <a:t>Characterization of feasibility (for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5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F10FB-31D5-A2D6-7E7B-7BF4E6BB6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2" y="980727"/>
                <a:ext cx="10981866" cy="1435381"/>
              </a:xfrm>
              <a:prstGeom prst="rect">
                <a:avLst/>
              </a:prstGeom>
              <a:blipFill>
                <a:blip r:embed="rId2"/>
                <a:stretch>
                  <a:fillRect l="-777" t="-3404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86FCDA-86C0-ABE1-C967-AB90D42401F4}"/>
              </a:ext>
            </a:extLst>
          </p:cNvPr>
          <p:cNvSpPr txBox="1">
            <a:spLocks/>
          </p:cNvSpPr>
          <p:nvPr/>
        </p:nvSpPr>
        <p:spPr>
          <a:xfrm>
            <a:off x="586742" y="6023029"/>
            <a:ext cx="10981866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500" dirty="0"/>
              <a:t>First (limited) composition theorem for resource-restricted adversaries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C315196-AA04-0865-03A2-476798F98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95600"/>
              </p:ext>
            </p:extLst>
          </p:nvPr>
        </p:nvGraphicFramePr>
        <p:xfrm>
          <a:off x="1167906" y="2708920"/>
          <a:ext cx="9392589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30863">
                  <a:extLst>
                    <a:ext uri="{9D8B030D-6E8A-4147-A177-3AD203B41FA5}">
                      <a16:colId xmlns:a16="http://schemas.microsoft.com/office/drawing/2014/main" val="784617320"/>
                    </a:ext>
                  </a:extLst>
                </a:gridCol>
                <a:gridCol w="3130863">
                  <a:extLst>
                    <a:ext uri="{9D8B030D-6E8A-4147-A177-3AD203B41FA5}">
                      <a16:colId xmlns:a16="http://schemas.microsoft.com/office/drawing/2014/main" val="2072974865"/>
                    </a:ext>
                  </a:extLst>
                </a:gridCol>
                <a:gridCol w="3130863">
                  <a:extLst>
                    <a:ext uri="{9D8B030D-6E8A-4147-A177-3AD203B41FA5}">
                      <a16:colId xmlns:a16="http://schemas.microsoft.com/office/drawing/2014/main" val="2339143307"/>
                    </a:ext>
                  </a:extLst>
                </a:gridCol>
              </a:tblGrid>
              <a:tr h="518458"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Property-based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Simulation-based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530347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5179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 + 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375963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 + TLP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55280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 + TLP + 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663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AF376A-4FAC-E25E-5747-E18B5F72C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66" y="5056309"/>
            <a:ext cx="315270" cy="283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7F9C4-52B2-C1B2-1EC3-ACF091EE2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9" y="3942681"/>
            <a:ext cx="283344" cy="283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40727-6B7A-3A33-323C-E70511FC4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509120"/>
            <a:ext cx="315270" cy="283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380B9-14C7-BFFC-8ECB-5F6405620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3" y="3942681"/>
            <a:ext cx="283344" cy="283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02AD4-95B7-86D3-4714-91057C104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9" y="4509120"/>
            <a:ext cx="283344" cy="283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B60901-703C-2EAA-9C05-A00A9B98B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5056309"/>
            <a:ext cx="315270" cy="283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2396F0-CBB5-E0A6-AC9B-B59542867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9" y="3409592"/>
            <a:ext cx="283344" cy="283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EB22AB-13C2-F53B-F5DA-D7651214A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3" y="3409592"/>
            <a:ext cx="283344" cy="2833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F78ABD-B77E-DEB4-143D-8826B067100C}"/>
              </a:ext>
            </a:extLst>
          </p:cNvPr>
          <p:cNvCxnSpPr>
            <a:cxnSpLocks/>
          </p:cNvCxnSpPr>
          <p:nvPr/>
        </p:nvCxnSpPr>
        <p:spPr>
          <a:xfrm>
            <a:off x="3863752" y="3212976"/>
            <a:ext cx="0" cy="223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1CD4A0-D925-E852-02AD-AE7F27F992E6}"/>
              </a:ext>
            </a:extLst>
          </p:cNvPr>
          <p:cNvSpPr txBox="1"/>
          <p:nvPr/>
        </p:nvSpPr>
        <p:spPr>
          <a:xfrm>
            <a:off x="8966073" y="3366598"/>
            <a:ext cx="87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[HZ’10]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9F3B97-19A4-0ADF-2675-AF976C0D3D07}"/>
                  </a:ext>
                </a:extLst>
              </p:cNvPr>
              <p:cNvSpPr txBox="1"/>
              <p:nvPr/>
            </p:nvSpPr>
            <p:spPr>
              <a:xfrm>
                <a:off x="5621025" y="3256761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9F3B97-19A4-0ADF-2675-AF976C0D3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25" y="3256761"/>
                <a:ext cx="237566" cy="369332"/>
              </a:xfrm>
              <a:prstGeom prst="rect">
                <a:avLst/>
              </a:prstGeom>
              <a:blipFill>
                <a:blip r:embed="rId5"/>
                <a:stretch>
                  <a:fillRect r="-5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2C031A-E005-E8AE-ACBB-69D87A95361B}"/>
                  </a:ext>
                </a:extLst>
              </p:cNvPr>
              <p:cNvSpPr txBox="1"/>
              <p:nvPr/>
            </p:nvSpPr>
            <p:spPr>
              <a:xfrm>
                <a:off x="5621025" y="3786644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2C031A-E005-E8AE-ACBB-69D87A953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25" y="3786644"/>
                <a:ext cx="237566" cy="369332"/>
              </a:xfrm>
              <a:prstGeom prst="rect">
                <a:avLst/>
              </a:prstGeom>
              <a:blipFill>
                <a:blip r:embed="rId6"/>
                <a:stretch>
                  <a:fillRect r="-5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0C7C757-D1E6-C0B1-8061-0847DDE99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3752" y="5518974"/>
                <a:ext cx="5760640" cy="4809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500" dirty="0"/>
                  <a:t>for a large class of broadcast protocols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0C7C757-D1E6-C0B1-8061-0847DDE9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5518974"/>
                <a:ext cx="5760640" cy="480988"/>
              </a:xfrm>
              <a:prstGeom prst="rect">
                <a:avLst/>
              </a:prstGeom>
              <a:blipFill>
                <a:blip r:embed="rId7"/>
                <a:stretch>
                  <a:fillRect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3B4B939D-5A3D-6975-20BB-A438F2011E90}"/>
              </a:ext>
            </a:extLst>
          </p:cNvPr>
          <p:cNvCxnSpPr/>
          <p:nvPr/>
        </p:nvCxnSpPr>
        <p:spPr>
          <a:xfrm>
            <a:off x="6096000" y="1700808"/>
            <a:ext cx="0" cy="38315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07015D9-62C3-1AA1-2DA2-3E6E7DAC4ED7}"/>
              </a:ext>
            </a:extLst>
          </p:cNvPr>
          <p:cNvGrpSpPr/>
          <p:nvPr/>
        </p:nvGrpSpPr>
        <p:grpSpPr>
          <a:xfrm>
            <a:off x="6833566" y="1755203"/>
            <a:ext cx="3326400" cy="3312000"/>
            <a:chOff x="1518668" y="1062914"/>
            <a:chExt cx="6152586" cy="5286613"/>
          </a:xfrm>
        </p:grpSpPr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CB44218B-A3C0-AC3B-A91B-2FBE0D76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38DD945F-9D51-914D-FB0E-21BE174F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4EC56157-1473-8330-D1E1-EE09F29F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3970693"/>
              <a:ext cx="1539956" cy="1408896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7F5A6E75-1D2B-E224-4D2D-A0E7E114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1903314"/>
              <a:ext cx="1539956" cy="1408896"/>
            </a:xfrm>
            <a:prstGeom prst="rect">
              <a:avLst/>
            </a:prstGeom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4FB9BB0A-0143-6623-8099-D77186F5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1062914"/>
              <a:ext cx="1539956" cy="1408896"/>
            </a:xfrm>
            <a:prstGeom prst="rect">
              <a:avLst/>
            </a:prstGeom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672BC144-0954-9A3A-A3F8-9C9C6C7CF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280920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Secure Multiparty Computation (MPC)</a:t>
            </a:r>
            <a:endParaRPr lang="he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C7D766-C77C-163E-E7B2-9F2E70F220E5}"/>
              </a:ext>
            </a:extLst>
          </p:cNvPr>
          <p:cNvCxnSpPr>
            <a:cxnSpLocks/>
          </p:cNvCxnSpPr>
          <p:nvPr/>
        </p:nvCxnSpPr>
        <p:spPr>
          <a:xfrm flipV="1">
            <a:off x="7720710" y="2686478"/>
            <a:ext cx="540448" cy="9653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C8DA6-A62B-0BC7-EB77-605E5D6BAFB1}"/>
              </a:ext>
            </a:extLst>
          </p:cNvPr>
          <p:cNvCxnSpPr/>
          <p:nvPr/>
        </p:nvCxnSpPr>
        <p:spPr>
          <a:xfrm flipH="1" flipV="1">
            <a:off x="7898468" y="2876913"/>
            <a:ext cx="1614968" cy="7942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3F74A-59F4-42D7-D05B-3600D984735D}"/>
              </a:ext>
            </a:extLst>
          </p:cNvPr>
          <p:cNvCxnSpPr/>
          <p:nvPr/>
        </p:nvCxnSpPr>
        <p:spPr>
          <a:xfrm flipH="1" flipV="1">
            <a:off x="8949720" y="2666466"/>
            <a:ext cx="473217" cy="8846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D2A050-5C0E-5015-51B6-79407AD3F57F}"/>
              </a:ext>
            </a:extLst>
          </p:cNvPr>
          <p:cNvCxnSpPr>
            <a:cxnSpLocks/>
          </p:cNvCxnSpPr>
          <p:nvPr/>
        </p:nvCxnSpPr>
        <p:spPr>
          <a:xfrm flipH="1">
            <a:off x="8648644" y="2664246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98018-782B-B041-352D-0FBFF2426873}"/>
              </a:ext>
            </a:extLst>
          </p:cNvPr>
          <p:cNvCxnSpPr>
            <a:cxnSpLocks/>
          </p:cNvCxnSpPr>
          <p:nvPr/>
        </p:nvCxnSpPr>
        <p:spPr>
          <a:xfrm>
            <a:off x="7735096" y="3038413"/>
            <a:ext cx="639103" cy="10259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016D6-DB15-C91A-C48E-00F4296D145A}"/>
              </a:ext>
            </a:extLst>
          </p:cNvPr>
          <p:cNvCxnSpPr>
            <a:cxnSpLocks/>
          </p:cNvCxnSpPr>
          <p:nvPr/>
        </p:nvCxnSpPr>
        <p:spPr>
          <a:xfrm>
            <a:off x="7654281" y="3833002"/>
            <a:ext cx="1603627" cy="322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A4AD892-94A4-F480-768A-64B9A5B8A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13" y="4168422"/>
            <a:ext cx="1118199" cy="12398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8979DBE-7326-3C92-6A02-960A36983A14}"/>
              </a:ext>
            </a:extLst>
          </p:cNvPr>
          <p:cNvSpPr txBox="1"/>
          <p:nvPr/>
        </p:nvSpPr>
        <p:spPr>
          <a:xfrm>
            <a:off x="407368" y="1124744"/>
            <a:ext cx="1001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/>
              <a:t>Jointly compute </a:t>
            </a:r>
            <a:r>
              <a:rPr lang="en-US" sz="2800" dirty="0"/>
              <a:t>on secret data, </a:t>
            </a:r>
            <a:r>
              <a:rPr lang="en-US" sz="2800" b="1" dirty="0"/>
              <a:t>without revealing the data</a:t>
            </a:r>
            <a:endParaRPr lang="en-US" sz="2800" b="1" i="1" baseline="-250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700C97E-6079-DAE8-7976-8B10F5E4E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61" y="3569966"/>
            <a:ext cx="918607" cy="9186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EA6542-EA2A-9496-04C6-74721F25C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3" y="4168422"/>
            <a:ext cx="918607" cy="918607"/>
          </a:xfrm>
          <a:prstGeom prst="rect">
            <a:avLst/>
          </a:prstGeom>
        </p:spPr>
      </p:pic>
      <p:sp>
        <p:nvSpPr>
          <p:cNvPr id="39" name="Freeform 94">
            <a:extLst>
              <a:ext uri="{FF2B5EF4-FFF2-40B4-BE49-F238E27FC236}">
                <a16:creationId xmlns:a16="http://schemas.microsoft.com/office/drawing/2014/main" id="{2AFCC680-8752-9EF9-2089-FB7A6105C4A7}"/>
              </a:ext>
            </a:extLst>
          </p:cNvPr>
          <p:cNvSpPr/>
          <p:nvPr/>
        </p:nvSpPr>
        <p:spPr>
          <a:xfrm>
            <a:off x="9059630" y="4715658"/>
            <a:ext cx="1522332" cy="651197"/>
          </a:xfrm>
          <a:custGeom>
            <a:avLst/>
            <a:gdLst>
              <a:gd name="connsiteX0" fmla="*/ 286832 w 328192"/>
              <a:gd name="connsiteY0" fmla="*/ 818866 h 828515"/>
              <a:gd name="connsiteX1" fmla="*/ 229 w 328192"/>
              <a:gd name="connsiteY1" fmla="*/ 750627 h 828515"/>
              <a:gd name="connsiteX2" fmla="*/ 327775 w 328192"/>
              <a:gd name="connsiteY2" fmla="*/ 245660 h 828515"/>
              <a:gd name="connsiteX3" fmla="*/ 54820 w 328192"/>
              <a:gd name="connsiteY3" fmla="*/ 0 h 828515"/>
              <a:gd name="connsiteX0" fmla="*/ 892412 w 933431"/>
              <a:gd name="connsiteY0" fmla="*/ 1001746 h 1011395"/>
              <a:gd name="connsiteX1" fmla="*/ 605809 w 933431"/>
              <a:gd name="connsiteY1" fmla="*/ 933507 h 1011395"/>
              <a:gd name="connsiteX2" fmla="*/ 933355 w 933431"/>
              <a:gd name="connsiteY2" fmla="*/ 428540 h 1011395"/>
              <a:gd name="connsiteX3" fmla="*/ 0 w 933431"/>
              <a:gd name="connsiteY3" fmla="*/ 0 h 1011395"/>
              <a:gd name="connsiteX0" fmla="*/ 892412 w 892412"/>
              <a:gd name="connsiteY0" fmla="*/ 1001746 h 1016052"/>
              <a:gd name="connsiteX1" fmla="*/ 605809 w 892412"/>
              <a:gd name="connsiteY1" fmla="*/ 933507 h 1016052"/>
              <a:gd name="connsiteX2" fmla="*/ 679355 w 892412"/>
              <a:gd name="connsiteY2" fmla="*/ 326940 h 1016052"/>
              <a:gd name="connsiteX3" fmla="*/ 0 w 892412"/>
              <a:gd name="connsiteY3" fmla="*/ 0 h 1016052"/>
              <a:gd name="connsiteX0" fmla="*/ 892412 w 892412"/>
              <a:gd name="connsiteY0" fmla="*/ 1001746 h 1122282"/>
              <a:gd name="connsiteX1" fmla="*/ 219729 w 892412"/>
              <a:gd name="connsiteY1" fmla="*/ 1085907 h 1122282"/>
              <a:gd name="connsiteX2" fmla="*/ 679355 w 892412"/>
              <a:gd name="connsiteY2" fmla="*/ 326940 h 1122282"/>
              <a:gd name="connsiteX3" fmla="*/ 0 w 892412"/>
              <a:gd name="connsiteY3" fmla="*/ 0 h 1122282"/>
              <a:gd name="connsiteX0" fmla="*/ 994012 w 994012"/>
              <a:gd name="connsiteY0" fmla="*/ 839186 h 959722"/>
              <a:gd name="connsiteX1" fmla="*/ 321329 w 994012"/>
              <a:gd name="connsiteY1" fmla="*/ 923347 h 959722"/>
              <a:gd name="connsiteX2" fmla="*/ 780955 w 994012"/>
              <a:gd name="connsiteY2" fmla="*/ 164380 h 959722"/>
              <a:gd name="connsiteX3" fmla="*/ 0 w 994012"/>
              <a:gd name="connsiteY3" fmla="*/ 0 h 959722"/>
              <a:gd name="connsiteX0" fmla="*/ 994012 w 994012"/>
              <a:gd name="connsiteY0" fmla="*/ 839186 h 840540"/>
              <a:gd name="connsiteX1" fmla="*/ 463569 w 994012"/>
              <a:gd name="connsiteY1" fmla="*/ 649027 h 840540"/>
              <a:gd name="connsiteX2" fmla="*/ 780955 w 994012"/>
              <a:gd name="connsiteY2" fmla="*/ 164380 h 840540"/>
              <a:gd name="connsiteX3" fmla="*/ 0 w 994012"/>
              <a:gd name="connsiteY3" fmla="*/ 0 h 840540"/>
              <a:gd name="connsiteX0" fmla="*/ 1522332 w 1522332"/>
              <a:gd name="connsiteY0" fmla="*/ 351506 h 651197"/>
              <a:gd name="connsiteX1" fmla="*/ 463569 w 1522332"/>
              <a:gd name="connsiteY1" fmla="*/ 649027 h 651197"/>
              <a:gd name="connsiteX2" fmla="*/ 780955 w 1522332"/>
              <a:gd name="connsiteY2" fmla="*/ 164380 h 651197"/>
              <a:gd name="connsiteX3" fmla="*/ 0 w 1522332"/>
              <a:gd name="connsiteY3" fmla="*/ 0 h 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332" h="651197">
                <a:moveTo>
                  <a:pt x="1522332" y="351506"/>
                </a:moveTo>
                <a:cubicBezTo>
                  <a:pt x="1375618" y="365153"/>
                  <a:pt x="587132" y="680215"/>
                  <a:pt x="463569" y="649027"/>
                </a:cubicBezTo>
                <a:cubicBezTo>
                  <a:pt x="340006" y="617839"/>
                  <a:pt x="771857" y="289484"/>
                  <a:pt x="780955" y="164380"/>
                </a:cubicBezTo>
                <a:cubicBezTo>
                  <a:pt x="790053" y="39276"/>
                  <a:pt x="141026" y="6027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E986E30-E27B-EA90-21DC-8F1DA7CB3BDB}"/>
              </a:ext>
            </a:extLst>
          </p:cNvPr>
          <p:cNvSpPr/>
          <p:nvPr/>
        </p:nvSpPr>
        <p:spPr>
          <a:xfrm>
            <a:off x="10084907" y="3987162"/>
            <a:ext cx="629920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" h="883920">
                <a:moveTo>
                  <a:pt x="629920" y="883920"/>
                </a:moveTo>
                <a:cubicBezTo>
                  <a:pt x="397933" y="853440"/>
                  <a:pt x="165947" y="822960"/>
                  <a:pt x="152400" y="721360"/>
                </a:cubicBezTo>
                <a:cubicBezTo>
                  <a:pt x="138853" y="619760"/>
                  <a:pt x="565573" y="414867"/>
                  <a:pt x="548640" y="274320"/>
                </a:cubicBezTo>
                <a:cubicBezTo>
                  <a:pt x="531707" y="133773"/>
                  <a:pt x="240453" y="12784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7750B7-FB6B-380C-BD48-6D5A74A338B9}"/>
              </a:ext>
            </a:extLst>
          </p:cNvPr>
          <p:cNvCxnSpPr>
            <a:cxnSpLocks/>
          </p:cNvCxnSpPr>
          <p:nvPr/>
        </p:nvCxnSpPr>
        <p:spPr>
          <a:xfrm flipH="1">
            <a:off x="7702846" y="2968927"/>
            <a:ext cx="1483482" cy="7926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8EC79C-AD09-3599-7688-F0B7F00A59F4}"/>
              </a:ext>
            </a:extLst>
          </p:cNvPr>
          <p:cNvCxnSpPr>
            <a:cxnSpLocks/>
          </p:cNvCxnSpPr>
          <p:nvPr/>
        </p:nvCxnSpPr>
        <p:spPr>
          <a:xfrm flipV="1">
            <a:off x="8703210" y="3108786"/>
            <a:ext cx="669639" cy="10477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A91657-74F6-BF06-6C46-B07C5CE5E3E6}"/>
              </a:ext>
            </a:extLst>
          </p:cNvPr>
          <p:cNvGrpSpPr/>
          <p:nvPr/>
        </p:nvGrpSpPr>
        <p:grpSpPr>
          <a:xfrm>
            <a:off x="479376" y="1755203"/>
            <a:ext cx="3326400" cy="3312000"/>
            <a:chOff x="1518668" y="1062914"/>
            <a:chExt cx="6152586" cy="52866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974E377-C144-8186-774C-6865969E7CFD}"/>
                </a:ext>
              </a:extLst>
            </p:cNvPr>
            <p:cNvGrpSpPr/>
            <p:nvPr/>
          </p:nvGrpSpPr>
          <p:grpSpPr>
            <a:xfrm>
              <a:off x="1518668" y="1062914"/>
              <a:ext cx="6152586" cy="5286613"/>
              <a:chOff x="1518668" y="1062914"/>
              <a:chExt cx="6152586" cy="5286613"/>
            </a:xfrm>
          </p:grpSpPr>
          <p:pic>
            <p:nvPicPr>
              <p:cNvPr id="1029" name="Picture 1028">
                <a:extLst>
                  <a:ext uri="{FF2B5EF4-FFF2-40B4-BE49-F238E27FC236}">
                    <a16:creationId xmlns:a16="http://schemas.microsoft.com/office/drawing/2014/main" id="{11ED65F0-4856-6236-38C1-010E8CA65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0" name="Picture 1029">
                <a:extLst>
                  <a:ext uri="{FF2B5EF4-FFF2-40B4-BE49-F238E27FC236}">
                    <a16:creationId xmlns:a16="http://schemas.microsoft.com/office/drawing/2014/main" id="{8FED7CD4-A528-62F8-5834-C7DC5154C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4940631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0F7A88CD-27AC-C8BE-A02B-512DC9C63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3970693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2" name="Picture 1031">
                <a:extLst>
                  <a:ext uri="{FF2B5EF4-FFF2-40B4-BE49-F238E27FC236}">
                    <a16:creationId xmlns:a16="http://schemas.microsoft.com/office/drawing/2014/main" id="{A773CA80-B32C-3371-3776-859AE6DBE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494BDDB0-0485-DBCA-0C20-92F8A9F8E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10629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4" name="Picture 1033">
                <a:extLst>
                  <a:ext uri="{FF2B5EF4-FFF2-40B4-BE49-F238E27FC236}">
                    <a16:creationId xmlns:a16="http://schemas.microsoft.com/office/drawing/2014/main" id="{00EF48A3-10E0-1583-4B4F-E6D5E30B8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3970693"/>
                <a:ext cx="1539956" cy="1408896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F297E1-737C-A34F-3B26-FC4B306DBF15}"/>
                </a:ext>
              </a:extLst>
            </p:cNvPr>
            <p:cNvGrpSpPr/>
            <p:nvPr/>
          </p:nvGrpSpPr>
          <p:grpSpPr>
            <a:xfrm>
              <a:off x="3058624" y="2471810"/>
              <a:ext cx="3072674" cy="2468821"/>
              <a:chOff x="3058624" y="2471810"/>
              <a:chExt cx="3072674" cy="2468821"/>
            </a:xfrm>
          </p:grpSpPr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A5614D81-A063-EF91-1A0A-9E771D00286E}"/>
                  </a:ext>
                </a:extLst>
              </p:cNvPr>
              <p:cNvCxnSpPr>
                <a:stCxn id="1029" idx="1"/>
                <a:endCxn id="1031" idx="3"/>
              </p:cNvCxnSpPr>
              <p:nvPr/>
            </p:nvCxnSpPr>
            <p:spPr>
              <a:xfrm flipH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5A579598-D4C1-A117-B70C-B1FA0A892ABF}"/>
                  </a:ext>
                </a:extLst>
              </p:cNvPr>
              <p:cNvCxnSpPr>
                <a:stCxn id="1034" idx="1"/>
                <a:endCxn id="1032" idx="3"/>
              </p:cNvCxnSpPr>
              <p:nvPr/>
            </p:nvCxnSpPr>
            <p:spPr>
              <a:xfrm flipH="1" flipV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6ACEC3D0-1843-9330-E2D5-F5237154F7AC}"/>
                  </a:ext>
                </a:extLst>
              </p:cNvPr>
              <p:cNvCxnSpPr>
                <a:stCxn id="1030" idx="0"/>
                <a:endCxn id="1033" idx="2"/>
              </p:cNvCxnSpPr>
              <p:nvPr/>
            </p:nvCxnSpPr>
            <p:spPr>
              <a:xfrm flipV="1">
                <a:off x="4605294" y="2471810"/>
                <a:ext cx="0" cy="2468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1027">
                <a:extLst>
                  <a:ext uri="{FF2B5EF4-FFF2-40B4-BE49-F238E27FC236}">
                    <a16:creationId xmlns:a16="http://schemas.microsoft.com/office/drawing/2014/main" id="{6E8757BF-06DC-942A-E5E4-649A0019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3" y="3111172"/>
                <a:ext cx="1539956" cy="1190093"/>
              </a:xfrm>
              <a:prstGeom prst="rect">
                <a:avLst/>
              </a:prstGeom>
            </p:spPr>
          </p:pic>
        </p:grpSp>
      </p:grp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43B879B-0EAC-689C-C172-9042BACAB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84" y="4228325"/>
            <a:ext cx="1221198" cy="1179900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A4E782AF-EE87-36D3-C0A7-919052D31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75" y="4198481"/>
            <a:ext cx="918607" cy="918607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3CF0694F-9048-DB14-45F2-46569621D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4" y="3592358"/>
            <a:ext cx="918607" cy="918607"/>
          </a:xfrm>
          <a:prstGeom prst="rect">
            <a:avLst/>
          </a:prstGeom>
        </p:spPr>
      </p:pic>
      <p:sp>
        <p:nvSpPr>
          <p:cNvPr id="1040" name="Freeform 93">
            <a:extLst>
              <a:ext uri="{FF2B5EF4-FFF2-40B4-BE49-F238E27FC236}">
                <a16:creationId xmlns:a16="http://schemas.microsoft.com/office/drawing/2014/main" id="{B441A12A-6D14-EA49-51A0-FCB29DB3459B}"/>
              </a:ext>
            </a:extLst>
          </p:cNvPr>
          <p:cNvSpPr/>
          <p:nvPr/>
        </p:nvSpPr>
        <p:spPr>
          <a:xfrm rot="18299936" flipH="1">
            <a:off x="2846138" y="4231080"/>
            <a:ext cx="732037" cy="1299717"/>
          </a:xfrm>
          <a:custGeom>
            <a:avLst/>
            <a:gdLst>
              <a:gd name="connsiteX0" fmla="*/ 68577 w 245998"/>
              <a:gd name="connsiteY0" fmla="*/ 914400 h 914400"/>
              <a:gd name="connsiteX1" fmla="*/ 136816 w 245998"/>
              <a:gd name="connsiteY1" fmla="*/ 846161 h 914400"/>
              <a:gd name="connsiteX2" fmla="*/ 191407 w 245998"/>
              <a:gd name="connsiteY2" fmla="*/ 559558 h 914400"/>
              <a:gd name="connsiteX3" fmla="*/ 338 w 245998"/>
              <a:gd name="connsiteY3" fmla="*/ 245660 h 914400"/>
              <a:gd name="connsiteX4" fmla="*/ 245998 w 245998"/>
              <a:gd name="connsiteY4" fmla="*/ 0 h 914400"/>
              <a:gd name="connsiteX0" fmla="*/ 71966 w 469042"/>
              <a:gd name="connsiteY0" fmla="*/ 914400 h 914400"/>
              <a:gd name="connsiteX1" fmla="*/ 140205 w 469042"/>
              <a:gd name="connsiteY1" fmla="*/ 846161 h 914400"/>
              <a:gd name="connsiteX2" fmla="*/ 467751 w 469042"/>
              <a:gd name="connsiteY2" fmla="*/ 586853 h 914400"/>
              <a:gd name="connsiteX3" fmla="*/ 3727 w 469042"/>
              <a:gd name="connsiteY3" fmla="*/ 245660 h 914400"/>
              <a:gd name="connsiteX4" fmla="*/ 249387 w 469042"/>
              <a:gd name="connsiteY4" fmla="*/ 0 h 914400"/>
              <a:gd name="connsiteX0" fmla="*/ 71204 w 468280"/>
              <a:gd name="connsiteY0" fmla="*/ 1171079 h 1171079"/>
              <a:gd name="connsiteX1" fmla="*/ 139443 w 468280"/>
              <a:gd name="connsiteY1" fmla="*/ 1102840 h 1171079"/>
              <a:gd name="connsiteX2" fmla="*/ 466989 w 468280"/>
              <a:gd name="connsiteY2" fmla="*/ 843532 h 1171079"/>
              <a:gd name="connsiteX3" fmla="*/ 2965 w 468280"/>
              <a:gd name="connsiteY3" fmla="*/ 502339 h 1171079"/>
              <a:gd name="connsiteX4" fmla="*/ 317433 w 468280"/>
              <a:gd name="connsiteY4" fmla="*/ 0 h 1171079"/>
              <a:gd name="connsiteX0" fmla="*/ 0 w 570364"/>
              <a:gd name="connsiteY0" fmla="*/ 1339252 h 1339252"/>
              <a:gd name="connsiteX1" fmla="*/ 241392 w 570364"/>
              <a:gd name="connsiteY1" fmla="*/ 1102840 h 1339252"/>
              <a:gd name="connsiteX2" fmla="*/ 568938 w 570364"/>
              <a:gd name="connsiteY2" fmla="*/ 843532 h 1339252"/>
              <a:gd name="connsiteX3" fmla="*/ 104914 w 570364"/>
              <a:gd name="connsiteY3" fmla="*/ 502339 h 1339252"/>
              <a:gd name="connsiteX4" fmla="*/ 419382 w 570364"/>
              <a:gd name="connsiteY4" fmla="*/ 0 h 1339252"/>
              <a:gd name="connsiteX0" fmla="*/ 0 w 568938"/>
              <a:gd name="connsiteY0" fmla="*/ 1339252 h 1339252"/>
              <a:gd name="connsiteX1" fmla="*/ 568938 w 568938"/>
              <a:gd name="connsiteY1" fmla="*/ 843532 h 1339252"/>
              <a:gd name="connsiteX2" fmla="*/ 104914 w 568938"/>
              <a:gd name="connsiteY2" fmla="*/ 502339 h 1339252"/>
              <a:gd name="connsiteX3" fmla="*/ 419382 w 568938"/>
              <a:gd name="connsiteY3" fmla="*/ 0 h 1339252"/>
              <a:gd name="connsiteX0" fmla="*/ 0 w 541540"/>
              <a:gd name="connsiteY0" fmla="*/ 1299717 h 1299717"/>
              <a:gd name="connsiteX1" fmla="*/ 541264 w 541540"/>
              <a:gd name="connsiteY1" fmla="*/ 843532 h 1299717"/>
              <a:gd name="connsiteX2" fmla="*/ 77240 w 541540"/>
              <a:gd name="connsiteY2" fmla="*/ 502339 h 1299717"/>
              <a:gd name="connsiteX3" fmla="*/ 391708 w 541540"/>
              <a:gd name="connsiteY3" fmla="*/ 0 h 12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540" h="1299717">
                <a:moveTo>
                  <a:pt x="0" y="1299717"/>
                </a:moveTo>
                <a:cubicBezTo>
                  <a:pt x="118529" y="1196442"/>
                  <a:pt x="528391" y="976428"/>
                  <a:pt x="541264" y="843532"/>
                </a:cubicBezTo>
                <a:cubicBezTo>
                  <a:pt x="554137" y="710636"/>
                  <a:pt x="113634" y="600148"/>
                  <a:pt x="77240" y="502339"/>
                </a:cubicBezTo>
                <a:cubicBezTo>
                  <a:pt x="40846" y="404530"/>
                  <a:pt x="350765" y="45493"/>
                  <a:pt x="391708" y="0"/>
                </a:cubicBezTo>
              </a:path>
            </a:pathLst>
          </a:custGeom>
          <a:noFill/>
          <a:ln w="254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BB847DE9-631B-7E00-0A08-876826CB2BAC}"/>
                  </a:ext>
                </a:extLst>
              </p:cNvPr>
              <p:cNvSpPr txBox="1"/>
              <p:nvPr/>
            </p:nvSpPr>
            <p:spPr>
              <a:xfrm>
                <a:off x="5663952" y="3458248"/>
                <a:ext cx="676168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000" i="1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he-IL" sz="8000" dirty="0"/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BB847DE9-631B-7E00-0A08-876826CB2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3458248"/>
                <a:ext cx="676168" cy="1323439"/>
              </a:xfrm>
              <a:prstGeom prst="rect">
                <a:avLst/>
              </a:prstGeom>
              <a:blipFill>
                <a:blip r:embed="rId7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9" name="Picture 1068">
            <a:extLst>
              <a:ext uri="{FF2B5EF4-FFF2-40B4-BE49-F238E27FC236}">
                <a16:creationId xmlns:a16="http://schemas.microsoft.com/office/drawing/2014/main" id="{1AED7BF9-0347-C8C5-28D0-6787A7C3FF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10" y="2664246"/>
            <a:ext cx="989010" cy="1239803"/>
          </a:xfrm>
          <a:prstGeom prst="rect">
            <a:avLst/>
          </a:prstGeom>
        </p:spPr>
      </p:pic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8CEA648E-1247-81F5-E250-C9904C1477C0}"/>
              </a:ext>
            </a:extLst>
          </p:cNvPr>
          <p:cNvSpPr/>
          <p:nvPr/>
        </p:nvSpPr>
        <p:spPr>
          <a:xfrm rot="20650897">
            <a:off x="3831162" y="3784529"/>
            <a:ext cx="477836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  <a:gd name="connsiteX0" fmla="*/ 477836 w 477836"/>
              <a:gd name="connsiteY0" fmla="*/ 883920 h 883920"/>
              <a:gd name="connsiteX1" fmla="*/ 316 w 477836"/>
              <a:gd name="connsiteY1" fmla="*/ 721360 h 883920"/>
              <a:gd name="connsiteX2" fmla="*/ 396556 w 477836"/>
              <a:gd name="connsiteY2" fmla="*/ 274320 h 883920"/>
              <a:gd name="connsiteX3" fmla="*/ 22088 w 477836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36" h="883920">
                <a:moveTo>
                  <a:pt x="477836" y="883920"/>
                </a:moveTo>
                <a:cubicBezTo>
                  <a:pt x="245849" y="853440"/>
                  <a:pt x="13863" y="822960"/>
                  <a:pt x="316" y="721360"/>
                </a:cubicBezTo>
                <a:cubicBezTo>
                  <a:pt x="-13231" y="619760"/>
                  <a:pt x="413489" y="414867"/>
                  <a:pt x="396556" y="274320"/>
                </a:cubicBezTo>
                <a:cubicBezTo>
                  <a:pt x="379623" y="133773"/>
                  <a:pt x="262541" y="127846"/>
                  <a:pt x="22088" y="0"/>
                </a:cubicBezTo>
              </a:path>
            </a:pathLst>
          </a:custGeom>
          <a:noFill/>
          <a:ln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597037" y="5859269"/>
                <a:ext cx="114756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 protocol is secure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real-world adversary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ideal-world adversary </a:t>
                </a:r>
                <a:br>
                  <a:rPr lang="en-US" sz="2800" dirty="0"/>
                </a:br>
                <a:r>
                  <a:rPr lang="en-US" sz="2800" dirty="0"/>
                  <a:t>such that no environment can distinguish real from ideal</a:t>
                </a:r>
                <a:endParaRPr lang="en-US" sz="2800" b="1" i="1" baseline="-250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7" y="5859269"/>
                <a:ext cx="11475627" cy="954107"/>
              </a:xfrm>
              <a:prstGeom prst="rect">
                <a:avLst/>
              </a:prstGeom>
              <a:blipFill>
                <a:blip r:embed="rId9"/>
                <a:stretch>
                  <a:fillRect l="-111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8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1040" grpId="0" animBg="1"/>
      <p:bldP spid="1068" grpId="0" animBg="1"/>
      <p:bldP spid="1071" grpId="0" animBg="1"/>
      <p:bldP spid="10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Corruption-Fairness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10FB-31D5-A2D6-7E7B-7BF4E6BB6A5E}"/>
              </a:ext>
            </a:extLst>
          </p:cNvPr>
          <p:cNvSpPr txBox="1">
            <a:spLocks/>
          </p:cNvSpPr>
          <p:nvPr/>
        </p:nvSpPr>
        <p:spPr>
          <a:xfrm>
            <a:off x="586742" y="939673"/>
            <a:ext cx="11341906" cy="174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Clr>
                <a:schemeClr val="tx1"/>
              </a:buClr>
              <a:buNone/>
            </a:pPr>
            <a:r>
              <a:rPr lang="en-US" sz="2500" b="1" dirty="0"/>
              <a:t>Informally: </a:t>
            </a:r>
            <a:r>
              <a:rPr lang="en-US" sz="2500" dirty="0"/>
              <a:t>the adversary should not be able to: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sz="2500" dirty="0"/>
              <a:t>First learn the sender’s input 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sz="2500" dirty="0"/>
              <a:t>Based on the input value, corrupt the sender and affect honest parties’ output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AA8015-C985-4B2E-5DB0-5F7395112375}"/>
              </a:ext>
            </a:extLst>
          </p:cNvPr>
          <p:cNvGrpSpPr/>
          <p:nvPr/>
        </p:nvGrpSpPr>
        <p:grpSpPr>
          <a:xfrm>
            <a:off x="1199456" y="5846795"/>
            <a:ext cx="9217024" cy="789942"/>
            <a:chOff x="1199456" y="5846795"/>
            <a:chExt cx="9217024" cy="789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939807-8347-78E9-5396-3B23FFEDCBB2}"/>
                    </a:ext>
                  </a:extLst>
                </p:cNvPr>
                <p:cNvSpPr txBox="1"/>
                <p:nvPr/>
              </p:nvSpPr>
              <p:spPr>
                <a:xfrm>
                  <a:off x="1494962" y="6018800"/>
                  <a:ext cx="606835" cy="477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939807-8347-78E9-5396-3B23FFEDCB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962" y="6018800"/>
                  <a:ext cx="606835" cy="4770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873A9F-CA54-B8DA-B410-1F1249511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028"/>
            <a:stretch>
              <a:fillRect/>
            </a:stretch>
          </p:blipFill>
          <p:spPr>
            <a:xfrm>
              <a:off x="1199456" y="5846795"/>
              <a:ext cx="9217024" cy="789942"/>
            </a:xfrm>
            <a:custGeom>
              <a:avLst/>
              <a:gdLst>
                <a:gd name="connsiteX0" fmla="*/ 72008 w 9217024"/>
                <a:gd name="connsiteY0" fmla="*/ 174493 h 789942"/>
                <a:gd name="connsiteX1" fmla="*/ 72008 w 9217024"/>
                <a:gd name="connsiteY1" fmla="*/ 691165 h 789942"/>
                <a:gd name="connsiteX2" fmla="*/ 743644 w 9217024"/>
                <a:gd name="connsiteY2" fmla="*/ 691165 h 789942"/>
                <a:gd name="connsiteX3" fmla="*/ 743644 w 9217024"/>
                <a:gd name="connsiteY3" fmla="*/ 174493 h 789942"/>
                <a:gd name="connsiteX4" fmla="*/ 0 w 9217024"/>
                <a:gd name="connsiteY4" fmla="*/ 0 h 789942"/>
                <a:gd name="connsiteX5" fmla="*/ 9217024 w 9217024"/>
                <a:gd name="connsiteY5" fmla="*/ 0 h 789942"/>
                <a:gd name="connsiteX6" fmla="*/ 9217024 w 9217024"/>
                <a:gd name="connsiteY6" fmla="*/ 283805 h 789942"/>
                <a:gd name="connsiteX7" fmla="*/ 9042100 w 9217024"/>
                <a:gd name="connsiteY7" fmla="*/ 283805 h 789942"/>
                <a:gd name="connsiteX8" fmla="*/ 9042100 w 9217024"/>
                <a:gd name="connsiteY8" fmla="*/ 743586 h 789942"/>
                <a:gd name="connsiteX9" fmla="*/ 9217024 w 9217024"/>
                <a:gd name="connsiteY9" fmla="*/ 743586 h 789942"/>
                <a:gd name="connsiteX10" fmla="*/ 9217024 w 9217024"/>
                <a:gd name="connsiteY10" fmla="*/ 789942 h 789942"/>
                <a:gd name="connsiteX11" fmla="*/ 0 w 9217024"/>
                <a:gd name="connsiteY11" fmla="*/ 789942 h 78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024" h="789942">
                  <a:moveTo>
                    <a:pt x="72008" y="174493"/>
                  </a:moveTo>
                  <a:lnTo>
                    <a:pt x="72008" y="691165"/>
                  </a:lnTo>
                  <a:lnTo>
                    <a:pt x="743644" y="691165"/>
                  </a:lnTo>
                  <a:lnTo>
                    <a:pt x="743644" y="174493"/>
                  </a:lnTo>
                  <a:close/>
                  <a:moveTo>
                    <a:pt x="0" y="0"/>
                  </a:moveTo>
                  <a:lnTo>
                    <a:pt x="9217024" y="0"/>
                  </a:lnTo>
                  <a:lnTo>
                    <a:pt x="9217024" y="283805"/>
                  </a:lnTo>
                  <a:lnTo>
                    <a:pt x="9042100" y="283805"/>
                  </a:lnTo>
                  <a:lnTo>
                    <a:pt x="9042100" y="743586"/>
                  </a:lnTo>
                  <a:lnTo>
                    <a:pt x="9217024" y="743586"/>
                  </a:lnTo>
                  <a:lnTo>
                    <a:pt x="9217024" y="789942"/>
                  </a:lnTo>
                  <a:lnTo>
                    <a:pt x="0" y="789942"/>
                  </a:lnTo>
                  <a:close/>
                </a:path>
              </a:pathLst>
            </a:cu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23932D-4962-2F6D-DBBB-6DDCC205F871}"/>
              </a:ext>
            </a:extLst>
          </p:cNvPr>
          <p:cNvGrpSpPr/>
          <p:nvPr/>
        </p:nvGrpSpPr>
        <p:grpSpPr>
          <a:xfrm>
            <a:off x="1538790" y="2460442"/>
            <a:ext cx="7869578" cy="3211383"/>
            <a:chOff x="1538790" y="2460442"/>
            <a:chExt cx="7869578" cy="32113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9DB4EA-8D53-48B7-2A88-661DFF2894F6}"/>
                </a:ext>
              </a:extLst>
            </p:cNvPr>
            <p:cNvGrpSpPr/>
            <p:nvPr/>
          </p:nvGrpSpPr>
          <p:grpSpPr>
            <a:xfrm>
              <a:off x="1538790" y="2460442"/>
              <a:ext cx="7869578" cy="3211383"/>
              <a:chOff x="1538790" y="2460442"/>
              <a:chExt cx="7869578" cy="321138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A842729-0CB6-10E0-58CB-9D7CFDC2D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8790" y="2460442"/>
                <a:ext cx="7869578" cy="321138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A320973-6B5A-CC55-8D11-1425C39AF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868485" y="3416300"/>
                    <a:ext cx="1779494" cy="43088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A320973-6B5A-CC55-8D11-1425C39AF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8485" y="3416300"/>
                    <a:ext cx="1779494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89C0AFE-F570-A2B6-7FC2-301975B7C4D8}"/>
                      </a:ext>
                    </a:extLst>
                  </p:cNvPr>
                  <p:cNvSpPr txBox="1"/>
                  <p:nvPr/>
                </p:nvSpPr>
                <p:spPr>
                  <a:xfrm>
                    <a:off x="4007768" y="4941168"/>
                    <a:ext cx="4127316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l" rtl="0"/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1600" dirty="0"/>
                      <a:t> and the sender remained honest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89C0AFE-F570-A2B6-7FC2-301975B7C4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7768" y="4941168"/>
                    <a:ext cx="4127316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998A533-273E-6572-1747-D5563D938C6A}"/>
                      </a:ext>
                    </a:extLst>
                  </p:cNvPr>
                  <p:cNvSpPr txBox="1"/>
                  <p:nvPr/>
                </p:nvSpPr>
                <p:spPr>
                  <a:xfrm>
                    <a:off x="4007768" y="5197930"/>
                    <a:ext cx="4127316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l" rtl="0"/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1600" dirty="0"/>
                      <a:t> and it was switched in the output</a:t>
                    </a: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998A533-273E-6572-1747-D5563D938C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7768" y="5197930"/>
                    <a:ext cx="4127316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4C10962-F840-4134-1E5D-03731056D6EC}"/>
                    </a:ext>
                  </a:extLst>
                </p:cNvPr>
                <p:cNvSpPr txBox="1"/>
                <p:nvPr/>
              </p:nvSpPr>
              <p:spPr>
                <a:xfrm>
                  <a:off x="1631504" y="3765357"/>
                  <a:ext cx="623251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200" b="0" dirty="0"/>
                    <a:t>   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4C10962-F840-4134-1E5D-03731056D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504" y="3765357"/>
                  <a:ext cx="623251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99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Adaptively Secure Broadcast: Property-based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69706" y="1567216"/>
                <a:ext cx="101068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 broadcast protocol with sender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considered </a:t>
                </a:r>
                <a:r>
                  <a:rPr lang="en-US" sz="2800" dirty="0">
                    <a:solidFill>
                      <a:srgbClr val="241AE4"/>
                    </a:solidFill>
                  </a:rPr>
                  <a:t>adaptively</a:t>
                </a:r>
                <a:r>
                  <a:rPr lang="en-US" sz="2800" dirty="0"/>
                  <a:t> secure if it satisfies the following properties:</a:t>
                </a: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" y="1567216"/>
                <a:ext cx="10106814" cy="954107"/>
              </a:xfrm>
              <a:prstGeom prst="rect">
                <a:avLst/>
              </a:prstGeom>
              <a:blipFill>
                <a:blip r:embed="rId2"/>
                <a:stretch>
                  <a:fillRect l="-1267" t="-5732" r="-187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6F95-3ABE-98A1-58BD-E4F7610108B1}"/>
              </a:ext>
            </a:extLst>
          </p:cNvPr>
          <p:cNvSpPr txBox="1">
            <a:spLocks/>
          </p:cNvSpPr>
          <p:nvPr/>
        </p:nvSpPr>
        <p:spPr>
          <a:xfrm>
            <a:off x="680146" y="2498478"/>
            <a:ext cx="5429818" cy="2149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/>
              <a:t>Agreement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Validity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Corruption-Fairness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D80F0B-1271-D231-1B69-FE2D64D3EB94}"/>
              </a:ext>
            </a:extLst>
          </p:cNvPr>
          <p:cNvSpPr/>
          <p:nvPr/>
        </p:nvSpPr>
        <p:spPr>
          <a:xfrm>
            <a:off x="736732" y="4869160"/>
            <a:ext cx="10718536" cy="1173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Lemma (sanity check): </a:t>
            </a:r>
            <a:r>
              <a:rPr lang="en-US" sz="2800" dirty="0">
                <a:solidFill>
                  <a:schemeClr val="tx1"/>
                </a:solidFill>
              </a:rPr>
              <a:t>this definition is implied by the simulation-based (“megaphone”) definition</a:t>
            </a:r>
          </a:p>
        </p:txBody>
      </p:sp>
    </p:spTree>
    <p:extLst>
      <p:ext uri="{BB962C8B-B14F-4D97-AF65-F5344CB8AC3E}">
        <p14:creationId xmlns:p14="http://schemas.microsoft.com/office/powerpoint/2010/main" val="30230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Impossibility of Property-based Broadcast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69706" y="1567216"/>
                <a:ext cx="1089890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500" b="1" dirty="0"/>
                  <a:t>Protocol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0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p>
                        <m:r>
                          <a:rPr lang="en-US" sz="2500" b="1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b="1" dirty="0"/>
                  <a:t>: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a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and a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of size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such that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Until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no set of size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(excluding the sender) knows the input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with certainty (i.e., if everyone else crash they will make a noticeable error)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At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parties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500" i="1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know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 (i.e., output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 with overwhelming probability)</a:t>
                </a: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" y="1567216"/>
                <a:ext cx="10898902" cy="1631216"/>
              </a:xfrm>
              <a:prstGeom prst="rect">
                <a:avLst/>
              </a:prstGeom>
              <a:blipFill>
                <a:blip r:embed="rId2"/>
                <a:stretch>
                  <a:fillRect l="-951" t="-2612" b="-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0AB955-8D1A-AB25-5F4E-32C603FC0589}"/>
              </a:ext>
            </a:extLst>
          </p:cNvPr>
          <p:cNvCxnSpPr/>
          <p:nvPr/>
        </p:nvCxnSpPr>
        <p:spPr>
          <a:xfrm>
            <a:off x="1055440" y="3501008"/>
            <a:ext cx="9865096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EEE11-9F82-462D-3A74-C0283F6C3184}"/>
              </a:ext>
            </a:extLst>
          </p:cNvPr>
          <p:cNvCxnSpPr/>
          <p:nvPr/>
        </p:nvCxnSpPr>
        <p:spPr>
          <a:xfrm>
            <a:off x="6384032" y="3284984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54AE59F-B0C4-06A5-BDD0-E89B7B27E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3953" y="3573016"/>
                <a:ext cx="1584175" cy="43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solidFill>
                                <a:srgbClr val="241AE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solidFill>
                                <a:srgbClr val="241AE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500" i="1">
                              <a:solidFill>
                                <a:srgbClr val="241AE4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54AE59F-B0C4-06A5-BDD0-E89B7B27E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3" y="3573016"/>
                <a:ext cx="1584175" cy="430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220AD30-80C2-64E5-C6D9-5690F4388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1464" y="3593299"/>
                <a:ext cx="4824536" cy="5184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500" dirty="0"/>
                  <a:t>Uncertainty for any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dirty="0"/>
                  <a:t> parties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220AD30-80C2-64E5-C6D9-5690F4388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3593299"/>
                <a:ext cx="4824536" cy="518465"/>
              </a:xfrm>
              <a:prstGeom prst="rect">
                <a:avLst/>
              </a:prstGeom>
              <a:blipFill>
                <a:blip r:embed="rId4"/>
                <a:stretch>
                  <a:fillRect l="-2149" t="-8140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81429CC-4FAA-6E20-8FC3-D659CB6A5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8087" y="3593300"/>
                <a:ext cx="1872209" cy="5184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/>
                  <a:t> knows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81429CC-4FAA-6E20-8FC3-D659CB6A5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7" y="3593300"/>
                <a:ext cx="1872209" cy="518465"/>
              </a:xfrm>
              <a:prstGeom prst="rect">
                <a:avLst/>
              </a:prstGeom>
              <a:blipFill>
                <a:blip r:embed="rId5"/>
                <a:stretch>
                  <a:fillRect l="-977" t="-8140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5013D6-E1B1-3CAD-C095-8E7763E58B0C}"/>
              </a:ext>
            </a:extLst>
          </p:cNvPr>
          <p:cNvSpPr txBox="1">
            <a:spLocks/>
          </p:cNvSpPr>
          <p:nvPr/>
        </p:nvSpPr>
        <p:spPr>
          <a:xfrm>
            <a:off x="10488488" y="3681811"/>
            <a:ext cx="1224138" cy="518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500" dirty="0"/>
              <a:t>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68047D-7822-DECF-A831-3180CA5FB473}"/>
                  </a:ext>
                </a:extLst>
              </p:cNvPr>
              <p:cNvSpPr txBox="1"/>
              <p:nvPr/>
            </p:nvSpPr>
            <p:spPr>
              <a:xfrm>
                <a:off x="771614" y="4185412"/>
                <a:ext cx="1089890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500" dirty="0"/>
                  <a:t>All broadcast protocols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/>
                  <a:t> (with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68047D-7822-DECF-A831-3180CA5FB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4" y="4185412"/>
                <a:ext cx="10898902" cy="477054"/>
              </a:xfrm>
              <a:prstGeom prst="rect">
                <a:avLst/>
              </a:prstGeom>
              <a:blipFill>
                <a:blip r:embed="rId6"/>
                <a:stretch>
                  <a:fillRect l="-951" t="-1025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63B80A6-8ECD-2E64-8416-A3BFFC226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572707"/>
            <a:ext cx="652278" cy="5967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6DEEB2-A6D8-B2CB-A0FF-0742CB776575}"/>
              </a:ext>
            </a:extLst>
          </p:cNvPr>
          <p:cNvGrpSpPr/>
          <p:nvPr/>
        </p:nvGrpSpPr>
        <p:grpSpPr>
          <a:xfrm>
            <a:off x="6877050" y="4891025"/>
            <a:ext cx="4964302" cy="1922351"/>
            <a:chOff x="6877050" y="4891025"/>
            <a:chExt cx="4964302" cy="19223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B7029F-1E14-945D-ACEC-66E2ADF5F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050" y="6216611"/>
              <a:ext cx="652278" cy="5967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84E34A-BB31-20D6-15A3-FF7EDF41C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050" y="5554421"/>
              <a:ext cx="652278" cy="5967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A803CE-C472-C2B1-EC99-F38A5CD41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157" y="6216611"/>
              <a:ext cx="652278" cy="5967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745C53-CB42-DE51-5DEF-01D58112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84" y="5572306"/>
              <a:ext cx="652278" cy="5967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9F0C1D-3394-F932-8BD7-720E9B6E0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242" y="4913884"/>
              <a:ext cx="652278" cy="5967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28F016-F44D-6072-1198-A03BD6E0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2354" y="4913884"/>
              <a:ext cx="652278" cy="5967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109F6ED-F236-1332-B429-685C1FB9C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122" y="4913884"/>
              <a:ext cx="652278" cy="5967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A4383D-3EAC-EFEE-162D-85877184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500" y="4913884"/>
              <a:ext cx="652278" cy="5967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11CDED-B798-AD81-2FD5-0FC83E9C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330" y="5549307"/>
              <a:ext cx="652278" cy="596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7A434A-612F-10D7-73B2-D452B2AF4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4" y="5572306"/>
              <a:ext cx="652278" cy="5967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4347DC-393C-A82B-53D0-62172FF2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08" y="5572306"/>
              <a:ext cx="652278" cy="5967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7FDBDD8-B8D0-29CC-6A6F-5DDF5D42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08" y="6216611"/>
              <a:ext cx="652278" cy="59676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2F524AB-B116-0060-70EC-64F66379D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074" y="6216611"/>
              <a:ext cx="652278" cy="5967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6111A-A8F5-D559-DD97-54C9F8F1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830" y="6216611"/>
              <a:ext cx="652278" cy="5967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33CD522-38CE-965E-3630-6F7667D9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90" y="4891025"/>
              <a:ext cx="652278" cy="59676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BAC6B6-3B39-A0E6-A202-1157167DC0C8}"/>
              </a:ext>
            </a:extLst>
          </p:cNvPr>
          <p:cNvGrpSpPr/>
          <p:nvPr/>
        </p:nvGrpSpPr>
        <p:grpSpPr>
          <a:xfrm>
            <a:off x="1473951" y="4913883"/>
            <a:ext cx="5000269" cy="1899493"/>
            <a:chOff x="1473951" y="4913883"/>
            <a:chExt cx="5000269" cy="189949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86472D-C4DF-93EA-A5DA-D7AB93816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428" y="6216611"/>
              <a:ext cx="652278" cy="5967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DFADF3-8D84-0E36-9576-8E54ED5C1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061" y="5572306"/>
              <a:ext cx="652278" cy="5967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98EA004-8476-BAF3-9182-8EBE3D72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277" y="4913883"/>
              <a:ext cx="652278" cy="5967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7B97846-8C13-A316-10F1-90364525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210" y="4913883"/>
              <a:ext cx="652278" cy="596764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66038357-8060-5BC1-3203-56C49E98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99" y="4913883"/>
              <a:ext cx="652278" cy="596764"/>
            </a:xfrm>
            <a:prstGeom prst="rect">
              <a:avLst/>
            </a:prstGeom>
          </p:spPr>
        </p:pic>
        <p:pic>
          <p:nvPicPr>
            <p:cNvPr id="1057" name="Picture 1056">
              <a:extLst>
                <a:ext uri="{FF2B5EF4-FFF2-40B4-BE49-F238E27FC236}">
                  <a16:creationId xmlns:a16="http://schemas.microsoft.com/office/drawing/2014/main" id="{AB48CEC9-8162-0C96-030B-C084BA32D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951" y="5572306"/>
              <a:ext cx="652278" cy="596765"/>
            </a:xfrm>
            <a:prstGeom prst="rect">
              <a:avLst/>
            </a:prstGeom>
          </p:spPr>
        </p:pic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5D83851E-53E7-2EC5-007B-80CA99D81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755" y="5572306"/>
              <a:ext cx="652278" cy="596764"/>
            </a:xfrm>
            <a:prstGeom prst="rect">
              <a:avLst/>
            </a:prstGeom>
          </p:spPr>
        </p:pic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969D1F41-B9C7-C21D-F5FA-EADFE5AA8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587" y="5546718"/>
              <a:ext cx="652278" cy="596764"/>
            </a:xfrm>
            <a:prstGeom prst="rect">
              <a:avLst/>
            </a:prstGeom>
          </p:spPr>
        </p:pic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BD230E1F-C8AD-A98A-F589-5FFF51A8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916" y="5572306"/>
              <a:ext cx="652278" cy="596764"/>
            </a:xfrm>
            <a:prstGeom prst="rect">
              <a:avLst/>
            </a:prstGeom>
          </p:spPr>
        </p:pic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61AD7162-5914-81D9-D5D0-CC8DDE21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940" y="6216611"/>
              <a:ext cx="652278" cy="596765"/>
            </a:xfrm>
            <a:prstGeom prst="rect">
              <a:avLst/>
            </a:prstGeom>
          </p:spPr>
        </p:pic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FE60F5F6-222B-E3C9-E745-8C566485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806" y="6216611"/>
              <a:ext cx="652278" cy="596764"/>
            </a:xfrm>
            <a:prstGeom prst="rect">
              <a:avLst/>
            </a:prstGeom>
          </p:spPr>
        </p:pic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AE76CC22-E44A-DBF2-F4E8-8295CA19A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184" y="6216611"/>
              <a:ext cx="652278" cy="596764"/>
            </a:xfrm>
            <a:prstGeom prst="rect">
              <a:avLst/>
            </a:prstGeom>
          </p:spPr>
        </p:pic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A46B5300-1EE2-2CC1-4F06-FBBE3671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562" y="6216611"/>
              <a:ext cx="652278" cy="596764"/>
            </a:xfrm>
            <a:prstGeom prst="rect">
              <a:avLst/>
            </a:prstGeom>
          </p:spPr>
        </p:pic>
        <p:pic>
          <p:nvPicPr>
            <p:cNvPr id="1065" name="Picture 1064">
              <a:extLst>
                <a:ext uri="{FF2B5EF4-FFF2-40B4-BE49-F238E27FC236}">
                  <a16:creationId xmlns:a16="http://schemas.microsoft.com/office/drawing/2014/main" id="{49D32E77-4209-850E-59BB-31B0C0C7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32" y="4913883"/>
              <a:ext cx="652278" cy="596764"/>
            </a:xfrm>
            <a:prstGeom prst="rect">
              <a:avLst/>
            </a:prstGeom>
          </p:spPr>
        </p:pic>
        <p:pic>
          <p:nvPicPr>
            <p:cNvPr id="1066" name="Picture 1065">
              <a:extLst>
                <a:ext uri="{FF2B5EF4-FFF2-40B4-BE49-F238E27FC236}">
                  <a16:creationId xmlns:a16="http://schemas.microsoft.com/office/drawing/2014/main" id="{87A34FB0-F707-20AA-6F4D-27254159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942" y="6216611"/>
              <a:ext cx="652278" cy="596764"/>
            </a:xfrm>
            <a:prstGeom prst="rect">
              <a:avLst/>
            </a:prstGeom>
          </p:spPr>
        </p:pic>
        <p:pic>
          <p:nvPicPr>
            <p:cNvPr id="1067" name="Picture 1066">
              <a:extLst>
                <a:ext uri="{FF2B5EF4-FFF2-40B4-BE49-F238E27FC236}">
                  <a16:creationId xmlns:a16="http://schemas.microsoft.com/office/drawing/2014/main" id="{4E5A0D8A-FC69-8EE4-1B3F-6D55B675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68" y="4913883"/>
              <a:ext cx="652278" cy="596764"/>
            </a:xfrm>
            <a:prstGeom prst="rect">
              <a:avLst/>
            </a:prstGeom>
          </p:spPr>
        </p:pic>
      </p:grpSp>
      <p:sp>
        <p:nvSpPr>
          <p:cNvPr id="1089" name="Rectangle: Rounded Corners 1088">
            <a:extLst>
              <a:ext uri="{FF2B5EF4-FFF2-40B4-BE49-F238E27FC236}">
                <a16:creationId xmlns:a16="http://schemas.microsoft.com/office/drawing/2014/main" id="{6A1212FA-7B6F-D968-D669-75A5C147204A}"/>
              </a:ext>
            </a:extLst>
          </p:cNvPr>
          <p:cNvSpPr/>
          <p:nvPr/>
        </p:nvSpPr>
        <p:spPr>
          <a:xfrm>
            <a:off x="6744072" y="4742121"/>
            <a:ext cx="5382131" cy="2081887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uiExpand="1" build="p"/>
      <p:bldP spid="10" grpId="0"/>
      <p:bldP spid="11" grpId="0"/>
      <p:bldP spid="13" grpId="0"/>
      <p:bldP spid="15" grpId="0"/>
      <p:bldP spid="16" grpId="0" build="p"/>
      <p:bldP spid="10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Impossibility of Property-based Broadcast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69706" y="2791561"/>
                <a:ext cx="10898902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The rushing adversary corrupts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At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the adversary can learn the value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500" dirty="0"/>
              </a:p>
              <a:p>
                <a:pPr marL="914400" lvl="1" indent="-457200" algn="l" rtl="0">
                  <a:buFont typeface="Wingdings" panose="05000000000000000000" pitchFamily="2" charset="2"/>
                  <a:buChar char="Ø"/>
                </a:pPr>
                <a:r>
                  <a:rPr lang="en-US" sz="2500" dirty="0"/>
                  <a:t>If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500" dirty="0"/>
                  <a:t>, the adversary lets the protocol complete</a:t>
                </a:r>
              </a:p>
              <a:p>
                <a:pPr marL="914400" lvl="1" indent="-457200" algn="l" rtl="0">
                  <a:buFont typeface="Wingdings" panose="05000000000000000000" pitchFamily="2" charset="2"/>
                  <a:buChar char="Ø"/>
                </a:pPr>
                <a:r>
                  <a:rPr lang="en-US" sz="2500" dirty="0"/>
                  <a:t>If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dirty="0"/>
                  <a:t>, the adversary crashes parties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500" i="1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and the sender, </a:t>
                </a:r>
                <a:br>
                  <a:rPr lang="en-US" sz="2500" dirty="0"/>
                </a:br>
                <a:r>
                  <a:rPr lang="en-US" sz="2500" b="1" dirty="0"/>
                  <a:t>before</a:t>
                </a:r>
                <a:r>
                  <a:rPr lang="en-US" sz="2500" dirty="0"/>
                  <a:t> sending their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/>
                  <a:t> messages</a:t>
                </a: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" y="2791561"/>
                <a:ext cx="10898902" cy="2015936"/>
              </a:xfrm>
              <a:prstGeom prst="rect">
                <a:avLst/>
              </a:prstGeom>
              <a:blipFill>
                <a:blip r:embed="rId2"/>
                <a:stretch>
                  <a:fillRect l="-839" t="-2417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185CB29-A4C6-D234-2EE1-AEE34206C63F}"/>
                  </a:ext>
                </a:extLst>
              </p:cNvPr>
              <p:cNvSpPr/>
              <p:nvPr/>
            </p:nvSpPr>
            <p:spPr>
              <a:xfrm>
                <a:off x="759889" y="1448714"/>
                <a:ext cx="10718536" cy="11734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800" b="1" dirty="0">
                    <a:solidFill>
                      <a:schemeClr val="tx1"/>
                    </a:solidFill>
                  </a:rPr>
                  <a:t>Theorem 1: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 protocol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adaptively secure 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property-based</a:t>
                </a:r>
                <a:r>
                  <a:rPr lang="en-US" sz="2800" dirty="0">
                    <a:solidFill>
                      <a:schemeClr val="tx1"/>
                    </a:solidFill>
                  </a:rPr>
                  <a:t>) against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corruptions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185CB29-A4C6-D234-2EE1-AEE34206C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9" y="1448714"/>
                <a:ext cx="10718536" cy="1173492"/>
              </a:xfrm>
              <a:prstGeom prst="roundRect">
                <a:avLst/>
              </a:prstGeom>
              <a:blipFill>
                <a:blip r:embed="rId3"/>
                <a:stretch>
                  <a:fillRect l="-51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942747BE-1271-A0CC-C39D-98BE044380C6}"/>
                  </a:ext>
                </a:extLst>
              </p:cNvPr>
              <p:cNvSpPr/>
              <p:nvPr/>
            </p:nvSpPr>
            <p:spPr>
              <a:xfrm>
                <a:off x="8456857" y="2602950"/>
                <a:ext cx="3735143" cy="1419746"/>
              </a:xfrm>
              <a:prstGeom prst="wedgeEllipseCallout">
                <a:avLst>
                  <a:gd name="adj1" fmla="val -52985"/>
                  <a:gd name="adj2" fmla="val 518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300" b="1" dirty="0"/>
                  <a:t> switches from 1 to 0 with noticeable probability</a:t>
                </a:r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942747BE-1271-A0CC-C39D-98BE04438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857" y="2602950"/>
                <a:ext cx="3735143" cy="1419746"/>
              </a:xfrm>
              <a:prstGeom prst="wedgeEllipseCallout">
                <a:avLst>
                  <a:gd name="adj1" fmla="val -52985"/>
                  <a:gd name="adj2" fmla="val 5182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A147967-B580-CB8D-8D4C-F13C3273E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572707"/>
            <a:ext cx="652278" cy="596764"/>
          </a:xfrm>
          <a:prstGeom prst="rect">
            <a:avLst/>
          </a:prstGeom>
        </p:spPr>
      </p:pic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6C7102EB-5D3A-B05F-F110-72C1CF920169}"/>
              </a:ext>
            </a:extLst>
          </p:cNvPr>
          <p:cNvGrpSpPr/>
          <p:nvPr/>
        </p:nvGrpSpPr>
        <p:grpSpPr>
          <a:xfrm>
            <a:off x="6877050" y="4891025"/>
            <a:ext cx="4964302" cy="1922351"/>
            <a:chOff x="6877050" y="4891025"/>
            <a:chExt cx="4964302" cy="19223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9B2A1F-946B-1025-F4A8-F63E4EC3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050" y="6216611"/>
              <a:ext cx="652278" cy="5967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28CE97-098D-9796-8B73-E335E954E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050" y="5554421"/>
              <a:ext cx="652278" cy="5967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2A0D4B-AC38-E99D-93CD-9D9B9A05C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157" y="6216611"/>
              <a:ext cx="652278" cy="59676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FA68F6B-DA73-D2AF-FDF7-C6B37390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84" y="5572306"/>
              <a:ext cx="652278" cy="59676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A96011-A735-4124-8F76-E1EF69F8C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242" y="4913884"/>
              <a:ext cx="652278" cy="59676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C89F043-5654-6099-D0BF-6707A0A6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2354" y="4913884"/>
              <a:ext cx="652278" cy="59676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6D7CCB8-6705-40EA-86AA-1AD075DA3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122" y="4913884"/>
              <a:ext cx="652278" cy="59676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6E47CD-AE70-9688-47F9-20A1046A8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500" y="4913884"/>
              <a:ext cx="652278" cy="59676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C047B45-0876-97BD-3F35-C4D1B9B5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330" y="5549307"/>
              <a:ext cx="652278" cy="59676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EE2218B-1308-DCFF-9EF6-47D677015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4" y="5572306"/>
              <a:ext cx="652278" cy="59676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37EE454-E53C-BC90-D031-2114B590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08" y="5572306"/>
              <a:ext cx="652278" cy="59676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D9181D3-2809-CE97-6047-50332729E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08" y="6216611"/>
              <a:ext cx="652278" cy="59676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4C0DA6D-B7CA-924F-53C5-F88B4D7B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074" y="6216611"/>
              <a:ext cx="652278" cy="59676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D709941-E6AF-136C-332A-499C8C9D2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830" y="6216611"/>
              <a:ext cx="652278" cy="59676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3BEAE9A-D18A-5A8D-9E61-A28093A0F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90" y="4891025"/>
              <a:ext cx="652278" cy="596764"/>
            </a:xfrm>
            <a:prstGeom prst="rect">
              <a:avLst/>
            </a:prstGeom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0278897F-65E0-1922-E340-8D126AEEB270}"/>
              </a:ext>
            </a:extLst>
          </p:cNvPr>
          <p:cNvGrpSpPr/>
          <p:nvPr/>
        </p:nvGrpSpPr>
        <p:grpSpPr>
          <a:xfrm>
            <a:off x="1473951" y="4913883"/>
            <a:ext cx="5000269" cy="1899493"/>
            <a:chOff x="1473951" y="4913883"/>
            <a:chExt cx="5000269" cy="18994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3FAFD5-F16B-822C-F020-C93BD26E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428" y="6216611"/>
              <a:ext cx="652278" cy="5967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1212FA-43C4-4BCA-D34B-96664A5E6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061" y="5572306"/>
              <a:ext cx="652278" cy="5967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7184C5-4119-C1BE-EF54-EFAEA0037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277" y="4913883"/>
              <a:ext cx="652278" cy="5967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B6C619-EDC1-7AC1-4121-02A593192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210" y="4913883"/>
              <a:ext cx="652278" cy="5967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F74C49-F391-076E-DF51-3DABDF6C8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99" y="4913883"/>
              <a:ext cx="652278" cy="5967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19579C-0F78-4084-5855-AE8CBFF8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951" y="5572306"/>
              <a:ext cx="652278" cy="5967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9871D9-DECC-FF82-85CF-0E7B2BC58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755" y="5572306"/>
              <a:ext cx="652278" cy="5967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BF096A-E486-50D8-82F1-782704F46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587" y="5546718"/>
              <a:ext cx="652278" cy="5967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5197151-C2EE-0C40-2809-C9C790AE9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916" y="5572306"/>
              <a:ext cx="652278" cy="5967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21C5D0-CB5E-B60B-2812-83474396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940" y="6216611"/>
              <a:ext cx="652278" cy="59676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C43390-BDD5-C55F-8197-CDD58B84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806" y="6216611"/>
              <a:ext cx="652278" cy="59676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AC18AB-4407-C0D5-C50F-9655E6270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184" y="6216611"/>
              <a:ext cx="652278" cy="5967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9E6C2C-F9CE-B652-1D0E-C556A008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562" y="6216611"/>
              <a:ext cx="652278" cy="59676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DF99468-E06B-0818-9E52-3F83F5E3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32" y="4913883"/>
              <a:ext cx="652278" cy="59676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374DAB6-AD52-D258-7D01-79F5F224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942" y="6216611"/>
              <a:ext cx="652278" cy="59676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7C6D3F0-9163-E677-820B-7A43BCFF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68" y="4913883"/>
              <a:ext cx="652278" cy="596764"/>
            </a:xfrm>
            <a:prstGeom prst="rect">
              <a:avLst/>
            </a:prstGeom>
          </p:spPr>
        </p:pic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B90C1793-6738-B8A4-27BD-D73F9813EC77}"/>
              </a:ext>
            </a:extLst>
          </p:cNvPr>
          <p:cNvGrpSpPr/>
          <p:nvPr/>
        </p:nvGrpSpPr>
        <p:grpSpPr>
          <a:xfrm>
            <a:off x="6881948" y="4946975"/>
            <a:ext cx="4974894" cy="1903494"/>
            <a:chOff x="6865070" y="4795308"/>
            <a:chExt cx="4974894" cy="190349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222FEA3-4C69-6F2E-D712-C05A970D5CB2}"/>
                </a:ext>
              </a:extLst>
            </p:cNvPr>
            <p:cNvGrpSpPr/>
            <p:nvPr/>
          </p:nvGrpSpPr>
          <p:grpSpPr>
            <a:xfrm>
              <a:off x="6865070" y="4795308"/>
              <a:ext cx="4974894" cy="1903494"/>
              <a:chOff x="6865070" y="4795308"/>
              <a:chExt cx="4974894" cy="1903494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4183C6A-BF35-F574-97C8-D64998590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5768" y="6056320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E686CED-FF90-E28B-3BF6-01E3C4007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8633" y="5420639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0BA4474-B455-CF51-1B3E-A1FC07B7F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9252" y="5431047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19AC4FB-90BE-5736-1F40-841268EA4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5483" y="5431047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E6F4D5D-2242-1AEA-3183-3AAE4DE3B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022" y="4802742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8292DC5-3FFC-AEFD-D8C6-9E0055EA5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1016" y="4802742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8638EC4-A2DE-5658-8920-A79EB91A6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2714" y="4802742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9C074CA-D938-B073-BF39-384A70E90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9330" y="6056320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D4E1809D-12E0-1144-8F3D-855F3F30A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4122" y="6056320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7391F97-563F-4BD8-CDB6-E3C1035DC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97482" y="6056320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F416A0A-7E31-0624-9ACA-6E2C43584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8848" y="4795308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39B17B8-CED3-0CCD-0F74-DF11AFBBA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5070" y="5440564"/>
                <a:ext cx="642482" cy="642482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1914410-FC28-B6F2-49EF-80B6B982E49D}"/>
                </a:ext>
              </a:extLst>
            </p:cNvPr>
            <p:cNvGrpSpPr/>
            <p:nvPr/>
          </p:nvGrpSpPr>
          <p:grpSpPr>
            <a:xfrm>
              <a:off x="9029850" y="4802742"/>
              <a:ext cx="1751202" cy="1896060"/>
              <a:chOff x="9029850" y="4802742"/>
              <a:chExt cx="1751202" cy="1896060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C50D1FC-F902-8767-1F00-193977729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9850" y="5399855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B56AD3A-44A7-B872-9699-E8B7C7775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8570" y="4802742"/>
                <a:ext cx="642482" cy="642482"/>
              </a:xfrm>
              <a:prstGeom prst="rect">
                <a:avLst/>
              </a:prstGeom>
            </p:spPr>
          </p:pic>
          <p:pic>
            <p:nvPicPr>
              <p:cNvPr id="1056" name="Picture 1055">
                <a:extLst>
                  <a:ext uri="{FF2B5EF4-FFF2-40B4-BE49-F238E27FC236}">
                    <a16:creationId xmlns:a16="http://schemas.microsoft.com/office/drawing/2014/main" id="{690CC4F4-F713-59D8-E62C-E04ED9486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8570" y="6056320"/>
                <a:ext cx="642482" cy="642482"/>
              </a:xfrm>
              <a:prstGeom prst="rect">
                <a:avLst/>
              </a:prstGeom>
            </p:spPr>
          </p:pic>
        </p:grpSp>
      </p:grpSp>
      <p:pic>
        <p:nvPicPr>
          <p:cNvPr id="1064" name="Picture 1063">
            <a:extLst>
              <a:ext uri="{FF2B5EF4-FFF2-40B4-BE49-F238E27FC236}">
                <a16:creationId xmlns:a16="http://schemas.microsoft.com/office/drawing/2014/main" id="{1FDF7BC4-73EC-9619-2BCB-1F869E781C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9" y="5499140"/>
            <a:ext cx="642482" cy="642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Speech Bubble: Oval 1064">
                <a:extLst>
                  <a:ext uri="{FF2B5EF4-FFF2-40B4-BE49-F238E27FC236}">
                    <a16:creationId xmlns:a16="http://schemas.microsoft.com/office/drawing/2014/main" id="{69BCD02F-CFBF-F0C2-A700-AA61E4C13FEE}"/>
                  </a:ext>
                </a:extLst>
              </p:cNvPr>
              <p:cNvSpPr/>
              <p:nvPr/>
            </p:nvSpPr>
            <p:spPr>
              <a:xfrm>
                <a:off x="6521391" y="830184"/>
                <a:ext cx="4198190" cy="1728192"/>
              </a:xfrm>
              <a:prstGeom prst="wedgeEllipseCallout">
                <a:avLst>
                  <a:gd name="adj1" fmla="val -62136"/>
                  <a:gd name="adj2" fmla="val 1157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b="1" dirty="0"/>
                  <a:t>corrupts the sender with negligible probability</a:t>
                </a:r>
              </a:p>
            </p:txBody>
          </p:sp>
        </mc:Choice>
        <mc:Fallback xmlns="">
          <p:sp>
            <p:nvSpPr>
              <p:cNvPr id="1065" name="Speech Bubble: Oval 1064">
                <a:extLst>
                  <a:ext uri="{FF2B5EF4-FFF2-40B4-BE49-F238E27FC236}">
                    <a16:creationId xmlns:a16="http://schemas.microsoft.com/office/drawing/2014/main" id="{69BCD02F-CFBF-F0C2-A700-AA61E4C13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91" y="830184"/>
                <a:ext cx="4198190" cy="1728192"/>
              </a:xfrm>
              <a:prstGeom prst="wedgeEllipseCallout">
                <a:avLst>
                  <a:gd name="adj1" fmla="val -62136"/>
                  <a:gd name="adj2" fmla="val 11576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8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uiExpand="1" build="p"/>
      <p:bldP spid="5" grpId="0" animBg="1"/>
      <p:bldP spid="10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Overcoming the impossibility?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46549" y="1556792"/>
                <a:ext cx="10898902" cy="447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What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has all the information to learn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in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/>
                  <a:t>, </a:t>
                </a:r>
                <a:br>
                  <a:rPr lang="en-US" sz="2500" dirty="0"/>
                </a:br>
                <a:r>
                  <a:rPr lang="en-US" sz="2500" dirty="0"/>
                  <a:t>but cannot access it until 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begins?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In this case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doesn’t know whether to corrupt the sender or not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Intuitively, TLPs do exactly that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500" dirty="0"/>
                  <a:t>The sender can put the message in a TLP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500" dirty="0"/>
                  <a:t>Everyone who work enough will get the message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500" dirty="0"/>
                  <a:t>Anyone who doesn’t work enough sees gibberish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Need to restrict the sequential speed of the adversary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500" dirty="0"/>
                  <a:t>A PPT adversary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500" dirty="0"/>
                  <a:t>-bounded if within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communication rounds, </a:t>
                </a:r>
                <a:br>
                  <a:rPr lang="en-US" sz="2500" dirty="0"/>
                </a:b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can evaluate circuits of maximal depth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9" y="1556792"/>
                <a:ext cx="10898902" cy="4478149"/>
              </a:xfrm>
              <a:prstGeom prst="rect">
                <a:avLst/>
              </a:prstGeom>
              <a:blipFill>
                <a:blip r:embed="rId2"/>
                <a:stretch>
                  <a:fillRect l="-783" t="-952" b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ue liquid in a hourglass&#10;&#10;Description automatically generated">
            <a:extLst>
              <a:ext uri="{FF2B5EF4-FFF2-40B4-BE49-F238E27FC236}">
                <a16:creationId xmlns:a16="http://schemas.microsoft.com/office/drawing/2014/main" id="{6BC3F2FE-3944-5051-5F94-D6B31BD2D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429000"/>
            <a:ext cx="665432" cy="12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Overcoming the impossibility?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335360" y="3429000"/>
                <a:ext cx="496855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spcBef>
                    <a:spcPts val="600"/>
                  </a:spcBef>
                </a:pPr>
                <a:r>
                  <a:rPr lang="en-US" sz="2500" dirty="0"/>
                  <a:t>Protocol:</a:t>
                </a:r>
              </a:p>
              <a:p>
                <a:pPr marL="457200" indent="-457200" algn="l" rtl="0">
                  <a:spcBef>
                    <a:spcPts val="600"/>
                  </a:spcBef>
                  <a:buFont typeface="+mj-lt"/>
                  <a:buAutoNum type="arabicParenR"/>
                </a:pPr>
                <a:r>
                  <a:rPr lang="en-US" sz="2500" dirty="0"/>
                  <a:t>Sender locks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 in a TLP and sends using corruption-unfair broadcast</a:t>
                </a:r>
              </a:p>
              <a:p>
                <a:pPr marL="457200" indent="-457200" algn="l" rtl="0">
                  <a:spcBef>
                    <a:spcPts val="600"/>
                  </a:spcBef>
                  <a:buFont typeface="+mj-lt"/>
                  <a:buAutoNum type="arabicParenR"/>
                </a:pPr>
                <a:r>
                  <a:rPr lang="en-US" sz="2500" dirty="0"/>
                  <a:t>Once received, everyone works to open the TLP</a:t>
                </a: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429000"/>
                <a:ext cx="4968552" cy="2169825"/>
              </a:xfrm>
              <a:prstGeom prst="rect">
                <a:avLst/>
              </a:prstGeom>
              <a:blipFill>
                <a:blip r:embed="rId2"/>
                <a:stretch>
                  <a:fillRect l="-2086" t="-2254" r="-2822" b="-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E7269F8-4D1E-FF63-FBDE-9E184FE222CF}"/>
                  </a:ext>
                </a:extLst>
              </p:cNvPr>
              <p:cNvSpPr/>
              <p:nvPr/>
            </p:nvSpPr>
            <p:spPr>
              <a:xfrm>
                <a:off x="551384" y="1448714"/>
                <a:ext cx="11024743" cy="162024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800" b="1" dirty="0">
                    <a:solidFill>
                      <a:schemeClr val="tx1"/>
                    </a:solidFill>
                  </a:rPr>
                  <a:t>Theorem 2: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corruption-unfair broadcast can be computed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rounds, and the adversary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-bounded</a:t>
                </a:r>
                <a:r>
                  <a:rPr lang="en-US" sz="2800" dirty="0">
                    <a:solidFill>
                      <a:schemeClr val="tx1"/>
                    </a:solidFill>
                  </a:rPr>
                  <a:t>, and </a:t>
                </a:r>
                <a:r>
                  <a:rPr lang="en-US" sz="2800" dirty="0">
                    <a:solidFill>
                      <a:srgbClr val="241AE4"/>
                    </a:solidFill>
                  </a:rPr>
                  <a:t>TLPs</a:t>
                </a:r>
                <a:r>
                  <a:rPr lang="en-US" sz="2800" dirty="0">
                    <a:solidFill>
                      <a:schemeClr val="tx1"/>
                    </a:solidFill>
                  </a:rPr>
                  <a:t> exist, then there exists adaptively secure broadcast 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property-based</a:t>
                </a:r>
                <a:r>
                  <a:rPr lang="en-US" sz="2800" dirty="0">
                    <a:solidFill>
                      <a:schemeClr val="tx1"/>
                    </a:solidFill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corruptions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E7269F8-4D1E-FF63-FBDE-9E184FE22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448714"/>
                <a:ext cx="11024743" cy="1620246"/>
              </a:xfrm>
              <a:prstGeom prst="roundRect">
                <a:avLst/>
              </a:prstGeom>
              <a:blipFill>
                <a:blip r:embed="rId3"/>
                <a:stretch>
                  <a:fillRect l="-276" b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2C17E4-54E5-7FFA-2B94-13A7603E6D74}"/>
              </a:ext>
            </a:extLst>
          </p:cNvPr>
          <p:cNvGrpSpPr/>
          <p:nvPr/>
        </p:nvGrpSpPr>
        <p:grpSpPr>
          <a:xfrm>
            <a:off x="5303912" y="3215976"/>
            <a:ext cx="5644283" cy="3597400"/>
            <a:chOff x="-2768541" y="607359"/>
            <a:chExt cx="10439795" cy="57421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A7AD73-1DB5-1B9C-CBD6-CABA8173E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D9A51F-410B-4011-1F21-28A2DDFD9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A45FB3-8C08-6E9B-F7CF-58D985E0D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8541" y="3054050"/>
              <a:ext cx="1539955" cy="14088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9FFF45-CD47-B696-399F-FF31761E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27" y="607359"/>
              <a:ext cx="1539955" cy="14088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512CA7-B009-A026-3F08-48693531D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ABFAFE-82D4-06A7-83DD-D4875CDA601C}"/>
              </a:ext>
            </a:extLst>
          </p:cNvPr>
          <p:cNvCxnSpPr>
            <a:cxnSpLocks/>
          </p:cNvCxnSpPr>
          <p:nvPr/>
        </p:nvCxnSpPr>
        <p:spPr>
          <a:xfrm flipV="1">
            <a:off x="7918352" y="4008809"/>
            <a:ext cx="1438652" cy="11845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D53E3B-71AF-EE73-49E2-6879B57AE345}"/>
              </a:ext>
            </a:extLst>
          </p:cNvPr>
          <p:cNvCxnSpPr>
            <a:cxnSpLocks/>
          </p:cNvCxnSpPr>
          <p:nvPr/>
        </p:nvCxnSpPr>
        <p:spPr>
          <a:xfrm>
            <a:off x="7921763" y="5193315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3CBC8D-2516-BDB4-EE96-B9FA6CCE0472}"/>
              </a:ext>
            </a:extLst>
          </p:cNvPr>
          <p:cNvCxnSpPr>
            <a:cxnSpLocks/>
          </p:cNvCxnSpPr>
          <p:nvPr/>
        </p:nvCxnSpPr>
        <p:spPr>
          <a:xfrm>
            <a:off x="7918352" y="5195390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08522B-D9F5-C498-6A11-37A7D86FFDEA}"/>
              </a:ext>
            </a:extLst>
          </p:cNvPr>
          <p:cNvCxnSpPr>
            <a:cxnSpLocks/>
          </p:cNvCxnSpPr>
          <p:nvPr/>
        </p:nvCxnSpPr>
        <p:spPr>
          <a:xfrm flipV="1">
            <a:off x="7918352" y="4715100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ADB213-CF95-E892-4594-309637BD6065}"/>
              </a:ext>
            </a:extLst>
          </p:cNvPr>
          <p:cNvGrpSpPr/>
          <p:nvPr/>
        </p:nvGrpSpPr>
        <p:grpSpPr>
          <a:xfrm>
            <a:off x="6585392" y="4711809"/>
            <a:ext cx="1706161" cy="1489935"/>
            <a:chOff x="7525878" y="3415297"/>
            <a:chExt cx="1706161" cy="1489935"/>
          </a:xfrm>
        </p:grpSpPr>
        <p:pic>
          <p:nvPicPr>
            <p:cNvPr id="16" name="Picture 4" descr="160 ideas de Emoticons | emoticones emoji, emojis para whatsapp, emoticones  de whatsapp">
              <a:extLst>
                <a:ext uri="{FF2B5EF4-FFF2-40B4-BE49-F238E27FC236}">
                  <a16:creationId xmlns:a16="http://schemas.microsoft.com/office/drawing/2014/main" id="{FB2FF1BA-50C7-211A-265B-E5DD17C17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53" y="3415297"/>
              <a:ext cx="1263986" cy="88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ownload Tap Png Clipart HQ PNG Image | FreePNGImg">
              <a:extLst>
                <a:ext uri="{FF2B5EF4-FFF2-40B4-BE49-F238E27FC236}">
                  <a16:creationId xmlns:a16="http://schemas.microsoft.com/office/drawing/2014/main" id="{5A21D4FF-E2F4-6F51-9260-70C22CA58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4617">
              <a:off x="7525878" y="3946949"/>
              <a:ext cx="958283" cy="958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D860F4-69B8-E8A8-0ED2-6314F1C68C6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36490" y="5153137"/>
            <a:ext cx="739868" cy="3699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blue liquid in a hourglass&#10;&#10;Description automatically generated">
            <a:extLst>
              <a:ext uri="{FF2B5EF4-FFF2-40B4-BE49-F238E27FC236}">
                <a16:creationId xmlns:a16="http://schemas.microsoft.com/office/drawing/2014/main" id="{47A11849-9508-ADF8-80CD-2DECBE0154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6" y="4690377"/>
            <a:ext cx="254126" cy="462760"/>
          </a:xfrm>
          <a:prstGeom prst="rect">
            <a:avLst/>
          </a:prstGeom>
        </p:spPr>
      </p:pic>
      <p:pic>
        <p:nvPicPr>
          <p:cNvPr id="20" name="Picture 19" descr="A blue liquid in a hourglass&#10;&#10;Description automatically generated">
            <a:extLst>
              <a:ext uri="{FF2B5EF4-FFF2-40B4-BE49-F238E27FC236}">
                <a16:creationId xmlns:a16="http://schemas.microsoft.com/office/drawing/2014/main" id="{E7FF5211-4D7F-D66E-4042-B437B7E12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89" y="3822116"/>
            <a:ext cx="254126" cy="462760"/>
          </a:xfrm>
          <a:prstGeom prst="rect">
            <a:avLst/>
          </a:prstGeom>
        </p:spPr>
      </p:pic>
      <p:pic>
        <p:nvPicPr>
          <p:cNvPr id="21" name="Picture 20" descr="A blue liquid in a hourglass&#10;&#10;Description automatically generated">
            <a:extLst>
              <a:ext uri="{FF2B5EF4-FFF2-40B4-BE49-F238E27FC236}">
                <a16:creationId xmlns:a16="http://schemas.microsoft.com/office/drawing/2014/main" id="{AE7B9A85-DBDE-7D63-83B4-7692007785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72" y="4330278"/>
            <a:ext cx="254126" cy="462760"/>
          </a:xfrm>
          <a:prstGeom prst="rect">
            <a:avLst/>
          </a:prstGeom>
        </p:spPr>
      </p:pic>
      <p:pic>
        <p:nvPicPr>
          <p:cNvPr id="22" name="Picture 21" descr="A blue liquid in a hourglass&#10;&#10;Description automatically generated">
            <a:extLst>
              <a:ext uri="{FF2B5EF4-FFF2-40B4-BE49-F238E27FC236}">
                <a16:creationId xmlns:a16="http://schemas.microsoft.com/office/drawing/2014/main" id="{DF685E07-8594-016E-C609-463EC07A51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34" y="5024683"/>
            <a:ext cx="254126" cy="462760"/>
          </a:xfrm>
          <a:prstGeom prst="rect">
            <a:avLst/>
          </a:prstGeom>
        </p:spPr>
      </p:pic>
      <p:pic>
        <p:nvPicPr>
          <p:cNvPr id="23" name="Picture 22" descr="A blue liquid in a hourglass&#10;&#10;Description automatically generated">
            <a:extLst>
              <a:ext uri="{FF2B5EF4-FFF2-40B4-BE49-F238E27FC236}">
                <a16:creationId xmlns:a16="http://schemas.microsoft.com/office/drawing/2014/main" id="{2D9090CB-86AE-E48A-C11F-D6E99B8D77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54" y="5930719"/>
            <a:ext cx="254126" cy="4627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1BC3E6-DDE4-1C7C-AA4D-751CD63696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91" y="3133538"/>
            <a:ext cx="1221198" cy="1179900"/>
          </a:xfrm>
          <a:prstGeom prst="rect">
            <a:avLst/>
          </a:prstGeom>
        </p:spPr>
      </p:pic>
      <p:pic>
        <p:nvPicPr>
          <p:cNvPr id="26" name="Picture 25" descr="A blue liquid in a hourglass&#10;&#10;Description automatically generated">
            <a:extLst>
              <a:ext uri="{FF2B5EF4-FFF2-40B4-BE49-F238E27FC236}">
                <a16:creationId xmlns:a16="http://schemas.microsoft.com/office/drawing/2014/main" id="{B1C338A4-C596-3BEB-F7F5-44CB19045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95" y="4082215"/>
            <a:ext cx="254126" cy="46276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A4DAF7-0E6A-3CDE-D83E-685460BE5CE4}"/>
              </a:ext>
            </a:extLst>
          </p:cNvPr>
          <p:cNvCxnSpPr>
            <a:cxnSpLocks/>
          </p:cNvCxnSpPr>
          <p:nvPr/>
        </p:nvCxnSpPr>
        <p:spPr>
          <a:xfrm flipH="1" flipV="1">
            <a:off x="7365548" y="4306567"/>
            <a:ext cx="359374" cy="553438"/>
          </a:xfrm>
          <a:prstGeom prst="straightConnector1">
            <a:avLst/>
          </a:prstGeom>
          <a:ln w="25400">
            <a:solidFill>
              <a:srgbClr val="0BB91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uiExpand="1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Is the protocol simulation-based secure?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46549" y="1556792"/>
                <a:ext cx="1089890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When the sender is honest, </a:t>
                </a:r>
                <a:r>
                  <a:rPr lang="en-US" sz="2500" dirty="0">
                    <a:solidFill>
                      <a:srgbClr val="241AE4"/>
                    </a:solidFill>
                  </a:rPr>
                  <a:t>Sim</a:t>
                </a:r>
                <a:r>
                  <a:rPr lang="en-US" sz="2500" dirty="0"/>
                  <a:t> must simulate the puzzle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But </a:t>
                </a:r>
                <a:r>
                  <a:rPr lang="en-US" sz="2500" dirty="0">
                    <a:solidFill>
                      <a:srgbClr val="241AE4"/>
                    </a:solidFill>
                  </a:rPr>
                  <a:t>Sim </a:t>
                </a:r>
                <a:r>
                  <a:rPr lang="en-US" sz="2500" dirty="0"/>
                  <a:t>doesn’t know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 at this point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If </a:t>
                </a:r>
                <a:r>
                  <a:rPr lang="en-US" sz="2500" dirty="0">
                    <a:solidFill>
                      <a:srgbClr val="241AE4"/>
                    </a:solidFill>
                  </a:rPr>
                  <a:t>Sim</a:t>
                </a:r>
                <a:r>
                  <a:rPr lang="en-US" sz="2500" dirty="0"/>
                  <a:t> asks the megaphone for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, </a:t>
                </a:r>
                <a:br>
                  <a:rPr lang="en-US" sz="2500" dirty="0"/>
                </a:br>
                <a:r>
                  <a:rPr lang="en-US" sz="2500" dirty="0"/>
                  <a:t>then </a:t>
                </a:r>
                <a:r>
                  <a:rPr lang="en-US" sz="2500" dirty="0">
                    <a:solidFill>
                      <a:srgbClr val="241AE4"/>
                    </a:solidFill>
                  </a:rPr>
                  <a:t>Sim</a:t>
                </a:r>
                <a:r>
                  <a:rPr lang="en-US" sz="2500" dirty="0"/>
                  <a:t> gets stuck if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asks to corrupt the sender and change its input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If </a:t>
                </a:r>
                <a:r>
                  <a:rPr lang="en-US" sz="2500" dirty="0">
                    <a:solidFill>
                      <a:srgbClr val="241AE4"/>
                    </a:solidFill>
                  </a:rPr>
                  <a:t>Sim</a:t>
                </a:r>
                <a:r>
                  <a:rPr lang="en-US" sz="2500" dirty="0"/>
                  <a:t> doesn’t ask the megaphone and commits to an arbitrary bit, </a:t>
                </a:r>
                <a:br>
                  <a:rPr lang="en-US" sz="2500" dirty="0"/>
                </a:br>
                <a:r>
                  <a:rPr lang="en-US" sz="2500" dirty="0"/>
                  <a:t>then </a:t>
                </a:r>
                <a:r>
                  <a:rPr lang="en-US" sz="2500" dirty="0">
                    <a:solidFill>
                      <a:srgbClr val="241AE4"/>
                    </a:solidFill>
                  </a:rPr>
                  <a:t>Sim </a:t>
                </a:r>
                <a:r>
                  <a:rPr lang="en-US" sz="2500" dirty="0"/>
                  <a:t>gets stuck </a:t>
                </a:r>
                <a:r>
                  <a:rPr lang="en-US" sz="2500" dirty="0" err="1"/>
                  <a:t>w.p.</a:t>
                </a: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241AE4"/>
                    </a:solidFill>
                  </a:rPr>
                  <a:t>1/2 </a:t>
                </a:r>
                <a:r>
                  <a:rPr lang="en-US" sz="2500" dirty="0"/>
                  <a:t>if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lets the protocol complete without corrupting the sender</a:t>
                </a:r>
              </a:p>
              <a:p>
                <a:pPr marL="800100" lvl="1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25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9" y="1556792"/>
                <a:ext cx="10898902" cy="3477875"/>
              </a:xfrm>
              <a:prstGeom prst="rect">
                <a:avLst/>
              </a:prstGeom>
              <a:blipFill>
                <a:blip r:embed="rId2"/>
                <a:stretch>
                  <a:fillRect l="-783" t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5746160-F141-FB47-CDBA-A10B0D14DF2F}"/>
                  </a:ext>
                </a:extLst>
              </p:cNvPr>
              <p:cNvSpPr/>
              <p:nvPr/>
            </p:nvSpPr>
            <p:spPr>
              <a:xfrm>
                <a:off x="407368" y="4941168"/>
                <a:ext cx="11377264" cy="11734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800" b="1" dirty="0">
                    <a:solidFill>
                      <a:schemeClr val="tx1"/>
                    </a:solidFill>
                  </a:rPr>
                  <a:t>Theorem 3: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 broadcast protocol is adaptively secure 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simulation-based</a:t>
                </a:r>
                <a:r>
                  <a:rPr lang="en-US" sz="2800" dirty="0">
                    <a:solidFill>
                      <a:schemeClr val="tx1"/>
                    </a:solidFill>
                  </a:rPr>
                  <a:t>) against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corruptions, even assuming TLPs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5746160-F141-FB47-CDBA-A10B0D14D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941168"/>
                <a:ext cx="11377264" cy="1173492"/>
              </a:xfrm>
              <a:prstGeom prst="roundRect">
                <a:avLst/>
              </a:prstGeom>
              <a:blipFill>
                <a:blip r:embed="rId3"/>
                <a:stretch>
                  <a:fillRect l="-48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8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uiExpand="1" build="p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Overcoming the impossibility?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46548" y="1268760"/>
                <a:ext cx="11354108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The simulator got stuck because TLPs are committing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Is it possible to make a TLP </a:t>
                </a:r>
                <a:r>
                  <a:rPr lang="en-US" sz="2500" dirty="0">
                    <a:solidFill>
                      <a:srgbClr val="241AE4"/>
                    </a:solidFill>
                  </a:rPr>
                  <a:t>non-committing</a:t>
                </a:r>
                <a:r>
                  <a:rPr lang="en-US" sz="2500" dirty="0"/>
                  <a:t>?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500" dirty="0"/>
                  <a:t>Yes! In the </a:t>
                </a:r>
                <a:r>
                  <a:rPr lang="en-US" sz="2500" dirty="0">
                    <a:solidFill>
                      <a:srgbClr val="241AE4"/>
                    </a:solidFill>
                  </a:rPr>
                  <a:t>programmable random oracle </a:t>
                </a:r>
                <a:r>
                  <a:rPr lang="en-US" sz="2500" dirty="0"/>
                  <a:t>model</a:t>
                </a:r>
              </a:p>
              <a:p>
                <a:pPr marL="342900" indent="-342900" algn="l" rtl="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pPr algn="l" rtl="0">
                  <a:spcBef>
                    <a:spcPts val="600"/>
                  </a:spcBef>
                </a:pPr>
                <a:r>
                  <a:rPr lang="en-US" sz="2500" dirty="0"/>
                  <a:t>Protocol:</a:t>
                </a:r>
              </a:p>
              <a:p>
                <a:pPr marL="457200" indent="-457200" algn="l" rtl="0">
                  <a:spcBef>
                    <a:spcPts val="600"/>
                  </a:spcBef>
                  <a:buFont typeface="+mj-lt"/>
                  <a:buAutoNum type="arabicParenR"/>
                </a:pPr>
                <a:r>
                  <a:rPr lang="en-US" sz="2500" dirty="0"/>
                  <a:t>Sender locks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500" dirty="0"/>
                  <a:t> in a TLP and sends with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500" i="1" dirty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500" i="1" dirty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500" i="1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rgbClr val="241AE4"/>
                    </a:solidFill>
                  </a:rPr>
                  <a:t> </a:t>
                </a:r>
                <a:r>
                  <a:rPr lang="en-US" sz="2500" dirty="0"/>
                  <a:t>using corruption-unfair broadcast</a:t>
                </a:r>
              </a:p>
              <a:p>
                <a:pPr marL="457200" indent="-457200" algn="l" rtl="0">
                  <a:spcBef>
                    <a:spcPts val="600"/>
                  </a:spcBef>
                  <a:buFont typeface="+mj-lt"/>
                  <a:buAutoNum type="arabicParenR"/>
                </a:pPr>
                <a:r>
                  <a:rPr lang="en-US" sz="2500" dirty="0"/>
                  <a:t>Once received, everyone works to open the TLP and recover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8" y="1268760"/>
                <a:ext cx="11354108" cy="3247043"/>
              </a:xfrm>
              <a:prstGeom prst="rect">
                <a:avLst/>
              </a:prstGeom>
              <a:blipFill>
                <a:blip r:embed="rId2"/>
                <a:stretch>
                  <a:fillRect l="-913" t="-1313" r="-429" b="-3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741FF78-3B43-1205-8E29-74EA05110B48}"/>
                  </a:ext>
                </a:extLst>
              </p:cNvPr>
              <p:cNvSpPr/>
              <p:nvPr/>
            </p:nvSpPr>
            <p:spPr>
              <a:xfrm>
                <a:off x="407369" y="4619136"/>
                <a:ext cx="11354108" cy="197821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800" b="1" dirty="0">
                    <a:solidFill>
                      <a:schemeClr val="tx1"/>
                    </a:solidFill>
                  </a:rPr>
                  <a:t>Theorem 4: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corruption-unfair broadcast can be computed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rounds, and the adversary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-bounded</a:t>
                </a:r>
                <a:r>
                  <a:rPr lang="en-US" sz="2800" dirty="0">
                    <a:solidFill>
                      <a:schemeClr val="tx1"/>
                    </a:solidFill>
                  </a:rPr>
                  <a:t>, and </a:t>
                </a:r>
                <a:r>
                  <a:rPr lang="en-US" sz="2800" dirty="0">
                    <a:solidFill>
                      <a:srgbClr val="241AE4"/>
                    </a:solidFill>
                  </a:rPr>
                  <a:t>TLPs</a:t>
                </a:r>
                <a:r>
                  <a:rPr lang="en-US" sz="2800" dirty="0">
                    <a:solidFill>
                      <a:schemeClr val="tx1"/>
                    </a:solidFill>
                  </a:rPr>
                  <a:t> exist, then there exists adaptively secure broadcast 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simulation-based</a:t>
                </a:r>
                <a:r>
                  <a:rPr lang="en-US" sz="2800" dirty="0">
                    <a:solidFill>
                      <a:schemeClr val="tx1"/>
                    </a:solidFill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corruptions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in the </a:t>
                </a:r>
                <a:r>
                  <a:rPr lang="en-US" sz="2800" dirty="0">
                    <a:solidFill>
                      <a:srgbClr val="241AE4"/>
                    </a:solidFill>
                  </a:rPr>
                  <a:t>programmable ROM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741FF78-3B43-1205-8E29-74EA05110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9" y="4619136"/>
                <a:ext cx="11354108" cy="1978216"/>
              </a:xfrm>
              <a:prstGeom prst="roundRect">
                <a:avLst/>
              </a:prstGeom>
              <a:blipFill>
                <a:blip r:embed="rId3"/>
                <a:stretch>
                  <a:fillRect l="-161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228CDDF-8C0F-58F6-5B23-4670717AC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668335"/>
            <a:ext cx="1646323" cy="17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uiExpand="1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TLP and Composition</a:t>
            </a:r>
            <a:endParaRPr lang="he-I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E63A7D-45D1-9E41-6A66-14AC41571071}"/>
              </a:ext>
            </a:extLst>
          </p:cNvPr>
          <p:cNvGrpSpPr/>
          <p:nvPr/>
        </p:nvGrpSpPr>
        <p:grpSpPr>
          <a:xfrm>
            <a:off x="121852" y="1484784"/>
            <a:ext cx="5644283" cy="3597400"/>
            <a:chOff x="-2768541" y="607359"/>
            <a:chExt cx="10439795" cy="57421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B99A00-48DE-2D30-8623-0D338E2B5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96130-69E6-DB66-A39D-EA0B79AA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BBE944-6088-7683-6B42-4B949B86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8541" y="3054050"/>
              <a:ext cx="1539955" cy="14088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C79F55-2ABF-7762-356A-87218B80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27" y="607359"/>
              <a:ext cx="1539955" cy="14088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B743B8-2A51-6E4B-3B3B-2496FB7F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199317-C35B-1AFC-C0A8-19B92CDCC84A}"/>
              </a:ext>
            </a:extLst>
          </p:cNvPr>
          <p:cNvCxnSpPr>
            <a:cxnSpLocks/>
          </p:cNvCxnSpPr>
          <p:nvPr/>
        </p:nvCxnSpPr>
        <p:spPr>
          <a:xfrm flipV="1">
            <a:off x="2736292" y="2277617"/>
            <a:ext cx="1438652" cy="11845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679E73-B298-EC6B-8966-BED0F4644F61}"/>
              </a:ext>
            </a:extLst>
          </p:cNvPr>
          <p:cNvCxnSpPr>
            <a:cxnSpLocks/>
          </p:cNvCxnSpPr>
          <p:nvPr/>
        </p:nvCxnSpPr>
        <p:spPr>
          <a:xfrm>
            <a:off x="2739703" y="346212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DF787D-6411-D4F8-6F31-C09423378EEB}"/>
              </a:ext>
            </a:extLst>
          </p:cNvPr>
          <p:cNvCxnSpPr>
            <a:cxnSpLocks/>
          </p:cNvCxnSpPr>
          <p:nvPr/>
        </p:nvCxnSpPr>
        <p:spPr>
          <a:xfrm>
            <a:off x="2736292" y="346419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AFAE31-BD20-3E0D-902F-8C38722D8E2A}"/>
              </a:ext>
            </a:extLst>
          </p:cNvPr>
          <p:cNvCxnSpPr>
            <a:cxnSpLocks/>
          </p:cNvCxnSpPr>
          <p:nvPr/>
        </p:nvCxnSpPr>
        <p:spPr>
          <a:xfrm flipV="1">
            <a:off x="2736292" y="298390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F6CFB2-6084-35FA-6A47-616F49126481}"/>
              </a:ext>
            </a:extLst>
          </p:cNvPr>
          <p:cNvGrpSpPr/>
          <p:nvPr/>
        </p:nvGrpSpPr>
        <p:grpSpPr>
          <a:xfrm>
            <a:off x="1403332" y="2980617"/>
            <a:ext cx="1706161" cy="1489935"/>
            <a:chOff x="7525878" y="3415297"/>
            <a:chExt cx="1706161" cy="1489935"/>
          </a:xfrm>
        </p:grpSpPr>
        <p:pic>
          <p:nvPicPr>
            <p:cNvPr id="16" name="Picture 4" descr="160 ideas de Emoticons | emoticones emoji, emojis para whatsapp, emoticones  de whatsapp">
              <a:extLst>
                <a:ext uri="{FF2B5EF4-FFF2-40B4-BE49-F238E27FC236}">
                  <a16:creationId xmlns:a16="http://schemas.microsoft.com/office/drawing/2014/main" id="{9CFB1810-40AA-A839-DF41-0290EE22E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53" y="3415297"/>
              <a:ext cx="1263986" cy="88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ownload Tap Png Clipart HQ PNG Image | FreePNGImg">
              <a:extLst>
                <a:ext uri="{FF2B5EF4-FFF2-40B4-BE49-F238E27FC236}">
                  <a16:creationId xmlns:a16="http://schemas.microsoft.com/office/drawing/2014/main" id="{360ADE82-D959-BF58-68AB-8700C92A9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4617">
              <a:off x="7525878" y="3946949"/>
              <a:ext cx="958283" cy="958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584209-4DB1-5342-264E-3C5D794A332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954430" y="3421945"/>
            <a:ext cx="739868" cy="3699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7D5BC0-473B-0668-260F-10456A693308}"/>
              </a:ext>
            </a:extLst>
          </p:cNvPr>
          <p:cNvCxnSpPr>
            <a:cxnSpLocks/>
          </p:cNvCxnSpPr>
          <p:nvPr/>
        </p:nvCxnSpPr>
        <p:spPr>
          <a:xfrm>
            <a:off x="6312024" y="1772816"/>
            <a:ext cx="0" cy="4608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blue liquid in a hourglass&#10;&#10;Description automatically generated">
            <a:extLst>
              <a:ext uri="{FF2B5EF4-FFF2-40B4-BE49-F238E27FC236}">
                <a16:creationId xmlns:a16="http://schemas.microsoft.com/office/drawing/2014/main" id="{61479D41-A58A-D1A3-6F8B-825C684F5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6" y="2959185"/>
            <a:ext cx="254126" cy="462760"/>
          </a:xfrm>
          <a:prstGeom prst="rect">
            <a:avLst/>
          </a:prstGeom>
        </p:spPr>
      </p:pic>
      <p:pic>
        <p:nvPicPr>
          <p:cNvPr id="27" name="Picture 26" descr="A blue liquid in a hourglass&#10;&#10;Description automatically generated">
            <a:extLst>
              <a:ext uri="{FF2B5EF4-FFF2-40B4-BE49-F238E27FC236}">
                <a16:creationId xmlns:a16="http://schemas.microsoft.com/office/drawing/2014/main" id="{2787B969-8FF5-2F07-B6B1-E0B8F549A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29" y="2090924"/>
            <a:ext cx="254126" cy="462760"/>
          </a:xfrm>
          <a:prstGeom prst="rect">
            <a:avLst/>
          </a:prstGeom>
        </p:spPr>
      </p:pic>
      <p:pic>
        <p:nvPicPr>
          <p:cNvPr id="28" name="Picture 27" descr="A blue liquid in a hourglass&#10;&#10;Description automatically generated">
            <a:extLst>
              <a:ext uri="{FF2B5EF4-FFF2-40B4-BE49-F238E27FC236}">
                <a16:creationId xmlns:a16="http://schemas.microsoft.com/office/drawing/2014/main" id="{4E49BE4F-121D-171C-735A-635BE0831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2599086"/>
            <a:ext cx="254126" cy="462760"/>
          </a:xfrm>
          <a:prstGeom prst="rect">
            <a:avLst/>
          </a:prstGeom>
        </p:spPr>
      </p:pic>
      <p:pic>
        <p:nvPicPr>
          <p:cNvPr id="29" name="Picture 28" descr="A blue liquid in a hourglass&#10;&#10;Description automatically generated">
            <a:extLst>
              <a:ext uri="{FF2B5EF4-FFF2-40B4-BE49-F238E27FC236}">
                <a16:creationId xmlns:a16="http://schemas.microsoft.com/office/drawing/2014/main" id="{65221A00-231A-6744-BC19-C26F19C96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74" y="3293491"/>
            <a:ext cx="254126" cy="462760"/>
          </a:xfrm>
          <a:prstGeom prst="rect">
            <a:avLst/>
          </a:prstGeom>
        </p:spPr>
      </p:pic>
      <p:pic>
        <p:nvPicPr>
          <p:cNvPr id="30" name="Picture 29" descr="A blue liquid in a hourglass&#10;&#10;Description automatically generated">
            <a:extLst>
              <a:ext uri="{FF2B5EF4-FFF2-40B4-BE49-F238E27FC236}">
                <a16:creationId xmlns:a16="http://schemas.microsoft.com/office/drawing/2014/main" id="{220A860F-CCCC-C43D-9581-D7CE9D07D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94" y="4199527"/>
            <a:ext cx="254126" cy="4627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23A789-04F6-C58B-0239-650CF4FF5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265972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55390D-7EA8-977F-C82F-C30C4E9CD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4562567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0618B6-D93A-7EA6-2B0F-CD65DFA8B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39155"/>
            <a:ext cx="832578" cy="882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377C1B-8077-896A-E33A-E871A9D4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2133224"/>
            <a:ext cx="832578" cy="882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149EC8-E52B-CCC8-2AEB-F050809F9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3954913"/>
            <a:ext cx="832578" cy="88265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B5AB57-D3C2-A739-6955-F6515ABD2DB5}"/>
              </a:ext>
            </a:extLst>
          </p:cNvPr>
          <p:cNvCxnSpPr>
            <a:cxnSpLocks/>
          </p:cNvCxnSpPr>
          <p:nvPr/>
        </p:nvCxnSpPr>
        <p:spPr>
          <a:xfrm flipV="1">
            <a:off x="8408480" y="3015881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4AAD05-6033-2E4C-4863-0BF6EA5FCC9B}"/>
              </a:ext>
            </a:extLst>
          </p:cNvPr>
          <p:cNvCxnSpPr>
            <a:cxnSpLocks/>
          </p:cNvCxnSpPr>
          <p:nvPr/>
        </p:nvCxnSpPr>
        <p:spPr>
          <a:xfrm>
            <a:off x="8411891" y="382516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CDE12D-2E2D-5635-B4B6-C20210EB8609}"/>
              </a:ext>
            </a:extLst>
          </p:cNvPr>
          <p:cNvCxnSpPr>
            <a:cxnSpLocks/>
          </p:cNvCxnSpPr>
          <p:nvPr/>
        </p:nvCxnSpPr>
        <p:spPr>
          <a:xfrm>
            <a:off x="8408480" y="382723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5AF6F4-6B07-F6BC-B328-18D1F9B05A68}"/>
              </a:ext>
            </a:extLst>
          </p:cNvPr>
          <p:cNvCxnSpPr>
            <a:cxnSpLocks/>
          </p:cNvCxnSpPr>
          <p:nvPr/>
        </p:nvCxnSpPr>
        <p:spPr>
          <a:xfrm flipV="1">
            <a:off x="8408480" y="334694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476E4595-AD5C-477A-1D75-20524E0F1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19" y="813471"/>
            <a:ext cx="1221198" cy="117990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6D051AE-F99C-457B-2E54-5966A7AC2EF4}"/>
              </a:ext>
            </a:extLst>
          </p:cNvPr>
          <p:cNvSpPr/>
          <p:nvPr/>
        </p:nvSpPr>
        <p:spPr>
          <a:xfrm rot="20742601" flipV="1">
            <a:off x="2234191" y="1948767"/>
            <a:ext cx="817209" cy="956454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  <a:gd name="connsiteX0" fmla="*/ 477836 w 477836"/>
              <a:gd name="connsiteY0" fmla="*/ 883920 h 883920"/>
              <a:gd name="connsiteX1" fmla="*/ 316 w 477836"/>
              <a:gd name="connsiteY1" fmla="*/ 721360 h 883920"/>
              <a:gd name="connsiteX2" fmla="*/ 396556 w 477836"/>
              <a:gd name="connsiteY2" fmla="*/ 274320 h 883920"/>
              <a:gd name="connsiteX3" fmla="*/ 22088 w 477836"/>
              <a:gd name="connsiteY3" fmla="*/ 0 h 883920"/>
              <a:gd name="connsiteX0" fmla="*/ 477836 w 477836"/>
              <a:gd name="connsiteY0" fmla="*/ 832770 h 832770"/>
              <a:gd name="connsiteX1" fmla="*/ 316 w 477836"/>
              <a:gd name="connsiteY1" fmla="*/ 670210 h 832770"/>
              <a:gd name="connsiteX2" fmla="*/ 396556 w 477836"/>
              <a:gd name="connsiteY2" fmla="*/ 223170 h 832770"/>
              <a:gd name="connsiteX3" fmla="*/ 54077 w 477836"/>
              <a:gd name="connsiteY3" fmla="*/ 0 h 832770"/>
              <a:gd name="connsiteX0" fmla="*/ 817209 w 817209"/>
              <a:gd name="connsiteY0" fmla="*/ 886370 h 886370"/>
              <a:gd name="connsiteX1" fmla="*/ 6768 w 817209"/>
              <a:gd name="connsiteY1" fmla="*/ 670210 h 886370"/>
              <a:gd name="connsiteX2" fmla="*/ 403008 w 817209"/>
              <a:gd name="connsiteY2" fmla="*/ 223170 h 886370"/>
              <a:gd name="connsiteX3" fmla="*/ 60529 w 817209"/>
              <a:gd name="connsiteY3" fmla="*/ 0 h 88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209" h="886370">
                <a:moveTo>
                  <a:pt x="817209" y="886370"/>
                </a:moveTo>
                <a:cubicBezTo>
                  <a:pt x="585222" y="855890"/>
                  <a:pt x="75802" y="780743"/>
                  <a:pt x="6768" y="670210"/>
                </a:cubicBezTo>
                <a:cubicBezTo>
                  <a:pt x="-62266" y="559677"/>
                  <a:pt x="419941" y="363717"/>
                  <a:pt x="403008" y="223170"/>
                </a:cubicBezTo>
                <a:cubicBezTo>
                  <a:pt x="386075" y="82623"/>
                  <a:pt x="300982" y="127846"/>
                  <a:pt x="60529" y="0"/>
                </a:cubicBezTo>
              </a:path>
            </a:pathLst>
          </a:custGeom>
          <a:noFill/>
          <a:ln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descr="A blue liquid in a hourglass&#10;&#10;Description automatically generated">
            <a:extLst>
              <a:ext uri="{FF2B5EF4-FFF2-40B4-BE49-F238E27FC236}">
                <a16:creationId xmlns:a16="http://schemas.microsoft.com/office/drawing/2014/main" id="{ACCE7AB6-ED29-E6C0-C35D-EFC78ACA0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74" y="1439152"/>
            <a:ext cx="254126" cy="462760"/>
          </a:xfrm>
          <a:prstGeom prst="rect">
            <a:avLst/>
          </a:prstGeom>
        </p:spPr>
      </p:pic>
      <p:pic>
        <p:nvPicPr>
          <p:cNvPr id="48" name="Picture 47" descr="A blue liquid in a hourglass&#10;&#10;Description automatically generated">
            <a:extLst>
              <a:ext uri="{FF2B5EF4-FFF2-40B4-BE49-F238E27FC236}">
                <a16:creationId xmlns:a16="http://schemas.microsoft.com/office/drawing/2014/main" id="{1CBD8A09-C052-888F-02C8-5CA3BCB5B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75" y="2599217"/>
            <a:ext cx="254126" cy="462760"/>
          </a:xfrm>
          <a:prstGeom prst="rect">
            <a:avLst/>
          </a:prstGeom>
        </p:spPr>
      </p:pic>
      <p:pic>
        <p:nvPicPr>
          <p:cNvPr id="49" name="Picture 48" descr="A blue liquid in a hourglass&#10;&#10;Description automatically generated">
            <a:extLst>
              <a:ext uri="{FF2B5EF4-FFF2-40B4-BE49-F238E27FC236}">
                <a16:creationId xmlns:a16="http://schemas.microsoft.com/office/drawing/2014/main" id="{272FDB6A-6656-6D16-2BA6-7B461F3F0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12" y="3080308"/>
            <a:ext cx="254126" cy="462760"/>
          </a:xfrm>
          <a:prstGeom prst="rect">
            <a:avLst/>
          </a:prstGeom>
        </p:spPr>
      </p:pic>
      <p:pic>
        <p:nvPicPr>
          <p:cNvPr id="50" name="Picture 49" descr="A blue liquid in a hourglass&#10;&#10;Description automatically generated">
            <a:extLst>
              <a:ext uri="{FF2B5EF4-FFF2-40B4-BE49-F238E27FC236}">
                <a16:creationId xmlns:a16="http://schemas.microsoft.com/office/drawing/2014/main" id="{2A235EB8-A4C8-A88A-D763-15ADBA81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81" y="3946365"/>
            <a:ext cx="254126" cy="462760"/>
          </a:xfrm>
          <a:prstGeom prst="rect">
            <a:avLst/>
          </a:prstGeom>
        </p:spPr>
      </p:pic>
      <p:pic>
        <p:nvPicPr>
          <p:cNvPr id="51" name="Picture 50" descr="A blue liquid in a hourglass&#10;&#10;Description automatically generated">
            <a:extLst>
              <a:ext uri="{FF2B5EF4-FFF2-40B4-BE49-F238E27FC236}">
                <a16:creationId xmlns:a16="http://schemas.microsoft.com/office/drawing/2014/main" id="{46E31E94-9254-B271-F060-42E3B5BE0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21" y="4707820"/>
            <a:ext cx="254126" cy="4627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BE8FEC4-7C16-0F65-0B82-1D6DD0C06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98" y="5446862"/>
            <a:ext cx="982111" cy="88265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FD34F3B-12A2-C332-A2F3-729F9C4CA1FC}"/>
              </a:ext>
            </a:extLst>
          </p:cNvPr>
          <p:cNvSpPr txBox="1"/>
          <p:nvPr/>
        </p:nvSpPr>
        <p:spPr>
          <a:xfrm>
            <a:off x="6753972" y="1634669"/>
            <a:ext cx="240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err="1"/>
              <a:t>Dolev</a:t>
            </a:r>
            <a:r>
              <a:rPr lang="en-US" sz="2800" dirty="0"/>
              <a:t>-Strong</a:t>
            </a:r>
          </a:p>
        </p:txBody>
      </p:sp>
      <p:pic>
        <p:nvPicPr>
          <p:cNvPr id="4098" name="Picture 2" descr="Warning Sign Clipart for Free Download | FreeImages">
            <a:extLst>
              <a:ext uri="{FF2B5EF4-FFF2-40B4-BE49-F238E27FC236}">
                <a16:creationId xmlns:a16="http://schemas.microsoft.com/office/drawing/2014/main" id="{F478F4E3-36B0-98C5-B87F-86AC2A3C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161873"/>
            <a:ext cx="1280567" cy="11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TLP and Composition</a:t>
            </a:r>
            <a:endParaRPr lang="he-I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E63A7D-45D1-9E41-6A66-14AC41571071}"/>
              </a:ext>
            </a:extLst>
          </p:cNvPr>
          <p:cNvGrpSpPr/>
          <p:nvPr/>
        </p:nvGrpSpPr>
        <p:grpSpPr>
          <a:xfrm>
            <a:off x="121852" y="1484784"/>
            <a:ext cx="5644283" cy="3597400"/>
            <a:chOff x="-2768541" y="607359"/>
            <a:chExt cx="10439795" cy="57421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B99A00-48DE-2D30-8623-0D338E2B5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96130-69E6-DB66-A39D-EA0B79AA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BBE944-6088-7683-6B42-4B949B86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8541" y="3054050"/>
              <a:ext cx="1539955" cy="14088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C79F55-2ABF-7762-356A-87218B80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27" y="607359"/>
              <a:ext cx="1539955" cy="14088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B743B8-2A51-6E4B-3B3B-2496FB7F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199317-C35B-1AFC-C0A8-19B92CDCC84A}"/>
              </a:ext>
            </a:extLst>
          </p:cNvPr>
          <p:cNvCxnSpPr>
            <a:cxnSpLocks/>
          </p:cNvCxnSpPr>
          <p:nvPr/>
        </p:nvCxnSpPr>
        <p:spPr>
          <a:xfrm flipV="1">
            <a:off x="2736292" y="2277617"/>
            <a:ext cx="1438652" cy="11845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679E73-B298-EC6B-8966-BED0F4644F61}"/>
              </a:ext>
            </a:extLst>
          </p:cNvPr>
          <p:cNvCxnSpPr>
            <a:cxnSpLocks/>
          </p:cNvCxnSpPr>
          <p:nvPr/>
        </p:nvCxnSpPr>
        <p:spPr>
          <a:xfrm>
            <a:off x="2739703" y="3462123"/>
            <a:ext cx="897882" cy="8826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DF787D-6411-D4F8-6F31-C09423378EEB}"/>
              </a:ext>
            </a:extLst>
          </p:cNvPr>
          <p:cNvCxnSpPr>
            <a:cxnSpLocks/>
          </p:cNvCxnSpPr>
          <p:nvPr/>
        </p:nvCxnSpPr>
        <p:spPr>
          <a:xfrm>
            <a:off x="2736292" y="3464198"/>
            <a:ext cx="1973764" cy="35050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AFAE31-BD20-3E0D-902F-8C38722D8E2A}"/>
              </a:ext>
            </a:extLst>
          </p:cNvPr>
          <p:cNvCxnSpPr>
            <a:cxnSpLocks/>
          </p:cNvCxnSpPr>
          <p:nvPr/>
        </p:nvCxnSpPr>
        <p:spPr>
          <a:xfrm flipV="1">
            <a:off x="2736292" y="2983908"/>
            <a:ext cx="1973764" cy="47821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F6CFB2-6084-35FA-6A47-616F49126481}"/>
              </a:ext>
            </a:extLst>
          </p:cNvPr>
          <p:cNvGrpSpPr/>
          <p:nvPr/>
        </p:nvGrpSpPr>
        <p:grpSpPr>
          <a:xfrm>
            <a:off x="1403332" y="2980617"/>
            <a:ext cx="1706161" cy="1489935"/>
            <a:chOff x="7525878" y="3415297"/>
            <a:chExt cx="1706161" cy="1489935"/>
          </a:xfrm>
        </p:grpSpPr>
        <p:pic>
          <p:nvPicPr>
            <p:cNvPr id="16" name="Picture 4" descr="160 ideas de Emoticons | emoticones emoji, emojis para whatsapp, emoticones  de whatsapp">
              <a:extLst>
                <a:ext uri="{FF2B5EF4-FFF2-40B4-BE49-F238E27FC236}">
                  <a16:creationId xmlns:a16="http://schemas.microsoft.com/office/drawing/2014/main" id="{9CFB1810-40AA-A839-DF41-0290EE22E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53" y="3415297"/>
              <a:ext cx="1263986" cy="88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ownload Tap Png Clipart HQ PNG Image | FreePNGImg">
              <a:extLst>
                <a:ext uri="{FF2B5EF4-FFF2-40B4-BE49-F238E27FC236}">
                  <a16:creationId xmlns:a16="http://schemas.microsoft.com/office/drawing/2014/main" id="{360ADE82-D959-BF58-68AB-8700C92A9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4617">
              <a:off x="7525878" y="3946949"/>
              <a:ext cx="958283" cy="958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584209-4DB1-5342-264E-3C5D794A332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954430" y="3421945"/>
            <a:ext cx="739868" cy="3699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7D5BC0-473B-0668-260F-10456A693308}"/>
              </a:ext>
            </a:extLst>
          </p:cNvPr>
          <p:cNvCxnSpPr>
            <a:cxnSpLocks/>
          </p:cNvCxnSpPr>
          <p:nvPr/>
        </p:nvCxnSpPr>
        <p:spPr>
          <a:xfrm>
            <a:off x="6312024" y="1772816"/>
            <a:ext cx="0" cy="4608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blue liquid in a hourglass&#10;&#10;Description automatically generated">
            <a:extLst>
              <a:ext uri="{FF2B5EF4-FFF2-40B4-BE49-F238E27FC236}">
                <a16:creationId xmlns:a16="http://schemas.microsoft.com/office/drawing/2014/main" id="{61479D41-A58A-D1A3-6F8B-825C684F5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6" y="2959185"/>
            <a:ext cx="254126" cy="462760"/>
          </a:xfrm>
          <a:prstGeom prst="rect">
            <a:avLst/>
          </a:prstGeom>
        </p:spPr>
      </p:pic>
      <p:pic>
        <p:nvPicPr>
          <p:cNvPr id="27" name="Picture 26" descr="A blue liquid in a hourglass&#10;&#10;Description automatically generated">
            <a:extLst>
              <a:ext uri="{FF2B5EF4-FFF2-40B4-BE49-F238E27FC236}">
                <a16:creationId xmlns:a16="http://schemas.microsoft.com/office/drawing/2014/main" id="{2787B969-8FF5-2F07-B6B1-E0B8F549A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29" y="2090924"/>
            <a:ext cx="254126" cy="462760"/>
          </a:xfrm>
          <a:prstGeom prst="rect">
            <a:avLst/>
          </a:prstGeom>
        </p:spPr>
      </p:pic>
      <p:pic>
        <p:nvPicPr>
          <p:cNvPr id="28" name="Picture 27" descr="A blue liquid in a hourglass&#10;&#10;Description automatically generated">
            <a:extLst>
              <a:ext uri="{FF2B5EF4-FFF2-40B4-BE49-F238E27FC236}">
                <a16:creationId xmlns:a16="http://schemas.microsoft.com/office/drawing/2014/main" id="{4E49BE4F-121D-171C-735A-635BE0831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2599086"/>
            <a:ext cx="254126" cy="462760"/>
          </a:xfrm>
          <a:prstGeom prst="rect">
            <a:avLst/>
          </a:prstGeom>
        </p:spPr>
      </p:pic>
      <p:pic>
        <p:nvPicPr>
          <p:cNvPr id="29" name="Picture 28" descr="A blue liquid in a hourglass&#10;&#10;Description automatically generated">
            <a:extLst>
              <a:ext uri="{FF2B5EF4-FFF2-40B4-BE49-F238E27FC236}">
                <a16:creationId xmlns:a16="http://schemas.microsoft.com/office/drawing/2014/main" id="{65221A00-231A-6744-BC19-C26F19C96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74" y="3293491"/>
            <a:ext cx="254126" cy="462760"/>
          </a:xfrm>
          <a:prstGeom prst="rect">
            <a:avLst/>
          </a:prstGeom>
        </p:spPr>
      </p:pic>
      <p:pic>
        <p:nvPicPr>
          <p:cNvPr id="30" name="Picture 29" descr="A blue liquid in a hourglass&#10;&#10;Description automatically generated">
            <a:extLst>
              <a:ext uri="{FF2B5EF4-FFF2-40B4-BE49-F238E27FC236}">
                <a16:creationId xmlns:a16="http://schemas.microsoft.com/office/drawing/2014/main" id="{220A860F-CCCC-C43D-9581-D7CE9D07D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94" y="4199527"/>
            <a:ext cx="254126" cy="4627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23A789-04F6-C58B-0239-650CF4FF5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265972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55390D-7EA8-977F-C82F-C30C4E9CD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4562567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0618B6-D93A-7EA6-2B0F-CD65DFA8B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39155"/>
            <a:ext cx="832578" cy="882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377C1B-8077-896A-E33A-E871A9D4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2133224"/>
            <a:ext cx="832578" cy="882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149EC8-E52B-CCC8-2AEB-F050809F9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3954913"/>
            <a:ext cx="832578" cy="8826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76E4595-AD5C-477A-1D75-20524E0F1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09" y="812545"/>
            <a:ext cx="1221198" cy="117990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6D051AE-F99C-457B-2E54-5966A7AC2EF4}"/>
              </a:ext>
            </a:extLst>
          </p:cNvPr>
          <p:cNvSpPr/>
          <p:nvPr/>
        </p:nvSpPr>
        <p:spPr>
          <a:xfrm rot="20742601" flipV="1">
            <a:off x="2234191" y="1948767"/>
            <a:ext cx="817209" cy="956454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  <a:gd name="connsiteX0" fmla="*/ 477836 w 477836"/>
              <a:gd name="connsiteY0" fmla="*/ 883920 h 883920"/>
              <a:gd name="connsiteX1" fmla="*/ 316 w 477836"/>
              <a:gd name="connsiteY1" fmla="*/ 721360 h 883920"/>
              <a:gd name="connsiteX2" fmla="*/ 396556 w 477836"/>
              <a:gd name="connsiteY2" fmla="*/ 274320 h 883920"/>
              <a:gd name="connsiteX3" fmla="*/ 22088 w 477836"/>
              <a:gd name="connsiteY3" fmla="*/ 0 h 883920"/>
              <a:gd name="connsiteX0" fmla="*/ 477836 w 477836"/>
              <a:gd name="connsiteY0" fmla="*/ 832770 h 832770"/>
              <a:gd name="connsiteX1" fmla="*/ 316 w 477836"/>
              <a:gd name="connsiteY1" fmla="*/ 670210 h 832770"/>
              <a:gd name="connsiteX2" fmla="*/ 396556 w 477836"/>
              <a:gd name="connsiteY2" fmla="*/ 223170 h 832770"/>
              <a:gd name="connsiteX3" fmla="*/ 54077 w 477836"/>
              <a:gd name="connsiteY3" fmla="*/ 0 h 832770"/>
              <a:gd name="connsiteX0" fmla="*/ 817209 w 817209"/>
              <a:gd name="connsiteY0" fmla="*/ 886370 h 886370"/>
              <a:gd name="connsiteX1" fmla="*/ 6768 w 817209"/>
              <a:gd name="connsiteY1" fmla="*/ 670210 h 886370"/>
              <a:gd name="connsiteX2" fmla="*/ 403008 w 817209"/>
              <a:gd name="connsiteY2" fmla="*/ 223170 h 886370"/>
              <a:gd name="connsiteX3" fmla="*/ 60529 w 817209"/>
              <a:gd name="connsiteY3" fmla="*/ 0 h 88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209" h="886370">
                <a:moveTo>
                  <a:pt x="817209" y="886370"/>
                </a:moveTo>
                <a:cubicBezTo>
                  <a:pt x="585222" y="855890"/>
                  <a:pt x="75802" y="780743"/>
                  <a:pt x="6768" y="670210"/>
                </a:cubicBezTo>
                <a:cubicBezTo>
                  <a:pt x="-62266" y="559677"/>
                  <a:pt x="419941" y="363717"/>
                  <a:pt x="403008" y="223170"/>
                </a:cubicBezTo>
                <a:cubicBezTo>
                  <a:pt x="386075" y="82623"/>
                  <a:pt x="300982" y="127846"/>
                  <a:pt x="60529" y="0"/>
                </a:cubicBezTo>
              </a:path>
            </a:pathLst>
          </a:custGeom>
          <a:noFill/>
          <a:ln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descr="A blue liquid in a hourglass&#10;&#10;Description automatically generated">
            <a:extLst>
              <a:ext uri="{FF2B5EF4-FFF2-40B4-BE49-F238E27FC236}">
                <a16:creationId xmlns:a16="http://schemas.microsoft.com/office/drawing/2014/main" id="{ACCE7AB6-ED29-E6C0-C35D-EFC78ACA0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74" y="1439152"/>
            <a:ext cx="254126" cy="462760"/>
          </a:xfrm>
          <a:prstGeom prst="rect">
            <a:avLst/>
          </a:prstGeom>
        </p:spPr>
      </p:pic>
      <p:pic>
        <p:nvPicPr>
          <p:cNvPr id="48" name="Picture 47" descr="A blue liquid in a hourglass&#10;&#10;Description automatically generated">
            <a:extLst>
              <a:ext uri="{FF2B5EF4-FFF2-40B4-BE49-F238E27FC236}">
                <a16:creationId xmlns:a16="http://schemas.microsoft.com/office/drawing/2014/main" id="{1CBD8A09-C052-888F-02C8-5CA3BCB5B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75" y="2599217"/>
            <a:ext cx="254126" cy="462760"/>
          </a:xfrm>
          <a:prstGeom prst="rect">
            <a:avLst/>
          </a:prstGeom>
        </p:spPr>
      </p:pic>
      <p:pic>
        <p:nvPicPr>
          <p:cNvPr id="49" name="Picture 48" descr="A blue liquid in a hourglass&#10;&#10;Description automatically generated">
            <a:extLst>
              <a:ext uri="{FF2B5EF4-FFF2-40B4-BE49-F238E27FC236}">
                <a16:creationId xmlns:a16="http://schemas.microsoft.com/office/drawing/2014/main" id="{272FDB6A-6656-6D16-2BA6-7B461F3F0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12" y="3080308"/>
            <a:ext cx="254126" cy="462760"/>
          </a:xfrm>
          <a:prstGeom prst="rect">
            <a:avLst/>
          </a:prstGeom>
        </p:spPr>
      </p:pic>
      <p:pic>
        <p:nvPicPr>
          <p:cNvPr id="50" name="Picture 49" descr="A blue liquid in a hourglass&#10;&#10;Description automatically generated">
            <a:extLst>
              <a:ext uri="{FF2B5EF4-FFF2-40B4-BE49-F238E27FC236}">
                <a16:creationId xmlns:a16="http://schemas.microsoft.com/office/drawing/2014/main" id="{2A235EB8-A4C8-A88A-D763-15ADBA81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81" y="3946365"/>
            <a:ext cx="254126" cy="462760"/>
          </a:xfrm>
          <a:prstGeom prst="rect">
            <a:avLst/>
          </a:prstGeom>
        </p:spPr>
      </p:pic>
      <p:pic>
        <p:nvPicPr>
          <p:cNvPr id="51" name="Picture 50" descr="A blue liquid in a hourglass&#10;&#10;Description automatically generated">
            <a:extLst>
              <a:ext uri="{FF2B5EF4-FFF2-40B4-BE49-F238E27FC236}">
                <a16:creationId xmlns:a16="http://schemas.microsoft.com/office/drawing/2014/main" id="{46E31E94-9254-B271-F060-42E3B5BE0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21" y="4707820"/>
            <a:ext cx="254126" cy="46276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B534B5-0FF8-6A47-899F-FAA49466A0E4}"/>
              </a:ext>
            </a:extLst>
          </p:cNvPr>
          <p:cNvCxnSpPr>
            <a:cxnSpLocks/>
          </p:cNvCxnSpPr>
          <p:nvPr/>
        </p:nvCxnSpPr>
        <p:spPr>
          <a:xfrm flipH="1" flipV="1">
            <a:off x="8442458" y="3982599"/>
            <a:ext cx="1930716" cy="39713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3B52D3-5F7B-6123-871C-57100FCB05D5}"/>
              </a:ext>
            </a:extLst>
          </p:cNvPr>
          <p:cNvCxnSpPr>
            <a:cxnSpLocks/>
          </p:cNvCxnSpPr>
          <p:nvPr/>
        </p:nvCxnSpPr>
        <p:spPr>
          <a:xfrm flipH="1" flipV="1">
            <a:off x="9868253" y="3161702"/>
            <a:ext cx="523836" cy="11023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0BD82B-68C8-B858-9188-19EF7C5D7CDE}"/>
              </a:ext>
            </a:extLst>
          </p:cNvPr>
          <p:cNvCxnSpPr>
            <a:cxnSpLocks/>
          </p:cNvCxnSpPr>
          <p:nvPr/>
        </p:nvCxnSpPr>
        <p:spPr>
          <a:xfrm flipH="1">
            <a:off x="9567177" y="3159482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CDD8AD-84FB-D592-E1C8-C69D39C1A55D}"/>
              </a:ext>
            </a:extLst>
          </p:cNvPr>
          <p:cNvCxnSpPr>
            <a:cxnSpLocks/>
          </p:cNvCxnSpPr>
          <p:nvPr/>
        </p:nvCxnSpPr>
        <p:spPr>
          <a:xfrm flipV="1">
            <a:off x="8330555" y="3058135"/>
            <a:ext cx="1067197" cy="76460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7F3D8-A2EB-5E18-FAE9-AC075966EB6B}"/>
              </a:ext>
            </a:extLst>
          </p:cNvPr>
          <p:cNvCxnSpPr>
            <a:cxnSpLocks/>
          </p:cNvCxnSpPr>
          <p:nvPr/>
        </p:nvCxnSpPr>
        <p:spPr>
          <a:xfrm flipV="1">
            <a:off x="9698828" y="3533649"/>
            <a:ext cx="835229" cy="100749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61E4DA-55A5-5F98-9ED6-C3E87C9A6F9F}"/>
              </a:ext>
            </a:extLst>
          </p:cNvPr>
          <p:cNvCxnSpPr>
            <a:cxnSpLocks/>
          </p:cNvCxnSpPr>
          <p:nvPr/>
        </p:nvCxnSpPr>
        <p:spPr>
          <a:xfrm flipH="1">
            <a:off x="8572814" y="3368018"/>
            <a:ext cx="1819275" cy="51323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F5A22CB-2AFA-7DA0-0A83-52189EC48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98" y="5446862"/>
            <a:ext cx="982111" cy="8826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75BC78-726D-74D9-AA62-9FD1440943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91" y="5609468"/>
            <a:ext cx="982111" cy="88265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E20E4E2-DCAA-A813-F01C-DD080E801A7D}"/>
              </a:ext>
            </a:extLst>
          </p:cNvPr>
          <p:cNvSpPr txBox="1"/>
          <p:nvPr/>
        </p:nvSpPr>
        <p:spPr>
          <a:xfrm>
            <a:off x="6753972" y="1634669"/>
            <a:ext cx="240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err="1"/>
              <a:t>Dolev</a:t>
            </a:r>
            <a:r>
              <a:rPr lang="en-US" sz="2800" dirty="0"/>
              <a:t>-Strong</a:t>
            </a:r>
          </a:p>
        </p:txBody>
      </p:sp>
      <p:pic>
        <p:nvPicPr>
          <p:cNvPr id="42" name="Picture 2" descr="Warning Sign Clipart for Free Download | FreeImages">
            <a:extLst>
              <a:ext uri="{FF2B5EF4-FFF2-40B4-BE49-F238E27FC236}">
                <a16:creationId xmlns:a16="http://schemas.microsoft.com/office/drawing/2014/main" id="{8B0684D4-18D1-F974-A44C-DD5DDF98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161873"/>
            <a:ext cx="1280567" cy="11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3B4B939D-5A3D-6975-20BB-A438F2011E90}"/>
              </a:ext>
            </a:extLst>
          </p:cNvPr>
          <p:cNvCxnSpPr/>
          <p:nvPr/>
        </p:nvCxnSpPr>
        <p:spPr>
          <a:xfrm>
            <a:off x="6096000" y="1700808"/>
            <a:ext cx="0" cy="38315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07015D9-62C3-1AA1-2DA2-3E6E7DAC4ED7}"/>
              </a:ext>
            </a:extLst>
          </p:cNvPr>
          <p:cNvGrpSpPr/>
          <p:nvPr/>
        </p:nvGrpSpPr>
        <p:grpSpPr>
          <a:xfrm>
            <a:off x="6833566" y="1755203"/>
            <a:ext cx="3326400" cy="3312000"/>
            <a:chOff x="1518668" y="1062914"/>
            <a:chExt cx="6152586" cy="5286613"/>
          </a:xfrm>
        </p:grpSpPr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CB44218B-A3C0-AC3B-A91B-2FBE0D76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38DD945F-9D51-914D-FB0E-21BE174F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4EC56157-1473-8330-D1E1-EE09F29F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3970693"/>
              <a:ext cx="1539956" cy="1408896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7F5A6E75-1D2B-E224-4D2D-A0E7E114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1903314"/>
              <a:ext cx="1539956" cy="1408896"/>
            </a:xfrm>
            <a:prstGeom prst="rect">
              <a:avLst/>
            </a:prstGeom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4FB9BB0A-0143-6623-8099-D77186F5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1062914"/>
              <a:ext cx="1539956" cy="1408896"/>
            </a:xfrm>
            <a:prstGeom prst="rect">
              <a:avLst/>
            </a:prstGeom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672BC144-0954-9A3A-A3F8-9C9C6C7CF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280920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Secure Multiparty Computation (MPC)</a:t>
            </a:r>
            <a:endParaRPr lang="he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C7D766-C77C-163E-E7B2-9F2E70F220E5}"/>
              </a:ext>
            </a:extLst>
          </p:cNvPr>
          <p:cNvCxnSpPr>
            <a:cxnSpLocks/>
          </p:cNvCxnSpPr>
          <p:nvPr/>
        </p:nvCxnSpPr>
        <p:spPr>
          <a:xfrm flipV="1">
            <a:off x="7720710" y="2686478"/>
            <a:ext cx="540448" cy="9653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C8DA6-A62B-0BC7-EB77-605E5D6BAFB1}"/>
              </a:ext>
            </a:extLst>
          </p:cNvPr>
          <p:cNvCxnSpPr/>
          <p:nvPr/>
        </p:nvCxnSpPr>
        <p:spPr>
          <a:xfrm flipH="1" flipV="1">
            <a:off x="7898468" y="2876913"/>
            <a:ext cx="1614968" cy="7942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3F74A-59F4-42D7-D05B-3600D984735D}"/>
              </a:ext>
            </a:extLst>
          </p:cNvPr>
          <p:cNvCxnSpPr/>
          <p:nvPr/>
        </p:nvCxnSpPr>
        <p:spPr>
          <a:xfrm flipH="1" flipV="1">
            <a:off x="8949720" y="2666466"/>
            <a:ext cx="473217" cy="8846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D2A050-5C0E-5015-51B6-79407AD3F57F}"/>
              </a:ext>
            </a:extLst>
          </p:cNvPr>
          <p:cNvCxnSpPr>
            <a:cxnSpLocks/>
          </p:cNvCxnSpPr>
          <p:nvPr/>
        </p:nvCxnSpPr>
        <p:spPr>
          <a:xfrm flipH="1">
            <a:off x="8648644" y="2664246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98018-782B-B041-352D-0FBFF2426873}"/>
              </a:ext>
            </a:extLst>
          </p:cNvPr>
          <p:cNvCxnSpPr>
            <a:cxnSpLocks/>
          </p:cNvCxnSpPr>
          <p:nvPr/>
        </p:nvCxnSpPr>
        <p:spPr>
          <a:xfrm>
            <a:off x="7735096" y="3038413"/>
            <a:ext cx="639103" cy="10259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016D6-DB15-C91A-C48E-00F4296D145A}"/>
              </a:ext>
            </a:extLst>
          </p:cNvPr>
          <p:cNvCxnSpPr>
            <a:cxnSpLocks/>
          </p:cNvCxnSpPr>
          <p:nvPr/>
        </p:nvCxnSpPr>
        <p:spPr>
          <a:xfrm>
            <a:off x="7654281" y="3833002"/>
            <a:ext cx="1603627" cy="322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A4AD892-94A4-F480-768A-64B9A5B8A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13" y="4168422"/>
            <a:ext cx="1118199" cy="12398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0C97E-6079-DAE8-7976-8B10F5E4E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61" y="3569966"/>
            <a:ext cx="918607" cy="9186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EA6542-EA2A-9496-04C6-74721F25C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3" y="4168422"/>
            <a:ext cx="918607" cy="918607"/>
          </a:xfrm>
          <a:prstGeom prst="rect">
            <a:avLst/>
          </a:prstGeom>
        </p:spPr>
      </p:pic>
      <p:sp>
        <p:nvSpPr>
          <p:cNvPr id="39" name="Freeform 94">
            <a:extLst>
              <a:ext uri="{FF2B5EF4-FFF2-40B4-BE49-F238E27FC236}">
                <a16:creationId xmlns:a16="http://schemas.microsoft.com/office/drawing/2014/main" id="{2AFCC680-8752-9EF9-2089-FB7A6105C4A7}"/>
              </a:ext>
            </a:extLst>
          </p:cNvPr>
          <p:cNvSpPr/>
          <p:nvPr/>
        </p:nvSpPr>
        <p:spPr>
          <a:xfrm>
            <a:off x="9059630" y="4715658"/>
            <a:ext cx="1522332" cy="651197"/>
          </a:xfrm>
          <a:custGeom>
            <a:avLst/>
            <a:gdLst>
              <a:gd name="connsiteX0" fmla="*/ 286832 w 328192"/>
              <a:gd name="connsiteY0" fmla="*/ 818866 h 828515"/>
              <a:gd name="connsiteX1" fmla="*/ 229 w 328192"/>
              <a:gd name="connsiteY1" fmla="*/ 750627 h 828515"/>
              <a:gd name="connsiteX2" fmla="*/ 327775 w 328192"/>
              <a:gd name="connsiteY2" fmla="*/ 245660 h 828515"/>
              <a:gd name="connsiteX3" fmla="*/ 54820 w 328192"/>
              <a:gd name="connsiteY3" fmla="*/ 0 h 828515"/>
              <a:gd name="connsiteX0" fmla="*/ 892412 w 933431"/>
              <a:gd name="connsiteY0" fmla="*/ 1001746 h 1011395"/>
              <a:gd name="connsiteX1" fmla="*/ 605809 w 933431"/>
              <a:gd name="connsiteY1" fmla="*/ 933507 h 1011395"/>
              <a:gd name="connsiteX2" fmla="*/ 933355 w 933431"/>
              <a:gd name="connsiteY2" fmla="*/ 428540 h 1011395"/>
              <a:gd name="connsiteX3" fmla="*/ 0 w 933431"/>
              <a:gd name="connsiteY3" fmla="*/ 0 h 1011395"/>
              <a:gd name="connsiteX0" fmla="*/ 892412 w 892412"/>
              <a:gd name="connsiteY0" fmla="*/ 1001746 h 1016052"/>
              <a:gd name="connsiteX1" fmla="*/ 605809 w 892412"/>
              <a:gd name="connsiteY1" fmla="*/ 933507 h 1016052"/>
              <a:gd name="connsiteX2" fmla="*/ 679355 w 892412"/>
              <a:gd name="connsiteY2" fmla="*/ 326940 h 1016052"/>
              <a:gd name="connsiteX3" fmla="*/ 0 w 892412"/>
              <a:gd name="connsiteY3" fmla="*/ 0 h 1016052"/>
              <a:gd name="connsiteX0" fmla="*/ 892412 w 892412"/>
              <a:gd name="connsiteY0" fmla="*/ 1001746 h 1122282"/>
              <a:gd name="connsiteX1" fmla="*/ 219729 w 892412"/>
              <a:gd name="connsiteY1" fmla="*/ 1085907 h 1122282"/>
              <a:gd name="connsiteX2" fmla="*/ 679355 w 892412"/>
              <a:gd name="connsiteY2" fmla="*/ 326940 h 1122282"/>
              <a:gd name="connsiteX3" fmla="*/ 0 w 892412"/>
              <a:gd name="connsiteY3" fmla="*/ 0 h 1122282"/>
              <a:gd name="connsiteX0" fmla="*/ 994012 w 994012"/>
              <a:gd name="connsiteY0" fmla="*/ 839186 h 959722"/>
              <a:gd name="connsiteX1" fmla="*/ 321329 w 994012"/>
              <a:gd name="connsiteY1" fmla="*/ 923347 h 959722"/>
              <a:gd name="connsiteX2" fmla="*/ 780955 w 994012"/>
              <a:gd name="connsiteY2" fmla="*/ 164380 h 959722"/>
              <a:gd name="connsiteX3" fmla="*/ 0 w 994012"/>
              <a:gd name="connsiteY3" fmla="*/ 0 h 959722"/>
              <a:gd name="connsiteX0" fmla="*/ 994012 w 994012"/>
              <a:gd name="connsiteY0" fmla="*/ 839186 h 840540"/>
              <a:gd name="connsiteX1" fmla="*/ 463569 w 994012"/>
              <a:gd name="connsiteY1" fmla="*/ 649027 h 840540"/>
              <a:gd name="connsiteX2" fmla="*/ 780955 w 994012"/>
              <a:gd name="connsiteY2" fmla="*/ 164380 h 840540"/>
              <a:gd name="connsiteX3" fmla="*/ 0 w 994012"/>
              <a:gd name="connsiteY3" fmla="*/ 0 h 840540"/>
              <a:gd name="connsiteX0" fmla="*/ 1522332 w 1522332"/>
              <a:gd name="connsiteY0" fmla="*/ 351506 h 651197"/>
              <a:gd name="connsiteX1" fmla="*/ 463569 w 1522332"/>
              <a:gd name="connsiteY1" fmla="*/ 649027 h 651197"/>
              <a:gd name="connsiteX2" fmla="*/ 780955 w 1522332"/>
              <a:gd name="connsiteY2" fmla="*/ 164380 h 651197"/>
              <a:gd name="connsiteX3" fmla="*/ 0 w 1522332"/>
              <a:gd name="connsiteY3" fmla="*/ 0 h 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332" h="651197">
                <a:moveTo>
                  <a:pt x="1522332" y="351506"/>
                </a:moveTo>
                <a:cubicBezTo>
                  <a:pt x="1375618" y="365153"/>
                  <a:pt x="587132" y="680215"/>
                  <a:pt x="463569" y="649027"/>
                </a:cubicBezTo>
                <a:cubicBezTo>
                  <a:pt x="340006" y="617839"/>
                  <a:pt x="771857" y="289484"/>
                  <a:pt x="780955" y="164380"/>
                </a:cubicBezTo>
                <a:cubicBezTo>
                  <a:pt x="790053" y="39276"/>
                  <a:pt x="141026" y="6027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E986E30-E27B-EA90-21DC-8F1DA7CB3BDB}"/>
              </a:ext>
            </a:extLst>
          </p:cNvPr>
          <p:cNvSpPr/>
          <p:nvPr/>
        </p:nvSpPr>
        <p:spPr>
          <a:xfrm>
            <a:off x="10084907" y="3987162"/>
            <a:ext cx="629920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" h="883920">
                <a:moveTo>
                  <a:pt x="629920" y="883920"/>
                </a:moveTo>
                <a:cubicBezTo>
                  <a:pt x="397933" y="853440"/>
                  <a:pt x="165947" y="822960"/>
                  <a:pt x="152400" y="721360"/>
                </a:cubicBezTo>
                <a:cubicBezTo>
                  <a:pt x="138853" y="619760"/>
                  <a:pt x="565573" y="414867"/>
                  <a:pt x="548640" y="274320"/>
                </a:cubicBezTo>
                <a:cubicBezTo>
                  <a:pt x="531707" y="133773"/>
                  <a:pt x="240453" y="12784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7750B7-FB6B-380C-BD48-6D5A74A338B9}"/>
              </a:ext>
            </a:extLst>
          </p:cNvPr>
          <p:cNvCxnSpPr>
            <a:cxnSpLocks/>
          </p:cNvCxnSpPr>
          <p:nvPr/>
        </p:nvCxnSpPr>
        <p:spPr>
          <a:xfrm flipH="1">
            <a:off x="7702846" y="2968927"/>
            <a:ext cx="1483482" cy="7926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8EC79C-AD09-3599-7688-F0B7F00A59F4}"/>
              </a:ext>
            </a:extLst>
          </p:cNvPr>
          <p:cNvCxnSpPr>
            <a:cxnSpLocks/>
          </p:cNvCxnSpPr>
          <p:nvPr/>
        </p:nvCxnSpPr>
        <p:spPr>
          <a:xfrm flipV="1">
            <a:off x="8703210" y="3108786"/>
            <a:ext cx="669639" cy="10477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A91657-74F6-BF06-6C46-B07C5CE5E3E6}"/>
              </a:ext>
            </a:extLst>
          </p:cNvPr>
          <p:cNvGrpSpPr/>
          <p:nvPr/>
        </p:nvGrpSpPr>
        <p:grpSpPr>
          <a:xfrm>
            <a:off x="479376" y="1755203"/>
            <a:ext cx="3326400" cy="3312000"/>
            <a:chOff x="1518668" y="1062914"/>
            <a:chExt cx="6152586" cy="52866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974E377-C144-8186-774C-6865969E7CFD}"/>
                </a:ext>
              </a:extLst>
            </p:cNvPr>
            <p:cNvGrpSpPr/>
            <p:nvPr/>
          </p:nvGrpSpPr>
          <p:grpSpPr>
            <a:xfrm>
              <a:off x="1518668" y="1062914"/>
              <a:ext cx="6152586" cy="5286613"/>
              <a:chOff x="1518668" y="1062914"/>
              <a:chExt cx="6152586" cy="5286613"/>
            </a:xfrm>
          </p:grpSpPr>
          <p:pic>
            <p:nvPicPr>
              <p:cNvPr id="1029" name="Picture 1028">
                <a:extLst>
                  <a:ext uri="{FF2B5EF4-FFF2-40B4-BE49-F238E27FC236}">
                    <a16:creationId xmlns:a16="http://schemas.microsoft.com/office/drawing/2014/main" id="{11ED65F0-4856-6236-38C1-010E8CA65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0" name="Picture 1029">
                <a:extLst>
                  <a:ext uri="{FF2B5EF4-FFF2-40B4-BE49-F238E27FC236}">
                    <a16:creationId xmlns:a16="http://schemas.microsoft.com/office/drawing/2014/main" id="{8FED7CD4-A528-62F8-5834-C7DC5154C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4940631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0F7A88CD-27AC-C8BE-A02B-512DC9C63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3970693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2" name="Picture 1031">
                <a:extLst>
                  <a:ext uri="{FF2B5EF4-FFF2-40B4-BE49-F238E27FC236}">
                    <a16:creationId xmlns:a16="http://schemas.microsoft.com/office/drawing/2014/main" id="{A773CA80-B32C-3371-3776-859AE6DBE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494BDDB0-0485-DBCA-0C20-92F8A9F8E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10629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4" name="Picture 1033">
                <a:extLst>
                  <a:ext uri="{FF2B5EF4-FFF2-40B4-BE49-F238E27FC236}">
                    <a16:creationId xmlns:a16="http://schemas.microsoft.com/office/drawing/2014/main" id="{00EF48A3-10E0-1583-4B4F-E6D5E30B8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3970693"/>
                <a:ext cx="1539956" cy="1408896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F297E1-737C-A34F-3B26-FC4B306DBF15}"/>
                </a:ext>
              </a:extLst>
            </p:cNvPr>
            <p:cNvGrpSpPr/>
            <p:nvPr/>
          </p:nvGrpSpPr>
          <p:grpSpPr>
            <a:xfrm>
              <a:off x="3058624" y="2471810"/>
              <a:ext cx="3072674" cy="2468821"/>
              <a:chOff x="3058624" y="2471810"/>
              <a:chExt cx="3072674" cy="2468821"/>
            </a:xfrm>
          </p:grpSpPr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A5614D81-A063-EF91-1A0A-9E771D00286E}"/>
                  </a:ext>
                </a:extLst>
              </p:cNvPr>
              <p:cNvCxnSpPr>
                <a:stCxn id="1029" idx="1"/>
                <a:endCxn id="1031" idx="3"/>
              </p:cNvCxnSpPr>
              <p:nvPr/>
            </p:nvCxnSpPr>
            <p:spPr>
              <a:xfrm flipH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5A579598-D4C1-A117-B70C-B1FA0A892ABF}"/>
                  </a:ext>
                </a:extLst>
              </p:cNvPr>
              <p:cNvCxnSpPr>
                <a:stCxn id="1034" idx="1"/>
                <a:endCxn id="1032" idx="3"/>
              </p:cNvCxnSpPr>
              <p:nvPr/>
            </p:nvCxnSpPr>
            <p:spPr>
              <a:xfrm flipH="1" flipV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6ACEC3D0-1843-9330-E2D5-F5237154F7AC}"/>
                  </a:ext>
                </a:extLst>
              </p:cNvPr>
              <p:cNvCxnSpPr>
                <a:stCxn id="1030" idx="0"/>
                <a:endCxn id="1033" idx="2"/>
              </p:cNvCxnSpPr>
              <p:nvPr/>
            </p:nvCxnSpPr>
            <p:spPr>
              <a:xfrm flipV="1">
                <a:off x="4605294" y="2471810"/>
                <a:ext cx="0" cy="2468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1027">
                <a:extLst>
                  <a:ext uri="{FF2B5EF4-FFF2-40B4-BE49-F238E27FC236}">
                    <a16:creationId xmlns:a16="http://schemas.microsoft.com/office/drawing/2014/main" id="{6E8757BF-06DC-942A-E5E4-649A0019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3" y="3111172"/>
                <a:ext cx="1539956" cy="1190093"/>
              </a:xfrm>
              <a:prstGeom prst="rect">
                <a:avLst/>
              </a:prstGeom>
            </p:spPr>
          </p:pic>
        </p:grpSp>
      </p:grp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43B879B-0EAC-689C-C172-9042BACAB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84" y="4228325"/>
            <a:ext cx="1221198" cy="1179900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A4E782AF-EE87-36D3-C0A7-919052D31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75" y="4198481"/>
            <a:ext cx="918607" cy="918607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3CF0694F-9048-DB14-45F2-46569621D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4" y="3592358"/>
            <a:ext cx="918607" cy="918607"/>
          </a:xfrm>
          <a:prstGeom prst="rect">
            <a:avLst/>
          </a:prstGeom>
        </p:spPr>
      </p:pic>
      <p:sp>
        <p:nvSpPr>
          <p:cNvPr id="1040" name="Freeform 93">
            <a:extLst>
              <a:ext uri="{FF2B5EF4-FFF2-40B4-BE49-F238E27FC236}">
                <a16:creationId xmlns:a16="http://schemas.microsoft.com/office/drawing/2014/main" id="{B441A12A-6D14-EA49-51A0-FCB29DB3459B}"/>
              </a:ext>
            </a:extLst>
          </p:cNvPr>
          <p:cNvSpPr/>
          <p:nvPr/>
        </p:nvSpPr>
        <p:spPr>
          <a:xfrm rot="18299936" flipH="1">
            <a:off x="2846138" y="4231080"/>
            <a:ext cx="732037" cy="1299717"/>
          </a:xfrm>
          <a:custGeom>
            <a:avLst/>
            <a:gdLst>
              <a:gd name="connsiteX0" fmla="*/ 68577 w 245998"/>
              <a:gd name="connsiteY0" fmla="*/ 914400 h 914400"/>
              <a:gd name="connsiteX1" fmla="*/ 136816 w 245998"/>
              <a:gd name="connsiteY1" fmla="*/ 846161 h 914400"/>
              <a:gd name="connsiteX2" fmla="*/ 191407 w 245998"/>
              <a:gd name="connsiteY2" fmla="*/ 559558 h 914400"/>
              <a:gd name="connsiteX3" fmla="*/ 338 w 245998"/>
              <a:gd name="connsiteY3" fmla="*/ 245660 h 914400"/>
              <a:gd name="connsiteX4" fmla="*/ 245998 w 245998"/>
              <a:gd name="connsiteY4" fmla="*/ 0 h 914400"/>
              <a:gd name="connsiteX0" fmla="*/ 71966 w 469042"/>
              <a:gd name="connsiteY0" fmla="*/ 914400 h 914400"/>
              <a:gd name="connsiteX1" fmla="*/ 140205 w 469042"/>
              <a:gd name="connsiteY1" fmla="*/ 846161 h 914400"/>
              <a:gd name="connsiteX2" fmla="*/ 467751 w 469042"/>
              <a:gd name="connsiteY2" fmla="*/ 586853 h 914400"/>
              <a:gd name="connsiteX3" fmla="*/ 3727 w 469042"/>
              <a:gd name="connsiteY3" fmla="*/ 245660 h 914400"/>
              <a:gd name="connsiteX4" fmla="*/ 249387 w 469042"/>
              <a:gd name="connsiteY4" fmla="*/ 0 h 914400"/>
              <a:gd name="connsiteX0" fmla="*/ 71204 w 468280"/>
              <a:gd name="connsiteY0" fmla="*/ 1171079 h 1171079"/>
              <a:gd name="connsiteX1" fmla="*/ 139443 w 468280"/>
              <a:gd name="connsiteY1" fmla="*/ 1102840 h 1171079"/>
              <a:gd name="connsiteX2" fmla="*/ 466989 w 468280"/>
              <a:gd name="connsiteY2" fmla="*/ 843532 h 1171079"/>
              <a:gd name="connsiteX3" fmla="*/ 2965 w 468280"/>
              <a:gd name="connsiteY3" fmla="*/ 502339 h 1171079"/>
              <a:gd name="connsiteX4" fmla="*/ 317433 w 468280"/>
              <a:gd name="connsiteY4" fmla="*/ 0 h 1171079"/>
              <a:gd name="connsiteX0" fmla="*/ 0 w 570364"/>
              <a:gd name="connsiteY0" fmla="*/ 1339252 h 1339252"/>
              <a:gd name="connsiteX1" fmla="*/ 241392 w 570364"/>
              <a:gd name="connsiteY1" fmla="*/ 1102840 h 1339252"/>
              <a:gd name="connsiteX2" fmla="*/ 568938 w 570364"/>
              <a:gd name="connsiteY2" fmla="*/ 843532 h 1339252"/>
              <a:gd name="connsiteX3" fmla="*/ 104914 w 570364"/>
              <a:gd name="connsiteY3" fmla="*/ 502339 h 1339252"/>
              <a:gd name="connsiteX4" fmla="*/ 419382 w 570364"/>
              <a:gd name="connsiteY4" fmla="*/ 0 h 1339252"/>
              <a:gd name="connsiteX0" fmla="*/ 0 w 568938"/>
              <a:gd name="connsiteY0" fmla="*/ 1339252 h 1339252"/>
              <a:gd name="connsiteX1" fmla="*/ 568938 w 568938"/>
              <a:gd name="connsiteY1" fmla="*/ 843532 h 1339252"/>
              <a:gd name="connsiteX2" fmla="*/ 104914 w 568938"/>
              <a:gd name="connsiteY2" fmla="*/ 502339 h 1339252"/>
              <a:gd name="connsiteX3" fmla="*/ 419382 w 568938"/>
              <a:gd name="connsiteY3" fmla="*/ 0 h 1339252"/>
              <a:gd name="connsiteX0" fmla="*/ 0 w 541540"/>
              <a:gd name="connsiteY0" fmla="*/ 1299717 h 1299717"/>
              <a:gd name="connsiteX1" fmla="*/ 541264 w 541540"/>
              <a:gd name="connsiteY1" fmla="*/ 843532 h 1299717"/>
              <a:gd name="connsiteX2" fmla="*/ 77240 w 541540"/>
              <a:gd name="connsiteY2" fmla="*/ 502339 h 1299717"/>
              <a:gd name="connsiteX3" fmla="*/ 391708 w 541540"/>
              <a:gd name="connsiteY3" fmla="*/ 0 h 12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540" h="1299717">
                <a:moveTo>
                  <a:pt x="0" y="1299717"/>
                </a:moveTo>
                <a:cubicBezTo>
                  <a:pt x="118529" y="1196442"/>
                  <a:pt x="528391" y="976428"/>
                  <a:pt x="541264" y="843532"/>
                </a:cubicBezTo>
                <a:cubicBezTo>
                  <a:pt x="554137" y="710636"/>
                  <a:pt x="113634" y="600148"/>
                  <a:pt x="77240" y="502339"/>
                </a:cubicBezTo>
                <a:cubicBezTo>
                  <a:pt x="40846" y="404530"/>
                  <a:pt x="350765" y="45493"/>
                  <a:pt x="391708" y="0"/>
                </a:cubicBezTo>
              </a:path>
            </a:pathLst>
          </a:custGeom>
          <a:noFill/>
          <a:ln w="254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BB847DE9-631B-7E00-0A08-876826CB2BAC}"/>
                  </a:ext>
                </a:extLst>
              </p:cNvPr>
              <p:cNvSpPr txBox="1"/>
              <p:nvPr/>
            </p:nvSpPr>
            <p:spPr>
              <a:xfrm>
                <a:off x="5663952" y="3458248"/>
                <a:ext cx="676168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000" i="1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he-IL" sz="8000" dirty="0"/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BB847DE9-631B-7E00-0A08-876826CB2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3458248"/>
                <a:ext cx="676168" cy="1323439"/>
              </a:xfrm>
              <a:prstGeom prst="rect">
                <a:avLst/>
              </a:prstGeom>
              <a:blipFill>
                <a:blip r:embed="rId7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9" name="Picture 1068">
            <a:extLst>
              <a:ext uri="{FF2B5EF4-FFF2-40B4-BE49-F238E27FC236}">
                <a16:creationId xmlns:a16="http://schemas.microsoft.com/office/drawing/2014/main" id="{1AED7BF9-0347-C8C5-28D0-6787A7C3FF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10" y="2664246"/>
            <a:ext cx="989010" cy="1239803"/>
          </a:xfrm>
          <a:prstGeom prst="rect">
            <a:avLst/>
          </a:prstGeom>
        </p:spPr>
      </p:pic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8CEA648E-1247-81F5-E250-C9904C1477C0}"/>
              </a:ext>
            </a:extLst>
          </p:cNvPr>
          <p:cNvSpPr/>
          <p:nvPr/>
        </p:nvSpPr>
        <p:spPr>
          <a:xfrm rot="20650897">
            <a:off x="3831162" y="3784529"/>
            <a:ext cx="477836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  <a:gd name="connsiteX0" fmla="*/ 477836 w 477836"/>
              <a:gd name="connsiteY0" fmla="*/ 883920 h 883920"/>
              <a:gd name="connsiteX1" fmla="*/ 316 w 477836"/>
              <a:gd name="connsiteY1" fmla="*/ 721360 h 883920"/>
              <a:gd name="connsiteX2" fmla="*/ 396556 w 477836"/>
              <a:gd name="connsiteY2" fmla="*/ 274320 h 883920"/>
              <a:gd name="connsiteX3" fmla="*/ 22088 w 477836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36" h="883920">
                <a:moveTo>
                  <a:pt x="477836" y="883920"/>
                </a:moveTo>
                <a:cubicBezTo>
                  <a:pt x="245849" y="853440"/>
                  <a:pt x="13863" y="822960"/>
                  <a:pt x="316" y="721360"/>
                </a:cubicBezTo>
                <a:cubicBezTo>
                  <a:pt x="-13231" y="619760"/>
                  <a:pt x="413489" y="414867"/>
                  <a:pt x="396556" y="274320"/>
                </a:cubicBezTo>
                <a:cubicBezTo>
                  <a:pt x="379623" y="133773"/>
                  <a:pt x="262541" y="127846"/>
                  <a:pt x="22088" y="0"/>
                </a:cubicBezTo>
              </a:path>
            </a:pathLst>
          </a:custGeom>
          <a:noFill/>
          <a:ln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597037" y="5859269"/>
                <a:ext cx="114756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 protocol is secure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real-world adversary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ideal-world adversary </a:t>
                </a:r>
                <a:br>
                  <a:rPr lang="en-US" sz="2800" dirty="0"/>
                </a:br>
                <a:r>
                  <a:rPr lang="en-US" sz="2800" dirty="0"/>
                  <a:t>such that no environment can distinguish real from ideal</a:t>
                </a:r>
                <a:endParaRPr lang="en-US" sz="2800" b="1" i="1" baseline="-250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7" y="5859269"/>
                <a:ext cx="11475627" cy="954107"/>
              </a:xfrm>
              <a:prstGeom prst="rect">
                <a:avLst/>
              </a:prstGeom>
              <a:blipFill>
                <a:blip r:embed="rId9"/>
                <a:stretch>
                  <a:fillRect l="-111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833A74-2C28-0232-6090-2DE1F524210C}"/>
              </a:ext>
            </a:extLst>
          </p:cNvPr>
          <p:cNvSpPr/>
          <p:nvPr/>
        </p:nvSpPr>
        <p:spPr>
          <a:xfrm>
            <a:off x="3594008" y="5517232"/>
            <a:ext cx="1679125" cy="384526"/>
          </a:xfrm>
          <a:prstGeom prst="wedgeRectCallout">
            <a:avLst>
              <a:gd name="adj1" fmla="val -18300"/>
              <a:gd name="adj2" fmla="val 9921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adaptive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F3A7069-9693-3418-DD53-AC924E07965D}"/>
              </a:ext>
            </a:extLst>
          </p:cNvPr>
          <p:cNvSpPr/>
          <p:nvPr/>
        </p:nvSpPr>
        <p:spPr>
          <a:xfrm>
            <a:off x="6928843" y="5479590"/>
            <a:ext cx="1679125" cy="384526"/>
          </a:xfrm>
          <a:prstGeom prst="wedgeRectCallout">
            <a:avLst>
              <a:gd name="adj1" fmla="val -18300"/>
              <a:gd name="adj2" fmla="val 9921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adaptive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D9F060-A46A-B043-5226-BF1BFB7CCA97}"/>
              </a:ext>
            </a:extLst>
          </p:cNvPr>
          <p:cNvSpPr/>
          <p:nvPr/>
        </p:nvSpPr>
        <p:spPr>
          <a:xfrm>
            <a:off x="4139986" y="1029802"/>
            <a:ext cx="3912028" cy="577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2"/>
                </a:solidFill>
              </a:rPr>
              <a:t>Adaptive corruptions?</a:t>
            </a:r>
            <a:endParaRPr lang="en-US" sz="2800" b="1" i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1040" grpId="0" animBg="1"/>
      <p:bldP spid="1068" grpId="0" animBg="1"/>
      <p:bldP spid="1071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oll PNG Images, Transparent Scroll Image Download - PNGitem">
            <a:extLst>
              <a:ext uri="{FF2B5EF4-FFF2-40B4-BE49-F238E27FC236}">
                <a16:creationId xmlns:a16="http://schemas.microsoft.com/office/drawing/2014/main" id="{EFA1319F-D9C6-C30F-FC3B-5AAE4215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941" y="4267803"/>
            <a:ext cx="613453" cy="3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TLP and Composition</a:t>
            </a:r>
            <a:endParaRPr lang="he-IL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7D5BC0-473B-0668-260F-10456A693308}"/>
              </a:ext>
            </a:extLst>
          </p:cNvPr>
          <p:cNvCxnSpPr>
            <a:cxnSpLocks/>
          </p:cNvCxnSpPr>
          <p:nvPr/>
        </p:nvCxnSpPr>
        <p:spPr>
          <a:xfrm>
            <a:off x="6312024" y="1772816"/>
            <a:ext cx="0" cy="4608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423A789-04F6-C58B-0239-650CF4FF5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265972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55390D-7EA8-977F-C82F-C30C4E9CD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4562567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0618B6-D93A-7EA6-2B0F-CD65DFA8B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39155"/>
            <a:ext cx="832578" cy="882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377C1B-8077-896A-E33A-E871A9D4A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2133224"/>
            <a:ext cx="832578" cy="882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149EC8-E52B-CCC8-2AEB-F050809F9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3954913"/>
            <a:ext cx="832578" cy="882657"/>
          </a:xfrm>
          <a:prstGeom prst="rect">
            <a:avLst/>
          </a:prstGeom>
        </p:spPr>
      </p:pic>
      <p:pic>
        <p:nvPicPr>
          <p:cNvPr id="48" name="Picture 47" descr="A blue liquid in a hourglass&#10;&#10;Description automatically generated">
            <a:extLst>
              <a:ext uri="{FF2B5EF4-FFF2-40B4-BE49-F238E27FC236}">
                <a16:creationId xmlns:a16="http://schemas.microsoft.com/office/drawing/2014/main" id="{1CBD8A09-C052-888F-02C8-5CA3BCB5B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6" y="2901931"/>
            <a:ext cx="254126" cy="4627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0BD82B-68C8-B858-9188-19EF7C5D7CDE}"/>
              </a:ext>
            </a:extLst>
          </p:cNvPr>
          <p:cNvCxnSpPr>
            <a:cxnSpLocks/>
          </p:cNvCxnSpPr>
          <p:nvPr/>
        </p:nvCxnSpPr>
        <p:spPr>
          <a:xfrm flipH="1">
            <a:off x="9567177" y="3159482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FF3F10-8E1D-D2B9-B6C3-2633C4A8C777}"/>
                  </a:ext>
                </a:extLst>
              </p:cNvPr>
              <p:cNvSpPr txBox="1"/>
              <p:nvPr/>
            </p:nvSpPr>
            <p:spPr>
              <a:xfrm>
                <a:off x="273858" y="1647640"/>
                <a:ext cx="7046278" cy="4039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Adjusted </a:t>
                </a:r>
                <a:r>
                  <a:rPr lang="en-US" sz="2800" dirty="0" err="1"/>
                  <a:t>Dolev</a:t>
                </a:r>
                <a:r>
                  <a:rPr lang="en-US" sz="2800" dirty="0"/>
                  <a:t> Strong: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Round 0: </a:t>
                </a:r>
              </a:p>
              <a:p>
                <a:pPr marL="914400" lvl="1" indent="-457200" algn="l" rtl="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/>
                  <a:t>generates a TLP and sends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914400" lvl="1" indent="-457200" algn="l" rtl="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/>
                  <a:t>solves the returns answer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 algn="l" rtl="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Next, parties run </a:t>
                </a:r>
                <a:r>
                  <a:rPr lang="en-US" sz="2800" dirty="0" err="1"/>
                  <a:t>Dolev</a:t>
                </a:r>
                <a:r>
                  <a:rPr lang="en-US" sz="2800" dirty="0"/>
                  <a:t>-Strong</a:t>
                </a:r>
              </a:p>
              <a:p>
                <a:pPr algn="l" rtl="0">
                  <a:buClr>
                    <a:schemeClr val="tx1"/>
                  </a:buClr>
                </a:pPr>
                <a:endParaRPr lang="en-US" sz="2800" dirty="0"/>
              </a:p>
              <a:p>
                <a:pPr algn="l" rtl="0">
                  <a:buClr>
                    <a:schemeClr val="tx1"/>
                  </a:buClr>
                </a:pPr>
                <a:r>
                  <a:rPr lang="en-US" sz="2800" dirty="0"/>
                  <a:t>This is still a corruption-unfair broadcast!</a:t>
                </a:r>
              </a:p>
              <a:p>
                <a:pPr algn="l" rtl="0">
                  <a:buClr>
                    <a:schemeClr val="tx1"/>
                  </a:buClr>
                </a:pPr>
                <a:endParaRPr lang="en-US" sz="2800" dirty="0"/>
              </a:p>
              <a:p>
                <a:pPr algn="l" rtl="0">
                  <a:buClr>
                    <a:schemeClr val="tx1"/>
                  </a:buClr>
                </a:pPr>
                <a:r>
                  <a:rPr lang="en-US" sz="2800" dirty="0"/>
                  <a:t>But completely breaks our constructions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FF3F10-8E1D-D2B9-B6C3-2633C4A8C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58" y="1647640"/>
                <a:ext cx="7046278" cy="4039696"/>
              </a:xfrm>
              <a:prstGeom prst="rect">
                <a:avLst/>
              </a:prstGeom>
              <a:blipFill>
                <a:blip r:embed="rId5"/>
                <a:stretch>
                  <a:fillRect l="-1817" t="-1357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FFABA19C-7DBD-ABDF-9A12-FB15A6B13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229200"/>
            <a:ext cx="1008112" cy="1008112"/>
          </a:xfrm>
          <a:prstGeom prst="rect">
            <a:avLst/>
          </a:prstGeom>
        </p:spPr>
      </p:pic>
      <p:pic>
        <p:nvPicPr>
          <p:cNvPr id="40" name="Picture 2" descr="Warning Sign Clipart for Free Download | FreeImages">
            <a:extLst>
              <a:ext uri="{FF2B5EF4-FFF2-40B4-BE49-F238E27FC236}">
                <a16:creationId xmlns:a16="http://schemas.microsoft.com/office/drawing/2014/main" id="{D2DBE807-C349-1C49-1D44-08A45FAC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161873"/>
            <a:ext cx="1280567" cy="11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0274 -0.186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2406A-FF28-4AB1-2529-3D46E1EFF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19" y="2109937"/>
            <a:ext cx="918607" cy="918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TLP and Composition</a:t>
            </a:r>
            <a:endParaRPr lang="he-IL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7D5BC0-473B-0668-260F-10456A693308}"/>
              </a:ext>
            </a:extLst>
          </p:cNvPr>
          <p:cNvCxnSpPr>
            <a:cxnSpLocks/>
          </p:cNvCxnSpPr>
          <p:nvPr/>
        </p:nvCxnSpPr>
        <p:spPr>
          <a:xfrm>
            <a:off x="6312024" y="1772816"/>
            <a:ext cx="0" cy="4608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423A789-04F6-C58B-0239-650CF4FF5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265972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55390D-7EA8-977F-C82F-C30C4E9CD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4562567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0618B6-D93A-7EA6-2B0F-CD65DFA8B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39155"/>
            <a:ext cx="832578" cy="882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149EC8-E52B-CCC8-2AEB-F050809F9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3954913"/>
            <a:ext cx="832578" cy="882657"/>
          </a:xfrm>
          <a:prstGeom prst="rect">
            <a:avLst/>
          </a:prstGeom>
        </p:spPr>
      </p:pic>
      <p:pic>
        <p:nvPicPr>
          <p:cNvPr id="48" name="Picture 47" descr="A blue liquid in a hourglass&#10;&#10;Description automatically generated">
            <a:extLst>
              <a:ext uri="{FF2B5EF4-FFF2-40B4-BE49-F238E27FC236}">
                <a16:creationId xmlns:a16="http://schemas.microsoft.com/office/drawing/2014/main" id="{1CBD8A09-C052-888F-02C8-5CA3BCB5B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6" y="2901931"/>
            <a:ext cx="254126" cy="4627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0BD82B-68C8-B858-9188-19EF7C5D7CDE}"/>
              </a:ext>
            </a:extLst>
          </p:cNvPr>
          <p:cNvCxnSpPr>
            <a:cxnSpLocks/>
          </p:cNvCxnSpPr>
          <p:nvPr/>
        </p:nvCxnSpPr>
        <p:spPr>
          <a:xfrm flipH="1">
            <a:off x="9567177" y="3159482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FF3F10-8E1D-D2B9-B6C3-2633C4A8C777}"/>
                  </a:ext>
                </a:extLst>
              </p:cNvPr>
              <p:cNvSpPr txBox="1"/>
              <p:nvPr/>
            </p:nvSpPr>
            <p:spPr>
              <a:xfrm>
                <a:off x="273478" y="1638885"/>
                <a:ext cx="7046278" cy="4039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Adjusted </a:t>
                </a:r>
                <a:r>
                  <a:rPr lang="en-US" sz="2800" dirty="0" err="1"/>
                  <a:t>Dolev</a:t>
                </a:r>
                <a:r>
                  <a:rPr lang="en-US" sz="2800" dirty="0"/>
                  <a:t> Strong: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Round 0: </a:t>
                </a:r>
              </a:p>
              <a:p>
                <a:pPr marL="914400" lvl="1" indent="-457200" algn="l" rtl="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/>
                  <a:t>generates a TLP and sends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914400" lvl="1" indent="-457200" algn="l" rtl="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1AE4"/>
                    </a:solidFill>
                  </a:rPr>
                  <a:t> </a:t>
                </a:r>
                <a:r>
                  <a:rPr lang="en-US" sz="2800" dirty="0"/>
                  <a:t>solves the returns answer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41AE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 algn="l" rtl="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Parties run </a:t>
                </a:r>
                <a:r>
                  <a:rPr lang="en-US" sz="2800" dirty="0" err="1"/>
                  <a:t>Dolev</a:t>
                </a:r>
                <a:r>
                  <a:rPr lang="en-US" sz="2800" dirty="0"/>
                  <a:t>-Strong</a:t>
                </a:r>
              </a:p>
              <a:p>
                <a:pPr algn="l" rtl="0">
                  <a:buClr>
                    <a:schemeClr val="tx1"/>
                  </a:buClr>
                </a:pPr>
                <a:endParaRPr lang="en-US" sz="2800" dirty="0"/>
              </a:p>
              <a:p>
                <a:pPr algn="l" rtl="0">
                  <a:buClr>
                    <a:schemeClr val="tx1"/>
                  </a:buClr>
                </a:pPr>
                <a:r>
                  <a:rPr lang="en-US" sz="2800" dirty="0"/>
                  <a:t>This is still a corruption-unfair broadcast!</a:t>
                </a:r>
              </a:p>
              <a:p>
                <a:pPr algn="l" rtl="0">
                  <a:buClr>
                    <a:schemeClr val="tx1"/>
                  </a:buClr>
                </a:pPr>
                <a:endParaRPr lang="en-US" sz="2800" dirty="0"/>
              </a:p>
              <a:p>
                <a:pPr algn="l" rtl="0">
                  <a:buClr>
                    <a:schemeClr val="tx1"/>
                  </a:buClr>
                </a:pPr>
                <a:r>
                  <a:rPr lang="en-US" sz="2800" dirty="0"/>
                  <a:t>But completely breaks our constructions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FF3F10-8E1D-D2B9-B6C3-2633C4A8C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8" y="1638885"/>
                <a:ext cx="7046278" cy="4039696"/>
              </a:xfrm>
              <a:prstGeom prst="rect">
                <a:avLst/>
              </a:prstGeom>
              <a:blipFill>
                <a:blip r:embed="rId5"/>
                <a:stretch>
                  <a:fillRect l="-1817" t="-1508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777718-D908-1B4A-E41D-3895902BDD33}"/>
              </a:ext>
            </a:extLst>
          </p:cNvPr>
          <p:cNvCxnSpPr>
            <a:cxnSpLocks/>
          </p:cNvCxnSpPr>
          <p:nvPr/>
        </p:nvCxnSpPr>
        <p:spPr>
          <a:xfrm flipV="1">
            <a:off x="8408480" y="3015881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iquid in a hourglass&#10;&#10;Description automatically generated">
            <a:extLst>
              <a:ext uri="{FF2B5EF4-FFF2-40B4-BE49-F238E27FC236}">
                <a16:creationId xmlns:a16="http://schemas.microsoft.com/office/drawing/2014/main" id="{87A8883A-FB2E-0F83-6757-A7A7716EB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74" y="2613077"/>
            <a:ext cx="254126" cy="46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14C5E9-99FE-8798-ABBE-B647816E3225}"/>
                  </a:ext>
                </a:extLst>
              </p:cNvPr>
              <p:cNvSpPr txBox="1"/>
              <p:nvPr/>
            </p:nvSpPr>
            <p:spPr>
              <a:xfrm>
                <a:off x="9901585" y="4221812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14C5E9-99FE-8798-ABBE-B647816E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585" y="4221812"/>
                <a:ext cx="445840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A67A308-EE24-122A-73C6-8243CEBE7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229200"/>
            <a:ext cx="1008112" cy="1008112"/>
          </a:xfrm>
          <a:prstGeom prst="rect">
            <a:avLst/>
          </a:prstGeom>
        </p:spPr>
      </p:pic>
      <p:pic>
        <p:nvPicPr>
          <p:cNvPr id="8" name="Picture 2" descr="Warning Sign Clipart for Free Download | FreeImages">
            <a:extLst>
              <a:ext uri="{FF2B5EF4-FFF2-40B4-BE49-F238E27FC236}">
                <a16:creationId xmlns:a16="http://schemas.microsoft.com/office/drawing/2014/main" id="{7062321F-8F9B-EFCC-274F-0CB2202B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161873"/>
            <a:ext cx="1280567" cy="11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013 -0.189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2406A-FF28-4AB1-2529-3D46E1EFF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19" y="2109937"/>
            <a:ext cx="918607" cy="918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4624"/>
            <a:ext cx="9865096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TLP and Composition</a:t>
            </a:r>
            <a:endParaRPr lang="he-IL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7D5BC0-473B-0668-260F-10456A693308}"/>
              </a:ext>
            </a:extLst>
          </p:cNvPr>
          <p:cNvCxnSpPr>
            <a:cxnSpLocks/>
          </p:cNvCxnSpPr>
          <p:nvPr/>
        </p:nvCxnSpPr>
        <p:spPr>
          <a:xfrm>
            <a:off x="6312024" y="1772816"/>
            <a:ext cx="0" cy="4608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423A789-04F6-C58B-0239-650CF4FF5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2659725"/>
            <a:ext cx="832578" cy="882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55390D-7EA8-977F-C82F-C30C4E9CD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0" y="4562567"/>
            <a:ext cx="832578" cy="882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0618B6-D93A-7EA6-2B0F-CD65DFA8B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39155"/>
            <a:ext cx="832578" cy="882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149EC8-E52B-CCC8-2AEB-F050809F9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45" y="3954913"/>
            <a:ext cx="832578" cy="882657"/>
          </a:xfrm>
          <a:prstGeom prst="rect">
            <a:avLst/>
          </a:prstGeom>
        </p:spPr>
      </p:pic>
      <p:pic>
        <p:nvPicPr>
          <p:cNvPr id="48" name="Picture 47" descr="A blue liquid in a hourglass&#10;&#10;Description automatically generated">
            <a:extLst>
              <a:ext uri="{FF2B5EF4-FFF2-40B4-BE49-F238E27FC236}">
                <a16:creationId xmlns:a16="http://schemas.microsoft.com/office/drawing/2014/main" id="{1CBD8A09-C052-888F-02C8-5CA3BCB5B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25" y="4588872"/>
            <a:ext cx="254126" cy="4627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0BD82B-68C8-B858-9188-19EF7C5D7CDE}"/>
              </a:ext>
            </a:extLst>
          </p:cNvPr>
          <p:cNvCxnSpPr>
            <a:cxnSpLocks/>
          </p:cNvCxnSpPr>
          <p:nvPr/>
        </p:nvCxnSpPr>
        <p:spPr>
          <a:xfrm flipH="1">
            <a:off x="9567177" y="3159482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2FF3F10-8E1D-D2B9-B6C3-2633C4A8C777}"/>
              </a:ext>
            </a:extLst>
          </p:cNvPr>
          <p:cNvSpPr txBox="1"/>
          <p:nvPr/>
        </p:nvSpPr>
        <p:spPr>
          <a:xfrm>
            <a:off x="273478" y="1638885"/>
            <a:ext cx="598894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Normally we restrict the sequential time of the adversary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For composition we need to restrict honest parties as well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Very tricky for composition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prove the first (limited) composition theorem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777718-D908-1B4A-E41D-3895902BDD33}"/>
              </a:ext>
            </a:extLst>
          </p:cNvPr>
          <p:cNvCxnSpPr>
            <a:cxnSpLocks/>
          </p:cNvCxnSpPr>
          <p:nvPr/>
        </p:nvCxnSpPr>
        <p:spPr>
          <a:xfrm flipV="1">
            <a:off x="8408480" y="3015881"/>
            <a:ext cx="1109094" cy="8092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iquid in a hourglass&#10;&#10;Description automatically generated">
            <a:extLst>
              <a:ext uri="{FF2B5EF4-FFF2-40B4-BE49-F238E27FC236}">
                <a16:creationId xmlns:a16="http://schemas.microsoft.com/office/drawing/2014/main" id="{87A8883A-FB2E-0F83-6757-A7A7716EB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74" y="2613077"/>
            <a:ext cx="254126" cy="46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14C5E9-99FE-8798-ABBE-B647816E3225}"/>
                  </a:ext>
                </a:extLst>
              </p:cNvPr>
              <p:cNvSpPr txBox="1"/>
              <p:nvPr/>
            </p:nvSpPr>
            <p:spPr>
              <a:xfrm>
                <a:off x="9826624" y="2951946"/>
                <a:ext cx="4458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241AE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>
                  <a:solidFill>
                    <a:srgbClr val="241AE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14C5E9-99FE-8798-ABBE-B647816E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24" y="2951946"/>
                <a:ext cx="44584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31B3304-221C-D377-E319-CF163162D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229200"/>
            <a:ext cx="1008112" cy="1008112"/>
          </a:xfrm>
          <a:prstGeom prst="rect">
            <a:avLst/>
          </a:prstGeom>
        </p:spPr>
      </p:pic>
      <p:pic>
        <p:nvPicPr>
          <p:cNvPr id="8" name="Picture 2" descr="Warning Sign Clipart for Free Download | FreeImages">
            <a:extLst>
              <a:ext uri="{FF2B5EF4-FFF2-40B4-BE49-F238E27FC236}">
                <a16:creationId xmlns:a16="http://schemas.microsoft.com/office/drawing/2014/main" id="{B8B84DD3-8C4B-C0F7-B65A-C3C7AC8F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161873"/>
            <a:ext cx="1280567" cy="11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Summary</a:t>
            </a:r>
            <a:endParaRPr lang="he-IL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C315196-AA04-0865-03A2-476798F98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94867"/>
              </p:ext>
            </p:extLst>
          </p:nvPr>
        </p:nvGraphicFramePr>
        <p:xfrm>
          <a:off x="1167906" y="1916832"/>
          <a:ext cx="9392589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30863">
                  <a:extLst>
                    <a:ext uri="{9D8B030D-6E8A-4147-A177-3AD203B41FA5}">
                      <a16:colId xmlns:a16="http://schemas.microsoft.com/office/drawing/2014/main" val="784617320"/>
                    </a:ext>
                  </a:extLst>
                </a:gridCol>
                <a:gridCol w="3130863">
                  <a:extLst>
                    <a:ext uri="{9D8B030D-6E8A-4147-A177-3AD203B41FA5}">
                      <a16:colId xmlns:a16="http://schemas.microsoft.com/office/drawing/2014/main" val="2072974865"/>
                    </a:ext>
                  </a:extLst>
                </a:gridCol>
                <a:gridCol w="3130863">
                  <a:extLst>
                    <a:ext uri="{9D8B030D-6E8A-4147-A177-3AD203B41FA5}">
                      <a16:colId xmlns:a16="http://schemas.microsoft.com/office/drawing/2014/main" val="2339143307"/>
                    </a:ext>
                  </a:extLst>
                </a:gridCol>
              </a:tblGrid>
              <a:tr h="518458"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Property-based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Simulation-based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530347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5179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 + 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375963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 + TLP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55280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r>
                        <a:rPr lang="en-US" sz="2500" dirty="0"/>
                        <a:t>PKI + TLP + 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663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AF376A-4FAC-E25E-5747-E18B5F72C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66" y="4264221"/>
            <a:ext cx="315270" cy="283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7F9C4-52B2-C1B2-1EC3-ACF091EE2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9" y="3150593"/>
            <a:ext cx="283344" cy="283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40727-6B7A-3A33-323C-E70511FC4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717032"/>
            <a:ext cx="315270" cy="283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380B9-14C7-BFFC-8ECB-5F6405620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3" y="3150593"/>
            <a:ext cx="283344" cy="283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02AD4-95B7-86D3-4714-91057C104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9" y="3717032"/>
            <a:ext cx="283344" cy="283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B60901-703C-2EAA-9C05-A00A9B98B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264221"/>
            <a:ext cx="315270" cy="283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2396F0-CBB5-E0A6-AC9B-B59542867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9" y="2617504"/>
            <a:ext cx="283344" cy="283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EB22AB-13C2-F53B-F5DA-D7651214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3" y="2617504"/>
            <a:ext cx="283344" cy="2833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F78ABD-B77E-DEB4-143D-8826B067100C}"/>
              </a:ext>
            </a:extLst>
          </p:cNvPr>
          <p:cNvCxnSpPr>
            <a:cxnSpLocks/>
          </p:cNvCxnSpPr>
          <p:nvPr/>
        </p:nvCxnSpPr>
        <p:spPr>
          <a:xfrm>
            <a:off x="3863752" y="2420888"/>
            <a:ext cx="0" cy="223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1CD4A0-D925-E852-02AD-AE7F27F992E6}"/>
              </a:ext>
            </a:extLst>
          </p:cNvPr>
          <p:cNvSpPr txBox="1"/>
          <p:nvPr/>
        </p:nvSpPr>
        <p:spPr>
          <a:xfrm>
            <a:off x="8966073" y="2574510"/>
            <a:ext cx="87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[HZ’10]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9F3B97-19A4-0ADF-2675-AF976C0D3D07}"/>
                  </a:ext>
                </a:extLst>
              </p:cNvPr>
              <p:cNvSpPr txBox="1"/>
              <p:nvPr/>
            </p:nvSpPr>
            <p:spPr>
              <a:xfrm>
                <a:off x="5621025" y="2464673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9F3B97-19A4-0ADF-2675-AF976C0D3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25" y="2464673"/>
                <a:ext cx="237566" cy="369332"/>
              </a:xfrm>
              <a:prstGeom prst="rect">
                <a:avLst/>
              </a:prstGeom>
              <a:blipFill>
                <a:blip r:embed="rId4"/>
                <a:stretch>
                  <a:fillRect r="-5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2C031A-E005-E8AE-ACBB-69D87A95361B}"/>
                  </a:ext>
                </a:extLst>
              </p:cNvPr>
              <p:cNvSpPr txBox="1"/>
              <p:nvPr/>
            </p:nvSpPr>
            <p:spPr>
              <a:xfrm>
                <a:off x="5621025" y="2994556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2C031A-E005-E8AE-ACBB-69D87A953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25" y="2994556"/>
                <a:ext cx="237566" cy="369332"/>
              </a:xfrm>
              <a:prstGeom prst="rect">
                <a:avLst/>
              </a:prstGeom>
              <a:blipFill>
                <a:blip r:embed="rId5"/>
                <a:stretch>
                  <a:fillRect r="-5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0529BE-D9A7-B1BA-E14C-4C429BEB7D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48" y="5250874"/>
            <a:ext cx="2674583" cy="1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3B4B939D-5A3D-6975-20BB-A438F2011E90}"/>
              </a:ext>
            </a:extLst>
          </p:cNvPr>
          <p:cNvCxnSpPr/>
          <p:nvPr/>
        </p:nvCxnSpPr>
        <p:spPr>
          <a:xfrm>
            <a:off x="6096000" y="1700808"/>
            <a:ext cx="0" cy="38315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07015D9-62C3-1AA1-2DA2-3E6E7DAC4ED7}"/>
              </a:ext>
            </a:extLst>
          </p:cNvPr>
          <p:cNvGrpSpPr/>
          <p:nvPr/>
        </p:nvGrpSpPr>
        <p:grpSpPr>
          <a:xfrm>
            <a:off x="6833566" y="1755203"/>
            <a:ext cx="3326400" cy="3312000"/>
            <a:chOff x="1518668" y="1062914"/>
            <a:chExt cx="6152586" cy="5286613"/>
          </a:xfrm>
        </p:grpSpPr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CB44218B-A3C0-AC3B-A91B-2FBE0D76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38DD945F-9D51-914D-FB0E-21BE174F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4EC56157-1473-8330-D1E1-EE09F29F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3970693"/>
              <a:ext cx="1539956" cy="1408896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7F5A6E75-1D2B-E224-4D2D-A0E7E114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1903314"/>
              <a:ext cx="1539956" cy="1408896"/>
            </a:xfrm>
            <a:prstGeom prst="rect">
              <a:avLst/>
            </a:prstGeom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4FB9BB0A-0143-6623-8099-D77186F5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1062914"/>
              <a:ext cx="1539956" cy="1408896"/>
            </a:xfrm>
            <a:prstGeom prst="rect">
              <a:avLst/>
            </a:prstGeom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672BC144-0954-9A3A-A3F8-9C9C6C7CF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280920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Secure Multiparty Computation (MPC)</a:t>
            </a:r>
            <a:endParaRPr lang="he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C7D766-C77C-163E-E7B2-9F2E70F220E5}"/>
              </a:ext>
            </a:extLst>
          </p:cNvPr>
          <p:cNvCxnSpPr>
            <a:cxnSpLocks/>
          </p:cNvCxnSpPr>
          <p:nvPr/>
        </p:nvCxnSpPr>
        <p:spPr>
          <a:xfrm flipV="1">
            <a:off x="7720710" y="2686478"/>
            <a:ext cx="540448" cy="9653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C8DA6-A62B-0BC7-EB77-605E5D6BAFB1}"/>
              </a:ext>
            </a:extLst>
          </p:cNvPr>
          <p:cNvCxnSpPr/>
          <p:nvPr/>
        </p:nvCxnSpPr>
        <p:spPr>
          <a:xfrm flipH="1" flipV="1">
            <a:off x="7898468" y="2876913"/>
            <a:ext cx="1614968" cy="7942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3F74A-59F4-42D7-D05B-3600D984735D}"/>
              </a:ext>
            </a:extLst>
          </p:cNvPr>
          <p:cNvCxnSpPr/>
          <p:nvPr/>
        </p:nvCxnSpPr>
        <p:spPr>
          <a:xfrm flipH="1" flipV="1">
            <a:off x="8949720" y="2666466"/>
            <a:ext cx="473217" cy="8846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D2A050-5C0E-5015-51B6-79407AD3F57F}"/>
              </a:ext>
            </a:extLst>
          </p:cNvPr>
          <p:cNvCxnSpPr>
            <a:cxnSpLocks/>
          </p:cNvCxnSpPr>
          <p:nvPr/>
        </p:nvCxnSpPr>
        <p:spPr>
          <a:xfrm flipH="1">
            <a:off x="8648644" y="2664246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98018-782B-B041-352D-0FBFF2426873}"/>
              </a:ext>
            </a:extLst>
          </p:cNvPr>
          <p:cNvCxnSpPr>
            <a:cxnSpLocks/>
          </p:cNvCxnSpPr>
          <p:nvPr/>
        </p:nvCxnSpPr>
        <p:spPr>
          <a:xfrm>
            <a:off x="7735096" y="3038413"/>
            <a:ext cx="639103" cy="10259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016D6-DB15-C91A-C48E-00F4296D145A}"/>
              </a:ext>
            </a:extLst>
          </p:cNvPr>
          <p:cNvCxnSpPr>
            <a:cxnSpLocks/>
          </p:cNvCxnSpPr>
          <p:nvPr/>
        </p:nvCxnSpPr>
        <p:spPr>
          <a:xfrm>
            <a:off x="7654281" y="3833002"/>
            <a:ext cx="1603627" cy="322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A4AD892-94A4-F480-768A-64B9A5B8A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13" y="4168422"/>
            <a:ext cx="1118199" cy="12398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497B60-ED63-B9B5-D6FD-5646F680450C}"/>
              </a:ext>
            </a:extLst>
          </p:cNvPr>
          <p:cNvGrpSpPr/>
          <p:nvPr/>
        </p:nvGrpSpPr>
        <p:grpSpPr>
          <a:xfrm>
            <a:off x="347219" y="908720"/>
            <a:ext cx="3372517" cy="523220"/>
            <a:chOff x="347219" y="1126338"/>
            <a:chExt cx="3372517" cy="523220"/>
          </a:xfrm>
        </p:grpSpPr>
        <p:pic>
          <p:nvPicPr>
            <p:cNvPr id="6" name="Picture 5" descr="Cute Check Mark Background Free PNG Image｜Illustoon">
              <a:extLst>
                <a:ext uri="{FF2B5EF4-FFF2-40B4-BE49-F238E27FC236}">
                  <a16:creationId xmlns:a16="http://schemas.microsoft.com/office/drawing/2014/main" id="{64A5FE3E-6A5B-9DE9-7B5F-D31FA056F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19" y="1168021"/>
              <a:ext cx="478369" cy="478369"/>
            </a:xfrm>
            <a:custGeom>
              <a:avLst/>
              <a:gdLst>
                <a:gd name="connsiteX0" fmla="*/ 0 w 1198817"/>
                <a:gd name="connsiteY0" fmla="*/ 0 h 1198817"/>
                <a:gd name="connsiteX1" fmla="*/ 1198817 w 1198817"/>
                <a:gd name="connsiteY1" fmla="*/ 0 h 1198817"/>
                <a:gd name="connsiteX2" fmla="*/ 1198817 w 1198817"/>
                <a:gd name="connsiteY2" fmla="*/ 1044360 h 1198817"/>
                <a:gd name="connsiteX3" fmla="*/ 771251 w 1198817"/>
                <a:gd name="connsiteY3" fmla="*/ 1044360 h 1198817"/>
                <a:gd name="connsiteX4" fmla="*/ 771251 w 1198817"/>
                <a:gd name="connsiteY4" fmla="*/ 1198817 h 1198817"/>
                <a:gd name="connsiteX5" fmla="*/ 0 w 1198817"/>
                <a:gd name="connsiteY5" fmla="*/ 1198817 h 119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8817" h="1198817">
                  <a:moveTo>
                    <a:pt x="0" y="0"/>
                  </a:moveTo>
                  <a:lnTo>
                    <a:pt x="1198817" y="0"/>
                  </a:lnTo>
                  <a:lnTo>
                    <a:pt x="1198817" y="1044360"/>
                  </a:lnTo>
                  <a:lnTo>
                    <a:pt x="771251" y="1044360"/>
                  </a:lnTo>
                  <a:lnTo>
                    <a:pt x="771251" y="1198817"/>
                  </a:lnTo>
                  <a:lnTo>
                    <a:pt x="0" y="119881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979DBE-7326-3C92-6A02-960A36983A14}"/>
                </a:ext>
              </a:extLst>
            </p:cNvPr>
            <p:cNvSpPr txBox="1"/>
            <p:nvPr/>
          </p:nvSpPr>
          <p:spPr>
            <a:xfrm>
              <a:off x="695400" y="1126338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/>
                <a:t>Holistic definition</a:t>
              </a:r>
              <a:endParaRPr lang="en-US" sz="2800" i="1" baseline="-25000" dirty="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700C97E-6079-DAE8-7976-8B10F5E4E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61" y="3569966"/>
            <a:ext cx="918607" cy="9186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EA6542-EA2A-9496-04C6-74721F25C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3" y="4168422"/>
            <a:ext cx="918607" cy="918607"/>
          </a:xfrm>
          <a:prstGeom prst="rect">
            <a:avLst/>
          </a:prstGeom>
        </p:spPr>
      </p:pic>
      <p:sp>
        <p:nvSpPr>
          <p:cNvPr id="39" name="Freeform 94">
            <a:extLst>
              <a:ext uri="{FF2B5EF4-FFF2-40B4-BE49-F238E27FC236}">
                <a16:creationId xmlns:a16="http://schemas.microsoft.com/office/drawing/2014/main" id="{2AFCC680-8752-9EF9-2089-FB7A6105C4A7}"/>
              </a:ext>
            </a:extLst>
          </p:cNvPr>
          <p:cNvSpPr/>
          <p:nvPr/>
        </p:nvSpPr>
        <p:spPr>
          <a:xfrm>
            <a:off x="9059630" y="4715658"/>
            <a:ext cx="1522332" cy="651197"/>
          </a:xfrm>
          <a:custGeom>
            <a:avLst/>
            <a:gdLst>
              <a:gd name="connsiteX0" fmla="*/ 286832 w 328192"/>
              <a:gd name="connsiteY0" fmla="*/ 818866 h 828515"/>
              <a:gd name="connsiteX1" fmla="*/ 229 w 328192"/>
              <a:gd name="connsiteY1" fmla="*/ 750627 h 828515"/>
              <a:gd name="connsiteX2" fmla="*/ 327775 w 328192"/>
              <a:gd name="connsiteY2" fmla="*/ 245660 h 828515"/>
              <a:gd name="connsiteX3" fmla="*/ 54820 w 328192"/>
              <a:gd name="connsiteY3" fmla="*/ 0 h 828515"/>
              <a:gd name="connsiteX0" fmla="*/ 892412 w 933431"/>
              <a:gd name="connsiteY0" fmla="*/ 1001746 h 1011395"/>
              <a:gd name="connsiteX1" fmla="*/ 605809 w 933431"/>
              <a:gd name="connsiteY1" fmla="*/ 933507 h 1011395"/>
              <a:gd name="connsiteX2" fmla="*/ 933355 w 933431"/>
              <a:gd name="connsiteY2" fmla="*/ 428540 h 1011395"/>
              <a:gd name="connsiteX3" fmla="*/ 0 w 933431"/>
              <a:gd name="connsiteY3" fmla="*/ 0 h 1011395"/>
              <a:gd name="connsiteX0" fmla="*/ 892412 w 892412"/>
              <a:gd name="connsiteY0" fmla="*/ 1001746 h 1016052"/>
              <a:gd name="connsiteX1" fmla="*/ 605809 w 892412"/>
              <a:gd name="connsiteY1" fmla="*/ 933507 h 1016052"/>
              <a:gd name="connsiteX2" fmla="*/ 679355 w 892412"/>
              <a:gd name="connsiteY2" fmla="*/ 326940 h 1016052"/>
              <a:gd name="connsiteX3" fmla="*/ 0 w 892412"/>
              <a:gd name="connsiteY3" fmla="*/ 0 h 1016052"/>
              <a:gd name="connsiteX0" fmla="*/ 892412 w 892412"/>
              <a:gd name="connsiteY0" fmla="*/ 1001746 h 1122282"/>
              <a:gd name="connsiteX1" fmla="*/ 219729 w 892412"/>
              <a:gd name="connsiteY1" fmla="*/ 1085907 h 1122282"/>
              <a:gd name="connsiteX2" fmla="*/ 679355 w 892412"/>
              <a:gd name="connsiteY2" fmla="*/ 326940 h 1122282"/>
              <a:gd name="connsiteX3" fmla="*/ 0 w 892412"/>
              <a:gd name="connsiteY3" fmla="*/ 0 h 1122282"/>
              <a:gd name="connsiteX0" fmla="*/ 994012 w 994012"/>
              <a:gd name="connsiteY0" fmla="*/ 839186 h 959722"/>
              <a:gd name="connsiteX1" fmla="*/ 321329 w 994012"/>
              <a:gd name="connsiteY1" fmla="*/ 923347 h 959722"/>
              <a:gd name="connsiteX2" fmla="*/ 780955 w 994012"/>
              <a:gd name="connsiteY2" fmla="*/ 164380 h 959722"/>
              <a:gd name="connsiteX3" fmla="*/ 0 w 994012"/>
              <a:gd name="connsiteY3" fmla="*/ 0 h 959722"/>
              <a:gd name="connsiteX0" fmla="*/ 994012 w 994012"/>
              <a:gd name="connsiteY0" fmla="*/ 839186 h 840540"/>
              <a:gd name="connsiteX1" fmla="*/ 463569 w 994012"/>
              <a:gd name="connsiteY1" fmla="*/ 649027 h 840540"/>
              <a:gd name="connsiteX2" fmla="*/ 780955 w 994012"/>
              <a:gd name="connsiteY2" fmla="*/ 164380 h 840540"/>
              <a:gd name="connsiteX3" fmla="*/ 0 w 994012"/>
              <a:gd name="connsiteY3" fmla="*/ 0 h 840540"/>
              <a:gd name="connsiteX0" fmla="*/ 1522332 w 1522332"/>
              <a:gd name="connsiteY0" fmla="*/ 351506 h 651197"/>
              <a:gd name="connsiteX1" fmla="*/ 463569 w 1522332"/>
              <a:gd name="connsiteY1" fmla="*/ 649027 h 651197"/>
              <a:gd name="connsiteX2" fmla="*/ 780955 w 1522332"/>
              <a:gd name="connsiteY2" fmla="*/ 164380 h 651197"/>
              <a:gd name="connsiteX3" fmla="*/ 0 w 1522332"/>
              <a:gd name="connsiteY3" fmla="*/ 0 h 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332" h="651197">
                <a:moveTo>
                  <a:pt x="1522332" y="351506"/>
                </a:moveTo>
                <a:cubicBezTo>
                  <a:pt x="1375618" y="365153"/>
                  <a:pt x="587132" y="680215"/>
                  <a:pt x="463569" y="649027"/>
                </a:cubicBezTo>
                <a:cubicBezTo>
                  <a:pt x="340006" y="617839"/>
                  <a:pt x="771857" y="289484"/>
                  <a:pt x="780955" y="164380"/>
                </a:cubicBezTo>
                <a:cubicBezTo>
                  <a:pt x="790053" y="39276"/>
                  <a:pt x="141026" y="6027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E986E30-E27B-EA90-21DC-8F1DA7CB3BDB}"/>
              </a:ext>
            </a:extLst>
          </p:cNvPr>
          <p:cNvSpPr/>
          <p:nvPr/>
        </p:nvSpPr>
        <p:spPr>
          <a:xfrm>
            <a:off x="10084907" y="3987162"/>
            <a:ext cx="629920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" h="883920">
                <a:moveTo>
                  <a:pt x="629920" y="883920"/>
                </a:moveTo>
                <a:cubicBezTo>
                  <a:pt x="397933" y="853440"/>
                  <a:pt x="165947" y="822960"/>
                  <a:pt x="152400" y="721360"/>
                </a:cubicBezTo>
                <a:cubicBezTo>
                  <a:pt x="138853" y="619760"/>
                  <a:pt x="565573" y="414867"/>
                  <a:pt x="548640" y="274320"/>
                </a:cubicBezTo>
                <a:cubicBezTo>
                  <a:pt x="531707" y="133773"/>
                  <a:pt x="240453" y="12784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7750B7-FB6B-380C-BD48-6D5A74A338B9}"/>
              </a:ext>
            </a:extLst>
          </p:cNvPr>
          <p:cNvCxnSpPr>
            <a:cxnSpLocks/>
          </p:cNvCxnSpPr>
          <p:nvPr/>
        </p:nvCxnSpPr>
        <p:spPr>
          <a:xfrm flipH="1">
            <a:off x="7702846" y="2968927"/>
            <a:ext cx="1483482" cy="7926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8EC79C-AD09-3599-7688-F0B7F00A59F4}"/>
              </a:ext>
            </a:extLst>
          </p:cNvPr>
          <p:cNvCxnSpPr>
            <a:cxnSpLocks/>
          </p:cNvCxnSpPr>
          <p:nvPr/>
        </p:nvCxnSpPr>
        <p:spPr>
          <a:xfrm flipV="1">
            <a:off x="8703210" y="3108786"/>
            <a:ext cx="669639" cy="10477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A91657-74F6-BF06-6C46-B07C5CE5E3E6}"/>
              </a:ext>
            </a:extLst>
          </p:cNvPr>
          <p:cNvGrpSpPr/>
          <p:nvPr/>
        </p:nvGrpSpPr>
        <p:grpSpPr>
          <a:xfrm>
            <a:off x="479376" y="1755203"/>
            <a:ext cx="3326400" cy="3312000"/>
            <a:chOff x="1518668" y="1062914"/>
            <a:chExt cx="6152586" cy="52866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974E377-C144-8186-774C-6865969E7CFD}"/>
                </a:ext>
              </a:extLst>
            </p:cNvPr>
            <p:cNvGrpSpPr/>
            <p:nvPr/>
          </p:nvGrpSpPr>
          <p:grpSpPr>
            <a:xfrm>
              <a:off x="1518668" y="1062914"/>
              <a:ext cx="6152586" cy="5286613"/>
              <a:chOff x="1518668" y="1062914"/>
              <a:chExt cx="6152586" cy="5286613"/>
            </a:xfrm>
          </p:grpSpPr>
          <p:pic>
            <p:nvPicPr>
              <p:cNvPr id="1029" name="Picture 1028">
                <a:extLst>
                  <a:ext uri="{FF2B5EF4-FFF2-40B4-BE49-F238E27FC236}">
                    <a16:creationId xmlns:a16="http://schemas.microsoft.com/office/drawing/2014/main" id="{11ED65F0-4856-6236-38C1-010E8CA65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0" name="Picture 1029">
                <a:extLst>
                  <a:ext uri="{FF2B5EF4-FFF2-40B4-BE49-F238E27FC236}">
                    <a16:creationId xmlns:a16="http://schemas.microsoft.com/office/drawing/2014/main" id="{8FED7CD4-A528-62F8-5834-C7DC5154C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4940631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0F7A88CD-27AC-C8BE-A02B-512DC9C63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3970693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2" name="Picture 1031">
                <a:extLst>
                  <a:ext uri="{FF2B5EF4-FFF2-40B4-BE49-F238E27FC236}">
                    <a16:creationId xmlns:a16="http://schemas.microsoft.com/office/drawing/2014/main" id="{A773CA80-B32C-3371-3776-859AE6DBE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494BDDB0-0485-DBCA-0C20-92F8A9F8E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10629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34" name="Picture 1033">
                <a:extLst>
                  <a:ext uri="{FF2B5EF4-FFF2-40B4-BE49-F238E27FC236}">
                    <a16:creationId xmlns:a16="http://schemas.microsoft.com/office/drawing/2014/main" id="{00EF48A3-10E0-1583-4B4F-E6D5E30B8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3970693"/>
                <a:ext cx="1539956" cy="1408896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F297E1-737C-A34F-3B26-FC4B306DBF15}"/>
                </a:ext>
              </a:extLst>
            </p:cNvPr>
            <p:cNvGrpSpPr/>
            <p:nvPr/>
          </p:nvGrpSpPr>
          <p:grpSpPr>
            <a:xfrm>
              <a:off x="3058624" y="2471810"/>
              <a:ext cx="3072674" cy="2468821"/>
              <a:chOff x="3058624" y="2471810"/>
              <a:chExt cx="3072674" cy="2468821"/>
            </a:xfrm>
          </p:grpSpPr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A5614D81-A063-EF91-1A0A-9E771D00286E}"/>
                  </a:ext>
                </a:extLst>
              </p:cNvPr>
              <p:cNvCxnSpPr>
                <a:stCxn id="1029" idx="1"/>
                <a:endCxn id="1031" idx="3"/>
              </p:cNvCxnSpPr>
              <p:nvPr/>
            </p:nvCxnSpPr>
            <p:spPr>
              <a:xfrm flipH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5A579598-D4C1-A117-B70C-B1FA0A892ABF}"/>
                  </a:ext>
                </a:extLst>
              </p:cNvPr>
              <p:cNvCxnSpPr>
                <a:stCxn id="1034" idx="1"/>
                <a:endCxn id="1032" idx="3"/>
              </p:cNvCxnSpPr>
              <p:nvPr/>
            </p:nvCxnSpPr>
            <p:spPr>
              <a:xfrm flipH="1" flipV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6ACEC3D0-1843-9330-E2D5-F5237154F7AC}"/>
                  </a:ext>
                </a:extLst>
              </p:cNvPr>
              <p:cNvCxnSpPr>
                <a:stCxn id="1030" idx="0"/>
                <a:endCxn id="1033" idx="2"/>
              </p:cNvCxnSpPr>
              <p:nvPr/>
            </p:nvCxnSpPr>
            <p:spPr>
              <a:xfrm flipV="1">
                <a:off x="4605294" y="2471810"/>
                <a:ext cx="0" cy="2468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1027">
                <a:extLst>
                  <a:ext uri="{FF2B5EF4-FFF2-40B4-BE49-F238E27FC236}">
                    <a16:creationId xmlns:a16="http://schemas.microsoft.com/office/drawing/2014/main" id="{6E8757BF-06DC-942A-E5E4-649A0019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3" y="3111172"/>
                <a:ext cx="1539956" cy="1190093"/>
              </a:xfrm>
              <a:prstGeom prst="rect">
                <a:avLst/>
              </a:prstGeom>
            </p:spPr>
          </p:pic>
        </p:grpSp>
      </p:grp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43B879B-0EAC-689C-C172-9042BACAB5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84" y="4228325"/>
            <a:ext cx="1221198" cy="1179900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A4E782AF-EE87-36D3-C0A7-919052D31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75" y="4198481"/>
            <a:ext cx="918607" cy="918607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3CF0694F-9048-DB14-45F2-46569621D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4" y="3592358"/>
            <a:ext cx="918607" cy="918607"/>
          </a:xfrm>
          <a:prstGeom prst="rect">
            <a:avLst/>
          </a:prstGeom>
        </p:spPr>
      </p:pic>
      <p:sp>
        <p:nvSpPr>
          <p:cNvPr id="1040" name="Freeform 93">
            <a:extLst>
              <a:ext uri="{FF2B5EF4-FFF2-40B4-BE49-F238E27FC236}">
                <a16:creationId xmlns:a16="http://schemas.microsoft.com/office/drawing/2014/main" id="{B441A12A-6D14-EA49-51A0-FCB29DB3459B}"/>
              </a:ext>
            </a:extLst>
          </p:cNvPr>
          <p:cNvSpPr/>
          <p:nvPr/>
        </p:nvSpPr>
        <p:spPr>
          <a:xfrm rot="18299936" flipH="1">
            <a:off x="2846138" y="4231080"/>
            <a:ext cx="732037" cy="1299717"/>
          </a:xfrm>
          <a:custGeom>
            <a:avLst/>
            <a:gdLst>
              <a:gd name="connsiteX0" fmla="*/ 68577 w 245998"/>
              <a:gd name="connsiteY0" fmla="*/ 914400 h 914400"/>
              <a:gd name="connsiteX1" fmla="*/ 136816 w 245998"/>
              <a:gd name="connsiteY1" fmla="*/ 846161 h 914400"/>
              <a:gd name="connsiteX2" fmla="*/ 191407 w 245998"/>
              <a:gd name="connsiteY2" fmla="*/ 559558 h 914400"/>
              <a:gd name="connsiteX3" fmla="*/ 338 w 245998"/>
              <a:gd name="connsiteY3" fmla="*/ 245660 h 914400"/>
              <a:gd name="connsiteX4" fmla="*/ 245998 w 245998"/>
              <a:gd name="connsiteY4" fmla="*/ 0 h 914400"/>
              <a:gd name="connsiteX0" fmla="*/ 71966 w 469042"/>
              <a:gd name="connsiteY0" fmla="*/ 914400 h 914400"/>
              <a:gd name="connsiteX1" fmla="*/ 140205 w 469042"/>
              <a:gd name="connsiteY1" fmla="*/ 846161 h 914400"/>
              <a:gd name="connsiteX2" fmla="*/ 467751 w 469042"/>
              <a:gd name="connsiteY2" fmla="*/ 586853 h 914400"/>
              <a:gd name="connsiteX3" fmla="*/ 3727 w 469042"/>
              <a:gd name="connsiteY3" fmla="*/ 245660 h 914400"/>
              <a:gd name="connsiteX4" fmla="*/ 249387 w 469042"/>
              <a:gd name="connsiteY4" fmla="*/ 0 h 914400"/>
              <a:gd name="connsiteX0" fmla="*/ 71204 w 468280"/>
              <a:gd name="connsiteY0" fmla="*/ 1171079 h 1171079"/>
              <a:gd name="connsiteX1" fmla="*/ 139443 w 468280"/>
              <a:gd name="connsiteY1" fmla="*/ 1102840 h 1171079"/>
              <a:gd name="connsiteX2" fmla="*/ 466989 w 468280"/>
              <a:gd name="connsiteY2" fmla="*/ 843532 h 1171079"/>
              <a:gd name="connsiteX3" fmla="*/ 2965 w 468280"/>
              <a:gd name="connsiteY3" fmla="*/ 502339 h 1171079"/>
              <a:gd name="connsiteX4" fmla="*/ 317433 w 468280"/>
              <a:gd name="connsiteY4" fmla="*/ 0 h 1171079"/>
              <a:gd name="connsiteX0" fmla="*/ 0 w 570364"/>
              <a:gd name="connsiteY0" fmla="*/ 1339252 h 1339252"/>
              <a:gd name="connsiteX1" fmla="*/ 241392 w 570364"/>
              <a:gd name="connsiteY1" fmla="*/ 1102840 h 1339252"/>
              <a:gd name="connsiteX2" fmla="*/ 568938 w 570364"/>
              <a:gd name="connsiteY2" fmla="*/ 843532 h 1339252"/>
              <a:gd name="connsiteX3" fmla="*/ 104914 w 570364"/>
              <a:gd name="connsiteY3" fmla="*/ 502339 h 1339252"/>
              <a:gd name="connsiteX4" fmla="*/ 419382 w 570364"/>
              <a:gd name="connsiteY4" fmla="*/ 0 h 1339252"/>
              <a:gd name="connsiteX0" fmla="*/ 0 w 568938"/>
              <a:gd name="connsiteY0" fmla="*/ 1339252 h 1339252"/>
              <a:gd name="connsiteX1" fmla="*/ 568938 w 568938"/>
              <a:gd name="connsiteY1" fmla="*/ 843532 h 1339252"/>
              <a:gd name="connsiteX2" fmla="*/ 104914 w 568938"/>
              <a:gd name="connsiteY2" fmla="*/ 502339 h 1339252"/>
              <a:gd name="connsiteX3" fmla="*/ 419382 w 568938"/>
              <a:gd name="connsiteY3" fmla="*/ 0 h 1339252"/>
              <a:gd name="connsiteX0" fmla="*/ 0 w 541540"/>
              <a:gd name="connsiteY0" fmla="*/ 1299717 h 1299717"/>
              <a:gd name="connsiteX1" fmla="*/ 541264 w 541540"/>
              <a:gd name="connsiteY1" fmla="*/ 843532 h 1299717"/>
              <a:gd name="connsiteX2" fmla="*/ 77240 w 541540"/>
              <a:gd name="connsiteY2" fmla="*/ 502339 h 1299717"/>
              <a:gd name="connsiteX3" fmla="*/ 391708 w 541540"/>
              <a:gd name="connsiteY3" fmla="*/ 0 h 12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540" h="1299717">
                <a:moveTo>
                  <a:pt x="0" y="1299717"/>
                </a:moveTo>
                <a:cubicBezTo>
                  <a:pt x="118529" y="1196442"/>
                  <a:pt x="528391" y="976428"/>
                  <a:pt x="541264" y="843532"/>
                </a:cubicBezTo>
                <a:cubicBezTo>
                  <a:pt x="554137" y="710636"/>
                  <a:pt x="113634" y="600148"/>
                  <a:pt x="77240" y="502339"/>
                </a:cubicBezTo>
                <a:cubicBezTo>
                  <a:pt x="40846" y="404530"/>
                  <a:pt x="350765" y="45493"/>
                  <a:pt x="391708" y="0"/>
                </a:cubicBezTo>
              </a:path>
            </a:pathLst>
          </a:custGeom>
          <a:noFill/>
          <a:ln w="254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BB847DE9-631B-7E00-0A08-876826CB2BAC}"/>
                  </a:ext>
                </a:extLst>
              </p:cNvPr>
              <p:cNvSpPr txBox="1"/>
              <p:nvPr/>
            </p:nvSpPr>
            <p:spPr>
              <a:xfrm>
                <a:off x="5663952" y="3458248"/>
                <a:ext cx="676168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000" i="1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he-IL" sz="8000" dirty="0"/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BB847DE9-631B-7E00-0A08-876826CB2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3458248"/>
                <a:ext cx="676168" cy="1323439"/>
              </a:xfrm>
              <a:prstGeom prst="rect">
                <a:avLst/>
              </a:prstGeom>
              <a:blipFill>
                <a:blip r:embed="rId8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9" name="Picture 1068">
            <a:extLst>
              <a:ext uri="{FF2B5EF4-FFF2-40B4-BE49-F238E27FC236}">
                <a16:creationId xmlns:a16="http://schemas.microsoft.com/office/drawing/2014/main" id="{1AED7BF9-0347-C8C5-28D0-6787A7C3FF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10" y="2664246"/>
            <a:ext cx="989010" cy="1239803"/>
          </a:xfrm>
          <a:prstGeom prst="rect">
            <a:avLst/>
          </a:prstGeom>
        </p:spPr>
      </p:pic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8CEA648E-1247-81F5-E250-C9904C1477C0}"/>
              </a:ext>
            </a:extLst>
          </p:cNvPr>
          <p:cNvSpPr/>
          <p:nvPr/>
        </p:nvSpPr>
        <p:spPr>
          <a:xfrm rot="20650897">
            <a:off x="3831162" y="3784529"/>
            <a:ext cx="477836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  <a:gd name="connsiteX0" fmla="*/ 477836 w 477836"/>
              <a:gd name="connsiteY0" fmla="*/ 883920 h 883920"/>
              <a:gd name="connsiteX1" fmla="*/ 316 w 477836"/>
              <a:gd name="connsiteY1" fmla="*/ 721360 h 883920"/>
              <a:gd name="connsiteX2" fmla="*/ 396556 w 477836"/>
              <a:gd name="connsiteY2" fmla="*/ 274320 h 883920"/>
              <a:gd name="connsiteX3" fmla="*/ 22088 w 477836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36" h="883920">
                <a:moveTo>
                  <a:pt x="477836" y="883920"/>
                </a:moveTo>
                <a:cubicBezTo>
                  <a:pt x="245849" y="853440"/>
                  <a:pt x="13863" y="822960"/>
                  <a:pt x="316" y="721360"/>
                </a:cubicBezTo>
                <a:cubicBezTo>
                  <a:pt x="-13231" y="619760"/>
                  <a:pt x="413489" y="414867"/>
                  <a:pt x="396556" y="274320"/>
                </a:cubicBezTo>
                <a:cubicBezTo>
                  <a:pt x="379623" y="133773"/>
                  <a:pt x="262541" y="127846"/>
                  <a:pt x="22088" y="0"/>
                </a:cubicBezTo>
              </a:path>
            </a:pathLst>
          </a:custGeom>
          <a:noFill/>
          <a:ln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597037" y="5859269"/>
                <a:ext cx="114756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 protocol is secure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real-world adversary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ideal-world adversary </a:t>
                </a:r>
                <a:br>
                  <a:rPr lang="en-US" sz="2800" dirty="0"/>
                </a:br>
                <a:r>
                  <a:rPr lang="en-US" sz="2800" dirty="0"/>
                  <a:t>such that no environment can distinguish real from ideal</a:t>
                </a:r>
                <a:endParaRPr lang="en-US" sz="2800" b="1" i="1" baseline="-25000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7" y="5859269"/>
                <a:ext cx="11475627" cy="954107"/>
              </a:xfrm>
              <a:prstGeom prst="rect">
                <a:avLst/>
              </a:prstGeom>
              <a:blipFill>
                <a:blip r:embed="rId10"/>
                <a:stretch>
                  <a:fillRect l="-111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D885C8B-3A50-BA18-6144-23125E306FC8}"/>
              </a:ext>
            </a:extLst>
          </p:cNvPr>
          <p:cNvGrpSpPr/>
          <p:nvPr/>
        </p:nvGrpSpPr>
        <p:grpSpPr>
          <a:xfrm>
            <a:off x="3417275" y="908720"/>
            <a:ext cx="3372517" cy="523220"/>
            <a:chOff x="3371555" y="1120831"/>
            <a:chExt cx="3372517" cy="523220"/>
          </a:xfrm>
        </p:grpSpPr>
        <p:pic>
          <p:nvPicPr>
            <p:cNvPr id="7" name="Picture 6" descr="Cute Check Mark Background Free PNG Image｜Illustoon">
              <a:extLst>
                <a:ext uri="{FF2B5EF4-FFF2-40B4-BE49-F238E27FC236}">
                  <a16:creationId xmlns:a16="http://schemas.microsoft.com/office/drawing/2014/main" id="{12B0CB48-CCB7-12BC-447E-7F96F176D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555" y="1162514"/>
              <a:ext cx="478369" cy="478369"/>
            </a:xfrm>
            <a:custGeom>
              <a:avLst/>
              <a:gdLst>
                <a:gd name="connsiteX0" fmla="*/ 0 w 1198817"/>
                <a:gd name="connsiteY0" fmla="*/ 0 h 1198817"/>
                <a:gd name="connsiteX1" fmla="*/ 1198817 w 1198817"/>
                <a:gd name="connsiteY1" fmla="*/ 0 h 1198817"/>
                <a:gd name="connsiteX2" fmla="*/ 1198817 w 1198817"/>
                <a:gd name="connsiteY2" fmla="*/ 1044360 h 1198817"/>
                <a:gd name="connsiteX3" fmla="*/ 771251 w 1198817"/>
                <a:gd name="connsiteY3" fmla="*/ 1044360 h 1198817"/>
                <a:gd name="connsiteX4" fmla="*/ 771251 w 1198817"/>
                <a:gd name="connsiteY4" fmla="*/ 1198817 h 1198817"/>
                <a:gd name="connsiteX5" fmla="*/ 0 w 1198817"/>
                <a:gd name="connsiteY5" fmla="*/ 1198817 h 119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8817" h="1198817">
                  <a:moveTo>
                    <a:pt x="0" y="0"/>
                  </a:moveTo>
                  <a:lnTo>
                    <a:pt x="1198817" y="0"/>
                  </a:lnTo>
                  <a:lnTo>
                    <a:pt x="1198817" y="1044360"/>
                  </a:lnTo>
                  <a:lnTo>
                    <a:pt x="771251" y="1044360"/>
                  </a:lnTo>
                  <a:lnTo>
                    <a:pt x="771251" y="1198817"/>
                  </a:lnTo>
                  <a:lnTo>
                    <a:pt x="0" y="119881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65C46-A4BD-64C0-8913-98FB93D6E7FC}"/>
                </a:ext>
              </a:extLst>
            </p:cNvPr>
            <p:cNvSpPr txBox="1"/>
            <p:nvPr/>
          </p:nvSpPr>
          <p:spPr>
            <a:xfrm>
              <a:off x="3719736" y="1120831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/>
                <a:t>Composition</a:t>
              </a:r>
              <a:endParaRPr lang="en-US" sz="2800" i="1" baseline="-25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D95914-4814-0050-6D06-ED5CFF42DCB6}"/>
              </a:ext>
            </a:extLst>
          </p:cNvPr>
          <p:cNvGrpSpPr/>
          <p:nvPr/>
        </p:nvGrpSpPr>
        <p:grpSpPr>
          <a:xfrm>
            <a:off x="5807968" y="908720"/>
            <a:ext cx="4452634" cy="523220"/>
            <a:chOff x="3371555" y="1120831"/>
            <a:chExt cx="4452634" cy="523220"/>
          </a:xfrm>
        </p:grpSpPr>
        <p:pic>
          <p:nvPicPr>
            <p:cNvPr id="13" name="Picture 12" descr="Cute Check Mark Background Free PNG Image｜Illustoon">
              <a:extLst>
                <a:ext uri="{FF2B5EF4-FFF2-40B4-BE49-F238E27FC236}">
                  <a16:creationId xmlns:a16="http://schemas.microsoft.com/office/drawing/2014/main" id="{584D9958-A343-8263-5755-AAB3DB12C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555" y="1162514"/>
              <a:ext cx="478369" cy="478369"/>
            </a:xfrm>
            <a:custGeom>
              <a:avLst/>
              <a:gdLst>
                <a:gd name="connsiteX0" fmla="*/ 0 w 1198817"/>
                <a:gd name="connsiteY0" fmla="*/ 0 h 1198817"/>
                <a:gd name="connsiteX1" fmla="*/ 1198817 w 1198817"/>
                <a:gd name="connsiteY1" fmla="*/ 0 h 1198817"/>
                <a:gd name="connsiteX2" fmla="*/ 1198817 w 1198817"/>
                <a:gd name="connsiteY2" fmla="*/ 1044360 h 1198817"/>
                <a:gd name="connsiteX3" fmla="*/ 771251 w 1198817"/>
                <a:gd name="connsiteY3" fmla="*/ 1044360 h 1198817"/>
                <a:gd name="connsiteX4" fmla="*/ 771251 w 1198817"/>
                <a:gd name="connsiteY4" fmla="*/ 1198817 h 1198817"/>
                <a:gd name="connsiteX5" fmla="*/ 0 w 1198817"/>
                <a:gd name="connsiteY5" fmla="*/ 1198817 h 119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8817" h="1198817">
                  <a:moveTo>
                    <a:pt x="0" y="0"/>
                  </a:moveTo>
                  <a:lnTo>
                    <a:pt x="1198817" y="0"/>
                  </a:lnTo>
                  <a:lnTo>
                    <a:pt x="1198817" y="1044360"/>
                  </a:lnTo>
                  <a:lnTo>
                    <a:pt x="771251" y="1044360"/>
                  </a:lnTo>
                  <a:lnTo>
                    <a:pt x="771251" y="1198817"/>
                  </a:lnTo>
                  <a:lnTo>
                    <a:pt x="0" y="119881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AF2F18-1083-6B09-8895-1708E0FE8594}"/>
                </a:ext>
              </a:extLst>
            </p:cNvPr>
            <p:cNvSpPr txBox="1"/>
            <p:nvPr/>
          </p:nvSpPr>
          <p:spPr>
            <a:xfrm>
              <a:off x="3719735" y="1120831"/>
              <a:ext cx="410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/>
                <a:t>Clear meaning of security</a:t>
              </a:r>
              <a:endParaRPr lang="en-US" sz="2800" i="1" baseline="-25000" dirty="0"/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069D2B3-97D6-B5F4-E4DC-399B475F9A72}"/>
              </a:ext>
            </a:extLst>
          </p:cNvPr>
          <p:cNvSpPr/>
          <p:nvPr/>
        </p:nvSpPr>
        <p:spPr>
          <a:xfrm>
            <a:off x="3594008" y="5517232"/>
            <a:ext cx="1679125" cy="384526"/>
          </a:xfrm>
          <a:prstGeom prst="wedgeRectCallout">
            <a:avLst>
              <a:gd name="adj1" fmla="val -18300"/>
              <a:gd name="adj2" fmla="val 9921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adaptive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4AF3FE2-2022-895E-ABD8-5C248B2108DF}"/>
              </a:ext>
            </a:extLst>
          </p:cNvPr>
          <p:cNvSpPr/>
          <p:nvPr/>
        </p:nvSpPr>
        <p:spPr>
          <a:xfrm>
            <a:off x="6928843" y="5479590"/>
            <a:ext cx="1679125" cy="384526"/>
          </a:xfrm>
          <a:prstGeom prst="wedgeRectCallout">
            <a:avLst>
              <a:gd name="adj1" fmla="val -18300"/>
              <a:gd name="adj2" fmla="val 9921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adaptive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849C8D-8D40-7ACA-4968-7CF01B77410B}"/>
              </a:ext>
            </a:extLst>
          </p:cNvPr>
          <p:cNvSpPr/>
          <p:nvPr/>
        </p:nvSpPr>
        <p:spPr>
          <a:xfrm>
            <a:off x="217031" y="1700808"/>
            <a:ext cx="11974969" cy="51388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95D582-5FCD-A10A-2A73-E1078FE285F0}"/>
              </a:ext>
            </a:extLst>
          </p:cNvPr>
          <p:cNvGrpSpPr/>
          <p:nvPr/>
        </p:nvGrpSpPr>
        <p:grpSpPr>
          <a:xfrm>
            <a:off x="2618350" y="1465620"/>
            <a:ext cx="2545465" cy="523220"/>
            <a:chOff x="2618350" y="1465620"/>
            <a:chExt cx="2545465" cy="523220"/>
          </a:xfrm>
        </p:grpSpPr>
        <p:pic>
          <p:nvPicPr>
            <p:cNvPr id="25" name="Picture 24" descr="Flat round X mark red icon, button. Cross symbol isolated on white  background. Vector illustration. EPS10 Stock Vector | Adobe Stock">
              <a:extLst>
                <a:ext uri="{FF2B5EF4-FFF2-40B4-BE49-F238E27FC236}">
                  <a16:creationId xmlns:a16="http://schemas.microsoft.com/office/drawing/2014/main" id="{AF9AE650-F824-6588-27A3-2938CA3B4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350" y="1542410"/>
              <a:ext cx="403898" cy="403898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390836 w 6858000"/>
                <a:gd name="connsiteY3" fmla="*/ 6858000 h 6858000"/>
                <a:gd name="connsiteX4" fmla="*/ 390836 w 6858000"/>
                <a:gd name="connsiteY4" fmla="*/ 4941168 h 6858000"/>
                <a:gd name="connsiteX5" fmla="*/ 0 w 6858000"/>
                <a:gd name="connsiteY5" fmla="*/ 49411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390836" y="6858000"/>
                  </a:lnTo>
                  <a:lnTo>
                    <a:pt x="390836" y="4941168"/>
                  </a:lnTo>
                  <a:lnTo>
                    <a:pt x="0" y="4941168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F40BA4-3F6F-0069-91D1-5602547B1148}"/>
                </a:ext>
              </a:extLst>
            </p:cNvPr>
            <p:cNvSpPr txBox="1"/>
            <p:nvPr/>
          </p:nvSpPr>
          <p:spPr>
            <a:xfrm>
              <a:off x="2927648" y="1465620"/>
              <a:ext cx="2236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/>
                <a:t>Hard to prove</a:t>
              </a:r>
              <a:endParaRPr lang="en-US" sz="2800" i="1" baseline="-25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5719D2-AC5F-5D7E-A6FD-7C2D40229211}"/>
              </a:ext>
            </a:extLst>
          </p:cNvPr>
          <p:cNvGrpSpPr/>
          <p:nvPr/>
        </p:nvGrpSpPr>
        <p:grpSpPr>
          <a:xfrm>
            <a:off x="5231904" y="1468437"/>
            <a:ext cx="2813989" cy="523220"/>
            <a:chOff x="2618350" y="1465620"/>
            <a:chExt cx="2813989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241509-517C-DD9F-382C-3761812ABF8E}"/>
                </a:ext>
              </a:extLst>
            </p:cNvPr>
            <p:cNvSpPr txBox="1"/>
            <p:nvPr/>
          </p:nvSpPr>
          <p:spPr>
            <a:xfrm>
              <a:off x="2927648" y="1465620"/>
              <a:ext cx="25046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/>
                <a:t>Is it an overkill?</a:t>
              </a:r>
              <a:endParaRPr lang="en-US" sz="2800" i="1" baseline="-25000" dirty="0"/>
            </a:p>
          </p:txBody>
        </p:sp>
        <p:pic>
          <p:nvPicPr>
            <p:cNvPr id="28" name="Picture 27" descr="Flat round X mark red icon, button. Cross symbol isolated on white  background. Vector illustration. EPS10 Stock Vector | Adobe Stock">
              <a:extLst>
                <a:ext uri="{FF2B5EF4-FFF2-40B4-BE49-F238E27FC236}">
                  <a16:creationId xmlns:a16="http://schemas.microsoft.com/office/drawing/2014/main" id="{9262C667-C78D-4237-8201-EF76E1165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350" y="1542410"/>
              <a:ext cx="403898" cy="403898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390836 w 6858000"/>
                <a:gd name="connsiteY3" fmla="*/ 6858000 h 6858000"/>
                <a:gd name="connsiteX4" fmla="*/ 390836 w 6858000"/>
                <a:gd name="connsiteY4" fmla="*/ 4941168 h 6858000"/>
                <a:gd name="connsiteX5" fmla="*/ 0 w 6858000"/>
                <a:gd name="connsiteY5" fmla="*/ 49411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390836" y="6858000"/>
                  </a:lnTo>
                  <a:lnTo>
                    <a:pt x="390836" y="4941168"/>
                  </a:lnTo>
                  <a:lnTo>
                    <a:pt x="0" y="4941168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60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07015D9-62C3-1AA1-2DA2-3E6E7DAC4ED7}"/>
              </a:ext>
            </a:extLst>
          </p:cNvPr>
          <p:cNvGrpSpPr/>
          <p:nvPr/>
        </p:nvGrpSpPr>
        <p:grpSpPr>
          <a:xfrm>
            <a:off x="6833566" y="1755203"/>
            <a:ext cx="3326400" cy="3312000"/>
            <a:chOff x="1518668" y="1062914"/>
            <a:chExt cx="6152586" cy="5286613"/>
          </a:xfrm>
        </p:grpSpPr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CB44218B-A3C0-AC3B-A91B-2FBE0D76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38DD945F-9D51-914D-FB0E-21BE174F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4EC56157-1473-8330-D1E1-EE09F29F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3970693"/>
              <a:ext cx="1539956" cy="1408896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7F5A6E75-1D2B-E224-4D2D-A0E7E114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1903314"/>
              <a:ext cx="1539956" cy="1408896"/>
            </a:xfrm>
            <a:prstGeom prst="rect">
              <a:avLst/>
            </a:prstGeom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4FB9BB0A-0143-6623-8099-D77186F5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1062914"/>
              <a:ext cx="1539956" cy="1408896"/>
            </a:xfrm>
            <a:prstGeom prst="rect">
              <a:avLst/>
            </a:prstGeom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672BC144-0954-9A3A-A3F8-9C9C6C7CF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280920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MPC: Property based</a:t>
            </a:r>
            <a:endParaRPr lang="he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C7D766-C77C-163E-E7B2-9F2E70F220E5}"/>
              </a:ext>
            </a:extLst>
          </p:cNvPr>
          <p:cNvCxnSpPr>
            <a:cxnSpLocks/>
          </p:cNvCxnSpPr>
          <p:nvPr/>
        </p:nvCxnSpPr>
        <p:spPr>
          <a:xfrm flipV="1">
            <a:off x="7720710" y="2686478"/>
            <a:ext cx="540448" cy="9653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C8DA6-A62B-0BC7-EB77-605E5D6BAFB1}"/>
              </a:ext>
            </a:extLst>
          </p:cNvPr>
          <p:cNvCxnSpPr/>
          <p:nvPr/>
        </p:nvCxnSpPr>
        <p:spPr>
          <a:xfrm flipH="1" flipV="1">
            <a:off x="7898468" y="2876913"/>
            <a:ext cx="1614968" cy="7942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3F74A-59F4-42D7-D05B-3600D984735D}"/>
              </a:ext>
            </a:extLst>
          </p:cNvPr>
          <p:cNvCxnSpPr/>
          <p:nvPr/>
        </p:nvCxnSpPr>
        <p:spPr>
          <a:xfrm flipH="1" flipV="1">
            <a:off x="8949720" y="2666466"/>
            <a:ext cx="473217" cy="8846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D2A050-5C0E-5015-51B6-79407AD3F57F}"/>
              </a:ext>
            </a:extLst>
          </p:cNvPr>
          <p:cNvCxnSpPr>
            <a:cxnSpLocks/>
          </p:cNvCxnSpPr>
          <p:nvPr/>
        </p:nvCxnSpPr>
        <p:spPr>
          <a:xfrm flipH="1">
            <a:off x="8648644" y="2664246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98018-782B-B041-352D-0FBFF2426873}"/>
              </a:ext>
            </a:extLst>
          </p:cNvPr>
          <p:cNvCxnSpPr>
            <a:cxnSpLocks/>
          </p:cNvCxnSpPr>
          <p:nvPr/>
        </p:nvCxnSpPr>
        <p:spPr>
          <a:xfrm>
            <a:off x="7735096" y="3038413"/>
            <a:ext cx="639103" cy="10259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016D6-DB15-C91A-C48E-00F4296D145A}"/>
              </a:ext>
            </a:extLst>
          </p:cNvPr>
          <p:cNvCxnSpPr>
            <a:cxnSpLocks/>
          </p:cNvCxnSpPr>
          <p:nvPr/>
        </p:nvCxnSpPr>
        <p:spPr>
          <a:xfrm>
            <a:off x="7654281" y="3833002"/>
            <a:ext cx="1603627" cy="322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A4AD892-94A4-F480-768A-64B9A5B8A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13" y="4168422"/>
            <a:ext cx="1118199" cy="12398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0C97E-6079-DAE8-7976-8B10F5E4E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61" y="3569966"/>
            <a:ext cx="918607" cy="9186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EA6542-EA2A-9496-04C6-74721F25C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3" y="4168422"/>
            <a:ext cx="918607" cy="918607"/>
          </a:xfrm>
          <a:prstGeom prst="rect">
            <a:avLst/>
          </a:prstGeom>
        </p:spPr>
      </p:pic>
      <p:sp>
        <p:nvSpPr>
          <p:cNvPr id="39" name="Freeform 94">
            <a:extLst>
              <a:ext uri="{FF2B5EF4-FFF2-40B4-BE49-F238E27FC236}">
                <a16:creationId xmlns:a16="http://schemas.microsoft.com/office/drawing/2014/main" id="{2AFCC680-8752-9EF9-2089-FB7A6105C4A7}"/>
              </a:ext>
            </a:extLst>
          </p:cNvPr>
          <p:cNvSpPr/>
          <p:nvPr/>
        </p:nvSpPr>
        <p:spPr>
          <a:xfrm>
            <a:off x="9059630" y="4715658"/>
            <a:ext cx="1522332" cy="651197"/>
          </a:xfrm>
          <a:custGeom>
            <a:avLst/>
            <a:gdLst>
              <a:gd name="connsiteX0" fmla="*/ 286832 w 328192"/>
              <a:gd name="connsiteY0" fmla="*/ 818866 h 828515"/>
              <a:gd name="connsiteX1" fmla="*/ 229 w 328192"/>
              <a:gd name="connsiteY1" fmla="*/ 750627 h 828515"/>
              <a:gd name="connsiteX2" fmla="*/ 327775 w 328192"/>
              <a:gd name="connsiteY2" fmla="*/ 245660 h 828515"/>
              <a:gd name="connsiteX3" fmla="*/ 54820 w 328192"/>
              <a:gd name="connsiteY3" fmla="*/ 0 h 828515"/>
              <a:gd name="connsiteX0" fmla="*/ 892412 w 933431"/>
              <a:gd name="connsiteY0" fmla="*/ 1001746 h 1011395"/>
              <a:gd name="connsiteX1" fmla="*/ 605809 w 933431"/>
              <a:gd name="connsiteY1" fmla="*/ 933507 h 1011395"/>
              <a:gd name="connsiteX2" fmla="*/ 933355 w 933431"/>
              <a:gd name="connsiteY2" fmla="*/ 428540 h 1011395"/>
              <a:gd name="connsiteX3" fmla="*/ 0 w 933431"/>
              <a:gd name="connsiteY3" fmla="*/ 0 h 1011395"/>
              <a:gd name="connsiteX0" fmla="*/ 892412 w 892412"/>
              <a:gd name="connsiteY0" fmla="*/ 1001746 h 1016052"/>
              <a:gd name="connsiteX1" fmla="*/ 605809 w 892412"/>
              <a:gd name="connsiteY1" fmla="*/ 933507 h 1016052"/>
              <a:gd name="connsiteX2" fmla="*/ 679355 w 892412"/>
              <a:gd name="connsiteY2" fmla="*/ 326940 h 1016052"/>
              <a:gd name="connsiteX3" fmla="*/ 0 w 892412"/>
              <a:gd name="connsiteY3" fmla="*/ 0 h 1016052"/>
              <a:gd name="connsiteX0" fmla="*/ 892412 w 892412"/>
              <a:gd name="connsiteY0" fmla="*/ 1001746 h 1122282"/>
              <a:gd name="connsiteX1" fmla="*/ 219729 w 892412"/>
              <a:gd name="connsiteY1" fmla="*/ 1085907 h 1122282"/>
              <a:gd name="connsiteX2" fmla="*/ 679355 w 892412"/>
              <a:gd name="connsiteY2" fmla="*/ 326940 h 1122282"/>
              <a:gd name="connsiteX3" fmla="*/ 0 w 892412"/>
              <a:gd name="connsiteY3" fmla="*/ 0 h 1122282"/>
              <a:gd name="connsiteX0" fmla="*/ 994012 w 994012"/>
              <a:gd name="connsiteY0" fmla="*/ 839186 h 959722"/>
              <a:gd name="connsiteX1" fmla="*/ 321329 w 994012"/>
              <a:gd name="connsiteY1" fmla="*/ 923347 h 959722"/>
              <a:gd name="connsiteX2" fmla="*/ 780955 w 994012"/>
              <a:gd name="connsiteY2" fmla="*/ 164380 h 959722"/>
              <a:gd name="connsiteX3" fmla="*/ 0 w 994012"/>
              <a:gd name="connsiteY3" fmla="*/ 0 h 959722"/>
              <a:gd name="connsiteX0" fmla="*/ 994012 w 994012"/>
              <a:gd name="connsiteY0" fmla="*/ 839186 h 840540"/>
              <a:gd name="connsiteX1" fmla="*/ 463569 w 994012"/>
              <a:gd name="connsiteY1" fmla="*/ 649027 h 840540"/>
              <a:gd name="connsiteX2" fmla="*/ 780955 w 994012"/>
              <a:gd name="connsiteY2" fmla="*/ 164380 h 840540"/>
              <a:gd name="connsiteX3" fmla="*/ 0 w 994012"/>
              <a:gd name="connsiteY3" fmla="*/ 0 h 840540"/>
              <a:gd name="connsiteX0" fmla="*/ 1522332 w 1522332"/>
              <a:gd name="connsiteY0" fmla="*/ 351506 h 651197"/>
              <a:gd name="connsiteX1" fmla="*/ 463569 w 1522332"/>
              <a:gd name="connsiteY1" fmla="*/ 649027 h 651197"/>
              <a:gd name="connsiteX2" fmla="*/ 780955 w 1522332"/>
              <a:gd name="connsiteY2" fmla="*/ 164380 h 651197"/>
              <a:gd name="connsiteX3" fmla="*/ 0 w 1522332"/>
              <a:gd name="connsiteY3" fmla="*/ 0 h 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332" h="651197">
                <a:moveTo>
                  <a:pt x="1522332" y="351506"/>
                </a:moveTo>
                <a:cubicBezTo>
                  <a:pt x="1375618" y="365153"/>
                  <a:pt x="587132" y="680215"/>
                  <a:pt x="463569" y="649027"/>
                </a:cubicBezTo>
                <a:cubicBezTo>
                  <a:pt x="340006" y="617839"/>
                  <a:pt x="771857" y="289484"/>
                  <a:pt x="780955" y="164380"/>
                </a:cubicBezTo>
                <a:cubicBezTo>
                  <a:pt x="790053" y="39276"/>
                  <a:pt x="141026" y="6027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E986E30-E27B-EA90-21DC-8F1DA7CB3BDB}"/>
              </a:ext>
            </a:extLst>
          </p:cNvPr>
          <p:cNvSpPr/>
          <p:nvPr/>
        </p:nvSpPr>
        <p:spPr>
          <a:xfrm>
            <a:off x="10084907" y="3987162"/>
            <a:ext cx="629920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" h="883920">
                <a:moveTo>
                  <a:pt x="629920" y="883920"/>
                </a:moveTo>
                <a:cubicBezTo>
                  <a:pt x="397933" y="853440"/>
                  <a:pt x="165947" y="822960"/>
                  <a:pt x="152400" y="721360"/>
                </a:cubicBezTo>
                <a:cubicBezTo>
                  <a:pt x="138853" y="619760"/>
                  <a:pt x="565573" y="414867"/>
                  <a:pt x="548640" y="274320"/>
                </a:cubicBezTo>
                <a:cubicBezTo>
                  <a:pt x="531707" y="133773"/>
                  <a:pt x="240453" y="12784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7750B7-FB6B-380C-BD48-6D5A74A338B9}"/>
              </a:ext>
            </a:extLst>
          </p:cNvPr>
          <p:cNvCxnSpPr>
            <a:cxnSpLocks/>
          </p:cNvCxnSpPr>
          <p:nvPr/>
        </p:nvCxnSpPr>
        <p:spPr>
          <a:xfrm flipH="1">
            <a:off x="7702846" y="2968927"/>
            <a:ext cx="1483482" cy="7926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8EC79C-AD09-3599-7688-F0B7F00A59F4}"/>
              </a:ext>
            </a:extLst>
          </p:cNvPr>
          <p:cNvCxnSpPr>
            <a:cxnSpLocks/>
          </p:cNvCxnSpPr>
          <p:nvPr/>
        </p:nvCxnSpPr>
        <p:spPr>
          <a:xfrm flipV="1">
            <a:off x="8703210" y="3108786"/>
            <a:ext cx="669639" cy="10477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D49CFC-FB9E-E8FD-31EF-D6A41A31E3A4}"/>
              </a:ext>
            </a:extLst>
          </p:cNvPr>
          <p:cNvSpPr txBox="1"/>
          <p:nvPr/>
        </p:nvSpPr>
        <p:spPr>
          <a:xfrm>
            <a:off x="273858" y="1647640"/>
            <a:ext cx="704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A protocol is secure if the following properties are satisfied against any XYX adversary: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652E4-FDFD-9387-6165-9962111BAAC0}"/>
              </a:ext>
            </a:extLst>
          </p:cNvPr>
          <p:cNvSpPr txBox="1">
            <a:spLocks/>
          </p:cNvSpPr>
          <p:nvPr/>
        </p:nvSpPr>
        <p:spPr>
          <a:xfrm>
            <a:off x="244790" y="2561832"/>
            <a:ext cx="5429818" cy="2739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Correctness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Privacy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Independence of inputs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Fairness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Guaranteed output delivery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800" dirty="0">
              <a:solidFill>
                <a:srgbClr val="0D2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07015D9-62C3-1AA1-2DA2-3E6E7DAC4ED7}"/>
              </a:ext>
            </a:extLst>
          </p:cNvPr>
          <p:cNvGrpSpPr/>
          <p:nvPr/>
        </p:nvGrpSpPr>
        <p:grpSpPr>
          <a:xfrm>
            <a:off x="6833566" y="1755203"/>
            <a:ext cx="3326400" cy="3312000"/>
            <a:chOff x="1518668" y="1062914"/>
            <a:chExt cx="6152586" cy="5286613"/>
          </a:xfrm>
        </p:grpSpPr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CB44218B-A3C0-AC3B-A91B-2FBE0D76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1903314"/>
              <a:ext cx="1539956" cy="1408896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38DD945F-9D51-914D-FB0E-21BE174F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4940631"/>
              <a:ext cx="1539956" cy="1408896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4EC56157-1473-8330-D1E1-EE09F29F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3970693"/>
              <a:ext cx="1539956" cy="1408896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7F5A6E75-1D2B-E224-4D2D-A0E7E114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68" y="1903314"/>
              <a:ext cx="1539956" cy="1408896"/>
            </a:xfrm>
            <a:prstGeom prst="rect">
              <a:avLst/>
            </a:prstGeom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4FB9BB0A-0143-6623-8099-D77186F5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316" y="1062914"/>
              <a:ext cx="1539956" cy="1408896"/>
            </a:xfrm>
            <a:prstGeom prst="rect">
              <a:avLst/>
            </a:prstGeom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672BC144-0954-9A3A-A3F8-9C9C6C7CF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298" y="3970693"/>
              <a:ext cx="1539956" cy="140889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280920" cy="100811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MPC: Property based</a:t>
            </a:r>
            <a:endParaRPr lang="he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C7D766-C77C-163E-E7B2-9F2E70F220E5}"/>
              </a:ext>
            </a:extLst>
          </p:cNvPr>
          <p:cNvCxnSpPr>
            <a:cxnSpLocks/>
          </p:cNvCxnSpPr>
          <p:nvPr/>
        </p:nvCxnSpPr>
        <p:spPr>
          <a:xfrm flipV="1">
            <a:off x="7720710" y="2686478"/>
            <a:ext cx="540448" cy="9653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C8DA6-A62B-0BC7-EB77-605E5D6BAFB1}"/>
              </a:ext>
            </a:extLst>
          </p:cNvPr>
          <p:cNvCxnSpPr/>
          <p:nvPr/>
        </p:nvCxnSpPr>
        <p:spPr>
          <a:xfrm flipH="1" flipV="1">
            <a:off x="7898468" y="2876913"/>
            <a:ext cx="1614968" cy="7942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3F74A-59F4-42D7-D05B-3600D984735D}"/>
              </a:ext>
            </a:extLst>
          </p:cNvPr>
          <p:cNvCxnSpPr/>
          <p:nvPr/>
        </p:nvCxnSpPr>
        <p:spPr>
          <a:xfrm flipH="1" flipV="1">
            <a:off x="8949720" y="2666466"/>
            <a:ext cx="473217" cy="8846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D2A050-5C0E-5015-51B6-79407AD3F57F}"/>
              </a:ext>
            </a:extLst>
          </p:cNvPr>
          <p:cNvCxnSpPr>
            <a:cxnSpLocks/>
          </p:cNvCxnSpPr>
          <p:nvPr/>
        </p:nvCxnSpPr>
        <p:spPr>
          <a:xfrm flipH="1">
            <a:off x="8648644" y="2664246"/>
            <a:ext cx="131651" cy="14293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98018-782B-B041-352D-0FBFF2426873}"/>
              </a:ext>
            </a:extLst>
          </p:cNvPr>
          <p:cNvCxnSpPr>
            <a:cxnSpLocks/>
          </p:cNvCxnSpPr>
          <p:nvPr/>
        </p:nvCxnSpPr>
        <p:spPr>
          <a:xfrm>
            <a:off x="7735096" y="3038413"/>
            <a:ext cx="639103" cy="10259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016D6-DB15-C91A-C48E-00F4296D145A}"/>
              </a:ext>
            </a:extLst>
          </p:cNvPr>
          <p:cNvCxnSpPr>
            <a:cxnSpLocks/>
          </p:cNvCxnSpPr>
          <p:nvPr/>
        </p:nvCxnSpPr>
        <p:spPr>
          <a:xfrm>
            <a:off x="7654281" y="3833002"/>
            <a:ext cx="1603627" cy="322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A4AD892-94A4-F480-768A-64B9A5B8A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13" y="4168422"/>
            <a:ext cx="1118199" cy="12398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0C97E-6079-DAE8-7976-8B10F5E4E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61" y="3569966"/>
            <a:ext cx="918607" cy="9186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EA6542-EA2A-9496-04C6-74721F25C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3" y="4168422"/>
            <a:ext cx="918607" cy="918607"/>
          </a:xfrm>
          <a:prstGeom prst="rect">
            <a:avLst/>
          </a:prstGeom>
        </p:spPr>
      </p:pic>
      <p:sp>
        <p:nvSpPr>
          <p:cNvPr id="39" name="Freeform 94">
            <a:extLst>
              <a:ext uri="{FF2B5EF4-FFF2-40B4-BE49-F238E27FC236}">
                <a16:creationId xmlns:a16="http://schemas.microsoft.com/office/drawing/2014/main" id="{2AFCC680-8752-9EF9-2089-FB7A6105C4A7}"/>
              </a:ext>
            </a:extLst>
          </p:cNvPr>
          <p:cNvSpPr/>
          <p:nvPr/>
        </p:nvSpPr>
        <p:spPr>
          <a:xfrm>
            <a:off x="9059630" y="4715658"/>
            <a:ext cx="1522332" cy="651197"/>
          </a:xfrm>
          <a:custGeom>
            <a:avLst/>
            <a:gdLst>
              <a:gd name="connsiteX0" fmla="*/ 286832 w 328192"/>
              <a:gd name="connsiteY0" fmla="*/ 818866 h 828515"/>
              <a:gd name="connsiteX1" fmla="*/ 229 w 328192"/>
              <a:gd name="connsiteY1" fmla="*/ 750627 h 828515"/>
              <a:gd name="connsiteX2" fmla="*/ 327775 w 328192"/>
              <a:gd name="connsiteY2" fmla="*/ 245660 h 828515"/>
              <a:gd name="connsiteX3" fmla="*/ 54820 w 328192"/>
              <a:gd name="connsiteY3" fmla="*/ 0 h 828515"/>
              <a:gd name="connsiteX0" fmla="*/ 892412 w 933431"/>
              <a:gd name="connsiteY0" fmla="*/ 1001746 h 1011395"/>
              <a:gd name="connsiteX1" fmla="*/ 605809 w 933431"/>
              <a:gd name="connsiteY1" fmla="*/ 933507 h 1011395"/>
              <a:gd name="connsiteX2" fmla="*/ 933355 w 933431"/>
              <a:gd name="connsiteY2" fmla="*/ 428540 h 1011395"/>
              <a:gd name="connsiteX3" fmla="*/ 0 w 933431"/>
              <a:gd name="connsiteY3" fmla="*/ 0 h 1011395"/>
              <a:gd name="connsiteX0" fmla="*/ 892412 w 892412"/>
              <a:gd name="connsiteY0" fmla="*/ 1001746 h 1016052"/>
              <a:gd name="connsiteX1" fmla="*/ 605809 w 892412"/>
              <a:gd name="connsiteY1" fmla="*/ 933507 h 1016052"/>
              <a:gd name="connsiteX2" fmla="*/ 679355 w 892412"/>
              <a:gd name="connsiteY2" fmla="*/ 326940 h 1016052"/>
              <a:gd name="connsiteX3" fmla="*/ 0 w 892412"/>
              <a:gd name="connsiteY3" fmla="*/ 0 h 1016052"/>
              <a:gd name="connsiteX0" fmla="*/ 892412 w 892412"/>
              <a:gd name="connsiteY0" fmla="*/ 1001746 h 1122282"/>
              <a:gd name="connsiteX1" fmla="*/ 219729 w 892412"/>
              <a:gd name="connsiteY1" fmla="*/ 1085907 h 1122282"/>
              <a:gd name="connsiteX2" fmla="*/ 679355 w 892412"/>
              <a:gd name="connsiteY2" fmla="*/ 326940 h 1122282"/>
              <a:gd name="connsiteX3" fmla="*/ 0 w 892412"/>
              <a:gd name="connsiteY3" fmla="*/ 0 h 1122282"/>
              <a:gd name="connsiteX0" fmla="*/ 994012 w 994012"/>
              <a:gd name="connsiteY0" fmla="*/ 839186 h 959722"/>
              <a:gd name="connsiteX1" fmla="*/ 321329 w 994012"/>
              <a:gd name="connsiteY1" fmla="*/ 923347 h 959722"/>
              <a:gd name="connsiteX2" fmla="*/ 780955 w 994012"/>
              <a:gd name="connsiteY2" fmla="*/ 164380 h 959722"/>
              <a:gd name="connsiteX3" fmla="*/ 0 w 994012"/>
              <a:gd name="connsiteY3" fmla="*/ 0 h 959722"/>
              <a:gd name="connsiteX0" fmla="*/ 994012 w 994012"/>
              <a:gd name="connsiteY0" fmla="*/ 839186 h 840540"/>
              <a:gd name="connsiteX1" fmla="*/ 463569 w 994012"/>
              <a:gd name="connsiteY1" fmla="*/ 649027 h 840540"/>
              <a:gd name="connsiteX2" fmla="*/ 780955 w 994012"/>
              <a:gd name="connsiteY2" fmla="*/ 164380 h 840540"/>
              <a:gd name="connsiteX3" fmla="*/ 0 w 994012"/>
              <a:gd name="connsiteY3" fmla="*/ 0 h 840540"/>
              <a:gd name="connsiteX0" fmla="*/ 1522332 w 1522332"/>
              <a:gd name="connsiteY0" fmla="*/ 351506 h 651197"/>
              <a:gd name="connsiteX1" fmla="*/ 463569 w 1522332"/>
              <a:gd name="connsiteY1" fmla="*/ 649027 h 651197"/>
              <a:gd name="connsiteX2" fmla="*/ 780955 w 1522332"/>
              <a:gd name="connsiteY2" fmla="*/ 164380 h 651197"/>
              <a:gd name="connsiteX3" fmla="*/ 0 w 1522332"/>
              <a:gd name="connsiteY3" fmla="*/ 0 h 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332" h="651197">
                <a:moveTo>
                  <a:pt x="1522332" y="351506"/>
                </a:moveTo>
                <a:cubicBezTo>
                  <a:pt x="1375618" y="365153"/>
                  <a:pt x="587132" y="680215"/>
                  <a:pt x="463569" y="649027"/>
                </a:cubicBezTo>
                <a:cubicBezTo>
                  <a:pt x="340006" y="617839"/>
                  <a:pt x="771857" y="289484"/>
                  <a:pt x="780955" y="164380"/>
                </a:cubicBezTo>
                <a:cubicBezTo>
                  <a:pt x="790053" y="39276"/>
                  <a:pt x="141026" y="6027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E986E30-E27B-EA90-21DC-8F1DA7CB3BDB}"/>
              </a:ext>
            </a:extLst>
          </p:cNvPr>
          <p:cNvSpPr/>
          <p:nvPr/>
        </p:nvSpPr>
        <p:spPr>
          <a:xfrm>
            <a:off x="10084907" y="3987162"/>
            <a:ext cx="629920" cy="883920"/>
          </a:xfrm>
          <a:custGeom>
            <a:avLst/>
            <a:gdLst>
              <a:gd name="connsiteX0" fmla="*/ 579120 w 579120"/>
              <a:gd name="connsiteY0" fmla="*/ 1005840 h 1005840"/>
              <a:gd name="connsiteX1" fmla="*/ 101600 w 579120"/>
              <a:gd name="connsiteY1" fmla="*/ 843280 h 1005840"/>
              <a:gd name="connsiteX2" fmla="*/ 497840 w 579120"/>
              <a:gd name="connsiteY2" fmla="*/ 396240 h 1005840"/>
              <a:gd name="connsiteX3" fmla="*/ 0 w 579120"/>
              <a:gd name="connsiteY3" fmla="*/ 0 h 1005840"/>
              <a:gd name="connsiteX0" fmla="*/ 629920 w 629920"/>
              <a:gd name="connsiteY0" fmla="*/ 883920 h 883920"/>
              <a:gd name="connsiteX1" fmla="*/ 152400 w 629920"/>
              <a:gd name="connsiteY1" fmla="*/ 721360 h 883920"/>
              <a:gd name="connsiteX2" fmla="*/ 548640 w 629920"/>
              <a:gd name="connsiteY2" fmla="*/ 274320 h 883920"/>
              <a:gd name="connsiteX3" fmla="*/ 0 w 629920"/>
              <a:gd name="connsiteY3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" h="883920">
                <a:moveTo>
                  <a:pt x="629920" y="883920"/>
                </a:moveTo>
                <a:cubicBezTo>
                  <a:pt x="397933" y="853440"/>
                  <a:pt x="165947" y="822960"/>
                  <a:pt x="152400" y="721360"/>
                </a:cubicBezTo>
                <a:cubicBezTo>
                  <a:pt x="138853" y="619760"/>
                  <a:pt x="565573" y="414867"/>
                  <a:pt x="548640" y="274320"/>
                </a:cubicBezTo>
                <a:cubicBezTo>
                  <a:pt x="531707" y="133773"/>
                  <a:pt x="240453" y="12784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7750B7-FB6B-380C-BD48-6D5A74A338B9}"/>
              </a:ext>
            </a:extLst>
          </p:cNvPr>
          <p:cNvCxnSpPr>
            <a:cxnSpLocks/>
          </p:cNvCxnSpPr>
          <p:nvPr/>
        </p:nvCxnSpPr>
        <p:spPr>
          <a:xfrm flipH="1">
            <a:off x="7702846" y="2968927"/>
            <a:ext cx="1483482" cy="7926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8EC79C-AD09-3599-7688-F0B7F00A59F4}"/>
              </a:ext>
            </a:extLst>
          </p:cNvPr>
          <p:cNvCxnSpPr>
            <a:cxnSpLocks/>
          </p:cNvCxnSpPr>
          <p:nvPr/>
        </p:nvCxnSpPr>
        <p:spPr>
          <a:xfrm flipV="1">
            <a:off x="8703210" y="3108786"/>
            <a:ext cx="669639" cy="10477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2" name="TextBox 1071">
            <a:extLst>
              <a:ext uri="{FF2B5EF4-FFF2-40B4-BE49-F238E27FC236}">
                <a16:creationId xmlns:a16="http://schemas.microsoft.com/office/drawing/2014/main" id="{EEC931BC-4BB5-34F4-FBFD-D3CD573FBD54}"/>
              </a:ext>
            </a:extLst>
          </p:cNvPr>
          <p:cNvSpPr txBox="1"/>
          <p:nvPr/>
        </p:nvSpPr>
        <p:spPr>
          <a:xfrm>
            <a:off x="273858" y="1647640"/>
            <a:ext cx="704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A protocol is secure if the following properties are satisfied against any XYX adversary: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6F95-3ABE-98A1-58BD-E4F7610108B1}"/>
              </a:ext>
            </a:extLst>
          </p:cNvPr>
          <p:cNvSpPr txBox="1">
            <a:spLocks/>
          </p:cNvSpPr>
          <p:nvPr/>
        </p:nvSpPr>
        <p:spPr>
          <a:xfrm>
            <a:off x="244790" y="2561832"/>
            <a:ext cx="5429818" cy="2739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Correctness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Privacy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Independence of inputs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Fairness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D22BF"/>
                </a:solidFill>
              </a:rPr>
              <a:t>Guaranteed output delivery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800" dirty="0">
              <a:solidFill>
                <a:srgbClr val="0D22BF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D33C778-6F40-62D2-9434-E814FBEFBF9A}"/>
              </a:ext>
            </a:extLst>
          </p:cNvPr>
          <p:cNvSpPr/>
          <p:nvPr/>
        </p:nvSpPr>
        <p:spPr>
          <a:xfrm>
            <a:off x="3957395" y="2699776"/>
            <a:ext cx="1679125" cy="384526"/>
          </a:xfrm>
          <a:prstGeom prst="wedgeRectCallout">
            <a:avLst>
              <a:gd name="adj1" fmla="val -19566"/>
              <a:gd name="adj2" fmla="val -1109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adaptive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4B667-BCAB-E156-B721-7A389BFC13FA}"/>
              </a:ext>
            </a:extLst>
          </p:cNvPr>
          <p:cNvSpPr/>
          <p:nvPr/>
        </p:nvSpPr>
        <p:spPr>
          <a:xfrm>
            <a:off x="736732" y="5508605"/>
            <a:ext cx="10718536" cy="1173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dirty="0">
                <a:solidFill>
                  <a:schemeClr val="tx1"/>
                </a:solidFill>
              </a:rPr>
              <a:t>Should a protocol satisfying those properties in the presence 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an </a:t>
            </a:r>
            <a:r>
              <a:rPr lang="en-US" sz="2800" b="1" dirty="0">
                <a:solidFill>
                  <a:schemeClr val="tx1"/>
                </a:solidFill>
              </a:rPr>
              <a:t>adaptive adversary </a:t>
            </a:r>
            <a:r>
              <a:rPr lang="en-US" sz="2800" dirty="0">
                <a:solidFill>
                  <a:schemeClr val="tx1"/>
                </a:solidFill>
              </a:rPr>
              <a:t>be considered </a:t>
            </a:r>
            <a:r>
              <a:rPr lang="en-US" sz="2800" b="1" dirty="0">
                <a:solidFill>
                  <a:schemeClr val="tx1"/>
                </a:solidFill>
              </a:rPr>
              <a:t>adaptively secure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D4CA77-4F4F-1B5E-1686-2F4070A60E6E}"/>
              </a:ext>
            </a:extLst>
          </p:cNvPr>
          <p:cNvSpPr/>
          <p:nvPr/>
        </p:nvSpPr>
        <p:spPr>
          <a:xfrm>
            <a:off x="4139986" y="1029802"/>
            <a:ext cx="3912028" cy="577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2"/>
                </a:solidFill>
              </a:rPr>
              <a:t>Adaptive corruptions?</a:t>
            </a:r>
            <a:endParaRPr lang="en-US" sz="2800" b="1" i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Case study: Adaptively Secure Broadcast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69706" y="1567216"/>
                <a:ext cx="76846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 broadcast protocol with sender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considered secure if it satisfies the following properties:</a:t>
                </a: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" y="1567216"/>
                <a:ext cx="7684677" cy="954107"/>
              </a:xfrm>
              <a:prstGeom prst="rect">
                <a:avLst/>
              </a:prstGeom>
              <a:blipFill>
                <a:blip r:embed="rId2"/>
                <a:stretch>
                  <a:fillRect l="-1667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146" y="2498478"/>
                <a:ext cx="5429818" cy="21497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Agreement</a:t>
                </a:r>
                <a:r>
                  <a:rPr lang="en-US" sz="2800" dirty="0"/>
                  <a:t>: every honest party outputs the same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Validity</a:t>
                </a:r>
                <a:r>
                  <a:rPr lang="en-US" sz="2800" dirty="0"/>
                  <a:t>: if the sender is honest and has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6" y="2498478"/>
                <a:ext cx="5429818" cy="2149789"/>
              </a:xfrm>
              <a:prstGeom prst="rect">
                <a:avLst/>
              </a:prstGeom>
              <a:blipFill>
                <a:blip r:embed="rId3"/>
                <a:stretch>
                  <a:fillRect l="-2022" t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32A5D70-2AD8-C49A-A59D-BF4DDB84AE50}"/>
              </a:ext>
            </a:extLst>
          </p:cNvPr>
          <p:cNvGrpSpPr/>
          <p:nvPr/>
        </p:nvGrpSpPr>
        <p:grpSpPr>
          <a:xfrm>
            <a:off x="7216087" y="1484784"/>
            <a:ext cx="4712561" cy="3312000"/>
            <a:chOff x="7072071" y="1755203"/>
            <a:chExt cx="4712561" cy="3312000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107015D9-62C3-1AA1-2DA2-3E6E7DAC4ED7}"/>
                </a:ext>
              </a:extLst>
            </p:cNvPr>
            <p:cNvGrpSpPr/>
            <p:nvPr/>
          </p:nvGrpSpPr>
          <p:grpSpPr>
            <a:xfrm>
              <a:off x="7072071" y="1755203"/>
              <a:ext cx="4712561" cy="3312000"/>
              <a:chOff x="-1045207" y="1062914"/>
              <a:chExt cx="8716461" cy="5286613"/>
            </a:xfrm>
          </p:grpSpPr>
          <p:pic>
            <p:nvPicPr>
              <p:cNvPr id="1049" name="Picture 1048">
                <a:extLst>
                  <a:ext uri="{FF2B5EF4-FFF2-40B4-BE49-F238E27FC236}">
                    <a16:creationId xmlns:a16="http://schemas.microsoft.com/office/drawing/2014/main" id="{CB44218B-A3C0-AC3B-A91B-2FBE0D764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50" name="Picture 1049">
                <a:extLst>
                  <a:ext uri="{FF2B5EF4-FFF2-40B4-BE49-F238E27FC236}">
                    <a16:creationId xmlns:a16="http://schemas.microsoft.com/office/drawing/2014/main" id="{38DD945F-9D51-914D-FB0E-21BE174FD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4940631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51" name="Picture 1050">
                <a:extLst>
                  <a:ext uri="{FF2B5EF4-FFF2-40B4-BE49-F238E27FC236}">
                    <a16:creationId xmlns:a16="http://schemas.microsoft.com/office/drawing/2014/main" id="{4EC56157-1473-8330-D1E1-EE09F29F8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45207" y="3109213"/>
                <a:ext cx="1539955" cy="1408897"/>
              </a:xfrm>
              <a:prstGeom prst="rect">
                <a:avLst/>
              </a:prstGeom>
            </p:spPr>
          </p:pic>
          <p:pic>
            <p:nvPicPr>
              <p:cNvPr id="1053" name="Picture 1052">
                <a:extLst>
                  <a:ext uri="{FF2B5EF4-FFF2-40B4-BE49-F238E27FC236}">
                    <a16:creationId xmlns:a16="http://schemas.microsoft.com/office/drawing/2014/main" id="{4FB9BB0A-0143-6623-8099-D77186F58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10629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1054" name="Picture 1053">
                <a:extLst>
                  <a:ext uri="{FF2B5EF4-FFF2-40B4-BE49-F238E27FC236}">
                    <a16:creationId xmlns:a16="http://schemas.microsoft.com/office/drawing/2014/main" id="{672BC144-0954-9A3A-A3F8-9C9C6C7CF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3970693"/>
                <a:ext cx="1539956" cy="1408896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C7D766-C77C-163E-E7B2-9F2E70F22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789" y="2637860"/>
              <a:ext cx="1109094" cy="80928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C598018-782B-B041-352D-0FBFF2426873}"/>
                </a:ext>
              </a:extLst>
            </p:cNvPr>
            <p:cNvCxnSpPr>
              <a:cxnSpLocks/>
            </p:cNvCxnSpPr>
            <p:nvPr/>
          </p:nvCxnSpPr>
          <p:spPr>
            <a:xfrm>
              <a:off x="8758200" y="3447142"/>
              <a:ext cx="897882" cy="88265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91016D6-DB15-C91A-C48E-00F4296D145A}"/>
                </a:ext>
              </a:extLst>
            </p:cNvPr>
            <p:cNvCxnSpPr>
              <a:cxnSpLocks/>
            </p:cNvCxnSpPr>
            <p:nvPr/>
          </p:nvCxnSpPr>
          <p:spPr>
            <a:xfrm>
              <a:off x="8754789" y="3449217"/>
              <a:ext cx="1973764" cy="35050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57750B7-FB6B-380C-BD48-6D5A74A33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789" y="2968927"/>
              <a:ext cx="1973764" cy="47821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F9AE71-C87D-90CA-352F-152229ED1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3902" y="3042501"/>
              <a:ext cx="787166" cy="693359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D80F0B-1271-D231-1B69-FE2D64D3EB94}"/>
              </a:ext>
            </a:extLst>
          </p:cNvPr>
          <p:cNvSpPr/>
          <p:nvPr/>
        </p:nvSpPr>
        <p:spPr>
          <a:xfrm>
            <a:off x="736732" y="4869160"/>
            <a:ext cx="10718536" cy="1173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dirty="0">
                <a:solidFill>
                  <a:schemeClr val="tx1"/>
                </a:solidFill>
              </a:rPr>
              <a:t>Should a broadcast protocol satisfying those properties in the presence of an </a:t>
            </a:r>
            <a:r>
              <a:rPr lang="en-US" sz="2800" b="1" dirty="0">
                <a:solidFill>
                  <a:schemeClr val="tx1"/>
                </a:solidFill>
              </a:rPr>
              <a:t>adaptive adversary </a:t>
            </a:r>
            <a:r>
              <a:rPr lang="en-US" sz="2800" dirty="0">
                <a:solidFill>
                  <a:schemeClr val="tx1"/>
                </a:solidFill>
              </a:rPr>
              <a:t>be considered </a:t>
            </a:r>
            <a:r>
              <a:rPr lang="en-US" sz="2800" b="1" dirty="0">
                <a:solidFill>
                  <a:schemeClr val="tx1"/>
                </a:solidFill>
              </a:rPr>
              <a:t>adaptively secure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0AE94-8ED1-5BAC-FB1C-E33BDAD4F2BA}"/>
              </a:ext>
            </a:extLst>
          </p:cNvPr>
          <p:cNvSpPr/>
          <p:nvPr/>
        </p:nvSpPr>
        <p:spPr>
          <a:xfrm>
            <a:off x="669706" y="989484"/>
            <a:ext cx="7152388" cy="577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Goal: </a:t>
            </a:r>
            <a:r>
              <a:rPr lang="en-US" sz="2800" dirty="0">
                <a:solidFill>
                  <a:schemeClr val="tx1"/>
                </a:solidFill>
              </a:rPr>
              <a:t>emulate a broadcast channel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D04E95-B7F8-EF3A-07CA-5ABF5308153C}"/>
              </a:ext>
            </a:extLst>
          </p:cNvPr>
          <p:cNvSpPr txBox="1"/>
          <p:nvPr/>
        </p:nvSpPr>
        <p:spPr>
          <a:xfrm>
            <a:off x="2115421" y="6200021"/>
            <a:ext cx="76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/>
              <a:t>NOOOO!!!</a:t>
            </a:r>
          </a:p>
        </p:txBody>
      </p:sp>
    </p:spTree>
    <p:extLst>
      <p:ext uri="{BB962C8B-B14F-4D97-AF65-F5344CB8AC3E}">
        <p14:creationId xmlns:p14="http://schemas.microsoft.com/office/powerpoint/2010/main" val="17756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/>
      <p:bldP spid="3" grpId="0" build="p"/>
      <p:bldP spid="19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Case study: Adaptively Secure Broadcast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/>
              <p:nvPr/>
            </p:nvSpPr>
            <p:spPr>
              <a:xfrm>
                <a:off x="669706" y="1567216"/>
                <a:ext cx="76846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/>
                  <a:t>A broadcast protocol with sender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considered secure if it satisfies the following properties:</a:t>
                </a: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EC931BC-4BB5-34F4-FBFD-D3CD573F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" y="1567216"/>
                <a:ext cx="7684677" cy="954107"/>
              </a:xfrm>
              <a:prstGeom prst="rect">
                <a:avLst/>
              </a:prstGeom>
              <a:blipFill>
                <a:blip r:embed="rId2"/>
                <a:stretch>
                  <a:fillRect l="-1667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146" y="2498478"/>
                <a:ext cx="5429818" cy="21497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Agreement</a:t>
                </a:r>
                <a:r>
                  <a:rPr lang="en-US" sz="2800" dirty="0"/>
                  <a:t>: every honest party outputs the same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D22BF"/>
                    </a:solidFill>
                  </a:rPr>
                  <a:t>Validity</a:t>
                </a:r>
                <a:r>
                  <a:rPr lang="en-US" sz="2800" dirty="0"/>
                  <a:t>: if the sender is honest and has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241AE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6F95-3ABE-98A1-58BD-E4F76101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6" y="2498478"/>
                <a:ext cx="5429818" cy="2149789"/>
              </a:xfrm>
              <a:prstGeom prst="rect">
                <a:avLst/>
              </a:prstGeom>
              <a:blipFill>
                <a:blip r:embed="rId3"/>
                <a:stretch>
                  <a:fillRect l="-2022" t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D80F0B-1271-D231-1B69-FE2D64D3EB94}"/>
              </a:ext>
            </a:extLst>
          </p:cNvPr>
          <p:cNvSpPr/>
          <p:nvPr/>
        </p:nvSpPr>
        <p:spPr>
          <a:xfrm>
            <a:off x="736732" y="4869160"/>
            <a:ext cx="10718536" cy="1173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dirty="0">
                <a:solidFill>
                  <a:schemeClr val="tx1"/>
                </a:solidFill>
              </a:rPr>
              <a:t>Should a broadcast protocol satisfying those properties in the presence of an </a:t>
            </a:r>
            <a:r>
              <a:rPr lang="en-US" sz="2800" b="1" dirty="0">
                <a:solidFill>
                  <a:schemeClr val="tx1"/>
                </a:solidFill>
              </a:rPr>
              <a:t>adaptive adversary </a:t>
            </a:r>
            <a:r>
              <a:rPr lang="en-US" sz="2800" dirty="0">
                <a:solidFill>
                  <a:schemeClr val="tx1"/>
                </a:solidFill>
              </a:rPr>
              <a:t>be considered </a:t>
            </a:r>
            <a:r>
              <a:rPr lang="en-US" sz="2800" b="1" dirty="0">
                <a:solidFill>
                  <a:schemeClr val="tx1"/>
                </a:solidFill>
              </a:rPr>
              <a:t>adaptively secure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0AE94-8ED1-5BAC-FB1C-E33BDAD4F2BA}"/>
              </a:ext>
            </a:extLst>
          </p:cNvPr>
          <p:cNvSpPr/>
          <p:nvPr/>
        </p:nvSpPr>
        <p:spPr>
          <a:xfrm>
            <a:off x="671804" y="991439"/>
            <a:ext cx="7152388" cy="577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Goal: </a:t>
            </a:r>
            <a:r>
              <a:rPr lang="en-US" sz="2800" dirty="0">
                <a:solidFill>
                  <a:schemeClr val="tx1"/>
                </a:solidFill>
              </a:rPr>
              <a:t>emulate a broadcast channel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D04E95-B7F8-EF3A-07CA-5ABF5308153C}"/>
              </a:ext>
            </a:extLst>
          </p:cNvPr>
          <p:cNvSpPr txBox="1"/>
          <p:nvPr/>
        </p:nvSpPr>
        <p:spPr>
          <a:xfrm>
            <a:off x="2115421" y="6200021"/>
            <a:ext cx="76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/>
              <a:t>MMAYBE??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FC3558E4-B92B-6802-31AE-7A240FCADC11}"/>
              </a:ext>
            </a:extLst>
          </p:cNvPr>
          <p:cNvSpPr/>
          <p:nvPr/>
        </p:nvSpPr>
        <p:spPr>
          <a:xfrm>
            <a:off x="5684294" y="3924693"/>
            <a:ext cx="4586740" cy="464361"/>
          </a:xfrm>
          <a:prstGeom prst="wedgeRectCallout">
            <a:avLst>
              <a:gd name="adj1" fmla="val -51318"/>
              <a:gd name="adj2" fmla="val -87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until the end of the protocol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BC6D4B7B-759D-097E-AF00-C3E937E9013A}"/>
              </a:ext>
            </a:extLst>
          </p:cNvPr>
          <p:cNvSpPr/>
          <p:nvPr/>
        </p:nvSpPr>
        <p:spPr>
          <a:xfrm>
            <a:off x="6240587" y="2485337"/>
            <a:ext cx="4248472" cy="464360"/>
          </a:xfrm>
          <a:prstGeom prst="wedgeRectCallout">
            <a:avLst>
              <a:gd name="adj1" fmla="val -66090"/>
              <a:gd name="adj2" fmla="val 251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at the end of the protocol</a:t>
            </a:r>
          </a:p>
        </p:txBody>
      </p:sp>
    </p:spTree>
    <p:extLst>
      <p:ext uri="{BB962C8B-B14F-4D97-AF65-F5344CB8AC3E}">
        <p14:creationId xmlns:p14="http://schemas.microsoft.com/office/powerpoint/2010/main" val="39369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8856984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Case study: Adaptively Secure Broadcast</a:t>
            </a:r>
            <a:endParaRPr lang="he-I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0AE94-8ED1-5BAC-FB1C-E33BDAD4F2BA}"/>
              </a:ext>
            </a:extLst>
          </p:cNvPr>
          <p:cNvSpPr/>
          <p:nvPr/>
        </p:nvSpPr>
        <p:spPr>
          <a:xfrm>
            <a:off x="671804" y="991438"/>
            <a:ext cx="9240620" cy="1173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Problem: </a:t>
            </a:r>
            <a:r>
              <a:rPr lang="en-US" sz="2800" dirty="0">
                <a:solidFill>
                  <a:schemeClr val="tx1"/>
                </a:solidFill>
              </a:rPr>
              <a:t>everybody broadcasts a bit; the adversary wants the output to be (as close as possible to) 0000…000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2BD99-DF4E-7BCE-0EA4-8D92DB73227D}"/>
              </a:ext>
            </a:extLst>
          </p:cNvPr>
          <p:cNvGrpSpPr/>
          <p:nvPr/>
        </p:nvGrpSpPr>
        <p:grpSpPr>
          <a:xfrm>
            <a:off x="10488487" y="4306300"/>
            <a:ext cx="1184504" cy="882756"/>
            <a:chOff x="10488487" y="5024903"/>
            <a:chExt cx="1184504" cy="882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EC2B4-A3B4-F2E2-8968-BBFA417E2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28DDC3-C8CC-0F8D-8058-82DABD77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F65F09-BB91-A839-F864-50F136CE4744}"/>
              </a:ext>
            </a:extLst>
          </p:cNvPr>
          <p:cNvGrpSpPr/>
          <p:nvPr/>
        </p:nvGrpSpPr>
        <p:grpSpPr>
          <a:xfrm>
            <a:off x="8832091" y="4306300"/>
            <a:ext cx="1184504" cy="882756"/>
            <a:chOff x="10488487" y="5024903"/>
            <a:chExt cx="1184504" cy="8827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80EE75-DFF2-8AAA-CB27-29BCE33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D63156-CCA0-FB87-481A-FCC38344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18A327-6E18-24A6-F8D3-F398C86D51EF}"/>
              </a:ext>
            </a:extLst>
          </p:cNvPr>
          <p:cNvGrpSpPr/>
          <p:nvPr/>
        </p:nvGrpSpPr>
        <p:grpSpPr>
          <a:xfrm>
            <a:off x="7175693" y="4306300"/>
            <a:ext cx="1184504" cy="882756"/>
            <a:chOff x="10488487" y="5024903"/>
            <a:chExt cx="1184504" cy="88275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DB5D27-5295-E5AF-5070-9DFD90AB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C68610-FDD1-E798-0FF2-B0F239FD8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0AFF6-50DB-0400-BEB5-22FDDD87295B}"/>
              </a:ext>
            </a:extLst>
          </p:cNvPr>
          <p:cNvGrpSpPr/>
          <p:nvPr/>
        </p:nvGrpSpPr>
        <p:grpSpPr>
          <a:xfrm>
            <a:off x="5519295" y="4306300"/>
            <a:ext cx="1184504" cy="882756"/>
            <a:chOff x="10488487" y="5024903"/>
            <a:chExt cx="1184504" cy="8827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C77F0D-A2CC-853F-B757-3F4C06A2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0A7E1A-8E8D-563C-DDAD-C24FB6E3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412751-5262-B9C7-3B3C-3FCF204BB53E}"/>
              </a:ext>
            </a:extLst>
          </p:cNvPr>
          <p:cNvGrpSpPr/>
          <p:nvPr/>
        </p:nvGrpSpPr>
        <p:grpSpPr>
          <a:xfrm>
            <a:off x="3862897" y="4306300"/>
            <a:ext cx="1184504" cy="882756"/>
            <a:chOff x="10488487" y="5024903"/>
            <a:chExt cx="1184504" cy="8827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B2E45B-816D-151F-261B-AB4A75AA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A993FD-1FA4-36A2-CA86-96B223A0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ABB9A9-9AF2-FE3D-D9F5-D4BFEBA39486}"/>
              </a:ext>
            </a:extLst>
          </p:cNvPr>
          <p:cNvGrpSpPr/>
          <p:nvPr/>
        </p:nvGrpSpPr>
        <p:grpSpPr>
          <a:xfrm>
            <a:off x="2206499" y="4306300"/>
            <a:ext cx="1184504" cy="882756"/>
            <a:chOff x="10488487" y="5024903"/>
            <a:chExt cx="1184504" cy="88275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251F4E3-7616-B382-F0F4-A26F4959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286C34-A285-3E3F-4109-D6C20842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766D95-AC7C-2BCF-51F0-CCF58E4C6AE3}"/>
              </a:ext>
            </a:extLst>
          </p:cNvPr>
          <p:cNvGrpSpPr/>
          <p:nvPr/>
        </p:nvGrpSpPr>
        <p:grpSpPr>
          <a:xfrm>
            <a:off x="550101" y="4306300"/>
            <a:ext cx="1184504" cy="882756"/>
            <a:chOff x="10488487" y="5024903"/>
            <a:chExt cx="1184504" cy="88275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602740-D03B-FB29-012A-6505ED12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5024903"/>
              <a:ext cx="824463" cy="88275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726041-39B0-F41B-65E4-C446192B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488487" y="5101499"/>
              <a:ext cx="646593" cy="50009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462180-1014-74CB-5017-44D303E69A02}"/>
              </a:ext>
            </a:extLst>
          </p:cNvPr>
          <p:cNvSpPr txBox="1"/>
          <p:nvPr/>
        </p:nvSpPr>
        <p:spPr>
          <a:xfrm>
            <a:off x="1098404" y="5287757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624D17-EB2B-B7D4-8364-0B2C61ECEAB0}"/>
              </a:ext>
            </a:extLst>
          </p:cNvPr>
          <p:cNvCxnSpPr>
            <a:cxnSpLocks/>
          </p:cNvCxnSpPr>
          <p:nvPr/>
        </p:nvCxnSpPr>
        <p:spPr>
          <a:xfrm flipV="1">
            <a:off x="1292946" y="2872100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B5C123B-6325-6225-B13D-FDBF4428AD66}"/>
              </a:ext>
            </a:extLst>
          </p:cNvPr>
          <p:cNvSpPr txBox="1"/>
          <p:nvPr/>
        </p:nvSpPr>
        <p:spPr>
          <a:xfrm>
            <a:off x="1098404" y="2310552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637719-F7BA-0AEB-DB8B-669E809EFCFA}"/>
              </a:ext>
            </a:extLst>
          </p:cNvPr>
          <p:cNvSpPr txBox="1"/>
          <p:nvPr/>
        </p:nvSpPr>
        <p:spPr>
          <a:xfrm>
            <a:off x="282659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B954C30-2FFD-EFC2-0DB3-A4766F558318}"/>
              </a:ext>
            </a:extLst>
          </p:cNvPr>
          <p:cNvCxnSpPr>
            <a:cxnSpLocks/>
          </p:cNvCxnSpPr>
          <p:nvPr/>
        </p:nvCxnSpPr>
        <p:spPr>
          <a:xfrm flipV="1">
            <a:off x="302113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3D135E-A986-5A61-44EA-F26BD306D35D}"/>
              </a:ext>
            </a:extLst>
          </p:cNvPr>
          <p:cNvSpPr txBox="1"/>
          <p:nvPr/>
        </p:nvSpPr>
        <p:spPr>
          <a:xfrm>
            <a:off x="282659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52E06-AD23-B605-208A-F9A7CC1886F6}"/>
              </a:ext>
            </a:extLst>
          </p:cNvPr>
          <p:cNvSpPr txBox="1"/>
          <p:nvPr/>
        </p:nvSpPr>
        <p:spPr>
          <a:xfrm>
            <a:off x="4410772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26335-83C2-F765-2AC5-D6740869F06E}"/>
              </a:ext>
            </a:extLst>
          </p:cNvPr>
          <p:cNvSpPr txBox="1"/>
          <p:nvPr/>
        </p:nvSpPr>
        <p:spPr>
          <a:xfrm>
            <a:off x="4410772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947169-230E-0801-62C0-4E28906B5301}"/>
              </a:ext>
            </a:extLst>
          </p:cNvPr>
          <p:cNvSpPr txBox="1"/>
          <p:nvPr/>
        </p:nvSpPr>
        <p:spPr>
          <a:xfrm>
            <a:off x="606695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D5A0A7-55A5-CAC0-D890-0EF20743207D}"/>
              </a:ext>
            </a:extLst>
          </p:cNvPr>
          <p:cNvCxnSpPr>
            <a:cxnSpLocks/>
          </p:cNvCxnSpPr>
          <p:nvPr/>
        </p:nvCxnSpPr>
        <p:spPr>
          <a:xfrm flipV="1">
            <a:off x="626149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59D6AFB-9B0E-5C71-B21B-4DA9D093B2D5}"/>
              </a:ext>
            </a:extLst>
          </p:cNvPr>
          <p:cNvSpPr txBox="1"/>
          <p:nvPr/>
        </p:nvSpPr>
        <p:spPr>
          <a:xfrm>
            <a:off x="606695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817BF5-E308-0FF7-74DE-54C91EEE502F}"/>
              </a:ext>
            </a:extLst>
          </p:cNvPr>
          <p:cNvSpPr txBox="1"/>
          <p:nvPr/>
        </p:nvSpPr>
        <p:spPr>
          <a:xfrm>
            <a:off x="7723140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5F7272-9FE7-F6A2-EB9A-DC352B067584}"/>
              </a:ext>
            </a:extLst>
          </p:cNvPr>
          <p:cNvCxnSpPr>
            <a:cxnSpLocks/>
          </p:cNvCxnSpPr>
          <p:nvPr/>
        </p:nvCxnSpPr>
        <p:spPr>
          <a:xfrm flipV="1">
            <a:off x="7917682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DE5950-1A7F-17CA-EFBE-D600E599333A}"/>
              </a:ext>
            </a:extLst>
          </p:cNvPr>
          <p:cNvSpPr txBox="1"/>
          <p:nvPr/>
        </p:nvSpPr>
        <p:spPr>
          <a:xfrm>
            <a:off x="7723140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DAD7D5-D345-0B9C-06B9-405472E638CC}"/>
              </a:ext>
            </a:extLst>
          </p:cNvPr>
          <p:cNvSpPr txBox="1"/>
          <p:nvPr/>
        </p:nvSpPr>
        <p:spPr>
          <a:xfrm>
            <a:off x="9379324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264B39-D343-1B5C-10FF-9A2391FEA78A}"/>
              </a:ext>
            </a:extLst>
          </p:cNvPr>
          <p:cNvCxnSpPr>
            <a:cxnSpLocks/>
          </p:cNvCxnSpPr>
          <p:nvPr/>
        </p:nvCxnSpPr>
        <p:spPr>
          <a:xfrm flipV="1">
            <a:off x="9573866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9521A4F-CF29-8528-0C43-BF740AF1E1BD}"/>
              </a:ext>
            </a:extLst>
          </p:cNvPr>
          <p:cNvSpPr txBox="1"/>
          <p:nvPr/>
        </p:nvSpPr>
        <p:spPr>
          <a:xfrm>
            <a:off x="9379324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B3B958-CA94-AB0F-AB80-6FDB5CCB60E7}"/>
              </a:ext>
            </a:extLst>
          </p:cNvPr>
          <p:cNvSpPr txBox="1"/>
          <p:nvPr/>
        </p:nvSpPr>
        <p:spPr>
          <a:xfrm>
            <a:off x="11107516" y="5306921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590E8C5-9C51-FCC5-E5BA-9ACEEC90BB2B}"/>
              </a:ext>
            </a:extLst>
          </p:cNvPr>
          <p:cNvCxnSpPr>
            <a:cxnSpLocks/>
          </p:cNvCxnSpPr>
          <p:nvPr/>
        </p:nvCxnSpPr>
        <p:spPr>
          <a:xfrm flipV="1">
            <a:off x="11302058" y="2891264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AAC959-814E-7905-0825-2D37146F901C}"/>
              </a:ext>
            </a:extLst>
          </p:cNvPr>
          <p:cNvSpPr txBox="1"/>
          <p:nvPr/>
        </p:nvSpPr>
        <p:spPr>
          <a:xfrm>
            <a:off x="11107516" y="2329716"/>
            <a:ext cx="3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6B343950-D7DC-5739-D5C7-A87B8127C01E}"/>
              </a:ext>
            </a:extLst>
          </p:cNvPr>
          <p:cNvCxnSpPr>
            <a:cxnSpLocks/>
          </p:cNvCxnSpPr>
          <p:nvPr/>
        </p:nvCxnSpPr>
        <p:spPr>
          <a:xfrm flipV="1">
            <a:off x="4611264" y="2888368"/>
            <a:ext cx="0" cy="1296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B2190F1-DA7F-FD76-DECE-DC887B6E53AD}"/>
              </a:ext>
            </a:extLst>
          </p:cNvPr>
          <p:cNvSpPr/>
          <p:nvPr/>
        </p:nvSpPr>
        <p:spPr>
          <a:xfrm>
            <a:off x="767408" y="5287757"/>
            <a:ext cx="10905583" cy="597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1" grpId="0"/>
      <p:bldP spid="54" grpId="0"/>
      <p:bldP spid="57" grpId="0"/>
      <p:bldP spid="60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82096</TotalTime>
  <Words>1880</Words>
  <Application>Microsoft Office PowerPoint</Application>
  <PresentationFormat>Widescreen</PresentationFormat>
  <Paragraphs>304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Wingdings</vt:lpstr>
      <vt:lpstr>Calibri</vt:lpstr>
      <vt:lpstr>Arial</vt:lpstr>
      <vt:lpstr>Cambria Math</vt:lpstr>
      <vt:lpstr>Office Theme</vt:lpstr>
      <vt:lpstr>Completeness Theorems for  Adaptively Secure Broadcast</vt:lpstr>
      <vt:lpstr>Secure Multiparty Computation (MPC)</vt:lpstr>
      <vt:lpstr>Secure Multiparty Computation (MPC)</vt:lpstr>
      <vt:lpstr>Secure Multiparty Computation (MPC)</vt:lpstr>
      <vt:lpstr>MPC: Property based</vt:lpstr>
      <vt:lpstr>MPC: Property based</vt:lpstr>
      <vt:lpstr>Case study: Adaptively Secure Broadcast</vt:lpstr>
      <vt:lpstr>Case study: Adaptively Secure Broadcast</vt:lpstr>
      <vt:lpstr>Case study: Adaptively Secure Broadcast</vt:lpstr>
      <vt:lpstr>Case study: Adaptively Secure Broadcast</vt:lpstr>
      <vt:lpstr>Case study: Adaptively Secure Broadcast</vt:lpstr>
      <vt:lpstr>What if we use a broadcast protocol?</vt:lpstr>
      <vt:lpstr>What if we use a broadcast protocol?</vt:lpstr>
      <vt:lpstr>What if we use a broadcast protocol?</vt:lpstr>
      <vt:lpstr>What if we use a broadcast protocol?</vt:lpstr>
      <vt:lpstr>Case study: Adaptively Secure Broadcast</vt:lpstr>
      <vt:lpstr>Simulation-based broadcast</vt:lpstr>
      <vt:lpstr>This is a very annoying impossibility…</vt:lpstr>
      <vt:lpstr>Main Results</vt:lpstr>
      <vt:lpstr>Corruption-Fairness</vt:lpstr>
      <vt:lpstr>Adaptively Secure Broadcast: Property-based</vt:lpstr>
      <vt:lpstr>Impossibility of Property-based Broadcast</vt:lpstr>
      <vt:lpstr>Impossibility of Property-based Broadcast</vt:lpstr>
      <vt:lpstr>Overcoming the impossibility?</vt:lpstr>
      <vt:lpstr>Overcoming the impossibility?</vt:lpstr>
      <vt:lpstr>Is the protocol simulation-based secure?</vt:lpstr>
      <vt:lpstr>Overcoming the impossibility?</vt:lpstr>
      <vt:lpstr>TLP and Composition</vt:lpstr>
      <vt:lpstr>TLP and Composition</vt:lpstr>
      <vt:lpstr>TLP and Composition</vt:lpstr>
      <vt:lpstr>TLP and Composition</vt:lpstr>
      <vt:lpstr>TLP and Composition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Broadcast-Optimal Two-Round MPC</dc:title>
  <dc:creator>user;Ran Cohen</dc:creator>
  <cp:lastModifiedBy>Ran</cp:lastModifiedBy>
  <cp:revision>780</cp:revision>
  <dcterms:created xsi:type="dcterms:W3CDTF">2015-11-22T10:06:12Z</dcterms:created>
  <dcterms:modified xsi:type="dcterms:W3CDTF">2023-08-21T16:41:39Z</dcterms:modified>
</cp:coreProperties>
</file>