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4"/>
  </p:notesMasterIdLst>
  <p:sldIdLst>
    <p:sldId id="256" r:id="rId2"/>
    <p:sldId id="257" r:id="rId3"/>
    <p:sldId id="344" r:id="rId4"/>
    <p:sldId id="345" r:id="rId5"/>
    <p:sldId id="346" r:id="rId6"/>
    <p:sldId id="343" r:id="rId7"/>
    <p:sldId id="356" r:id="rId8"/>
    <p:sldId id="442" r:id="rId9"/>
    <p:sldId id="260" r:id="rId10"/>
    <p:sldId id="354" r:id="rId11"/>
    <p:sldId id="355" r:id="rId12"/>
    <p:sldId id="357" r:id="rId13"/>
    <p:sldId id="358" r:id="rId14"/>
    <p:sldId id="418" r:id="rId15"/>
    <p:sldId id="362" r:id="rId16"/>
    <p:sldId id="364" r:id="rId17"/>
    <p:sldId id="261" r:id="rId18"/>
    <p:sldId id="365" r:id="rId19"/>
    <p:sldId id="399" r:id="rId20"/>
    <p:sldId id="400" r:id="rId21"/>
    <p:sldId id="371" r:id="rId22"/>
    <p:sldId id="374" r:id="rId23"/>
    <p:sldId id="406" r:id="rId24"/>
    <p:sldId id="407" r:id="rId25"/>
    <p:sldId id="408" r:id="rId26"/>
    <p:sldId id="409" r:id="rId27"/>
    <p:sldId id="410" r:id="rId28"/>
    <p:sldId id="419" r:id="rId29"/>
    <p:sldId id="384" r:id="rId30"/>
    <p:sldId id="294" r:id="rId31"/>
    <p:sldId id="295" r:id="rId32"/>
    <p:sldId id="296" r:id="rId33"/>
    <p:sldId id="426" r:id="rId34"/>
    <p:sldId id="263" r:id="rId35"/>
    <p:sldId id="411" r:id="rId36"/>
    <p:sldId id="412" r:id="rId37"/>
    <p:sldId id="413" r:id="rId38"/>
    <p:sldId id="414" r:id="rId39"/>
    <p:sldId id="415" r:id="rId40"/>
    <p:sldId id="416" r:id="rId41"/>
    <p:sldId id="385" r:id="rId42"/>
    <p:sldId id="427" r:id="rId43"/>
    <p:sldId id="428" r:id="rId44"/>
    <p:sldId id="433" r:id="rId45"/>
    <p:sldId id="434" r:id="rId46"/>
    <p:sldId id="429" r:id="rId47"/>
    <p:sldId id="435" r:id="rId48"/>
    <p:sldId id="272" r:id="rId49"/>
    <p:sldId id="417" r:id="rId50"/>
    <p:sldId id="430" r:id="rId51"/>
    <p:sldId id="436" r:id="rId52"/>
    <p:sldId id="431" r:id="rId53"/>
    <p:sldId id="437" r:id="rId54"/>
    <p:sldId id="438" r:id="rId55"/>
    <p:sldId id="439" r:id="rId56"/>
    <p:sldId id="440" r:id="rId57"/>
    <p:sldId id="441" r:id="rId58"/>
    <p:sldId id="432" r:id="rId59"/>
    <p:sldId id="444" r:id="rId60"/>
    <p:sldId id="443" r:id="rId61"/>
    <p:sldId id="445" r:id="rId62"/>
    <p:sldId id="337" r:id="rId63"/>
    <p:sldId id="302" r:id="rId64"/>
    <p:sldId id="301" r:id="rId65"/>
    <p:sldId id="284" r:id="rId66"/>
    <p:sldId id="303" r:id="rId67"/>
    <p:sldId id="304" r:id="rId68"/>
    <p:sldId id="305" r:id="rId69"/>
    <p:sldId id="306" r:id="rId70"/>
    <p:sldId id="307" r:id="rId71"/>
    <p:sldId id="313" r:id="rId72"/>
    <p:sldId id="314" r:id="rId73"/>
    <p:sldId id="315" r:id="rId74"/>
    <p:sldId id="316" r:id="rId75"/>
    <p:sldId id="318" r:id="rId76"/>
    <p:sldId id="319" r:id="rId77"/>
    <p:sldId id="320" r:id="rId78"/>
    <p:sldId id="321" r:id="rId79"/>
    <p:sldId id="322" r:id="rId80"/>
    <p:sldId id="323" r:id="rId81"/>
    <p:sldId id="324" r:id="rId82"/>
    <p:sldId id="325" r:id="rId83"/>
    <p:sldId id="328" r:id="rId84"/>
    <p:sldId id="329" r:id="rId85"/>
    <p:sldId id="331" r:id="rId86"/>
    <p:sldId id="330" r:id="rId87"/>
    <p:sldId id="332" r:id="rId88"/>
    <p:sldId id="333" r:id="rId89"/>
    <p:sldId id="338" r:id="rId90"/>
    <p:sldId id="334" r:id="rId91"/>
    <p:sldId id="335" r:id="rId92"/>
    <p:sldId id="336" r:id="rId9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053"/>
    <p:restoredTop sz="94670"/>
  </p:normalViewPr>
  <p:slideViewPr>
    <p:cSldViewPr snapToGrid="0">
      <p:cViewPr varScale="1">
        <p:scale>
          <a:sx n="143" d="100"/>
          <a:sy n="143" d="100"/>
        </p:scale>
        <p:origin x="125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45B31-43A0-7845-8298-3CCBBA066FF8}" type="datetimeFigureOut">
              <a:rPr lang="en-US" smtClean="0"/>
              <a:t>8/17/23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2AABF-0DD4-2D4D-A20C-4852DBB2B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84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F26BE-4641-341F-0E2E-8B2044B39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81F08E-CDED-AE07-EEE3-479A1EB64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23DB1-DE29-83DA-6926-91EDE913F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BAF05-D2C5-B949-81BF-6C1CB42E5DDF}" type="datetime1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358F9-B271-A5DC-B68D-7427F1735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6DCD7-07AC-27E3-1EF6-0A1C34158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9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E64AA-05F3-41C8-7715-D381AEF14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FB5A56-51CC-4F8D-36A5-FBE053A7F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07521-5D14-F945-EA14-0ABF78FFC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6F7A-98FA-8C44-901D-EE32F431BD2C}" type="datetime1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4F404-1531-CC2F-3E89-147CDBB74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7B810-A407-231C-932E-46CFC6FD4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0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73A351-A450-2DC1-DBD5-523D40FEDA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54452F-8E97-13B2-9AA4-38451BA95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1C620-274D-4FC0-A222-C234A28AD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AE01-8B52-0A45-850D-5B6360108EF7}" type="datetime1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C65AC-A188-B7B5-BBC9-FAD43340C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52436-3297-3C86-9BA4-5595A77C3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7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C8FEF-DBE7-7C03-4125-09B98CEA3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F6FC1-B44D-8C19-797C-E00236DDF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0BBBA-0AF4-4BDA-476F-A3D23BDEB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CB7EA-DBAC-8248-A51A-239C697109D2}" type="datetime1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EB4FF-9C6E-E255-CD7E-A5BAB5ABF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2BF64-87C5-C255-9693-07F3A68B0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7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93ADA-759F-0C09-510F-4F6E8D9EE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AF56A-BC94-ACEF-BDB3-481B1DC21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028B1-A256-D1A3-DDDF-9F9B9FFC9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247D2-0FCC-604D-8E4B-FCE5C1495570}" type="datetime1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15A02-1B5A-70C8-48D1-827A7BB7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92D90-A57D-0FC0-9814-FBE1D2E3E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9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AB05F-D9E5-ED11-A8FE-C78076840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6EEDE-EBB9-B252-BE54-17EC11CD41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7C40C8-9BC9-6D4D-3AB6-CCA20817B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F372B2-A123-9D8F-D972-DFEB86C24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8324-BFF9-CA40-ACB8-B590B51035A8}" type="datetime1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40455-E9F8-1F9B-AE59-033AA3725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55A0BA-2ACB-F496-EC12-17D095529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0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555A-094A-864B-FBBB-7286203AD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67DEF0-6792-4050-FC93-AD5A60831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27DF7-C158-4F85-8D49-1978721D7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0CB632-D6F4-F1A0-FD65-9A0F60C2D8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7EB60E-6D2E-AE33-F579-0F24B03D9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271022-BA65-2132-4D1D-17B36B14D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8142-EB13-D64C-92AA-D46F42F4D62C}" type="datetime1">
              <a:rPr lang="en-US" smtClean="0"/>
              <a:t>8/17/23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8D1D23-EDB3-5527-1E1B-3892DF5D0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EC2F3-35B6-EBC4-637E-6B5B381C1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3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6A7B4-6EC8-60C9-4BFD-1541DB955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7130EC-C39A-72EA-4EE7-63A88C5AF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B4363-D4D4-1349-ABA0-1FBAC28135F3}" type="datetime1">
              <a:rPr lang="en-US" smtClean="0"/>
              <a:t>8/17/23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F0879E-7362-0781-CE0F-F3D289369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EB85-FB9A-3EE7-7DAE-9960E90F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66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C92E4C-639A-12DC-8339-20450E405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6E8F0-FE6D-0B4A-A4C0-FD11C1D1ABC9}" type="datetime1">
              <a:rPr lang="en-US" smtClean="0"/>
              <a:t>8/17/23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692CCF-1275-C10F-C1D1-4B22ED693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5B6D7B-0814-DC52-87EC-279153069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27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3FEEB-81E5-C0C4-D60B-35DBEF3A2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AF52B-3DD4-2229-BB82-18D90047D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FB6982-B472-1453-069B-9F93001EF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E1F31A-CD18-29AA-F736-F6515CBC0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2882-3819-E54B-856A-7640C9E547B8}" type="datetime1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319A21-E3EE-CB38-3F11-E53DFE0D7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03CCEB-EB79-1FA7-C5C3-334094B3E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57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06E5C-49D0-AB5C-AA26-E03ABE80C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FA77A9-B094-1A12-8EDE-2FBC20C351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48A6EB-6D70-8F32-228C-C102FB929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D00F80-78A4-E570-7919-C97CD5BAA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74FFD-E990-C945-BC69-52625676BE0E}" type="datetime1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8C8DF9-BA72-6110-4166-EC863EABC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FA857-16AF-4D13-A88A-4328D2BEC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1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385144-196A-56CD-A383-9C18AAD3E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8BDD6-D71E-200A-0264-3D42BD5EF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241E52-E232-A9E7-6E9C-1EE04F79EA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C2E5B-2BC7-DE41-B098-2129A75E64F2}" type="datetime1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3E1E1-E4CF-5EA5-CCC5-73F7E203F8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90707-DA9D-547D-1BDC-16FC258CD9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61179-A418-5244-80EE-4327BA7B1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isrelatosyotrascosas.blogspot.com/2016/02/personaje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File:Riddler_(DC_Animated_Universe).jpg" TargetMode="External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batman-png/download/34100" TargetMode="External"/><Relationship Id="rId7" Type="http://schemas.openxmlformats.org/officeDocument/2006/relationships/hyperlink" Target="http://misrelatosyotrascosas.blogspot.com/2016/02/personaje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en.wikipedia.org/wiki/File:Riddler_(DC_Animated_Universe).jpg" TargetMode="External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batman-png/download/34100" TargetMode="External"/><Relationship Id="rId7" Type="http://schemas.openxmlformats.org/officeDocument/2006/relationships/hyperlink" Target="http://misrelatosyotrascosas.blogspot.com/2016/02/personaje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en.wikipedia.org/wiki/File:Riddler_(DC_Animated_Universe).jpg" TargetMode="External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batman-png/download/34100" TargetMode="External"/><Relationship Id="rId7" Type="http://schemas.openxmlformats.org/officeDocument/2006/relationships/hyperlink" Target="http://misrelatosyotrascosas.blogspot.com/2016/02/personaje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en.wikipedia.org/wiki/File:Riddler_(DC_Animated_Universe).jpg" TargetMode="External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batman-png/download/34100" TargetMode="External"/><Relationship Id="rId7" Type="http://schemas.openxmlformats.org/officeDocument/2006/relationships/hyperlink" Target="http://misrelatosyotrascosas.blogspot.com/2016/02/personaje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en.wikipedia.org/wiki/File:Riddler_(DC_Animated_Universe).jpg" TargetMode="External"/><Relationship Id="rId4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batman-png/download/34100" TargetMode="External"/><Relationship Id="rId7" Type="http://schemas.openxmlformats.org/officeDocument/2006/relationships/hyperlink" Target="http://misrelatosyotrascosas.blogspot.com/2016/02/personaje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en.wikipedia.org/wiki/File:Riddler_(DC_Animated_Universe).jpg" TargetMode="External"/><Relationship Id="rId4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batman-png/download/34100" TargetMode="External"/><Relationship Id="rId7" Type="http://schemas.openxmlformats.org/officeDocument/2006/relationships/hyperlink" Target="https://www.khwiki.com/Gallery:Merli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en.wikipedia.org/wiki/File:Riddler_(DC_Animated_Universe).jpg" TargetMode="External"/><Relationship Id="rId4" Type="http://schemas.openxmlformats.org/officeDocument/2006/relationships/image" Target="../media/image1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batman-png/download/34100" TargetMode="External"/><Relationship Id="rId7" Type="http://schemas.openxmlformats.org/officeDocument/2006/relationships/hyperlink" Target="https://www.khwiki.com/Gallery:Merli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en.wikipedia.org/wiki/File:Riddler_(DC_Animated_Universe).jpg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Riddler_(DC_Animated_Universe)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isrelatosyotrascosas.blogspot.com/2016/02/personaje.html" TargetMode="External"/><Relationship Id="rId4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batman-png/download/34100" TargetMode="External"/><Relationship Id="rId7" Type="http://schemas.openxmlformats.org/officeDocument/2006/relationships/hyperlink" Target="https://www.khwiki.com/Gallery:Merli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en.wikipedia.org/wiki/File:Riddler_(DC_Animated_Universe).jpg" TargetMode="External"/><Relationship Id="rId4" Type="http://schemas.openxmlformats.org/officeDocument/2006/relationships/image" Target="../media/image1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batman-png/download/34100" TargetMode="External"/><Relationship Id="rId7" Type="http://schemas.openxmlformats.org/officeDocument/2006/relationships/hyperlink" Target="https://www.khwiki.com/Gallery:Merli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en.wikipedia.org/wiki/File:Riddler_(DC_Animated_Universe).jpg" TargetMode="External"/><Relationship Id="rId4" Type="http://schemas.openxmlformats.org/officeDocument/2006/relationships/image" Target="../media/image1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batman-png/download/34100" TargetMode="External"/><Relationship Id="rId7" Type="http://schemas.openxmlformats.org/officeDocument/2006/relationships/hyperlink" Target="https://www.khwiki.com/Gallery:Merli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en.wikipedia.org/wiki/File:Riddler_(DC_Animated_Universe).jpg" TargetMode="External"/><Relationship Id="rId4" Type="http://schemas.openxmlformats.org/officeDocument/2006/relationships/image" Target="../media/image1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batman-png/download/34100" TargetMode="External"/><Relationship Id="rId7" Type="http://schemas.openxmlformats.org/officeDocument/2006/relationships/hyperlink" Target="https://www.khwiki.com/Gallery:Merli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en.wikipedia.org/wiki/File:Riddler_(DC_Animated_Universe).jpg" TargetMode="External"/><Relationship Id="rId4" Type="http://schemas.openxmlformats.org/officeDocument/2006/relationships/image" Target="../media/image1.jp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isrelatosyotrascosas.blogspot.com/2016/02/personaje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File:Riddler_(DC_Animated_Universe).jpg" TargetMode="External"/><Relationship Id="rId4" Type="http://schemas.openxmlformats.org/officeDocument/2006/relationships/image" Target="../media/image1.jp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misrelatosyotrascosas.blogspot.com/2016/02/personaje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misrelatosyotrascosas.blogspot.com/2016/02/personaje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batman-png/download/34100" TargetMode="External"/><Relationship Id="rId7" Type="http://schemas.openxmlformats.org/officeDocument/2006/relationships/hyperlink" Target="http://misrelatosyotrascosas.blogspot.com/2016/02/personaje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en.wikipedia.org/wiki/File:Riddler_(DC_Animated_Universe).jpg" TargetMode="External"/><Relationship Id="rId4" Type="http://schemas.openxmlformats.org/officeDocument/2006/relationships/image" Target="../media/image1.jp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batman-png/download/34100" TargetMode="External"/><Relationship Id="rId7" Type="http://schemas.openxmlformats.org/officeDocument/2006/relationships/hyperlink" Target="http://misrelatosyotrascosas.blogspot.com/2016/02/personaje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s://en.wikipedia.org/wiki/File:Riddler_(DC_Animated_Universe).jpg" TargetMode="External"/><Relationship Id="rId4" Type="http://schemas.openxmlformats.org/officeDocument/2006/relationships/image" Target="../media/image1.jp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isrelatosyotrascosas.blogspot.com/2016/02/personaje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File:Riddler_(DC_Animated_Universe).jpg" TargetMode="External"/><Relationship Id="rId4" Type="http://schemas.openxmlformats.org/officeDocument/2006/relationships/image" Target="../media/image1.jp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misrelatosyotrascosas.blogspot.com/2016/02/personaje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File:Riddler_(DC_Animated_Universe).jpg" TargetMode="External"/><Relationship Id="rId4" Type="http://schemas.openxmlformats.org/officeDocument/2006/relationships/image" Target="../media/image1.jp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hyperlink" Target="http://misrelatosyotrascosas.blogspot.com/2016/02/personaje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File:Riddler_(DC_Animated_Universe).jpg" TargetMode="Externa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isrelatosyotrascosas.blogspot.com/2016/02/personaje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File:Riddler_(DC_Animated_Universe).jpg" TargetMode="External"/><Relationship Id="rId4" Type="http://schemas.openxmlformats.org/officeDocument/2006/relationships/image" Target="../media/image1.jp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misrelatosyotrascosas.blogspot.com/2016/02/personaje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File:Riddler_(DC_Animated_Universe).jpg" TargetMode="External"/><Relationship Id="rId4" Type="http://schemas.openxmlformats.org/officeDocument/2006/relationships/image" Target="../media/image1.jp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://misrelatosyotrascosas.blogspot.com/2016/02/personaje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File:Riddler_(DC_Animated_Universe).jpg" TargetMode="External"/><Relationship Id="rId4" Type="http://schemas.openxmlformats.org/officeDocument/2006/relationships/image" Target="../media/image1.jp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A291B-F370-B7A1-83DC-8EE73DA71C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Lower Bound for Proving Hardness of Learning with Rounding with Polynomial Modulus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BD0F3F-4955-4FCD-B146-18DD5B5FD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7388"/>
            <a:ext cx="9144000" cy="1655762"/>
          </a:xfrm>
        </p:spPr>
        <p:txBody>
          <a:bodyPr/>
          <a:lstStyle/>
          <a:p>
            <a:r>
              <a:rPr lang="en-US" b="1" dirty="0"/>
              <a:t>Parker Newton</a:t>
            </a:r>
            <a:r>
              <a:rPr lang="en-US" dirty="0"/>
              <a:t>	Silas Richelson</a:t>
            </a:r>
          </a:p>
          <a:p>
            <a:r>
              <a:rPr lang="en-US" dirty="0"/>
              <a:t>University of California, Riverside</a:t>
            </a:r>
          </a:p>
        </p:txBody>
      </p:sp>
    </p:spTree>
    <p:extLst>
      <p:ext uri="{BB962C8B-B14F-4D97-AF65-F5344CB8AC3E}">
        <p14:creationId xmlns:p14="http://schemas.microsoft.com/office/powerpoint/2010/main" val="757976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1869-93B5-E8F4-2AAF-81FCE6E2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with Rounding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3E7D-8EC8-4368-0732-B69D01A3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					</a:t>
            </a:r>
            <a:r>
              <a:rPr lang="en-US" sz="1800" b="1" dirty="0"/>
              <a:t>LWR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	 							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</a:t>
            </a:r>
            <a:r>
              <a:rPr lang="en-US" sz="1800" b="1" i="1" dirty="0"/>
              <a:t>s</a:t>
            </a:r>
            <a:r>
              <a:rPr lang="en-US" sz="1800" dirty="0"/>
              <a:t> ~ </a:t>
            </a:r>
            <a:r>
              <a:rPr lang="en-US" sz="1800" dirty="0" err="1"/>
              <a:t>Z</a:t>
            </a:r>
            <a:r>
              <a:rPr lang="en-US" sz="1800" i="1" baseline="-25000" dirty="0" err="1"/>
              <a:t>q</a:t>
            </a:r>
            <a:r>
              <a:rPr lang="en-US" sz="1800" i="1" baseline="30000" dirty="0" err="1"/>
              <a:t>n</a:t>
            </a:r>
            <a:endParaRPr lang="en-US" sz="1800" i="1" baseline="30000" dirty="0"/>
          </a:p>
          <a:p>
            <a:pPr marL="0" indent="0">
              <a:lnSpc>
                <a:spcPct val="100000"/>
              </a:lnSpc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</a:t>
            </a:r>
            <a:r>
              <a:rPr lang="en-US" sz="1800" b="1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~ </a:t>
            </a:r>
            <a:r>
              <a:rPr lang="en-US" sz="1800" dirty="0" err="1"/>
              <a:t>Z</a:t>
            </a:r>
            <a:r>
              <a:rPr lang="en-US" sz="1800" i="1" baseline="-25000" dirty="0" err="1"/>
              <a:t>q</a:t>
            </a:r>
            <a:r>
              <a:rPr lang="en-US" sz="1800" i="1" baseline="30000" dirty="0" err="1"/>
              <a:t>n</a:t>
            </a:r>
            <a:endParaRPr lang="en-US" sz="1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i="1" dirty="0"/>
              <a:t>	b</a:t>
            </a:r>
            <a:r>
              <a:rPr lang="en-US" sz="1800" i="1" baseline="-25000" dirty="0"/>
              <a:t>i</a:t>
            </a:r>
            <a:r>
              <a:rPr lang="en-US" sz="1800" dirty="0"/>
              <a:t> = </a:t>
            </a:r>
            <a:r>
              <a:rPr lang="en-US" sz="1800" i="1" dirty="0"/>
              <a:t>R</a:t>
            </a:r>
            <a:r>
              <a:rPr lang="en-US" sz="1800" dirty="0"/>
              <a:t>(&lt;</a:t>
            </a:r>
            <a:r>
              <a:rPr lang="en-US" sz="1800" b="1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, </a:t>
            </a:r>
            <a:r>
              <a:rPr lang="en-US" sz="1800" b="1" i="1" dirty="0"/>
              <a:t>s</a:t>
            </a:r>
            <a:r>
              <a:rPr lang="en-US" sz="1800" dirty="0"/>
              <a:t>&gt;)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			             (</a:t>
            </a:r>
            <a:r>
              <a:rPr lang="en-US" sz="1800" b="1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, </a:t>
            </a:r>
            <a:r>
              <a:rPr lang="en-US" sz="1800" i="1" dirty="0"/>
              <a:t>b</a:t>
            </a:r>
            <a:r>
              <a:rPr lang="en-US" sz="1800" i="1" baseline="-25000" dirty="0"/>
              <a:t>i</a:t>
            </a:r>
            <a:r>
              <a:rPr lang="en-US" sz="18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030A8-5D7D-C6C0-05AC-5BC43BD9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10</a:t>
            </a:fld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1977682-A51D-A4F0-6B59-E0F8E65BA84B}"/>
              </a:ext>
            </a:extLst>
          </p:cNvPr>
          <p:cNvCxnSpPr>
            <a:cxnSpLocks/>
          </p:cNvCxnSpPr>
          <p:nvPr/>
        </p:nvCxnSpPr>
        <p:spPr>
          <a:xfrm flipH="1">
            <a:off x="3543300" y="3670300"/>
            <a:ext cx="38354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0D56B4D-CF89-958E-166F-15D5F8FD5BCA}"/>
              </a:ext>
            </a:extLst>
          </p:cNvPr>
          <p:cNvCxnSpPr>
            <a:cxnSpLocks/>
          </p:cNvCxnSpPr>
          <p:nvPr/>
        </p:nvCxnSpPr>
        <p:spPr>
          <a:xfrm>
            <a:off x="3543300" y="5029200"/>
            <a:ext cx="38798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ight Brace 4">
            <a:extLst>
              <a:ext uri="{FF2B5EF4-FFF2-40B4-BE49-F238E27FC236}">
                <a16:creationId xmlns:a16="http://schemas.microsoft.com/office/drawing/2014/main" id="{3C1EF227-9628-FF61-6B23-9BF66CE8408C}"/>
              </a:ext>
            </a:extLst>
          </p:cNvPr>
          <p:cNvSpPr/>
          <p:nvPr/>
        </p:nvSpPr>
        <p:spPr>
          <a:xfrm>
            <a:off x="7423150" y="3530604"/>
            <a:ext cx="1536700" cy="1670041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71405D-5025-D919-4B4D-50AA7F784CF7}"/>
              </a:ext>
            </a:extLst>
          </p:cNvPr>
          <p:cNvSpPr txBox="1"/>
          <p:nvPr/>
        </p:nvSpPr>
        <p:spPr>
          <a:xfrm>
            <a:off x="8959850" y="4180958"/>
            <a:ext cx="234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i</a:t>
            </a:r>
            <a:r>
              <a:rPr lang="en-US" dirty="0"/>
              <a:t> = </a:t>
            </a:r>
            <a:r>
              <a:rPr lang="en-US" i="1" dirty="0"/>
              <a:t>1</a:t>
            </a:r>
            <a:r>
              <a:rPr lang="en-US" dirty="0"/>
              <a:t>, …, </a:t>
            </a:r>
            <a:r>
              <a:rPr lang="en-US" i="1" dirty="0"/>
              <a:t>m</a:t>
            </a:r>
            <a:r>
              <a:rPr lang="en-US" dirty="0"/>
              <a:t> = poly(</a:t>
            </a:r>
            <a:r>
              <a:rPr lang="en-US" i="1" dirty="0"/>
              <a:t>n</a:t>
            </a:r>
            <a:r>
              <a:rPr lang="en-US" dirty="0"/>
              <a:t>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7D9D0EE-D7C2-EB48-659E-A01A75AFE2D4}"/>
              </a:ext>
            </a:extLst>
          </p:cNvPr>
          <p:cNvCxnSpPr>
            <a:cxnSpLocks/>
          </p:cNvCxnSpPr>
          <p:nvPr/>
        </p:nvCxnSpPr>
        <p:spPr>
          <a:xfrm flipH="1">
            <a:off x="3543300" y="5876370"/>
            <a:ext cx="38354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E67CAB3-9D5D-87AB-5813-B752F003FCC9}"/>
              </a:ext>
            </a:extLst>
          </p:cNvPr>
          <p:cNvSpPr txBox="1"/>
          <p:nvPr/>
        </p:nvSpPr>
        <p:spPr>
          <a:xfrm>
            <a:off x="5461000" y="5507039"/>
            <a:ext cx="438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s</a:t>
            </a:r>
            <a:r>
              <a:rPr lang="en-US" dirty="0"/>
              <a:t>’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ED8D90-1A83-F218-2AF5-91B1D3ABBC17}"/>
              </a:ext>
            </a:extLst>
          </p:cNvPr>
          <p:cNvSpPr/>
          <p:nvPr/>
        </p:nvSpPr>
        <p:spPr>
          <a:xfrm>
            <a:off x="158750" y="6124667"/>
            <a:ext cx="2743200" cy="599281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E64295-A7AC-E203-A292-C0B8350896D2}"/>
              </a:ext>
            </a:extLst>
          </p:cNvPr>
          <p:cNvSpPr txBox="1"/>
          <p:nvPr/>
        </p:nvSpPr>
        <p:spPr>
          <a:xfrm>
            <a:off x="322356" y="6223787"/>
            <a:ext cx="2415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 solves LWR if </a:t>
            </a:r>
            <a:r>
              <a:rPr lang="en-US" sz="2000" b="1" i="1" dirty="0">
                <a:solidFill>
                  <a:schemeClr val="bg1"/>
                </a:solidFill>
              </a:rPr>
              <a:t>s</a:t>
            </a:r>
            <a:r>
              <a:rPr lang="en-US" sz="2000" dirty="0">
                <a:solidFill>
                  <a:schemeClr val="bg1"/>
                </a:solidFill>
              </a:rPr>
              <a:t>’ = </a:t>
            </a:r>
            <a:r>
              <a:rPr lang="en-US" sz="2000" b="1" i="1" dirty="0">
                <a:solidFill>
                  <a:schemeClr val="bg1"/>
                </a:solidFill>
              </a:rPr>
              <a:t>s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7" name="Picture 16" descr="LA CASA ENCENDIDA: PERSONAJE">
            <a:extLst>
              <a:ext uri="{FF2B5EF4-FFF2-40B4-BE49-F238E27FC236}">
                <a16:creationId xmlns:a16="http://schemas.microsoft.com/office/drawing/2014/main" id="{A2C6919E-8867-78B3-8594-E70175A84B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H="1">
            <a:off x="8959850" y="2074936"/>
            <a:ext cx="793750" cy="645915"/>
          </a:xfrm>
          <a:prstGeom prst="rect">
            <a:avLst/>
          </a:prstGeom>
        </p:spPr>
      </p:pic>
      <p:pic>
        <p:nvPicPr>
          <p:cNvPr id="18" name="Picture 17" descr="File:Riddler (DC Animated Universe).jpg - Wikipedia">
            <a:extLst>
              <a:ext uri="{FF2B5EF4-FFF2-40B4-BE49-F238E27FC236}">
                <a16:creationId xmlns:a16="http://schemas.microsoft.com/office/drawing/2014/main" id="{560743CD-E601-674C-8DA5-036BA91A01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416050" y="1779807"/>
            <a:ext cx="793750" cy="941044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74913E1D-F16D-6DEA-4DC0-99B46B89482D}"/>
              </a:ext>
            </a:extLst>
          </p:cNvPr>
          <p:cNvSpPr/>
          <p:nvPr/>
        </p:nvSpPr>
        <p:spPr>
          <a:xfrm>
            <a:off x="1263650" y="1717099"/>
            <a:ext cx="549275" cy="1003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06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61F0-97C6-A4DF-6DFF-DFEF26E2D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with Rounding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BE973-7E33-2DFF-FF00-6E0BC9022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construct PRF’s directly from LWR</a:t>
            </a:r>
          </a:p>
          <a:p>
            <a:r>
              <a:rPr lang="en-US" dirty="0"/>
              <a:t>Hardness of LWR?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A62EF-8B0F-B076-B0E4-0CF95D8CC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31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1869-93B5-E8F4-2AAF-81FCE6E2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Rounding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3E7D-8EC8-4368-0732-B69D01A3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</a:t>
            </a:r>
            <a:r>
              <a:rPr lang="en-US" b="1" dirty="0"/>
              <a:t>LWE</a:t>
            </a:r>
            <a:r>
              <a:rPr lang="en-US" dirty="0"/>
              <a:t>					</a:t>
            </a:r>
            <a:r>
              <a:rPr lang="en-US" b="1" dirty="0"/>
              <a:t>LWR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	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</a:t>
            </a:r>
            <a:r>
              <a:rPr lang="en-US" i="1" dirty="0"/>
              <a:t>m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r>
              <a:rPr lang="en-US" dirty="0"/>
              <a:t>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’,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’) = f(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) ∀ </a:t>
            </a:r>
            <a:r>
              <a:rPr lang="en-US" i="1" dirty="0" err="1">
                <a:solidFill>
                  <a:schemeClr val="bg1"/>
                </a:solidFill>
              </a:rPr>
              <a:t>i</a:t>
            </a:r>
            <a:endParaRPr lang="en-US" i="1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					 {(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i="1" dirty="0">
                <a:solidFill>
                  <a:schemeClr val="bg1"/>
                </a:solidFill>
              </a:rPr>
              <a:t>’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i="1" dirty="0">
                <a:solidFill>
                  <a:schemeClr val="bg1"/>
                </a:solidFill>
              </a:rPr>
              <a:t>’</a:t>
            </a:r>
            <a:r>
              <a:rPr lang="en-US" dirty="0">
                <a:solidFill>
                  <a:schemeClr val="bg1"/>
                </a:solidFill>
              </a:rPr>
              <a:t>)}</a:t>
            </a:r>
            <a:r>
              <a:rPr lang="en-US" i="1" baseline="-25000" dirty="0" err="1">
                <a:solidFill>
                  <a:schemeClr val="bg1"/>
                </a:solidFill>
              </a:rPr>
              <a:t>i</a:t>
            </a:r>
            <a:r>
              <a:rPr lang="en-US" baseline="-25000" dirty="0">
                <a:solidFill>
                  <a:schemeClr val="bg1"/>
                </a:solidFill>
              </a:rPr>
              <a:t>=</a:t>
            </a:r>
            <a:r>
              <a:rPr lang="en-US" i="1" baseline="-25000" dirty="0">
                <a:solidFill>
                  <a:schemeClr val="bg1"/>
                </a:solidFill>
              </a:rPr>
              <a:t>1</a:t>
            </a:r>
            <a:r>
              <a:rPr lang="en-US" i="1" baseline="30000" dirty="0">
                <a:solidFill>
                  <a:schemeClr val="bg1"/>
                </a:solidFill>
              </a:rPr>
              <a:t>m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										⊥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					</a:t>
            </a:r>
            <a:r>
              <a:rPr lang="en-US" b="1" i="1" dirty="0">
                <a:solidFill>
                  <a:schemeClr val="bg1"/>
                </a:solidFill>
              </a:rPr>
              <a:t>s</a:t>
            </a:r>
            <a:r>
              <a:rPr lang="en-US" dirty="0">
                <a:solidFill>
                  <a:schemeClr val="bg1"/>
                </a:solidFill>
              </a:rPr>
              <a:t> ~ B { 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)}</a:t>
            </a:r>
            <a:r>
              <a:rPr lang="en-US" i="1" baseline="-25000" dirty="0" err="1">
                <a:solidFill>
                  <a:schemeClr val="bg1"/>
                </a:solidFill>
              </a:rPr>
              <a:t>i</a:t>
            </a:r>
            <a:r>
              <a:rPr lang="en-US" baseline="-25000" dirty="0">
                <a:solidFill>
                  <a:schemeClr val="bg1"/>
                </a:solidFill>
              </a:rPr>
              <a:t>=</a:t>
            </a:r>
            <a:r>
              <a:rPr lang="en-US" i="1" baseline="-25000" dirty="0">
                <a:solidFill>
                  <a:schemeClr val="bg1"/>
                </a:solidFill>
              </a:rPr>
              <a:t>1</a:t>
            </a:r>
            <a:r>
              <a:rPr lang="en-US" i="1" baseline="30000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, ⊥ 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030A8-5D7D-C6C0-05AC-5BC43BD9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1977682-A51D-A4F0-6B59-E0F8E65BA84B}"/>
              </a:ext>
            </a:extLst>
          </p:cNvPr>
          <p:cNvCxnSpPr>
            <a:cxnSpLocks/>
          </p:cNvCxnSpPr>
          <p:nvPr/>
        </p:nvCxnSpPr>
        <p:spPr>
          <a:xfrm flipH="1">
            <a:off x="2127250" y="3143250"/>
            <a:ext cx="32893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0D56B4D-CF89-958E-166F-15D5F8FD5BCA}"/>
              </a:ext>
            </a:extLst>
          </p:cNvPr>
          <p:cNvCxnSpPr>
            <a:cxnSpLocks/>
          </p:cNvCxnSpPr>
          <p:nvPr/>
        </p:nvCxnSpPr>
        <p:spPr>
          <a:xfrm>
            <a:off x="2127250" y="3689350"/>
            <a:ext cx="32893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Batman PNG Image | PNG All">
            <a:extLst>
              <a:ext uri="{FF2B5EF4-FFF2-40B4-BE49-F238E27FC236}">
                <a16:creationId xmlns:a16="http://schemas.microsoft.com/office/drawing/2014/main" id="{4EC2125C-82D7-5606-D7B0-BFF76F003C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87950" y="1759969"/>
            <a:ext cx="908050" cy="1135063"/>
          </a:xfrm>
          <a:prstGeom prst="rect">
            <a:avLst/>
          </a:prstGeom>
        </p:spPr>
      </p:pic>
      <p:pic>
        <p:nvPicPr>
          <p:cNvPr id="31" name="Picture 30" descr="File:Riddler (DC Animated Universe).jpg - Wikipedia">
            <a:extLst>
              <a:ext uri="{FF2B5EF4-FFF2-40B4-BE49-F238E27FC236}">
                <a16:creationId xmlns:a16="http://schemas.microsoft.com/office/drawing/2014/main" id="{BF992514-33BC-8185-6ABF-4274A67AF6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41325" y="1888333"/>
            <a:ext cx="793750" cy="941044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B7B58C7F-8983-7130-0FE3-6C359FDEB97B}"/>
              </a:ext>
            </a:extLst>
          </p:cNvPr>
          <p:cNvSpPr/>
          <p:nvPr/>
        </p:nvSpPr>
        <p:spPr>
          <a:xfrm>
            <a:off x="288925" y="1825625"/>
            <a:ext cx="549275" cy="1003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 descr="LA CASA ENCENDIDA: PERSONAJE">
            <a:extLst>
              <a:ext uri="{FF2B5EF4-FFF2-40B4-BE49-F238E27FC236}">
                <a16:creationId xmlns:a16="http://schemas.microsoft.com/office/drawing/2014/main" id="{21C4CEC7-D950-D624-8CD4-9D366F828A8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flipH="1">
            <a:off x="9585325" y="2183462"/>
            <a:ext cx="793750" cy="64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613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1869-93B5-E8F4-2AAF-81FCE6E2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Rounding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3E7D-8EC8-4368-0732-B69D01A3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</a:t>
            </a:r>
            <a:r>
              <a:rPr lang="en-US" b="1" dirty="0"/>
              <a:t>LWE</a:t>
            </a:r>
            <a:r>
              <a:rPr lang="en-US" dirty="0"/>
              <a:t>					</a:t>
            </a:r>
            <a:r>
              <a:rPr lang="en-US" b="1" dirty="0"/>
              <a:t>LWR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	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</a:t>
            </a:r>
            <a:r>
              <a:rPr lang="en-US" i="1" dirty="0"/>
              <a:t>m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r>
              <a:rPr lang="en-US" dirty="0"/>
              <a:t>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’,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’) = 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)) ∀ </a:t>
            </a:r>
            <a:r>
              <a:rPr lang="en-US" i="1" dirty="0" err="1"/>
              <a:t>i</a:t>
            </a:r>
            <a:endParaRPr lang="en-US" i="1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 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i="1" dirty="0"/>
              <a:t>’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i="1" dirty="0"/>
              <a:t>’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					</a:t>
            </a:r>
            <a:r>
              <a:rPr lang="en-US" dirty="0">
                <a:solidFill>
                  <a:schemeClr val="bg1"/>
                </a:solidFill>
              </a:rPr>
              <a:t>⊥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					</a:t>
            </a:r>
            <a:r>
              <a:rPr lang="en-US" b="1" i="1" dirty="0">
                <a:solidFill>
                  <a:schemeClr val="bg1"/>
                </a:solidFill>
              </a:rPr>
              <a:t>s</a:t>
            </a:r>
            <a:r>
              <a:rPr lang="en-US" dirty="0">
                <a:solidFill>
                  <a:schemeClr val="bg1"/>
                </a:solidFill>
              </a:rPr>
              <a:t> ~ B { 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)}</a:t>
            </a:r>
            <a:r>
              <a:rPr lang="en-US" i="1" baseline="-25000" dirty="0" err="1">
                <a:solidFill>
                  <a:schemeClr val="bg1"/>
                </a:solidFill>
              </a:rPr>
              <a:t>i</a:t>
            </a:r>
            <a:r>
              <a:rPr lang="en-US" baseline="-25000" dirty="0">
                <a:solidFill>
                  <a:schemeClr val="bg1"/>
                </a:solidFill>
              </a:rPr>
              <a:t>=</a:t>
            </a:r>
            <a:r>
              <a:rPr lang="en-US" i="1" baseline="-25000" dirty="0">
                <a:solidFill>
                  <a:schemeClr val="bg1"/>
                </a:solidFill>
              </a:rPr>
              <a:t>1</a:t>
            </a:r>
            <a:r>
              <a:rPr lang="en-US" i="1" baseline="30000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, ⊥ 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030A8-5D7D-C6C0-05AC-5BC43BD9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13</a:t>
            </a:fld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5E48D69-3A94-513D-BB0C-EC3C6CE3A8F0}"/>
              </a:ext>
            </a:extLst>
          </p:cNvPr>
          <p:cNvCxnSpPr>
            <a:cxnSpLocks/>
          </p:cNvCxnSpPr>
          <p:nvPr/>
        </p:nvCxnSpPr>
        <p:spPr>
          <a:xfrm>
            <a:off x="6965950" y="4762500"/>
            <a:ext cx="28829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Batman PNG Image | PNG All">
            <a:extLst>
              <a:ext uri="{FF2B5EF4-FFF2-40B4-BE49-F238E27FC236}">
                <a16:creationId xmlns:a16="http://schemas.microsoft.com/office/drawing/2014/main" id="{C2F8A786-0513-E980-3C80-7435B481D3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87950" y="1759969"/>
            <a:ext cx="908050" cy="1135063"/>
          </a:xfrm>
          <a:prstGeom prst="rect">
            <a:avLst/>
          </a:prstGeom>
        </p:spPr>
      </p:pic>
      <p:pic>
        <p:nvPicPr>
          <p:cNvPr id="7" name="Picture 6" descr="File:Riddler (DC Animated Universe).jpg - Wikipedia">
            <a:extLst>
              <a:ext uri="{FF2B5EF4-FFF2-40B4-BE49-F238E27FC236}">
                <a16:creationId xmlns:a16="http://schemas.microsoft.com/office/drawing/2014/main" id="{CC2E489D-4441-0F2E-FA51-63AFC0BBE5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41325" y="1888333"/>
            <a:ext cx="793750" cy="94104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A4487AA-53A5-CB2B-DE2E-9E1F5DA1B625}"/>
              </a:ext>
            </a:extLst>
          </p:cNvPr>
          <p:cNvSpPr/>
          <p:nvPr/>
        </p:nvSpPr>
        <p:spPr>
          <a:xfrm>
            <a:off x="288925" y="1825625"/>
            <a:ext cx="549275" cy="1003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A CASA ENCENDIDA: PERSONAJE">
            <a:extLst>
              <a:ext uri="{FF2B5EF4-FFF2-40B4-BE49-F238E27FC236}">
                <a16:creationId xmlns:a16="http://schemas.microsoft.com/office/drawing/2014/main" id="{AC7615D8-FFF2-A846-AC8B-CF6FBE32CF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flipH="1">
            <a:off x="9585325" y="2183462"/>
            <a:ext cx="793750" cy="64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333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1869-93B5-E8F4-2AAF-81FCE6E2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Rounding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3E7D-8EC8-4368-0732-B69D01A3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</a:t>
            </a:r>
            <a:r>
              <a:rPr lang="en-US" b="1" dirty="0"/>
              <a:t>LWE</a:t>
            </a:r>
            <a:r>
              <a:rPr lang="en-US" dirty="0"/>
              <a:t>					</a:t>
            </a:r>
            <a:r>
              <a:rPr lang="en-US" b="1" dirty="0"/>
              <a:t>LWR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	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</a:t>
            </a:r>
            <a:r>
              <a:rPr lang="en-US" i="1" dirty="0"/>
              <a:t>m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r>
              <a:rPr lang="en-US" dirty="0"/>
              <a:t>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’,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’) = 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)) ∀ </a:t>
            </a:r>
            <a:r>
              <a:rPr lang="en-US" i="1" dirty="0" err="1"/>
              <a:t>i</a:t>
            </a:r>
            <a:endParaRPr lang="en-US" i="1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 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i="1" dirty="0"/>
              <a:t>’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i="1" dirty="0"/>
              <a:t>’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					</a:t>
            </a:r>
            <a:r>
              <a:rPr lang="en-US" dirty="0">
                <a:solidFill>
                  <a:schemeClr val="bg1"/>
                </a:solidFill>
              </a:rPr>
              <a:t>⊥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					</a:t>
            </a:r>
            <a:r>
              <a:rPr lang="en-US" b="1" i="1" dirty="0">
                <a:solidFill>
                  <a:schemeClr val="bg1"/>
                </a:solidFill>
              </a:rPr>
              <a:t>s</a:t>
            </a:r>
            <a:r>
              <a:rPr lang="en-US" dirty="0">
                <a:solidFill>
                  <a:schemeClr val="bg1"/>
                </a:solidFill>
              </a:rPr>
              <a:t> ~ B { 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)}</a:t>
            </a:r>
            <a:r>
              <a:rPr lang="en-US" i="1" baseline="-25000" dirty="0" err="1">
                <a:solidFill>
                  <a:schemeClr val="bg1"/>
                </a:solidFill>
              </a:rPr>
              <a:t>i</a:t>
            </a:r>
            <a:r>
              <a:rPr lang="en-US" baseline="-25000" dirty="0">
                <a:solidFill>
                  <a:schemeClr val="bg1"/>
                </a:solidFill>
              </a:rPr>
              <a:t>=</a:t>
            </a:r>
            <a:r>
              <a:rPr lang="en-US" i="1" baseline="-25000" dirty="0">
                <a:solidFill>
                  <a:schemeClr val="bg1"/>
                </a:solidFill>
              </a:rPr>
              <a:t>1</a:t>
            </a:r>
            <a:r>
              <a:rPr lang="en-US" i="1" baseline="30000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, ⊥ 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030A8-5D7D-C6C0-05AC-5BC43BD9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14</a:t>
            </a:fld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5E48D69-3A94-513D-BB0C-EC3C6CE3A8F0}"/>
              </a:ext>
            </a:extLst>
          </p:cNvPr>
          <p:cNvCxnSpPr>
            <a:cxnSpLocks/>
          </p:cNvCxnSpPr>
          <p:nvPr/>
        </p:nvCxnSpPr>
        <p:spPr>
          <a:xfrm>
            <a:off x="6965950" y="4762500"/>
            <a:ext cx="28829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Batman PNG Image | PNG All">
            <a:extLst>
              <a:ext uri="{FF2B5EF4-FFF2-40B4-BE49-F238E27FC236}">
                <a16:creationId xmlns:a16="http://schemas.microsoft.com/office/drawing/2014/main" id="{C2F8A786-0513-E980-3C80-7435B481D3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87950" y="1759969"/>
            <a:ext cx="908050" cy="1135063"/>
          </a:xfrm>
          <a:prstGeom prst="rect">
            <a:avLst/>
          </a:prstGeom>
        </p:spPr>
      </p:pic>
      <p:pic>
        <p:nvPicPr>
          <p:cNvPr id="7" name="Picture 6" descr="File:Riddler (DC Animated Universe).jpg - Wikipedia">
            <a:extLst>
              <a:ext uri="{FF2B5EF4-FFF2-40B4-BE49-F238E27FC236}">
                <a16:creationId xmlns:a16="http://schemas.microsoft.com/office/drawing/2014/main" id="{CC2E489D-4441-0F2E-FA51-63AFC0BBE5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41325" y="1888333"/>
            <a:ext cx="793750" cy="94104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A4487AA-53A5-CB2B-DE2E-9E1F5DA1B625}"/>
              </a:ext>
            </a:extLst>
          </p:cNvPr>
          <p:cNvSpPr/>
          <p:nvPr/>
        </p:nvSpPr>
        <p:spPr>
          <a:xfrm>
            <a:off x="288925" y="1825625"/>
            <a:ext cx="549275" cy="1003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A CASA ENCENDIDA: PERSONAJE">
            <a:extLst>
              <a:ext uri="{FF2B5EF4-FFF2-40B4-BE49-F238E27FC236}">
                <a16:creationId xmlns:a16="http://schemas.microsoft.com/office/drawing/2014/main" id="{AC7615D8-FFF2-A846-AC8B-CF6FBE32CF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flipH="1">
            <a:off x="9585325" y="2183462"/>
            <a:ext cx="793750" cy="64591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96BCB43-AFE8-40CE-4E3F-B283BA18D619}"/>
              </a:ext>
            </a:extLst>
          </p:cNvPr>
          <p:cNvSpPr/>
          <p:nvPr/>
        </p:nvSpPr>
        <p:spPr>
          <a:xfrm>
            <a:off x="158750" y="5757069"/>
            <a:ext cx="6125510" cy="599281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94874FB-93E8-91F6-44B1-6F133EFEA91B}"/>
              </a:ext>
            </a:extLst>
          </p:cNvPr>
          <p:cNvSpPr txBox="1"/>
          <p:nvPr/>
        </p:nvSpPr>
        <p:spPr>
          <a:xfrm>
            <a:off x="392953" y="5856189"/>
            <a:ext cx="5657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Key Idea:</a:t>
            </a:r>
            <a:r>
              <a:rPr lang="en-US" sz="2000" dirty="0">
                <a:solidFill>
                  <a:schemeClr val="bg1"/>
                </a:solidFill>
              </a:rPr>
              <a:t> Each (</a:t>
            </a:r>
            <a:r>
              <a:rPr lang="en-US" sz="2000" b="1" i="1" dirty="0">
                <a:solidFill>
                  <a:schemeClr val="bg1"/>
                </a:solidFill>
              </a:rPr>
              <a:t>a</a:t>
            </a:r>
            <a:r>
              <a:rPr lang="en-US" sz="2000" i="1" baseline="-25000" dirty="0">
                <a:solidFill>
                  <a:schemeClr val="bg1"/>
                </a:solidFill>
              </a:rPr>
              <a:t>i 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i="1" dirty="0">
                <a:solidFill>
                  <a:schemeClr val="bg1"/>
                </a:solidFill>
              </a:rPr>
              <a:t>b</a:t>
            </a:r>
            <a:r>
              <a:rPr lang="en-US" sz="2000" i="1" baseline="-25000" dirty="0">
                <a:solidFill>
                  <a:schemeClr val="bg1"/>
                </a:solidFill>
              </a:rPr>
              <a:t>i</a:t>
            </a:r>
            <a:r>
              <a:rPr lang="en-US" sz="2000" dirty="0">
                <a:solidFill>
                  <a:schemeClr val="bg1"/>
                </a:solidFill>
              </a:rPr>
              <a:t>) ~ LWE(</a:t>
            </a:r>
            <a:r>
              <a:rPr lang="en-US" sz="2000" b="1" i="1" dirty="0">
                <a:solidFill>
                  <a:schemeClr val="bg1"/>
                </a:solidFill>
              </a:rPr>
              <a:t>s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i="1" dirty="0" err="1">
                <a:solidFill>
                  <a:schemeClr val="bg1"/>
                </a:solidFill>
              </a:rPr>
              <a:t>χ</a:t>
            </a:r>
            <a:r>
              <a:rPr lang="en-US" sz="2000" dirty="0">
                <a:solidFill>
                  <a:schemeClr val="bg1"/>
                </a:solidFill>
              </a:rPr>
              <a:t>) =&gt; (</a:t>
            </a:r>
            <a:r>
              <a:rPr lang="en-US" sz="2000" b="1" i="1" dirty="0">
                <a:solidFill>
                  <a:schemeClr val="bg1"/>
                </a:solidFill>
              </a:rPr>
              <a:t>a</a:t>
            </a:r>
            <a:r>
              <a:rPr lang="en-US" sz="2000" i="1" baseline="-25000" dirty="0">
                <a:solidFill>
                  <a:schemeClr val="bg1"/>
                </a:solidFill>
              </a:rPr>
              <a:t>i</a:t>
            </a:r>
            <a:r>
              <a:rPr lang="en-US" sz="2000" dirty="0">
                <a:solidFill>
                  <a:schemeClr val="bg1"/>
                </a:solidFill>
              </a:rPr>
              <a:t>’, </a:t>
            </a:r>
            <a:r>
              <a:rPr lang="en-US" sz="2000" i="1" dirty="0">
                <a:solidFill>
                  <a:schemeClr val="bg1"/>
                </a:solidFill>
              </a:rPr>
              <a:t>b</a:t>
            </a:r>
            <a:r>
              <a:rPr lang="en-US" sz="2000" i="1" baseline="-25000" dirty="0">
                <a:solidFill>
                  <a:schemeClr val="bg1"/>
                </a:solidFill>
              </a:rPr>
              <a:t>i</a:t>
            </a:r>
            <a:r>
              <a:rPr lang="en-US" sz="2000" dirty="0">
                <a:solidFill>
                  <a:schemeClr val="bg1"/>
                </a:solidFill>
              </a:rPr>
              <a:t>’) ~ LWR(</a:t>
            </a:r>
            <a:r>
              <a:rPr lang="en-US" sz="2000" b="1" i="1" dirty="0">
                <a:solidFill>
                  <a:schemeClr val="bg1"/>
                </a:solidFill>
              </a:rPr>
              <a:t>s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76062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1869-93B5-E8F4-2AAF-81FCE6E2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Rounding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3E7D-8EC8-4368-0732-B69D01A3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</a:t>
            </a:r>
            <a:r>
              <a:rPr lang="en-US" b="1" dirty="0"/>
              <a:t>LWE</a:t>
            </a:r>
            <a:r>
              <a:rPr lang="en-US" dirty="0"/>
              <a:t>					</a:t>
            </a:r>
            <a:r>
              <a:rPr lang="en-US" b="1" dirty="0"/>
              <a:t>LWR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	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</a:t>
            </a:r>
            <a:r>
              <a:rPr lang="en-US" i="1" dirty="0"/>
              <a:t>m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r>
              <a:rPr lang="en-US" dirty="0"/>
              <a:t>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’,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’) = 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)) ∀ </a:t>
            </a:r>
            <a:r>
              <a:rPr lang="en-US" i="1" dirty="0" err="1"/>
              <a:t>i</a:t>
            </a:r>
            <a:endParaRPr lang="en-US" i="1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 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i="1" dirty="0"/>
              <a:t>’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i="1" dirty="0"/>
              <a:t>’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					</a:t>
            </a:r>
            <a:r>
              <a:rPr lang="en-US" b="1" i="1" dirty="0"/>
              <a:t> s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					</a:t>
            </a:r>
            <a:r>
              <a:rPr lang="en-US" b="1" i="1" dirty="0">
                <a:solidFill>
                  <a:schemeClr val="bg1"/>
                </a:solidFill>
              </a:rPr>
              <a:t>s</a:t>
            </a:r>
            <a:r>
              <a:rPr lang="en-US" dirty="0">
                <a:solidFill>
                  <a:schemeClr val="bg1"/>
                </a:solidFill>
              </a:rPr>
              <a:t> ~ B { 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)}</a:t>
            </a:r>
            <a:r>
              <a:rPr lang="en-US" i="1" baseline="-25000" dirty="0" err="1">
                <a:solidFill>
                  <a:schemeClr val="bg1"/>
                </a:solidFill>
              </a:rPr>
              <a:t>i</a:t>
            </a:r>
            <a:r>
              <a:rPr lang="en-US" baseline="-25000" dirty="0">
                <a:solidFill>
                  <a:schemeClr val="bg1"/>
                </a:solidFill>
              </a:rPr>
              <a:t>=</a:t>
            </a:r>
            <a:r>
              <a:rPr lang="en-US" i="1" baseline="-25000" dirty="0">
                <a:solidFill>
                  <a:schemeClr val="bg1"/>
                </a:solidFill>
              </a:rPr>
              <a:t>1</a:t>
            </a:r>
            <a:r>
              <a:rPr lang="en-US" i="1" baseline="30000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, ⊥ 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030A8-5D7D-C6C0-05AC-5BC43BD9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15</a:t>
            </a:fld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D4ED8DF-6A7B-7C9E-9BC9-0224FF82E63C}"/>
              </a:ext>
            </a:extLst>
          </p:cNvPr>
          <p:cNvCxnSpPr>
            <a:cxnSpLocks/>
          </p:cNvCxnSpPr>
          <p:nvPr/>
        </p:nvCxnSpPr>
        <p:spPr>
          <a:xfrm flipH="1">
            <a:off x="7766050" y="5226050"/>
            <a:ext cx="22161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Batman PNG Image | PNG All">
            <a:extLst>
              <a:ext uri="{FF2B5EF4-FFF2-40B4-BE49-F238E27FC236}">
                <a16:creationId xmlns:a16="http://schemas.microsoft.com/office/drawing/2014/main" id="{DEB56C43-267D-A60A-5FC8-1AB1D9B03B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87950" y="1759969"/>
            <a:ext cx="908050" cy="1135063"/>
          </a:xfrm>
          <a:prstGeom prst="rect">
            <a:avLst/>
          </a:prstGeom>
        </p:spPr>
      </p:pic>
      <p:pic>
        <p:nvPicPr>
          <p:cNvPr id="7" name="Picture 6" descr="File:Riddler (DC Animated Universe).jpg - Wikipedia">
            <a:extLst>
              <a:ext uri="{FF2B5EF4-FFF2-40B4-BE49-F238E27FC236}">
                <a16:creationId xmlns:a16="http://schemas.microsoft.com/office/drawing/2014/main" id="{ACCDB689-A2E5-2D67-D6E2-5F7831AB24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41325" y="1888333"/>
            <a:ext cx="793750" cy="94104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7FC8B99-5AA4-1B53-BA85-260A65140C0C}"/>
              </a:ext>
            </a:extLst>
          </p:cNvPr>
          <p:cNvSpPr/>
          <p:nvPr/>
        </p:nvSpPr>
        <p:spPr>
          <a:xfrm>
            <a:off x="288925" y="1825625"/>
            <a:ext cx="549275" cy="1003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A CASA ENCENDIDA: PERSONAJE">
            <a:extLst>
              <a:ext uri="{FF2B5EF4-FFF2-40B4-BE49-F238E27FC236}">
                <a16:creationId xmlns:a16="http://schemas.microsoft.com/office/drawing/2014/main" id="{1BC939BF-855B-154C-5192-98927ACC1C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flipH="1">
            <a:off x="9585325" y="2183462"/>
            <a:ext cx="793750" cy="64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022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1869-93B5-E8F4-2AAF-81FCE6E2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Rounding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3E7D-8EC8-4368-0732-B69D01A3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</a:t>
            </a:r>
            <a:r>
              <a:rPr lang="en-US" b="1" dirty="0"/>
              <a:t>LWE</a:t>
            </a:r>
            <a:r>
              <a:rPr lang="en-US" dirty="0"/>
              <a:t>					</a:t>
            </a:r>
            <a:r>
              <a:rPr lang="en-US" b="1" dirty="0"/>
              <a:t>LWR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	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</a:t>
            </a:r>
            <a:r>
              <a:rPr lang="en-US" i="1" dirty="0"/>
              <a:t>m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r>
              <a:rPr lang="en-US" dirty="0"/>
              <a:t>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’,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’) = 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)) ∀ </a:t>
            </a:r>
            <a:r>
              <a:rPr lang="en-US" i="1" dirty="0" err="1"/>
              <a:t>i</a:t>
            </a:r>
            <a:endParaRPr lang="en-US" i="1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 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i="1" dirty="0"/>
              <a:t>’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i="1" dirty="0"/>
              <a:t>’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					</a:t>
            </a:r>
            <a:r>
              <a:rPr lang="en-US" b="1" i="1" dirty="0"/>
              <a:t> s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					</a:t>
            </a:r>
            <a:r>
              <a:rPr lang="en-US" b="1" i="1" dirty="0">
                <a:solidFill>
                  <a:schemeClr val="bg1"/>
                </a:solidFill>
              </a:rPr>
              <a:t>s</a:t>
            </a:r>
            <a:r>
              <a:rPr lang="en-US" dirty="0">
                <a:solidFill>
                  <a:schemeClr val="bg1"/>
                </a:solidFill>
              </a:rPr>
              <a:t> ~ B { 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)}</a:t>
            </a:r>
            <a:r>
              <a:rPr lang="en-US" i="1" baseline="-25000" dirty="0" err="1">
                <a:solidFill>
                  <a:schemeClr val="bg1"/>
                </a:solidFill>
              </a:rPr>
              <a:t>i</a:t>
            </a:r>
            <a:r>
              <a:rPr lang="en-US" baseline="-25000" dirty="0">
                <a:solidFill>
                  <a:schemeClr val="bg1"/>
                </a:solidFill>
              </a:rPr>
              <a:t>=</a:t>
            </a:r>
            <a:r>
              <a:rPr lang="en-US" i="1" baseline="-25000" dirty="0">
                <a:solidFill>
                  <a:schemeClr val="bg1"/>
                </a:solidFill>
              </a:rPr>
              <a:t>1</a:t>
            </a:r>
            <a:r>
              <a:rPr lang="en-US" i="1" baseline="30000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, ⊥ 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030A8-5D7D-C6C0-05AC-5BC43BD9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16</a:t>
            </a:fld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D4ED8DF-6A7B-7C9E-9BC9-0224FF82E63C}"/>
              </a:ext>
            </a:extLst>
          </p:cNvPr>
          <p:cNvCxnSpPr>
            <a:cxnSpLocks/>
          </p:cNvCxnSpPr>
          <p:nvPr/>
        </p:nvCxnSpPr>
        <p:spPr>
          <a:xfrm flipH="1">
            <a:off x="7766050" y="5226050"/>
            <a:ext cx="22161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67D7410-43D1-9F86-2EC9-977C7EC6A6CF}"/>
              </a:ext>
            </a:extLst>
          </p:cNvPr>
          <p:cNvCxnSpPr>
            <a:cxnSpLocks/>
          </p:cNvCxnSpPr>
          <p:nvPr/>
        </p:nvCxnSpPr>
        <p:spPr>
          <a:xfrm flipH="1">
            <a:off x="2654300" y="5226050"/>
            <a:ext cx="50038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Batman PNG Image | PNG All">
            <a:extLst>
              <a:ext uri="{FF2B5EF4-FFF2-40B4-BE49-F238E27FC236}">
                <a16:creationId xmlns:a16="http://schemas.microsoft.com/office/drawing/2014/main" id="{8CA3D262-7504-D5EE-166E-85EBAC0AD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87950" y="1759969"/>
            <a:ext cx="908050" cy="1135063"/>
          </a:xfrm>
          <a:prstGeom prst="rect">
            <a:avLst/>
          </a:prstGeom>
        </p:spPr>
      </p:pic>
      <p:pic>
        <p:nvPicPr>
          <p:cNvPr id="8" name="Picture 7" descr="File:Riddler (DC Animated Universe).jpg - Wikipedia">
            <a:extLst>
              <a:ext uri="{FF2B5EF4-FFF2-40B4-BE49-F238E27FC236}">
                <a16:creationId xmlns:a16="http://schemas.microsoft.com/office/drawing/2014/main" id="{3D5DD562-A461-C0C2-5477-742C816B6E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41325" y="1888333"/>
            <a:ext cx="793750" cy="94104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A2A0567-7BE1-5516-7E7E-8E39F37D2407}"/>
              </a:ext>
            </a:extLst>
          </p:cNvPr>
          <p:cNvSpPr/>
          <p:nvPr/>
        </p:nvSpPr>
        <p:spPr>
          <a:xfrm>
            <a:off x="288925" y="1825625"/>
            <a:ext cx="549275" cy="1003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LA CASA ENCENDIDA: PERSONAJE">
            <a:extLst>
              <a:ext uri="{FF2B5EF4-FFF2-40B4-BE49-F238E27FC236}">
                <a16:creationId xmlns:a16="http://schemas.microsoft.com/office/drawing/2014/main" id="{0E7ED804-7814-A91D-FFC5-965B5FD16A6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flipH="1">
            <a:off x="9585325" y="2183462"/>
            <a:ext cx="793750" cy="64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987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61F0-97C6-A4DF-6DFF-DFEF26E2D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Rounding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BE973-7E33-2DFF-FF00-6E0BC9022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Works when:</a:t>
            </a:r>
          </a:p>
          <a:p>
            <a:r>
              <a:rPr lang="en-US" dirty="0">
                <a:solidFill>
                  <a:schemeClr val="bg1"/>
                </a:solidFill>
              </a:rPr>
              <a:t>q/p is large, e.g. </a:t>
            </a:r>
            <a:r>
              <a:rPr lang="en-US" i="1" dirty="0">
                <a:solidFill>
                  <a:schemeClr val="bg1"/>
                </a:solidFill>
              </a:rPr>
              <a:t>q </a:t>
            </a:r>
            <a:r>
              <a:rPr lang="en-US" dirty="0">
                <a:solidFill>
                  <a:schemeClr val="bg1"/>
                </a:solidFill>
              </a:rPr>
              <a:t>≥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Bpn</a:t>
            </a:r>
            <a:r>
              <a:rPr lang="en-US" baseline="30000" dirty="0" err="1">
                <a:solidFill>
                  <a:schemeClr val="bg1"/>
                </a:solidFill>
              </a:rPr>
              <a:t>ω</a:t>
            </a:r>
            <a:r>
              <a:rPr lang="en-US" baseline="30000" dirty="0">
                <a:solidFill>
                  <a:schemeClr val="bg1"/>
                </a:solidFill>
              </a:rPr>
              <a:t>(</a:t>
            </a:r>
            <a:r>
              <a:rPr lang="en-US" i="1" baseline="30000" dirty="0">
                <a:solidFill>
                  <a:schemeClr val="bg1"/>
                </a:solidFill>
              </a:rPr>
              <a:t>1</a:t>
            </a:r>
            <a:r>
              <a:rPr lang="en-US" baseline="30000" dirty="0">
                <a:solidFill>
                  <a:schemeClr val="bg1"/>
                </a:solidFill>
              </a:rPr>
              <a:t>)</a:t>
            </a:r>
            <a:r>
              <a:rPr lang="en-US" dirty="0">
                <a:solidFill>
                  <a:schemeClr val="bg1"/>
                </a:solidFill>
              </a:rPr>
              <a:t> [BPR12]</a:t>
            </a:r>
          </a:p>
          <a:p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 = poly(</a:t>
            </a:r>
            <a:r>
              <a:rPr lang="en-US" i="1" dirty="0">
                <a:solidFill>
                  <a:schemeClr val="bg1"/>
                </a:solidFill>
              </a:rPr>
              <a:t>n</a:t>
            </a:r>
            <a:r>
              <a:rPr lang="en-US" dirty="0">
                <a:solidFill>
                  <a:schemeClr val="bg1"/>
                </a:solidFill>
              </a:rPr>
              <a:t>) with an </a:t>
            </a:r>
            <a:r>
              <a:rPr lang="en-US" i="1" dirty="0">
                <a:solidFill>
                  <a:schemeClr val="bg1"/>
                </a:solidFill>
              </a:rPr>
              <a:t>a priori </a:t>
            </a:r>
            <a:r>
              <a:rPr lang="en-US" dirty="0">
                <a:solidFill>
                  <a:schemeClr val="bg1"/>
                </a:solidFill>
              </a:rPr>
              <a:t>upper bound on </a:t>
            </a:r>
            <a:r>
              <a:rPr lang="en-US" i="1" dirty="0">
                <a:solidFill>
                  <a:schemeClr val="bg1"/>
                </a:solidFill>
              </a:rPr>
              <a:t>m</a:t>
            </a:r>
          </a:p>
          <a:p>
            <a:pPr lvl="1"/>
            <a:r>
              <a:rPr lang="en-US" i="1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 ≤ </a:t>
            </a:r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/(</a:t>
            </a:r>
            <a:r>
              <a:rPr lang="en-US" i="1" dirty="0" err="1">
                <a:solidFill>
                  <a:schemeClr val="bg1"/>
                </a:solidFill>
              </a:rPr>
              <a:t>Bpn</a:t>
            </a:r>
            <a:r>
              <a:rPr lang="en-US" i="1" dirty="0">
                <a:solidFill>
                  <a:schemeClr val="bg1"/>
                </a:solidFill>
              </a:rPr>
              <a:t>𝛾</a:t>
            </a:r>
            <a:r>
              <a:rPr lang="en-US" dirty="0">
                <a:solidFill>
                  <a:schemeClr val="bg1"/>
                </a:solidFill>
              </a:rPr>
              <a:t>), </a:t>
            </a:r>
            <a:r>
              <a:rPr lang="en-US" i="1" dirty="0">
                <a:solidFill>
                  <a:schemeClr val="bg1"/>
                </a:solidFill>
              </a:rPr>
              <a:t>𝛾  </a:t>
            </a:r>
            <a:r>
              <a:rPr lang="en-US" dirty="0">
                <a:solidFill>
                  <a:schemeClr val="bg1"/>
                </a:solidFill>
              </a:rPr>
              <a:t>≥ </a:t>
            </a:r>
            <a:r>
              <a:rPr lang="en-US" i="1" dirty="0">
                <a:solidFill>
                  <a:schemeClr val="bg1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 [AKPW13]</a:t>
            </a:r>
          </a:p>
          <a:p>
            <a:pPr lvl="1"/>
            <a:r>
              <a:rPr lang="en-US" i="1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 ≤ </a:t>
            </a:r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/(</a:t>
            </a:r>
            <a:r>
              <a:rPr lang="en-US" i="1" dirty="0">
                <a:solidFill>
                  <a:schemeClr val="bg1"/>
                </a:solidFill>
              </a:rPr>
              <a:t>2Bp</a:t>
            </a:r>
            <a:r>
              <a:rPr lang="en-US" dirty="0">
                <a:solidFill>
                  <a:schemeClr val="bg1"/>
                </a:solidFill>
              </a:rPr>
              <a:t>) [BGM+16]</a:t>
            </a:r>
          </a:p>
          <a:p>
            <a:pPr lvl="1"/>
            <a:r>
              <a:rPr lang="en-US" i="1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 ≤ </a:t>
            </a:r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/(</a:t>
            </a:r>
            <a:r>
              <a:rPr lang="en-US" i="1" dirty="0" err="1">
                <a:solidFill>
                  <a:schemeClr val="bg1"/>
                </a:solidFill>
              </a:rPr>
              <a:t>Bpn</a:t>
            </a:r>
            <a:r>
              <a:rPr lang="en-US" dirty="0">
                <a:solidFill>
                  <a:schemeClr val="bg1"/>
                </a:solidFill>
              </a:rPr>
              <a:t>), dimension-preserving [AA16]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A62EF-8B0F-B076-B0E4-0CF95D8CC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83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61F0-97C6-A4DF-6DFF-DFEF26E2D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Rounding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BE973-7E33-2DFF-FF00-6E0BC9022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Works when:</a:t>
            </a:r>
          </a:p>
          <a:p>
            <a:r>
              <a:rPr lang="en-US" dirty="0"/>
              <a:t>q/p is large, e.g. </a:t>
            </a:r>
            <a:r>
              <a:rPr lang="en-US" i="1" dirty="0"/>
              <a:t>q </a:t>
            </a:r>
            <a:r>
              <a:rPr lang="en-US" dirty="0"/>
              <a:t>≥</a:t>
            </a:r>
            <a:r>
              <a:rPr lang="en-US" i="1" dirty="0"/>
              <a:t> </a:t>
            </a:r>
            <a:r>
              <a:rPr lang="en-US" i="1" dirty="0" err="1"/>
              <a:t>n</a:t>
            </a:r>
            <a:r>
              <a:rPr lang="en-US" i="1" baseline="30000" dirty="0" err="1"/>
              <a:t>ω</a:t>
            </a:r>
            <a:r>
              <a:rPr lang="en-US" baseline="30000" dirty="0"/>
              <a:t>(</a:t>
            </a:r>
            <a:r>
              <a:rPr lang="en-US" i="1" baseline="30000" dirty="0"/>
              <a:t>1</a:t>
            </a:r>
            <a:r>
              <a:rPr lang="en-US" baseline="30000" dirty="0"/>
              <a:t>)</a:t>
            </a:r>
            <a:r>
              <a:rPr lang="en-US" dirty="0"/>
              <a:t> </a:t>
            </a:r>
            <a:r>
              <a:rPr lang="en-US" sz="2400" dirty="0"/>
              <a:t>[BPR12]</a:t>
            </a:r>
          </a:p>
          <a:p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 = poly(</a:t>
            </a:r>
            <a:r>
              <a:rPr lang="en-US" i="1" dirty="0">
                <a:solidFill>
                  <a:schemeClr val="bg1"/>
                </a:solidFill>
              </a:rPr>
              <a:t>n</a:t>
            </a:r>
            <a:r>
              <a:rPr lang="en-US" dirty="0">
                <a:solidFill>
                  <a:schemeClr val="bg1"/>
                </a:solidFill>
              </a:rPr>
              <a:t>) with an </a:t>
            </a:r>
            <a:r>
              <a:rPr lang="en-US" i="1" dirty="0">
                <a:solidFill>
                  <a:schemeClr val="bg1"/>
                </a:solidFill>
              </a:rPr>
              <a:t>a priori </a:t>
            </a:r>
            <a:r>
              <a:rPr lang="en-US" dirty="0">
                <a:solidFill>
                  <a:schemeClr val="bg1"/>
                </a:solidFill>
              </a:rPr>
              <a:t>upper bound on </a:t>
            </a:r>
            <a:r>
              <a:rPr lang="en-US" i="1" dirty="0">
                <a:solidFill>
                  <a:schemeClr val="bg1"/>
                </a:solidFill>
              </a:rPr>
              <a:t>m</a:t>
            </a:r>
          </a:p>
          <a:p>
            <a:pPr lvl="1"/>
            <a:r>
              <a:rPr lang="en-US" i="1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 ≤ </a:t>
            </a:r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/(</a:t>
            </a:r>
            <a:r>
              <a:rPr lang="en-US" i="1" dirty="0" err="1">
                <a:solidFill>
                  <a:schemeClr val="bg1"/>
                </a:solidFill>
              </a:rPr>
              <a:t>Bpn</a:t>
            </a:r>
            <a:r>
              <a:rPr lang="en-US" i="1" dirty="0">
                <a:solidFill>
                  <a:schemeClr val="bg1"/>
                </a:solidFill>
              </a:rPr>
              <a:t>𝛾</a:t>
            </a:r>
            <a:r>
              <a:rPr lang="en-US" dirty="0">
                <a:solidFill>
                  <a:schemeClr val="bg1"/>
                </a:solidFill>
              </a:rPr>
              <a:t>), </a:t>
            </a:r>
            <a:r>
              <a:rPr lang="en-US" i="1" dirty="0">
                <a:solidFill>
                  <a:schemeClr val="bg1"/>
                </a:solidFill>
              </a:rPr>
              <a:t>𝛾  </a:t>
            </a:r>
            <a:r>
              <a:rPr lang="en-US" dirty="0">
                <a:solidFill>
                  <a:schemeClr val="bg1"/>
                </a:solidFill>
              </a:rPr>
              <a:t>≥ </a:t>
            </a:r>
            <a:r>
              <a:rPr lang="en-US" i="1" dirty="0">
                <a:solidFill>
                  <a:schemeClr val="bg1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 [AKPW13]</a:t>
            </a:r>
          </a:p>
          <a:p>
            <a:pPr lvl="1"/>
            <a:r>
              <a:rPr lang="en-US" i="1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 ≤ </a:t>
            </a:r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/(</a:t>
            </a:r>
            <a:r>
              <a:rPr lang="en-US" i="1" dirty="0">
                <a:solidFill>
                  <a:schemeClr val="bg1"/>
                </a:solidFill>
              </a:rPr>
              <a:t>2Bp</a:t>
            </a:r>
            <a:r>
              <a:rPr lang="en-US" dirty="0">
                <a:solidFill>
                  <a:schemeClr val="bg1"/>
                </a:solidFill>
              </a:rPr>
              <a:t>) [BGM+16]</a:t>
            </a:r>
          </a:p>
          <a:p>
            <a:pPr lvl="1"/>
            <a:r>
              <a:rPr lang="en-US" i="1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 ≤ </a:t>
            </a:r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/(</a:t>
            </a:r>
            <a:r>
              <a:rPr lang="en-US" i="1" dirty="0" err="1">
                <a:solidFill>
                  <a:schemeClr val="bg1"/>
                </a:solidFill>
              </a:rPr>
              <a:t>Bpn</a:t>
            </a:r>
            <a:r>
              <a:rPr lang="en-US" dirty="0">
                <a:solidFill>
                  <a:schemeClr val="bg1"/>
                </a:solidFill>
              </a:rPr>
              <a:t>), dimension-preserving [AA16]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A62EF-8B0F-B076-B0E4-0CF95D8CC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27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61F0-97C6-A4DF-6DFF-DFEF26E2D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Rounding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BE973-7E33-2DFF-FF00-6E0BC9022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Works when:</a:t>
            </a:r>
          </a:p>
          <a:p>
            <a:r>
              <a:rPr lang="en-US" dirty="0"/>
              <a:t>q/p is large, e.g. </a:t>
            </a:r>
            <a:r>
              <a:rPr lang="en-US" i="1" dirty="0"/>
              <a:t>q </a:t>
            </a:r>
            <a:r>
              <a:rPr lang="en-US" dirty="0"/>
              <a:t>≥</a:t>
            </a:r>
            <a:r>
              <a:rPr lang="en-US" i="1" dirty="0"/>
              <a:t> </a:t>
            </a:r>
            <a:r>
              <a:rPr lang="en-US" i="1" dirty="0" err="1"/>
              <a:t>n</a:t>
            </a:r>
            <a:r>
              <a:rPr lang="en-US" i="1" baseline="30000" dirty="0" err="1"/>
              <a:t>ω</a:t>
            </a:r>
            <a:r>
              <a:rPr lang="en-US" baseline="30000" dirty="0"/>
              <a:t>(</a:t>
            </a:r>
            <a:r>
              <a:rPr lang="en-US" i="1" baseline="30000" dirty="0"/>
              <a:t>1</a:t>
            </a:r>
            <a:r>
              <a:rPr lang="en-US" baseline="30000" dirty="0"/>
              <a:t>)</a:t>
            </a:r>
            <a:r>
              <a:rPr lang="en-US" dirty="0"/>
              <a:t> </a:t>
            </a:r>
            <a:r>
              <a:rPr lang="en-US" sz="2400" dirty="0"/>
              <a:t>[BPR12]</a:t>
            </a:r>
          </a:p>
          <a:p>
            <a:r>
              <a:rPr lang="en-US" i="1" dirty="0"/>
              <a:t>q</a:t>
            </a:r>
            <a:r>
              <a:rPr lang="en-US" dirty="0"/>
              <a:t> = poly(</a:t>
            </a:r>
            <a:r>
              <a:rPr lang="en-US" i="1" dirty="0"/>
              <a:t>n</a:t>
            </a:r>
            <a:r>
              <a:rPr lang="en-US" dirty="0"/>
              <a:t>) with an </a:t>
            </a:r>
            <a:r>
              <a:rPr lang="en-US" i="1" dirty="0"/>
              <a:t>a priori </a:t>
            </a:r>
            <a:r>
              <a:rPr lang="en-US" dirty="0"/>
              <a:t>upper bound on </a:t>
            </a:r>
            <a:r>
              <a:rPr lang="en-US" i="1" dirty="0"/>
              <a:t>m </a:t>
            </a:r>
            <a:r>
              <a:rPr lang="en-US" sz="2400" dirty="0"/>
              <a:t>[AKPW13, BGM+16, AA16]</a:t>
            </a:r>
            <a:endParaRPr lang="en-US" sz="24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A62EF-8B0F-B076-B0E4-0CF95D8CC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59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5C05F-FE95-07F0-F812-AD53F96AF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with Errors [Reg05]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6E75D-1540-E8EC-4554-0B0249239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problem of solving a noisy random linear system</a:t>
            </a:r>
          </a:p>
          <a:p>
            <a:r>
              <a:rPr lang="en-US" dirty="0"/>
              <a:t>At least as hard on average as worst-case lattice problems (SVP, SIS)</a:t>
            </a:r>
          </a:p>
          <a:p>
            <a:r>
              <a:rPr lang="en-US" dirty="0"/>
              <a:t>Fundamental hardness assumption for modern crypto</a:t>
            </a:r>
          </a:p>
          <a:p>
            <a:pPr lvl="1"/>
            <a:r>
              <a:rPr lang="en-US" dirty="0"/>
              <a:t>SKE, PKE, signatures, TDF’s, FHE, ZK, etc.</a:t>
            </a:r>
          </a:p>
          <a:p>
            <a:r>
              <a:rPr lang="en-US" dirty="0"/>
              <a:t>Parameters: Modulus </a:t>
            </a:r>
            <a:r>
              <a:rPr lang="en-US" i="1" dirty="0"/>
              <a:t>q</a:t>
            </a:r>
            <a:r>
              <a:rPr lang="en-US" dirty="0"/>
              <a:t>, dimension </a:t>
            </a:r>
            <a:r>
              <a:rPr lang="en-US" i="1" dirty="0"/>
              <a:t>n</a:t>
            </a:r>
            <a:r>
              <a:rPr lang="en-US" dirty="0"/>
              <a:t>, and error distribution </a:t>
            </a:r>
            <a:r>
              <a:rPr lang="en-US" i="1" dirty="0" err="1"/>
              <a:t>χ</a:t>
            </a:r>
            <a:r>
              <a:rPr lang="en-US" i="1" dirty="0"/>
              <a:t> </a:t>
            </a:r>
            <a:r>
              <a:rPr lang="en-US" dirty="0"/>
              <a:t>on </a:t>
            </a:r>
            <a:r>
              <a:rPr lang="en-US" dirty="0" err="1"/>
              <a:t>Z</a:t>
            </a:r>
            <a:r>
              <a:rPr lang="en-US" i="1" baseline="-25000" dirty="0" err="1"/>
              <a:t>q</a:t>
            </a:r>
            <a:endParaRPr lang="en-US" i="1" baseline="-25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12DD1-C2B5-A6A7-3DA6-C19ADF634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41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61F0-97C6-A4DF-6DFF-DFEF26E2D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Rounding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BE973-7E33-2DFF-FF00-6E0BC9022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Works when:</a:t>
            </a:r>
          </a:p>
          <a:p>
            <a:r>
              <a:rPr lang="en-US" dirty="0"/>
              <a:t>q/p is large, e.g. </a:t>
            </a:r>
            <a:r>
              <a:rPr lang="en-US" i="1" dirty="0"/>
              <a:t>q </a:t>
            </a:r>
            <a:r>
              <a:rPr lang="en-US" dirty="0"/>
              <a:t>≥</a:t>
            </a:r>
            <a:r>
              <a:rPr lang="en-US" i="1" dirty="0"/>
              <a:t> </a:t>
            </a:r>
            <a:r>
              <a:rPr lang="en-US" i="1" dirty="0" err="1"/>
              <a:t>n</a:t>
            </a:r>
            <a:r>
              <a:rPr lang="en-US" i="1" baseline="30000" dirty="0" err="1"/>
              <a:t>ω</a:t>
            </a:r>
            <a:r>
              <a:rPr lang="en-US" baseline="30000" dirty="0"/>
              <a:t>(</a:t>
            </a:r>
            <a:r>
              <a:rPr lang="en-US" i="1" baseline="30000" dirty="0"/>
              <a:t>1</a:t>
            </a:r>
            <a:r>
              <a:rPr lang="en-US" baseline="30000" dirty="0"/>
              <a:t>)</a:t>
            </a:r>
            <a:r>
              <a:rPr lang="en-US" dirty="0"/>
              <a:t> </a:t>
            </a:r>
            <a:r>
              <a:rPr lang="en-US" sz="2400" dirty="0"/>
              <a:t>[BPR12]</a:t>
            </a:r>
          </a:p>
          <a:p>
            <a:r>
              <a:rPr lang="en-US" i="1" dirty="0"/>
              <a:t>q</a:t>
            </a:r>
            <a:r>
              <a:rPr lang="en-US" dirty="0"/>
              <a:t> = poly(</a:t>
            </a:r>
            <a:r>
              <a:rPr lang="en-US" i="1" dirty="0"/>
              <a:t>n</a:t>
            </a:r>
            <a:r>
              <a:rPr lang="en-US" dirty="0"/>
              <a:t>) with an </a:t>
            </a:r>
            <a:r>
              <a:rPr lang="en-US" i="1" dirty="0"/>
              <a:t>a priori </a:t>
            </a:r>
            <a:r>
              <a:rPr lang="en-US" dirty="0"/>
              <a:t>upper bound on </a:t>
            </a:r>
            <a:r>
              <a:rPr lang="en-US" i="1" dirty="0"/>
              <a:t>m </a:t>
            </a:r>
            <a:r>
              <a:rPr lang="en-US" sz="2400" dirty="0"/>
              <a:t>[AKPW13, BGM+16, AA16]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dirty="0"/>
              <a:t>Large </a:t>
            </a:r>
            <a:r>
              <a:rPr lang="en-US" i="1" dirty="0"/>
              <a:t>q</a:t>
            </a:r>
            <a:r>
              <a:rPr lang="en-US" dirty="0"/>
              <a:t> impacts performance of LWR-based cryptosystems </a:t>
            </a:r>
          </a:p>
          <a:p>
            <a:pPr marL="0" indent="0">
              <a:buNone/>
            </a:pPr>
            <a:r>
              <a:rPr lang="en-US" dirty="0"/>
              <a:t>Bounded </a:t>
            </a:r>
            <a:r>
              <a:rPr lang="en-US" i="1" dirty="0"/>
              <a:t>m</a:t>
            </a:r>
            <a:r>
              <a:rPr lang="en-US" dirty="0"/>
              <a:t> restricts certain applications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A62EF-8B0F-B076-B0E4-0CF95D8CC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095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61F0-97C6-A4DF-6DFF-DFEF26E2D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Hardness of LWR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BE973-7E33-2DFF-FF00-6E0BC9022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Q:</a:t>
            </a:r>
            <a:r>
              <a:rPr lang="en-US" dirty="0"/>
              <a:t> Does LWE ≤ LWR when </a:t>
            </a:r>
            <a:r>
              <a:rPr lang="en-US" i="1" dirty="0"/>
              <a:t>q</a:t>
            </a:r>
            <a:r>
              <a:rPr lang="en-US" dirty="0"/>
              <a:t> = poly(</a:t>
            </a:r>
            <a:r>
              <a:rPr lang="en-US" i="1" dirty="0"/>
              <a:t>n</a:t>
            </a:r>
            <a:r>
              <a:rPr lang="en-US" dirty="0"/>
              <a:t>) and </a:t>
            </a:r>
            <a:r>
              <a:rPr lang="en-US" i="1" dirty="0"/>
              <a:t>m</a:t>
            </a:r>
            <a:r>
              <a:rPr lang="en-US" dirty="0"/>
              <a:t> is unbounded?</a:t>
            </a:r>
          </a:p>
          <a:p>
            <a:r>
              <a:rPr lang="en-US" dirty="0">
                <a:solidFill>
                  <a:schemeClr val="bg1"/>
                </a:solidFill>
              </a:rPr>
              <a:t>LWE with uniform errors ≤ LWR in this setting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Rejection sampling rounding reduction of [BGM+16]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A62EF-8B0F-B076-B0E4-0CF95D8CC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16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61F0-97C6-A4DF-6DFF-DFEF26E2D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Hardness of LWR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BE973-7E33-2DFF-FF00-6E0BC9022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Q:</a:t>
            </a:r>
            <a:r>
              <a:rPr lang="en-US" dirty="0"/>
              <a:t> Does LWE ≤ LWR when </a:t>
            </a:r>
            <a:r>
              <a:rPr lang="en-US" i="1" dirty="0"/>
              <a:t>q</a:t>
            </a:r>
            <a:r>
              <a:rPr lang="en-US" dirty="0"/>
              <a:t> = poly(</a:t>
            </a:r>
            <a:r>
              <a:rPr lang="en-US" i="1" dirty="0"/>
              <a:t>n</a:t>
            </a:r>
            <a:r>
              <a:rPr lang="en-US" dirty="0"/>
              <a:t>) and </a:t>
            </a:r>
            <a:r>
              <a:rPr lang="en-US" i="1" dirty="0"/>
              <a:t>m</a:t>
            </a:r>
            <a:r>
              <a:rPr lang="en-US" dirty="0"/>
              <a:t> is unbounded?</a:t>
            </a:r>
          </a:p>
          <a:p>
            <a:r>
              <a:rPr lang="en-US" dirty="0"/>
              <a:t>LWE with uniform errors ≤ LWR in this setting </a:t>
            </a:r>
          </a:p>
          <a:p>
            <a:pPr lvl="1"/>
            <a:r>
              <a:rPr lang="en-US" dirty="0"/>
              <a:t>Rejection sampling rounding reduction of [BGM+16]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A62EF-8B0F-B076-B0E4-0CF95D8CC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551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61F0-97C6-A4DF-6DFF-DFEF26E2D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Hardness of LWR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BE973-7E33-2DFF-FF00-6E0BC9022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Q: </a:t>
            </a:r>
            <a:r>
              <a:rPr lang="en-US" dirty="0"/>
              <a:t>Does LWE with non-uniform errors ≤ LWR in this parameter setting?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Our Result: </a:t>
            </a:r>
            <a:r>
              <a:rPr lang="en-US" dirty="0">
                <a:solidFill>
                  <a:schemeClr val="bg1"/>
                </a:solidFill>
              </a:rPr>
              <a:t>When </a:t>
            </a:r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 = poly(</a:t>
            </a:r>
            <a:r>
              <a:rPr lang="en-US" i="1" dirty="0">
                <a:solidFill>
                  <a:schemeClr val="bg1"/>
                </a:solidFill>
              </a:rPr>
              <a:t>n</a:t>
            </a:r>
            <a:r>
              <a:rPr lang="en-US" dirty="0">
                <a:solidFill>
                  <a:schemeClr val="bg1"/>
                </a:solidFill>
              </a:rPr>
              <a:t>), </a:t>
            </a:r>
            <a:r>
              <a:rPr lang="en-US" i="1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 unbounded, and </a:t>
            </a:r>
            <a:r>
              <a:rPr lang="en-US" i="1" dirty="0" err="1">
                <a:solidFill>
                  <a:schemeClr val="bg1"/>
                </a:solidFill>
              </a:rPr>
              <a:t>χ</a:t>
            </a:r>
            <a:r>
              <a:rPr lang="en-US" dirty="0">
                <a:solidFill>
                  <a:schemeClr val="bg1"/>
                </a:solidFill>
              </a:rPr>
              <a:t> is an error distribution: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Rounding reduction won’t work</a:t>
            </a:r>
          </a:p>
          <a:p>
            <a:r>
              <a:rPr lang="en-US" dirty="0">
                <a:solidFill>
                  <a:schemeClr val="bg1"/>
                </a:solidFill>
              </a:rPr>
              <a:t>More generally, can’t reduce LWE to LWR in “non-aborting point-wise” manner</a:t>
            </a:r>
          </a:p>
          <a:p>
            <a:r>
              <a:rPr lang="en-US" dirty="0">
                <a:solidFill>
                  <a:schemeClr val="bg1"/>
                </a:solidFill>
              </a:rPr>
              <a:t>Any reduction from LWE to LWR can’t operate in a “non-aborting point-wise” manner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A62EF-8B0F-B076-B0E4-0CF95D8CC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268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61F0-97C6-A4DF-6DFF-DFEF26E2D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Hardness of LWR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BE973-7E33-2DFF-FF00-6E0BC9022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Q: </a:t>
            </a:r>
            <a:r>
              <a:rPr lang="en-US" dirty="0"/>
              <a:t>Does LWE with non-uniform errors ≤ LWR in this parameter setting?</a:t>
            </a:r>
          </a:p>
          <a:p>
            <a:pPr marL="0" indent="0">
              <a:buNone/>
            </a:pPr>
            <a:r>
              <a:rPr lang="en-US" b="1" dirty="0"/>
              <a:t>Our Result: </a:t>
            </a:r>
            <a:r>
              <a:rPr lang="en-US" dirty="0"/>
              <a:t>When </a:t>
            </a:r>
            <a:r>
              <a:rPr lang="en-US" i="1" dirty="0"/>
              <a:t>q</a:t>
            </a:r>
            <a:r>
              <a:rPr lang="en-US" dirty="0"/>
              <a:t> = poly(</a:t>
            </a:r>
            <a:r>
              <a:rPr lang="en-US" i="1" dirty="0"/>
              <a:t>n</a:t>
            </a:r>
            <a:r>
              <a:rPr lang="en-US" dirty="0"/>
              <a:t>), </a:t>
            </a:r>
            <a:r>
              <a:rPr lang="en-US" i="1" dirty="0"/>
              <a:t>m</a:t>
            </a:r>
            <a:r>
              <a:rPr lang="en-US" dirty="0"/>
              <a:t> unbounded, and </a:t>
            </a:r>
            <a:r>
              <a:rPr lang="en-US" i="1" dirty="0" err="1"/>
              <a:t>χ</a:t>
            </a:r>
            <a:r>
              <a:rPr lang="en-US" dirty="0"/>
              <a:t> is </a:t>
            </a:r>
            <a:r>
              <a:rPr lang="en-US" i="1" dirty="0"/>
              <a:t>any</a:t>
            </a:r>
            <a:r>
              <a:rPr lang="en-US" dirty="0"/>
              <a:t> error distribution for which LWE is hard:</a:t>
            </a:r>
            <a:endParaRPr lang="en-US" b="1" dirty="0"/>
          </a:p>
          <a:p>
            <a:r>
              <a:rPr lang="en-US" dirty="0">
                <a:solidFill>
                  <a:schemeClr val="bg1"/>
                </a:solidFill>
              </a:rPr>
              <a:t>Rounding reduction won’t work</a:t>
            </a:r>
          </a:p>
          <a:p>
            <a:r>
              <a:rPr lang="en-US" dirty="0">
                <a:solidFill>
                  <a:schemeClr val="bg1"/>
                </a:solidFill>
              </a:rPr>
              <a:t>More generally, can’t reduce LWE to LWR in “non-aborting point-wise” manner</a:t>
            </a:r>
          </a:p>
          <a:p>
            <a:r>
              <a:rPr lang="en-US" dirty="0">
                <a:solidFill>
                  <a:schemeClr val="bg1"/>
                </a:solidFill>
              </a:rPr>
              <a:t>Any reduction from LWE to LWR can’t operate in a “non-aborting point-wise” manner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A62EF-8B0F-B076-B0E4-0CF95D8CC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340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61F0-97C6-A4DF-6DFF-DFEF26E2D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Hardness of LWR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BE973-7E33-2DFF-FF00-6E0BC9022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Q: </a:t>
            </a:r>
            <a:r>
              <a:rPr lang="en-US" dirty="0"/>
              <a:t>Does LWE with non-uniform errors ≤ LWR in this parameter setting?</a:t>
            </a:r>
          </a:p>
          <a:p>
            <a:pPr marL="0" indent="0">
              <a:buNone/>
            </a:pPr>
            <a:r>
              <a:rPr lang="en-US" b="1" dirty="0"/>
              <a:t>Our Result: </a:t>
            </a:r>
            <a:r>
              <a:rPr lang="en-US" dirty="0"/>
              <a:t>When </a:t>
            </a:r>
            <a:r>
              <a:rPr lang="en-US" i="1" dirty="0"/>
              <a:t>q</a:t>
            </a:r>
            <a:r>
              <a:rPr lang="en-US" dirty="0"/>
              <a:t> = poly(</a:t>
            </a:r>
            <a:r>
              <a:rPr lang="en-US" i="1" dirty="0"/>
              <a:t>n</a:t>
            </a:r>
            <a:r>
              <a:rPr lang="en-US" dirty="0"/>
              <a:t>), </a:t>
            </a:r>
            <a:r>
              <a:rPr lang="en-US" i="1" dirty="0"/>
              <a:t>m</a:t>
            </a:r>
            <a:r>
              <a:rPr lang="en-US" dirty="0"/>
              <a:t> unbounded, and </a:t>
            </a:r>
            <a:r>
              <a:rPr lang="en-US" i="1" dirty="0" err="1"/>
              <a:t>χ</a:t>
            </a:r>
            <a:r>
              <a:rPr lang="en-US" dirty="0"/>
              <a:t> is </a:t>
            </a:r>
            <a:r>
              <a:rPr lang="en-US" i="1" dirty="0"/>
              <a:t>any</a:t>
            </a:r>
            <a:r>
              <a:rPr lang="en-US" dirty="0"/>
              <a:t> error distribution for which LWE is hard:</a:t>
            </a:r>
            <a:endParaRPr lang="en-US" b="1" dirty="0"/>
          </a:p>
          <a:p>
            <a:r>
              <a:rPr lang="en-US" dirty="0"/>
              <a:t>Rounding reduction won’t work</a:t>
            </a:r>
          </a:p>
          <a:p>
            <a:r>
              <a:rPr lang="en-US" dirty="0">
                <a:solidFill>
                  <a:schemeClr val="bg1"/>
                </a:solidFill>
              </a:rPr>
              <a:t>More generally, can’t reduce LWE to LWR in “non-aborting point-wise” manner</a:t>
            </a:r>
          </a:p>
          <a:p>
            <a:r>
              <a:rPr lang="en-US" dirty="0">
                <a:solidFill>
                  <a:schemeClr val="bg1"/>
                </a:solidFill>
              </a:rPr>
              <a:t>Any reduction from LWE to LWR can’t operate in a “non-aborting point-wise” manner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A62EF-8B0F-B076-B0E4-0CF95D8CC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515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61F0-97C6-A4DF-6DFF-DFEF26E2D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Hardness of LWR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BE973-7E33-2DFF-FF00-6E0BC9022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Q: </a:t>
            </a:r>
            <a:r>
              <a:rPr lang="en-US" dirty="0"/>
              <a:t>Does LWE with non-uniform errors ≤ LWR in this parameter setting?</a:t>
            </a:r>
          </a:p>
          <a:p>
            <a:pPr marL="0" indent="0">
              <a:buNone/>
            </a:pPr>
            <a:r>
              <a:rPr lang="en-US" b="1" dirty="0"/>
              <a:t>Our Result: </a:t>
            </a:r>
            <a:r>
              <a:rPr lang="en-US" dirty="0"/>
              <a:t>When </a:t>
            </a:r>
            <a:r>
              <a:rPr lang="en-US" i="1" dirty="0"/>
              <a:t>q</a:t>
            </a:r>
            <a:r>
              <a:rPr lang="en-US" dirty="0"/>
              <a:t> = poly(</a:t>
            </a:r>
            <a:r>
              <a:rPr lang="en-US" i="1" dirty="0"/>
              <a:t>n</a:t>
            </a:r>
            <a:r>
              <a:rPr lang="en-US" dirty="0"/>
              <a:t>), </a:t>
            </a:r>
            <a:r>
              <a:rPr lang="en-US" i="1" dirty="0"/>
              <a:t>m</a:t>
            </a:r>
            <a:r>
              <a:rPr lang="en-US" dirty="0"/>
              <a:t> unbounded, and </a:t>
            </a:r>
            <a:r>
              <a:rPr lang="en-US" i="1" dirty="0" err="1"/>
              <a:t>χ</a:t>
            </a:r>
            <a:r>
              <a:rPr lang="en-US" dirty="0"/>
              <a:t> is </a:t>
            </a:r>
            <a:r>
              <a:rPr lang="en-US" i="1" dirty="0"/>
              <a:t>any</a:t>
            </a:r>
            <a:r>
              <a:rPr lang="en-US" dirty="0"/>
              <a:t> error distribution for which LWE is hard:</a:t>
            </a:r>
            <a:endParaRPr lang="en-US" b="1" dirty="0"/>
          </a:p>
          <a:p>
            <a:r>
              <a:rPr lang="en-US" dirty="0"/>
              <a:t>Rounding reduction won’t work</a:t>
            </a:r>
          </a:p>
          <a:p>
            <a:r>
              <a:rPr lang="en-US" dirty="0"/>
              <a:t>More generally, can’t reduce LWE to LWR in “non-aborting point-wise” manner</a:t>
            </a:r>
          </a:p>
          <a:p>
            <a:r>
              <a:rPr lang="en-US" dirty="0">
                <a:solidFill>
                  <a:schemeClr val="bg1"/>
                </a:solidFill>
              </a:rPr>
              <a:t>Any reduction from LWE to LWR can’t operate in a “non-aborting point-wise” manner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A62EF-8B0F-B076-B0E4-0CF95D8CC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746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61F0-97C6-A4DF-6DFF-DFEF26E2D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Hardness of LWR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BE973-7E33-2DFF-FF00-6E0BC9022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Q: </a:t>
            </a:r>
            <a:r>
              <a:rPr lang="en-US" dirty="0"/>
              <a:t>Does LWE with non-uniform errors ≤ LWR in this parameter setting?</a:t>
            </a:r>
          </a:p>
          <a:p>
            <a:pPr marL="0" indent="0">
              <a:buNone/>
            </a:pPr>
            <a:r>
              <a:rPr lang="en-US" b="1" dirty="0"/>
              <a:t>Our Result: </a:t>
            </a:r>
            <a:r>
              <a:rPr lang="en-US" dirty="0"/>
              <a:t>When </a:t>
            </a:r>
            <a:r>
              <a:rPr lang="en-US" i="1" dirty="0"/>
              <a:t>q</a:t>
            </a:r>
            <a:r>
              <a:rPr lang="en-US" dirty="0"/>
              <a:t> = poly(</a:t>
            </a:r>
            <a:r>
              <a:rPr lang="en-US" i="1" dirty="0"/>
              <a:t>n</a:t>
            </a:r>
            <a:r>
              <a:rPr lang="en-US" dirty="0"/>
              <a:t>), </a:t>
            </a:r>
            <a:r>
              <a:rPr lang="en-US" i="1" dirty="0"/>
              <a:t>m</a:t>
            </a:r>
            <a:r>
              <a:rPr lang="en-US" dirty="0"/>
              <a:t> unbounded, and </a:t>
            </a:r>
            <a:r>
              <a:rPr lang="en-US" i="1" dirty="0" err="1"/>
              <a:t>χ</a:t>
            </a:r>
            <a:r>
              <a:rPr lang="en-US" dirty="0"/>
              <a:t> is </a:t>
            </a:r>
            <a:r>
              <a:rPr lang="en-US" i="1" dirty="0"/>
              <a:t>any</a:t>
            </a:r>
            <a:r>
              <a:rPr lang="en-US" dirty="0"/>
              <a:t> error distribution for which LWE is hard:</a:t>
            </a:r>
            <a:endParaRPr lang="en-US" b="1" dirty="0"/>
          </a:p>
          <a:p>
            <a:r>
              <a:rPr lang="en-US" dirty="0"/>
              <a:t>Rounding reduction won’t work</a:t>
            </a:r>
          </a:p>
          <a:p>
            <a:r>
              <a:rPr lang="en-US" dirty="0"/>
              <a:t>More generally, can’t reduce LWE to LWR in “non-aborting point-wise” manner</a:t>
            </a:r>
          </a:p>
          <a:p>
            <a:r>
              <a:rPr lang="en-US" dirty="0"/>
              <a:t>Any reduction from LWE to LWR can’t operate in a “non-aborting point-wise” manner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A62EF-8B0F-B076-B0E4-0CF95D8CC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867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1869-93B5-E8F4-2AAF-81FCE6E2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from LWE to LWR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3E7D-8EC8-4368-0732-B69D01A3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</a:t>
            </a:r>
            <a:r>
              <a:rPr lang="en-US" b="1" dirty="0"/>
              <a:t>LWE</a:t>
            </a:r>
            <a:r>
              <a:rPr lang="en-US" dirty="0"/>
              <a:t>					</a:t>
            </a:r>
            <a:r>
              <a:rPr lang="en-US" b="1" dirty="0"/>
              <a:t>LWR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	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</a:t>
            </a:r>
            <a:r>
              <a:rPr lang="en-US" i="1" dirty="0">
                <a:solidFill>
                  <a:schemeClr val="bg1"/>
                </a:solidFill>
              </a:rPr>
              <a:t>m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{(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)}</a:t>
            </a:r>
            <a:r>
              <a:rPr lang="en-US" i="1" baseline="-25000" dirty="0" err="1">
                <a:solidFill>
                  <a:schemeClr val="bg1"/>
                </a:solidFill>
              </a:rPr>
              <a:t>i</a:t>
            </a:r>
            <a:r>
              <a:rPr lang="en-US" baseline="-25000" dirty="0">
                <a:solidFill>
                  <a:schemeClr val="bg1"/>
                </a:solidFill>
              </a:rPr>
              <a:t>=</a:t>
            </a:r>
            <a:r>
              <a:rPr lang="en-US" i="1" baseline="-25000" dirty="0">
                <a:solidFill>
                  <a:schemeClr val="bg1"/>
                </a:solidFill>
              </a:rPr>
              <a:t>1</a:t>
            </a:r>
            <a:r>
              <a:rPr lang="en-US" i="1" baseline="30000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’,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’) = f(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) ∀ </a:t>
            </a:r>
            <a:r>
              <a:rPr lang="en-US" i="1" dirty="0" err="1">
                <a:solidFill>
                  <a:schemeClr val="bg1"/>
                </a:solidFill>
              </a:rPr>
              <a:t>i</a:t>
            </a:r>
            <a:endParaRPr lang="en-US" i="1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					 {(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i="1" dirty="0">
                <a:solidFill>
                  <a:schemeClr val="bg1"/>
                </a:solidFill>
              </a:rPr>
              <a:t>’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i="1" dirty="0">
                <a:solidFill>
                  <a:schemeClr val="bg1"/>
                </a:solidFill>
              </a:rPr>
              <a:t>’</a:t>
            </a:r>
            <a:r>
              <a:rPr lang="en-US" dirty="0">
                <a:solidFill>
                  <a:schemeClr val="bg1"/>
                </a:solidFill>
              </a:rPr>
              <a:t>)}</a:t>
            </a:r>
            <a:r>
              <a:rPr lang="en-US" i="1" baseline="-25000" dirty="0" err="1">
                <a:solidFill>
                  <a:schemeClr val="bg1"/>
                </a:solidFill>
              </a:rPr>
              <a:t>i</a:t>
            </a:r>
            <a:r>
              <a:rPr lang="en-US" baseline="-25000" dirty="0">
                <a:solidFill>
                  <a:schemeClr val="bg1"/>
                </a:solidFill>
              </a:rPr>
              <a:t>=</a:t>
            </a:r>
            <a:r>
              <a:rPr lang="en-US" i="1" baseline="-25000" dirty="0">
                <a:solidFill>
                  <a:schemeClr val="bg1"/>
                </a:solidFill>
              </a:rPr>
              <a:t>1</a:t>
            </a:r>
            <a:r>
              <a:rPr lang="en-US" i="1" baseline="30000" dirty="0">
                <a:solidFill>
                  <a:schemeClr val="bg1"/>
                </a:solidFill>
              </a:rPr>
              <a:t>m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										⊥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					</a:t>
            </a:r>
            <a:r>
              <a:rPr lang="en-US" b="1" i="1" dirty="0">
                <a:solidFill>
                  <a:schemeClr val="bg1"/>
                </a:solidFill>
              </a:rPr>
              <a:t>s</a:t>
            </a:r>
            <a:r>
              <a:rPr lang="en-US" dirty="0">
                <a:solidFill>
                  <a:schemeClr val="bg1"/>
                </a:solidFill>
              </a:rPr>
              <a:t> ~ B { 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)}</a:t>
            </a:r>
            <a:r>
              <a:rPr lang="en-US" i="1" baseline="-25000" dirty="0" err="1">
                <a:solidFill>
                  <a:schemeClr val="bg1"/>
                </a:solidFill>
              </a:rPr>
              <a:t>i</a:t>
            </a:r>
            <a:r>
              <a:rPr lang="en-US" baseline="-25000" dirty="0">
                <a:solidFill>
                  <a:schemeClr val="bg1"/>
                </a:solidFill>
              </a:rPr>
              <a:t>=</a:t>
            </a:r>
            <a:r>
              <a:rPr lang="en-US" i="1" baseline="-25000" dirty="0">
                <a:solidFill>
                  <a:schemeClr val="bg1"/>
                </a:solidFill>
              </a:rPr>
              <a:t>1</a:t>
            </a:r>
            <a:r>
              <a:rPr lang="en-US" i="1" baseline="30000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, ⊥ 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030A8-5D7D-C6C0-05AC-5BC43BD9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28</a:t>
            </a:fld>
            <a:endParaRPr lang="en-US" dirty="0"/>
          </a:p>
        </p:txBody>
      </p:sp>
      <p:pic>
        <p:nvPicPr>
          <p:cNvPr id="5" name="Picture 4" descr="Batman PNG Image | PNG All">
            <a:extLst>
              <a:ext uri="{FF2B5EF4-FFF2-40B4-BE49-F238E27FC236}">
                <a16:creationId xmlns:a16="http://schemas.microsoft.com/office/drawing/2014/main" id="{76AE20C5-7387-DB07-6450-E47421267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87950" y="1759969"/>
            <a:ext cx="908050" cy="1135063"/>
          </a:xfrm>
          <a:prstGeom prst="rect">
            <a:avLst/>
          </a:prstGeom>
        </p:spPr>
      </p:pic>
      <p:pic>
        <p:nvPicPr>
          <p:cNvPr id="6" name="Picture 5" descr="File:Riddler (DC Animated Universe).jpg - Wikipedia">
            <a:extLst>
              <a:ext uri="{FF2B5EF4-FFF2-40B4-BE49-F238E27FC236}">
                <a16:creationId xmlns:a16="http://schemas.microsoft.com/office/drawing/2014/main" id="{E0D58942-1696-14C3-F34D-6373829721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41325" y="1888333"/>
            <a:ext cx="793750" cy="94104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43300AD-E700-192D-DB97-1E90C32F1CFB}"/>
              </a:ext>
            </a:extLst>
          </p:cNvPr>
          <p:cNvSpPr/>
          <p:nvPr/>
        </p:nvSpPr>
        <p:spPr>
          <a:xfrm>
            <a:off x="288925" y="1825625"/>
            <a:ext cx="549275" cy="1003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Gallery:Merlin - Kingdom Hearts Wiki, the Kingdom Hearts encyclopedia">
            <a:extLst>
              <a:ext uri="{FF2B5EF4-FFF2-40B4-BE49-F238E27FC236}">
                <a16:creationId xmlns:a16="http://schemas.microsoft.com/office/drawing/2014/main" id="{6D0254B4-476C-4F2A-1B1B-5FD418ADB65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9631811" y="1690688"/>
            <a:ext cx="700778" cy="113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8770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1869-93B5-E8F4-2AAF-81FCE6E2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from LWE to LWR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3E7D-8EC8-4368-0732-B69D01A3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</a:t>
            </a:r>
            <a:r>
              <a:rPr lang="en-US" b="1" dirty="0"/>
              <a:t>LWE</a:t>
            </a:r>
            <a:r>
              <a:rPr lang="en-US" dirty="0"/>
              <a:t>					</a:t>
            </a:r>
            <a:r>
              <a:rPr lang="en-US" b="1" dirty="0"/>
              <a:t>LWR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	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</a:t>
            </a:r>
            <a:r>
              <a:rPr lang="en-US" i="1" dirty="0"/>
              <a:t>m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r>
              <a:rPr lang="en-US" dirty="0"/>
              <a:t>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’,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’) = f(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) ∀ </a:t>
            </a:r>
            <a:r>
              <a:rPr lang="en-US" i="1" dirty="0" err="1">
                <a:solidFill>
                  <a:schemeClr val="bg1"/>
                </a:solidFill>
              </a:rPr>
              <a:t>i</a:t>
            </a:r>
            <a:endParaRPr lang="en-US" i="1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					 {(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i="1" dirty="0">
                <a:solidFill>
                  <a:schemeClr val="bg1"/>
                </a:solidFill>
              </a:rPr>
              <a:t>’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i="1" dirty="0">
                <a:solidFill>
                  <a:schemeClr val="bg1"/>
                </a:solidFill>
              </a:rPr>
              <a:t>’</a:t>
            </a:r>
            <a:r>
              <a:rPr lang="en-US" dirty="0">
                <a:solidFill>
                  <a:schemeClr val="bg1"/>
                </a:solidFill>
              </a:rPr>
              <a:t>)}</a:t>
            </a:r>
            <a:r>
              <a:rPr lang="en-US" i="1" baseline="-25000" dirty="0" err="1">
                <a:solidFill>
                  <a:schemeClr val="bg1"/>
                </a:solidFill>
              </a:rPr>
              <a:t>i</a:t>
            </a:r>
            <a:r>
              <a:rPr lang="en-US" baseline="-25000" dirty="0">
                <a:solidFill>
                  <a:schemeClr val="bg1"/>
                </a:solidFill>
              </a:rPr>
              <a:t>=</a:t>
            </a:r>
            <a:r>
              <a:rPr lang="en-US" i="1" baseline="-25000" dirty="0">
                <a:solidFill>
                  <a:schemeClr val="bg1"/>
                </a:solidFill>
              </a:rPr>
              <a:t>1</a:t>
            </a:r>
            <a:r>
              <a:rPr lang="en-US" i="1" baseline="30000" dirty="0">
                <a:solidFill>
                  <a:schemeClr val="bg1"/>
                </a:solidFill>
              </a:rPr>
              <a:t>m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										⊥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					</a:t>
            </a:r>
            <a:r>
              <a:rPr lang="en-US" b="1" i="1" dirty="0">
                <a:solidFill>
                  <a:schemeClr val="bg1"/>
                </a:solidFill>
              </a:rPr>
              <a:t>s</a:t>
            </a:r>
            <a:r>
              <a:rPr lang="en-US" dirty="0">
                <a:solidFill>
                  <a:schemeClr val="bg1"/>
                </a:solidFill>
              </a:rPr>
              <a:t> ~ B { 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)}</a:t>
            </a:r>
            <a:r>
              <a:rPr lang="en-US" i="1" baseline="-25000" dirty="0" err="1">
                <a:solidFill>
                  <a:schemeClr val="bg1"/>
                </a:solidFill>
              </a:rPr>
              <a:t>i</a:t>
            </a:r>
            <a:r>
              <a:rPr lang="en-US" baseline="-25000" dirty="0">
                <a:solidFill>
                  <a:schemeClr val="bg1"/>
                </a:solidFill>
              </a:rPr>
              <a:t>=</a:t>
            </a:r>
            <a:r>
              <a:rPr lang="en-US" i="1" baseline="-25000" dirty="0">
                <a:solidFill>
                  <a:schemeClr val="bg1"/>
                </a:solidFill>
              </a:rPr>
              <a:t>1</a:t>
            </a:r>
            <a:r>
              <a:rPr lang="en-US" i="1" baseline="30000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, ⊥ 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030A8-5D7D-C6C0-05AC-5BC43BD9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29</a:t>
            </a:fld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1977682-A51D-A4F0-6B59-E0F8E65BA84B}"/>
              </a:ext>
            </a:extLst>
          </p:cNvPr>
          <p:cNvCxnSpPr>
            <a:cxnSpLocks/>
          </p:cNvCxnSpPr>
          <p:nvPr/>
        </p:nvCxnSpPr>
        <p:spPr>
          <a:xfrm flipH="1">
            <a:off x="2127250" y="3143250"/>
            <a:ext cx="32893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0D56B4D-CF89-958E-166F-15D5F8FD5BCA}"/>
              </a:ext>
            </a:extLst>
          </p:cNvPr>
          <p:cNvCxnSpPr>
            <a:cxnSpLocks/>
          </p:cNvCxnSpPr>
          <p:nvPr/>
        </p:nvCxnSpPr>
        <p:spPr>
          <a:xfrm>
            <a:off x="2127250" y="3689350"/>
            <a:ext cx="32893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Batman PNG Image | PNG All">
            <a:extLst>
              <a:ext uri="{FF2B5EF4-FFF2-40B4-BE49-F238E27FC236}">
                <a16:creationId xmlns:a16="http://schemas.microsoft.com/office/drawing/2014/main" id="{024AD0CB-5CA7-5985-EA57-10A7673D50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87950" y="1759969"/>
            <a:ext cx="908050" cy="1135063"/>
          </a:xfrm>
          <a:prstGeom prst="rect">
            <a:avLst/>
          </a:prstGeom>
        </p:spPr>
      </p:pic>
      <p:pic>
        <p:nvPicPr>
          <p:cNvPr id="12" name="Picture 11" descr="File:Riddler (DC Animated Universe).jpg - Wikipedia">
            <a:extLst>
              <a:ext uri="{FF2B5EF4-FFF2-40B4-BE49-F238E27FC236}">
                <a16:creationId xmlns:a16="http://schemas.microsoft.com/office/drawing/2014/main" id="{514C278B-AA63-E714-FDD7-83EF74222D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41325" y="1888333"/>
            <a:ext cx="793750" cy="94104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50BF9ED-D7C2-13BE-AA5C-221FED0B24F3}"/>
              </a:ext>
            </a:extLst>
          </p:cNvPr>
          <p:cNvSpPr/>
          <p:nvPr/>
        </p:nvSpPr>
        <p:spPr>
          <a:xfrm>
            <a:off x="288925" y="1825625"/>
            <a:ext cx="549275" cy="1003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Gallery:Merlin - Kingdom Hearts Wiki, the Kingdom Hearts encyclopedia">
            <a:extLst>
              <a:ext uri="{FF2B5EF4-FFF2-40B4-BE49-F238E27FC236}">
                <a16:creationId xmlns:a16="http://schemas.microsoft.com/office/drawing/2014/main" id="{8120D64D-4876-7EB2-DBC2-F7E6C4033A8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9631811" y="1690688"/>
            <a:ext cx="700778" cy="113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049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1869-93B5-E8F4-2AAF-81FCE6E2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with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3E7D-8EC8-4368-0732-B69D01A3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					</a:t>
            </a:r>
            <a:r>
              <a:rPr lang="en-US" sz="1800" b="1" dirty="0"/>
              <a:t>LWE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	 							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</a:t>
            </a:r>
            <a:r>
              <a:rPr lang="en-US" sz="1800" b="1" i="1" dirty="0"/>
              <a:t>s</a:t>
            </a:r>
            <a:r>
              <a:rPr lang="en-US" sz="1800" dirty="0"/>
              <a:t> ~ </a:t>
            </a:r>
            <a:r>
              <a:rPr lang="en-US" sz="1800" dirty="0" err="1"/>
              <a:t>Z</a:t>
            </a:r>
            <a:r>
              <a:rPr lang="en-US" sz="1800" i="1" baseline="-25000" dirty="0" err="1"/>
              <a:t>q</a:t>
            </a:r>
            <a:r>
              <a:rPr lang="en-US" sz="1800" i="1" baseline="30000" dirty="0" err="1"/>
              <a:t>n</a:t>
            </a:r>
            <a:endParaRPr lang="en-US" sz="1800" i="1" baseline="30000" dirty="0"/>
          </a:p>
          <a:p>
            <a:pPr marL="0" indent="0">
              <a:lnSpc>
                <a:spcPct val="100000"/>
              </a:lnSpc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</a:t>
            </a:r>
            <a:r>
              <a:rPr lang="en-US" sz="1800" b="1" i="1" dirty="0">
                <a:solidFill>
                  <a:schemeClr val="bg1"/>
                </a:solidFill>
              </a:rPr>
              <a:t>a</a:t>
            </a:r>
            <a:r>
              <a:rPr lang="en-US" sz="1800" i="1" baseline="-25000" dirty="0">
                <a:solidFill>
                  <a:schemeClr val="bg1"/>
                </a:solidFill>
              </a:rPr>
              <a:t>i</a:t>
            </a:r>
            <a:r>
              <a:rPr lang="en-US" sz="1800" dirty="0">
                <a:solidFill>
                  <a:schemeClr val="bg1"/>
                </a:solidFill>
              </a:rPr>
              <a:t> ~ </a:t>
            </a:r>
            <a:r>
              <a:rPr lang="en-US" sz="1800" dirty="0" err="1">
                <a:solidFill>
                  <a:schemeClr val="bg1"/>
                </a:solidFill>
              </a:rPr>
              <a:t>Z</a:t>
            </a:r>
            <a:r>
              <a:rPr lang="en-US" sz="1800" i="1" baseline="-25000" dirty="0" err="1">
                <a:solidFill>
                  <a:schemeClr val="bg1"/>
                </a:solidFill>
              </a:rPr>
              <a:t>q</a:t>
            </a:r>
            <a:r>
              <a:rPr lang="en-US" sz="1800" i="1" baseline="30000" dirty="0" err="1">
                <a:solidFill>
                  <a:schemeClr val="bg1"/>
                </a:solidFill>
              </a:rPr>
              <a:t>n</a:t>
            </a:r>
            <a:endParaRPr lang="en-US" sz="18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solidFill>
                  <a:schemeClr val="bg1"/>
                </a:solidFill>
              </a:rPr>
              <a:t>	</a:t>
            </a:r>
            <a:r>
              <a:rPr lang="en-US" sz="1800" i="1" dirty="0" err="1">
                <a:solidFill>
                  <a:schemeClr val="bg1"/>
                </a:solidFill>
              </a:rPr>
              <a:t>e</a:t>
            </a:r>
            <a:r>
              <a:rPr lang="en-US" sz="1800" i="1" baseline="-25000" dirty="0" err="1">
                <a:solidFill>
                  <a:schemeClr val="bg1"/>
                </a:solidFill>
              </a:rPr>
              <a:t>i</a:t>
            </a:r>
            <a:r>
              <a:rPr lang="en-US" sz="1800" dirty="0">
                <a:solidFill>
                  <a:schemeClr val="bg1"/>
                </a:solidFill>
              </a:rPr>
              <a:t> ~ </a:t>
            </a:r>
            <a:r>
              <a:rPr lang="en-US" sz="1800" i="1" dirty="0" err="1">
                <a:solidFill>
                  <a:schemeClr val="bg1"/>
                </a:solidFill>
              </a:rPr>
              <a:t>χ</a:t>
            </a:r>
            <a:endParaRPr lang="en-US" sz="1800" i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800" i="1" dirty="0">
                <a:solidFill>
                  <a:schemeClr val="bg1"/>
                </a:solidFill>
              </a:rPr>
              <a:t>	b</a:t>
            </a:r>
            <a:r>
              <a:rPr lang="en-US" sz="1800" i="1" baseline="-25000" dirty="0">
                <a:solidFill>
                  <a:schemeClr val="bg1"/>
                </a:solidFill>
              </a:rPr>
              <a:t>i</a:t>
            </a:r>
            <a:r>
              <a:rPr lang="en-US" sz="1800" dirty="0">
                <a:solidFill>
                  <a:schemeClr val="bg1"/>
                </a:solidFill>
              </a:rPr>
              <a:t> = &lt;</a:t>
            </a:r>
            <a:r>
              <a:rPr lang="en-US" sz="1800" b="1" i="1" dirty="0">
                <a:solidFill>
                  <a:schemeClr val="bg1"/>
                </a:solidFill>
              </a:rPr>
              <a:t>a</a:t>
            </a:r>
            <a:r>
              <a:rPr lang="en-US" sz="1800" i="1" baseline="-25000" dirty="0">
                <a:solidFill>
                  <a:schemeClr val="bg1"/>
                </a:solidFill>
              </a:rPr>
              <a:t>i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b="1" i="1" dirty="0">
                <a:solidFill>
                  <a:schemeClr val="bg1"/>
                </a:solidFill>
              </a:rPr>
              <a:t>s</a:t>
            </a:r>
            <a:r>
              <a:rPr lang="en-US" sz="1800" dirty="0">
                <a:solidFill>
                  <a:schemeClr val="bg1"/>
                </a:solidFill>
              </a:rPr>
              <a:t>&gt; + </a:t>
            </a:r>
            <a:r>
              <a:rPr lang="en-US" sz="1800" i="1" dirty="0" err="1">
                <a:solidFill>
                  <a:schemeClr val="bg1"/>
                </a:solidFill>
              </a:rPr>
              <a:t>e</a:t>
            </a:r>
            <a:r>
              <a:rPr lang="en-US" sz="1800" i="1" baseline="-25000" dirty="0" err="1">
                <a:solidFill>
                  <a:schemeClr val="bg1"/>
                </a:solidFill>
              </a:rPr>
              <a:t>i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>
                <a:solidFill>
                  <a:schemeClr val="bg1"/>
                </a:solidFill>
              </a:rPr>
              <a:t>				             (</a:t>
            </a:r>
            <a:r>
              <a:rPr lang="en-US" sz="1800" b="1" i="1" dirty="0">
                <a:solidFill>
                  <a:schemeClr val="bg1"/>
                </a:solidFill>
              </a:rPr>
              <a:t>a</a:t>
            </a:r>
            <a:r>
              <a:rPr lang="en-US" sz="1800" i="1" baseline="-25000" dirty="0">
                <a:solidFill>
                  <a:schemeClr val="bg1"/>
                </a:solidFill>
              </a:rPr>
              <a:t>i</a:t>
            </a:r>
            <a:r>
              <a:rPr lang="en-US" sz="1800" dirty="0">
                <a:solidFill>
                  <a:schemeClr val="bg1"/>
                </a:solidFill>
              </a:rPr>
              <a:t>, </a:t>
            </a:r>
            <a:r>
              <a:rPr lang="en-US" sz="1800" i="1" dirty="0">
                <a:solidFill>
                  <a:schemeClr val="bg1"/>
                </a:solidFill>
              </a:rPr>
              <a:t>b</a:t>
            </a:r>
            <a:r>
              <a:rPr lang="en-US" sz="1800" i="1" baseline="-25000" dirty="0">
                <a:solidFill>
                  <a:schemeClr val="bg1"/>
                </a:solidFill>
              </a:rPr>
              <a:t>i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030A8-5D7D-C6C0-05AC-5BC43BD9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3</a:t>
            </a:fld>
            <a:endParaRPr lang="en-US" dirty="0"/>
          </a:p>
        </p:txBody>
      </p:sp>
      <p:pic>
        <p:nvPicPr>
          <p:cNvPr id="14" name="Picture 13" descr="File:Riddler (DC Animated Universe).jpg - Wikipedia">
            <a:extLst>
              <a:ext uri="{FF2B5EF4-FFF2-40B4-BE49-F238E27FC236}">
                <a16:creationId xmlns:a16="http://schemas.microsoft.com/office/drawing/2014/main" id="{0D7F7D25-36A9-5335-DA06-508B7B5B17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16050" y="1779807"/>
            <a:ext cx="793750" cy="94104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9EDF4AB-5F67-3330-9DD5-ADD6F6ECEAA8}"/>
              </a:ext>
            </a:extLst>
          </p:cNvPr>
          <p:cNvSpPr/>
          <p:nvPr/>
        </p:nvSpPr>
        <p:spPr>
          <a:xfrm>
            <a:off x="1263650" y="1717099"/>
            <a:ext cx="549275" cy="1003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LA CASA ENCENDIDA: PERSONAJE">
            <a:extLst>
              <a:ext uri="{FF2B5EF4-FFF2-40B4-BE49-F238E27FC236}">
                <a16:creationId xmlns:a16="http://schemas.microsoft.com/office/drawing/2014/main" id="{774ED693-8802-6969-5601-E92F5EE2FA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flipH="1">
            <a:off x="8959850" y="2074936"/>
            <a:ext cx="793750" cy="64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1454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1869-93B5-E8F4-2AAF-81FCE6E2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from LWE to LWR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3E7D-8EC8-4368-0732-B69D01A3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</a:t>
            </a:r>
            <a:r>
              <a:rPr lang="en-US" b="1" dirty="0"/>
              <a:t>LWE</a:t>
            </a:r>
            <a:r>
              <a:rPr lang="en-US" dirty="0"/>
              <a:t>					</a:t>
            </a:r>
            <a:r>
              <a:rPr lang="en-US" b="1" dirty="0"/>
              <a:t>LWR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	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</a:t>
            </a:r>
            <a:r>
              <a:rPr lang="en-US" i="1" dirty="0"/>
              <a:t>m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r>
              <a:rPr lang="en-US" dirty="0"/>
              <a:t>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 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r>
              <a:rPr lang="en-US" dirty="0"/>
              <a:t> -&gt; 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’,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’)}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r>
              <a:rPr lang="en-US" baseline="30000" dirty="0"/>
              <a:t>’</a:t>
            </a:r>
            <a:endParaRPr lang="en-US" i="1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 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i="1" dirty="0"/>
              <a:t>’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i="1" dirty="0"/>
              <a:t>’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r>
              <a:rPr lang="en-US" baseline="30000" dirty="0"/>
              <a:t>’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					</a:t>
            </a:r>
            <a:r>
              <a:rPr lang="en-US" dirty="0">
                <a:solidFill>
                  <a:schemeClr val="bg1"/>
                </a:solidFill>
              </a:rPr>
              <a:t>⊥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					</a:t>
            </a:r>
            <a:r>
              <a:rPr lang="en-US" b="1" i="1" dirty="0">
                <a:solidFill>
                  <a:schemeClr val="bg1"/>
                </a:solidFill>
              </a:rPr>
              <a:t>s</a:t>
            </a:r>
            <a:r>
              <a:rPr lang="en-US" dirty="0">
                <a:solidFill>
                  <a:schemeClr val="bg1"/>
                </a:solidFill>
              </a:rPr>
              <a:t> ~ B { 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)}</a:t>
            </a:r>
            <a:r>
              <a:rPr lang="en-US" i="1" baseline="-25000" dirty="0" err="1">
                <a:solidFill>
                  <a:schemeClr val="bg1"/>
                </a:solidFill>
              </a:rPr>
              <a:t>i</a:t>
            </a:r>
            <a:r>
              <a:rPr lang="en-US" baseline="-25000" dirty="0">
                <a:solidFill>
                  <a:schemeClr val="bg1"/>
                </a:solidFill>
              </a:rPr>
              <a:t>=</a:t>
            </a:r>
            <a:r>
              <a:rPr lang="en-US" i="1" baseline="-25000" dirty="0">
                <a:solidFill>
                  <a:schemeClr val="bg1"/>
                </a:solidFill>
              </a:rPr>
              <a:t>1</a:t>
            </a:r>
            <a:r>
              <a:rPr lang="en-US" i="1" baseline="30000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, ⊥ 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030A8-5D7D-C6C0-05AC-5BC43BD9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30</a:t>
            </a:fld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5E48D69-3A94-513D-BB0C-EC3C6CE3A8F0}"/>
              </a:ext>
            </a:extLst>
          </p:cNvPr>
          <p:cNvCxnSpPr>
            <a:cxnSpLocks/>
          </p:cNvCxnSpPr>
          <p:nvPr/>
        </p:nvCxnSpPr>
        <p:spPr>
          <a:xfrm>
            <a:off x="6965950" y="4762500"/>
            <a:ext cx="28829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Batman PNG Image | PNG All">
            <a:extLst>
              <a:ext uri="{FF2B5EF4-FFF2-40B4-BE49-F238E27FC236}">
                <a16:creationId xmlns:a16="http://schemas.microsoft.com/office/drawing/2014/main" id="{54018B4A-843B-06E5-28FB-6C39A849F7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87950" y="1759969"/>
            <a:ext cx="908050" cy="1135063"/>
          </a:xfrm>
          <a:prstGeom prst="rect">
            <a:avLst/>
          </a:prstGeom>
        </p:spPr>
      </p:pic>
      <p:pic>
        <p:nvPicPr>
          <p:cNvPr id="9" name="Picture 8" descr="File:Riddler (DC Animated Universe).jpg - Wikipedia">
            <a:extLst>
              <a:ext uri="{FF2B5EF4-FFF2-40B4-BE49-F238E27FC236}">
                <a16:creationId xmlns:a16="http://schemas.microsoft.com/office/drawing/2014/main" id="{4308D5BC-834C-EBD9-B611-F4BCE3BBC6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41325" y="1888333"/>
            <a:ext cx="793750" cy="94104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00C3A48-A772-7080-1B40-93D449AB2F69}"/>
              </a:ext>
            </a:extLst>
          </p:cNvPr>
          <p:cNvSpPr/>
          <p:nvPr/>
        </p:nvSpPr>
        <p:spPr>
          <a:xfrm>
            <a:off x="288925" y="1825625"/>
            <a:ext cx="549275" cy="1003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Gallery:Merlin - Kingdom Hearts Wiki, the Kingdom Hearts encyclopedia">
            <a:extLst>
              <a:ext uri="{FF2B5EF4-FFF2-40B4-BE49-F238E27FC236}">
                <a16:creationId xmlns:a16="http://schemas.microsoft.com/office/drawing/2014/main" id="{011EC149-E868-77EB-90AD-4F64797642D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9631811" y="1690688"/>
            <a:ext cx="700778" cy="113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250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1869-93B5-E8F4-2AAF-81FCE6E2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from LWE to LWR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3E7D-8EC8-4368-0732-B69D01A3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</a:t>
            </a:r>
            <a:r>
              <a:rPr lang="en-US" b="1" dirty="0"/>
              <a:t>LWE</a:t>
            </a:r>
            <a:r>
              <a:rPr lang="en-US" dirty="0"/>
              <a:t>					</a:t>
            </a:r>
            <a:r>
              <a:rPr lang="en-US" b="1" dirty="0"/>
              <a:t>LWR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	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</a:t>
            </a:r>
            <a:r>
              <a:rPr lang="en-US" i="1" dirty="0"/>
              <a:t>m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r>
              <a:rPr lang="en-US" dirty="0"/>
              <a:t>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 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r>
              <a:rPr lang="en-US" dirty="0"/>
              <a:t> -&gt; 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’,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’)}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r>
              <a:rPr lang="en-US" baseline="30000" dirty="0"/>
              <a:t>’</a:t>
            </a:r>
            <a:endParaRPr lang="en-US" i="1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 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i="1" dirty="0"/>
              <a:t>’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i="1" dirty="0"/>
              <a:t>’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r>
              <a:rPr lang="en-US" baseline="30000" dirty="0"/>
              <a:t>’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					</a:t>
            </a:r>
            <a:r>
              <a:rPr lang="en-US" b="1" i="1" dirty="0"/>
              <a:t>s</a:t>
            </a:r>
            <a:r>
              <a:rPr lang="en-US" dirty="0"/>
              <a:t>’</a:t>
            </a:r>
            <a:endParaRPr lang="en-US" b="1" i="1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</a:t>
            </a:r>
            <a:r>
              <a:rPr lang="en-US" b="1" i="1" dirty="0">
                <a:solidFill>
                  <a:schemeClr val="bg1"/>
                </a:solidFill>
              </a:rPr>
              <a:t>s</a:t>
            </a:r>
            <a:r>
              <a:rPr lang="en-US" dirty="0">
                <a:solidFill>
                  <a:schemeClr val="bg1"/>
                </a:solidFill>
              </a:rPr>
              <a:t> ~ B { 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)}</a:t>
            </a:r>
            <a:r>
              <a:rPr lang="en-US" i="1" baseline="-25000" dirty="0" err="1">
                <a:solidFill>
                  <a:schemeClr val="bg1"/>
                </a:solidFill>
              </a:rPr>
              <a:t>i</a:t>
            </a:r>
            <a:r>
              <a:rPr lang="en-US" baseline="-25000" dirty="0">
                <a:solidFill>
                  <a:schemeClr val="bg1"/>
                </a:solidFill>
              </a:rPr>
              <a:t>=</a:t>
            </a:r>
            <a:r>
              <a:rPr lang="en-US" i="1" baseline="-25000" dirty="0">
                <a:solidFill>
                  <a:schemeClr val="bg1"/>
                </a:solidFill>
              </a:rPr>
              <a:t>1</a:t>
            </a:r>
            <a:r>
              <a:rPr lang="en-US" i="1" baseline="30000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, ⊥ 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030A8-5D7D-C6C0-05AC-5BC43BD9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31</a:t>
            </a:fld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888E03B-42F5-40DD-F62A-7ABFD78444A9}"/>
              </a:ext>
            </a:extLst>
          </p:cNvPr>
          <p:cNvCxnSpPr>
            <a:cxnSpLocks/>
          </p:cNvCxnSpPr>
          <p:nvPr/>
        </p:nvCxnSpPr>
        <p:spPr>
          <a:xfrm flipH="1">
            <a:off x="7766050" y="5226050"/>
            <a:ext cx="22161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Batman PNG Image | PNG All">
            <a:extLst>
              <a:ext uri="{FF2B5EF4-FFF2-40B4-BE49-F238E27FC236}">
                <a16:creationId xmlns:a16="http://schemas.microsoft.com/office/drawing/2014/main" id="{D102E507-BA6C-81AE-0BC8-9039B52840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87950" y="1759969"/>
            <a:ext cx="908050" cy="1135063"/>
          </a:xfrm>
          <a:prstGeom prst="rect">
            <a:avLst/>
          </a:prstGeom>
        </p:spPr>
      </p:pic>
      <p:pic>
        <p:nvPicPr>
          <p:cNvPr id="9" name="Picture 8" descr="File:Riddler (DC Animated Universe).jpg - Wikipedia">
            <a:extLst>
              <a:ext uri="{FF2B5EF4-FFF2-40B4-BE49-F238E27FC236}">
                <a16:creationId xmlns:a16="http://schemas.microsoft.com/office/drawing/2014/main" id="{08044325-65F2-384E-3968-62669F9B44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41325" y="1888333"/>
            <a:ext cx="793750" cy="94104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5E4ED96-5167-DBAD-8D3F-8F5FE5E5089D}"/>
              </a:ext>
            </a:extLst>
          </p:cNvPr>
          <p:cNvSpPr/>
          <p:nvPr/>
        </p:nvSpPr>
        <p:spPr>
          <a:xfrm>
            <a:off x="288925" y="1825625"/>
            <a:ext cx="549275" cy="1003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Gallery:Merlin - Kingdom Hearts Wiki, the Kingdom Hearts encyclopedia">
            <a:extLst>
              <a:ext uri="{FF2B5EF4-FFF2-40B4-BE49-F238E27FC236}">
                <a16:creationId xmlns:a16="http://schemas.microsoft.com/office/drawing/2014/main" id="{BD3B8906-7C06-2E6F-52B5-F5D4A69F77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9631811" y="1690688"/>
            <a:ext cx="700778" cy="113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074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1869-93B5-E8F4-2AAF-81FCE6E2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from LWE to LWR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3E7D-8EC8-4368-0732-B69D01A3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</a:t>
            </a:r>
            <a:r>
              <a:rPr lang="en-US" b="1" dirty="0"/>
              <a:t>LWE</a:t>
            </a:r>
            <a:r>
              <a:rPr lang="en-US" dirty="0"/>
              <a:t>					</a:t>
            </a:r>
            <a:r>
              <a:rPr lang="en-US" b="1" dirty="0"/>
              <a:t>LWR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	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</a:t>
            </a:r>
            <a:r>
              <a:rPr lang="en-US" i="1" dirty="0"/>
              <a:t>m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r>
              <a:rPr lang="en-US" dirty="0"/>
              <a:t>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 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r>
              <a:rPr lang="en-US" dirty="0"/>
              <a:t> -&gt; 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’,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’)}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r>
              <a:rPr lang="en-US" baseline="30000" dirty="0"/>
              <a:t>’</a:t>
            </a:r>
            <a:endParaRPr lang="en-US" i="1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 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i="1" dirty="0"/>
              <a:t>’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i="1" dirty="0"/>
              <a:t>’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r>
              <a:rPr lang="en-US" baseline="30000" dirty="0"/>
              <a:t>’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					</a:t>
            </a:r>
            <a:r>
              <a:rPr lang="en-US" b="1" i="1" dirty="0"/>
              <a:t>s</a:t>
            </a:r>
            <a:r>
              <a:rPr lang="en-US" dirty="0"/>
              <a:t>’</a:t>
            </a:r>
            <a:endParaRPr lang="en-US" b="1" i="1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</a:t>
            </a:r>
            <a:r>
              <a:rPr lang="en-US" b="1" i="1" dirty="0"/>
              <a:t>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030A8-5D7D-C6C0-05AC-5BC43BD9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32</a:t>
            </a:fld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D52826C-234D-AA87-5CBF-244E425A4F1E}"/>
              </a:ext>
            </a:extLst>
          </p:cNvPr>
          <p:cNvCxnSpPr>
            <a:cxnSpLocks/>
          </p:cNvCxnSpPr>
          <p:nvPr/>
        </p:nvCxnSpPr>
        <p:spPr>
          <a:xfrm flipH="1">
            <a:off x="2628900" y="5772762"/>
            <a:ext cx="27368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atman PNG Image | PNG All">
            <a:extLst>
              <a:ext uri="{FF2B5EF4-FFF2-40B4-BE49-F238E27FC236}">
                <a16:creationId xmlns:a16="http://schemas.microsoft.com/office/drawing/2014/main" id="{D5F453EB-80FD-122C-36DE-7E305AB11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87950" y="1759969"/>
            <a:ext cx="908050" cy="1135063"/>
          </a:xfrm>
          <a:prstGeom prst="rect">
            <a:avLst/>
          </a:prstGeom>
        </p:spPr>
      </p:pic>
      <p:pic>
        <p:nvPicPr>
          <p:cNvPr id="10" name="Picture 9" descr="File:Riddler (DC Animated Universe).jpg - Wikipedia">
            <a:extLst>
              <a:ext uri="{FF2B5EF4-FFF2-40B4-BE49-F238E27FC236}">
                <a16:creationId xmlns:a16="http://schemas.microsoft.com/office/drawing/2014/main" id="{54185CB0-970E-B711-77D0-57A0853B3E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41325" y="1888333"/>
            <a:ext cx="793750" cy="94104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BA4A6DA-2242-7D1D-54E0-B19756AC213E}"/>
              </a:ext>
            </a:extLst>
          </p:cNvPr>
          <p:cNvSpPr/>
          <p:nvPr/>
        </p:nvSpPr>
        <p:spPr>
          <a:xfrm>
            <a:off x="288925" y="1825625"/>
            <a:ext cx="549275" cy="1003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Gallery:Merlin - Kingdom Hearts Wiki, the Kingdom Hearts encyclopedia">
            <a:extLst>
              <a:ext uri="{FF2B5EF4-FFF2-40B4-BE49-F238E27FC236}">
                <a16:creationId xmlns:a16="http://schemas.microsoft.com/office/drawing/2014/main" id="{F390988C-2597-333F-FE26-EAB8055260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9631811" y="1690688"/>
            <a:ext cx="700778" cy="113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3485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3E7D-8EC8-4368-0732-B69D01A3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</a:t>
            </a:r>
            <a:r>
              <a:rPr lang="en-US" b="1" dirty="0"/>
              <a:t>LWE</a:t>
            </a:r>
            <a:r>
              <a:rPr lang="en-US" dirty="0"/>
              <a:t>					</a:t>
            </a:r>
            <a:r>
              <a:rPr lang="en-US" b="1" dirty="0"/>
              <a:t>LWR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	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</a:t>
            </a:r>
            <a:r>
              <a:rPr lang="en-US" i="1" dirty="0"/>
              <a:t>m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r>
              <a:rPr lang="en-US" dirty="0"/>
              <a:t>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 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’,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’) = </a:t>
            </a:r>
            <a:r>
              <a:rPr lang="en-US" i="1" dirty="0"/>
              <a:t>f </a:t>
            </a:r>
            <a:r>
              <a:rPr lang="en-US" dirty="0"/>
              <a:t>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 ∀ </a:t>
            </a:r>
            <a:r>
              <a:rPr lang="en-US" i="1" dirty="0" err="1"/>
              <a:t>i</a:t>
            </a:r>
            <a:endParaRPr lang="en-US" i="1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 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i="1" dirty="0"/>
              <a:t>’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i="1" dirty="0"/>
              <a:t>’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					</a:t>
            </a:r>
            <a:r>
              <a:rPr lang="en-US" b="1" i="1" dirty="0"/>
              <a:t>s</a:t>
            </a:r>
            <a:r>
              <a:rPr lang="en-US" dirty="0"/>
              <a:t>’</a:t>
            </a:r>
            <a:endParaRPr lang="en-US" b="1" i="1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</a:t>
            </a:r>
            <a:r>
              <a:rPr lang="en-US" b="1" i="1" dirty="0"/>
              <a:t>s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4DFB230-87CE-BFF3-A761-AB7FEF350624}"/>
              </a:ext>
            </a:extLst>
          </p:cNvPr>
          <p:cNvSpPr/>
          <p:nvPr/>
        </p:nvSpPr>
        <p:spPr>
          <a:xfrm>
            <a:off x="5494617" y="3941505"/>
            <a:ext cx="2223995" cy="502351"/>
          </a:xfrm>
          <a:prstGeom prst="rect">
            <a:avLst/>
          </a:prstGeom>
          <a:solidFill>
            <a:schemeClr val="accent1">
              <a:alpha val="39664"/>
            </a:schemeClr>
          </a:solidFill>
          <a:ln>
            <a:solidFill>
              <a:schemeClr val="accent1">
                <a:lumMod val="50000"/>
                <a:alpha val="9209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A81869-93B5-E8F4-2AAF-81FCE6E2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Pointwise Reduction from LWE to LWR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030A8-5D7D-C6C0-05AC-5BC43BD9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33</a:t>
            </a:fld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888E03B-42F5-40DD-F62A-7ABFD78444A9}"/>
              </a:ext>
            </a:extLst>
          </p:cNvPr>
          <p:cNvCxnSpPr>
            <a:cxnSpLocks/>
          </p:cNvCxnSpPr>
          <p:nvPr/>
        </p:nvCxnSpPr>
        <p:spPr>
          <a:xfrm flipH="1">
            <a:off x="6965950" y="5226050"/>
            <a:ext cx="30162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D52826C-234D-AA87-5CBF-244E425A4F1E}"/>
              </a:ext>
            </a:extLst>
          </p:cNvPr>
          <p:cNvCxnSpPr>
            <a:cxnSpLocks/>
          </p:cNvCxnSpPr>
          <p:nvPr/>
        </p:nvCxnSpPr>
        <p:spPr>
          <a:xfrm flipH="1">
            <a:off x="2127250" y="5772762"/>
            <a:ext cx="32385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atman PNG Image | PNG All">
            <a:extLst>
              <a:ext uri="{FF2B5EF4-FFF2-40B4-BE49-F238E27FC236}">
                <a16:creationId xmlns:a16="http://schemas.microsoft.com/office/drawing/2014/main" id="{D5F453EB-80FD-122C-36DE-7E305AB11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87950" y="1759969"/>
            <a:ext cx="908050" cy="1135063"/>
          </a:xfrm>
          <a:prstGeom prst="rect">
            <a:avLst/>
          </a:prstGeom>
        </p:spPr>
      </p:pic>
      <p:pic>
        <p:nvPicPr>
          <p:cNvPr id="10" name="Picture 9" descr="File:Riddler (DC Animated Universe).jpg - Wikipedia">
            <a:extLst>
              <a:ext uri="{FF2B5EF4-FFF2-40B4-BE49-F238E27FC236}">
                <a16:creationId xmlns:a16="http://schemas.microsoft.com/office/drawing/2014/main" id="{54185CB0-970E-B711-77D0-57A0853B3E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41325" y="1888333"/>
            <a:ext cx="793750" cy="94104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BA4A6DA-2242-7D1D-54E0-B19756AC213E}"/>
              </a:ext>
            </a:extLst>
          </p:cNvPr>
          <p:cNvSpPr/>
          <p:nvPr/>
        </p:nvSpPr>
        <p:spPr>
          <a:xfrm>
            <a:off x="288925" y="1825625"/>
            <a:ext cx="549275" cy="1003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Gallery:Merlin - Kingdom Hearts Wiki, the Kingdom Hearts encyclopedia">
            <a:extLst>
              <a:ext uri="{FF2B5EF4-FFF2-40B4-BE49-F238E27FC236}">
                <a16:creationId xmlns:a16="http://schemas.microsoft.com/office/drawing/2014/main" id="{F390988C-2597-333F-FE26-EAB8055260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9631811" y="1690688"/>
            <a:ext cx="700778" cy="1135063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022C1B2-CA86-D6DB-2F0F-39E1B3C26F27}"/>
              </a:ext>
            </a:extLst>
          </p:cNvPr>
          <p:cNvCxnSpPr>
            <a:cxnSpLocks/>
          </p:cNvCxnSpPr>
          <p:nvPr/>
        </p:nvCxnSpPr>
        <p:spPr>
          <a:xfrm flipH="1">
            <a:off x="2127250" y="3143250"/>
            <a:ext cx="32893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D4961ED-9019-DACC-8D87-809A3B30C24C}"/>
              </a:ext>
            </a:extLst>
          </p:cNvPr>
          <p:cNvCxnSpPr>
            <a:cxnSpLocks/>
          </p:cNvCxnSpPr>
          <p:nvPr/>
        </p:nvCxnSpPr>
        <p:spPr>
          <a:xfrm>
            <a:off x="2127250" y="3689350"/>
            <a:ext cx="32893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CFB03F8-B971-79F1-50C2-228FA40DE870}"/>
              </a:ext>
            </a:extLst>
          </p:cNvPr>
          <p:cNvCxnSpPr>
            <a:cxnSpLocks/>
          </p:cNvCxnSpPr>
          <p:nvPr/>
        </p:nvCxnSpPr>
        <p:spPr>
          <a:xfrm>
            <a:off x="6965950" y="4762500"/>
            <a:ext cx="30162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B4E40053-F29E-5A88-F05B-831B81DE5451}"/>
              </a:ext>
            </a:extLst>
          </p:cNvPr>
          <p:cNvSpPr/>
          <p:nvPr/>
        </p:nvSpPr>
        <p:spPr>
          <a:xfrm>
            <a:off x="158750" y="6124667"/>
            <a:ext cx="4400550" cy="599281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2599E1-6484-5FF3-6CD1-6828F29BE5CD}"/>
              </a:ext>
            </a:extLst>
          </p:cNvPr>
          <p:cNvSpPr txBox="1"/>
          <p:nvPr/>
        </p:nvSpPr>
        <p:spPr>
          <a:xfrm>
            <a:off x="247650" y="6224252"/>
            <a:ext cx="422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Efficient function </a:t>
            </a:r>
            <a:r>
              <a:rPr lang="en-US" sz="2000" i="1" dirty="0">
                <a:solidFill>
                  <a:schemeClr val="bg1"/>
                </a:solidFill>
              </a:rPr>
              <a:t>f</a:t>
            </a:r>
            <a:r>
              <a:rPr lang="en-US" sz="2000" dirty="0">
                <a:solidFill>
                  <a:schemeClr val="bg1"/>
                </a:solidFill>
              </a:rPr>
              <a:t>: </a:t>
            </a:r>
            <a:r>
              <a:rPr lang="en-US" sz="2000" dirty="0" err="1">
                <a:solidFill>
                  <a:schemeClr val="bg1"/>
                </a:solidFill>
              </a:rPr>
              <a:t>Z</a:t>
            </a:r>
            <a:r>
              <a:rPr lang="en-US" sz="2000" i="1" baseline="-25000" dirty="0" err="1">
                <a:solidFill>
                  <a:schemeClr val="bg1"/>
                </a:solidFill>
              </a:rPr>
              <a:t>q</a:t>
            </a:r>
            <a:r>
              <a:rPr lang="en-US" sz="2000" i="1" baseline="30000" dirty="0" err="1">
                <a:solidFill>
                  <a:schemeClr val="bg1"/>
                </a:solidFill>
              </a:rPr>
              <a:t>n</a:t>
            </a:r>
            <a:r>
              <a:rPr lang="en-US" sz="2000" dirty="0">
                <a:solidFill>
                  <a:schemeClr val="bg1"/>
                </a:solidFill>
              </a:rPr>
              <a:t>  X </a:t>
            </a:r>
            <a:r>
              <a:rPr lang="en-US" sz="2000" dirty="0" err="1">
                <a:solidFill>
                  <a:schemeClr val="bg1"/>
                </a:solidFill>
              </a:rPr>
              <a:t>Z</a:t>
            </a:r>
            <a:r>
              <a:rPr lang="en-US" sz="2000" i="1" baseline="-25000" dirty="0" err="1">
                <a:solidFill>
                  <a:schemeClr val="bg1"/>
                </a:solidFill>
              </a:rPr>
              <a:t>q</a:t>
            </a:r>
            <a:r>
              <a:rPr lang="en-US" sz="2000" dirty="0">
                <a:solidFill>
                  <a:schemeClr val="bg1"/>
                </a:solidFill>
              </a:rPr>
              <a:t>  -&gt; </a:t>
            </a:r>
            <a:r>
              <a:rPr lang="en-US" sz="2000" dirty="0" err="1">
                <a:solidFill>
                  <a:schemeClr val="bg1"/>
                </a:solidFill>
              </a:rPr>
              <a:t>Z</a:t>
            </a:r>
            <a:r>
              <a:rPr lang="en-US" sz="2000" i="1" baseline="-25000" dirty="0" err="1">
                <a:solidFill>
                  <a:schemeClr val="bg1"/>
                </a:solidFill>
              </a:rPr>
              <a:t>q</a:t>
            </a:r>
            <a:r>
              <a:rPr lang="en-US" sz="2000" i="1" baseline="30000" dirty="0" err="1">
                <a:solidFill>
                  <a:schemeClr val="bg1"/>
                </a:solidFill>
              </a:rPr>
              <a:t>n</a:t>
            </a:r>
            <a:r>
              <a:rPr lang="en-US" sz="2000" dirty="0">
                <a:solidFill>
                  <a:schemeClr val="bg1"/>
                </a:solidFill>
              </a:rPr>
              <a:t>  X </a:t>
            </a:r>
            <a:r>
              <a:rPr lang="en-US" sz="2000" dirty="0" err="1">
                <a:solidFill>
                  <a:schemeClr val="bg1"/>
                </a:solidFill>
              </a:rPr>
              <a:t>Z</a:t>
            </a:r>
            <a:r>
              <a:rPr lang="en-US" sz="2000" i="1" baseline="-25000" dirty="0" err="1">
                <a:solidFill>
                  <a:schemeClr val="bg1"/>
                </a:solidFill>
              </a:rPr>
              <a:t>p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5263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016AF-EA12-E3CC-39D3-34BC6322E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Theorem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C1A82-1C7F-C612-61BA-A4A8C6D00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34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DBB1ED-2592-1721-B659-C33BE81FE01B}"/>
              </a:ext>
            </a:extLst>
          </p:cNvPr>
          <p:cNvSpPr/>
          <p:nvPr/>
        </p:nvSpPr>
        <p:spPr>
          <a:xfrm>
            <a:off x="1374775" y="3046015"/>
            <a:ext cx="9582150" cy="138350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842570-5340-FCF4-6ACA-C8BD6B74D8A5}"/>
              </a:ext>
            </a:extLst>
          </p:cNvPr>
          <p:cNvSpPr txBox="1"/>
          <p:nvPr/>
        </p:nvSpPr>
        <p:spPr>
          <a:xfrm>
            <a:off x="1457325" y="3131214"/>
            <a:ext cx="9417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Theorem: </a:t>
            </a:r>
            <a:r>
              <a:rPr lang="en-US" sz="2400" dirty="0">
                <a:solidFill>
                  <a:schemeClr val="bg1"/>
                </a:solidFill>
              </a:rPr>
              <a:t>Let </a:t>
            </a:r>
            <a:r>
              <a:rPr lang="en-US" sz="2400" i="1" dirty="0">
                <a:solidFill>
                  <a:schemeClr val="bg1"/>
                </a:solidFill>
              </a:rPr>
              <a:t>q, p, n, m </a:t>
            </a:r>
            <a:r>
              <a:rPr lang="en-US" sz="2400" dirty="0">
                <a:solidFill>
                  <a:schemeClr val="bg1"/>
                </a:solidFill>
              </a:rPr>
              <a:t>be positive integers with </a:t>
            </a:r>
            <a:r>
              <a:rPr lang="en-US" sz="2400" i="1" dirty="0">
                <a:solidFill>
                  <a:schemeClr val="bg1"/>
                </a:solidFill>
              </a:rPr>
              <a:t>q</a:t>
            </a:r>
            <a:r>
              <a:rPr lang="en-US" sz="2400" dirty="0">
                <a:solidFill>
                  <a:schemeClr val="bg1"/>
                </a:solidFill>
              </a:rPr>
              <a:t> = poly(</a:t>
            </a:r>
            <a:r>
              <a:rPr lang="en-US" sz="2400" i="1" dirty="0">
                <a:solidFill>
                  <a:schemeClr val="bg1"/>
                </a:solidFill>
              </a:rPr>
              <a:t>n</a:t>
            </a:r>
            <a:r>
              <a:rPr lang="en-US" sz="2400" dirty="0">
                <a:solidFill>
                  <a:schemeClr val="bg1"/>
                </a:solidFill>
              </a:rPr>
              <a:t>) prime, </a:t>
            </a:r>
            <a:r>
              <a:rPr lang="en-US" sz="2400" i="1" dirty="0">
                <a:solidFill>
                  <a:schemeClr val="bg1"/>
                </a:solidFill>
              </a:rPr>
              <a:t>p</a:t>
            </a:r>
            <a:r>
              <a:rPr lang="en-US" sz="2400" dirty="0">
                <a:solidFill>
                  <a:schemeClr val="bg1"/>
                </a:solidFill>
              </a:rPr>
              <a:t> &gt; </a:t>
            </a:r>
            <a:r>
              <a:rPr lang="en-US" sz="2400" i="1" dirty="0">
                <a:solidFill>
                  <a:schemeClr val="bg1"/>
                </a:solidFill>
              </a:rPr>
              <a:t>q</a:t>
            </a:r>
            <a:r>
              <a:rPr lang="en-US" sz="2400" i="1" baseline="30000" dirty="0">
                <a:solidFill>
                  <a:schemeClr val="bg1"/>
                </a:solidFill>
              </a:rPr>
              <a:t>2/3</a:t>
            </a:r>
            <a:r>
              <a:rPr lang="en-US" sz="2400" dirty="0">
                <a:solidFill>
                  <a:schemeClr val="bg1"/>
                </a:solidFill>
              </a:rPr>
              <a:t>, and </a:t>
            </a:r>
            <a:r>
              <a:rPr lang="en-US" sz="2400" i="1" dirty="0">
                <a:solidFill>
                  <a:schemeClr val="bg1"/>
                </a:solidFill>
              </a:rPr>
              <a:t>m</a:t>
            </a:r>
            <a:r>
              <a:rPr lang="en-US" sz="2400" dirty="0">
                <a:solidFill>
                  <a:schemeClr val="bg1"/>
                </a:solidFill>
              </a:rPr>
              <a:t> = poly(</a:t>
            </a:r>
            <a:r>
              <a:rPr lang="en-US" sz="2400" i="1" dirty="0">
                <a:solidFill>
                  <a:schemeClr val="bg1"/>
                </a:solidFill>
              </a:rPr>
              <a:t>n</a:t>
            </a:r>
            <a:r>
              <a:rPr lang="en-US" sz="2400" dirty="0">
                <a:solidFill>
                  <a:schemeClr val="bg1"/>
                </a:solidFill>
              </a:rPr>
              <a:t>). Let </a:t>
            </a:r>
            <a:r>
              <a:rPr lang="en-US" sz="2400" i="1" dirty="0" err="1">
                <a:solidFill>
                  <a:schemeClr val="bg1"/>
                </a:solidFill>
              </a:rPr>
              <a:t>χ</a:t>
            </a:r>
            <a:r>
              <a:rPr lang="en-US" sz="2400" dirty="0">
                <a:solidFill>
                  <a:schemeClr val="bg1"/>
                </a:solidFill>
              </a:rPr>
              <a:t> be an error distribution on </a:t>
            </a:r>
            <a:r>
              <a:rPr lang="en-US" sz="2400" dirty="0" err="1">
                <a:solidFill>
                  <a:schemeClr val="bg1"/>
                </a:solidFill>
              </a:rPr>
              <a:t>Z</a:t>
            </a:r>
            <a:r>
              <a:rPr lang="en-US" sz="2400" i="1" baseline="-25000" dirty="0" err="1">
                <a:solidFill>
                  <a:schemeClr val="bg1"/>
                </a:solidFill>
              </a:rPr>
              <a:t>q</a:t>
            </a:r>
            <a:r>
              <a:rPr lang="en-US" sz="2400" dirty="0">
                <a:solidFill>
                  <a:schemeClr val="bg1"/>
                </a:solidFill>
              </a:rPr>
              <a:t>. Then, there does not exist a pointwise reduction from LWE to LWR unless LWE is tractable.</a:t>
            </a:r>
          </a:p>
        </p:txBody>
      </p:sp>
    </p:spTree>
    <p:extLst>
      <p:ext uri="{BB962C8B-B14F-4D97-AF65-F5344CB8AC3E}">
        <p14:creationId xmlns:p14="http://schemas.microsoft.com/office/powerpoint/2010/main" val="34957031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BE869-7602-8409-1495-CC4A54964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C0D2D-1AD5-ACB2-5DAC-11E9C381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result does not suggest that LWR is easy in this parameter setting…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…instead that LWE cannot be reduced to LWR in a “non-aborting” pointwise manner</a:t>
            </a:r>
          </a:p>
          <a:p>
            <a:r>
              <a:rPr lang="en-US" dirty="0">
                <a:solidFill>
                  <a:schemeClr val="bg1"/>
                </a:solidFill>
              </a:rPr>
              <a:t>What about an aborting pointwise reduction?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LWE with uniform errors ≤ LWR </a:t>
            </a:r>
            <a:r>
              <a:rPr lang="en-US" sz="2000" dirty="0">
                <a:solidFill>
                  <a:schemeClr val="bg1"/>
                </a:solidFill>
              </a:rPr>
              <a:t>[BGM+16]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Conjecture:</a:t>
            </a:r>
            <a:r>
              <a:rPr lang="en-US" dirty="0">
                <a:solidFill>
                  <a:schemeClr val="bg1"/>
                </a:solidFill>
              </a:rPr>
              <a:t> LWE with non-uniform errors cannot be reduced to LWR in aborting pointwise reduction</a:t>
            </a:r>
          </a:p>
          <a:p>
            <a:r>
              <a:rPr lang="en-US" dirty="0">
                <a:solidFill>
                  <a:schemeClr val="bg1"/>
                </a:solidFill>
              </a:rPr>
              <a:t>Restrictions of</a:t>
            </a:r>
            <a:r>
              <a:rPr lang="en-US" i="1" dirty="0">
                <a:solidFill>
                  <a:schemeClr val="bg1"/>
                </a:solidFill>
              </a:rPr>
              <a:t> p</a:t>
            </a:r>
            <a:r>
              <a:rPr lang="en-US" dirty="0">
                <a:solidFill>
                  <a:schemeClr val="bg1"/>
                </a:solidFill>
              </a:rPr>
              <a:t> &gt; </a:t>
            </a:r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i="1" baseline="30000" dirty="0">
                <a:solidFill>
                  <a:schemeClr val="bg1"/>
                </a:solidFill>
              </a:rPr>
              <a:t>2</a:t>
            </a:r>
            <a:r>
              <a:rPr lang="en-US" baseline="30000" dirty="0">
                <a:solidFill>
                  <a:schemeClr val="bg1"/>
                </a:solidFill>
              </a:rPr>
              <a:t>/</a:t>
            </a:r>
            <a:r>
              <a:rPr lang="en-US" i="1" baseline="30000" dirty="0">
                <a:solidFill>
                  <a:schemeClr val="bg1"/>
                </a:solidFill>
              </a:rPr>
              <a:t>3</a:t>
            </a:r>
            <a:r>
              <a:rPr lang="en-US" dirty="0">
                <a:solidFill>
                  <a:schemeClr val="bg1"/>
                </a:solidFill>
              </a:rPr>
              <a:t> and </a:t>
            </a:r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 prime are artifacts of proof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7BE959-9868-E949-EBA5-E63893450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267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BE869-7602-8409-1495-CC4A54964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C0D2D-1AD5-ACB2-5DAC-11E9C381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result does not suggest that LWR is easy in this parameter setting…</a:t>
            </a:r>
          </a:p>
          <a:p>
            <a:pPr lvl="1"/>
            <a:r>
              <a:rPr lang="en-US" dirty="0"/>
              <a:t>…instead that LWE cannot be reduced to LWR in a “non-aborting” pointwise manner</a:t>
            </a:r>
          </a:p>
          <a:p>
            <a:r>
              <a:rPr lang="en-US" dirty="0">
                <a:solidFill>
                  <a:schemeClr val="bg1"/>
                </a:solidFill>
              </a:rPr>
              <a:t>What about an aborting pointwise reduction?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LWE with uniform errors ≤ LWR </a:t>
            </a:r>
            <a:r>
              <a:rPr lang="en-US" sz="2000" dirty="0">
                <a:solidFill>
                  <a:schemeClr val="bg1"/>
                </a:solidFill>
              </a:rPr>
              <a:t>[BGM+16]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Conjecture:</a:t>
            </a:r>
            <a:r>
              <a:rPr lang="en-US" dirty="0">
                <a:solidFill>
                  <a:schemeClr val="bg1"/>
                </a:solidFill>
              </a:rPr>
              <a:t> LWE with non-uniform errors cannot be reduced to LWR in aborting pointwise reduction</a:t>
            </a:r>
          </a:p>
          <a:p>
            <a:r>
              <a:rPr lang="en-US" dirty="0">
                <a:solidFill>
                  <a:schemeClr val="bg1"/>
                </a:solidFill>
              </a:rPr>
              <a:t>Restrictions of</a:t>
            </a:r>
            <a:r>
              <a:rPr lang="en-US" i="1" dirty="0">
                <a:solidFill>
                  <a:schemeClr val="bg1"/>
                </a:solidFill>
              </a:rPr>
              <a:t> p</a:t>
            </a:r>
            <a:r>
              <a:rPr lang="en-US" dirty="0">
                <a:solidFill>
                  <a:schemeClr val="bg1"/>
                </a:solidFill>
              </a:rPr>
              <a:t> &gt; </a:t>
            </a:r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i="1" baseline="30000" dirty="0">
                <a:solidFill>
                  <a:schemeClr val="bg1"/>
                </a:solidFill>
              </a:rPr>
              <a:t>2</a:t>
            </a:r>
            <a:r>
              <a:rPr lang="en-US" baseline="30000" dirty="0">
                <a:solidFill>
                  <a:schemeClr val="bg1"/>
                </a:solidFill>
              </a:rPr>
              <a:t>/</a:t>
            </a:r>
            <a:r>
              <a:rPr lang="en-US" i="1" baseline="30000" dirty="0">
                <a:solidFill>
                  <a:schemeClr val="bg1"/>
                </a:solidFill>
              </a:rPr>
              <a:t>3</a:t>
            </a:r>
            <a:r>
              <a:rPr lang="en-US" dirty="0">
                <a:solidFill>
                  <a:schemeClr val="bg1"/>
                </a:solidFill>
              </a:rPr>
              <a:t> and </a:t>
            </a:r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 prime are artifacts of proof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7BE959-9868-E949-EBA5-E63893450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982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BE869-7602-8409-1495-CC4A54964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C0D2D-1AD5-ACB2-5DAC-11E9C381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result does not suggest that LWR is easy in this parameter setting…</a:t>
            </a:r>
          </a:p>
          <a:p>
            <a:pPr lvl="1"/>
            <a:r>
              <a:rPr lang="en-US" dirty="0"/>
              <a:t>…instead that LWE cannot be reduced to LWR in a “non-aborting” pointwise manner</a:t>
            </a:r>
          </a:p>
          <a:p>
            <a:r>
              <a:rPr lang="en-US" dirty="0"/>
              <a:t>What about an aborting pointwise reduction?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LWE with uniform errors ≤ LWR </a:t>
            </a:r>
            <a:r>
              <a:rPr lang="en-US" sz="2000" dirty="0">
                <a:solidFill>
                  <a:schemeClr val="bg1"/>
                </a:solidFill>
              </a:rPr>
              <a:t>[BGM+16]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Conjecture:</a:t>
            </a:r>
            <a:r>
              <a:rPr lang="en-US" dirty="0">
                <a:solidFill>
                  <a:schemeClr val="bg1"/>
                </a:solidFill>
              </a:rPr>
              <a:t> LWE with non-uniform errors cannot be reduced to LWR in aborting pointwise reduction</a:t>
            </a:r>
          </a:p>
          <a:p>
            <a:r>
              <a:rPr lang="en-US" dirty="0">
                <a:solidFill>
                  <a:schemeClr val="bg1"/>
                </a:solidFill>
              </a:rPr>
              <a:t>Restrictions of</a:t>
            </a:r>
            <a:r>
              <a:rPr lang="en-US" i="1" dirty="0">
                <a:solidFill>
                  <a:schemeClr val="bg1"/>
                </a:solidFill>
              </a:rPr>
              <a:t> p</a:t>
            </a:r>
            <a:r>
              <a:rPr lang="en-US" dirty="0">
                <a:solidFill>
                  <a:schemeClr val="bg1"/>
                </a:solidFill>
              </a:rPr>
              <a:t> &gt; </a:t>
            </a:r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i="1" baseline="30000" dirty="0">
                <a:solidFill>
                  <a:schemeClr val="bg1"/>
                </a:solidFill>
              </a:rPr>
              <a:t>2</a:t>
            </a:r>
            <a:r>
              <a:rPr lang="en-US" baseline="30000" dirty="0">
                <a:solidFill>
                  <a:schemeClr val="bg1"/>
                </a:solidFill>
              </a:rPr>
              <a:t>/</a:t>
            </a:r>
            <a:r>
              <a:rPr lang="en-US" i="1" baseline="30000" dirty="0">
                <a:solidFill>
                  <a:schemeClr val="bg1"/>
                </a:solidFill>
              </a:rPr>
              <a:t>3</a:t>
            </a:r>
            <a:r>
              <a:rPr lang="en-US" dirty="0">
                <a:solidFill>
                  <a:schemeClr val="bg1"/>
                </a:solidFill>
              </a:rPr>
              <a:t> and </a:t>
            </a:r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 prime are artifacts of proof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7BE959-9868-E949-EBA5-E63893450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928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BE869-7602-8409-1495-CC4A54964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C0D2D-1AD5-ACB2-5DAC-11E9C381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result does not suggest that LWR is easy in this parameter setting…</a:t>
            </a:r>
          </a:p>
          <a:p>
            <a:pPr lvl="1"/>
            <a:r>
              <a:rPr lang="en-US" dirty="0"/>
              <a:t>…instead that LWE cannot be reduced to LWR in a “non-aborting” pointwise manner</a:t>
            </a:r>
          </a:p>
          <a:p>
            <a:r>
              <a:rPr lang="en-US" dirty="0"/>
              <a:t>What about an aborting pointwise reduction?</a:t>
            </a:r>
          </a:p>
          <a:p>
            <a:pPr lvl="1"/>
            <a:r>
              <a:rPr lang="en-US" dirty="0"/>
              <a:t>LWE with uniform errors ≤ LWR </a:t>
            </a:r>
            <a:r>
              <a:rPr lang="en-US" sz="2000" dirty="0"/>
              <a:t>[BGM+16]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Conjecture:</a:t>
            </a:r>
            <a:r>
              <a:rPr lang="en-US" dirty="0">
                <a:solidFill>
                  <a:schemeClr val="bg1"/>
                </a:solidFill>
              </a:rPr>
              <a:t> LWE with non-uniform errors cannot be reduced to LWR in aborting pointwise reduction</a:t>
            </a:r>
          </a:p>
          <a:p>
            <a:r>
              <a:rPr lang="en-US" dirty="0">
                <a:solidFill>
                  <a:schemeClr val="bg1"/>
                </a:solidFill>
              </a:rPr>
              <a:t>Restrictions of</a:t>
            </a:r>
            <a:r>
              <a:rPr lang="en-US" i="1" dirty="0">
                <a:solidFill>
                  <a:schemeClr val="bg1"/>
                </a:solidFill>
              </a:rPr>
              <a:t> p</a:t>
            </a:r>
            <a:r>
              <a:rPr lang="en-US" dirty="0">
                <a:solidFill>
                  <a:schemeClr val="bg1"/>
                </a:solidFill>
              </a:rPr>
              <a:t> &gt; </a:t>
            </a:r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i="1" baseline="30000" dirty="0">
                <a:solidFill>
                  <a:schemeClr val="bg1"/>
                </a:solidFill>
              </a:rPr>
              <a:t>2</a:t>
            </a:r>
            <a:r>
              <a:rPr lang="en-US" baseline="30000" dirty="0">
                <a:solidFill>
                  <a:schemeClr val="bg1"/>
                </a:solidFill>
              </a:rPr>
              <a:t>/</a:t>
            </a:r>
            <a:r>
              <a:rPr lang="en-US" i="1" baseline="30000" dirty="0">
                <a:solidFill>
                  <a:schemeClr val="bg1"/>
                </a:solidFill>
              </a:rPr>
              <a:t>3</a:t>
            </a:r>
            <a:r>
              <a:rPr lang="en-US" dirty="0">
                <a:solidFill>
                  <a:schemeClr val="bg1"/>
                </a:solidFill>
              </a:rPr>
              <a:t> and </a:t>
            </a:r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 prime are artifacts of proof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7BE959-9868-E949-EBA5-E63893450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546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BE869-7602-8409-1495-CC4A54964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C0D2D-1AD5-ACB2-5DAC-11E9C381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result does not suggest that LWR is easy in this parameter setting…</a:t>
            </a:r>
          </a:p>
          <a:p>
            <a:pPr lvl="1"/>
            <a:r>
              <a:rPr lang="en-US" dirty="0"/>
              <a:t>…instead that LWE cannot be reduced to LWR in a “non-aborting” pointwise manner</a:t>
            </a:r>
          </a:p>
          <a:p>
            <a:r>
              <a:rPr lang="en-US" dirty="0"/>
              <a:t>What about an aborting pointwise reduction?</a:t>
            </a:r>
          </a:p>
          <a:p>
            <a:pPr lvl="1"/>
            <a:r>
              <a:rPr lang="en-US" dirty="0"/>
              <a:t>LWE with uniform errors ≤ LWR </a:t>
            </a:r>
            <a:r>
              <a:rPr lang="en-US" sz="2000" dirty="0"/>
              <a:t>[BGM+16]</a:t>
            </a:r>
          </a:p>
          <a:p>
            <a:pPr lvl="1"/>
            <a:r>
              <a:rPr lang="en-US" b="1" dirty="0"/>
              <a:t>Conjecture:</a:t>
            </a:r>
            <a:r>
              <a:rPr lang="en-US" dirty="0"/>
              <a:t> LWE with non-uniform errors cannot be reduced to LWR in an aborting pointwise manner</a:t>
            </a:r>
          </a:p>
          <a:p>
            <a:r>
              <a:rPr lang="en-US" dirty="0">
                <a:solidFill>
                  <a:schemeClr val="bg1"/>
                </a:solidFill>
              </a:rPr>
              <a:t>Restrictions of</a:t>
            </a:r>
            <a:r>
              <a:rPr lang="en-US" i="1" dirty="0">
                <a:solidFill>
                  <a:schemeClr val="bg1"/>
                </a:solidFill>
              </a:rPr>
              <a:t> p</a:t>
            </a:r>
            <a:r>
              <a:rPr lang="en-US" dirty="0">
                <a:solidFill>
                  <a:schemeClr val="bg1"/>
                </a:solidFill>
              </a:rPr>
              <a:t> &gt; </a:t>
            </a:r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i="1" baseline="30000" dirty="0">
                <a:solidFill>
                  <a:schemeClr val="bg1"/>
                </a:solidFill>
              </a:rPr>
              <a:t>2</a:t>
            </a:r>
            <a:r>
              <a:rPr lang="en-US" baseline="30000" dirty="0">
                <a:solidFill>
                  <a:schemeClr val="bg1"/>
                </a:solidFill>
              </a:rPr>
              <a:t>/</a:t>
            </a:r>
            <a:r>
              <a:rPr lang="en-US" i="1" baseline="30000" dirty="0">
                <a:solidFill>
                  <a:schemeClr val="bg1"/>
                </a:solidFill>
              </a:rPr>
              <a:t>3</a:t>
            </a:r>
            <a:r>
              <a:rPr lang="en-US" dirty="0">
                <a:solidFill>
                  <a:schemeClr val="bg1"/>
                </a:solidFill>
              </a:rPr>
              <a:t> and </a:t>
            </a:r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 prime are artifacts of proof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7BE959-9868-E949-EBA5-E63893450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0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1869-93B5-E8F4-2AAF-81FCE6E2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with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3E7D-8EC8-4368-0732-B69D01A3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					</a:t>
            </a:r>
            <a:r>
              <a:rPr lang="en-US" sz="1800" b="1" dirty="0"/>
              <a:t>LWE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	 							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</a:t>
            </a:r>
            <a:r>
              <a:rPr lang="en-US" sz="1800" b="1" i="1" dirty="0"/>
              <a:t>s</a:t>
            </a:r>
            <a:r>
              <a:rPr lang="en-US" sz="1800" dirty="0"/>
              <a:t> ~ </a:t>
            </a:r>
            <a:r>
              <a:rPr lang="en-US" sz="1800" dirty="0" err="1"/>
              <a:t>Z</a:t>
            </a:r>
            <a:r>
              <a:rPr lang="en-US" sz="1800" i="1" baseline="-25000" dirty="0" err="1"/>
              <a:t>q</a:t>
            </a:r>
            <a:r>
              <a:rPr lang="en-US" sz="1800" i="1" baseline="30000" dirty="0" err="1"/>
              <a:t>n</a:t>
            </a:r>
            <a:endParaRPr lang="en-US" sz="1800" i="1" baseline="30000" dirty="0"/>
          </a:p>
          <a:p>
            <a:pPr marL="0" indent="0">
              <a:lnSpc>
                <a:spcPct val="100000"/>
              </a:lnSpc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</a:t>
            </a:r>
            <a:r>
              <a:rPr lang="en-US" sz="1800" b="1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~ </a:t>
            </a:r>
            <a:r>
              <a:rPr lang="en-US" sz="1800" dirty="0" err="1"/>
              <a:t>Z</a:t>
            </a:r>
            <a:r>
              <a:rPr lang="en-US" sz="1800" i="1" baseline="-25000" dirty="0" err="1"/>
              <a:t>q</a:t>
            </a:r>
            <a:r>
              <a:rPr lang="en-US" sz="1800" i="1" baseline="30000" dirty="0" err="1"/>
              <a:t>n</a:t>
            </a:r>
            <a:endParaRPr lang="en-US" sz="1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</a:t>
            </a:r>
            <a:r>
              <a:rPr lang="en-US" sz="1800" i="1" dirty="0" err="1"/>
              <a:t>e</a:t>
            </a:r>
            <a:r>
              <a:rPr lang="en-US" sz="1800" i="1" baseline="-25000" dirty="0" err="1"/>
              <a:t>i</a:t>
            </a:r>
            <a:r>
              <a:rPr lang="en-US" sz="1800" dirty="0"/>
              <a:t> ~ </a:t>
            </a:r>
            <a:r>
              <a:rPr lang="en-US" sz="1800" i="1" dirty="0" err="1"/>
              <a:t>χ</a:t>
            </a:r>
            <a:endParaRPr lang="en-US" sz="1800" i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i="1" dirty="0"/>
              <a:t>	b</a:t>
            </a:r>
            <a:r>
              <a:rPr lang="en-US" sz="1800" i="1" baseline="-25000" dirty="0"/>
              <a:t>i</a:t>
            </a:r>
            <a:r>
              <a:rPr lang="en-US" sz="1800" dirty="0"/>
              <a:t> = &lt;</a:t>
            </a:r>
            <a:r>
              <a:rPr lang="en-US" sz="1800" b="1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, </a:t>
            </a:r>
            <a:r>
              <a:rPr lang="en-US" sz="1800" b="1" i="1" dirty="0"/>
              <a:t>s</a:t>
            </a:r>
            <a:r>
              <a:rPr lang="en-US" sz="1800" dirty="0"/>
              <a:t>&gt; + </a:t>
            </a:r>
            <a:r>
              <a:rPr lang="en-US" sz="1800" i="1" dirty="0" err="1"/>
              <a:t>e</a:t>
            </a:r>
            <a:r>
              <a:rPr lang="en-US" sz="1800" i="1" baseline="-25000" dirty="0" err="1"/>
              <a:t>i</a:t>
            </a:r>
            <a:r>
              <a:rPr lang="en-US" sz="18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			             (</a:t>
            </a:r>
            <a:r>
              <a:rPr lang="en-US" sz="1800" b="1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, </a:t>
            </a:r>
            <a:r>
              <a:rPr lang="en-US" sz="1800" i="1" dirty="0"/>
              <a:t>b</a:t>
            </a:r>
            <a:r>
              <a:rPr lang="en-US" sz="1800" i="1" baseline="-25000" dirty="0"/>
              <a:t>i</a:t>
            </a:r>
            <a:r>
              <a:rPr lang="en-US" sz="18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030A8-5D7D-C6C0-05AC-5BC43BD9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4</a:t>
            </a:fld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1977682-A51D-A4F0-6B59-E0F8E65BA84B}"/>
              </a:ext>
            </a:extLst>
          </p:cNvPr>
          <p:cNvCxnSpPr>
            <a:cxnSpLocks/>
          </p:cNvCxnSpPr>
          <p:nvPr/>
        </p:nvCxnSpPr>
        <p:spPr>
          <a:xfrm flipH="1">
            <a:off x="3543300" y="3670300"/>
            <a:ext cx="38354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0D56B4D-CF89-958E-166F-15D5F8FD5BCA}"/>
              </a:ext>
            </a:extLst>
          </p:cNvPr>
          <p:cNvCxnSpPr>
            <a:cxnSpLocks/>
          </p:cNvCxnSpPr>
          <p:nvPr/>
        </p:nvCxnSpPr>
        <p:spPr>
          <a:xfrm>
            <a:off x="3543300" y="5308600"/>
            <a:ext cx="38798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Brace 11">
            <a:extLst>
              <a:ext uri="{FF2B5EF4-FFF2-40B4-BE49-F238E27FC236}">
                <a16:creationId xmlns:a16="http://schemas.microsoft.com/office/drawing/2014/main" id="{4781841E-9F8F-DA1D-B617-574E2991012C}"/>
              </a:ext>
            </a:extLst>
          </p:cNvPr>
          <p:cNvSpPr/>
          <p:nvPr/>
        </p:nvSpPr>
        <p:spPr>
          <a:xfrm>
            <a:off x="7423150" y="3530604"/>
            <a:ext cx="1536700" cy="1904996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FB2349-EF16-F724-F602-EAB8BBB8877D}"/>
              </a:ext>
            </a:extLst>
          </p:cNvPr>
          <p:cNvSpPr txBox="1"/>
          <p:nvPr/>
        </p:nvSpPr>
        <p:spPr>
          <a:xfrm>
            <a:off x="8959850" y="4298436"/>
            <a:ext cx="234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i</a:t>
            </a:r>
            <a:r>
              <a:rPr lang="en-US" dirty="0"/>
              <a:t> = </a:t>
            </a:r>
            <a:r>
              <a:rPr lang="en-US" i="1" dirty="0"/>
              <a:t>1</a:t>
            </a:r>
            <a:r>
              <a:rPr lang="en-US" dirty="0"/>
              <a:t>, …, </a:t>
            </a:r>
            <a:r>
              <a:rPr lang="en-US" i="1" dirty="0"/>
              <a:t>m</a:t>
            </a:r>
            <a:r>
              <a:rPr lang="en-US" dirty="0"/>
              <a:t> = poly(</a:t>
            </a:r>
            <a:r>
              <a:rPr lang="en-US" i="1" dirty="0"/>
              <a:t>n</a:t>
            </a:r>
            <a:r>
              <a:rPr lang="en-US" dirty="0"/>
              <a:t>)</a:t>
            </a:r>
          </a:p>
        </p:txBody>
      </p:sp>
      <p:pic>
        <p:nvPicPr>
          <p:cNvPr id="8" name="Picture 7" descr="LA CASA ENCENDIDA: PERSONAJE">
            <a:extLst>
              <a:ext uri="{FF2B5EF4-FFF2-40B4-BE49-F238E27FC236}">
                <a16:creationId xmlns:a16="http://schemas.microsoft.com/office/drawing/2014/main" id="{F971C182-1A2A-27E6-0FF2-9F1802C54E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H="1">
            <a:off x="8959850" y="2074936"/>
            <a:ext cx="793750" cy="645915"/>
          </a:xfrm>
          <a:prstGeom prst="rect">
            <a:avLst/>
          </a:prstGeom>
        </p:spPr>
      </p:pic>
      <p:pic>
        <p:nvPicPr>
          <p:cNvPr id="10" name="Picture 9" descr="File:Riddler (DC Animated Universe).jpg - Wikipedia">
            <a:extLst>
              <a:ext uri="{FF2B5EF4-FFF2-40B4-BE49-F238E27FC236}">
                <a16:creationId xmlns:a16="http://schemas.microsoft.com/office/drawing/2014/main" id="{B7609F53-C3A3-F0C9-DCF7-57A1F6255F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416050" y="1779807"/>
            <a:ext cx="793750" cy="94104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F7D8D84-3BDD-9F58-32A9-B1268B7CE651}"/>
              </a:ext>
            </a:extLst>
          </p:cNvPr>
          <p:cNvSpPr/>
          <p:nvPr/>
        </p:nvSpPr>
        <p:spPr>
          <a:xfrm>
            <a:off x="1263650" y="1717099"/>
            <a:ext cx="549275" cy="1003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197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BE869-7602-8409-1495-CC4A54964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C0D2D-1AD5-ACB2-5DAC-11E9C381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result does not suggest that LWR is easy in this parameter setting…</a:t>
            </a:r>
          </a:p>
          <a:p>
            <a:pPr lvl="1"/>
            <a:r>
              <a:rPr lang="en-US" dirty="0"/>
              <a:t>…instead that LWE cannot be reduced to LWR in a “non-aborting” pointwise manner</a:t>
            </a:r>
          </a:p>
          <a:p>
            <a:r>
              <a:rPr lang="en-US" dirty="0"/>
              <a:t>What about an aborting pointwise reduction?</a:t>
            </a:r>
          </a:p>
          <a:p>
            <a:pPr lvl="1"/>
            <a:r>
              <a:rPr lang="en-US" dirty="0"/>
              <a:t>LWE with uniform errors ≤ LWR </a:t>
            </a:r>
            <a:r>
              <a:rPr lang="en-US" sz="2000" dirty="0"/>
              <a:t>[BGM+16]</a:t>
            </a:r>
          </a:p>
          <a:p>
            <a:pPr lvl="1"/>
            <a:r>
              <a:rPr lang="en-US" b="1" dirty="0"/>
              <a:t>Conjecture:</a:t>
            </a:r>
            <a:r>
              <a:rPr lang="en-US" dirty="0"/>
              <a:t> LWE with non-uniform errors cannot be reduced to LWR in an aborting pointwise manner</a:t>
            </a:r>
          </a:p>
          <a:p>
            <a:r>
              <a:rPr lang="en-US" dirty="0"/>
              <a:t>Restrictions of</a:t>
            </a:r>
            <a:r>
              <a:rPr lang="en-US" i="1" dirty="0"/>
              <a:t> q</a:t>
            </a:r>
            <a:r>
              <a:rPr lang="en-US" dirty="0"/>
              <a:t> prime and </a:t>
            </a:r>
            <a:r>
              <a:rPr lang="en-US" i="1" dirty="0"/>
              <a:t>p</a:t>
            </a:r>
            <a:r>
              <a:rPr lang="en-US" dirty="0"/>
              <a:t> &gt; q2/3 are artifacts of proof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7BE959-9868-E949-EBA5-E63893450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613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ED454-E179-6E15-6383-D5C944CD3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Idea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82582-C0D0-34B2-C2A3-51FF8C79F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41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88C2A0-3803-083B-B504-3DFFC0F4F6DB}"/>
              </a:ext>
            </a:extLst>
          </p:cNvPr>
          <p:cNvSpPr/>
          <p:nvPr/>
        </p:nvSpPr>
        <p:spPr>
          <a:xfrm>
            <a:off x="1052512" y="3060705"/>
            <a:ext cx="10086975" cy="192562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C07C28-50D4-021C-C766-BB9EC69BC165}"/>
              </a:ext>
            </a:extLst>
          </p:cNvPr>
          <p:cNvSpPr txBox="1"/>
          <p:nvPr/>
        </p:nvSpPr>
        <p:spPr>
          <a:xfrm>
            <a:off x="1244599" y="3608019"/>
            <a:ext cx="970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The algebraic and combinatorial structure of the function </a:t>
            </a:r>
            <a:r>
              <a:rPr lang="en-US" sz="2400" b="1" i="1" dirty="0">
                <a:solidFill>
                  <a:schemeClr val="bg1"/>
                </a:solidFill>
              </a:rPr>
              <a:t>f</a:t>
            </a:r>
            <a:r>
              <a:rPr lang="en-US" sz="2400" b="1" dirty="0">
                <a:solidFill>
                  <a:schemeClr val="bg1"/>
                </a:solidFill>
              </a:rPr>
              <a:t> of a pointwise reduction from LWE to LWR can be exploited to directly solve LWE.</a:t>
            </a:r>
          </a:p>
        </p:txBody>
      </p:sp>
    </p:spTree>
    <p:extLst>
      <p:ext uri="{BB962C8B-B14F-4D97-AF65-F5344CB8AC3E}">
        <p14:creationId xmlns:p14="http://schemas.microsoft.com/office/powerpoint/2010/main" val="30548181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E4CB8-D7CE-F4AC-5BDE-AC45C7749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of Pointwise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E673C-D995-4FF1-37A0-020D0674E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			 	 </a:t>
            </a:r>
            <a:r>
              <a:rPr lang="en-US" sz="2400" i="1" dirty="0"/>
              <a:t>f</a:t>
            </a:r>
          </a:p>
          <a:p>
            <a:pPr marL="0" indent="0">
              <a:buNone/>
            </a:pPr>
            <a:r>
              <a:rPr lang="en-US" dirty="0"/>
              <a:t>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i="1" baseline="-25000" dirty="0"/>
              <a:t>=1</a:t>
            </a:r>
            <a:r>
              <a:rPr lang="en-US" i="1" baseline="30000" dirty="0"/>
              <a:t>m</a:t>
            </a:r>
            <a:r>
              <a:rPr lang="en-US" dirty="0"/>
              <a:t>  ~ LWE(</a:t>
            </a:r>
            <a:r>
              <a:rPr lang="en-US" b="1" i="1" dirty="0"/>
              <a:t>s</a:t>
            </a:r>
            <a:r>
              <a:rPr lang="en-US" dirty="0"/>
              <a:t>, </a:t>
            </a:r>
            <a:r>
              <a:rPr lang="en-US" i="1" dirty="0" err="1"/>
              <a:t>χ</a:t>
            </a:r>
            <a:r>
              <a:rPr lang="en-US" dirty="0"/>
              <a:t>)</a:t>
            </a:r>
            <a:r>
              <a:rPr lang="en-US" i="1" baseline="30000" dirty="0"/>
              <a:t>m</a:t>
            </a:r>
            <a:r>
              <a:rPr lang="en-US" dirty="0"/>
              <a:t>	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		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’,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’)}</a:t>
            </a:r>
            <a:r>
              <a:rPr lang="en-US" i="1" baseline="-25000" dirty="0" err="1"/>
              <a:t>i</a:t>
            </a:r>
            <a:r>
              <a:rPr lang="en-US" i="1" baseline="-25000" dirty="0"/>
              <a:t>=1</a:t>
            </a:r>
            <a:r>
              <a:rPr lang="en-US" i="1" baseline="30000" dirty="0"/>
              <a:t>m</a:t>
            </a:r>
            <a:r>
              <a:rPr lang="en-US" dirty="0"/>
              <a:t>  ~ LWR(</a:t>
            </a:r>
            <a:r>
              <a:rPr lang="en-US" b="1" i="1" dirty="0"/>
              <a:t>s</a:t>
            </a:r>
            <a:r>
              <a:rPr lang="en-US" dirty="0"/>
              <a:t>’)</a:t>
            </a:r>
            <a:r>
              <a:rPr lang="en-US" i="1" baseline="30000" dirty="0"/>
              <a:t>m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A37D8-0B24-AECC-2D82-96FF76227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137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E4CB8-D7CE-F4AC-5BDE-AC45C7749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of Pointwise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E673C-D995-4FF1-37A0-020D0674E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Suppose correctness does not hold.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A37D8-0B24-AECC-2D82-96FF76227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645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E4CB8-D7CE-F4AC-5BDE-AC45C7749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of Pointwise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E673C-D995-4FF1-37A0-020D0674E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Suppose correctness does not hold.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A37D8-0B24-AECC-2D82-96FF76227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44</a:t>
            </a:fld>
            <a:endParaRPr lang="en-US"/>
          </a:p>
        </p:txBody>
      </p:sp>
      <p:pic>
        <p:nvPicPr>
          <p:cNvPr id="5" name="Picture 4" descr="LA CASA ENCENDIDA: PERSONAJE">
            <a:extLst>
              <a:ext uri="{FF2B5EF4-FFF2-40B4-BE49-F238E27FC236}">
                <a16:creationId xmlns:a16="http://schemas.microsoft.com/office/drawing/2014/main" id="{EFD14D2D-5DC4-7630-BDEA-828290E4E8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H="1">
            <a:off x="838200" y="3106042"/>
            <a:ext cx="793750" cy="6459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024772B-BEBF-381E-39B6-46920E2EAC2C}"/>
              </a:ext>
            </a:extLst>
          </p:cNvPr>
          <p:cNvSpPr txBox="1"/>
          <p:nvPr/>
        </p:nvSpPr>
        <p:spPr>
          <a:xfrm>
            <a:off x="838200" y="3886894"/>
            <a:ext cx="30255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Input: {(</a:t>
            </a:r>
            <a:r>
              <a:rPr lang="en-US" sz="2800" b="1" i="1" dirty="0"/>
              <a:t>a</a:t>
            </a:r>
            <a:r>
              <a:rPr lang="en-US" sz="2800" i="1" baseline="-25000" dirty="0"/>
              <a:t>i</a:t>
            </a:r>
            <a:r>
              <a:rPr lang="en-US" sz="2800" dirty="0"/>
              <a:t>’, </a:t>
            </a:r>
            <a:r>
              <a:rPr lang="en-US" sz="2800" i="1" dirty="0"/>
              <a:t>b</a:t>
            </a:r>
            <a:r>
              <a:rPr lang="en-US" sz="2800" i="1" baseline="-25000" dirty="0"/>
              <a:t>i</a:t>
            </a:r>
            <a:r>
              <a:rPr lang="en-US" sz="2800" dirty="0"/>
              <a:t>’)}</a:t>
            </a:r>
            <a:r>
              <a:rPr lang="en-US" sz="2800" i="1" baseline="-25000" dirty="0" err="1"/>
              <a:t>i</a:t>
            </a:r>
            <a:r>
              <a:rPr lang="en-US" sz="2800" i="1" baseline="-25000" dirty="0"/>
              <a:t>=1</a:t>
            </a:r>
            <a:r>
              <a:rPr lang="en-US" sz="2800" i="1" baseline="30000" dirty="0"/>
              <a:t>m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2484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E4CB8-D7CE-F4AC-5BDE-AC45C7749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of Pointwise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E673C-D995-4FF1-37A0-020D0674E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Suppose correctness does not hold.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A37D8-0B24-AECC-2D82-96FF76227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45</a:t>
            </a:fld>
            <a:endParaRPr lang="en-US"/>
          </a:p>
        </p:txBody>
      </p:sp>
      <p:pic>
        <p:nvPicPr>
          <p:cNvPr id="5" name="Picture 4" descr="LA CASA ENCENDIDA: PERSONAJE">
            <a:extLst>
              <a:ext uri="{FF2B5EF4-FFF2-40B4-BE49-F238E27FC236}">
                <a16:creationId xmlns:a16="http://schemas.microsoft.com/office/drawing/2014/main" id="{EFD14D2D-5DC4-7630-BDEA-828290E4E8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H="1">
            <a:off x="838200" y="3106042"/>
            <a:ext cx="793750" cy="6459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024772B-BEBF-381E-39B6-46920E2EAC2C}"/>
              </a:ext>
            </a:extLst>
          </p:cNvPr>
          <p:cNvSpPr txBox="1"/>
          <p:nvPr/>
        </p:nvSpPr>
        <p:spPr>
          <a:xfrm>
            <a:off x="838200" y="3886894"/>
            <a:ext cx="30255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Input: {(</a:t>
            </a:r>
            <a:r>
              <a:rPr lang="en-US" sz="2800" b="1" i="1" dirty="0"/>
              <a:t>a</a:t>
            </a:r>
            <a:r>
              <a:rPr lang="en-US" sz="2800" i="1" baseline="-25000" dirty="0"/>
              <a:t>i</a:t>
            </a:r>
            <a:r>
              <a:rPr lang="en-US" sz="2800" dirty="0"/>
              <a:t>’, </a:t>
            </a:r>
            <a:r>
              <a:rPr lang="en-US" sz="2800" i="1" dirty="0"/>
              <a:t>b</a:t>
            </a:r>
            <a:r>
              <a:rPr lang="en-US" sz="2800" i="1" baseline="-25000" dirty="0"/>
              <a:t>i</a:t>
            </a:r>
            <a:r>
              <a:rPr lang="en-US" sz="2800" dirty="0"/>
              <a:t>’)}</a:t>
            </a:r>
            <a:r>
              <a:rPr lang="en-US" sz="2800" i="1" baseline="-25000" dirty="0" err="1"/>
              <a:t>i</a:t>
            </a:r>
            <a:r>
              <a:rPr lang="en-US" sz="2800" i="1" baseline="-25000" dirty="0"/>
              <a:t>=1</a:t>
            </a:r>
            <a:r>
              <a:rPr lang="en-US" sz="2800" i="1" baseline="30000" dirty="0"/>
              <a:t>m</a:t>
            </a:r>
            <a:r>
              <a:rPr lang="en-US" sz="2800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1E5ECD-31FB-6847-5604-63009C1250E7}"/>
              </a:ext>
            </a:extLst>
          </p:cNvPr>
          <p:cNvSpPr txBox="1"/>
          <p:nvPr/>
        </p:nvSpPr>
        <p:spPr>
          <a:xfrm>
            <a:off x="838200" y="4545051"/>
            <a:ext cx="751242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/>
              <a:t>If ∃ </a:t>
            </a:r>
            <a:r>
              <a:rPr lang="en-US" sz="2800" b="1" i="1" dirty="0"/>
              <a:t>s</a:t>
            </a:r>
            <a:r>
              <a:rPr lang="en-US" sz="2800" dirty="0"/>
              <a:t>’ </a:t>
            </a:r>
            <a:r>
              <a:rPr lang="en-US" sz="2800" dirty="0" err="1"/>
              <a:t>s.t.</a:t>
            </a:r>
            <a:r>
              <a:rPr lang="en-US" sz="2800" dirty="0"/>
              <a:t> </a:t>
            </a:r>
            <a:r>
              <a:rPr lang="en-US" sz="2800" i="1" dirty="0"/>
              <a:t>b</a:t>
            </a:r>
            <a:r>
              <a:rPr lang="en-US" sz="2800" i="1" baseline="-25000" dirty="0"/>
              <a:t>i</a:t>
            </a:r>
            <a:r>
              <a:rPr lang="en-US" sz="2800" dirty="0"/>
              <a:t>’ = R(&lt;</a:t>
            </a:r>
            <a:r>
              <a:rPr lang="en-US" sz="2800" b="1" i="1" dirty="0"/>
              <a:t>a</a:t>
            </a:r>
            <a:r>
              <a:rPr lang="en-US" sz="2800" i="1" baseline="-25000" dirty="0"/>
              <a:t>i</a:t>
            </a:r>
            <a:r>
              <a:rPr lang="en-US" sz="2800" dirty="0"/>
              <a:t>’, </a:t>
            </a:r>
            <a:r>
              <a:rPr lang="en-US" sz="2800" b="1" i="1" dirty="0"/>
              <a:t>s</a:t>
            </a:r>
            <a:r>
              <a:rPr lang="en-US" sz="2800" dirty="0"/>
              <a:t>’&gt;) ∀ </a:t>
            </a:r>
            <a:r>
              <a:rPr lang="en-US" sz="2800" i="1" dirty="0" err="1"/>
              <a:t>i</a:t>
            </a:r>
            <a:r>
              <a:rPr lang="en-US" sz="2800" dirty="0"/>
              <a:t>, then output </a:t>
            </a:r>
            <a:r>
              <a:rPr lang="en-US" sz="2800" b="1" i="1" dirty="0"/>
              <a:t>s</a:t>
            </a:r>
            <a:r>
              <a:rPr lang="en-US" sz="2800" dirty="0"/>
              <a:t>’. </a:t>
            </a:r>
          </a:p>
          <a:p>
            <a:pPr marL="0" indent="0">
              <a:buNone/>
            </a:pPr>
            <a:r>
              <a:rPr lang="en-US" sz="2800" dirty="0"/>
              <a:t>Otherwise output ⊥. </a:t>
            </a:r>
          </a:p>
        </p:txBody>
      </p:sp>
    </p:spTree>
    <p:extLst>
      <p:ext uri="{BB962C8B-B14F-4D97-AF65-F5344CB8AC3E}">
        <p14:creationId xmlns:p14="http://schemas.microsoft.com/office/powerpoint/2010/main" val="28867140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1869-93B5-E8F4-2AAF-81FCE6E2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of Pointwise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3E7D-8EC8-4368-0732-B69D01A3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</a:t>
            </a:r>
            <a:r>
              <a:rPr lang="en-US" b="1" dirty="0"/>
              <a:t>LWE</a:t>
            </a:r>
            <a:r>
              <a:rPr lang="en-US" dirty="0"/>
              <a:t>					</a:t>
            </a:r>
            <a:r>
              <a:rPr lang="en-US" b="1" dirty="0"/>
              <a:t>LWR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	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i="1" dirty="0"/>
              <a:t>s</a:t>
            </a:r>
            <a:r>
              <a:rPr lang="en-US" dirty="0"/>
              <a:t> ~ </a:t>
            </a:r>
            <a:r>
              <a:rPr lang="en-US" dirty="0" err="1"/>
              <a:t>Z</a:t>
            </a:r>
            <a:r>
              <a:rPr lang="en-US" i="1" baseline="-25000" dirty="0" err="1"/>
              <a:t>q</a:t>
            </a:r>
            <a:r>
              <a:rPr lang="en-US" i="1" baseline="30000" dirty="0" err="1"/>
              <a:t>n</a:t>
            </a:r>
            <a:r>
              <a:rPr lang="en-US" dirty="0"/>
              <a:t>					</a:t>
            </a:r>
            <a:r>
              <a:rPr lang="en-US" i="1" dirty="0"/>
              <a:t>m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r>
              <a:rPr lang="en-US" dirty="0"/>
              <a:t>  ~ LWE(</a:t>
            </a:r>
            <a:r>
              <a:rPr lang="en-US" b="1" i="1" dirty="0"/>
              <a:t>s</a:t>
            </a:r>
            <a:r>
              <a:rPr lang="en-US" dirty="0"/>
              <a:t>, </a:t>
            </a:r>
            <a:r>
              <a:rPr lang="en-US" i="1" dirty="0" err="1"/>
              <a:t>χ</a:t>
            </a:r>
            <a:r>
              <a:rPr lang="en-US" dirty="0"/>
              <a:t>)</a:t>
            </a:r>
            <a:r>
              <a:rPr lang="en-US" i="1" baseline="30000" dirty="0"/>
              <a:t>m</a:t>
            </a:r>
            <a:r>
              <a:rPr lang="en-US" dirty="0"/>
              <a:t>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 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’,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’) = </a:t>
            </a:r>
            <a:r>
              <a:rPr lang="en-US" i="1" dirty="0"/>
              <a:t>f </a:t>
            </a:r>
            <a:r>
              <a:rPr lang="en-US" dirty="0"/>
              <a:t>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 ∀ </a:t>
            </a:r>
            <a:r>
              <a:rPr lang="en-US" i="1" dirty="0" err="1"/>
              <a:t>i</a:t>
            </a:r>
            <a:endParaRPr lang="en-US" i="1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 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i="1" dirty="0"/>
              <a:t>’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i="1" dirty="0"/>
              <a:t>’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					 ⊥</a:t>
            </a:r>
            <a:endParaRPr lang="en-US" b="1" i="1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</a:t>
            </a:r>
            <a:r>
              <a:rPr lang="en-US" b="1" i="1" dirty="0"/>
              <a:t>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030A8-5D7D-C6C0-05AC-5BC43BD9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46</a:t>
            </a:fld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888E03B-42F5-40DD-F62A-7ABFD78444A9}"/>
              </a:ext>
            </a:extLst>
          </p:cNvPr>
          <p:cNvCxnSpPr>
            <a:cxnSpLocks/>
          </p:cNvCxnSpPr>
          <p:nvPr/>
        </p:nvCxnSpPr>
        <p:spPr>
          <a:xfrm flipH="1">
            <a:off x="6965950" y="5226050"/>
            <a:ext cx="30162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D52826C-234D-AA87-5CBF-244E425A4F1E}"/>
              </a:ext>
            </a:extLst>
          </p:cNvPr>
          <p:cNvCxnSpPr>
            <a:cxnSpLocks/>
          </p:cNvCxnSpPr>
          <p:nvPr/>
        </p:nvCxnSpPr>
        <p:spPr>
          <a:xfrm flipH="1">
            <a:off x="2127250" y="5772762"/>
            <a:ext cx="32385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atman PNG Image | PNG All">
            <a:extLst>
              <a:ext uri="{FF2B5EF4-FFF2-40B4-BE49-F238E27FC236}">
                <a16:creationId xmlns:a16="http://schemas.microsoft.com/office/drawing/2014/main" id="{D5F453EB-80FD-122C-36DE-7E305AB11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87950" y="1759969"/>
            <a:ext cx="908050" cy="1135063"/>
          </a:xfrm>
          <a:prstGeom prst="rect">
            <a:avLst/>
          </a:prstGeom>
        </p:spPr>
      </p:pic>
      <p:pic>
        <p:nvPicPr>
          <p:cNvPr id="10" name="Picture 9" descr="File:Riddler (DC Animated Universe).jpg - Wikipedia">
            <a:extLst>
              <a:ext uri="{FF2B5EF4-FFF2-40B4-BE49-F238E27FC236}">
                <a16:creationId xmlns:a16="http://schemas.microsoft.com/office/drawing/2014/main" id="{54185CB0-970E-B711-77D0-57A0853B3E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41325" y="1888333"/>
            <a:ext cx="793750" cy="94104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BA4A6DA-2242-7D1D-54E0-B19756AC213E}"/>
              </a:ext>
            </a:extLst>
          </p:cNvPr>
          <p:cNvSpPr/>
          <p:nvPr/>
        </p:nvSpPr>
        <p:spPr>
          <a:xfrm>
            <a:off x="288925" y="1825625"/>
            <a:ext cx="549275" cy="1003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022C1B2-CA86-D6DB-2F0F-39E1B3C26F27}"/>
              </a:ext>
            </a:extLst>
          </p:cNvPr>
          <p:cNvCxnSpPr>
            <a:cxnSpLocks/>
          </p:cNvCxnSpPr>
          <p:nvPr/>
        </p:nvCxnSpPr>
        <p:spPr>
          <a:xfrm flipH="1">
            <a:off x="2127250" y="3143250"/>
            <a:ext cx="32893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D4961ED-9019-DACC-8D87-809A3B30C24C}"/>
              </a:ext>
            </a:extLst>
          </p:cNvPr>
          <p:cNvCxnSpPr>
            <a:cxnSpLocks/>
          </p:cNvCxnSpPr>
          <p:nvPr/>
        </p:nvCxnSpPr>
        <p:spPr>
          <a:xfrm>
            <a:off x="3487271" y="3689350"/>
            <a:ext cx="1929279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CFB03F8-B971-79F1-50C2-228FA40DE870}"/>
              </a:ext>
            </a:extLst>
          </p:cNvPr>
          <p:cNvCxnSpPr>
            <a:cxnSpLocks/>
          </p:cNvCxnSpPr>
          <p:nvPr/>
        </p:nvCxnSpPr>
        <p:spPr>
          <a:xfrm>
            <a:off x="6965950" y="4762500"/>
            <a:ext cx="30162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LA CASA ENCENDIDA: PERSONAJE">
            <a:extLst>
              <a:ext uri="{FF2B5EF4-FFF2-40B4-BE49-F238E27FC236}">
                <a16:creationId xmlns:a16="http://schemas.microsoft.com/office/drawing/2014/main" id="{F18B6670-4DAA-D077-CCFE-E8BFBB50F1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flipH="1">
            <a:off x="9585325" y="2183462"/>
            <a:ext cx="793750" cy="645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8835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1869-93B5-E8F4-2AAF-81FCE6E2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 of Pointwise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3E7D-8EC8-4368-0732-B69D01A3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</a:t>
            </a:r>
            <a:r>
              <a:rPr lang="en-US" b="1" dirty="0"/>
              <a:t>LWE</a:t>
            </a:r>
            <a:r>
              <a:rPr lang="en-US" dirty="0"/>
              <a:t>					</a:t>
            </a:r>
            <a:r>
              <a:rPr lang="en-US" b="1" dirty="0"/>
              <a:t>LWR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	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i="1" dirty="0"/>
              <a:t>s</a:t>
            </a:r>
            <a:r>
              <a:rPr lang="en-US" dirty="0"/>
              <a:t> ~ </a:t>
            </a:r>
            <a:r>
              <a:rPr lang="en-US" dirty="0" err="1"/>
              <a:t>Z</a:t>
            </a:r>
            <a:r>
              <a:rPr lang="en-US" i="1" baseline="-25000" dirty="0" err="1"/>
              <a:t>q</a:t>
            </a:r>
            <a:r>
              <a:rPr lang="en-US" i="1" baseline="30000" dirty="0" err="1"/>
              <a:t>n</a:t>
            </a:r>
            <a:r>
              <a:rPr lang="en-US" dirty="0"/>
              <a:t>					</a:t>
            </a:r>
            <a:r>
              <a:rPr lang="en-US" i="1" dirty="0"/>
              <a:t>m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r>
              <a:rPr lang="en-US" dirty="0"/>
              <a:t>  ~ LWE(</a:t>
            </a:r>
            <a:r>
              <a:rPr lang="en-US" b="1" i="1" dirty="0"/>
              <a:t>s</a:t>
            </a:r>
            <a:r>
              <a:rPr lang="en-US" dirty="0"/>
              <a:t>, </a:t>
            </a:r>
            <a:r>
              <a:rPr lang="en-US" i="1" dirty="0" err="1"/>
              <a:t>χ</a:t>
            </a:r>
            <a:r>
              <a:rPr lang="en-US" dirty="0"/>
              <a:t>)</a:t>
            </a:r>
            <a:r>
              <a:rPr lang="en-US" i="1" baseline="30000" dirty="0"/>
              <a:t>m</a:t>
            </a:r>
            <a:r>
              <a:rPr lang="en-US" dirty="0"/>
              <a:t>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 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’,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’) = </a:t>
            </a:r>
            <a:r>
              <a:rPr lang="en-US" i="1" dirty="0"/>
              <a:t>f </a:t>
            </a:r>
            <a:r>
              <a:rPr lang="en-US" dirty="0"/>
              <a:t>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 ∀ </a:t>
            </a:r>
            <a:r>
              <a:rPr lang="en-US" i="1" dirty="0" err="1"/>
              <a:t>i</a:t>
            </a:r>
            <a:endParaRPr lang="en-US" i="1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 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i="1" dirty="0"/>
              <a:t>’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i="1" dirty="0"/>
              <a:t>’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baseline="-25000" dirty="0"/>
              <a:t>=</a:t>
            </a:r>
            <a:r>
              <a:rPr lang="en-US" i="1" baseline="-25000" dirty="0"/>
              <a:t>1</a:t>
            </a:r>
            <a:r>
              <a:rPr lang="en-US" i="1" baseline="30000" dirty="0"/>
              <a:t>m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					 ⊥</a:t>
            </a:r>
            <a:endParaRPr lang="en-US" b="1" i="1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					</a:t>
            </a:r>
            <a:r>
              <a:rPr lang="en-US" b="1" i="1" dirty="0"/>
              <a:t>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030A8-5D7D-C6C0-05AC-5BC43BD9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47</a:t>
            </a:fld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888E03B-42F5-40DD-F62A-7ABFD78444A9}"/>
              </a:ext>
            </a:extLst>
          </p:cNvPr>
          <p:cNvCxnSpPr>
            <a:cxnSpLocks/>
          </p:cNvCxnSpPr>
          <p:nvPr/>
        </p:nvCxnSpPr>
        <p:spPr>
          <a:xfrm flipH="1">
            <a:off x="6965950" y="5226050"/>
            <a:ext cx="30162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D52826C-234D-AA87-5CBF-244E425A4F1E}"/>
              </a:ext>
            </a:extLst>
          </p:cNvPr>
          <p:cNvCxnSpPr>
            <a:cxnSpLocks/>
          </p:cNvCxnSpPr>
          <p:nvPr/>
        </p:nvCxnSpPr>
        <p:spPr>
          <a:xfrm flipH="1">
            <a:off x="2127250" y="5772762"/>
            <a:ext cx="32385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Batman PNG Image | PNG All">
            <a:extLst>
              <a:ext uri="{FF2B5EF4-FFF2-40B4-BE49-F238E27FC236}">
                <a16:creationId xmlns:a16="http://schemas.microsoft.com/office/drawing/2014/main" id="{D5F453EB-80FD-122C-36DE-7E305AB11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87950" y="1759969"/>
            <a:ext cx="908050" cy="1135063"/>
          </a:xfrm>
          <a:prstGeom prst="rect">
            <a:avLst/>
          </a:prstGeom>
        </p:spPr>
      </p:pic>
      <p:pic>
        <p:nvPicPr>
          <p:cNvPr id="10" name="Picture 9" descr="File:Riddler (DC Animated Universe).jpg - Wikipedia">
            <a:extLst>
              <a:ext uri="{FF2B5EF4-FFF2-40B4-BE49-F238E27FC236}">
                <a16:creationId xmlns:a16="http://schemas.microsoft.com/office/drawing/2014/main" id="{54185CB0-970E-B711-77D0-57A0853B3E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41325" y="1888333"/>
            <a:ext cx="793750" cy="94104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BA4A6DA-2242-7D1D-54E0-B19756AC213E}"/>
              </a:ext>
            </a:extLst>
          </p:cNvPr>
          <p:cNvSpPr/>
          <p:nvPr/>
        </p:nvSpPr>
        <p:spPr>
          <a:xfrm>
            <a:off x="288925" y="1825625"/>
            <a:ext cx="549275" cy="1003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022C1B2-CA86-D6DB-2F0F-39E1B3C26F27}"/>
              </a:ext>
            </a:extLst>
          </p:cNvPr>
          <p:cNvCxnSpPr>
            <a:cxnSpLocks/>
          </p:cNvCxnSpPr>
          <p:nvPr/>
        </p:nvCxnSpPr>
        <p:spPr>
          <a:xfrm flipH="1">
            <a:off x="2127250" y="3143250"/>
            <a:ext cx="32893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D4961ED-9019-DACC-8D87-809A3B30C24C}"/>
              </a:ext>
            </a:extLst>
          </p:cNvPr>
          <p:cNvCxnSpPr>
            <a:cxnSpLocks/>
          </p:cNvCxnSpPr>
          <p:nvPr/>
        </p:nvCxnSpPr>
        <p:spPr>
          <a:xfrm>
            <a:off x="3487271" y="3689350"/>
            <a:ext cx="1929279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CFB03F8-B971-79F1-50C2-228FA40DE870}"/>
              </a:ext>
            </a:extLst>
          </p:cNvPr>
          <p:cNvCxnSpPr>
            <a:cxnSpLocks/>
          </p:cNvCxnSpPr>
          <p:nvPr/>
        </p:nvCxnSpPr>
        <p:spPr>
          <a:xfrm>
            <a:off x="6965950" y="4762500"/>
            <a:ext cx="30162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LA CASA ENCENDIDA: PERSONAJE">
            <a:extLst>
              <a:ext uri="{FF2B5EF4-FFF2-40B4-BE49-F238E27FC236}">
                <a16:creationId xmlns:a16="http://schemas.microsoft.com/office/drawing/2014/main" id="{F18B6670-4DAA-D077-CCFE-E8BFBB50F1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flipH="1">
            <a:off x="9585325" y="2183462"/>
            <a:ext cx="793750" cy="64591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C28449A-67BE-40E9-CC1F-E181FF74EE1E}"/>
              </a:ext>
            </a:extLst>
          </p:cNvPr>
          <p:cNvSpPr/>
          <p:nvPr/>
        </p:nvSpPr>
        <p:spPr>
          <a:xfrm>
            <a:off x="158750" y="6124667"/>
            <a:ext cx="5257800" cy="599281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9D9573-F2C9-F313-F620-1B0E1C83702B}"/>
              </a:ext>
            </a:extLst>
          </p:cNvPr>
          <p:cNvSpPr txBox="1"/>
          <p:nvPr/>
        </p:nvSpPr>
        <p:spPr>
          <a:xfrm>
            <a:off x="450663" y="6224252"/>
            <a:ext cx="4673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Contradicts the assumed hardness of LWE!</a:t>
            </a:r>
          </a:p>
        </p:txBody>
      </p:sp>
    </p:spTree>
    <p:extLst>
      <p:ext uri="{BB962C8B-B14F-4D97-AF65-F5344CB8AC3E}">
        <p14:creationId xmlns:p14="http://schemas.microsoft.com/office/powerpoint/2010/main" val="30543927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9BCC74-215B-CC48-B076-0F11B35F5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48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6406D8-0DCC-BD90-FBB8-D69EFC39E6C0}"/>
              </a:ext>
            </a:extLst>
          </p:cNvPr>
          <p:cNvSpPr/>
          <p:nvPr/>
        </p:nvSpPr>
        <p:spPr>
          <a:xfrm>
            <a:off x="1304925" y="1688026"/>
            <a:ext cx="9582150" cy="348194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F21B17-D31C-3D78-FEF9-D21F1FE23506}"/>
              </a:ext>
            </a:extLst>
          </p:cNvPr>
          <p:cNvSpPr txBox="1"/>
          <p:nvPr/>
        </p:nvSpPr>
        <p:spPr>
          <a:xfrm>
            <a:off x="1387475" y="1902844"/>
            <a:ext cx="94170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Lemma: </a:t>
            </a:r>
            <a:r>
              <a:rPr lang="en-US" sz="2400" dirty="0">
                <a:solidFill>
                  <a:schemeClr val="bg1"/>
                </a:solidFill>
              </a:rPr>
              <a:t>Let </a:t>
            </a:r>
            <a:r>
              <a:rPr lang="en-US" sz="2400" i="1" dirty="0">
                <a:solidFill>
                  <a:schemeClr val="bg1"/>
                </a:solidFill>
              </a:rPr>
              <a:t>q, p, n, m </a:t>
            </a:r>
            <a:r>
              <a:rPr lang="en-US" sz="2400" dirty="0">
                <a:solidFill>
                  <a:schemeClr val="bg1"/>
                </a:solidFill>
              </a:rPr>
              <a:t>be positive integers with </a:t>
            </a:r>
            <a:r>
              <a:rPr lang="en-US" sz="2400" i="1" dirty="0">
                <a:solidFill>
                  <a:schemeClr val="bg1"/>
                </a:solidFill>
              </a:rPr>
              <a:t>q</a:t>
            </a:r>
            <a:r>
              <a:rPr lang="en-US" sz="2400" dirty="0">
                <a:solidFill>
                  <a:schemeClr val="bg1"/>
                </a:solidFill>
              </a:rPr>
              <a:t> = poly(</a:t>
            </a:r>
            <a:r>
              <a:rPr lang="en-US" sz="2400" i="1" dirty="0">
                <a:solidFill>
                  <a:schemeClr val="bg1"/>
                </a:solidFill>
              </a:rPr>
              <a:t>n</a:t>
            </a:r>
            <a:r>
              <a:rPr lang="en-US" sz="2400" dirty="0">
                <a:solidFill>
                  <a:schemeClr val="bg1"/>
                </a:solidFill>
              </a:rPr>
              <a:t>) prime, 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p</a:t>
            </a:r>
            <a:r>
              <a:rPr lang="en-US" sz="2400" dirty="0">
                <a:solidFill>
                  <a:schemeClr val="bg1"/>
                </a:solidFill>
              </a:rPr>
              <a:t> &gt; </a:t>
            </a:r>
            <a:r>
              <a:rPr lang="en-US" sz="2400" i="1" dirty="0">
                <a:solidFill>
                  <a:schemeClr val="bg1"/>
                </a:solidFill>
              </a:rPr>
              <a:t>q</a:t>
            </a:r>
            <a:r>
              <a:rPr lang="en-US" sz="2400" i="1" baseline="30000" dirty="0">
                <a:solidFill>
                  <a:schemeClr val="bg1"/>
                </a:solidFill>
              </a:rPr>
              <a:t>2/3</a:t>
            </a:r>
            <a:r>
              <a:rPr lang="en-US" sz="2400" dirty="0">
                <a:solidFill>
                  <a:schemeClr val="bg1"/>
                </a:solidFill>
              </a:rPr>
              <a:t>, and </a:t>
            </a:r>
            <a:r>
              <a:rPr lang="en-US" sz="2400" i="1" dirty="0">
                <a:solidFill>
                  <a:schemeClr val="bg1"/>
                </a:solidFill>
              </a:rPr>
              <a:t>m</a:t>
            </a:r>
            <a:r>
              <a:rPr lang="en-US" sz="2400" dirty="0">
                <a:solidFill>
                  <a:schemeClr val="bg1"/>
                </a:solidFill>
              </a:rPr>
              <a:t> = poly(</a:t>
            </a:r>
            <a:r>
              <a:rPr lang="en-US" sz="2400" i="1" dirty="0">
                <a:solidFill>
                  <a:schemeClr val="bg1"/>
                </a:solidFill>
              </a:rPr>
              <a:t>n</a:t>
            </a:r>
            <a:r>
              <a:rPr lang="en-US" sz="2400" dirty="0">
                <a:solidFill>
                  <a:schemeClr val="bg1"/>
                </a:solidFill>
              </a:rPr>
              <a:t>). Let </a:t>
            </a:r>
            <a:r>
              <a:rPr lang="en-US" sz="2400" i="1" dirty="0" err="1">
                <a:solidFill>
                  <a:schemeClr val="bg1"/>
                </a:solidFill>
              </a:rPr>
              <a:t>χ</a:t>
            </a:r>
            <a:r>
              <a:rPr lang="en-US" sz="2400" dirty="0">
                <a:solidFill>
                  <a:schemeClr val="bg1"/>
                </a:solidFill>
              </a:rPr>
              <a:t> be an error distribution on </a:t>
            </a:r>
            <a:r>
              <a:rPr lang="en-US" sz="2400" dirty="0" err="1">
                <a:solidFill>
                  <a:schemeClr val="bg1"/>
                </a:solidFill>
              </a:rPr>
              <a:t>Z</a:t>
            </a:r>
            <a:r>
              <a:rPr lang="en-US" sz="2400" i="1" baseline="-25000" dirty="0" err="1">
                <a:solidFill>
                  <a:schemeClr val="bg1"/>
                </a:solidFill>
              </a:rPr>
              <a:t>q</a:t>
            </a:r>
            <a:r>
              <a:rPr lang="en-US" sz="2400" i="1" baseline="-250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. If there exists a pointwise reduction </a:t>
            </a:r>
            <a:r>
              <a:rPr lang="en-US" sz="2400" i="1" dirty="0">
                <a:solidFill>
                  <a:schemeClr val="bg1"/>
                </a:solidFill>
              </a:rPr>
              <a:t>(f</a:t>
            </a:r>
            <a:r>
              <a:rPr lang="en-US" sz="2400" dirty="0">
                <a:solidFill>
                  <a:schemeClr val="bg1"/>
                </a:solidFill>
              </a:rPr>
              <a:t>, B</a:t>
            </a:r>
            <a:r>
              <a:rPr lang="en-US" sz="2400" i="1" dirty="0">
                <a:solidFill>
                  <a:schemeClr val="bg1"/>
                </a:solidFill>
              </a:rPr>
              <a:t>)</a:t>
            </a:r>
            <a:r>
              <a:rPr lang="en-US" sz="2400" dirty="0">
                <a:solidFill>
                  <a:schemeClr val="bg1"/>
                </a:solidFill>
              </a:rPr>
              <a:t> from LWE to LWR, then there exists a matrix </a:t>
            </a:r>
          </a:p>
          <a:p>
            <a:r>
              <a:rPr lang="en-US" sz="2400" b="1" i="1" dirty="0">
                <a:solidFill>
                  <a:schemeClr val="bg1"/>
                </a:solidFill>
              </a:rPr>
              <a:t>H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∊ </a:t>
            </a:r>
            <a:r>
              <a:rPr lang="en-US" sz="2400" dirty="0" err="1">
                <a:solidFill>
                  <a:schemeClr val="bg1"/>
                </a:solidFill>
              </a:rPr>
              <a:t>Z</a:t>
            </a:r>
            <a:r>
              <a:rPr lang="en-US" sz="2400" i="1" baseline="-25000" dirty="0" err="1">
                <a:solidFill>
                  <a:schemeClr val="bg1"/>
                </a:solidFill>
              </a:rPr>
              <a:t>q</a:t>
            </a:r>
            <a:r>
              <a:rPr lang="en-US" sz="2400" i="1" baseline="30000" dirty="0" err="1">
                <a:solidFill>
                  <a:schemeClr val="bg1"/>
                </a:solidFill>
              </a:rPr>
              <a:t>n</a:t>
            </a:r>
            <a:r>
              <a:rPr lang="en-US" sz="2400" i="1" baseline="30000" dirty="0">
                <a:solidFill>
                  <a:schemeClr val="bg1"/>
                </a:solidFill>
              </a:rPr>
              <a:t> X n </a:t>
            </a:r>
            <a:r>
              <a:rPr lang="en-US" sz="2400" dirty="0">
                <a:solidFill>
                  <a:schemeClr val="bg1"/>
                </a:solidFill>
              </a:rPr>
              <a:t> such that rank(</a:t>
            </a:r>
            <a:r>
              <a:rPr lang="en-US" sz="2400" b="1" i="1" dirty="0">
                <a:solidFill>
                  <a:schemeClr val="bg1"/>
                </a:solidFill>
              </a:rPr>
              <a:t>H</a:t>
            </a:r>
            <a:r>
              <a:rPr lang="en-US" sz="2400" dirty="0">
                <a:solidFill>
                  <a:schemeClr val="bg1"/>
                </a:solidFill>
              </a:rPr>
              <a:t>) ≥ </a:t>
            </a:r>
            <a:r>
              <a:rPr lang="en-US" sz="2400" i="1" dirty="0">
                <a:solidFill>
                  <a:schemeClr val="bg1"/>
                </a:solidFill>
              </a:rPr>
              <a:t>n - O(1) </a:t>
            </a:r>
            <a:r>
              <a:rPr lang="en-US" sz="2400" dirty="0">
                <a:solidFill>
                  <a:schemeClr val="bg1"/>
                </a:solidFill>
              </a:rPr>
              <a:t>and </a:t>
            </a:r>
            <a:r>
              <a:rPr lang="en-US" sz="2400" dirty="0" err="1">
                <a:solidFill>
                  <a:schemeClr val="bg1"/>
                </a:solidFill>
              </a:rPr>
              <a:t>w.h.p</a:t>
            </a:r>
            <a:r>
              <a:rPr lang="en-US" sz="2400" dirty="0">
                <a:solidFill>
                  <a:schemeClr val="bg1"/>
                </a:solidFill>
              </a:rPr>
              <a:t>. over s ~ </a:t>
            </a:r>
            <a:r>
              <a:rPr lang="en-US" sz="2400" dirty="0" err="1">
                <a:solidFill>
                  <a:schemeClr val="bg1"/>
                </a:solidFill>
              </a:rPr>
              <a:t>Z</a:t>
            </a:r>
            <a:r>
              <a:rPr lang="en-US" sz="2400" i="1" baseline="-25000" dirty="0" err="1">
                <a:solidFill>
                  <a:schemeClr val="bg1"/>
                </a:solidFill>
              </a:rPr>
              <a:t>q</a:t>
            </a:r>
            <a:r>
              <a:rPr lang="en-US" sz="2400" i="1" baseline="30000" dirty="0" err="1">
                <a:solidFill>
                  <a:schemeClr val="bg1"/>
                </a:solidFill>
              </a:rPr>
              <a:t>n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 err="1">
                <a:solidFill>
                  <a:schemeClr val="bg1"/>
                </a:solidFill>
              </a:rPr>
              <a:t>Pr</a:t>
            </a:r>
            <a:r>
              <a:rPr lang="en-US" sz="2400" baseline="-25000" dirty="0">
                <a:solidFill>
                  <a:schemeClr val="bg1"/>
                </a:solidFill>
              </a:rPr>
              <a:t>(</a:t>
            </a:r>
            <a:r>
              <a:rPr lang="en-US" sz="2400" b="1" i="1" baseline="-25000" dirty="0">
                <a:solidFill>
                  <a:schemeClr val="bg1"/>
                </a:solidFill>
              </a:rPr>
              <a:t>a</a:t>
            </a:r>
            <a:r>
              <a:rPr lang="en-US" sz="2400" baseline="-25000" dirty="0">
                <a:solidFill>
                  <a:schemeClr val="bg1"/>
                </a:solidFill>
              </a:rPr>
              <a:t>, </a:t>
            </a:r>
            <a:r>
              <a:rPr lang="en-US" sz="2400" i="1" baseline="-25000" dirty="0">
                <a:solidFill>
                  <a:schemeClr val="bg1"/>
                </a:solidFill>
              </a:rPr>
              <a:t>b</a:t>
            </a:r>
            <a:r>
              <a:rPr lang="en-US" sz="2400" baseline="-25000" dirty="0">
                <a:solidFill>
                  <a:schemeClr val="bg1"/>
                </a:solidFill>
              </a:rPr>
              <a:t>) ~ LWE(</a:t>
            </a:r>
            <a:r>
              <a:rPr lang="en-US" sz="2400" b="1" i="1" baseline="-25000" dirty="0">
                <a:solidFill>
                  <a:schemeClr val="bg1"/>
                </a:solidFill>
              </a:rPr>
              <a:t>s</a:t>
            </a:r>
            <a:r>
              <a:rPr lang="en-US" sz="2400" baseline="-25000" dirty="0">
                <a:solidFill>
                  <a:schemeClr val="bg1"/>
                </a:solidFill>
              </a:rPr>
              <a:t>, </a:t>
            </a:r>
            <a:r>
              <a:rPr lang="en-US" sz="2400" i="1" baseline="-25000" dirty="0" err="1">
                <a:solidFill>
                  <a:schemeClr val="bg1"/>
                </a:solidFill>
              </a:rPr>
              <a:t>χ</a:t>
            </a:r>
            <a:r>
              <a:rPr lang="en-US" sz="2400" baseline="-25000" dirty="0">
                <a:solidFill>
                  <a:schemeClr val="bg1"/>
                </a:solidFill>
              </a:rPr>
              <a:t>)</a:t>
            </a:r>
            <a:r>
              <a:rPr lang="en-US" sz="2400" dirty="0">
                <a:solidFill>
                  <a:schemeClr val="bg1"/>
                </a:solidFill>
              </a:rPr>
              <a:t>[ </a:t>
            </a:r>
            <a:r>
              <a:rPr lang="en-US" sz="2400" b="1" i="1" dirty="0">
                <a:solidFill>
                  <a:schemeClr val="bg1"/>
                </a:solidFill>
              </a:rPr>
              <a:t>a</a:t>
            </a:r>
            <a:r>
              <a:rPr lang="en-US" sz="2400" dirty="0">
                <a:solidFill>
                  <a:schemeClr val="bg1"/>
                </a:solidFill>
              </a:rPr>
              <a:t>’ = </a:t>
            </a:r>
            <a:r>
              <a:rPr lang="en-US" sz="2400" b="1" i="1" dirty="0">
                <a:solidFill>
                  <a:schemeClr val="bg1"/>
                </a:solidFill>
              </a:rPr>
              <a:t>Ha</a:t>
            </a:r>
            <a:r>
              <a:rPr lang="en-US" sz="2400" dirty="0">
                <a:solidFill>
                  <a:schemeClr val="bg1"/>
                </a:solidFill>
              </a:rPr>
              <a:t> ] ≥ </a:t>
            </a:r>
            <a:r>
              <a:rPr lang="en-US" sz="2400" i="1" dirty="0" err="1">
                <a:solidFill>
                  <a:schemeClr val="bg1"/>
                </a:solidFill>
              </a:rPr>
              <a:t>η</a:t>
            </a:r>
            <a:r>
              <a:rPr lang="en-US" sz="2400" dirty="0">
                <a:solidFill>
                  <a:schemeClr val="bg1"/>
                </a:solidFill>
              </a:rPr>
              <a:t>,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where (</a:t>
            </a:r>
            <a:r>
              <a:rPr lang="en-US" sz="2400" b="1" i="1" dirty="0">
                <a:solidFill>
                  <a:schemeClr val="bg1"/>
                </a:solidFill>
              </a:rPr>
              <a:t>a</a:t>
            </a:r>
            <a:r>
              <a:rPr lang="en-US" sz="2400" dirty="0">
                <a:solidFill>
                  <a:schemeClr val="bg1"/>
                </a:solidFill>
              </a:rPr>
              <a:t>’, </a:t>
            </a:r>
            <a:r>
              <a:rPr lang="en-US" sz="2400" i="1" dirty="0">
                <a:solidFill>
                  <a:schemeClr val="bg1"/>
                </a:solidFill>
              </a:rPr>
              <a:t>b</a:t>
            </a:r>
            <a:r>
              <a:rPr lang="en-US" sz="2400" dirty="0">
                <a:solidFill>
                  <a:schemeClr val="bg1"/>
                </a:solidFill>
              </a:rPr>
              <a:t>’) = </a:t>
            </a:r>
            <a:r>
              <a:rPr lang="en-US" sz="2400" i="1" dirty="0">
                <a:solidFill>
                  <a:schemeClr val="bg1"/>
                </a:solidFill>
              </a:rPr>
              <a:t>f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en-US" sz="2400" b="1" i="1" dirty="0">
                <a:solidFill>
                  <a:schemeClr val="bg1"/>
                </a:solidFill>
              </a:rPr>
              <a:t>a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i="1" dirty="0">
                <a:solidFill>
                  <a:schemeClr val="bg1"/>
                </a:solidFill>
              </a:rPr>
              <a:t>b</a:t>
            </a:r>
            <a:r>
              <a:rPr lang="en-US" sz="2400" dirty="0">
                <a:solidFill>
                  <a:schemeClr val="bg1"/>
                </a:solidFill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21060365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016AF-EA12-E3CC-39D3-34BC6322E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Theorem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C1A82-1C7F-C612-61BA-A4A8C6D00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49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DBB1ED-2592-1721-B659-C33BE81FE01B}"/>
              </a:ext>
            </a:extLst>
          </p:cNvPr>
          <p:cNvSpPr/>
          <p:nvPr/>
        </p:nvSpPr>
        <p:spPr>
          <a:xfrm>
            <a:off x="1374775" y="3046015"/>
            <a:ext cx="9582150" cy="138350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842570-5340-FCF4-6ACA-C8BD6B74D8A5}"/>
              </a:ext>
            </a:extLst>
          </p:cNvPr>
          <p:cNvSpPr txBox="1"/>
          <p:nvPr/>
        </p:nvSpPr>
        <p:spPr>
          <a:xfrm>
            <a:off x="1457325" y="3131214"/>
            <a:ext cx="94170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Theorem: </a:t>
            </a:r>
            <a:r>
              <a:rPr lang="en-US" sz="2400" dirty="0">
                <a:solidFill>
                  <a:schemeClr val="bg1"/>
                </a:solidFill>
              </a:rPr>
              <a:t>Let </a:t>
            </a:r>
            <a:r>
              <a:rPr lang="en-US" sz="2400" i="1" dirty="0">
                <a:solidFill>
                  <a:schemeClr val="bg1"/>
                </a:solidFill>
              </a:rPr>
              <a:t>q, p, n, m </a:t>
            </a:r>
            <a:r>
              <a:rPr lang="en-US" sz="2400" dirty="0">
                <a:solidFill>
                  <a:schemeClr val="bg1"/>
                </a:solidFill>
              </a:rPr>
              <a:t>be positive integers with </a:t>
            </a:r>
            <a:r>
              <a:rPr lang="en-US" sz="2400" i="1" dirty="0">
                <a:solidFill>
                  <a:schemeClr val="bg1"/>
                </a:solidFill>
              </a:rPr>
              <a:t>q</a:t>
            </a:r>
            <a:r>
              <a:rPr lang="en-US" sz="2400" dirty="0">
                <a:solidFill>
                  <a:schemeClr val="bg1"/>
                </a:solidFill>
              </a:rPr>
              <a:t> = poly(</a:t>
            </a:r>
            <a:r>
              <a:rPr lang="en-US" sz="2400" i="1" dirty="0">
                <a:solidFill>
                  <a:schemeClr val="bg1"/>
                </a:solidFill>
              </a:rPr>
              <a:t>n</a:t>
            </a:r>
            <a:r>
              <a:rPr lang="en-US" sz="2400" dirty="0">
                <a:solidFill>
                  <a:schemeClr val="bg1"/>
                </a:solidFill>
              </a:rPr>
              <a:t>) prime, </a:t>
            </a:r>
            <a:r>
              <a:rPr lang="en-US" sz="2400" i="1" dirty="0">
                <a:solidFill>
                  <a:schemeClr val="bg1"/>
                </a:solidFill>
              </a:rPr>
              <a:t>p</a:t>
            </a:r>
            <a:r>
              <a:rPr lang="en-US" sz="2400" dirty="0">
                <a:solidFill>
                  <a:schemeClr val="bg1"/>
                </a:solidFill>
              </a:rPr>
              <a:t> &gt; </a:t>
            </a:r>
            <a:r>
              <a:rPr lang="en-US" sz="2400" i="1" dirty="0">
                <a:solidFill>
                  <a:schemeClr val="bg1"/>
                </a:solidFill>
              </a:rPr>
              <a:t>q</a:t>
            </a:r>
            <a:r>
              <a:rPr lang="en-US" sz="2400" i="1" baseline="30000" dirty="0">
                <a:solidFill>
                  <a:schemeClr val="bg1"/>
                </a:solidFill>
              </a:rPr>
              <a:t>2/3</a:t>
            </a:r>
            <a:r>
              <a:rPr lang="en-US" sz="2400" dirty="0">
                <a:solidFill>
                  <a:schemeClr val="bg1"/>
                </a:solidFill>
              </a:rPr>
              <a:t>, and </a:t>
            </a:r>
            <a:r>
              <a:rPr lang="en-US" sz="2400" i="1" dirty="0">
                <a:solidFill>
                  <a:schemeClr val="bg1"/>
                </a:solidFill>
              </a:rPr>
              <a:t>m</a:t>
            </a:r>
            <a:r>
              <a:rPr lang="en-US" sz="2400" dirty="0">
                <a:solidFill>
                  <a:schemeClr val="bg1"/>
                </a:solidFill>
              </a:rPr>
              <a:t> = poly(</a:t>
            </a:r>
            <a:r>
              <a:rPr lang="en-US" sz="2400" i="1" dirty="0">
                <a:solidFill>
                  <a:schemeClr val="bg1"/>
                </a:solidFill>
              </a:rPr>
              <a:t>n</a:t>
            </a:r>
            <a:r>
              <a:rPr lang="en-US" sz="2400" dirty="0">
                <a:solidFill>
                  <a:schemeClr val="bg1"/>
                </a:solidFill>
              </a:rPr>
              <a:t>). Let </a:t>
            </a:r>
            <a:r>
              <a:rPr lang="en-US" sz="2400" i="1" dirty="0" err="1">
                <a:solidFill>
                  <a:schemeClr val="bg1"/>
                </a:solidFill>
              </a:rPr>
              <a:t>χ</a:t>
            </a:r>
            <a:r>
              <a:rPr lang="en-US" sz="2400" dirty="0">
                <a:solidFill>
                  <a:schemeClr val="bg1"/>
                </a:solidFill>
              </a:rPr>
              <a:t> be an error distribution on </a:t>
            </a:r>
            <a:r>
              <a:rPr lang="en-US" sz="2400" dirty="0" err="1">
                <a:solidFill>
                  <a:schemeClr val="bg1"/>
                </a:solidFill>
              </a:rPr>
              <a:t>Z</a:t>
            </a:r>
            <a:r>
              <a:rPr lang="en-US" sz="2400" i="1" baseline="-25000" dirty="0" err="1">
                <a:solidFill>
                  <a:schemeClr val="bg1"/>
                </a:solidFill>
              </a:rPr>
              <a:t>q</a:t>
            </a:r>
            <a:r>
              <a:rPr lang="en-US" sz="2400" dirty="0">
                <a:solidFill>
                  <a:schemeClr val="bg1"/>
                </a:solidFill>
              </a:rPr>
              <a:t>. Then, there does not exist a pointwise reduction from LWE to LWR unless LWE is tractable.</a:t>
            </a:r>
          </a:p>
        </p:txBody>
      </p:sp>
    </p:spTree>
    <p:extLst>
      <p:ext uri="{BB962C8B-B14F-4D97-AF65-F5344CB8AC3E}">
        <p14:creationId xmlns:p14="http://schemas.microsoft.com/office/powerpoint/2010/main" val="561631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1869-93B5-E8F4-2AAF-81FCE6E2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with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3E7D-8EC8-4368-0732-B69D01A3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					</a:t>
            </a:r>
            <a:r>
              <a:rPr lang="en-US" sz="1800" b="1" dirty="0"/>
              <a:t>LWE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	 							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</a:t>
            </a:r>
            <a:r>
              <a:rPr lang="en-US" sz="1800" b="1" i="1" dirty="0"/>
              <a:t>s</a:t>
            </a:r>
            <a:r>
              <a:rPr lang="en-US" sz="1800" dirty="0"/>
              <a:t> ~ </a:t>
            </a:r>
            <a:r>
              <a:rPr lang="en-US" sz="1800" dirty="0" err="1"/>
              <a:t>Z</a:t>
            </a:r>
            <a:r>
              <a:rPr lang="en-US" sz="1800" i="1" baseline="-25000" dirty="0" err="1"/>
              <a:t>q</a:t>
            </a:r>
            <a:r>
              <a:rPr lang="en-US" sz="1800" i="1" baseline="30000" dirty="0" err="1"/>
              <a:t>n</a:t>
            </a:r>
            <a:endParaRPr lang="en-US" sz="1800" i="1" baseline="30000" dirty="0"/>
          </a:p>
          <a:p>
            <a:pPr marL="0" indent="0">
              <a:lnSpc>
                <a:spcPct val="100000"/>
              </a:lnSpc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</a:t>
            </a:r>
            <a:r>
              <a:rPr lang="en-US" sz="1800" b="1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~ </a:t>
            </a:r>
            <a:r>
              <a:rPr lang="en-US" sz="1800" dirty="0" err="1"/>
              <a:t>Z</a:t>
            </a:r>
            <a:r>
              <a:rPr lang="en-US" sz="1800" i="1" baseline="-25000" dirty="0" err="1"/>
              <a:t>q</a:t>
            </a:r>
            <a:r>
              <a:rPr lang="en-US" sz="1800" i="1" baseline="30000" dirty="0" err="1"/>
              <a:t>n</a:t>
            </a:r>
            <a:endParaRPr lang="en-US" sz="1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</a:t>
            </a:r>
            <a:r>
              <a:rPr lang="en-US" sz="1800" i="1" dirty="0" err="1"/>
              <a:t>e</a:t>
            </a:r>
            <a:r>
              <a:rPr lang="en-US" sz="1800" i="1" baseline="-25000" dirty="0" err="1"/>
              <a:t>i</a:t>
            </a:r>
            <a:r>
              <a:rPr lang="en-US" sz="1800" dirty="0"/>
              <a:t> ~ </a:t>
            </a:r>
            <a:r>
              <a:rPr lang="en-US" sz="1800" i="1" dirty="0" err="1"/>
              <a:t>χ</a:t>
            </a:r>
            <a:endParaRPr lang="en-US" sz="1800" i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i="1" dirty="0"/>
              <a:t>	b</a:t>
            </a:r>
            <a:r>
              <a:rPr lang="en-US" sz="1800" i="1" baseline="-25000" dirty="0"/>
              <a:t>i</a:t>
            </a:r>
            <a:r>
              <a:rPr lang="en-US" sz="1800" dirty="0"/>
              <a:t> = &lt;</a:t>
            </a:r>
            <a:r>
              <a:rPr lang="en-US" sz="1800" b="1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, </a:t>
            </a:r>
            <a:r>
              <a:rPr lang="en-US" sz="1800" b="1" i="1" dirty="0"/>
              <a:t>s</a:t>
            </a:r>
            <a:r>
              <a:rPr lang="en-US" sz="1800" dirty="0"/>
              <a:t>&gt; + </a:t>
            </a:r>
            <a:r>
              <a:rPr lang="en-US" sz="1800" i="1" dirty="0" err="1"/>
              <a:t>e</a:t>
            </a:r>
            <a:r>
              <a:rPr lang="en-US" sz="1800" i="1" baseline="-25000" dirty="0" err="1"/>
              <a:t>i</a:t>
            </a:r>
            <a:r>
              <a:rPr lang="en-US" sz="18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			             (</a:t>
            </a:r>
            <a:r>
              <a:rPr lang="en-US" sz="1800" b="1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, </a:t>
            </a:r>
            <a:r>
              <a:rPr lang="en-US" sz="1800" i="1" dirty="0"/>
              <a:t>b</a:t>
            </a:r>
            <a:r>
              <a:rPr lang="en-US" sz="1800" i="1" baseline="-25000" dirty="0"/>
              <a:t>i</a:t>
            </a:r>
            <a:r>
              <a:rPr lang="en-US" sz="18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030A8-5D7D-C6C0-05AC-5BC43BD9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5</a:t>
            </a:fld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1977682-A51D-A4F0-6B59-E0F8E65BA84B}"/>
              </a:ext>
            </a:extLst>
          </p:cNvPr>
          <p:cNvCxnSpPr>
            <a:cxnSpLocks/>
          </p:cNvCxnSpPr>
          <p:nvPr/>
        </p:nvCxnSpPr>
        <p:spPr>
          <a:xfrm flipH="1">
            <a:off x="3543300" y="3670300"/>
            <a:ext cx="38354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0D56B4D-CF89-958E-166F-15D5F8FD5BCA}"/>
              </a:ext>
            </a:extLst>
          </p:cNvPr>
          <p:cNvCxnSpPr>
            <a:cxnSpLocks/>
          </p:cNvCxnSpPr>
          <p:nvPr/>
        </p:nvCxnSpPr>
        <p:spPr>
          <a:xfrm>
            <a:off x="3543300" y="5308600"/>
            <a:ext cx="38798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Brace 11">
            <a:extLst>
              <a:ext uri="{FF2B5EF4-FFF2-40B4-BE49-F238E27FC236}">
                <a16:creationId xmlns:a16="http://schemas.microsoft.com/office/drawing/2014/main" id="{4781841E-9F8F-DA1D-B617-574E2991012C}"/>
              </a:ext>
            </a:extLst>
          </p:cNvPr>
          <p:cNvSpPr/>
          <p:nvPr/>
        </p:nvSpPr>
        <p:spPr>
          <a:xfrm>
            <a:off x="7423150" y="3530604"/>
            <a:ext cx="1536700" cy="1904996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FB2349-EF16-F724-F602-EAB8BBB8877D}"/>
              </a:ext>
            </a:extLst>
          </p:cNvPr>
          <p:cNvSpPr txBox="1"/>
          <p:nvPr/>
        </p:nvSpPr>
        <p:spPr>
          <a:xfrm>
            <a:off x="8959850" y="4298436"/>
            <a:ext cx="234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i</a:t>
            </a:r>
            <a:r>
              <a:rPr lang="en-US" dirty="0"/>
              <a:t> = </a:t>
            </a:r>
            <a:r>
              <a:rPr lang="en-US" i="1" dirty="0"/>
              <a:t>1</a:t>
            </a:r>
            <a:r>
              <a:rPr lang="en-US" dirty="0"/>
              <a:t>, …, </a:t>
            </a:r>
            <a:r>
              <a:rPr lang="en-US" i="1" dirty="0"/>
              <a:t>m</a:t>
            </a:r>
            <a:r>
              <a:rPr lang="en-US" dirty="0"/>
              <a:t> = poly(</a:t>
            </a:r>
            <a:r>
              <a:rPr lang="en-US" i="1" dirty="0"/>
              <a:t>n</a:t>
            </a:r>
            <a:r>
              <a:rPr lang="en-US" dirty="0"/>
              <a:t>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71E52F1-C480-8940-A2D7-01CA23F03517}"/>
              </a:ext>
            </a:extLst>
          </p:cNvPr>
          <p:cNvCxnSpPr>
            <a:cxnSpLocks/>
          </p:cNvCxnSpPr>
          <p:nvPr/>
        </p:nvCxnSpPr>
        <p:spPr>
          <a:xfrm flipH="1">
            <a:off x="3543300" y="5876370"/>
            <a:ext cx="38354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3E4BDE1-62F0-9A8D-33E2-F32E76EAB111}"/>
              </a:ext>
            </a:extLst>
          </p:cNvPr>
          <p:cNvSpPr txBox="1"/>
          <p:nvPr/>
        </p:nvSpPr>
        <p:spPr>
          <a:xfrm>
            <a:off x="5461000" y="5507039"/>
            <a:ext cx="438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s</a:t>
            </a:r>
            <a:r>
              <a:rPr lang="en-US" dirty="0"/>
              <a:t>’</a:t>
            </a:r>
          </a:p>
        </p:txBody>
      </p:sp>
      <p:pic>
        <p:nvPicPr>
          <p:cNvPr id="8" name="Picture 7" descr="LA CASA ENCENDIDA: PERSONAJE">
            <a:extLst>
              <a:ext uri="{FF2B5EF4-FFF2-40B4-BE49-F238E27FC236}">
                <a16:creationId xmlns:a16="http://schemas.microsoft.com/office/drawing/2014/main" id="{D2EEF801-D444-8365-865F-1060250897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H="1">
            <a:off x="8959850" y="2074936"/>
            <a:ext cx="793750" cy="645915"/>
          </a:xfrm>
          <a:prstGeom prst="rect">
            <a:avLst/>
          </a:prstGeom>
        </p:spPr>
      </p:pic>
      <p:pic>
        <p:nvPicPr>
          <p:cNvPr id="10" name="Picture 9" descr="File:Riddler (DC Animated Universe).jpg - Wikipedia">
            <a:extLst>
              <a:ext uri="{FF2B5EF4-FFF2-40B4-BE49-F238E27FC236}">
                <a16:creationId xmlns:a16="http://schemas.microsoft.com/office/drawing/2014/main" id="{C939C80D-45C5-34E2-7212-E28FA93750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416050" y="1779807"/>
            <a:ext cx="793750" cy="94104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C89B885-DDA8-3AAF-08BC-0A80D3EC2E81}"/>
              </a:ext>
            </a:extLst>
          </p:cNvPr>
          <p:cNvSpPr/>
          <p:nvPr/>
        </p:nvSpPr>
        <p:spPr>
          <a:xfrm>
            <a:off x="1263650" y="1717099"/>
            <a:ext cx="549275" cy="1003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941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7AAE-B6A0-6A18-3C09-8D55B38C3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Sketch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335DA-A8D9-51FC-9C42-E545E5CAC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s</a:t>
            </a:r>
            <a:r>
              <a:rPr lang="en-US" dirty="0"/>
              <a:t> ~ </a:t>
            </a:r>
            <a:r>
              <a:rPr lang="en-US" dirty="0" err="1"/>
              <a:t>Z</a:t>
            </a:r>
            <a:r>
              <a:rPr lang="en-US" i="1" baseline="-25000" dirty="0" err="1"/>
              <a:t>q</a:t>
            </a:r>
            <a:r>
              <a:rPr lang="en-US" i="1" baseline="30000" dirty="0" err="1"/>
              <a:t>n</a:t>
            </a:r>
            <a:r>
              <a:rPr lang="en-US" dirty="0"/>
              <a:t> 			 	 </a:t>
            </a:r>
            <a:r>
              <a:rPr lang="en-US" sz="2400" i="1" dirty="0"/>
              <a:t>f</a:t>
            </a:r>
          </a:p>
          <a:p>
            <a:pPr marL="0" indent="0">
              <a:buNone/>
            </a:pPr>
            <a:r>
              <a:rPr lang="en-US" dirty="0"/>
              <a:t>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i="1" baseline="-25000" dirty="0"/>
              <a:t>=1</a:t>
            </a:r>
            <a:r>
              <a:rPr lang="en-US" i="1" baseline="30000" dirty="0"/>
              <a:t>m</a:t>
            </a:r>
            <a:r>
              <a:rPr lang="en-US" dirty="0"/>
              <a:t>  ~ LWE(</a:t>
            </a:r>
            <a:r>
              <a:rPr lang="en-US" b="1" i="1" dirty="0"/>
              <a:t>s</a:t>
            </a:r>
            <a:r>
              <a:rPr lang="en-US" dirty="0"/>
              <a:t>, </a:t>
            </a:r>
            <a:r>
              <a:rPr lang="en-US" i="1" dirty="0" err="1"/>
              <a:t>χ</a:t>
            </a:r>
            <a:r>
              <a:rPr lang="en-US" dirty="0"/>
              <a:t>)</a:t>
            </a:r>
            <a:r>
              <a:rPr lang="en-US" i="1" baseline="30000" dirty="0"/>
              <a:t>m</a:t>
            </a:r>
            <a:r>
              <a:rPr lang="en-US" dirty="0"/>
              <a:t>	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		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’,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’)}</a:t>
            </a:r>
            <a:r>
              <a:rPr lang="en-US" i="1" baseline="-25000" dirty="0" err="1"/>
              <a:t>i</a:t>
            </a:r>
            <a:r>
              <a:rPr lang="en-US" i="1" baseline="-25000" dirty="0"/>
              <a:t>=1</a:t>
            </a:r>
            <a:r>
              <a:rPr lang="en-US" i="1" baseline="30000" dirty="0"/>
              <a:t>m</a:t>
            </a:r>
            <a:r>
              <a:rPr lang="en-US" dirty="0"/>
              <a:t>  ~ LWR(</a:t>
            </a:r>
            <a:r>
              <a:rPr lang="en-US" b="1" i="1" dirty="0"/>
              <a:t>s</a:t>
            </a:r>
            <a:r>
              <a:rPr lang="en-US" dirty="0"/>
              <a:t>)</a:t>
            </a:r>
            <a:r>
              <a:rPr lang="en-US" i="1" baseline="30000" dirty="0"/>
              <a:t>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=&gt; Each 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’,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i="1" baseline="-25000" dirty="0">
                <a:solidFill>
                  <a:schemeClr val="bg1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’) = (</a:t>
            </a:r>
            <a:r>
              <a:rPr lang="en-US" b="1" i="1" dirty="0">
                <a:solidFill>
                  <a:schemeClr val="bg1"/>
                </a:solidFill>
              </a:rPr>
              <a:t>Ha</a:t>
            </a:r>
            <a:r>
              <a:rPr lang="en-US" dirty="0">
                <a:solidFill>
                  <a:schemeClr val="bg1"/>
                </a:solidFill>
              </a:rPr>
              <a:t>, &lt;</a:t>
            </a:r>
            <a:r>
              <a:rPr lang="en-US" b="1" i="1" dirty="0">
                <a:solidFill>
                  <a:schemeClr val="bg1"/>
                </a:solidFill>
              </a:rPr>
              <a:t>Ha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b="1" i="1" dirty="0">
                <a:solidFill>
                  <a:schemeClr val="bg1"/>
                </a:solidFill>
              </a:rPr>
              <a:t>s</a:t>
            </a:r>
            <a:r>
              <a:rPr lang="en-US" dirty="0">
                <a:solidFill>
                  <a:schemeClr val="bg1"/>
                </a:solidFill>
              </a:rPr>
              <a:t>’&gt;) = (</a:t>
            </a:r>
            <a:r>
              <a:rPr lang="en-US" b="1" i="1" dirty="0">
                <a:solidFill>
                  <a:schemeClr val="bg1"/>
                </a:solidFill>
              </a:rPr>
              <a:t>Ha</a:t>
            </a:r>
            <a:r>
              <a:rPr lang="en-US" dirty="0">
                <a:solidFill>
                  <a:schemeClr val="bg1"/>
                </a:solidFill>
              </a:rPr>
              <a:t>, R(&lt;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b="1" i="1" dirty="0">
                <a:solidFill>
                  <a:schemeClr val="bg1"/>
                </a:solidFill>
              </a:rPr>
              <a:t>H</a:t>
            </a:r>
            <a:r>
              <a:rPr lang="en-US" b="1" i="1" baseline="30000" dirty="0">
                <a:solidFill>
                  <a:schemeClr val="bg1"/>
                </a:solidFill>
              </a:rPr>
              <a:t> </a:t>
            </a:r>
            <a:r>
              <a:rPr lang="en-US" baseline="30000" dirty="0">
                <a:solidFill>
                  <a:schemeClr val="bg1"/>
                </a:solidFill>
              </a:rPr>
              <a:t>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s</a:t>
            </a:r>
            <a:r>
              <a:rPr lang="en-US" dirty="0">
                <a:solidFill>
                  <a:schemeClr val="bg1"/>
                </a:solidFill>
              </a:rPr>
              <a:t>&gt;)) </a:t>
            </a:r>
            <a:r>
              <a:rPr lang="en-US" dirty="0" err="1">
                <a:solidFill>
                  <a:schemeClr val="bg1"/>
                </a:solidFill>
              </a:rPr>
              <a:t>w.p.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i="1" dirty="0" err="1">
                <a:solidFill>
                  <a:schemeClr val="bg1"/>
                </a:solidFill>
              </a:rPr>
              <a:t>η</a:t>
            </a:r>
            <a:endParaRPr lang="en-US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FF8797-E5CB-D192-D182-6703318A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756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7AAE-B6A0-6A18-3C09-8D55B38C3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Sketch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335DA-A8D9-51FC-9C42-E545E5CAC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s</a:t>
            </a:r>
            <a:r>
              <a:rPr lang="en-US" dirty="0"/>
              <a:t> ~ </a:t>
            </a:r>
            <a:r>
              <a:rPr lang="en-US" dirty="0" err="1"/>
              <a:t>Z</a:t>
            </a:r>
            <a:r>
              <a:rPr lang="en-US" i="1" baseline="-25000" dirty="0" err="1"/>
              <a:t>q</a:t>
            </a:r>
            <a:r>
              <a:rPr lang="en-US" i="1" baseline="30000" dirty="0" err="1"/>
              <a:t>n</a:t>
            </a:r>
            <a:r>
              <a:rPr lang="en-US" dirty="0"/>
              <a:t> 			 	 </a:t>
            </a:r>
            <a:r>
              <a:rPr lang="en-US" sz="2400" i="1" dirty="0"/>
              <a:t>f</a:t>
            </a:r>
          </a:p>
          <a:p>
            <a:pPr marL="0" indent="0">
              <a:buNone/>
            </a:pPr>
            <a:r>
              <a:rPr lang="en-US" dirty="0"/>
              <a:t>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)}</a:t>
            </a:r>
            <a:r>
              <a:rPr lang="en-US" i="1" baseline="-25000" dirty="0" err="1"/>
              <a:t>i</a:t>
            </a:r>
            <a:r>
              <a:rPr lang="en-US" i="1" baseline="-25000" dirty="0"/>
              <a:t>=1</a:t>
            </a:r>
            <a:r>
              <a:rPr lang="en-US" i="1" baseline="30000" dirty="0"/>
              <a:t>m</a:t>
            </a:r>
            <a:r>
              <a:rPr lang="en-US" dirty="0"/>
              <a:t>  ~ LWE(</a:t>
            </a:r>
            <a:r>
              <a:rPr lang="en-US" b="1" i="1" dirty="0"/>
              <a:t>s</a:t>
            </a:r>
            <a:r>
              <a:rPr lang="en-US" dirty="0"/>
              <a:t>, </a:t>
            </a:r>
            <a:r>
              <a:rPr lang="en-US" i="1" dirty="0" err="1"/>
              <a:t>χ</a:t>
            </a:r>
            <a:r>
              <a:rPr lang="en-US" dirty="0"/>
              <a:t>)</a:t>
            </a:r>
            <a:r>
              <a:rPr lang="en-US" i="1" baseline="30000" dirty="0"/>
              <a:t>m</a:t>
            </a:r>
            <a:r>
              <a:rPr lang="en-US" dirty="0"/>
              <a:t>	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		{(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’,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’)}</a:t>
            </a:r>
            <a:r>
              <a:rPr lang="en-US" i="1" baseline="-25000" dirty="0" err="1"/>
              <a:t>i</a:t>
            </a:r>
            <a:r>
              <a:rPr lang="en-US" i="1" baseline="-25000" dirty="0"/>
              <a:t>=1</a:t>
            </a:r>
            <a:r>
              <a:rPr lang="en-US" i="1" baseline="30000" dirty="0"/>
              <a:t>m</a:t>
            </a:r>
            <a:r>
              <a:rPr lang="en-US" dirty="0"/>
              <a:t>  ~ LWR(</a:t>
            </a:r>
            <a:r>
              <a:rPr lang="en-US" b="1" i="1" dirty="0"/>
              <a:t>s</a:t>
            </a:r>
            <a:r>
              <a:rPr lang="en-US" dirty="0"/>
              <a:t>)</a:t>
            </a:r>
            <a:r>
              <a:rPr lang="en-US" i="1" baseline="30000" dirty="0"/>
              <a:t>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=&gt; Each (</a:t>
            </a:r>
            <a:r>
              <a:rPr lang="en-US" b="1" i="1" dirty="0"/>
              <a:t>a</a:t>
            </a:r>
            <a:r>
              <a:rPr lang="en-US" i="1" baseline="-25000" dirty="0"/>
              <a:t>i</a:t>
            </a:r>
            <a:r>
              <a:rPr lang="en-US" dirty="0"/>
              <a:t>’, </a:t>
            </a:r>
            <a:r>
              <a:rPr lang="en-US" i="1" dirty="0"/>
              <a:t>b</a:t>
            </a:r>
            <a:r>
              <a:rPr lang="en-US" i="1" baseline="-25000" dirty="0"/>
              <a:t>i</a:t>
            </a:r>
            <a:r>
              <a:rPr lang="en-US" dirty="0"/>
              <a:t>’) = (</a:t>
            </a:r>
            <a:r>
              <a:rPr lang="en-US" b="1" i="1" dirty="0"/>
              <a:t>Ha</a:t>
            </a:r>
            <a:r>
              <a:rPr lang="en-US" dirty="0"/>
              <a:t>, &lt;</a:t>
            </a:r>
            <a:r>
              <a:rPr lang="en-US" b="1" i="1" dirty="0"/>
              <a:t>Ha</a:t>
            </a:r>
            <a:r>
              <a:rPr lang="en-US" dirty="0"/>
              <a:t>, </a:t>
            </a:r>
            <a:r>
              <a:rPr lang="en-US" b="1" i="1" dirty="0"/>
              <a:t>s</a:t>
            </a:r>
            <a:r>
              <a:rPr lang="en-US" dirty="0"/>
              <a:t>’&gt;) = (</a:t>
            </a:r>
            <a:r>
              <a:rPr lang="en-US" b="1" i="1" dirty="0"/>
              <a:t>Ha</a:t>
            </a:r>
            <a:r>
              <a:rPr lang="en-US" dirty="0"/>
              <a:t>, R(&lt;</a:t>
            </a:r>
            <a:r>
              <a:rPr lang="en-US" b="1" i="1" dirty="0"/>
              <a:t>a</a:t>
            </a:r>
            <a:r>
              <a:rPr lang="en-US" dirty="0"/>
              <a:t>, </a:t>
            </a:r>
            <a:r>
              <a:rPr lang="en-US" b="1" i="1" dirty="0"/>
              <a:t>H</a:t>
            </a:r>
            <a:r>
              <a:rPr lang="en-US" b="1" i="1" baseline="30000" dirty="0"/>
              <a:t> </a:t>
            </a:r>
            <a:r>
              <a:rPr lang="en-US" baseline="30000" dirty="0"/>
              <a:t>t</a:t>
            </a:r>
            <a:r>
              <a:rPr lang="en-US" dirty="0"/>
              <a:t> </a:t>
            </a:r>
            <a:r>
              <a:rPr lang="en-US" b="1" i="1" dirty="0"/>
              <a:t>s</a:t>
            </a:r>
            <a:r>
              <a:rPr lang="en-US" dirty="0"/>
              <a:t>&gt;)) </a:t>
            </a:r>
            <a:r>
              <a:rPr lang="en-US" dirty="0" err="1"/>
              <a:t>w.p.</a:t>
            </a:r>
            <a:r>
              <a:rPr lang="en-US" dirty="0"/>
              <a:t> </a:t>
            </a:r>
            <a:r>
              <a:rPr lang="en-US" i="1" dirty="0" err="1"/>
              <a:t>η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FF8797-E5CB-D192-D182-6703318A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0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7AAE-B6A0-6A18-3C09-8D55B38C3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Sketch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335DA-A8D9-51FC-9C42-E545E5CAC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Pred(</a:t>
            </a:r>
            <a:r>
              <a:rPr lang="en-US" b="1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): 	</a:t>
            </a:r>
            <a:r>
              <a:rPr lang="en-US" dirty="0">
                <a:solidFill>
                  <a:schemeClr val="bg1"/>
                </a:solidFill>
              </a:rPr>
              <a:t>Compute 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’,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dirty="0">
                <a:solidFill>
                  <a:schemeClr val="bg1"/>
                </a:solidFill>
              </a:rPr>
              <a:t>’) = </a:t>
            </a:r>
            <a:r>
              <a:rPr lang="en-US" i="1" dirty="0">
                <a:solidFill>
                  <a:schemeClr val="bg1"/>
                </a:solidFill>
              </a:rPr>
              <a:t>f 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dirty="0">
                <a:solidFill>
                  <a:schemeClr val="bg1"/>
                </a:solidFill>
              </a:rPr>
              <a:t>).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	If 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’ = </a:t>
            </a:r>
            <a:r>
              <a:rPr lang="en-US" b="1" i="1" dirty="0">
                <a:solidFill>
                  <a:schemeClr val="bg1"/>
                </a:solidFill>
              </a:rPr>
              <a:t>Ha</a:t>
            </a:r>
            <a:r>
              <a:rPr lang="en-US" dirty="0">
                <a:solidFill>
                  <a:schemeClr val="bg1"/>
                </a:solidFill>
              </a:rPr>
              <a:t>, then output </a:t>
            </a:r>
            <a:r>
              <a:rPr lang="en-US" i="1" dirty="0">
                <a:solidFill>
                  <a:schemeClr val="bg1"/>
                </a:solidFill>
              </a:rPr>
              <a:t>x</a:t>
            </a:r>
            <a:r>
              <a:rPr lang="en-US" dirty="0">
                <a:solidFill>
                  <a:schemeClr val="bg1"/>
                </a:solidFill>
              </a:rPr>
              <a:t> ~ </a:t>
            </a:r>
            <a:r>
              <a:rPr lang="en-US" dirty="0" err="1">
                <a:solidFill>
                  <a:schemeClr val="bg1"/>
                </a:solidFill>
              </a:rPr>
              <a:t>Z</a:t>
            </a:r>
            <a:r>
              <a:rPr lang="en-US" i="1" baseline="-25000" dirty="0" err="1">
                <a:solidFill>
                  <a:schemeClr val="bg1"/>
                </a:solidFill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s.t.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i="1" dirty="0">
                <a:solidFill>
                  <a:schemeClr val="bg1"/>
                </a:solidFill>
              </a:rPr>
              <a:t>R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i="1" dirty="0">
                <a:solidFill>
                  <a:schemeClr val="bg1"/>
                </a:solidFill>
              </a:rPr>
              <a:t>x</a:t>
            </a:r>
            <a:r>
              <a:rPr lang="en-US" dirty="0">
                <a:solidFill>
                  <a:schemeClr val="bg1"/>
                </a:solidFill>
              </a:rPr>
              <a:t>) =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dirty="0">
                <a:solidFill>
                  <a:schemeClr val="bg1"/>
                </a:solidFill>
              </a:rPr>
              <a:t>’.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	Otherwise output </a:t>
            </a:r>
            <a:r>
              <a:rPr lang="en-US" i="1" dirty="0">
                <a:solidFill>
                  <a:schemeClr val="bg1"/>
                </a:solidFill>
              </a:rPr>
              <a:t>x</a:t>
            </a:r>
            <a:r>
              <a:rPr lang="en-US" dirty="0">
                <a:solidFill>
                  <a:schemeClr val="bg1"/>
                </a:solidFill>
              </a:rPr>
              <a:t> ~ </a:t>
            </a:r>
            <a:r>
              <a:rPr lang="en-US" dirty="0" err="1">
                <a:solidFill>
                  <a:schemeClr val="bg1"/>
                </a:solidFill>
              </a:rPr>
              <a:t>Z</a:t>
            </a:r>
            <a:r>
              <a:rPr lang="en-US" i="1" baseline="-25000" dirty="0" err="1">
                <a:solidFill>
                  <a:schemeClr val="bg1"/>
                </a:solidFill>
              </a:rPr>
              <a:t>q</a:t>
            </a:r>
            <a:r>
              <a:rPr lang="en-US" i="1" baseline="-250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Pr</a:t>
            </a:r>
            <a:r>
              <a:rPr lang="en-US" dirty="0">
                <a:solidFill>
                  <a:schemeClr val="bg1"/>
                </a:solidFill>
              </a:rPr>
              <a:t>[ Pred(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dirty="0">
                <a:solidFill>
                  <a:schemeClr val="bg1"/>
                </a:solidFill>
              </a:rPr>
              <a:t>) = &lt;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b="1" i="1" dirty="0">
                <a:solidFill>
                  <a:schemeClr val="bg1"/>
                </a:solidFill>
              </a:rPr>
              <a:t>H</a:t>
            </a:r>
            <a:r>
              <a:rPr lang="en-US" b="1" i="1" baseline="30000" dirty="0">
                <a:solidFill>
                  <a:schemeClr val="bg1"/>
                </a:solidFill>
              </a:rPr>
              <a:t> </a:t>
            </a:r>
            <a:r>
              <a:rPr lang="en-US" baseline="30000" dirty="0">
                <a:solidFill>
                  <a:schemeClr val="bg1"/>
                </a:solidFill>
              </a:rPr>
              <a:t>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s</a:t>
            </a:r>
            <a:r>
              <a:rPr lang="en-US" dirty="0">
                <a:solidFill>
                  <a:schemeClr val="bg1"/>
                </a:solidFill>
              </a:rPr>
              <a:t>&gt; ] = </a:t>
            </a:r>
            <a:r>
              <a:rPr lang="en-US" i="1" dirty="0" err="1">
                <a:solidFill>
                  <a:schemeClr val="bg1"/>
                </a:solidFill>
              </a:rPr>
              <a:t>η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i="1" dirty="0">
                <a:solidFill>
                  <a:schemeClr val="bg1"/>
                </a:solidFill>
              </a:rPr>
              <a:t>p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) + (1 - </a:t>
            </a:r>
            <a:r>
              <a:rPr lang="en-US" i="1" dirty="0" err="1">
                <a:solidFill>
                  <a:schemeClr val="bg1"/>
                </a:solidFill>
              </a:rPr>
              <a:t>η</a:t>
            </a:r>
            <a:r>
              <a:rPr lang="en-US" dirty="0">
                <a:solidFill>
                  <a:schemeClr val="bg1"/>
                </a:solidFill>
              </a:rPr>
              <a:t>)/</a:t>
            </a:r>
            <a:r>
              <a:rPr lang="en-US" i="1" dirty="0">
                <a:solidFill>
                  <a:schemeClr val="bg1"/>
                </a:solidFill>
              </a:rPr>
              <a:t>q </a:t>
            </a:r>
            <a:r>
              <a:rPr lang="en-US" dirty="0">
                <a:solidFill>
                  <a:schemeClr val="bg1"/>
                </a:solidFill>
              </a:rPr>
              <a:t>≥ 1/q + </a:t>
            </a:r>
            <a:r>
              <a:rPr lang="en-US" i="1" dirty="0" err="1">
                <a:solidFill>
                  <a:schemeClr val="bg1"/>
                </a:solidFill>
              </a:rPr>
              <a:t>η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n-US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=&gt; Can use </a:t>
            </a:r>
            <a:r>
              <a:rPr lang="en-US" dirty="0" err="1">
                <a:solidFill>
                  <a:schemeClr val="bg1"/>
                </a:solidFill>
              </a:rPr>
              <a:t>Goldreich</a:t>
            </a:r>
            <a:r>
              <a:rPr lang="en-US" dirty="0">
                <a:solidFill>
                  <a:schemeClr val="bg1"/>
                </a:solidFill>
              </a:rPr>
              <a:t>-Levin Theorem to recover </a:t>
            </a:r>
            <a:r>
              <a:rPr lang="en-US" b="1" i="1" dirty="0">
                <a:solidFill>
                  <a:schemeClr val="bg1"/>
                </a:solidFill>
              </a:rPr>
              <a:t>H</a:t>
            </a:r>
            <a:r>
              <a:rPr lang="en-US" b="1" i="1" baseline="30000" dirty="0">
                <a:solidFill>
                  <a:schemeClr val="bg1"/>
                </a:solidFill>
              </a:rPr>
              <a:t> </a:t>
            </a:r>
            <a:r>
              <a:rPr lang="en-US" baseline="30000" dirty="0">
                <a:solidFill>
                  <a:schemeClr val="bg1"/>
                </a:solidFill>
              </a:rPr>
              <a:t>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FF8797-E5CB-D192-D182-6703318A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646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7AAE-B6A0-6A18-3C09-8D55B38C3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Sketch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335DA-A8D9-51FC-9C42-E545E5CAC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Pred(</a:t>
            </a:r>
            <a:r>
              <a:rPr lang="en-US" b="1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): 	Compute (</a:t>
            </a:r>
            <a:r>
              <a:rPr lang="en-US" b="1" i="1" dirty="0"/>
              <a:t>a</a:t>
            </a:r>
            <a:r>
              <a:rPr lang="en-US" dirty="0"/>
              <a:t>’, </a:t>
            </a:r>
            <a:r>
              <a:rPr lang="en-US" i="1" dirty="0"/>
              <a:t>b</a:t>
            </a:r>
            <a:r>
              <a:rPr lang="en-US" dirty="0"/>
              <a:t>’) = </a:t>
            </a:r>
            <a:r>
              <a:rPr lang="en-US" i="1" dirty="0"/>
              <a:t>f </a:t>
            </a:r>
            <a:r>
              <a:rPr lang="en-US" dirty="0"/>
              <a:t>(</a:t>
            </a:r>
            <a:r>
              <a:rPr lang="en-US" b="1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).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bg1"/>
                </a:solidFill>
              </a:rPr>
              <a:t>If 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’ = </a:t>
            </a:r>
            <a:r>
              <a:rPr lang="en-US" b="1" i="1" dirty="0">
                <a:solidFill>
                  <a:schemeClr val="bg1"/>
                </a:solidFill>
              </a:rPr>
              <a:t>Ha</a:t>
            </a:r>
            <a:r>
              <a:rPr lang="en-US" dirty="0">
                <a:solidFill>
                  <a:schemeClr val="bg1"/>
                </a:solidFill>
              </a:rPr>
              <a:t>, then output </a:t>
            </a:r>
            <a:r>
              <a:rPr lang="en-US" i="1" dirty="0">
                <a:solidFill>
                  <a:schemeClr val="bg1"/>
                </a:solidFill>
              </a:rPr>
              <a:t>x</a:t>
            </a:r>
            <a:r>
              <a:rPr lang="en-US" dirty="0">
                <a:solidFill>
                  <a:schemeClr val="bg1"/>
                </a:solidFill>
              </a:rPr>
              <a:t> ~ </a:t>
            </a:r>
            <a:r>
              <a:rPr lang="en-US" dirty="0" err="1">
                <a:solidFill>
                  <a:schemeClr val="bg1"/>
                </a:solidFill>
              </a:rPr>
              <a:t>Z</a:t>
            </a:r>
            <a:r>
              <a:rPr lang="en-US" i="1" baseline="-25000" dirty="0" err="1">
                <a:solidFill>
                  <a:schemeClr val="bg1"/>
                </a:solidFill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s.t.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i="1" dirty="0">
                <a:solidFill>
                  <a:schemeClr val="bg1"/>
                </a:solidFill>
              </a:rPr>
              <a:t>R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i="1" dirty="0">
                <a:solidFill>
                  <a:schemeClr val="bg1"/>
                </a:solidFill>
              </a:rPr>
              <a:t>x</a:t>
            </a:r>
            <a:r>
              <a:rPr lang="en-US" dirty="0">
                <a:solidFill>
                  <a:schemeClr val="bg1"/>
                </a:solidFill>
              </a:rPr>
              <a:t>) =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dirty="0">
                <a:solidFill>
                  <a:schemeClr val="bg1"/>
                </a:solidFill>
              </a:rPr>
              <a:t>’.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		Otherwise output </a:t>
            </a:r>
            <a:r>
              <a:rPr lang="en-US" i="1" dirty="0">
                <a:solidFill>
                  <a:schemeClr val="bg1"/>
                </a:solidFill>
              </a:rPr>
              <a:t>x</a:t>
            </a:r>
            <a:r>
              <a:rPr lang="en-US" dirty="0">
                <a:solidFill>
                  <a:schemeClr val="bg1"/>
                </a:solidFill>
              </a:rPr>
              <a:t> ~ </a:t>
            </a:r>
            <a:r>
              <a:rPr lang="en-US" dirty="0" err="1">
                <a:solidFill>
                  <a:schemeClr val="bg1"/>
                </a:solidFill>
              </a:rPr>
              <a:t>Z</a:t>
            </a:r>
            <a:r>
              <a:rPr lang="en-US" i="1" baseline="-25000" dirty="0" err="1">
                <a:solidFill>
                  <a:schemeClr val="bg1"/>
                </a:solidFill>
              </a:rPr>
              <a:t>q</a:t>
            </a:r>
            <a:r>
              <a:rPr lang="en-US" i="1" baseline="-250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Pr</a:t>
            </a:r>
            <a:r>
              <a:rPr lang="en-US" dirty="0">
                <a:solidFill>
                  <a:schemeClr val="bg1"/>
                </a:solidFill>
              </a:rPr>
              <a:t>[ Pred(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dirty="0">
                <a:solidFill>
                  <a:schemeClr val="bg1"/>
                </a:solidFill>
              </a:rPr>
              <a:t>) = &lt;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b="1" i="1" dirty="0">
                <a:solidFill>
                  <a:schemeClr val="bg1"/>
                </a:solidFill>
              </a:rPr>
              <a:t>H</a:t>
            </a:r>
            <a:r>
              <a:rPr lang="en-US" b="1" i="1" baseline="30000" dirty="0">
                <a:solidFill>
                  <a:schemeClr val="bg1"/>
                </a:solidFill>
              </a:rPr>
              <a:t> </a:t>
            </a:r>
            <a:r>
              <a:rPr lang="en-US" baseline="30000" dirty="0">
                <a:solidFill>
                  <a:schemeClr val="bg1"/>
                </a:solidFill>
              </a:rPr>
              <a:t>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s</a:t>
            </a:r>
            <a:r>
              <a:rPr lang="en-US" dirty="0">
                <a:solidFill>
                  <a:schemeClr val="bg1"/>
                </a:solidFill>
              </a:rPr>
              <a:t>&gt; ] = </a:t>
            </a:r>
            <a:r>
              <a:rPr lang="en-US" i="1" dirty="0" err="1">
                <a:solidFill>
                  <a:schemeClr val="bg1"/>
                </a:solidFill>
              </a:rPr>
              <a:t>η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i="1" dirty="0">
                <a:solidFill>
                  <a:schemeClr val="bg1"/>
                </a:solidFill>
              </a:rPr>
              <a:t>p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) + (1 - </a:t>
            </a:r>
            <a:r>
              <a:rPr lang="en-US" i="1" dirty="0" err="1">
                <a:solidFill>
                  <a:schemeClr val="bg1"/>
                </a:solidFill>
              </a:rPr>
              <a:t>η</a:t>
            </a:r>
            <a:r>
              <a:rPr lang="en-US" dirty="0">
                <a:solidFill>
                  <a:schemeClr val="bg1"/>
                </a:solidFill>
              </a:rPr>
              <a:t>)/</a:t>
            </a:r>
            <a:r>
              <a:rPr lang="en-US" i="1" dirty="0">
                <a:solidFill>
                  <a:schemeClr val="bg1"/>
                </a:solidFill>
              </a:rPr>
              <a:t>q </a:t>
            </a:r>
            <a:r>
              <a:rPr lang="en-US" dirty="0">
                <a:solidFill>
                  <a:schemeClr val="bg1"/>
                </a:solidFill>
              </a:rPr>
              <a:t>≥ 1/q + </a:t>
            </a:r>
            <a:r>
              <a:rPr lang="en-US" i="1" dirty="0" err="1">
                <a:solidFill>
                  <a:schemeClr val="bg1"/>
                </a:solidFill>
              </a:rPr>
              <a:t>η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n-US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=&gt; Can use </a:t>
            </a:r>
            <a:r>
              <a:rPr lang="en-US" dirty="0" err="1">
                <a:solidFill>
                  <a:schemeClr val="bg1"/>
                </a:solidFill>
              </a:rPr>
              <a:t>Goldreich</a:t>
            </a:r>
            <a:r>
              <a:rPr lang="en-US" dirty="0">
                <a:solidFill>
                  <a:schemeClr val="bg1"/>
                </a:solidFill>
              </a:rPr>
              <a:t>-Levin Theorem to recover </a:t>
            </a:r>
            <a:r>
              <a:rPr lang="en-US" b="1" i="1" dirty="0">
                <a:solidFill>
                  <a:schemeClr val="bg1"/>
                </a:solidFill>
              </a:rPr>
              <a:t>H</a:t>
            </a:r>
            <a:r>
              <a:rPr lang="en-US" b="1" i="1" baseline="30000" dirty="0">
                <a:solidFill>
                  <a:schemeClr val="bg1"/>
                </a:solidFill>
              </a:rPr>
              <a:t> </a:t>
            </a:r>
            <a:r>
              <a:rPr lang="en-US" baseline="30000" dirty="0">
                <a:solidFill>
                  <a:schemeClr val="bg1"/>
                </a:solidFill>
              </a:rPr>
              <a:t>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FF8797-E5CB-D192-D182-6703318A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698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7AAE-B6A0-6A18-3C09-8D55B38C3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Sketch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335DA-A8D9-51FC-9C42-E545E5CAC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Pred(</a:t>
            </a:r>
            <a:r>
              <a:rPr lang="en-US" b="1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): 	Compute (</a:t>
            </a:r>
            <a:r>
              <a:rPr lang="en-US" b="1" i="1" dirty="0"/>
              <a:t>a</a:t>
            </a:r>
            <a:r>
              <a:rPr lang="en-US" dirty="0"/>
              <a:t>’, </a:t>
            </a:r>
            <a:r>
              <a:rPr lang="en-US" i="1" dirty="0"/>
              <a:t>b</a:t>
            </a:r>
            <a:r>
              <a:rPr lang="en-US" dirty="0"/>
              <a:t>’) = </a:t>
            </a:r>
            <a:r>
              <a:rPr lang="en-US" i="1" dirty="0"/>
              <a:t>f </a:t>
            </a:r>
            <a:r>
              <a:rPr lang="en-US" dirty="0"/>
              <a:t>(</a:t>
            </a:r>
            <a:r>
              <a:rPr lang="en-US" b="1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). </a:t>
            </a:r>
          </a:p>
          <a:p>
            <a:pPr marL="0" indent="0">
              <a:buNone/>
            </a:pPr>
            <a:r>
              <a:rPr lang="en-US" dirty="0"/>
              <a:t>		If </a:t>
            </a:r>
            <a:r>
              <a:rPr lang="en-US" b="1" i="1" dirty="0"/>
              <a:t>a</a:t>
            </a:r>
            <a:r>
              <a:rPr lang="en-US" dirty="0"/>
              <a:t>’ = </a:t>
            </a:r>
            <a:r>
              <a:rPr lang="en-US" b="1" i="1" dirty="0"/>
              <a:t>Ha</a:t>
            </a:r>
            <a:r>
              <a:rPr lang="en-US" dirty="0"/>
              <a:t>, then output </a:t>
            </a:r>
            <a:r>
              <a:rPr lang="en-US" i="1" dirty="0"/>
              <a:t>x</a:t>
            </a:r>
            <a:r>
              <a:rPr lang="en-US" dirty="0"/>
              <a:t> ~ </a:t>
            </a:r>
            <a:r>
              <a:rPr lang="en-US" dirty="0" err="1"/>
              <a:t>Z</a:t>
            </a:r>
            <a:r>
              <a:rPr lang="en-US" i="1" baseline="-25000" dirty="0" err="1"/>
              <a:t>q</a:t>
            </a:r>
            <a:r>
              <a:rPr lang="en-US" dirty="0"/>
              <a:t> </a:t>
            </a:r>
            <a:r>
              <a:rPr lang="en-US" dirty="0" err="1"/>
              <a:t>s.t.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b</a:t>
            </a:r>
            <a:r>
              <a:rPr lang="en-US" dirty="0"/>
              <a:t>’.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chemeClr val="bg1"/>
                </a:solidFill>
              </a:rPr>
              <a:t>Otherwise output </a:t>
            </a:r>
            <a:r>
              <a:rPr lang="en-US" i="1" dirty="0">
                <a:solidFill>
                  <a:schemeClr val="bg1"/>
                </a:solidFill>
              </a:rPr>
              <a:t>x</a:t>
            </a:r>
            <a:r>
              <a:rPr lang="en-US" dirty="0">
                <a:solidFill>
                  <a:schemeClr val="bg1"/>
                </a:solidFill>
              </a:rPr>
              <a:t> ~ </a:t>
            </a:r>
            <a:r>
              <a:rPr lang="en-US" dirty="0" err="1">
                <a:solidFill>
                  <a:schemeClr val="bg1"/>
                </a:solidFill>
              </a:rPr>
              <a:t>Z</a:t>
            </a:r>
            <a:r>
              <a:rPr lang="en-US" i="1" baseline="-25000" dirty="0" err="1">
                <a:solidFill>
                  <a:schemeClr val="bg1"/>
                </a:solidFill>
              </a:rPr>
              <a:t>q</a:t>
            </a:r>
            <a:r>
              <a:rPr lang="en-US" i="1" baseline="-250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Pr</a:t>
            </a:r>
            <a:r>
              <a:rPr lang="en-US" dirty="0">
                <a:solidFill>
                  <a:schemeClr val="bg1"/>
                </a:solidFill>
              </a:rPr>
              <a:t>[ Pred(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dirty="0">
                <a:solidFill>
                  <a:schemeClr val="bg1"/>
                </a:solidFill>
              </a:rPr>
              <a:t>) = &lt;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b="1" i="1" dirty="0">
                <a:solidFill>
                  <a:schemeClr val="bg1"/>
                </a:solidFill>
              </a:rPr>
              <a:t>H</a:t>
            </a:r>
            <a:r>
              <a:rPr lang="en-US" b="1" i="1" baseline="30000" dirty="0">
                <a:solidFill>
                  <a:schemeClr val="bg1"/>
                </a:solidFill>
              </a:rPr>
              <a:t> </a:t>
            </a:r>
            <a:r>
              <a:rPr lang="en-US" baseline="30000" dirty="0">
                <a:solidFill>
                  <a:schemeClr val="bg1"/>
                </a:solidFill>
              </a:rPr>
              <a:t>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s</a:t>
            </a:r>
            <a:r>
              <a:rPr lang="en-US" dirty="0">
                <a:solidFill>
                  <a:schemeClr val="bg1"/>
                </a:solidFill>
              </a:rPr>
              <a:t>&gt; ] = </a:t>
            </a:r>
            <a:r>
              <a:rPr lang="en-US" i="1" dirty="0" err="1">
                <a:solidFill>
                  <a:schemeClr val="bg1"/>
                </a:solidFill>
              </a:rPr>
              <a:t>η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i="1" dirty="0">
                <a:solidFill>
                  <a:schemeClr val="bg1"/>
                </a:solidFill>
              </a:rPr>
              <a:t>p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) + (1 - </a:t>
            </a:r>
            <a:r>
              <a:rPr lang="en-US" i="1" dirty="0" err="1">
                <a:solidFill>
                  <a:schemeClr val="bg1"/>
                </a:solidFill>
              </a:rPr>
              <a:t>η</a:t>
            </a:r>
            <a:r>
              <a:rPr lang="en-US" dirty="0">
                <a:solidFill>
                  <a:schemeClr val="bg1"/>
                </a:solidFill>
              </a:rPr>
              <a:t>)/</a:t>
            </a:r>
            <a:r>
              <a:rPr lang="en-US" i="1" dirty="0">
                <a:solidFill>
                  <a:schemeClr val="bg1"/>
                </a:solidFill>
              </a:rPr>
              <a:t>q </a:t>
            </a:r>
            <a:r>
              <a:rPr lang="en-US" dirty="0">
                <a:solidFill>
                  <a:schemeClr val="bg1"/>
                </a:solidFill>
              </a:rPr>
              <a:t>≥ 1/q + </a:t>
            </a:r>
            <a:r>
              <a:rPr lang="en-US" i="1" dirty="0" err="1">
                <a:solidFill>
                  <a:schemeClr val="bg1"/>
                </a:solidFill>
              </a:rPr>
              <a:t>η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n-US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=&gt; Can use </a:t>
            </a:r>
            <a:r>
              <a:rPr lang="en-US" dirty="0" err="1">
                <a:solidFill>
                  <a:schemeClr val="bg1"/>
                </a:solidFill>
              </a:rPr>
              <a:t>Goldreich</a:t>
            </a:r>
            <a:r>
              <a:rPr lang="en-US" dirty="0">
                <a:solidFill>
                  <a:schemeClr val="bg1"/>
                </a:solidFill>
              </a:rPr>
              <a:t>-Levin Theorem to recover </a:t>
            </a:r>
            <a:r>
              <a:rPr lang="en-US" b="1" i="1" dirty="0">
                <a:solidFill>
                  <a:schemeClr val="bg1"/>
                </a:solidFill>
              </a:rPr>
              <a:t>H</a:t>
            </a:r>
            <a:r>
              <a:rPr lang="en-US" b="1" i="1" baseline="30000" dirty="0">
                <a:solidFill>
                  <a:schemeClr val="bg1"/>
                </a:solidFill>
              </a:rPr>
              <a:t> </a:t>
            </a:r>
            <a:r>
              <a:rPr lang="en-US" baseline="30000" dirty="0">
                <a:solidFill>
                  <a:schemeClr val="bg1"/>
                </a:solidFill>
              </a:rPr>
              <a:t>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FF8797-E5CB-D192-D182-6703318A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038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7AAE-B6A0-6A18-3C09-8D55B38C3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Sketch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335DA-A8D9-51FC-9C42-E545E5CAC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Pred(</a:t>
            </a:r>
            <a:r>
              <a:rPr lang="en-US" b="1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): 	Compute (</a:t>
            </a:r>
            <a:r>
              <a:rPr lang="en-US" b="1" i="1" dirty="0"/>
              <a:t>a</a:t>
            </a:r>
            <a:r>
              <a:rPr lang="en-US" dirty="0"/>
              <a:t>’, </a:t>
            </a:r>
            <a:r>
              <a:rPr lang="en-US" i="1" dirty="0"/>
              <a:t>b</a:t>
            </a:r>
            <a:r>
              <a:rPr lang="en-US" dirty="0"/>
              <a:t>’) = </a:t>
            </a:r>
            <a:r>
              <a:rPr lang="en-US" i="1" dirty="0"/>
              <a:t>f </a:t>
            </a:r>
            <a:r>
              <a:rPr lang="en-US" dirty="0"/>
              <a:t>(</a:t>
            </a:r>
            <a:r>
              <a:rPr lang="en-US" b="1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). </a:t>
            </a:r>
          </a:p>
          <a:p>
            <a:pPr marL="0" indent="0">
              <a:buNone/>
            </a:pPr>
            <a:r>
              <a:rPr lang="en-US" dirty="0"/>
              <a:t>		If </a:t>
            </a:r>
            <a:r>
              <a:rPr lang="en-US" b="1" i="1" dirty="0"/>
              <a:t>a</a:t>
            </a:r>
            <a:r>
              <a:rPr lang="en-US" dirty="0"/>
              <a:t>’ = </a:t>
            </a:r>
            <a:r>
              <a:rPr lang="en-US" b="1" i="1" dirty="0"/>
              <a:t>Ha</a:t>
            </a:r>
            <a:r>
              <a:rPr lang="en-US" dirty="0"/>
              <a:t>, then output </a:t>
            </a:r>
            <a:r>
              <a:rPr lang="en-US" i="1" dirty="0"/>
              <a:t>x</a:t>
            </a:r>
            <a:r>
              <a:rPr lang="en-US" dirty="0"/>
              <a:t> ~ </a:t>
            </a:r>
            <a:r>
              <a:rPr lang="en-US" dirty="0" err="1"/>
              <a:t>Z</a:t>
            </a:r>
            <a:r>
              <a:rPr lang="en-US" i="1" baseline="-25000" dirty="0" err="1"/>
              <a:t>q</a:t>
            </a:r>
            <a:r>
              <a:rPr lang="en-US" dirty="0"/>
              <a:t> </a:t>
            </a:r>
            <a:r>
              <a:rPr lang="en-US" dirty="0" err="1"/>
              <a:t>s.t.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b</a:t>
            </a:r>
            <a:r>
              <a:rPr lang="en-US" dirty="0"/>
              <a:t>’.</a:t>
            </a:r>
          </a:p>
          <a:p>
            <a:pPr marL="0" indent="0">
              <a:buNone/>
            </a:pPr>
            <a:r>
              <a:rPr lang="en-US" dirty="0"/>
              <a:t>		Otherwise output </a:t>
            </a:r>
            <a:r>
              <a:rPr lang="en-US" i="1" dirty="0"/>
              <a:t>x</a:t>
            </a:r>
            <a:r>
              <a:rPr lang="en-US" dirty="0"/>
              <a:t> ~ </a:t>
            </a:r>
            <a:r>
              <a:rPr lang="en-US" dirty="0" err="1"/>
              <a:t>Z</a:t>
            </a:r>
            <a:r>
              <a:rPr lang="en-US" i="1" baseline="-25000" dirty="0" err="1"/>
              <a:t>q</a:t>
            </a:r>
            <a:r>
              <a:rPr lang="en-US" i="1" baseline="-25000" dirty="0"/>
              <a:t> 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Pr</a:t>
            </a:r>
            <a:r>
              <a:rPr lang="en-US" dirty="0">
                <a:solidFill>
                  <a:schemeClr val="bg1"/>
                </a:solidFill>
              </a:rPr>
              <a:t>[ Pred(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b</a:t>
            </a:r>
            <a:r>
              <a:rPr lang="en-US" dirty="0">
                <a:solidFill>
                  <a:schemeClr val="bg1"/>
                </a:solidFill>
              </a:rPr>
              <a:t>) = &lt;</a:t>
            </a:r>
            <a:r>
              <a:rPr lang="en-US" b="1" i="1" dirty="0">
                <a:solidFill>
                  <a:schemeClr val="bg1"/>
                </a:solidFill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b="1" i="1" dirty="0">
                <a:solidFill>
                  <a:schemeClr val="bg1"/>
                </a:solidFill>
              </a:rPr>
              <a:t>H</a:t>
            </a:r>
            <a:r>
              <a:rPr lang="en-US" b="1" i="1" baseline="30000" dirty="0">
                <a:solidFill>
                  <a:schemeClr val="bg1"/>
                </a:solidFill>
              </a:rPr>
              <a:t> </a:t>
            </a:r>
            <a:r>
              <a:rPr lang="en-US" baseline="30000" dirty="0">
                <a:solidFill>
                  <a:schemeClr val="bg1"/>
                </a:solidFill>
              </a:rPr>
              <a:t>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s</a:t>
            </a:r>
            <a:r>
              <a:rPr lang="en-US" dirty="0">
                <a:solidFill>
                  <a:schemeClr val="bg1"/>
                </a:solidFill>
              </a:rPr>
              <a:t>&gt; ] = </a:t>
            </a:r>
            <a:r>
              <a:rPr lang="en-US" i="1" dirty="0" err="1">
                <a:solidFill>
                  <a:schemeClr val="bg1"/>
                </a:solidFill>
              </a:rPr>
              <a:t>η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i="1" dirty="0">
                <a:solidFill>
                  <a:schemeClr val="bg1"/>
                </a:solidFill>
              </a:rPr>
              <a:t>p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) + (1 - </a:t>
            </a:r>
            <a:r>
              <a:rPr lang="en-US" i="1" dirty="0" err="1">
                <a:solidFill>
                  <a:schemeClr val="bg1"/>
                </a:solidFill>
              </a:rPr>
              <a:t>η</a:t>
            </a:r>
            <a:r>
              <a:rPr lang="en-US" dirty="0">
                <a:solidFill>
                  <a:schemeClr val="bg1"/>
                </a:solidFill>
              </a:rPr>
              <a:t>)/</a:t>
            </a:r>
            <a:r>
              <a:rPr lang="en-US" i="1" dirty="0">
                <a:solidFill>
                  <a:schemeClr val="bg1"/>
                </a:solidFill>
              </a:rPr>
              <a:t>q </a:t>
            </a:r>
            <a:r>
              <a:rPr lang="en-US" dirty="0">
                <a:solidFill>
                  <a:schemeClr val="bg1"/>
                </a:solidFill>
              </a:rPr>
              <a:t>≥ 1/q + </a:t>
            </a:r>
            <a:r>
              <a:rPr lang="en-US" i="1" dirty="0" err="1">
                <a:solidFill>
                  <a:schemeClr val="bg1"/>
                </a:solidFill>
              </a:rPr>
              <a:t>η</a:t>
            </a:r>
            <a:r>
              <a:rPr lang="en-US" dirty="0">
                <a:solidFill>
                  <a:schemeClr val="bg1"/>
                </a:solidFill>
              </a:rPr>
              <a:t>/</a:t>
            </a:r>
            <a:r>
              <a:rPr lang="en-US" i="1" dirty="0">
                <a:solidFill>
                  <a:schemeClr val="bg1"/>
                </a:solidFill>
              </a:rPr>
              <a:t>q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n-US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=&gt; Can use </a:t>
            </a:r>
            <a:r>
              <a:rPr lang="en-US" dirty="0" err="1">
                <a:solidFill>
                  <a:schemeClr val="bg1"/>
                </a:solidFill>
              </a:rPr>
              <a:t>Goldreich</a:t>
            </a:r>
            <a:r>
              <a:rPr lang="en-US" dirty="0">
                <a:solidFill>
                  <a:schemeClr val="bg1"/>
                </a:solidFill>
              </a:rPr>
              <a:t>-Levin Theorem to recover </a:t>
            </a:r>
            <a:r>
              <a:rPr lang="en-US" b="1" i="1" dirty="0">
                <a:solidFill>
                  <a:schemeClr val="bg1"/>
                </a:solidFill>
              </a:rPr>
              <a:t>H</a:t>
            </a:r>
            <a:r>
              <a:rPr lang="en-US" b="1" i="1" baseline="30000" dirty="0">
                <a:solidFill>
                  <a:schemeClr val="bg1"/>
                </a:solidFill>
              </a:rPr>
              <a:t> </a:t>
            </a:r>
            <a:r>
              <a:rPr lang="en-US" baseline="30000" dirty="0">
                <a:solidFill>
                  <a:schemeClr val="bg1"/>
                </a:solidFill>
              </a:rPr>
              <a:t>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FF8797-E5CB-D192-D182-6703318A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958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7AAE-B6A0-6A18-3C09-8D55B38C3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Sketch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335DA-A8D9-51FC-9C42-E545E5CAC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Pred(</a:t>
            </a:r>
            <a:r>
              <a:rPr lang="en-US" b="1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): 	Compute (</a:t>
            </a:r>
            <a:r>
              <a:rPr lang="en-US" b="1" i="1" dirty="0"/>
              <a:t>a</a:t>
            </a:r>
            <a:r>
              <a:rPr lang="en-US" dirty="0"/>
              <a:t>’, </a:t>
            </a:r>
            <a:r>
              <a:rPr lang="en-US" i="1" dirty="0"/>
              <a:t>b</a:t>
            </a:r>
            <a:r>
              <a:rPr lang="en-US" dirty="0"/>
              <a:t>’) = </a:t>
            </a:r>
            <a:r>
              <a:rPr lang="en-US" i="1" dirty="0"/>
              <a:t>f </a:t>
            </a:r>
            <a:r>
              <a:rPr lang="en-US" dirty="0"/>
              <a:t>(</a:t>
            </a:r>
            <a:r>
              <a:rPr lang="en-US" b="1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). </a:t>
            </a:r>
          </a:p>
          <a:p>
            <a:pPr marL="0" indent="0">
              <a:buNone/>
            </a:pPr>
            <a:r>
              <a:rPr lang="en-US" dirty="0"/>
              <a:t>		If </a:t>
            </a:r>
            <a:r>
              <a:rPr lang="en-US" b="1" i="1" dirty="0"/>
              <a:t>a</a:t>
            </a:r>
            <a:r>
              <a:rPr lang="en-US" dirty="0"/>
              <a:t>’ = </a:t>
            </a:r>
            <a:r>
              <a:rPr lang="en-US" b="1" i="1" dirty="0"/>
              <a:t>Ha</a:t>
            </a:r>
            <a:r>
              <a:rPr lang="en-US" dirty="0"/>
              <a:t>, then output </a:t>
            </a:r>
            <a:r>
              <a:rPr lang="en-US" i="1" dirty="0"/>
              <a:t>x</a:t>
            </a:r>
            <a:r>
              <a:rPr lang="en-US" dirty="0"/>
              <a:t> ~ </a:t>
            </a:r>
            <a:r>
              <a:rPr lang="en-US" dirty="0" err="1"/>
              <a:t>Z</a:t>
            </a:r>
            <a:r>
              <a:rPr lang="en-US" i="1" baseline="-25000" dirty="0" err="1"/>
              <a:t>q</a:t>
            </a:r>
            <a:r>
              <a:rPr lang="en-US" dirty="0"/>
              <a:t> </a:t>
            </a:r>
            <a:r>
              <a:rPr lang="en-US" dirty="0" err="1"/>
              <a:t>s.t.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b</a:t>
            </a:r>
            <a:r>
              <a:rPr lang="en-US" dirty="0"/>
              <a:t>’.</a:t>
            </a:r>
          </a:p>
          <a:p>
            <a:pPr marL="0" indent="0">
              <a:buNone/>
            </a:pPr>
            <a:r>
              <a:rPr lang="en-US" dirty="0"/>
              <a:t>		Otherwise output </a:t>
            </a:r>
            <a:r>
              <a:rPr lang="en-US" i="1" dirty="0"/>
              <a:t>x</a:t>
            </a:r>
            <a:r>
              <a:rPr lang="en-US" dirty="0"/>
              <a:t> ~ </a:t>
            </a:r>
            <a:r>
              <a:rPr lang="en-US" dirty="0" err="1"/>
              <a:t>Z</a:t>
            </a:r>
            <a:r>
              <a:rPr lang="en-US" i="1" baseline="-25000" dirty="0" err="1"/>
              <a:t>q</a:t>
            </a:r>
            <a:r>
              <a:rPr lang="en-US" i="1" baseline="-25000" dirty="0"/>
              <a:t> 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Pr</a:t>
            </a:r>
            <a:r>
              <a:rPr lang="en-US" dirty="0"/>
              <a:t>[ Pred(</a:t>
            </a:r>
            <a:r>
              <a:rPr lang="en-US" b="1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= &lt;</a:t>
            </a:r>
            <a:r>
              <a:rPr lang="en-US" b="1" i="1" dirty="0"/>
              <a:t>a</a:t>
            </a:r>
            <a:r>
              <a:rPr lang="en-US" dirty="0"/>
              <a:t>, </a:t>
            </a:r>
            <a:r>
              <a:rPr lang="en-US" b="1" i="1" dirty="0"/>
              <a:t>H</a:t>
            </a:r>
            <a:r>
              <a:rPr lang="en-US" b="1" i="1" baseline="30000" dirty="0"/>
              <a:t> </a:t>
            </a:r>
            <a:r>
              <a:rPr lang="en-US" baseline="30000" dirty="0"/>
              <a:t>t</a:t>
            </a:r>
            <a:r>
              <a:rPr lang="en-US" dirty="0"/>
              <a:t> </a:t>
            </a:r>
            <a:r>
              <a:rPr lang="en-US" b="1" i="1" dirty="0"/>
              <a:t>s</a:t>
            </a:r>
            <a:r>
              <a:rPr lang="en-US" dirty="0"/>
              <a:t>&gt; ] = </a:t>
            </a:r>
            <a:r>
              <a:rPr lang="en-US" i="1" dirty="0" err="1"/>
              <a:t>η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/</a:t>
            </a:r>
            <a:r>
              <a:rPr lang="en-US" i="1" dirty="0"/>
              <a:t>q</a:t>
            </a:r>
            <a:r>
              <a:rPr lang="en-US" dirty="0"/>
              <a:t>) + (1 - </a:t>
            </a:r>
            <a:r>
              <a:rPr lang="en-US" i="1" dirty="0" err="1"/>
              <a:t>η</a:t>
            </a:r>
            <a:r>
              <a:rPr lang="en-US" dirty="0"/>
              <a:t>)/</a:t>
            </a:r>
            <a:r>
              <a:rPr lang="en-US" i="1" dirty="0"/>
              <a:t>q </a:t>
            </a:r>
            <a:r>
              <a:rPr lang="en-US" dirty="0"/>
              <a:t>≥ 1/q + </a:t>
            </a:r>
            <a:r>
              <a:rPr lang="en-US" i="1" dirty="0" err="1"/>
              <a:t>η</a:t>
            </a:r>
            <a:r>
              <a:rPr lang="en-US" dirty="0"/>
              <a:t>/</a:t>
            </a:r>
            <a:r>
              <a:rPr lang="en-US" i="1" dirty="0"/>
              <a:t>q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=&gt; Can use </a:t>
            </a:r>
            <a:r>
              <a:rPr lang="en-US" dirty="0" err="1">
                <a:solidFill>
                  <a:schemeClr val="bg1"/>
                </a:solidFill>
              </a:rPr>
              <a:t>Goldreich</a:t>
            </a:r>
            <a:r>
              <a:rPr lang="en-US" dirty="0">
                <a:solidFill>
                  <a:schemeClr val="bg1"/>
                </a:solidFill>
              </a:rPr>
              <a:t>-Levin Theorem to recover </a:t>
            </a:r>
            <a:r>
              <a:rPr lang="en-US" b="1" i="1" dirty="0">
                <a:solidFill>
                  <a:schemeClr val="bg1"/>
                </a:solidFill>
              </a:rPr>
              <a:t>H</a:t>
            </a:r>
            <a:r>
              <a:rPr lang="en-US" b="1" i="1" baseline="30000" dirty="0">
                <a:solidFill>
                  <a:schemeClr val="bg1"/>
                </a:solidFill>
              </a:rPr>
              <a:t> </a:t>
            </a:r>
            <a:r>
              <a:rPr lang="en-US" baseline="30000" dirty="0">
                <a:solidFill>
                  <a:schemeClr val="bg1"/>
                </a:solidFill>
              </a:rPr>
              <a:t>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FF8797-E5CB-D192-D182-6703318A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9067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47AAE-B6A0-6A18-3C09-8D55B38C3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Sketch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335DA-A8D9-51FC-9C42-E545E5CAC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Pred(</a:t>
            </a:r>
            <a:r>
              <a:rPr lang="en-US" b="1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): 	Compute (</a:t>
            </a:r>
            <a:r>
              <a:rPr lang="en-US" b="1" i="1" dirty="0"/>
              <a:t>a</a:t>
            </a:r>
            <a:r>
              <a:rPr lang="en-US" dirty="0"/>
              <a:t>’, </a:t>
            </a:r>
            <a:r>
              <a:rPr lang="en-US" i="1" dirty="0"/>
              <a:t>b</a:t>
            </a:r>
            <a:r>
              <a:rPr lang="en-US" dirty="0"/>
              <a:t>’) = </a:t>
            </a:r>
            <a:r>
              <a:rPr lang="en-US" i="1" dirty="0"/>
              <a:t>f </a:t>
            </a:r>
            <a:r>
              <a:rPr lang="en-US" dirty="0"/>
              <a:t>(</a:t>
            </a:r>
            <a:r>
              <a:rPr lang="en-US" b="1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). </a:t>
            </a:r>
          </a:p>
          <a:p>
            <a:pPr marL="0" indent="0">
              <a:buNone/>
            </a:pPr>
            <a:r>
              <a:rPr lang="en-US" dirty="0"/>
              <a:t>		If </a:t>
            </a:r>
            <a:r>
              <a:rPr lang="en-US" b="1" i="1" dirty="0"/>
              <a:t>a</a:t>
            </a:r>
            <a:r>
              <a:rPr lang="en-US" dirty="0"/>
              <a:t>’ = </a:t>
            </a:r>
            <a:r>
              <a:rPr lang="en-US" b="1" i="1" dirty="0"/>
              <a:t>Ha</a:t>
            </a:r>
            <a:r>
              <a:rPr lang="en-US" dirty="0"/>
              <a:t>, then output </a:t>
            </a:r>
            <a:r>
              <a:rPr lang="en-US" i="1" dirty="0"/>
              <a:t>x</a:t>
            </a:r>
            <a:r>
              <a:rPr lang="en-US" dirty="0"/>
              <a:t> ~ </a:t>
            </a:r>
            <a:r>
              <a:rPr lang="en-US" dirty="0" err="1"/>
              <a:t>Z</a:t>
            </a:r>
            <a:r>
              <a:rPr lang="en-US" i="1" baseline="-25000" dirty="0" err="1"/>
              <a:t>q</a:t>
            </a:r>
            <a:r>
              <a:rPr lang="en-US" dirty="0"/>
              <a:t> </a:t>
            </a:r>
            <a:r>
              <a:rPr lang="en-US" dirty="0" err="1"/>
              <a:t>s.t.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b</a:t>
            </a:r>
            <a:r>
              <a:rPr lang="en-US" dirty="0"/>
              <a:t>’.</a:t>
            </a:r>
          </a:p>
          <a:p>
            <a:pPr marL="0" indent="0">
              <a:buNone/>
            </a:pPr>
            <a:r>
              <a:rPr lang="en-US" dirty="0"/>
              <a:t>		Otherwise output </a:t>
            </a:r>
            <a:r>
              <a:rPr lang="en-US" i="1" dirty="0"/>
              <a:t>x</a:t>
            </a:r>
            <a:r>
              <a:rPr lang="en-US" dirty="0"/>
              <a:t> ~ </a:t>
            </a:r>
            <a:r>
              <a:rPr lang="en-US" dirty="0" err="1"/>
              <a:t>Z</a:t>
            </a:r>
            <a:r>
              <a:rPr lang="en-US" i="1" baseline="-25000" dirty="0" err="1"/>
              <a:t>q</a:t>
            </a:r>
            <a:r>
              <a:rPr lang="en-US" i="1" baseline="-25000" dirty="0"/>
              <a:t> 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Pr</a:t>
            </a:r>
            <a:r>
              <a:rPr lang="en-US" dirty="0"/>
              <a:t>[ Pred(</a:t>
            </a:r>
            <a:r>
              <a:rPr lang="en-US" b="1" i="1" dirty="0"/>
              <a:t>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) = &lt;</a:t>
            </a:r>
            <a:r>
              <a:rPr lang="en-US" b="1" i="1" dirty="0"/>
              <a:t>a</a:t>
            </a:r>
            <a:r>
              <a:rPr lang="en-US" dirty="0"/>
              <a:t>, </a:t>
            </a:r>
            <a:r>
              <a:rPr lang="en-US" b="1" i="1" dirty="0"/>
              <a:t>H</a:t>
            </a:r>
            <a:r>
              <a:rPr lang="en-US" b="1" i="1" baseline="30000" dirty="0"/>
              <a:t> </a:t>
            </a:r>
            <a:r>
              <a:rPr lang="en-US" baseline="30000" dirty="0"/>
              <a:t>t</a:t>
            </a:r>
            <a:r>
              <a:rPr lang="en-US" dirty="0"/>
              <a:t> </a:t>
            </a:r>
            <a:r>
              <a:rPr lang="en-US" b="1" i="1" dirty="0"/>
              <a:t>s</a:t>
            </a:r>
            <a:r>
              <a:rPr lang="en-US" dirty="0"/>
              <a:t>&gt; ] = </a:t>
            </a:r>
            <a:r>
              <a:rPr lang="en-US" i="1" dirty="0" err="1"/>
              <a:t>η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/</a:t>
            </a:r>
            <a:r>
              <a:rPr lang="en-US" i="1" dirty="0"/>
              <a:t>q</a:t>
            </a:r>
            <a:r>
              <a:rPr lang="en-US" dirty="0"/>
              <a:t>) + (1 - </a:t>
            </a:r>
            <a:r>
              <a:rPr lang="en-US" i="1" dirty="0" err="1"/>
              <a:t>η</a:t>
            </a:r>
            <a:r>
              <a:rPr lang="en-US" dirty="0"/>
              <a:t>)/</a:t>
            </a:r>
            <a:r>
              <a:rPr lang="en-US" i="1" dirty="0"/>
              <a:t>q </a:t>
            </a:r>
            <a:r>
              <a:rPr lang="en-US" dirty="0"/>
              <a:t>≥ 1/q + </a:t>
            </a:r>
            <a:r>
              <a:rPr lang="en-US" i="1" dirty="0" err="1"/>
              <a:t>η</a:t>
            </a:r>
            <a:r>
              <a:rPr lang="en-US" dirty="0"/>
              <a:t>/</a:t>
            </a:r>
            <a:r>
              <a:rPr lang="en-US" i="1" dirty="0"/>
              <a:t>q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=&gt; Can use </a:t>
            </a:r>
            <a:r>
              <a:rPr lang="en-US" dirty="0" err="1"/>
              <a:t>Goldreich</a:t>
            </a:r>
            <a:r>
              <a:rPr lang="en-US" dirty="0"/>
              <a:t>-Levin Theorem to recover </a:t>
            </a:r>
            <a:r>
              <a:rPr lang="en-US" b="1" i="1" dirty="0"/>
              <a:t>H</a:t>
            </a:r>
            <a:r>
              <a:rPr lang="en-US" b="1" i="1" baseline="30000" dirty="0"/>
              <a:t> </a:t>
            </a:r>
            <a:r>
              <a:rPr lang="en-US" baseline="30000" dirty="0"/>
              <a:t>t</a:t>
            </a:r>
            <a:r>
              <a:rPr lang="en-US" dirty="0"/>
              <a:t> </a:t>
            </a:r>
            <a:r>
              <a:rPr lang="en-US" b="1" i="1" dirty="0"/>
              <a:t>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FF8797-E5CB-D192-D182-6703318A9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0491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1869-93B5-E8F4-2AAF-81FCE6E2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Sketch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3E7D-8EC8-4368-0732-B69D01A3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					</a:t>
            </a:r>
            <a:r>
              <a:rPr lang="en-US" sz="1800" b="1" dirty="0"/>
              <a:t>LWE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	 							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</a:t>
            </a:r>
            <a:r>
              <a:rPr lang="en-US" sz="1800" b="1" i="1" dirty="0"/>
              <a:t>s</a:t>
            </a:r>
            <a:r>
              <a:rPr lang="en-US" sz="1800" dirty="0"/>
              <a:t> ~ </a:t>
            </a:r>
            <a:r>
              <a:rPr lang="en-US" sz="1800" dirty="0" err="1"/>
              <a:t>Z</a:t>
            </a:r>
            <a:r>
              <a:rPr lang="en-US" sz="1800" i="1" baseline="-25000" dirty="0" err="1"/>
              <a:t>q</a:t>
            </a:r>
            <a:r>
              <a:rPr lang="en-US" sz="1800" i="1" baseline="30000" dirty="0" err="1"/>
              <a:t>n</a:t>
            </a:r>
            <a:r>
              <a:rPr lang="en-US" sz="18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i="1" baseline="30000" dirty="0"/>
              <a:t>	</a:t>
            </a:r>
            <a:r>
              <a:rPr lang="en-US" sz="1800" dirty="0"/>
              <a:t>{(</a:t>
            </a:r>
            <a:r>
              <a:rPr lang="en-US" sz="1800" b="1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, </a:t>
            </a:r>
            <a:r>
              <a:rPr lang="en-US" sz="1800" i="1" dirty="0"/>
              <a:t>b</a:t>
            </a:r>
            <a:r>
              <a:rPr lang="en-US" sz="1800" i="1" baseline="-25000" dirty="0"/>
              <a:t>i</a:t>
            </a:r>
            <a:r>
              <a:rPr lang="en-US" sz="1800" dirty="0"/>
              <a:t>)}</a:t>
            </a:r>
            <a:r>
              <a:rPr lang="en-US" sz="1800" i="1" baseline="-25000" dirty="0" err="1"/>
              <a:t>i</a:t>
            </a:r>
            <a:r>
              <a:rPr lang="en-US" sz="1800" baseline="-25000" dirty="0"/>
              <a:t>=</a:t>
            </a:r>
            <a:r>
              <a:rPr lang="en-US" sz="1800" i="1" baseline="-25000" dirty="0"/>
              <a:t>1</a:t>
            </a:r>
            <a:r>
              <a:rPr lang="en-US" sz="1800" i="1" baseline="30000" dirty="0"/>
              <a:t>m</a:t>
            </a:r>
            <a:r>
              <a:rPr lang="en-US" sz="1800" dirty="0"/>
              <a:t>  ~ LWE(</a:t>
            </a:r>
            <a:r>
              <a:rPr lang="en-US" sz="1800" b="1" i="1" dirty="0"/>
              <a:t>s</a:t>
            </a:r>
            <a:r>
              <a:rPr lang="en-US" sz="1800" dirty="0"/>
              <a:t>, </a:t>
            </a:r>
            <a:r>
              <a:rPr lang="en-US" sz="1800" i="1" dirty="0" err="1"/>
              <a:t>χ</a:t>
            </a:r>
            <a:r>
              <a:rPr lang="en-US" sz="1800" dirty="0"/>
              <a:t>)</a:t>
            </a:r>
            <a:r>
              <a:rPr lang="en-US" sz="1800" i="1" baseline="30000" dirty="0"/>
              <a:t>m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		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030A8-5D7D-C6C0-05AC-5BC43BD9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58</a:t>
            </a:fld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0D56B4D-CF89-958E-166F-15D5F8FD5BCA}"/>
              </a:ext>
            </a:extLst>
          </p:cNvPr>
          <p:cNvCxnSpPr>
            <a:cxnSpLocks/>
          </p:cNvCxnSpPr>
          <p:nvPr/>
        </p:nvCxnSpPr>
        <p:spPr>
          <a:xfrm>
            <a:off x="3498850" y="4681071"/>
            <a:ext cx="38798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LA CASA ENCENDIDA: PERSONAJE">
            <a:extLst>
              <a:ext uri="{FF2B5EF4-FFF2-40B4-BE49-F238E27FC236}">
                <a16:creationId xmlns:a16="http://schemas.microsoft.com/office/drawing/2014/main" id="{DAB9F2F7-08C2-71E2-12F1-E38318C89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H="1">
            <a:off x="8959850" y="2074936"/>
            <a:ext cx="793750" cy="645915"/>
          </a:xfrm>
          <a:prstGeom prst="rect">
            <a:avLst/>
          </a:prstGeom>
        </p:spPr>
      </p:pic>
      <p:pic>
        <p:nvPicPr>
          <p:cNvPr id="10" name="Picture 9" descr="File:Riddler (DC Animated Universe).jpg - Wikipedia">
            <a:extLst>
              <a:ext uri="{FF2B5EF4-FFF2-40B4-BE49-F238E27FC236}">
                <a16:creationId xmlns:a16="http://schemas.microsoft.com/office/drawing/2014/main" id="{6AFDA0E9-747C-79CC-8543-A1F4DB9E8B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416050" y="1779807"/>
            <a:ext cx="793750" cy="94104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C008D49-5F0C-A153-50F6-C9B85E6E3078}"/>
              </a:ext>
            </a:extLst>
          </p:cNvPr>
          <p:cNvSpPr/>
          <p:nvPr/>
        </p:nvSpPr>
        <p:spPr>
          <a:xfrm>
            <a:off x="1263650" y="1717099"/>
            <a:ext cx="549275" cy="1003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A09E61-37CF-2DBD-07D7-4FD0572FE462}"/>
              </a:ext>
            </a:extLst>
          </p:cNvPr>
          <p:cNvSpPr txBox="1"/>
          <p:nvPr/>
        </p:nvSpPr>
        <p:spPr>
          <a:xfrm>
            <a:off x="4811059" y="4257476"/>
            <a:ext cx="12998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{(</a:t>
            </a:r>
            <a:r>
              <a:rPr lang="en-US" sz="1800" b="1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, </a:t>
            </a:r>
            <a:r>
              <a:rPr lang="en-US" sz="1800" i="1" dirty="0"/>
              <a:t>b</a:t>
            </a:r>
            <a:r>
              <a:rPr lang="en-US" sz="1800" i="1" baseline="-25000" dirty="0"/>
              <a:t>i</a:t>
            </a:r>
            <a:r>
              <a:rPr lang="en-US" sz="1800" dirty="0"/>
              <a:t>)}</a:t>
            </a:r>
            <a:r>
              <a:rPr lang="en-US" sz="1800" i="1" baseline="-25000" dirty="0" err="1"/>
              <a:t>i</a:t>
            </a:r>
            <a:r>
              <a:rPr lang="en-US" sz="1800" baseline="-25000" dirty="0"/>
              <a:t>=</a:t>
            </a:r>
            <a:r>
              <a:rPr lang="en-US" sz="1800" i="1" baseline="-25000" dirty="0"/>
              <a:t>1</a:t>
            </a:r>
            <a:r>
              <a:rPr lang="en-US" sz="1800" i="1" baseline="30000" dirty="0"/>
              <a:t>m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B183E5-6483-424E-4051-1932993731AD}"/>
              </a:ext>
            </a:extLst>
          </p:cNvPr>
          <p:cNvSpPr txBox="1"/>
          <p:nvPr/>
        </p:nvSpPr>
        <p:spPr>
          <a:xfrm>
            <a:off x="8959850" y="4681071"/>
            <a:ext cx="24742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/>
              <a:t>s</a:t>
            </a:r>
            <a:r>
              <a:rPr lang="en-US" dirty="0"/>
              <a:t>’ ~ </a:t>
            </a:r>
            <a:r>
              <a:rPr lang="en-US" dirty="0" err="1"/>
              <a:t>Inv</a:t>
            </a:r>
            <a:r>
              <a:rPr lang="en-US" baseline="30000" dirty="0" err="1"/>
              <a:t>Pred</a:t>
            </a:r>
            <a:r>
              <a:rPr lang="en-US" dirty="0"/>
              <a:t>( </a:t>
            </a:r>
            <a:r>
              <a:rPr lang="en-US" sz="1800" dirty="0"/>
              <a:t>{(</a:t>
            </a:r>
            <a:r>
              <a:rPr lang="en-US" sz="1800" b="1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, </a:t>
            </a:r>
            <a:r>
              <a:rPr lang="en-US" sz="1800" i="1" dirty="0"/>
              <a:t>b</a:t>
            </a:r>
            <a:r>
              <a:rPr lang="en-US" sz="1800" i="1" baseline="-25000" dirty="0"/>
              <a:t>i</a:t>
            </a:r>
            <a:r>
              <a:rPr lang="en-US" sz="1800" dirty="0"/>
              <a:t>)}</a:t>
            </a:r>
            <a:r>
              <a:rPr lang="en-US" sz="1800" i="1" baseline="-25000" dirty="0" err="1"/>
              <a:t>i</a:t>
            </a:r>
            <a:r>
              <a:rPr lang="en-US" sz="1800" baseline="-25000" dirty="0"/>
              <a:t>=</a:t>
            </a:r>
            <a:r>
              <a:rPr lang="en-US" sz="1800" i="1" baseline="-25000" dirty="0"/>
              <a:t>1</a:t>
            </a:r>
            <a:r>
              <a:rPr lang="en-US" sz="1800" i="1" baseline="30000" dirty="0"/>
              <a:t>m</a:t>
            </a:r>
            <a:r>
              <a:rPr lang="en-US" sz="1800" dirty="0"/>
              <a:t> )</a:t>
            </a:r>
          </a:p>
          <a:p>
            <a:r>
              <a:rPr lang="en-US" sz="1800" dirty="0"/>
              <a:t> </a:t>
            </a:r>
            <a:endParaRPr lang="en-US" dirty="0"/>
          </a:p>
          <a:p>
            <a:r>
              <a:rPr lang="en-US" b="1" i="1" dirty="0">
                <a:solidFill>
                  <a:schemeClr val="bg1"/>
                </a:solidFill>
              </a:rPr>
              <a:t>s</a:t>
            </a:r>
            <a:r>
              <a:rPr lang="en-US" dirty="0">
                <a:solidFill>
                  <a:schemeClr val="bg1"/>
                </a:solidFill>
              </a:rPr>
              <a:t>’’ ~ </a:t>
            </a:r>
            <a:r>
              <a:rPr lang="en-US" dirty="0" err="1">
                <a:solidFill>
                  <a:schemeClr val="bg1"/>
                </a:solidFill>
              </a:rPr>
              <a:t>Z</a:t>
            </a:r>
            <a:r>
              <a:rPr lang="en-US" i="1" baseline="-25000" dirty="0" err="1">
                <a:solidFill>
                  <a:schemeClr val="bg1"/>
                </a:solidFill>
              </a:rPr>
              <a:t>q</a:t>
            </a:r>
            <a:r>
              <a:rPr lang="en-US" i="1" baseline="30000" dirty="0" err="1">
                <a:solidFill>
                  <a:schemeClr val="bg1"/>
                </a:solidFill>
              </a:rPr>
              <a:t>n</a:t>
            </a: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s.t.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H</a:t>
            </a:r>
            <a:r>
              <a:rPr lang="en-US" baseline="30000" dirty="0">
                <a:solidFill>
                  <a:schemeClr val="bg1"/>
                </a:solidFill>
              </a:rPr>
              <a:t> t</a:t>
            </a:r>
            <a:r>
              <a:rPr lang="en-US" b="1" i="1" dirty="0">
                <a:solidFill>
                  <a:schemeClr val="bg1"/>
                </a:solidFill>
              </a:rPr>
              <a:t> s</a:t>
            </a:r>
            <a:r>
              <a:rPr lang="en-US" dirty="0">
                <a:solidFill>
                  <a:schemeClr val="bg1"/>
                </a:solidFill>
              </a:rPr>
              <a:t>’’ = </a:t>
            </a:r>
            <a:r>
              <a:rPr lang="en-US" b="1" i="1" dirty="0">
                <a:solidFill>
                  <a:schemeClr val="bg1"/>
                </a:solidFill>
              </a:rPr>
              <a:t>s</a:t>
            </a:r>
            <a:r>
              <a:rPr lang="en-US" dirty="0">
                <a:solidFill>
                  <a:schemeClr val="bg1"/>
                </a:solidFill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46538989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1869-93B5-E8F4-2AAF-81FCE6E2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Sketch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3E7D-8EC8-4368-0732-B69D01A3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					</a:t>
            </a:r>
            <a:r>
              <a:rPr lang="en-US" sz="1800" b="1" dirty="0"/>
              <a:t>LWE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	 							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</a:t>
            </a:r>
            <a:r>
              <a:rPr lang="en-US" sz="1800" b="1" i="1" dirty="0"/>
              <a:t>s</a:t>
            </a:r>
            <a:r>
              <a:rPr lang="en-US" sz="1800" dirty="0"/>
              <a:t> ~ </a:t>
            </a:r>
            <a:r>
              <a:rPr lang="en-US" sz="1800" dirty="0" err="1"/>
              <a:t>Z</a:t>
            </a:r>
            <a:r>
              <a:rPr lang="en-US" sz="1800" i="1" baseline="-25000" dirty="0" err="1"/>
              <a:t>q</a:t>
            </a:r>
            <a:r>
              <a:rPr lang="en-US" sz="1800" i="1" baseline="30000" dirty="0" err="1"/>
              <a:t>n</a:t>
            </a:r>
            <a:r>
              <a:rPr lang="en-US" sz="18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i="1" baseline="30000" dirty="0"/>
              <a:t>	</a:t>
            </a:r>
            <a:r>
              <a:rPr lang="en-US" sz="1800" dirty="0"/>
              <a:t>{(</a:t>
            </a:r>
            <a:r>
              <a:rPr lang="en-US" sz="1800" b="1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, </a:t>
            </a:r>
            <a:r>
              <a:rPr lang="en-US" sz="1800" i="1" dirty="0"/>
              <a:t>b</a:t>
            </a:r>
            <a:r>
              <a:rPr lang="en-US" sz="1800" i="1" baseline="-25000" dirty="0"/>
              <a:t>i</a:t>
            </a:r>
            <a:r>
              <a:rPr lang="en-US" sz="1800" dirty="0"/>
              <a:t>)}</a:t>
            </a:r>
            <a:r>
              <a:rPr lang="en-US" sz="1800" i="1" baseline="-25000" dirty="0" err="1"/>
              <a:t>i</a:t>
            </a:r>
            <a:r>
              <a:rPr lang="en-US" sz="1800" baseline="-25000" dirty="0"/>
              <a:t>=</a:t>
            </a:r>
            <a:r>
              <a:rPr lang="en-US" sz="1800" i="1" baseline="-25000" dirty="0"/>
              <a:t>1</a:t>
            </a:r>
            <a:r>
              <a:rPr lang="en-US" sz="1800" i="1" baseline="30000" dirty="0"/>
              <a:t>m</a:t>
            </a:r>
            <a:r>
              <a:rPr lang="en-US" sz="1800" dirty="0"/>
              <a:t>  ~ LWE(</a:t>
            </a:r>
            <a:r>
              <a:rPr lang="en-US" sz="1800" b="1" i="1" dirty="0"/>
              <a:t>s</a:t>
            </a:r>
            <a:r>
              <a:rPr lang="en-US" sz="1800" dirty="0"/>
              <a:t>, </a:t>
            </a:r>
            <a:r>
              <a:rPr lang="en-US" sz="1800" i="1" dirty="0" err="1"/>
              <a:t>χ</a:t>
            </a:r>
            <a:r>
              <a:rPr lang="en-US" sz="1800" dirty="0"/>
              <a:t>)</a:t>
            </a:r>
            <a:r>
              <a:rPr lang="en-US" sz="1800" i="1" baseline="30000" dirty="0"/>
              <a:t>m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		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030A8-5D7D-C6C0-05AC-5BC43BD9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59</a:t>
            </a:fld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0D56B4D-CF89-958E-166F-15D5F8FD5BCA}"/>
              </a:ext>
            </a:extLst>
          </p:cNvPr>
          <p:cNvCxnSpPr>
            <a:cxnSpLocks/>
          </p:cNvCxnSpPr>
          <p:nvPr/>
        </p:nvCxnSpPr>
        <p:spPr>
          <a:xfrm>
            <a:off x="3498850" y="4681071"/>
            <a:ext cx="38798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LA CASA ENCENDIDA: PERSONAJE">
            <a:extLst>
              <a:ext uri="{FF2B5EF4-FFF2-40B4-BE49-F238E27FC236}">
                <a16:creationId xmlns:a16="http://schemas.microsoft.com/office/drawing/2014/main" id="{DAB9F2F7-08C2-71E2-12F1-E38318C89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H="1">
            <a:off x="8959850" y="2074936"/>
            <a:ext cx="793750" cy="645915"/>
          </a:xfrm>
          <a:prstGeom prst="rect">
            <a:avLst/>
          </a:prstGeom>
        </p:spPr>
      </p:pic>
      <p:pic>
        <p:nvPicPr>
          <p:cNvPr id="10" name="Picture 9" descr="File:Riddler (DC Animated Universe).jpg - Wikipedia">
            <a:extLst>
              <a:ext uri="{FF2B5EF4-FFF2-40B4-BE49-F238E27FC236}">
                <a16:creationId xmlns:a16="http://schemas.microsoft.com/office/drawing/2014/main" id="{6AFDA0E9-747C-79CC-8543-A1F4DB9E8B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416050" y="1779807"/>
            <a:ext cx="793750" cy="94104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C008D49-5F0C-A153-50F6-C9B85E6E3078}"/>
              </a:ext>
            </a:extLst>
          </p:cNvPr>
          <p:cNvSpPr/>
          <p:nvPr/>
        </p:nvSpPr>
        <p:spPr>
          <a:xfrm>
            <a:off x="1263650" y="1717099"/>
            <a:ext cx="549275" cy="1003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A09E61-37CF-2DBD-07D7-4FD0572FE462}"/>
              </a:ext>
            </a:extLst>
          </p:cNvPr>
          <p:cNvSpPr txBox="1"/>
          <p:nvPr/>
        </p:nvSpPr>
        <p:spPr>
          <a:xfrm>
            <a:off x="4811059" y="4257476"/>
            <a:ext cx="12998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{(</a:t>
            </a:r>
            <a:r>
              <a:rPr lang="en-US" sz="1800" b="1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, </a:t>
            </a:r>
            <a:r>
              <a:rPr lang="en-US" sz="1800" i="1" dirty="0"/>
              <a:t>b</a:t>
            </a:r>
            <a:r>
              <a:rPr lang="en-US" sz="1800" i="1" baseline="-25000" dirty="0"/>
              <a:t>i</a:t>
            </a:r>
            <a:r>
              <a:rPr lang="en-US" sz="1800" dirty="0"/>
              <a:t>)}</a:t>
            </a:r>
            <a:r>
              <a:rPr lang="en-US" sz="1800" i="1" baseline="-25000" dirty="0" err="1"/>
              <a:t>i</a:t>
            </a:r>
            <a:r>
              <a:rPr lang="en-US" sz="1800" baseline="-25000" dirty="0"/>
              <a:t>=</a:t>
            </a:r>
            <a:r>
              <a:rPr lang="en-US" sz="1800" i="1" baseline="-25000" dirty="0"/>
              <a:t>1</a:t>
            </a:r>
            <a:r>
              <a:rPr lang="en-US" sz="1800" i="1" baseline="30000" dirty="0"/>
              <a:t>m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B183E5-6483-424E-4051-1932993731AD}"/>
              </a:ext>
            </a:extLst>
          </p:cNvPr>
          <p:cNvSpPr txBox="1"/>
          <p:nvPr/>
        </p:nvSpPr>
        <p:spPr>
          <a:xfrm>
            <a:off x="8959850" y="4681071"/>
            <a:ext cx="24742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/>
              <a:t>s</a:t>
            </a:r>
            <a:r>
              <a:rPr lang="en-US" dirty="0"/>
              <a:t>’ ~ </a:t>
            </a:r>
            <a:r>
              <a:rPr lang="en-US" dirty="0" err="1"/>
              <a:t>Inv</a:t>
            </a:r>
            <a:r>
              <a:rPr lang="en-US" baseline="30000" dirty="0" err="1"/>
              <a:t>Pred</a:t>
            </a:r>
            <a:r>
              <a:rPr lang="en-US" dirty="0"/>
              <a:t>( </a:t>
            </a:r>
            <a:r>
              <a:rPr lang="en-US" sz="1800" dirty="0"/>
              <a:t>{(</a:t>
            </a:r>
            <a:r>
              <a:rPr lang="en-US" sz="1800" b="1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, </a:t>
            </a:r>
            <a:r>
              <a:rPr lang="en-US" sz="1800" i="1" dirty="0"/>
              <a:t>b</a:t>
            </a:r>
            <a:r>
              <a:rPr lang="en-US" sz="1800" i="1" baseline="-25000" dirty="0"/>
              <a:t>i</a:t>
            </a:r>
            <a:r>
              <a:rPr lang="en-US" sz="1800" dirty="0"/>
              <a:t>)}</a:t>
            </a:r>
            <a:r>
              <a:rPr lang="en-US" sz="1800" i="1" baseline="-25000" dirty="0" err="1"/>
              <a:t>i</a:t>
            </a:r>
            <a:r>
              <a:rPr lang="en-US" sz="1800" baseline="-25000" dirty="0"/>
              <a:t>=</a:t>
            </a:r>
            <a:r>
              <a:rPr lang="en-US" sz="1800" i="1" baseline="-25000" dirty="0"/>
              <a:t>1</a:t>
            </a:r>
            <a:r>
              <a:rPr lang="en-US" sz="1800" i="1" baseline="30000" dirty="0"/>
              <a:t>m</a:t>
            </a:r>
            <a:r>
              <a:rPr lang="en-US" sz="1800" dirty="0"/>
              <a:t> )</a:t>
            </a:r>
          </a:p>
          <a:p>
            <a:r>
              <a:rPr lang="en-US" sz="1800" dirty="0"/>
              <a:t> </a:t>
            </a:r>
            <a:endParaRPr lang="en-US" dirty="0"/>
          </a:p>
          <a:p>
            <a:r>
              <a:rPr lang="en-US" b="1" i="1" dirty="0">
                <a:solidFill>
                  <a:schemeClr val="bg1"/>
                </a:solidFill>
              </a:rPr>
              <a:t>s</a:t>
            </a:r>
            <a:r>
              <a:rPr lang="en-US" dirty="0">
                <a:solidFill>
                  <a:schemeClr val="bg1"/>
                </a:solidFill>
              </a:rPr>
              <a:t>’’ ~ </a:t>
            </a:r>
            <a:r>
              <a:rPr lang="en-US" dirty="0" err="1">
                <a:solidFill>
                  <a:schemeClr val="bg1"/>
                </a:solidFill>
              </a:rPr>
              <a:t>Z</a:t>
            </a:r>
            <a:r>
              <a:rPr lang="en-US" i="1" baseline="-25000" dirty="0" err="1">
                <a:solidFill>
                  <a:schemeClr val="bg1"/>
                </a:solidFill>
              </a:rPr>
              <a:t>q</a:t>
            </a:r>
            <a:r>
              <a:rPr lang="en-US" i="1" baseline="30000" dirty="0" err="1">
                <a:solidFill>
                  <a:schemeClr val="bg1"/>
                </a:solidFill>
              </a:rPr>
              <a:t>n</a:t>
            </a: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s.t.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H</a:t>
            </a:r>
            <a:r>
              <a:rPr lang="en-US" baseline="30000" dirty="0">
                <a:solidFill>
                  <a:schemeClr val="bg1"/>
                </a:solidFill>
              </a:rPr>
              <a:t> t</a:t>
            </a:r>
            <a:r>
              <a:rPr lang="en-US" b="1" i="1" dirty="0">
                <a:solidFill>
                  <a:schemeClr val="bg1"/>
                </a:solidFill>
              </a:rPr>
              <a:t> s</a:t>
            </a:r>
            <a:r>
              <a:rPr lang="en-US" dirty="0">
                <a:solidFill>
                  <a:schemeClr val="bg1"/>
                </a:solidFill>
              </a:rPr>
              <a:t>’’ = </a:t>
            </a:r>
            <a:r>
              <a:rPr lang="en-US" b="1" i="1" dirty="0">
                <a:solidFill>
                  <a:schemeClr val="bg1"/>
                </a:solidFill>
              </a:rPr>
              <a:t>s</a:t>
            </a:r>
            <a:r>
              <a:rPr lang="en-US" dirty="0">
                <a:solidFill>
                  <a:schemeClr val="bg1"/>
                </a:solidFill>
              </a:rPr>
              <a:t>’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E0C5E9-D7E7-0AD0-4865-1B8017FE48A5}"/>
              </a:ext>
            </a:extLst>
          </p:cNvPr>
          <p:cNvSpPr/>
          <p:nvPr/>
        </p:nvSpPr>
        <p:spPr>
          <a:xfrm>
            <a:off x="158750" y="6124667"/>
            <a:ext cx="1654175" cy="599281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AA6E7C-35AE-191C-D666-D02F4BC4A672}"/>
              </a:ext>
            </a:extLst>
          </p:cNvPr>
          <p:cNvSpPr txBox="1"/>
          <p:nvPr/>
        </p:nvSpPr>
        <p:spPr>
          <a:xfrm>
            <a:off x="422274" y="6224252"/>
            <a:ext cx="1127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bg1"/>
                </a:solidFill>
              </a:rPr>
              <a:t>s</a:t>
            </a:r>
            <a:r>
              <a:rPr lang="en-US" sz="2000" dirty="0">
                <a:solidFill>
                  <a:schemeClr val="bg1"/>
                </a:solidFill>
              </a:rPr>
              <a:t>’ = </a:t>
            </a:r>
            <a:r>
              <a:rPr lang="en-US" sz="2000" b="1" i="1" dirty="0">
                <a:solidFill>
                  <a:schemeClr val="bg1"/>
                </a:solidFill>
              </a:rPr>
              <a:t>H</a:t>
            </a:r>
            <a:r>
              <a:rPr lang="en-US" sz="2000" baseline="30000" dirty="0">
                <a:solidFill>
                  <a:schemeClr val="bg1"/>
                </a:solidFill>
              </a:rPr>
              <a:t> 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966093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1869-93B5-E8F4-2AAF-81FCE6E2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with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3E7D-8EC8-4368-0732-B69D01A3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					</a:t>
            </a:r>
            <a:r>
              <a:rPr lang="en-US" sz="1800" b="1" dirty="0"/>
              <a:t>LWE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	 							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</a:t>
            </a:r>
            <a:r>
              <a:rPr lang="en-US" sz="1800" b="1" i="1" dirty="0"/>
              <a:t>s</a:t>
            </a:r>
            <a:r>
              <a:rPr lang="en-US" sz="1800" dirty="0"/>
              <a:t> ~ </a:t>
            </a:r>
            <a:r>
              <a:rPr lang="en-US" sz="1800" dirty="0" err="1"/>
              <a:t>Z</a:t>
            </a:r>
            <a:r>
              <a:rPr lang="en-US" sz="1800" i="1" baseline="-25000" dirty="0" err="1"/>
              <a:t>q</a:t>
            </a:r>
            <a:r>
              <a:rPr lang="en-US" sz="1800" i="1" baseline="30000" dirty="0" err="1"/>
              <a:t>n</a:t>
            </a:r>
            <a:endParaRPr lang="en-US" sz="1800" i="1" baseline="30000" dirty="0"/>
          </a:p>
          <a:p>
            <a:pPr marL="0" indent="0">
              <a:lnSpc>
                <a:spcPct val="100000"/>
              </a:lnSpc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</a:t>
            </a:r>
            <a:r>
              <a:rPr lang="en-US" sz="1800" b="1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 ~ </a:t>
            </a:r>
            <a:r>
              <a:rPr lang="en-US" sz="1800" dirty="0" err="1"/>
              <a:t>Z</a:t>
            </a:r>
            <a:r>
              <a:rPr lang="en-US" sz="1800" i="1" baseline="-25000" dirty="0" err="1"/>
              <a:t>q</a:t>
            </a:r>
            <a:r>
              <a:rPr lang="en-US" sz="1800" i="1" baseline="30000" dirty="0" err="1"/>
              <a:t>n</a:t>
            </a:r>
            <a:endParaRPr lang="en-US" sz="1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</a:t>
            </a:r>
            <a:r>
              <a:rPr lang="en-US" sz="1800" i="1" dirty="0" err="1"/>
              <a:t>e</a:t>
            </a:r>
            <a:r>
              <a:rPr lang="en-US" sz="1800" i="1" baseline="-25000" dirty="0" err="1"/>
              <a:t>i</a:t>
            </a:r>
            <a:r>
              <a:rPr lang="en-US" sz="1800" dirty="0"/>
              <a:t> ~ </a:t>
            </a:r>
            <a:r>
              <a:rPr lang="en-US" sz="1800" i="1" dirty="0" err="1"/>
              <a:t>χ</a:t>
            </a:r>
            <a:endParaRPr lang="en-US" sz="1800" i="1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i="1" dirty="0"/>
              <a:t>	b</a:t>
            </a:r>
            <a:r>
              <a:rPr lang="en-US" sz="1800" i="1" baseline="-25000" dirty="0"/>
              <a:t>i</a:t>
            </a:r>
            <a:r>
              <a:rPr lang="en-US" sz="1800" dirty="0"/>
              <a:t> = &lt;</a:t>
            </a:r>
            <a:r>
              <a:rPr lang="en-US" sz="1800" b="1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, </a:t>
            </a:r>
            <a:r>
              <a:rPr lang="en-US" sz="1800" b="1" i="1" dirty="0"/>
              <a:t>s</a:t>
            </a:r>
            <a:r>
              <a:rPr lang="en-US" sz="1800" dirty="0"/>
              <a:t>&gt; + </a:t>
            </a:r>
            <a:r>
              <a:rPr lang="en-US" sz="1800" i="1" dirty="0" err="1"/>
              <a:t>e</a:t>
            </a:r>
            <a:r>
              <a:rPr lang="en-US" sz="1800" i="1" baseline="-25000" dirty="0" err="1"/>
              <a:t>i</a:t>
            </a:r>
            <a:r>
              <a:rPr lang="en-US" sz="18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			             (</a:t>
            </a:r>
            <a:r>
              <a:rPr lang="en-US" sz="1800" b="1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, </a:t>
            </a:r>
            <a:r>
              <a:rPr lang="en-US" sz="1800" i="1" dirty="0"/>
              <a:t>b</a:t>
            </a:r>
            <a:r>
              <a:rPr lang="en-US" sz="1800" i="1" baseline="-25000" dirty="0"/>
              <a:t>i</a:t>
            </a:r>
            <a:r>
              <a:rPr lang="en-US" sz="18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030A8-5D7D-C6C0-05AC-5BC43BD9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6</a:t>
            </a:fld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1977682-A51D-A4F0-6B59-E0F8E65BA84B}"/>
              </a:ext>
            </a:extLst>
          </p:cNvPr>
          <p:cNvCxnSpPr>
            <a:cxnSpLocks/>
          </p:cNvCxnSpPr>
          <p:nvPr/>
        </p:nvCxnSpPr>
        <p:spPr>
          <a:xfrm flipH="1">
            <a:off x="3543300" y="3670300"/>
            <a:ext cx="38354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0D56B4D-CF89-958E-166F-15D5F8FD5BCA}"/>
              </a:ext>
            </a:extLst>
          </p:cNvPr>
          <p:cNvCxnSpPr>
            <a:cxnSpLocks/>
          </p:cNvCxnSpPr>
          <p:nvPr/>
        </p:nvCxnSpPr>
        <p:spPr>
          <a:xfrm>
            <a:off x="3543300" y="5308600"/>
            <a:ext cx="38798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Brace 11">
            <a:extLst>
              <a:ext uri="{FF2B5EF4-FFF2-40B4-BE49-F238E27FC236}">
                <a16:creationId xmlns:a16="http://schemas.microsoft.com/office/drawing/2014/main" id="{4781841E-9F8F-DA1D-B617-574E2991012C}"/>
              </a:ext>
            </a:extLst>
          </p:cNvPr>
          <p:cNvSpPr/>
          <p:nvPr/>
        </p:nvSpPr>
        <p:spPr>
          <a:xfrm>
            <a:off x="7423150" y="3530604"/>
            <a:ext cx="1536700" cy="1904996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FB2349-EF16-F724-F602-EAB8BBB8877D}"/>
              </a:ext>
            </a:extLst>
          </p:cNvPr>
          <p:cNvSpPr txBox="1"/>
          <p:nvPr/>
        </p:nvSpPr>
        <p:spPr>
          <a:xfrm>
            <a:off x="8959850" y="4298436"/>
            <a:ext cx="234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i</a:t>
            </a:r>
            <a:r>
              <a:rPr lang="en-US" dirty="0"/>
              <a:t> = </a:t>
            </a:r>
            <a:r>
              <a:rPr lang="en-US" i="1" dirty="0"/>
              <a:t>1</a:t>
            </a:r>
            <a:r>
              <a:rPr lang="en-US" dirty="0"/>
              <a:t>, …, </a:t>
            </a:r>
            <a:r>
              <a:rPr lang="en-US" i="1" dirty="0"/>
              <a:t>m</a:t>
            </a:r>
            <a:r>
              <a:rPr lang="en-US" dirty="0"/>
              <a:t> = poly(</a:t>
            </a:r>
            <a:r>
              <a:rPr lang="en-US" i="1" dirty="0"/>
              <a:t>n</a:t>
            </a:r>
            <a:r>
              <a:rPr lang="en-US" dirty="0"/>
              <a:t>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71E52F1-C480-8940-A2D7-01CA23F03517}"/>
              </a:ext>
            </a:extLst>
          </p:cNvPr>
          <p:cNvCxnSpPr>
            <a:cxnSpLocks/>
          </p:cNvCxnSpPr>
          <p:nvPr/>
        </p:nvCxnSpPr>
        <p:spPr>
          <a:xfrm flipH="1">
            <a:off x="3543300" y="5876370"/>
            <a:ext cx="38354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3E4BDE1-62F0-9A8D-33E2-F32E76EAB111}"/>
              </a:ext>
            </a:extLst>
          </p:cNvPr>
          <p:cNvSpPr txBox="1"/>
          <p:nvPr/>
        </p:nvSpPr>
        <p:spPr>
          <a:xfrm>
            <a:off x="5461000" y="5507039"/>
            <a:ext cx="438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s</a:t>
            </a:r>
            <a:r>
              <a:rPr lang="en-US" dirty="0"/>
              <a:t>’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685D44A-4235-C90C-6855-F064BF158167}"/>
              </a:ext>
            </a:extLst>
          </p:cNvPr>
          <p:cNvSpPr/>
          <p:nvPr/>
        </p:nvSpPr>
        <p:spPr>
          <a:xfrm>
            <a:off x="158750" y="6124667"/>
            <a:ext cx="2743200" cy="599281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15EBB7-9DA7-9C2C-2772-F0137FE0C902}"/>
              </a:ext>
            </a:extLst>
          </p:cNvPr>
          <p:cNvSpPr txBox="1"/>
          <p:nvPr/>
        </p:nvSpPr>
        <p:spPr>
          <a:xfrm>
            <a:off x="322356" y="6223787"/>
            <a:ext cx="24159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 solves LWE if </a:t>
            </a:r>
            <a:r>
              <a:rPr lang="en-US" sz="2000" b="1" i="1" dirty="0">
                <a:solidFill>
                  <a:schemeClr val="bg1"/>
                </a:solidFill>
              </a:rPr>
              <a:t>s</a:t>
            </a:r>
            <a:r>
              <a:rPr lang="en-US" sz="2000" dirty="0">
                <a:solidFill>
                  <a:schemeClr val="bg1"/>
                </a:solidFill>
              </a:rPr>
              <a:t>’ = </a:t>
            </a:r>
            <a:r>
              <a:rPr lang="en-US" sz="2000" b="1" i="1" dirty="0">
                <a:solidFill>
                  <a:schemeClr val="bg1"/>
                </a:solidFill>
              </a:rPr>
              <a:t>s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8" name="Picture 7" descr="LA CASA ENCENDIDA: PERSONAJE">
            <a:extLst>
              <a:ext uri="{FF2B5EF4-FFF2-40B4-BE49-F238E27FC236}">
                <a16:creationId xmlns:a16="http://schemas.microsoft.com/office/drawing/2014/main" id="{DAB9F2F7-08C2-71E2-12F1-E38318C89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H="1">
            <a:off x="8959850" y="2074936"/>
            <a:ext cx="793750" cy="645915"/>
          </a:xfrm>
          <a:prstGeom prst="rect">
            <a:avLst/>
          </a:prstGeom>
        </p:spPr>
      </p:pic>
      <p:pic>
        <p:nvPicPr>
          <p:cNvPr id="10" name="Picture 9" descr="File:Riddler (DC Animated Universe).jpg - Wikipedia">
            <a:extLst>
              <a:ext uri="{FF2B5EF4-FFF2-40B4-BE49-F238E27FC236}">
                <a16:creationId xmlns:a16="http://schemas.microsoft.com/office/drawing/2014/main" id="{6AFDA0E9-747C-79CC-8543-A1F4DB9E8B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416050" y="1779807"/>
            <a:ext cx="793750" cy="94104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C008D49-5F0C-A153-50F6-C9B85E6E3078}"/>
              </a:ext>
            </a:extLst>
          </p:cNvPr>
          <p:cNvSpPr/>
          <p:nvPr/>
        </p:nvSpPr>
        <p:spPr>
          <a:xfrm>
            <a:off x="1263650" y="1717099"/>
            <a:ext cx="549275" cy="1003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52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1869-93B5-E8F4-2AAF-81FCE6E2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Sketch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3E7D-8EC8-4368-0732-B69D01A3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					</a:t>
            </a:r>
            <a:r>
              <a:rPr lang="en-US" sz="1800" b="1" dirty="0"/>
              <a:t>LWE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	 							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</a:t>
            </a:r>
            <a:r>
              <a:rPr lang="en-US" sz="1800" b="1" i="1" dirty="0"/>
              <a:t>s</a:t>
            </a:r>
            <a:r>
              <a:rPr lang="en-US" sz="1800" dirty="0"/>
              <a:t> ~ </a:t>
            </a:r>
            <a:r>
              <a:rPr lang="en-US" sz="1800" dirty="0" err="1"/>
              <a:t>Z</a:t>
            </a:r>
            <a:r>
              <a:rPr lang="en-US" sz="1800" i="1" baseline="-25000" dirty="0" err="1"/>
              <a:t>q</a:t>
            </a:r>
            <a:r>
              <a:rPr lang="en-US" sz="1800" i="1" baseline="30000" dirty="0" err="1"/>
              <a:t>n</a:t>
            </a:r>
            <a:r>
              <a:rPr lang="en-US" sz="18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i="1" baseline="30000" dirty="0"/>
              <a:t>	</a:t>
            </a:r>
            <a:r>
              <a:rPr lang="en-US" sz="1800" dirty="0"/>
              <a:t>{(</a:t>
            </a:r>
            <a:r>
              <a:rPr lang="en-US" sz="1800" b="1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, </a:t>
            </a:r>
            <a:r>
              <a:rPr lang="en-US" sz="1800" i="1" dirty="0"/>
              <a:t>b</a:t>
            </a:r>
            <a:r>
              <a:rPr lang="en-US" sz="1800" i="1" baseline="-25000" dirty="0"/>
              <a:t>i</a:t>
            </a:r>
            <a:r>
              <a:rPr lang="en-US" sz="1800" dirty="0"/>
              <a:t>)}</a:t>
            </a:r>
            <a:r>
              <a:rPr lang="en-US" sz="1800" i="1" baseline="-25000" dirty="0" err="1"/>
              <a:t>i</a:t>
            </a:r>
            <a:r>
              <a:rPr lang="en-US" sz="1800" baseline="-25000" dirty="0"/>
              <a:t>=</a:t>
            </a:r>
            <a:r>
              <a:rPr lang="en-US" sz="1800" i="1" baseline="-25000" dirty="0"/>
              <a:t>1</a:t>
            </a:r>
            <a:r>
              <a:rPr lang="en-US" sz="1800" i="1" baseline="30000" dirty="0"/>
              <a:t>m</a:t>
            </a:r>
            <a:r>
              <a:rPr lang="en-US" sz="1800" dirty="0"/>
              <a:t>  ~ LWE(</a:t>
            </a:r>
            <a:r>
              <a:rPr lang="en-US" sz="1800" b="1" i="1" dirty="0"/>
              <a:t>s</a:t>
            </a:r>
            <a:r>
              <a:rPr lang="en-US" sz="1800" dirty="0"/>
              <a:t>, </a:t>
            </a:r>
            <a:r>
              <a:rPr lang="en-US" sz="1800" i="1" dirty="0" err="1"/>
              <a:t>χ</a:t>
            </a:r>
            <a:r>
              <a:rPr lang="en-US" sz="1800" dirty="0"/>
              <a:t>)</a:t>
            </a:r>
            <a:r>
              <a:rPr lang="en-US" sz="1800" i="1" baseline="30000" dirty="0"/>
              <a:t>m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		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030A8-5D7D-C6C0-05AC-5BC43BD9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60</a:t>
            </a:fld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0D56B4D-CF89-958E-166F-15D5F8FD5BCA}"/>
              </a:ext>
            </a:extLst>
          </p:cNvPr>
          <p:cNvCxnSpPr>
            <a:cxnSpLocks/>
          </p:cNvCxnSpPr>
          <p:nvPr/>
        </p:nvCxnSpPr>
        <p:spPr>
          <a:xfrm>
            <a:off x="3498850" y="4681071"/>
            <a:ext cx="38798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71E52F1-C480-8940-A2D7-01CA23F03517}"/>
              </a:ext>
            </a:extLst>
          </p:cNvPr>
          <p:cNvCxnSpPr>
            <a:cxnSpLocks/>
          </p:cNvCxnSpPr>
          <p:nvPr/>
        </p:nvCxnSpPr>
        <p:spPr>
          <a:xfrm flipH="1">
            <a:off x="3543300" y="5867405"/>
            <a:ext cx="38354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LA CASA ENCENDIDA: PERSONAJE">
            <a:extLst>
              <a:ext uri="{FF2B5EF4-FFF2-40B4-BE49-F238E27FC236}">
                <a16:creationId xmlns:a16="http://schemas.microsoft.com/office/drawing/2014/main" id="{DAB9F2F7-08C2-71E2-12F1-E38318C89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H="1">
            <a:off x="8959850" y="2074936"/>
            <a:ext cx="793750" cy="645915"/>
          </a:xfrm>
          <a:prstGeom prst="rect">
            <a:avLst/>
          </a:prstGeom>
        </p:spPr>
      </p:pic>
      <p:pic>
        <p:nvPicPr>
          <p:cNvPr id="10" name="Picture 9" descr="File:Riddler (DC Animated Universe).jpg - Wikipedia">
            <a:extLst>
              <a:ext uri="{FF2B5EF4-FFF2-40B4-BE49-F238E27FC236}">
                <a16:creationId xmlns:a16="http://schemas.microsoft.com/office/drawing/2014/main" id="{6AFDA0E9-747C-79CC-8543-A1F4DB9E8B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416050" y="1779807"/>
            <a:ext cx="793750" cy="94104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C008D49-5F0C-A153-50F6-C9B85E6E3078}"/>
              </a:ext>
            </a:extLst>
          </p:cNvPr>
          <p:cNvSpPr/>
          <p:nvPr/>
        </p:nvSpPr>
        <p:spPr>
          <a:xfrm>
            <a:off x="1263650" y="1717099"/>
            <a:ext cx="549275" cy="1003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A09E61-37CF-2DBD-07D7-4FD0572FE462}"/>
              </a:ext>
            </a:extLst>
          </p:cNvPr>
          <p:cNvSpPr txBox="1"/>
          <p:nvPr/>
        </p:nvSpPr>
        <p:spPr>
          <a:xfrm>
            <a:off x="4811059" y="4257476"/>
            <a:ext cx="12998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{(</a:t>
            </a:r>
            <a:r>
              <a:rPr lang="en-US" sz="1800" b="1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, </a:t>
            </a:r>
            <a:r>
              <a:rPr lang="en-US" sz="1800" i="1" dirty="0"/>
              <a:t>b</a:t>
            </a:r>
            <a:r>
              <a:rPr lang="en-US" sz="1800" i="1" baseline="-25000" dirty="0"/>
              <a:t>i</a:t>
            </a:r>
            <a:r>
              <a:rPr lang="en-US" sz="1800" dirty="0"/>
              <a:t>)}</a:t>
            </a:r>
            <a:r>
              <a:rPr lang="en-US" sz="1800" i="1" baseline="-25000" dirty="0" err="1"/>
              <a:t>i</a:t>
            </a:r>
            <a:r>
              <a:rPr lang="en-US" sz="1800" baseline="-25000" dirty="0"/>
              <a:t>=</a:t>
            </a:r>
            <a:r>
              <a:rPr lang="en-US" sz="1800" i="1" baseline="-25000" dirty="0"/>
              <a:t>1</a:t>
            </a:r>
            <a:r>
              <a:rPr lang="en-US" sz="1800" i="1" baseline="30000" dirty="0"/>
              <a:t>m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B183E5-6483-424E-4051-1932993731AD}"/>
              </a:ext>
            </a:extLst>
          </p:cNvPr>
          <p:cNvSpPr txBox="1"/>
          <p:nvPr/>
        </p:nvSpPr>
        <p:spPr>
          <a:xfrm>
            <a:off x="8959850" y="4681071"/>
            <a:ext cx="24742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/>
              <a:t>s</a:t>
            </a:r>
            <a:r>
              <a:rPr lang="en-US" dirty="0"/>
              <a:t>’ ~ </a:t>
            </a:r>
            <a:r>
              <a:rPr lang="en-US" dirty="0" err="1"/>
              <a:t>Inv</a:t>
            </a:r>
            <a:r>
              <a:rPr lang="en-US" baseline="30000" dirty="0" err="1"/>
              <a:t>Pred</a:t>
            </a:r>
            <a:r>
              <a:rPr lang="en-US" dirty="0"/>
              <a:t>( </a:t>
            </a:r>
            <a:r>
              <a:rPr lang="en-US" sz="1800" dirty="0"/>
              <a:t>{(</a:t>
            </a:r>
            <a:r>
              <a:rPr lang="en-US" sz="1800" b="1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, </a:t>
            </a:r>
            <a:r>
              <a:rPr lang="en-US" sz="1800" i="1" dirty="0"/>
              <a:t>b</a:t>
            </a:r>
            <a:r>
              <a:rPr lang="en-US" sz="1800" i="1" baseline="-25000" dirty="0"/>
              <a:t>i</a:t>
            </a:r>
            <a:r>
              <a:rPr lang="en-US" sz="1800" dirty="0"/>
              <a:t>)}</a:t>
            </a:r>
            <a:r>
              <a:rPr lang="en-US" sz="1800" i="1" baseline="-25000" dirty="0" err="1"/>
              <a:t>i</a:t>
            </a:r>
            <a:r>
              <a:rPr lang="en-US" sz="1800" baseline="-25000" dirty="0"/>
              <a:t>=</a:t>
            </a:r>
            <a:r>
              <a:rPr lang="en-US" sz="1800" i="1" baseline="-25000" dirty="0"/>
              <a:t>1</a:t>
            </a:r>
            <a:r>
              <a:rPr lang="en-US" sz="1800" i="1" baseline="30000" dirty="0"/>
              <a:t>m</a:t>
            </a:r>
            <a:r>
              <a:rPr lang="en-US" sz="1800" dirty="0"/>
              <a:t> )</a:t>
            </a:r>
          </a:p>
          <a:p>
            <a:r>
              <a:rPr lang="en-US" sz="1800" dirty="0"/>
              <a:t> </a:t>
            </a:r>
            <a:endParaRPr lang="en-US" dirty="0"/>
          </a:p>
          <a:p>
            <a:r>
              <a:rPr lang="en-US" b="1" i="1" dirty="0"/>
              <a:t>s</a:t>
            </a:r>
            <a:r>
              <a:rPr lang="en-US" dirty="0"/>
              <a:t>’’ ~ </a:t>
            </a:r>
            <a:r>
              <a:rPr lang="en-US" dirty="0" err="1"/>
              <a:t>Z</a:t>
            </a:r>
            <a:r>
              <a:rPr lang="en-US" i="1" baseline="-25000" dirty="0" err="1"/>
              <a:t>q</a:t>
            </a:r>
            <a:r>
              <a:rPr lang="en-US" i="1" baseline="30000" dirty="0" err="1"/>
              <a:t>n</a:t>
            </a:r>
            <a:r>
              <a:rPr lang="en-US" dirty="0"/>
              <a:t>  </a:t>
            </a:r>
            <a:r>
              <a:rPr lang="en-US" dirty="0" err="1"/>
              <a:t>s.t.</a:t>
            </a:r>
            <a:r>
              <a:rPr lang="en-US" dirty="0"/>
              <a:t> </a:t>
            </a:r>
            <a:r>
              <a:rPr lang="en-US" b="1" i="1" dirty="0"/>
              <a:t>H</a:t>
            </a:r>
            <a:r>
              <a:rPr lang="en-US" baseline="30000" dirty="0"/>
              <a:t> t</a:t>
            </a:r>
            <a:r>
              <a:rPr lang="en-US" b="1" i="1" dirty="0"/>
              <a:t> s</a:t>
            </a:r>
            <a:r>
              <a:rPr lang="en-US" dirty="0"/>
              <a:t>’’ = </a:t>
            </a:r>
            <a:r>
              <a:rPr lang="en-US" b="1" i="1" dirty="0"/>
              <a:t>s</a:t>
            </a:r>
            <a:r>
              <a:rPr lang="en-US" dirty="0"/>
              <a:t>’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26ACBE-9079-CE7D-96FE-EE3C420CC6BC}"/>
              </a:ext>
            </a:extLst>
          </p:cNvPr>
          <p:cNvSpPr txBox="1"/>
          <p:nvPr/>
        </p:nvSpPr>
        <p:spPr>
          <a:xfrm>
            <a:off x="5178798" y="5430605"/>
            <a:ext cx="5199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/>
              <a:t>s</a:t>
            </a:r>
            <a:r>
              <a:rPr lang="en-US" sz="1800" dirty="0"/>
              <a:t>’’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FEE9604-B324-6664-F10A-CFD5B5D9BB0F}"/>
              </a:ext>
            </a:extLst>
          </p:cNvPr>
          <p:cNvSpPr/>
          <p:nvPr/>
        </p:nvSpPr>
        <p:spPr>
          <a:xfrm>
            <a:off x="158750" y="6124667"/>
            <a:ext cx="1654175" cy="599281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61C8B3-B870-8828-68BB-CFB07B6152A2}"/>
              </a:ext>
            </a:extLst>
          </p:cNvPr>
          <p:cNvSpPr txBox="1"/>
          <p:nvPr/>
        </p:nvSpPr>
        <p:spPr>
          <a:xfrm>
            <a:off x="422274" y="6224252"/>
            <a:ext cx="11271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bg1"/>
                </a:solidFill>
              </a:rPr>
              <a:t>s</a:t>
            </a:r>
            <a:r>
              <a:rPr lang="en-US" sz="2000" dirty="0">
                <a:solidFill>
                  <a:schemeClr val="bg1"/>
                </a:solidFill>
              </a:rPr>
              <a:t>’ = </a:t>
            </a:r>
            <a:r>
              <a:rPr lang="en-US" sz="2000" b="1" i="1" dirty="0">
                <a:solidFill>
                  <a:schemeClr val="bg1"/>
                </a:solidFill>
              </a:rPr>
              <a:t>H</a:t>
            </a:r>
            <a:r>
              <a:rPr lang="en-US" sz="2000" baseline="30000" dirty="0">
                <a:solidFill>
                  <a:schemeClr val="bg1"/>
                </a:solidFill>
              </a:rPr>
              <a:t> 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b="1" i="1" dirty="0">
                <a:solidFill>
                  <a:schemeClr val="bg1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3266257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1869-93B5-E8F4-2AAF-81FCE6E2F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Sketch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3E7D-8EC8-4368-0732-B69D01A3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					</a:t>
            </a:r>
            <a:r>
              <a:rPr lang="en-US" sz="1800" b="1" dirty="0"/>
              <a:t>LWE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	 								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</a:t>
            </a:r>
            <a:r>
              <a:rPr lang="en-US" sz="1800" b="1" i="1" dirty="0"/>
              <a:t>s</a:t>
            </a:r>
            <a:r>
              <a:rPr lang="en-US" sz="1800" dirty="0"/>
              <a:t> ~ </a:t>
            </a:r>
            <a:r>
              <a:rPr lang="en-US" sz="1800" dirty="0" err="1"/>
              <a:t>Z</a:t>
            </a:r>
            <a:r>
              <a:rPr lang="en-US" sz="1800" i="1" baseline="-25000" dirty="0" err="1"/>
              <a:t>q</a:t>
            </a:r>
            <a:r>
              <a:rPr lang="en-US" sz="1800" i="1" baseline="30000" dirty="0" err="1"/>
              <a:t>n</a:t>
            </a:r>
            <a:r>
              <a:rPr lang="en-US" sz="1800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800" i="1" baseline="30000" dirty="0"/>
              <a:t>	</a:t>
            </a:r>
            <a:r>
              <a:rPr lang="en-US" sz="1800" dirty="0"/>
              <a:t>{(</a:t>
            </a:r>
            <a:r>
              <a:rPr lang="en-US" sz="1800" b="1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, </a:t>
            </a:r>
            <a:r>
              <a:rPr lang="en-US" sz="1800" i="1" dirty="0"/>
              <a:t>b</a:t>
            </a:r>
            <a:r>
              <a:rPr lang="en-US" sz="1800" i="1" baseline="-25000" dirty="0"/>
              <a:t>i</a:t>
            </a:r>
            <a:r>
              <a:rPr lang="en-US" sz="1800" dirty="0"/>
              <a:t>)}</a:t>
            </a:r>
            <a:r>
              <a:rPr lang="en-US" sz="1800" i="1" baseline="-25000" dirty="0" err="1"/>
              <a:t>i</a:t>
            </a:r>
            <a:r>
              <a:rPr lang="en-US" sz="1800" baseline="-25000" dirty="0"/>
              <a:t>=</a:t>
            </a:r>
            <a:r>
              <a:rPr lang="en-US" sz="1800" i="1" baseline="-25000" dirty="0"/>
              <a:t>1</a:t>
            </a:r>
            <a:r>
              <a:rPr lang="en-US" sz="1800" i="1" baseline="30000" dirty="0"/>
              <a:t>m</a:t>
            </a:r>
            <a:r>
              <a:rPr lang="en-US" sz="1800" dirty="0"/>
              <a:t>  ~ LWE(</a:t>
            </a:r>
            <a:r>
              <a:rPr lang="en-US" sz="1800" b="1" i="1" dirty="0"/>
              <a:t>s</a:t>
            </a:r>
            <a:r>
              <a:rPr lang="en-US" sz="1800" dirty="0"/>
              <a:t>, </a:t>
            </a:r>
            <a:r>
              <a:rPr lang="en-US" sz="1800" i="1" dirty="0" err="1"/>
              <a:t>χ</a:t>
            </a:r>
            <a:r>
              <a:rPr lang="en-US" sz="1800" dirty="0"/>
              <a:t>)</a:t>
            </a:r>
            <a:r>
              <a:rPr lang="en-US" sz="1800" i="1" baseline="30000" dirty="0"/>
              <a:t>m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>			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030A8-5D7D-C6C0-05AC-5BC43BD9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61</a:t>
            </a:fld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0D56B4D-CF89-958E-166F-15D5F8FD5BCA}"/>
              </a:ext>
            </a:extLst>
          </p:cNvPr>
          <p:cNvCxnSpPr>
            <a:cxnSpLocks/>
          </p:cNvCxnSpPr>
          <p:nvPr/>
        </p:nvCxnSpPr>
        <p:spPr>
          <a:xfrm>
            <a:off x="3498850" y="4681071"/>
            <a:ext cx="38798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71E52F1-C480-8940-A2D7-01CA23F03517}"/>
              </a:ext>
            </a:extLst>
          </p:cNvPr>
          <p:cNvCxnSpPr>
            <a:cxnSpLocks/>
          </p:cNvCxnSpPr>
          <p:nvPr/>
        </p:nvCxnSpPr>
        <p:spPr>
          <a:xfrm flipH="1">
            <a:off x="3543300" y="5867405"/>
            <a:ext cx="38354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LA CASA ENCENDIDA: PERSONAJE">
            <a:extLst>
              <a:ext uri="{FF2B5EF4-FFF2-40B4-BE49-F238E27FC236}">
                <a16:creationId xmlns:a16="http://schemas.microsoft.com/office/drawing/2014/main" id="{DAB9F2F7-08C2-71E2-12F1-E38318C892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H="1">
            <a:off x="8959850" y="2074936"/>
            <a:ext cx="793750" cy="645915"/>
          </a:xfrm>
          <a:prstGeom prst="rect">
            <a:avLst/>
          </a:prstGeom>
        </p:spPr>
      </p:pic>
      <p:pic>
        <p:nvPicPr>
          <p:cNvPr id="10" name="Picture 9" descr="File:Riddler (DC Animated Universe).jpg - Wikipedia">
            <a:extLst>
              <a:ext uri="{FF2B5EF4-FFF2-40B4-BE49-F238E27FC236}">
                <a16:creationId xmlns:a16="http://schemas.microsoft.com/office/drawing/2014/main" id="{6AFDA0E9-747C-79CC-8543-A1F4DB9E8B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416050" y="1779807"/>
            <a:ext cx="793750" cy="94104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C008D49-5F0C-A153-50F6-C9B85E6E3078}"/>
              </a:ext>
            </a:extLst>
          </p:cNvPr>
          <p:cNvSpPr/>
          <p:nvPr/>
        </p:nvSpPr>
        <p:spPr>
          <a:xfrm>
            <a:off x="1263650" y="1717099"/>
            <a:ext cx="549275" cy="1003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A09E61-37CF-2DBD-07D7-4FD0572FE462}"/>
              </a:ext>
            </a:extLst>
          </p:cNvPr>
          <p:cNvSpPr txBox="1"/>
          <p:nvPr/>
        </p:nvSpPr>
        <p:spPr>
          <a:xfrm>
            <a:off x="4811059" y="4257476"/>
            <a:ext cx="12998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{(</a:t>
            </a:r>
            <a:r>
              <a:rPr lang="en-US" sz="1800" b="1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, </a:t>
            </a:r>
            <a:r>
              <a:rPr lang="en-US" sz="1800" i="1" dirty="0"/>
              <a:t>b</a:t>
            </a:r>
            <a:r>
              <a:rPr lang="en-US" sz="1800" i="1" baseline="-25000" dirty="0"/>
              <a:t>i</a:t>
            </a:r>
            <a:r>
              <a:rPr lang="en-US" sz="1800" dirty="0"/>
              <a:t>)}</a:t>
            </a:r>
            <a:r>
              <a:rPr lang="en-US" sz="1800" i="1" baseline="-25000" dirty="0" err="1"/>
              <a:t>i</a:t>
            </a:r>
            <a:r>
              <a:rPr lang="en-US" sz="1800" baseline="-25000" dirty="0"/>
              <a:t>=</a:t>
            </a:r>
            <a:r>
              <a:rPr lang="en-US" sz="1800" i="1" baseline="-25000" dirty="0"/>
              <a:t>1</a:t>
            </a:r>
            <a:r>
              <a:rPr lang="en-US" sz="1800" i="1" baseline="30000" dirty="0"/>
              <a:t>m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B183E5-6483-424E-4051-1932993731AD}"/>
              </a:ext>
            </a:extLst>
          </p:cNvPr>
          <p:cNvSpPr txBox="1"/>
          <p:nvPr/>
        </p:nvSpPr>
        <p:spPr>
          <a:xfrm>
            <a:off x="8959850" y="4681071"/>
            <a:ext cx="24742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/>
              <a:t>s</a:t>
            </a:r>
            <a:r>
              <a:rPr lang="en-US" dirty="0"/>
              <a:t>’ ~ </a:t>
            </a:r>
            <a:r>
              <a:rPr lang="en-US" dirty="0" err="1"/>
              <a:t>Inv</a:t>
            </a:r>
            <a:r>
              <a:rPr lang="en-US" baseline="30000" dirty="0" err="1"/>
              <a:t>Pred</a:t>
            </a:r>
            <a:r>
              <a:rPr lang="en-US" dirty="0"/>
              <a:t>( </a:t>
            </a:r>
            <a:r>
              <a:rPr lang="en-US" sz="1800" dirty="0"/>
              <a:t>{(</a:t>
            </a:r>
            <a:r>
              <a:rPr lang="en-US" sz="1800" b="1" i="1" dirty="0"/>
              <a:t>a</a:t>
            </a:r>
            <a:r>
              <a:rPr lang="en-US" sz="1800" i="1" baseline="-25000" dirty="0"/>
              <a:t>i</a:t>
            </a:r>
            <a:r>
              <a:rPr lang="en-US" sz="1800" dirty="0"/>
              <a:t>, </a:t>
            </a:r>
            <a:r>
              <a:rPr lang="en-US" sz="1800" i="1" dirty="0"/>
              <a:t>b</a:t>
            </a:r>
            <a:r>
              <a:rPr lang="en-US" sz="1800" i="1" baseline="-25000" dirty="0"/>
              <a:t>i</a:t>
            </a:r>
            <a:r>
              <a:rPr lang="en-US" sz="1800" dirty="0"/>
              <a:t>)}</a:t>
            </a:r>
            <a:r>
              <a:rPr lang="en-US" sz="1800" i="1" baseline="-25000" dirty="0" err="1"/>
              <a:t>i</a:t>
            </a:r>
            <a:r>
              <a:rPr lang="en-US" sz="1800" baseline="-25000" dirty="0"/>
              <a:t>=</a:t>
            </a:r>
            <a:r>
              <a:rPr lang="en-US" sz="1800" i="1" baseline="-25000" dirty="0"/>
              <a:t>1</a:t>
            </a:r>
            <a:r>
              <a:rPr lang="en-US" sz="1800" i="1" baseline="30000" dirty="0"/>
              <a:t>m</a:t>
            </a:r>
            <a:r>
              <a:rPr lang="en-US" sz="1800" dirty="0"/>
              <a:t> )</a:t>
            </a:r>
          </a:p>
          <a:p>
            <a:r>
              <a:rPr lang="en-US" sz="1800" dirty="0"/>
              <a:t> </a:t>
            </a:r>
            <a:endParaRPr lang="en-US" dirty="0"/>
          </a:p>
          <a:p>
            <a:r>
              <a:rPr lang="en-US" b="1" i="1" dirty="0"/>
              <a:t>s</a:t>
            </a:r>
            <a:r>
              <a:rPr lang="en-US" dirty="0"/>
              <a:t>’’ ~ </a:t>
            </a:r>
            <a:r>
              <a:rPr lang="en-US" dirty="0" err="1"/>
              <a:t>Z</a:t>
            </a:r>
            <a:r>
              <a:rPr lang="en-US" i="1" baseline="-25000" dirty="0" err="1"/>
              <a:t>q</a:t>
            </a:r>
            <a:r>
              <a:rPr lang="en-US" i="1" baseline="30000" dirty="0" err="1"/>
              <a:t>n</a:t>
            </a:r>
            <a:r>
              <a:rPr lang="en-US" dirty="0"/>
              <a:t>  </a:t>
            </a:r>
            <a:r>
              <a:rPr lang="en-US" dirty="0" err="1"/>
              <a:t>s.t.</a:t>
            </a:r>
            <a:r>
              <a:rPr lang="en-US" dirty="0"/>
              <a:t> </a:t>
            </a:r>
            <a:r>
              <a:rPr lang="en-US" b="1" i="1" dirty="0"/>
              <a:t>H</a:t>
            </a:r>
            <a:r>
              <a:rPr lang="en-US" baseline="30000" dirty="0"/>
              <a:t> t</a:t>
            </a:r>
            <a:r>
              <a:rPr lang="en-US" b="1" i="1" dirty="0"/>
              <a:t> s</a:t>
            </a:r>
            <a:r>
              <a:rPr lang="en-US" dirty="0"/>
              <a:t>’’ = </a:t>
            </a:r>
            <a:r>
              <a:rPr lang="en-US" b="1" i="1" dirty="0"/>
              <a:t>s</a:t>
            </a:r>
            <a:r>
              <a:rPr lang="en-US" dirty="0"/>
              <a:t>’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26ACBE-9079-CE7D-96FE-EE3C420CC6BC}"/>
              </a:ext>
            </a:extLst>
          </p:cNvPr>
          <p:cNvSpPr txBox="1"/>
          <p:nvPr/>
        </p:nvSpPr>
        <p:spPr>
          <a:xfrm>
            <a:off x="5178798" y="5430605"/>
            <a:ext cx="5199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1" dirty="0"/>
              <a:t>s</a:t>
            </a:r>
            <a:r>
              <a:rPr lang="en-US" sz="1800" dirty="0"/>
              <a:t>’’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B8D391-2EFA-7E63-5FA3-53695D89F586}"/>
              </a:ext>
            </a:extLst>
          </p:cNvPr>
          <p:cNvSpPr/>
          <p:nvPr/>
        </p:nvSpPr>
        <p:spPr>
          <a:xfrm>
            <a:off x="158750" y="6124667"/>
            <a:ext cx="2432050" cy="599281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05346E-5B05-8A69-3C29-2AEA1505C795}"/>
              </a:ext>
            </a:extLst>
          </p:cNvPr>
          <p:cNvSpPr txBox="1"/>
          <p:nvPr/>
        </p:nvSpPr>
        <p:spPr>
          <a:xfrm>
            <a:off x="366712" y="6224252"/>
            <a:ext cx="2016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rank(</a:t>
            </a:r>
            <a:r>
              <a:rPr lang="en-US" sz="2000" b="1" i="1" dirty="0">
                <a:solidFill>
                  <a:schemeClr val="bg1"/>
                </a:solidFill>
              </a:rPr>
              <a:t>H</a:t>
            </a:r>
            <a:r>
              <a:rPr lang="en-US" sz="2000" dirty="0">
                <a:solidFill>
                  <a:schemeClr val="bg1"/>
                </a:solidFill>
              </a:rPr>
              <a:t>) ≥ </a:t>
            </a:r>
            <a:r>
              <a:rPr lang="en-US" sz="2000" i="1" dirty="0">
                <a:solidFill>
                  <a:schemeClr val="bg1"/>
                </a:solidFill>
              </a:rPr>
              <a:t>n</a:t>
            </a:r>
            <a:r>
              <a:rPr lang="en-US" sz="2000" dirty="0">
                <a:solidFill>
                  <a:schemeClr val="bg1"/>
                </a:solidFill>
              </a:rPr>
              <a:t> - </a:t>
            </a:r>
            <a:r>
              <a:rPr lang="en-US" sz="2000" i="1" dirty="0">
                <a:solidFill>
                  <a:schemeClr val="bg1"/>
                </a:solidFill>
              </a:rPr>
              <a:t>O</a:t>
            </a:r>
            <a:r>
              <a:rPr lang="en-US" sz="2000" dirty="0">
                <a:solidFill>
                  <a:schemeClr val="bg1"/>
                </a:solidFill>
              </a:rPr>
              <a:t>(</a:t>
            </a:r>
            <a:r>
              <a:rPr lang="en-US" sz="2000" i="1" dirty="0">
                <a:solidFill>
                  <a:schemeClr val="bg1"/>
                </a:solidFill>
              </a:rPr>
              <a:t>1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368340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837C2-0D53-B9DC-5995-7CED3C858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E2D36-65EF-A2C5-0283-1CD7EEA9C6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A7C391-B596-7D40-8D81-E1971E83F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950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B5E0F-C13E-037C-E6CB-2D8E166C9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9BCC74-215B-CC48-B076-0F11B35F5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63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6406D8-0DCC-BD90-FBB8-D69EFC39E6C0}"/>
              </a:ext>
            </a:extLst>
          </p:cNvPr>
          <p:cNvSpPr/>
          <p:nvPr/>
        </p:nvSpPr>
        <p:spPr>
          <a:xfrm>
            <a:off x="1304925" y="1690688"/>
            <a:ext cx="9582150" cy="36877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F21B17-D31C-3D78-FEF9-D21F1FE23506}"/>
              </a:ext>
            </a:extLst>
          </p:cNvPr>
          <p:cNvSpPr txBox="1"/>
          <p:nvPr/>
        </p:nvSpPr>
        <p:spPr>
          <a:xfrm>
            <a:off x="1387475" y="1826409"/>
            <a:ext cx="94170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Lemma 2: </a:t>
            </a:r>
            <a:r>
              <a:rPr lang="en-US" sz="2400" dirty="0">
                <a:solidFill>
                  <a:schemeClr val="bg1"/>
                </a:solidFill>
              </a:rPr>
              <a:t>Let </a:t>
            </a:r>
            <a:r>
              <a:rPr lang="en-US" sz="2400" i="1" dirty="0">
                <a:solidFill>
                  <a:schemeClr val="bg1"/>
                </a:solidFill>
              </a:rPr>
              <a:t>q, p, n, m </a:t>
            </a:r>
            <a:r>
              <a:rPr lang="en-US" sz="2400" dirty="0">
                <a:solidFill>
                  <a:schemeClr val="bg1"/>
                </a:solidFill>
              </a:rPr>
              <a:t>be positive integers with </a:t>
            </a:r>
            <a:r>
              <a:rPr lang="en-US" sz="2400" i="1" dirty="0">
                <a:solidFill>
                  <a:schemeClr val="bg1"/>
                </a:solidFill>
              </a:rPr>
              <a:t>q</a:t>
            </a:r>
            <a:r>
              <a:rPr lang="en-US" sz="2400" dirty="0">
                <a:solidFill>
                  <a:schemeClr val="bg1"/>
                </a:solidFill>
              </a:rPr>
              <a:t> = poly(</a:t>
            </a:r>
            <a:r>
              <a:rPr lang="en-US" sz="2400" i="1" dirty="0">
                <a:solidFill>
                  <a:schemeClr val="bg1"/>
                </a:solidFill>
              </a:rPr>
              <a:t>n</a:t>
            </a:r>
            <a:r>
              <a:rPr lang="en-US" sz="2400" dirty="0">
                <a:solidFill>
                  <a:schemeClr val="bg1"/>
                </a:solidFill>
              </a:rPr>
              <a:t>) prime, 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p</a:t>
            </a:r>
            <a:r>
              <a:rPr lang="en-US" sz="2400" dirty="0">
                <a:solidFill>
                  <a:schemeClr val="bg1"/>
                </a:solidFill>
              </a:rPr>
              <a:t> &gt; </a:t>
            </a:r>
            <a:r>
              <a:rPr lang="en-US" sz="2400" i="1" dirty="0">
                <a:solidFill>
                  <a:schemeClr val="bg1"/>
                </a:solidFill>
              </a:rPr>
              <a:t>q</a:t>
            </a:r>
            <a:r>
              <a:rPr lang="en-US" sz="2400" i="1" baseline="30000" dirty="0">
                <a:solidFill>
                  <a:schemeClr val="bg1"/>
                </a:solidFill>
              </a:rPr>
              <a:t>2/3</a:t>
            </a:r>
            <a:r>
              <a:rPr lang="en-US" sz="2400" dirty="0">
                <a:solidFill>
                  <a:schemeClr val="bg1"/>
                </a:solidFill>
              </a:rPr>
              <a:t>, and </a:t>
            </a:r>
            <a:r>
              <a:rPr lang="en-US" sz="2400" i="1" dirty="0">
                <a:solidFill>
                  <a:schemeClr val="bg1"/>
                </a:solidFill>
              </a:rPr>
              <a:t>m</a:t>
            </a:r>
            <a:r>
              <a:rPr lang="en-US" sz="2400" dirty="0">
                <a:solidFill>
                  <a:schemeClr val="bg1"/>
                </a:solidFill>
              </a:rPr>
              <a:t> = poly(</a:t>
            </a:r>
            <a:r>
              <a:rPr lang="en-US" sz="2400" i="1" dirty="0">
                <a:solidFill>
                  <a:schemeClr val="bg1"/>
                </a:solidFill>
              </a:rPr>
              <a:t>n</a:t>
            </a:r>
            <a:r>
              <a:rPr lang="en-US" sz="2400" dirty="0">
                <a:solidFill>
                  <a:schemeClr val="bg1"/>
                </a:solidFill>
              </a:rPr>
              <a:t>). Let </a:t>
            </a:r>
            <a:r>
              <a:rPr lang="en-US" sz="2400" dirty="0" err="1">
                <a:solidFill>
                  <a:schemeClr val="bg1"/>
                </a:solidFill>
              </a:rPr>
              <a:t>χ</a:t>
            </a:r>
            <a:r>
              <a:rPr lang="en-US" sz="2400" dirty="0">
                <a:solidFill>
                  <a:schemeClr val="bg1"/>
                </a:solidFill>
              </a:rPr>
              <a:t> be an error distribution on </a:t>
            </a:r>
            <a:r>
              <a:rPr lang="en-US" sz="2400" dirty="0" err="1">
                <a:solidFill>
                  <a:schemeClr val="bg1"/>
                </a:solidFill>
              </a:rPr>
              <a:t>Z</a:t>
            </a:r>
            <a:r>
              <a:rPr lang="en-US" sz="2400" i="1" baseline="-25000" dirty="0" err="1">
                <a:solidFill>
                  <a:schemeClr val="bg1"/>
                </a:solidFill>
              </a:rPr>
              <a:t>q</a:t>
            </a:r>
            <a:r>
              <a:rPr lang="en-US" sz="2400" i="1" baseline="-250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, and 𝜀 &gt; </a:t>
            </a:r>
            <a:r>
              <a:rPr lang="en-US" sz="2400" i="1" dirty="0">
                <a:solidFill>
                  <a:schemeClr val="bg1"/>
                </a:solidFill>
              </a:rPr>
              <a:t>0 </a:t>
            </a:r>
            <a:r>
              <a:rPr lang="en-US" sz="2400" dirty="0">
                <a:solidFill>
                  <a:schemeClr val="bg1"/>
                </a:solidFill>
              </a:rPr>
              <a:t>be a non-negligible quantity. If there exists a pointwise reduction </a:t>
            </a:r>
            <a:r>
              <a:rPr lang="en-US" sz="2400" i="1" dirty="0">
                <a:solidFill>
                  <a:schemeClr val="bg1"/>
                </a:solidFill>
              </a:rPr>
              <a:t>(f</a:t>
            </a:r>
            <a:r>
              <a:rPr lang="en-US" sz="2400" dirty="0">
                <a:solidFill>
                  <a:schemeClr val="bg1"/>
                </a:solidFill>
              </a:rPr>
              <a:t>, B</a:t>
            </a:r>
            <a:r>
              <a:rPr lang="en-US" sz="2400" i="1" dirty="0">
                <a:solidFill>
                  <a:schemeClr val="bg1"/>
                </a:solidFill>
              </a:rPr>
              <a:t>)</a:t>
            </a:r>
            <a:r>
              <a:rPr lang="en-US" sz="2400" dirty="0">
                <a:solidFill>
                  <a:schemeClr val="bg1"/>
                </a:solidFill>
              </a:rPr>
              <a:t> from LWE to LWR, then there exists a matrix </a:t>
            </a:r>
            <a:r>
              <a:rPr lang="en-US" sz="2400" b="1" i="1" dirty="0">
                <a:solidFill>
                  <a:schemeClr val="bg1"/>
                </a:solidFill>
              </a:rPr>
              <a:t>H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∊ </a:t>
            </a:r>
            <a:r>
              <a:rPr lang="en-US" sz="2400" dirty="0" err="1">
                <a:solidFill>
                  <a:schemeClr val="bg1"/>
                </a:solidFill>
              </a:rPr>
              <a:t>Z</a:t>
            </a:r>
            <a:r>
              <a:rPr lang="en-US" sz="2400" i="1" baseline="-25000" dirty="0" err="1">
                <a:solidFill>
                  <a:schemeClr val="bg1"/>
                </a:solidFill>
              </a:rPr>
              <a:t>q</a:t>
            </a:r>
            <a:r>
              <a:rPr lang="en-US" sz="2400" i="1" baseline="30000" dirty="0" err="1">
                <a:solidFill>
                  <a:schemeClr val="bg1"/>
                </a:solidFill>
              </a:rPr>
              <a:t>n</a:t>
            </a:r>
            <a:r>
              <a:rPr lang="en-US" sz="2400" i="1" baseline="30000" dirty="0">
                <a:solidFill>
                  <a:schemeClr val="bg1"/>
                </a:solidFill>
              </a:rPr>
              <a:t> X n</a:t>
            </a:r>
            <a:r>
              <a:rPr lang="en-US" sz="2400" dirty="0">
                <a:solidFill>
                  <a:schemeClr val="bg1"/>
                </a:solidFill>
              </a:rPr>
              <a:t>  and a non-negligible quantity </a:t>
            </a:r>
            <a:r>
              <a:rPr lang="en-US" sz="2400" dirty="0" err="1">
                <a:solidFill>
                  <a:schemeClr val="bg1"/>
                </a:solidFill>
              </a:rPr>
              <a:t>η</a:t>
            </a:r>
            <a:r>
              <a:rPr lang="en-US" sz="2400" dirty="0">
                <a:solidFill>
                  <a:schemeClr val="bg1"/>
                </a:solidFill>
              </a:rPr>
              <a:t> &gt; </a:t>
            </a:r>
            <a:r>
              <a:rPr lang="en-US" sz="2400" i="1" dirty="0">
                <a:solidFill>
                  <a:schemeClr val="bg1"/>
                </a:solidFill>
              </a:rPr>
              <a:t>0 </a:t>
            </a:r>
            <a:r>
              <a:rPr lang="en-US" sz="2400" dirty="0">
                <a:solidFill>
                  <a:schemeClr val="bg1"/>
                </a:solidFill>
              </a:rPr>
              <a:t>such that rank(</a:t>
            </a:r>
            <a:r>
              <a:rPr lang="en-US" sz="2400" b="1" i="1" dirty="0">
                <a:solidFill>
                  <a:schemeClr val="bg1"/>
                </a:solidFill>
              </a:rPr>
              <a:t>H</a:t>
            </a:r>
            <a:r>
              <a:rPr lang="en-US" sz="2400" dirty="0">
                <a:solidFill>
                  <a:schemeClr val="bg1"/>
                </a:solidFill>
              </a:rPr>
              <a:t>) ≥ </a:t>
            </a:r>
            <a:r>
              <a:rPr lang="en-US" sz="2400" i="1" dirty="0">
                <a:solidFill>
                  <a:schemeClr val="bg1"/>
                </a:solidFill>
              </a:rPr>
              <a:t>n - O(1) </a:t>
            </a:r>
            <a:r>
              <a:rPr lang="en-US" sz="2400" dirty="0">
                <a:solidFill>
                  <a:schemeClr val="bg1"/>
                </a:solidFill>
              </a:rPr>
              <a:t>and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 err="1">
                <a:solidFill>
                  <a:schemeClr val="bg1"/>
                </a:solidFill>
              </a:rPr>
              <a:t>Pr</a:t>
            </a:r>
            <a:r>
              <a:rPr lang="en-US" sz="2400" dirty="0">
                <a:solidFill>
                  <a:schemeClr val="bg1"/>
                </a:solidFill>
              </a:rPr>
              <a:t>[ </a:t>
            </a:r>
            <a:r>
              <a:rPr lang="en-US" sz="2400" b="1" i="1" dirty="0">
                <a:solidFill>
                  <a:schemeClr val="bg1"/>
                </a:solidFill>
              </a:rPr>
              <a:t>a</a:t>
            </a:r>
            <a:r>
              <a:rPr lang="en-US" sz="2400" dirty="0">
                <a:solidFill>
                  <a:schemeClr val="bg1"/>
                </a:solidFill>
              </a:rPr>
              <a:t>’ = </a:t>
            </a:r>
            <a:r>
              <a:rPr lang="en-US" sz="2400" b="1" i="1" dirty="0">
                <a:solidFill>
                  <a:schemeClr val="bg1"/>
                </a:solidFill>
              </a:rPr>
              <a:t>Ha</a:t>
            </a:r>
            <a:r>
              <a:rPr lang="en-US" sz="2400" dirty="0">
                <a:solidFill>
                  <a:schemeClr val="bg1"/>
                </a:solidFill>
              </a:rPr>
              <a:t> ] ≥ </a:t>
            </a:r>
            <a:r>
              <a:rPr lang="en-US" sz="2400" dirty="0" err="1">
                <a:solidFill>
                  <a:schemeClr val="bg1"/>
                </a:solidFill>
              </a:rPr>
              <a:t>η</a:t>
            </a:r>
            <a:r>
              <a:rPr lang="en-US" sz="2400" dirty="0">
                <a:solidFill>
                  <a:schemeClr val="bg1"/>
                </a:solidFill>
              </a:rPr>
              <a:t>,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where the above probability is over (</a:t>
            </a:r>
            <a:r>
              <a:rPr lang="en-US" sz="2400" b="1" i="1" dirty="0">
                <a:solidFill>
                  <a:schemeClr val="bg1"/>
                </a:solidFill>
              </a:rPr>
              <a:t>a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i="1" dirty="0">
                <a:solidFill>
                  <a:schemeClr val="bg1"/>
                </a:solidFill>
              </a:rPr>
              <a:t>b</a:t>
            </a:r>
            <a:r>
              <a:rPr lang="en-US" sz="2400" dirty="0">
                <a:solidFill>
                  <a:schemeClr val="bg1"/>
                </a:solidFill>
              </a:rPr>
              <a:t>) ~ </a:t>
            </a:r>
            <a:r>
              <a:rPr lang="en-US" sz="2400" dirty="0" err="1">
                <a:solidFill>
                  <a:schemeClr val="bg1"/>
                </a:solidFill>
              </a:rPr>
              <a:t>Z</a:t>
            </a:r>
            <a:r>
              <a:rPr lang="en-US" sz="2400" i="1" baseline="-25000" dirty="0" err="1">
                <a:solidFill>
                  <a:schemeClr val="bg1"/>
                </a:solidFill>
              </a:rPr>
              <a:t>q</a:t>
            </a:r>
            <a:r>
              <a:rPr lang="en-US" sz="2400" i="1" baseline="30000" dirty="0" err="1">
                <a:solidFill>
                  <a:schemeClr val="bg1"/>
                </a:solidFill>
              </a:rPr>
              <a:t>n</a:t>
            </a:r>
            <a:r>
              <a:rPr lang="en-US" sz="2400" dirty="0">
                <a:solidFill>
                  <a:schemeClr val="bg1"/>
                </a:solidFill>
              </a:rPr>
              <a:t>  and (</a:t>
            </a:r>
            <a:r>
              <a:rPr lang="en-US" sz="2400" b="1" i="1" dirty="0">
                <a:solidFill>
                  <a:schemeClr val="bg1"/>
                </a:solidFill>
              </a:rPr>
              <a:t>a</a:t>
            </a:r>
            <a:r>
              <a:rPr lang="en-US" sz="2400" dirty="0">
                <a:solidFill>
                  <a:schemeClr val="bg1"/>
                </a:solidFill>
              </a:rPr>
              <a:t>’, </a:t>
            </a:r>
            <a:r>
              <a:rPr lang="en-US" sz="2400" i="1" dirty="0">
                <a:solidFill>
                  <a:schemeClr val="bg1"/>
                </a:solidFill>
              </a:rPr>
              <a:t>b</a:t>
            </a:r>
            <a:r>
              <a:rPr lang="en-US" sz="2400" dirty="0">
                <a:solidFill>
                  <a:schemeClr val="bg1"/>
                </a:solidFill>
              </a:rPr>
              <a:t>’) = </a:t>
            </a:r>
            <a:r>
              <a:rPr lang="en-US" sz="2400" i="1" dirty="0">
                <a:solidFill>
                  <a:schemeClr val="bg1"/>
                </a:solidFill>
              </a:rPr>
              <a:t>f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en-US" sz="2400" b="1" i="1" dirty="0">
                <a:solidFill>
                  <a:schemeClr val="bg1"/>
                </a:solidFill>
              </a:rPr>
              <a:t>a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i="1" dirty="0">
                <a:solidFill>
                  <a:schemeClr val="bg1"/>
                </a:solidFill>
              </a:rPr>
              <a:t>b</a:t>
            </a:r>
            <a:r>
              <a:rPr lang="en-US" sz="2400" dirty="0">
                <a:solidFill>
                  <a:schemeClr val="bg1"/>
                </a:solidFill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3521097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Strengthened Lemma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64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2B6936-DFA8-FAB8-A441-EA9AFCBA1A97}"/>
              </a:ext>
            </a:extLst>
          </p:cNvPr>
          <p:cNvSpPr/>
          <p:nvPr/>
        </p:nvSpPr>
        <p:spPr>
          <a:xfrm>
            <a:off x="1304925" y="1704976"/>
            <a:ext cx="9582150" cy="36877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AA786F-853F-08C2-F251-1F99CB911B96}"/>
              </a:ext>
            </a:extLst>
          </p:cNvPr>
          <p:cNvSpPr txBox="1"/>
          <p:nvPr/>
        </p:nvSpPr>
        <p:spPr>
          <a:xfrm>
            <a:off x="1387475" y="1840697"/>
            <a:ext cx="94170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Lemma 1: </a:t>
            </a:r>
            <a:r>
              <a:rPr lang="en-US" sz="2400" dirty="0">
                <a:solidFill>
                  <a:schemeClr val="bg1"/>
                </a:solidFill>
              </a:rPr>
              <a:t>Let </a:t>
            </a:r>
            <a:r>
              <a:rPr lang="en-US" sz="2400" i="1" dirty="0">
                <a:solidFill>
                  <a:schemeClr val="bg1"/>
                </a:solidFill>
              </a:rPr>
              <a:t>q, p, n, m </a:t>
            </a:r>
            <a:r>
              <a:rPr lang="en-US" sz="2400" dirty="0">
                <a:solidFill>
                  <a:schemeClr val="bg1"/>
                </a:solidFill>
              </a:rPr>
              <a:t>be positive integers with </a:t>
            </a:r>
            <a:r>
              <a:rPr lang="en-US" sz="2400" i="1" dirty="0">
                <a:solidFill>
                  <a:schemeClr val="bg1"/>
                </a:solidFill>
              </a:rPr>
              <a:t>q</a:t>
            </a:r>
            <a:r>
              <a:rPr lang="en-US" sz="2400" dirty="0">
                <a:solidFill>
                  <a:schemeClr val="bg1"/>
                </a:solidFill>
              </a:rPr>
              <a:t> = poly(</a:t>
            </a:r>
            <a:r>
              <a:rPr lang="en-US" sz="2400" i="1" dirty="0">
                <a:solidFill>
                  <a:schemeClr val="bg1"/>
                </a:solidFill>
              </a:rPr>
              <a:t>n</a:t>
            </a:r>
            <a:r>
              <a:rPr lang="en-US" sz="2400" dirty="0">
                <a:solidFill>
                  <a:schemeClr val="bg1"/>
                </a:solidFill>
              </a:rPr>
              <a:t>) prime and 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m</a:t>
            </a:r>
            <a:r>
              <a:rPr lang="en-US" sz="2400" dirty="0">
                <a:solidFill>
                  <a:schemeClr val="bg1"/>
                </a:solidFill>
              </a:rPr>
              <a:t> = poly(</a:t>
            </a:r>
            <a:r>
              <a:rPr lang="en-US" sz="2400" i="1" dirty="0">
                <a:solidFill>
                  <a:schemeClr val="bg1"/>
                </a:solidFill>
              </a:rPr>
              <a:t>n</a:t>
            </a:r>
            <a:r>
              <a:rPr lang="en-US" sz="2400" dirty="0">
                <a:solidFill>
                  <a:schemeClr val="bg1"/>
                </a:solidFill>
              </a:rPr>
              <a:t>). Let </a:t>
            </a:r>
            <a:r>
              <a:rPr lang="en-US" sz="2400" dirty="0" err="1">
                <a:solidFill>
                  <a:schemeClr val="bg1"/>
                </a:solidFill>
              </a:rPr>
              <a:t>χ</a:t>
            </a:r>
            <a:r>
              <a:rPr lang="en-US" sz="2400" dirty="0">
                <a:solidFill>
                  <a:schemeClr val="bg1"/>
                </a:solidFill>
              </a:rPr>
              <a:t> be an error distribution on </a:t>
            </a:r>
            <a:r>
              <a:rPr lang="en-US" sz="2400" dirty="0" err="1">
                <a:solidFill>
                  <a:schemeClr val="bg1"/>
                </a:solidFill>
              </a:rPr>
              <a:t>Z</a:t>
            </a:r>
            <a:r>
              <a:rPr lang="en-US" sz="2400" i="1" baseline="-25000" dirty="0" err="1">
                <a:solidFill>
                  <a:schemeClr val="bg1"/>
                </a:solidFill>
              </a:rPr>
              <a:t>q</a:t>
            </a:r>
            <a:r>
              <a:rPr lang="en-US" sz="2400" i="1" baseline="-25000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, and 𝜀 &gt; </a:t>
            </a:r>
            <a:r>
              <a:rPr lang="en-US" sz="2400" i="1" dirty="0">
                <a:solidFill>
                  <a:schemeClr val="bg1"/>
                </a:solidFill>
              </a:rPr>
              <a:t>0 </a:t>
            </a:r>
            <a:r>
              <a:rPr lang="en-US" sz="2400" dirty="0">
                <a:solidFill>
                  <a:schemeClr val="bg1"/>
                </a:solidFill>
              </a:rPr>
              <a:t>be a non-negligible quantity. If there exists a pointwise reduction </a:t>
            </a:r>
            <a:r>
              <a:rPr lang="en-US" sz="2400" i="1" dirty="0">
                <a:solidFill>
                  <a:schemeClr val="bg1"/>
                </a:solidFill>
              </a:rPr>
              <a:t>(f</a:t>
            </a:r>
            <a:r>
              <a:rPr lang="en-US" sz="2400" dirty="0">
                <a:solidFill>
                  <a:schemeClr val="bg1"/>
                </a:solidFill>
              </a:rPr>
              <a:t>, B</a:t>
            </a:r>
            <a:r>
              <a:rPr lang="en-US" sz="2400" i="1" dirty="0">
                <a:solidFill>
                  <a:schemeClr val="bg1"/>
                </a:solidFill>
              </a:rPr>
              <a:t>)</a:t>
            </a:r>
            <a:r>
              <a:rPr lang="en-US" sz="2400" dirty="0">
                <a:solidFill>
                  <a:schemeClr val="bg1"/>
                </a:solidFill>
              </a:rPr>
              <a:t> from LWE to LWR, then there exists a non-negligible quantity 𝛿 &gt; </a:t>
            </a:r>
            <a:r>
              <a:rPr lang="en-US" sz="2400" i="1" dirty="0">
                <a:solidFill>
                  <a:schemeClr val="bg1"/>
                </a:solidFill>
              </a:rPr>
              <a:t>0 </a:t>
            </a:r>
            <a:r>
              <a:rPr lang="en-US" sz="2400" dirty="0">
                <a:solidFill>
                  <a:schemeClr val="bg1"/>
                </a:solidFill>
              </a:rPr>
              <a:t>such that at least a 𝛿-fraction of </a:t>
            </a:r>
            <a:r>
              <a:rPr lang="en-US" sz="2400" b="1" i="1" dirty="0">
                <a:solidFill>
                  <a:schemeClr val="bg1"/>
                </a:solidFill>
              </a:rPr>
              <a:t>s</a:t>
            </a:r>
            <a:r>
              <a:rPr lang="en-US" sz="2400" dirty="0">
                <a:solidFill>
                  <a:schemeClr val="bg1"/>
                </a:solidFill>
              </a:rPr>
              <a:t> ∊ </a:t>
            </a:r>
            <a:r>
              <a:rPr lang="en-US" sz="2400" dirty="0" err="1">
                <a:solidFill>
                  <a:schemeClr val="bg1"/>
                </a:solidFill>
              </a:rPr>
              <a:t>Z</a:t>
            </a:r>
            <a:r>
              <a:rPr lang="en-US" sz="2400" i="1" baseline="-25000" dirty="0" err="1">
                <a:solidFill>
                  <a:schemeClr val="bg1"/>
                </a:solidFill>
              </a:rPr>
              <a:t>q</a:t>
            </a:r>
            <a:r>
              <a:rPr lang="en-US" sz="2400" i="1" baseline="30000" dirty="0" err="1">
                <a:solidFill>
                  <a:schemeClr val="bg1"/>
                </a:solidFill>
              </a:rPr>
              <a:t>n</a:t>
            </a:r>
            <a:r>
              <a:rPr lang="en-US" sz="2400" i="1" baseline="30000" dirty="0">
                <a:solidFill>
                  <a:schemeClr val="bg1"/>
                </a:solidFill>
              </a:rPr>
              <a:t>  </a:t>
            </a:r>
            <a:r>
              <a:rPr lang="en-US" sz="2400" dirty="0">
                <a:solidFill>
                  <a:schemeClr val="bg1"/>
                </a:solidFill>
              </a:rPr>
              <a:t>are such that there exists </a:t>
            </a:r>
            <a:r>
              <a:rPr lang="en-US" sz="2400" b="1" i="1" u="sng" dirty="0">
                <a:solidFill>
                  <a:schemeClr val="bg1"/>
                </a:solidFill>
              </a:rPr>
              <a:t>a unique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b="1" i="1" dirty="0">
                <a:solidFill>
                  <a:schemeClr val="bg1"/>
                </a:solidFill>
              </a:rPr>
              <a:t>s’</a:t>
            </a:r>
            <a:r>
              <a:rPr lang="en-US" sz="2400" dirty="0">
                <a:solidFill>
                  <a:schemeClr val="bg1"/>
                </a:solidFill>
              </a:rPr>
              <a:t> ∊ </a:t>
            </a:r>
            <a:r>
              <a:rPr lang="en-US" sz="2400" dirty="0" err="1">
                <a:solidFill>
                  <a:schemeClr val="bg1"/>
                </a:solidFill>
              </a:rPr>
              <a:t>Z</a:t>
            </a:r>
            <a:r>
              <a:rPr lang="en-US" sz="2400" i="1" baseline="-25000" dirty="0" err="1">
                <a:solidFill>
                  <a:schemeClr val="bg1"/>
                </a:solidFill>
              </a:rPr>
              <a:t>q</a:t>
            </a:r>
            <a:r>
              <a:rPr lang="en-US" sz="2400" i="1" baseline="30000" dirty="0" err="1">
                <a:solidFill>
                  <a:schemeClr val="bg1"/>
                </a:solidFill>
              </a:rPr>
              <a:t>n</a:t>
            </a:r>
            <a:r>
              <a:rPr lang="en-US" sz="2400" i="1" dirty="0">
                <a:solidFill>
                  <a:schemeClr val="bg1"/>
                </a:solidFill>
              </a:rPr>
              <a:t>  </a:t>
            </a:r>
            <a:r>
              <a:rPr lang="en-US" sz="2400" dirty="0">
                <a:solidFill>
                  <a:schemeClr val="bg1"/>
                </a:solidFill>
              </a:rPr>
              <a:t>with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400" dirty="0" err="1">
                <a:solidFill>
                  <a:schemeClr val="bg1"/>
                </a:solidFill>
              </a:rPr>
              <a:t>Pr</a:t>
            </a:r>
            <a:r>
              <a:rPr lang="en-US" sz="2400" baseline="-25000" dirty="0">
                <a:solidFill>
                  <a:schemeClr val="bg1"/>
                </a:solidFill>
              </a:rPr>
              <a:t>(</a:t>
            </a:r>
            <a:r>
              <a:rPr lang="en-US" sz="2400" b="1" i="1" baseline="-25000" dirty="0">
                <a:solidFill>
                  <a:schemeClr val="bg1"/>
                </a:solidFill>
              </a:rPr>
              <a:t>a</a:t>
            </a:r>
            <a:r>
              <a:rPr lang="en-US" sz="2400" baseline="-25000" dirty="0">
                <a:solidFill>
                  <a:schemeClr val="bg1"/>
                </a:solidFill>
              </a:rPr>
              <a:t>, </a:t>
            </a:r>
            <a:r>
              <a:rPr lang="en-US" sz="2400" i="1" baseline="-25000" dirty="0">
                <a:solidFill>
                  <a:schemeClr val="bg1"/>
                </a:solidFill>
              </a:rPr>
              <a:t>b</a:t>
            </a:r>
            <a:r>
              <a:rPr lang="en-US" sz="2400" baseline="-25000" dirty="0">
                <a:solidFill>
                  <a:schemeClr val="bg1"/>
                </a:solidFill>
              </a:rPr>
              <a:t>) ~ LWE(</a:t>
            </a:r>
            <a:r>
              <a:rPr lang="en-US" sz="2400" b="1" i="1" baseline="-25000" dirty="0">
                <a:solidFill>
                  <a:schemeClr val="bg1"/>
                </a:solidFill>
              </a:rPr>
              <a:t>s</a:t>
            </a:r>
            <a:r>
              <a:rPr lang="en-US" sz="2400" baseline="-25000" dirty="0">
                <a:solidFill>
                  <a:schemeClr val="bg1"/>
                </a:solidFill>
              </a:rPr>
              <a:t>, </a:t>
            </a:r>
            <a:r>
              <a:rPr lang="en-US" sz="2400" baseline="-25000" dirty="0" err="1">
                <a:solidFill>
                  <a:schemeClr val="bg1"/>
                </a:solidFill>
              </a:rPr>
              <a:t>χ</a:t>
            </a:r>
            <a:r>
              <a:rPr lang="en-US" sz="2400" baseline="-25000" dirty="0">
                <a:solidFill>
                  <a:schemeClr val="bg1"/>
                </a:solidFill>
              </a:rPr>
              <a:t>)</a:t>
            </a:r>
            <a:r>
              <a:rPr lang="en-US" sz="2400" dirty="0">
                <a:solidFill>
                  <a:schemeClr val="bg1"/>
                </a:solidFill>
              </a:rPr>
              <a:t>[ </a:t>
            </a:r>
            <a:r>
              <a:rPr lang="en-US" sz="2400" i="1" dirty="0">
                <a:solidFill>
                  <a:schemeClr val="bg1"/>
                </a:solidFill>
              </a:rPr>
              <a:t>b</a:t>
            </a:r>
            <a:r>
              <a:rPr lang="en-US" sz="2400" dirty="0">
                <a:solidFill>
                  <a:schemeClr val="bg1"/>
                </a:solidFill>
              </a:rPr>
              <a:t>’ = R(&lt;</a:t>
            </a:r>
            <a:r>
              <a:rPr lang="en-US" sz="2400" b="1" i="1" dirty="0">
                <a:solidFill>
                  <a:schemeClr val="bg1"/>
                </a:solidFill>
              </a:rPr>
              <a:t>a</a:t>
            </a:r>
            <a:r>
              <a:rPr lang="en-US" sz="2400" dirty="0">
                <a:solidFill>
                  <a:schemeClr val="bg1"/>
                </a:solidFill>
              </a:rPr>
              <a:t>’, </a:t>
            </a:r>
            <a:r>
              <a:rPr lang="en-US" sz="2400" b="1" i="1" dirty="0">
                <a:solidFill>
                  <a:schemeClr val="bg1"/>
                </a:solidFill>
              </a:rPr>
              <a:t>s’</a:t>
            </a:r>
            <a:r>
              <a:rPr lang="en-US" sz="2400" dirty="0">
                <a:solidFill>
                  <a:schemeClr val="bg1"/>
                </a:solidFill>
              </a:rPr>
              <a:t>&gt;) ] ≥ </a:t>
            </a:r>
            <a:r>
              <a:rPr lang="en-US" sz="2400" i="1" dirty="0">
                <a:solidFill>
                  <a:schemeClr val="bg1"/>
                </a:solidFill>
              </a:rPr>
              <a:t>1 -</a:t>
            </a:r>
            <a:r>
              <a:rPr lang="en-US" sz="2400" dirty="0">
                <a:solidFill>
                  <a:schemeClr val="bg1"/>
                </a:solidFill>
              </a:rPr>
              <a:t> 𝜀,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where (</a:t>
            </a:r>
            <a:r>
              <a:rPr lang="en-US" sz="2400" b="1" i="1" dirty="0">
                <a:solidFill>
                  <a:schemeClr val="bg1"/>
                </a:solidFill>
              </a:rPr>
              <a:t>a</a:t>
            </a:r>
            <a:r>
              <a:rPr lang="en-US" sz="2400" dirty="0">
                <a:solidFill>
                  <a:schemeClr val="bg1"/>
                </a:solidFill>
              </a:rPr>
              <a:t>’, </a:t>
            </a:r>
            <a:r>
              <a:rPr lang="en-US" sz="2400" i="1" dirty="0">
                <a:solidFill>
                  <a:schemeClr val="bg1"/>
                </a:solidFill>
              </a:rPr>
              <a:t>b</a:t>
            </a:r>
            <a:r>
              <a:rPr lang="en-US" sz="2400" dirty="0">
                <a:solidFill>
                  <a:schemeClr val="bg1"/>
                </a:solidFill>
              </a:rPr>
              <a:t>’) = </a:t>
            </a:r>
            <a:r>
              <a:rPr lang="en-US" sz="2400" i="1" dirty="0">
                <a:solidFill>
                  <a:schemeClr val="bg1"/>
                </a:solidFill>
              </a:rPr>
              <a:t>f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en-US" sz="2400" b="1" i="1" dirty="0">
                <a:solidFill>
                  <a:schemeClr val="bg1"/>
                </a:solidFill>
              </a:rPr>
              <a:t>a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i="1" dirty="0">
                <a:solidFill>
                  <a:schemeClr val="bg1"/>
                </a:solidFill>
              </a:rPr>
              <a:t>b</a:t>
            </a:r>
            <a:r>
              <a:rPr lang="en-US" sz="2400" dirty="0">
                <a:solidFill>
                  <a:schemeClr val="bg1"/>
                </a:solidFill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97674492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46671-E4F9-BBC8-073D-73B53584E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 </a:t>
            </a:r>
            <a:r>
              <a:rPr lang="en-US" i="1" dirty="0"/>
              <a:t>S</a:t>
            </a:r>
            <a:r>
              <a:rPr lang="en-US" dirty="0"/>
              <a:t> be the set of </a:t>
            </a:r>
            <a:r>
              <a:rPr lang="en-US" b="1" i="1" dirty="0"/>
              <a:t>s</a:t>
            </a:r>
            <a:r>
              <a:rPr lang="en-US" dirty="0"/>
              <a:t> ∊ </a:t>
            </a:r>
            <a:r>
              <a:rPr lang="en-US" dirty="0" err="1"/>
              <a:t>Z</a:t>
            </a:r>
            <a:r>
              <a:rPr lang="en-US" i="1" baseline="-25000" dirty="0" err="1"/>
              <a:t>q</a:t>
            </a:r>
            <a:r>
              <a:rPr lang="en-US" i="1" baseline="30000" dirty="0" err="1"/>
              <a:t>n</a:t>
            </a:r>
            <a:r>
              <a:rPr lang="en-US" dirty="0"/>
              <a:t>  for which ∃! </a:t>
            </a:r>
            <a:r>
              <a:rPr lang="en-US" b="1" i="1" dirty="0"/>
              <a:t>s</a:t>
            </a:r>
            <a:r>
              <a:rPr lang="en-US" dirty="0"/>
              <a:t>’ </a:t>
            </a:r>
            <a:r>
              <a:rPr lang="en-US" dirty="0" err="1"/>
              <a:t>s.t.</a:t>
            </a:r>
            <a:r>
              <a:rPr lang="en-US" dirty="0"/>
              <a:t>  </a:t>
            </a:r>
          </a:p>
          <a:p>
            <a:pPr marL="0" indent="0" algn="ctr">
              <a:buNone/>
            </a:pPr>
            <a:r>
              <a:rPr lang="en-US" dirty="0" err="1">
                <a:sym typeface="Wingdings" pitchFamily="2" charset="2"/>
              </a:rPr>
              <a:t>Pr</a:t>
            </a:r>
            <a:r>
              <a:rPr lang="en-US" baseline="-25000" dirty="0">
                <a:sym typeface="Wingdings" pitchFamily="2" charset="2"/>
              </a:rPr>
              <a:t>(</a:t>
            </a:r>
            <a:r>
              <a:rPr lang="en-US" b="1" i="1" baseline="-25000" dirty="0">
                <a:sym typeface="Wingdings" pitchFamily="2" charset="2"/>
              </a:rPr>
              <a:t>a</a:t>
            </a:r>
            <a:r>
              <a:rPr lang="en-US" baseline="-25000" dirty="0">
                <a:sym typeface="Wingdings" pitchFamily="2" charset="2"/>
              </a:rPr>
              <a:t>, </a:t>
            </a:r>
            <a:r>
              <a:rPr lang="en-US" i="1" baseline="-25000" dirty="0">
                <a:sym typeface="Wingdings" pitchFamily="2" charset="2"/>
              </a:rPr>
              <a:t>b</a:t>
            </a:r>
            <a:r>
              <a:rPr lang="en-US" baseline="-25000" dirty="0">
                <a:sym typeface="Wingdings" pitchFamily="2" charset="2"/>
              </a:rPr>
              <a:t>)~LWE(</a:t>
            </a:r>
            <a:r>
              <a:rPr lang="en-US" b="1" i="1" baseline="-25000" dirty="0">
                <a:sym typeface="Wingdings" pitchFamily="2" charset="2"/>
              </a:rPr>
              <a:t>s</a:t>
            </a:r>
            <a:r>
              <a:rPr lang="en-US" baseline="-25000" dirty="0">
                <a:sym typeface="Wingdings" pitchFamily="2" charset="2"/>
              </a:rPr>
              <a:t>, </a:t>
            </a:r>
            <a:r>
              <a:rPr lang="en-US" baseline="-25000" dirty="0" err="1">
                <a:sym typeface="Wingdings" pitchFamily="2" charset="2"/>
              </a:rPr>
              <a:t>χ</a:t>
            </a:r>
            <a:r>
              <a:rPr lang="en-US" baseline="-25000" dirty="0">
                <a:sym typeface="Wingdings" pitchFamily="2" charset="2"/>
              </a:rPr>
              <a:t>)</a:t>
            </a:r>
            <a:r>
              <a:rPr lang="en-US" dirty="0">
                <a:sym typeface="Wingdings" pitchFamily="2" charset="2"/>
              </a:rPr>
              <a:t>[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’ = </a:t>
            </a:r>
            <a:r>
              <a:rPr lang="en-US" i="1" dirty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(&lt;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’&gt;)] ≥ 1 - 𝜀.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Define</a:t>
            </a:r>
            <a:r>
              <a:rPr lang="en-US" i="1" dirty="0"/>
              <a:t> g</a:t>
            </a:r>
            <a:r>
              <a:rPr lang="en-US" dirty="0"/>
              <a:t>: </a:t>
            </a:r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 by </a:t>
            </a:r>
            <a:r>
              <a:rPr lang="en-US" i="1" dirty="0">
                <a:sym typeface="Wingdings" pitchFamily="2" charset="2"/>
              </a:rPr>
              <a:t>g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) =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’. </a:t>
            </a:r>
            <a:endParaRPr lang="en-US" i="1" baseline="30000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b="1" dirty="0">
                <a:sym typeface="Wingdings" pitchFamily="2" charset="2"/>
              </a:rPr>
              <a:t>Claim:</a:t>
            </a:r>
            <a:r>
              <a:rPr lang="en-US" dirty="0">
                <a:sym typeface="Wingdings" pitchFamily="2" charset="2"/>
              </a:rPr>
              <a:t> For all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 </a:t>
            </a:r>
            <a:r>
              <a:rPr lang="en-US" dirty="0"/>
              <a:t>∊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Im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g</a:t>
            </a:r>
            <a:r>
              <a:rPr lang="en-US" dirty="0">
                <a:sym typeface="Wingdings" pitchFamily="2" charset="2"/>
              </a:rPr>
              <a:t>), |</a:t>
            </a:r>
            <a:r>
              <a:rPr lang="en-US" i="1" dirty="0">
                <a:sym typeface="Wingdings" pitchFamily="2" charset="2"/>
              </a:rPr>
              <a:t>g</a:t>
            </a:r>
            <a:r>
              <a:rPr lang="en-US" baseline="30000" dirty="0">
                <a:sym typeface="Wingdings" pitchFamily="2" charset="2"/>
              </a:rPr>
              <a:t>-1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’)| ≤ </a:t>
            </a:r>
            <a:r>
              <a:rPr lang="en-US" i="1" dirty="0">
                <a:sym typeface="Wingdings" pitchFamily="2" charset="2"/>
              </a:rPr>
              <a:t>k</a:t>
            </a:r>
            <a:r>
              <a:rPr lang="en-US" dirty="0">
                <a:sym typeface="Wingdings" pitchFamily="2" charset="2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9271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46671-E4F9-BBC8-073D-73B53584E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b="1" dirty="0">
                <a:sym typeface="Wingdings" pitchFamily="2" charset="2"/>
              </a:rPr>
              <a:t>Claim:</a:t>
            </a:r>
            <a:r>
              <a:rPr lang="en-US" dirty="0">
                <a:sym typeface="Wingdings" pitchFamily="2" charset="2"/>
              </a:rPr>
              <a:t> For all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 </a:t>
            </a:r>
            <a:r>
              <a:rPr lang="en-US" dirty="0"/>
              <a:t>∊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Im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g</a:t>
            </a:r>
            <a:r>
              <a:rPr lang="en-US" dirty="0">
                <a:sym typeface="Wingdings" pitchFamily="2" charset="2"/>
              </a:rPr>
              <a:t>), |</a:t>
            </a:r>
            <a:r>
              <a:rPr lang="en-US" i="1" dirty="0">
                <a:sym typeface="Wingdings" pitchFamily="2" charset="2"/>
              </a:rPr>
              <a:t>g</a:t>
            </a:r>
            <a:r>
              <a:rPr lang="en-US" baseline="30000" dirty="0">
                <a:sym typeface="Wingdings" pitchFamily="2" charset="2"/>
              </a:rPr>
              <a:t>-1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’)| ≤ </a:t>
            </a:r>
            <a:r>
              <a:rPr lang="en-US" i="1" dirty="0">
                <a:sym typeface="Wingdings" pitchFamily="2" charset="2"/>
              </a:rPr>
              <a:t>k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b="1" dirty="0">
                <a:sym typeface="Wingdings" pitchFamily="2" charset="2"/>
              </a:rPr>
              <a:t>Intuition:</a:t>
            </a:r>
            <a:r>
              <a:rPr lang="en-US" dirty="0">
                <a:sym typeface="Wingdings" pitchFamily="2" charset="2"/>
              </a:rPr>
              <a:t> Suppose ∃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 </a:t>
            </a:r>
            <a:r>
              <a:rPr lang="en-US" dirty="0" err="1">
                <a:sym typeface="Wingdings" pitchFamily="2" charset="2"/>
              </a:rPr>
              <a:t>s.t.</a:t>
            </a:r>
            <a:r>
              <a:rPr lang="en-US" dirty="0">
                <a:sym typeface="Wingdings" pitchFamily="2" charset="2"/>
              </a:rPr>
              <a:t> |</a:t>
            </a:r>
            <a:r>
              <a:rPr lang="en-US" i="1" dirty="0">
                <a:sym typeface="Wingdings" pitchFamily="2" charset="2"/>
              </a:rPr>
              <a:t>g</a:t>
            </a:r>
            <a:r>
              <a:rPr lang="en-US" baseline="30000" dirty="0">
                <a:sym typeface="Wingdings" pitchFamily="2" charset="2"/>
              </a:rPr>
              <a:t>-1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’)| &gt; </a:t>
            </a:r>
            <a:r>
              <a:rPr lang="en-US" i="1" dirty="0">
                <a:sym typeface="Wingdings" pitchFamily="2" charset="2"/>
              </a:rPr>
              <a:t>k</a:t>
            </a:r>
            <a:r>
              <a:rPr lang="en-US" dirty="0">
                <a:sym typeface="Wingdings" pitchFamily="2" charset="2"/>
              </a:rPr>
              <a:t>. 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Define D(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’): 	Choose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~ </a:t>
            </a:r>
            <a:r>
              <a:rPr lang="en-US" i="1" dirty="0">
                <a:sym typeface="Wingdings" pitchFamily="2" charset="2"/>
              </a:rPr>
              <a:t>g</a:t>
            </a:r>
            <a:r>
              <a:rPr lang="en-US" baseline="30000" dirty="0">
                <a:sym typeface="Wingdings" pitchFamily="2" charset="2"/>
              </a:rPr>
              <a:t>-1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’)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		Output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) ~ LWE(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χ</a:t>
            </a:r>
            <a:r>
              <a:rPr lang="en-US" dirty="0">
                <a:sym typeface="Wingdings" pitchFamily="2" charset="2"/>
              </a:rPr>
              <a:t>).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U(</a:t>
            </a:r>
            <a:r>
              <a:rPr lang="en-US" i="1" dirty="0">
                <a:sym typeface="Wingdings" pitchFamily="2" charset="2"/>
              </a:rPr>
              <a:t>g</a:t>
            </a:r>
            <a:r>
              <a:rPr lang="en-US" baseline="30000" dirty="0">
                <a:sym typeface="Wingdings" pitchFamily="2" charset="2"/>
              </a:rPr>
              <a:t>-1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’)) has high entropy =&gt; D(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’) is statistically close to U(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x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5825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46671-E4F9-BBC8-073D-73B53584E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s ~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{(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)}</a:t>
            </a:r>
            <a:r>
              <a:rPr lang="en-US" i="1" baseline="-25000" dirty="0" err="1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 ~ LWE(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χ</a:t>
            </a:r>
            <a:r>
              <a:rPr lang="en-US" dirty="0">
                <a:sym typeface="Wingdings" pitchFamily="2" charset="2"/>
              </a:rPr>
              <a:t>)</a:t>
            </a:r>
            <a:r>
              <a:rPr lang="en-US" i="1" baseline="30000" dirty="0">
                <a:sym typeface="Wingdings" pitchFamily="2" charset="2"/>
              </a:rPr>
              <a:t>m</a:t>
            </a:r>
            <a:r>
              <a:rPr lang="en-US" dirty="0">
                <a:sym typeface="Wingdings" pitchFamily="2" charset="2"/>
              </a:rPr>
              <a:t> 		{(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’)}</a:t>
            </a:r>
            <a:r>
              <a:rPr lang="en-US" i="1" baseline="-25000" dirty="0" err="1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 ~ LWR(</a:t>
            </a:r>
            <a:r>
              <a:rPr lang="en-US" i="1" dirty="0">
                <a:sym typeface="Wingdings" pitchFamily="2" charset="2"/>
              </a:rPr>
              <a:t>g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))</a:t>
            </a:r>
            <a:r>
              <a:rPr lang="en-US" i="1" baseline="30000" dirty="0">
                <a:sym typeface="Wingdings" pitchFamily="2" charset="2"/>
              </a:rPr>
              <a:t>m</a:t>
            </a:r>
            <a:r>
              <a:rPr lang="en-US" dirty="0">
                <a:sym typeface="Wingdings" pitchFamily="2" charset="2"/>
              </a:rPr>
              <a:t> 	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							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67</a:t>
            </a:fld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3489CD8-81B5-A6EA-BAAF-D61336EBE6F4}"/>
              </a:ext>
            </a:extLst>
          </p:cNvPr>
          <p:cNvCxnSpPr>
            <a:cxnSpLocks/>
          </p:cNvCxnSpPr>
          <p:nvPr/>
        </p:nvCxnSpPr>
        <p:spPr>
          <a:xfrm>
            <a:off x="4001621" y="2590053"/>
            <a:ext cx="1395879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2244558-DADD-2315-EAB7-4F026A534A08}"/>
              </a:ext>
            </a:extLst>
          </p:cNvPr>
          <p:cNvSpPr txBox="1"/>
          <p:nvPr/>
        </p:nvSpPr>
        <p:spPr>
          <a:xfrm>
            <a:off x="4559860" y="2220721"/>
            <a:ext cx="27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5852818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46671-E4F9-BBC8-073D-73B53584E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s ~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{(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)}</a:t>
            </a:r>
            <a:r>
              <a:rPr lang="en-US" i="1" baseline="-25000" dirty="0" err="1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 ~ LWE(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χ</a:t>
            </a:r>
            <a:r>
              <a:rPr lang="en-US" dirty="0">
                <a:sym typeface="Wingdings" pitchFamily="2" charset="2"/>
              </a:rPr>
              <a:t>)</a:t>
            </a:r>
            <a:r>
              <a:rPr lang="en-US" i="1" baseline="30000" dirty="0">
                <a:sym typeface="Wingdings" pitchFamily="2" charset="2"/>
              </a:rPr>
              <a:t>m</a:t>
            </a:r>
            <a:r>
              <a:rPr lang="en-US" dirty="0">
                <a:sym typeface="Wingdings" pitchFamily="2" charset="2"/>
              </a:rPr>
              <a:t> 		{(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’)}</a:t>
            </a:r>
            <a:r>
              <a:rPr lang="en-US" i="1" baseline="-25000" dirty="0" err="1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 ~ LWR(</a:t>
            </a:r>
            <a:r>
              <a:rPr lang="en-US" i="1" dirty="0">
                <a:sym typeface="Wingdings" pitchFamily="2" charset="2"/>
              </a:rPr>
              <a:t>g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))</a:t>
            </a:r>
            <a:r>
              <a:rPr lang="en-US" i="1" baseline="30000" dirty="0">
                <a:sym typeface="Wingdings" pitchFamily="2" charset="2"/>
              </a:rPr>
              <a:t>m</a:t>
            </a:r>
            <a:r>
              <a:rPr lang="en-US" dirty="0">
                <a:sym typeface="Wingdings" pitchFamily="2" charset="2"/>
              </a:rPr>
              <a:t> 	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									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{(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)}</a:t>
            </a:r>
            <a:r>
              <a:rPr lang="en-US" i="1" baseline="-25000" dirty="0" err="1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 ~ (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x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)</a:t>
            </a:r>
            <a:r>
              <a:rPr lang="en-US" i="1" baseline="30000" dirty="0">
                <a:sym typeface="Wingdings" pitchFamily="2" charset="2"/>
              </a:rPr>
              <a:t>m</a:t>
            </a:r>
            <a:r>
              <a:rPr lang="en-US" dirty="0">
                <a:sym typeface="Wingdings" pitchFamily="2" charset="2"/>
              </a:rPr>
              <a:t>	 	{(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’)}</a:t>
            </a:r>
            <a:r>
              <a:rPr lang="en-US" i="1" baseline="-25000" dirty="0" err="1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 ~ LWR(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’))</a:t>
            </a:r>
            <a:r>
              <a:rPr lang="en-US" i="1" baseline="30000" dirty="0">
                <a:sym typeface="Wingdings" pitchFamily="2" charset="2"/>
              </a:rPr>
              <a:t>m</a:t>
            </a:r>
            <a:r>
              <a:rPr lang="en-US" dirty="0">
                <a:sym typeface="Wingdings" pitchFamily="2" charset="2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68</a:t>
            </a:fld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2B2AD54-DDE3-2AEC-0D18-FCCCCB8D6C6A}"/>
              </a:ext>
            </a:extLst>
          </p:cNvPr>
          <p:cNvCxnSpPr>
            <a:cxnSpLocks/>
          </p:cNvCxnSpPr>
          <p:nvPr/>
        </p:nvCxnSpPr>
        <p:spPr>
          <a:xfrm>
            <a:off x="4001621" y="2590053"/>
            <a:ext cx="1395879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8A822E3-F288-01F3-3AB1-829E1E4A9350}"/>
              </a:ext>
            </a:extLst>
          </p:cNvPr>
          <p:cNvSpPr txBox="1"/>
          <p:nvPr/>
        </p:nvSpPr>
        <p:spPr>
          <a:xfrm>
            <a:off x="4559860" y="2220721"/>
            <a:ext cx="27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34DAC46-BB4C-0D7E-BD61-D3C8D338F422}"/>
              </a:ext>
            </a:extLst>
          </p:cNvPr>
          <p:cNvCxnSpPr>
            <a:cxnSpLocks/>
          </p:cNvCxnSpPr>
          <p:nvPr/>
        </p:nvCxnSpPr>
        <p:spPr>
          <a:xfrm>
            <a:off x="4001621" y="4593669"/>
            <a:ext cx="1395879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0D9BFBF-2A2B-04BB-EE90-EDE4D2EEA649}"/>
              </a:ext>
            </a:extLst>
          </p:cNvPr>
          <p:cNvSpPr txBox="1"/>
          <p:nvPr/>
        </p:nvSpPr>
        <p:spPr>
          <a:xfrm>
            <a:off x="4559860" y="4224337"/>
            <a:ext cx="27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49330753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46671-E4F9-BBC8-073D-73B53584E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s ~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{(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)}</a:t>
            </a:r>
            <a:r>
              <a:rPr lang="en-US" i="1" baseline="-25000" dirty="0" err="1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 ~ LWE(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χ</a:t>
            </a:r>
            <a:r>
              <a:rPr lang="en-US" dirty="0">
                <a:sym typeface="Wingdings" pitchFamily="2" charset="2"/>
              </a:rPr>
              <a:t>)</a:t>
            </a:r>
            <a:r>
              <a:rPr lang="en-US" i="1" baseline="30000" dirty="0">
                <a:sym typeface="Wingdings" pitchFamily="2" charset="2"/>
              </a:rPr>
              <a:t>m</a:t>
            </a:r>
            <a:r>
              <a:rPr lang="en-US" dirty="0">
                <a:sym typeface="Wingdings" pitchFamily="2" charset="2"/>
              </a:rPr>
              <a:t> 		{(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’)}</a:t>
            </a:r>
            <a:r>
              <a:rPr lang="en-US" i="1" baseline="-25000" dirty="0" err="1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 ~ LWR(</a:t>
            </a:r>
            <a:r>
              <a:rPr lang="en-US" i="1" dirty="0">
                <a:sym typeface="Wingdings" pitchFamily="2" charset="2"/>
              </a:rPr>
              <a:t>g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))</a:t>
            </a:r>
            <a:r>
              <a:rPr lang="en-US" i="1" baseline="30000" dirty="0">
                <a:sym typeface="Wingdings" pitchFamily="2" charset="2"/>
              </a:rPr>
              <a:t>m</a:t>
            </a:r>
            <a:r>
              <a:rPr lang="en-US" dirty="0">
                <a:sym typeface="Wingdings" pitchFamily="2" charset="2"/>
              </a:rPr>
              <a:t> 	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									D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{(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)}</a:t>
            </a:r>
            <a:r>
              <a:rPr lang="en-US" i="1" baseline="-25000" dirty="0" err="1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 ~ (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x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)</a:t>
            </a:r>
            <a:r>
              <a:rPr lang="en-US" i="1" baseline="30000" dirty="0">
                <a:sym typeface="Wingdings" pitchFamily="2" charset="2"/>
              </a:rPr>
              <a:t>m</a:t>
            </a:r>
            <a:r>
              <a:rPr lang="en-US" dirty="0">
                <a:sym typeface="Wingdings" pitchFamily="2" charset="2"/>
              </a:rPr>
              <a:t>	 	{(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’)}</a:t>
            </a:r>
            <a:r>
              <a:rPr lang="en-US" i="1" baseline="-25000" dirty="0" err="1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 ~ LWR(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’))</a:t>
            </a:r>
            <a:r>
              <a:rPr lang="en-US" i="1" baseline="30000" dirty="0">
                <a:sym typeface="Wingdings" pitchFamily="2" charset="2"/>
              </a:rPr>
              <a:t>m</a:t>
            </a:r>
            <a:r>
              <a:rPr lang="en-US" dirty="0">
                <a:sym typeface="Wingdings" pitchFamily="2" charset="2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69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501892D-BCDC-3E88-5BF3-BA5ADC806598}"/>
              </a:ext>
            </a:extLst>
          </p:cNvPr>
          <p:cNvCxnSpPr/>
          <p:nvPr/>
        </p:nvCxnSpPr>
        <p:spPr>
          <a:xfrm>
            <a:off x="8821271" y="2653553"/>
            <a:ext cx="1255058" cy="70821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571749B-BB89-F73D-4216-C84D2C8C84F9}"/>
              </a:ext>
            </a:extLst>
          </p:cNvPr>
          <p:cNvCxnSpPr>
            <a:cxnSpLocks/>
          </p:cNvCxnSpPr>
          <p:nvPr/>
        </p:nvCxnSpPr>
        <p:spPr>
          <a:xfrm flipV="1">
            <a:off x="8704729" y="3774141"/>
            <a:ext cx="1371600" cy="72614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816DD83-5432-6119-DE59-CAC1B1F75A61}"/>
              </a:ext>
            </a:extLst>
          </p:cNvPr>
          <p:cNvCxnSpPr>
            <a:cxnSpLocks/>
          </p:cNvCxnSpPr>
          <p:nvPr/>
        </p:nvCxnSpPr>
        <p:spPr>
          <a:xfrm>
            <a:off x="4001621" y="2590053"/>
            <a:ext cx="1395879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EAFBA4D-2D18-6D34-16B1-0C925A024913}"/>
              </a:ext>
            </a:extLst>
          </p:cNvPr>
          <p:cNvSpPr txBox="1"/>
          <p:nvPr/>
        </p:nvSpPr>
        <p:spPr>
          <a:xfrm>
            <a:off x="4559860" y="2220721"/>
            <a:ext cx="27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FE793EC-C4DF-DEB6-139B-14D4A166C7E1}"/>
              </a:ext>
            </a:extLst>
          </p:cNvPr>
          <p:cNvCxnSpPr>
            <a:cxnSpLocks/>
          </p:cNvCxnSpPr>
          <p:nvPr/>
        </p:nvCxnSpPr>
        <p:spPr>
          <a:xfrm>
            <a:off x="4001621" y="4612719"/>
            <a:ext cx="1395879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7BAB536-2E66-DCB2-0383-7A71F8337F05}"/>
              </a:ext>
            </a:extLst>
          </p:cNvPr>
          <p:cNvSpPr txBox="1"/>
          <p:nvPr/>
        </p:nvSpPr>
        <p:spPr>
          <a:xfrm>
            <a:off x="4559860" y="4243387"/>
            <a:ext cx="27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232758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5C05F-FE95-07F0-F812-AD53F96AF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“Deterministic” Cryptosystems from LWE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12DD1-C2B5-A6A7-3DA6-C19ADF634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1239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46671-E4F9-BBC8-073D-73B53584E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s ~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{(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)}</a:t>
            </a:r>
            <a:r>
              <a:rPr lang="en-US" i="1" baseline="-25000" dirty="0" err="1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 ~ LWE(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χ</a:t>
            </a:r>
            <a:r>
              <a:rPr lang="en-US" dirty="0">
                <a:sym typeface="Wingdings" pitchFamily="2" charset="2"/>
              </a:rPr>
              <a:t>)</a:t>
            </a:r>
            <a:r>
              <a:rPr lang="en-US" i="1" baseline="30000" dirty="0">
                <a:sym typeface="Wingdings" pitchFamily="2" charset="2"/>
              </a:rPr>
              <a:t>m</a:t>
            </a:r>
            <a:r>
              <a:rPr lang="en-US" dirty="0">
                <a:sym typeface="Wingdings" pitchFamily="2" charset="2"/>
              </a:rPr>
              <a:t> 		{(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’)}</a:t>
            </a:r>
            <a:r>
              <a:rPr lang="en-US" i="1" baseline="-25000" dirty="0" err="1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 ~ LWR(</a:t>
            </a:r>
            <a:r>
              <a:rPr lang="en-US" i="1" dirty="0">
                <a:sym typeface="Wingdings" pitchFamily="2" charset="2"/>
              </a:rPr>
              <a:t>g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))</a:t>
            </a:r>
            <a:r>
              <a:rPr lang="en-US" i="1" baseline="30000" dirty="0">
                <a:sym typeface="Wingdings" pitchFamily="2" charset="2"/>
              </a:rPr>
              <a:t>m</a:t>
            </a:r>
            <a:r>
              <a:rPr lang="en-US" dirty="0">
                <a:sym typeface="Wingdings" pitchFamily="2" charset="2"/>
              </a:rPr>
              <a:t> 	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									D </a:t>
            </a:r>
            <a:r>
              <a:rPr lang="en-US" i="1" dirty="0">
                <a:sym typeface="Wingdings" pitchFamily="2" charset="2"/>
              </a:rPr>
              <a:t>???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{(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)}</a:t>
            </a:r>
            <a:r>
              <a:rPr lang="en-US" i="1" baseline="-25000" dirty="0" err="1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 ~ (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x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)</a:t>
            </a:r>
            <a:r>
              <a:rPr lang="en-US" i="1" baseline="30000" dirty="0">
                <a:sym typeface="Wingdings" pitchFamily="2" charset="2"/>
              </a:rPr>
              <a:t>m</a:t>
            </a:r>
            <a:r>
              <a:rPr lang="en-US" dirty="0">
                <a:sym typeface="Wingdings" pitchFamily="2" charset="2"/>
              </a:rPr>
              <a:t>	 	{(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’)}</a:t>
            </a:r>
            <a:r>
              <a:rPr lang="en-US" i="1" baseline="-25000" dirty="0" err="1">
                <a:sym typeface="Wingdings" pitchFamily="2" charset="2"/>
              </a:rPr>
              <a:t>i</a:t>
            </a:r>
            <a:r>
              <a:rPr lang="en-US" dirty="0">
                <a:sym typeface="Wingdings" pitchFamily="2" charset="2"/>
              </a:rPr>
              <a:t> ~ LWR(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’))</a:t>
            </a:r>
            <a:r>
              <a:rPr lang="en-US" i="1" baseline="30000" dirty="0">
                <a:sym typeface="Wingdings" pitchFamily="2" charset="2"/>
              </a:rPr>
              <a:t>m</a:t>
            </a:r>
            <a:r>
              <a:rPr lang="en-US" dirty="0">
                <a:sym typeface="Wingdings" pitchFamily="2" charset="2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70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501892D-BCDC-3E88-5BF3-BA5ADC806598}"/>
              </a:ext>
            </a:extLst>
          </p:cNvPr>
          <p:cNvCxnSpPr/>
          <p:nvPr/>
        </p:nvCxnSpPr>
        <p:spPr>
          <a:xfrm>
            <a:off x="8821271" y="2653553"/>
            <a:ext cx="1255058" cy="70821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571749B-BB89-F73D-4216-C84D2C8C84F9}"/>
              </a:ext>
            </a:extLst>
          </p:cNvPr>
          <p:cNvCxnSpPr>
            <a:cxnSpLocks/>
          </p:cNvCxnSpPr>
          <p:nvPr/>
        </p:nvCxnSpPr>
        <p:spPr>
          <a:xfrm flipV="1">
            <a:off x="8704729" y="3774141"/>
            <a:ext cx="1371600" cy="72614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CB1B558-D9E1-A18B-0B89-AA3E3009C5B1}"/>
              </a:ext>
            </a:extLst>
          </p:cNvPr>
          <p:cNvCxnSpPr>
            <a:cxnSpLocks/>
          </p:cNvCxnSpPr>
          <p:nvPr/>
        </p:nvCxnSpPr>
        <p:spPr>
          <a:xfrm>
            <a:off x="4001621" y="2590053"/>
            <a:ext cx="1395879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C35369B-C6B4-3E9C-BC49-3EE2F3DFD0D7}"/>
              </a:ext>
            </a:extLst>
          </p:cNvPr>
          <p:cNvSpPr txBox="1"/>
          <p:nvPr/>
        </p:nvSpPr>
        <p:spPr>
          <a:xfrm>
            <a:off x="4559860" y="2220721"/>
            <a:ext cx="27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EB86A57-6520-1823-85ED-CA3E24B44614}"/>
              </a:ext>
            </a:extLst>
          </p:cNvPr>
          <p:cNvCxnSpPr>
            <a:cxnSpLocks/>
          </p:cNvCxnSpPr>
          <p:nvPr/>
        </p:nvCxnSpPr>
        <p:spPr>
          <a:xfrm>
            <a:off x="4001621" y="4612719"/>
            <a:ext cx="1395879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E953B86-D199-56A9-7800-767CFB8587C1}"/>
              </a:ext>
            </a:extLst>
          </p:cNvPr>
          <p:cNvSpPr txBox="1"/>
          <p:nvPr/>
        </p:nvSpPr>
        <p:spPr>
          <a:xfrm>
            <a:off x="4559860" y="4243387"/>
            <a:ext cx="27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73819703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46671-E4F9-BBC8-073D-73B53584E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" y="1825625"/>
            <a:ext cx="1194435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),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~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x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-250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			   	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) =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 +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∊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x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endParaRPr lang="en-US" i="1" baseline="-25000" dirty="0">
              <a:sym typeface="Wingdings" pitchFamily="2" charset="2"/>
            </a:endParaRPr>
          </a:p>
          <a:p>
            <a:pPr marL="0" indent="0">
              <a:buNone/>
            </a:pPr>
            <a:endParaRPr lang="en-US" i="1" baseline="-25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≣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s ~ </a:t>
            </a:r>
            <a:r>
              <a:rPr lang="en-US" dirty="0" err="1">
                <a:solidFill>
                  <a:schemeClr val="bg1"/>
                </a:solidFill>
                <a:sym typeface="Wingdings" pitchFamily="2" charset="2"/>
              </a:rPr>
              <a:t>Z</a:t>
            </a:r>
            <a:r>
              <a:rPr lang="en-US" i="1" baseline="-25000" dirty="0" err="1">
                <a:solidFill>
                  <a:schemeClr val="bg1"/>
                </a:solidFill>
                <a:sym typeface="Wingdings" pitchFamily="2" charset="2"/>
              </a:rPr>
              <a:t>q</a:t>
            </a:r>
            <a:r>
              <a:rPr lang="en-US" i="1" baseline="30000" dirty="0" err="1">
                <a:solidFill>
                  <a:schemeClr val="bg1"/>
                </a:solidFill>
                <a:sym typeface="Wingdings" pitchFamily="2" charset="2"/>
              </a:rPr>
              <a:t>n</a:t>
            </a:r>
            <a:r>
              <a:rPr lang="en-US" i="1" baseline="300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		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1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,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b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1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), 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,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b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) ~ LWE(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s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, </a:t>
            </a:r>
            <a:r>
              <a:rPr lang="en-US" dirty="0" err="1">
                <a:solidFill>
                  <a:schemeClr val="bg1"/>
                </a:solidFill>
                <a:sym typeface="Wingdings" pitchFamily="2" charset="2"/>
              </a:rPr>
              <a:t>χ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) 					 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1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’,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b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1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’), 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’,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b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’), </a:t>
            </a:r>
            <a:endParaRPr lang="en-US" b="1" i="1" dirty="0">
              <a:solidFill>
                <a:schemeClr val="bg1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3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,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b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3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) = 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1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,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b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1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) + 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,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b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) ~ LWE(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s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, </a:t>
            </a:r>
            <a:r>
              <a:rPr lang="en-US" dirty="0" err="1">
                <a:solidFill>
                  <a:schemeClr val="bg1"/>
                </a:solidFill>
                <a:sym typeface="Wingdings" pitchFamily="2" charset="2"/>
              </a:rPr>
              <a:t>χ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) 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				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3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’,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b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3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’) ~ LWR(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s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’)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									  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s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 =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g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s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24728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46671-E4F9-BBC8-073D-73B53584E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" y="1825625"/>
            <a:ext cx="1194435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),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~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x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-250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			   	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) =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 +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∊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x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endParaRPr lang="en-US" i="1" baseline="-25000" dirty="0">
              <a:sym typeface="Wingdings" pitchFamily="2" charset="2"/>
            </a:endParaRPr>
          </a:p>
          <a:p>
            <a:pPr marL="0" indent="0">
              <a:buNone/>
            </a:pPr>
            <a:endParaRPr lang="en-US" i="1" baseline="-25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≣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s ~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i="1" baseline="300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		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),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~ LWE(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χ</a:t>
            </a:r>
            <a:r>
              <a:rPr lang="en-US" dirty="0">
                <a:sym typeface="Wingdings" pitchFamily="2" charset="2"/>
              </a:rPr>
              <a:t>) 					 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1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’,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b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1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’), 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’,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b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’), </a:t>
            </a:r>
            <a:endParaRPr lang="en-US" b="1" i="1" dirty="0">
              <a:solidFill>
                <a:schemeClr val="bg1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) =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 +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~ LWE(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χ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b="1" i="1" dirty="0">
                <a:sym typeface="Wingdings" pitchFamily="2" charset="2"/>
              </a:rPr>
              <a:t>				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3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’,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b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3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’) ~ LWR(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s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’)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								  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s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 =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g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s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72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B27C50-CAC7-AC17-26F6-D384CF6B53CC}"/>
              </a:ext>
            </a:extLst>
          </p:cNvPr>
          <p:cNvSpPr txBox="1"/>
          <p:nvPr/>
        </p:nvSpPr>
        <p:spPr>
          <a:xfrm>
            <a:off x="426010" y="3376421"/>
            <a:ext cx="6979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negl</a:t>
            </a:r>
            <a:r>
              <a:rPr lang="en-US" sz="1200" dirty="0"/>
              <a:t>(</a:t>
            </a:r>
            <a:r>
              <a:rPr lang="en-US" sz="1200" i="1" dirty="0"/>
              <a:t>n</a:t>
            </a:r>
            <a:r>
              <a:rPr lang="en-US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7860677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46671-E4F9-BBC8-073D-73B53584E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" y="1825625"/>
            <a:ext cx="1194435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),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~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x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-250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			   	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) =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 +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∊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x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endParaRPr lang="en-US" i="1" baseline="-25000" dirty="0">
              <a:sym typeface="Wingdings" pitchFamily="2" charset="2"/>
            </a:endParaRPr>
          </a:p>
          <a:p>
            <a:pPr marL="0" indent="0">
              <a:buNone/>
            </a:pPr>
            <a:endParaRPr lang="en-US" i="1" baseline="-25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≣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s ~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i="1" baseline="300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		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),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~ LWE(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χ</a:t>
            </a:r>
            <a:r>
              <a:rPr lang="en-US" dirty="0">
                <a:sym typeface="Wingdings" pitchFamily="2" charset="2"/>
              </a:rPr>
              <a:t>) 					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’),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’), </a:t>
            </a:r>
            <a:endParaRPr lang="en-US" b="1" i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) =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 +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~ LWE(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χ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b="1" i="1" dirty="0">
                <a:sym typeface="Wingdings" pitchFamily="2" charset="2"/>
              </a:rPr>
              <a:t>				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’) ~ LWR(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’)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								 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 = </a:t>
            </a:r>
            <a:r>
              <a:rPr lang="en-US" i="1" dirty="0">
                <a:sym typeface="Wingdings" pitchFamily="2" charset="2"/>
              </a:rPr>
              <a:t>g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73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B27C50-CAC7-AC17-26F6-D384CF6B53CC}"/>
              </a:ext>
            </a:extLst>
          </p:cNvPr>
          <p:cNvSpPr txBox="1"/>
          <p:nvPr/>
        </p:nvSpPr>
        <p:spPr>
          <a:xfrm>
            <a:off x="426010" y="3376421"/>
            <a:ext cx="6979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negl</a:t>
            </a:r>
            <a:r>
              <a:rPr lang="en-US" sz="1200" dirty="0"/>
              <a:t>(</a:t>
            </a:r>
            <a:r>
              <a:rPr lang="en-US" sz="1200" i="1" dirty="0"/>
              <a:t>n</a:t>
            </a:r>
            <a:r>
              <a:rPr lang="en-US" sz="1200" dirty="0"/>
              <a:t>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289060E-3529-35C0-1A60-34416EC9E287}"/>
              </a:ext>
            </a:extLst>
          </p:cNvPr>
          <p:cNvCxnSpPr>
            <a:cxnSpLocks/>
          </p:cNvCxnSpPr>
          <p:nvPr/>
        </p:nvCxnSpPr>
        <p:spPr>
          <a:xfrm>
            <a:off x="6521450" y="4926853"/>
            <a:ext cx="9969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4985391-C9F6-EAF6-668C-8A39D72D1442}"/>
              </a:ext>
            </a:extLst>
          </p:cNvPr>
          <p:cNvSpPr txBox="1"/>
          <p:nvPr/>
        </p:nvSpPr>
        <p:spPr>
          <a:xfrm>
            <a:off x="6880225" y="4557521"/>
            <a:ext cx="27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3904280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46671-E4F9-BBC8-073D-73B53584E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" y="1825625"/>
            <a:ext cx="1194435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),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~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x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-250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			   	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) =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 +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∊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x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endParaRPr lang="en-US" i="1" baseline="-25000" dirty="0">
              <a:sym typeface="Wingdings" pitchFamily="2" charset="2"/>
            </a:endParaRPr>
          </a:p>
          <a:p>
            <a:pPr marL="0" indent="0">
              <a:buNone/>
            </a:pPr>
            <a:endParaRPr lang="en-US" i="1" baseline="-25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≣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s ~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i="1" baseline="300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		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),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~ LWE(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χ</a:t>
            </a:r>
            <a:r>
              <a:rPr lang="en-US" dirty="0">
                <a:sym typeface="Wingdings" pitchFamily="2" charset="2"/>
              </a:rPr>
              <a:t>) 					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’),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’), </a:t>
            </a:r>
            <a:endParaRPr lang="en-US" b="1" i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) =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 +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~ LWE(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χ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b="1" i="1" dirty="0">
                <a:sym typeface="Wingdings" pitchFamily="2" charset="2"/>
              </a:rPr>
              <a:t>				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’) ~ LWR(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’)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								 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 = </a:t>
            </a:r>
            <a:r>
              <a:rPr lang="en-US" i="1" dirty="0">
                <a:sym typeface="Wingdings" pitchFamily="2" charset="2"/>
              </a:rPr>
              <a:t>g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74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B27C50-CAC7-AC17-26F6-D384CF6B53CC}"/>
              </a:ext>
            </a:extLst>
          </p:cNvPr>
          <p:cNvSpPr txBox="1"/>
          <p:nvPr/>
        </p:nvSpPr>
        <p:spPr>
          <a:xfrm>
            <a:off x="426010" y="3376421"/>
            <a:ext cx="6979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negl</a:t>
            </a:r>
            <a:r>
              <a:rPr lang="en-US" sz="1200" dirty="0"/>
              <a:t>(</a:t>
            </a:r>
            <a:r>
              <a:rPr lang="en-US" sz="1200" i="1" dirty="0"/>
              <a:t>n</a:t>
            </a:r>
            <a:r>
              <a:rPr lang="en-US" sz="1200" dirty="0"/>
              <a:t>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289060E-3529-35C0-1A60-34416EC9E287}"/>
              </a:ext>
            </a:extLst>
          </p:cNvPr>
          <p:cNvCxnSpPr>
            <a:cxnSpLocks/>
          </p:cNvCxnSpPr>
          <p:nvPr/>
        </p:nvCxnSpPr>
        <p:spPr>
          <a:xfrm>
            <a:off x="6521450" y="4926853"/>
            <a:ext cx="9969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4985391-C9F6-EAF6-668C-8A39D72D1442}"/>
              </a:ext>
            </a:extLst>
          </p:cNvPr>
          <p:cNvSpPr txBox="1"/>
          <p:nvPr/>
        </p:nvSpPr>
        <p:spPr>
          <a:xfrm>
            <a:off x="6880225" y="4557521"/>
            <a:ext cx="27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5F76F3-30FE-B446-F7D5-BB94882C2FFE}"/>
              </a:ext>
            </a:extLst>
          </p:cNvPr>
          <p:cNvSpPr txBox="1"/>
          <p:nvPr/>
        </p:nvSpPr>
        <p:spPr>
          <a:xfrm>
            <a:off x="120650" y="5823933"/>
            <a:ext cx="398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ym typeface="Wingdings" pitchFamily="2" charset="2"/>
              </a:rPr>
              <a:t>rank(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1,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2,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3</a:t>
            </a:r>
            <a:r>
              <a:rPr lang="en-US" sz="2800" dirty="0">
                <a:sym typeface="Wingdings" pitchFamily="2" charset="2"/>
              </a:rPr>
              <a:t>) = 2  </a:t>
            </a:r>
            <a:r>
              <a:rPr lang="en-US" sz="2800" dirty="0" err="1">
                <a:sym typeface="Wingdings" pitchFamily="2" charset="2"/>
              </a:rPr>
              <a:t>w.h.p</a:t>
            </a:r>
            <a:r>
              <a:rPr lang="en-US" sz="2800" dirty="0">
                <a:sym typeface="Wingdings" pitchFamily="2" charset="2"/>
              </a:rPr>
              <a:t>.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CF5499-EC32-6314-6A13-209743F9392B}"/>
              </a:ext>
            </a:extLst>
          </p:cNvPr>
          <p:cNvSpPr txBox="1"/>
          <p:nvPr/>
        </p:nvSpPr>
        <p:spPr>
          <a:xfrm>
            <a:off x="8470900" y="5823933"/>
            <a:ext cx="4635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ym typeface="Wingdings" pitchFamily="2" charset="2"/>
              </a:rPr>
              <a:t>rank(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1</a:t>
            </a:r>
            <a:r>
              <a:rPr lang="en-US" sz="2800" dirty="0">
                <a:sym typeface="Wingdings" pitchFamily="2" charset="2"/>
              </a:rPr>
              <a:t>’,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2</a:t>
            </a:r>
            <a:r>
              <a:rPr lang="en-US" sz="2800" dirty="0">
                <a:sym typeface="Wingdings" pitchFamily="2" charset="2"/>
              </a:rPr>
              <a:t>’,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3</a:t>
            </a:r>
            <a:r>
              <a:rPr lang="en-US" sz="2800" dirty="0">
                <a:sym typeface="Wingdings" pitchFamily="2" charset="2"/>
              </a:rPr>
              <a:t>’) = 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541950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46671-E4F9-BBC8-073D-73B53584E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" y="1825625"/>
            <a:ext cx="1194435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),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~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x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-250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			   	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) =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 +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∊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x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endParaRPr lang="en-US" i="1" baseline="-25000" dirty="0">
              <a:sym typeface="Wingdings" pitchFamily="2" charset="2"/>
            </a:endParaRPr>
          </a:p>
          <a:p>
            <a:pPr marL="0" indent="0">
              <a:buNone/>
            </a:pPr>
            <a:endParaRPr lang="en-US" i="1" baseline="-25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≣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s ~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i="1" baseline="300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		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),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~ LWE(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χ</a:t>
            </a:r>
            <a:r>
              <a:rPr lang="en-US" dirty="0">
                <a:sym typeface="Wingdings" pitchFamily="2" charset="2"/>
              </a:rPr>
              <a:t>) 					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’),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’), </a:t>
            </a:r>
            <a:endParaRPr lang="en-US" b="1" i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) =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 +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~ LWE(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χ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b="1" i="1" dirty="0">
                <a:sym typeface="Wingdings" pitchFamily="2" charset="2"/>
              </a:rPr>
              <a:t>				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’) ~ LWR(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’)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								 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 = </a:t>
            </a:r>
            <a:r>
              <a:rPr lang="en-US" i="1" dirty="0">
                <a:sym typeface="Wingdings" pitchFamily="2" charset="2"/>
              </a:rPr>
              <a:t>g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75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B27C50-CAC7-AC17-26F6-D384CF6B53CC}"/>
              </a:ext>
            </a:extLst>
          </p:cNvPr>
          <p:cNvSpPr txBox="1"/>
          <p:nvPr/>
        </p:nvSpPr>
        <p:spPr>
          <a:xfrm>
            <a:off x="426010" y="3376421"/>
            <a:ext cx="6979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negl</a:t>
            </a:r>
            <a:r>
              <a:rPr lang="en-US" sz="1200" dirty="0"/>
              <a:t>(</a:t>
            </a:r>
            <a:r>
              <a:rPr lang="en-US" sz="1200" i="1" dirty="0"/>
              <a:t>n</a:t>
            </a:r>
            <a:r>
              <a:rPr lang="en-US" sz="1200" dirty="0"/>
              <a:t>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289060E-3529-35C0-1A60-34416EC9E287}"/>
              </a:ext>
            </a:extLst>
          </p:cNvPr>
          <p:cNvCxnSpPr>
            <a:cxnSpLocks/>
          </p:cNvCxnSpPr>
          <p:nvPr/>
        </p:nvCxnSpPr>
        <p:spPr>
          <a:xfrm>
            <a:off x="6521450" y="4926853"/>
            <a:ext cx="9969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4985391-C9F6-EAF6-668C-8A39D72D1442}"/>
              </a:ext>
            </a:extLst>
          </p:cNvPr>
          <p:cNvSpPr txBox="1"/>
          <p:nvPr/>
        </p:nvSpPr>
        <p:spPr>
          <a:xfrm>
            <a:off x="6880225" y="4557521"/>
            <a:ext cx="27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5F76F3-30FE-B446-F7D5-BB94882C2FFE}"/>
              </a:ext>
            </a:extLst>
          </p:cNvPr>
          <p:cNvSpPr txBox="1"/>
          <p:nvPr/>
        </p:nvSpPr>
        <p:spPr>
          <a:xfrm>
            <a:off x="120650" y="5823933"/>
            <a:ext cx="398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ym typeface="Wingdings" pitchFamily="2" charset="2"/>
              </a:rPr>
              <a:t>rank(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1,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2,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3</a:t>
            </a:r>
            <a:r>
              <a:rPr lang="en-US" sz="2800" dirty="0">
                <a:sym typeface="Wingdings" pitchFamily="2" charset="2"/>
              </a:rPr>
              <a:t>) = 2  </a:t>
            </a:r>
            <a:r>
              <a:rPr lang="en-US" sz="2800" dirty="0" err="1">
                <a:sym typeface="Wingdings" pitchFamily="2" charset="2"/>
              </a:rPr>
              <a:t>w.h.p</a:t>
            </a:r>
            <a:r>
              <a:rPr lang="en-US" sz="2800" dirty="0">
                <a:sym typeface="Wingdings" pitchFamily="2" charset="2"/>
              </a:rPr>
              <a:t>.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CF5499-EC32-6314-6A13-209743F9392B}"/>
              </a:ext>
            </a:extLst>
          </p:cNvPr>
          <p:cNvSpPr txBox="1"/>
          <p:nvPr/>
        </p:nvSpPr>
        <p:spPr>
          <a:xfrm>
            <a:off x="7112000" y="5829843"/>
            <a:ext cx="4959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ym typeface="Wingdings" pitchFamily="2" charset="2"/>
              </a:rPr>
              <a:t>Hope:</a:t>
            </a:r>
            <a:r>
              <a:rPr lang="en-US" sz="2800" dirty="0">
                <a:sym typeface="Wingdings" pitchFamily="2" charset="2"/>
              </a:rPr>
              <a:t> rank(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1</a:t>
            </a:r>
            <a:r>
              <a:rPr lang="en-US" sz="2800" dirty="0">
                <a:sym typeface="Wingdings" pitchFamily="2" charset="2"/>
              </a:rPr>
              <a:t>’,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2</a:t>
            </a:r>
            <a:r>
              <a:rPr lang="en-US" sz="2800" dirty="0">
                <a:sym typeface="Wingdings" pitchFamily="2" charset="2"/>
              </a:rPr>
              <a:t>’,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3</a:t>
            </a:r>
            <a:r>
              <a:rPr lang="en-US" sz="2800" dirty="0">
                <a:sym typeface="Wingdings" pitchFamily="2" charset="2"/>
              </a:rPr>
              <a:t>’) &lt; 3 </a:t>
            </a:r>
            <a:r>
              <a:rPr lang="en-US" sz="2800" dirty="0" err="1">
                <a:sym typeface="Wingdings" pitchFamily="2" charset="2"/>
              </a:rPr>
              <a:t>w.h.p</a:t>
            </a:r>
            <a:r>
              <a:rPr lang="en-US" sz="2800" dirty="0">
                <a:sym typeface="Wingdings" pitchFamily="2" charset="2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196816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76</a:t>
            </a:fld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F014632-1B99-A8FF-0767-E3CD1C487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Define</a:t>
            </a:r>
            <a:r>
              <a:rPr lang="en-US" i="1" dirty="0"/>
              <a:t> h</a:t>
            </a:r>
            <a:r>
              <a:rPr lang="en-US" dirty="0"/>
              <a:t>: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by</a:t>
            </a:r>
            <a:endParaRPr lang="en-US" i="1" baseline="30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i="1" dirty="0">
                <a:sym typeface="Wingdings" pitchFamily="2" charset="2"/>
              </a:rPr>
              <a:t>h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): 	Choose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 ~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Compute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’) = </a:t>
            </a:r>
            <a:r>
              <a:rPr lang="en-US" i="1" dirty="0">
                <a:sym typeface="Wingdings" pitchFamily="2" charset="2"/>
              </a:rPr>
              <a:t>f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Output 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’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Claim: If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V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⊂ </a:t>
            </a:r>
            <a:r>
              <a:rPr lang="en-US" dirty="0" err="1">
                <a:solidFill>
                  <a:schemeClr val="bg1"/>
                </a:solidFill>
                <a:sym typeface="Wingdings" pitchFamily="2" charset="2"/>
              </a:rPr>
              <a:t>Z</a:t>
            </a:r>
            <a:r>
              <a:rPr lang="en-US" i="1" baseline="-25000" dirty="0" err="1">
                <a:solidFill>
                  <a:schemeClr val="bg1"/>
                </a:solidFill>
                <a:sym typeface="Wingdings" pitchFamily="2" charset="2"/>
              </a:rPr>
              <a:t>q</a:t>
            </a:r>
            <a:r>
              <a:rPr lang="en-US" i="1" baseline="30000" dirty="0" err="1">
                <a:solidFill>
                  <a:schemeClr val="bg1"/>
                </a:solidFill>
                <a:sym typeface="Wingdings" pitchFamily="2" charset="2"/>
              </a:rPr>
              <a:t>n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is a subspace </a:t>
            </a:r>
            <a:r>
              <a:rPr lang="en-US" dirty="0" err="1">
                <a:solidFill>
                  <a:schemeClr val="bg1"/>
                </a:solidFill>
                <a:sym typeface="Wingdings" pitchFamily="2" charset="2"/>
              </a:rPr>
              <a:t>s.t.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[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V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: </a:t>
            </a:r>
            <a:r>
              <a:rPr lang="en-US" dirty="0" err="1">
                <a:solidFill>
                  <a:schemeClr val="bg1"/>
                </a:solidFill>
                <a:sym typeface="Wingdings" pitchFamily="2" charset="2"/>
              </a:rPr>
              <a:t>Z</a:t>
            </a:r>
            <a:r>
              <a:rPr lang="en-US" i="1" baseline="-25000" dirty="0" err="1">
                <a:solidFill>
                  <a:schemeClr val="bg1"/>
                </a:solidFill>
                <a:sym typeface="Wingdings" pitchFamily="2" charset="2"/>
              </a:rPr>
              <a:t>q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] =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O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1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), then </a:t>
            </a:r>
          </a:p>
          <a:p>
            <a:pPr marL="0" indent="0" algn="ctr">
              <a:buNone/>
            </a:pPr>
            <a:r>
              <a:rPr lang="en-US" dirty="0" err="1">
                <a:solidFill>
                  <a:schemeClr val="bg1"/>
                </a:solidFill>
                <a:sym typeface="Wingdings" pitchFamily="2" charset="2"/>
              </a:rPr>
              <a:t>Pr</a:t>
            </a:r>
            <a:r>
              <a:rPr lang="en-US" b="1" i="1" baseline="-25000" dirty="0" err="1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[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h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) ∊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V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] = </a:t>
            </a:r>
            <a:r>
              <a:rPr lang="en-US" dirty="0" err="1">
                <a:solidFill>
                  <a:schemeClr val="bg1"/>
                </a:solidFill>
                <a:sym typeface="Wingdings" pitchFamily="2" charset="2"/>
              </a:rPr>
              <a:t>negl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n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Then, 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rank(</a:t>
            </a:r>
            <a:r>
              <a:rPr lang="en-US" sz="2800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sz="2800" i="1" baseline="-25000" dirty="0">
                <a:solidFill>
                  <a:schemeClr val="bg1"/>
                </a:solidFill>
                <a:sym typeface="Wingdings" pitchFamily="2" charset="2"/>
              </a:rPr>
              <a:t>1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’, </a:t>
            </a:r>
            <a:r>
              <a:rPr lang="en-US" sz="2800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sz="2800" i="1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’, </a:t>
            </a:r>
            <a:r>
              <a:rPr lang="en-US" sz="2800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sz="2800" i="1" baseline="-25000" dirty="0">
                <a:solidFill>
                  <a:schemeClr val="bg1"/>
                </a:solidFill>
                <a:sym typeface="Wingdings" pitchFamily="2" charset="2"/>
              </a:rPr>
              <a:t>3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’) &lt; 3 </a:t>
            </a:r>
            <a:r>
              <a:rPr lang="en-US" sz="2800" dirty="0" err="1">
                <a:solidFill>
                  <a:schemeClr val="bg1"/>
                </a:solidFill>
                <a:sym typeface="Wingdings" pitchFamily="2" charset="2"/>
              </a:rPr>
              <a:t>w.p.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 1 - 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𝜀   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=&gt;   </a:t>
            </a:r>
            <a:r>
              <a:rPr lang="en-US" dirty="0" err="1">
                <a:solidFill>
                  <a:schemeClr val="bg1"/>
                </a:solidFill>
                <a:sym typeface="Wingdings" pitchFamily="2" charset="2"/>
              </a:rPr>
              <a:t>Pr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[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h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1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+ 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) ∊ &lt;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h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1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),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h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) &gt; ] ≥ 1 - 3𝜀</a:t>
            </a:r>
          </a:p>
        </p:txBody>
      </p:sp>
    </p:spTree>
    <p:extLst>
      <p:ext uri="{BB962C8B-B14F-4D97-AF65-F5344CB8AC3E}">
        <p14:creationId xmlns:p14="http://schemas.microsoft.com/office/powerpoint/2010/main" val="309348866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77</a:t>
            </a:fld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F014632-1B99-A8FF-0767-E3CD1C487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Define</a:t>
            </a:r>
            <a:r>
              <a:rPr lang="en-US" i="1" dirty="0"/>
              <a:t> h</a:t>
            </a:r>
            <a:r>
              <a:rPr lang="en-US" dirty="0"/>
              <a:t>: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by</a:t>
            </a:r>
            <a:endParaRPr lang="en-US" i="1" baseline="30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i="1" dirty="0">
                <a:sym typeface="Wingdings" pitchFamily="2" charset="2"/>
              </a:rPr>
              <a:t>h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): 	Choose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 ~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Compute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’) = </a:t>
            </a:r>
            <a:r>
              <a:rPr lang="en-US" i="1" dirty="0">
                <a:sym typeface="Wingdings" pitchFamily="2" charset="2"/>
              </a:rPr>
              <a:t>f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Output 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’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b="1" dirty="0">
                <a:sym typeface="Wingdings" pitchFamily="2" charset="2"/>
              </a:rPr>
              <a:t>Claim:</a:t>
            </a:r>
            <a:r>
              <a:rPr lang="en-US" dirty="0">
                <a:sym typeface="Wingdings" pitchFamily="2" charset="2"/>
              </a:rPr>
              <a:t> If </a:t>
            </a:r>
            <a:r>
              <a:rPr lang="en-US" i="1" dirty="0">
                <a:sym typeface="Wingdings" pitchFamily="2" charset="2"/>
              </a:rPr>
              <a:t>V</a:t>
            </a:r>
            <a:r>
              <a:rPr lang="en-US" dirty="0">
                <a:sym typeface="Wingdings" pitchFamily="2" charset="2"/>
              </a:rPr>
              <a:t> ⊂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is a subspace </a:t>
            </a:r>
            <a:r>
              <a:rPr lang="en-US" dirty="0" err="1">
                <a:sym typeface="Wingdings" pitchFamily="2" charset="2"/>
              </a:rPr>
              <a:t>s.t.</a:t>
            </a:r>
            <a:r>
              <a:rPr lang="en-US" dirty="0">
                <a:sym typeface="Wingdings" pitchFamily="2" charset="2"/>
              </a:rPr>
              <a:t> [ </a:t>
            </a:r>
            <a:r>
              <a:rPr lang="en-US" i="1" dirty="0">
                <a:sym typeface="Wingdings" pitchFamily="2" charset="2"/>
              </a:rPr>
              <a:t>V</a:t>
            </a:r>
            <a:r>
              <a:rPr lang="en-US" dirty="0">
                <a:sym typeface="Wingdings" pitchFamily="2" charset="2"/>
              </a:rPr>
              <a:t> :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] = </a:t>
            </a:r>
            <a:r>
              <a:rPr lang="en-US" i="1" dirty="0">
                <a:sym typeface="Wingdings" pitchFamily="2" charset="2"/>
              </a:rPr>
              <a:t>O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), then </a:t>
            </a:r>
          </a:p>
          <a:p>
            <a:pPr marL="0" indent="0" algn="ctr">
              <a:buNone/>
            </a:pPr>
            <a:r>
              <a:rPr lang="en-US" dirty="0" err="1">
                <a:sym typeface="Wingdings" pitchFamily="2" charset="2"/>
              </a:rPr>
              <a:t>Pr</a:t>
            </a:r>
            <a:r>
              <a:rPr lang="en-US" b="1" i="1" baseline="-25000" dirty="0" err="1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[ </a:t>
            </a:r>
            <a:r>
              <a:rPr lang="en-US" i="1" dirty="0">
                <a:sym typeface="Wingdings" pitchFamily="2" charset="2"/>
              </a:rPr>
              <a:t>h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) ∊ </a:t>
            </a:r>
            <a:r>
              <a:rPr lang="en-US" i="1" dirty="0">
                <a:sym typeface="Wingdings" pitchFamily="2" charset="2"/>
              </a:rPr>
              <a:t>V</a:t>
            </a:r>
            <a:r>
              <a:rPr lang="en-US" dirty="0">
                <a:sym typeface="Wingdings" pitchFamily="2" charset="2"/>
              </a:rPr>
              <a:t> ] = </a:t>
            </a:r>
            <a:r>
              <a:rPr lang="en-US" dirty="0" err="1">
                <a:sym typeface="Wingdings" pitchFamily="2" charset="2"/>
              </a:rPr>
              <a:t>negl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Then, 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rank(</a:t>
            </a:r>
            <a:r>
              <a:rPr lang="en-US" sz="2800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sz="2800" i="1" baseline="-25000" dirty="0">
                <a:solidFill>
                  <a:schemeClr val="bg1"/>
                </a:solidFill>
                <a:sym typeface="Wingdings" pitchFamily="2" charset="2"/>
              </a:rPr>
              <a:t>1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’, </a:t>
            </a:r>
            <a:r>
              <a:rPr lang="en-US" sz="2800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sz="2800" i="1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’, </a:t>
            </a:r>
            <a:r>
              <a:rPr lang="en-US" sz="2800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sz="2800" i="1" baseline="-25000" dirty="0">
                <a:solidFill>
                  <a:schemeClr val="bg1"/>
                </a:solidFill>
                <a:sym typeface="Wingdings" pitchFamily="2" charset="2"/>
              </a:rPr>
              <a:t>3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’) &lt; 3 </a:t>
            </a:r>
            <a:r>
              <a:rPr lang="en-US" sz="2800" dirty="0" err="1">
                <a:solidFill>
                  <a:schemeClr val="bg1"/>
                </a:solidFill>
                <a:sym typeface="Wingdings" pitchFamily="2" charset="2"/>
              </a:rPr>
              <a:t>w.p.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 1 - 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𝜀   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=&gt;   </a:t>
            </a:r>
            <a:r>
              <a:rPr lang="en-US" dirty="0" err="1">
                <a:solidFill>
                  <a:schemeClr val="bg1"/>
                </a:solidFill>
                <a:sym typeface="Wingdings" pitchFamily="2" charset="2"/>
              </a:rPr>
              <a:t>Pr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[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h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1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+ 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) ∊ &lt;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h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1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),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h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i="1" baseline="-25000" dirty="0">
                <a:solidFill>
                  <a:schemeClr val="bg1"/>
                </a:solidFill>
                <a:sym typeface="Wingdings" pitchFamily="2" charset="2"/>
              </a:rPr>
              <a:t>2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) &gt; ] ≥ 1 - 3𝜀</a:t>
            </a:r>
          </a:p>
        </p:txBody>
      </p:sp>
    </p:spTree>
    <p:extLst>
      <p:ext uri="{BB962C8B-B14F-4D97-AF65-F5344CB8AC3E}">
        <p14:creationId xmlns:p14="http://schemas.microsoft.com/office/powerpoint/2010/main" val="40102438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78</a:t>
            </a:fld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F014632-1B99-A8FF-0767-E3CD1C487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Define</a:t>
            </a:r>
            <a:r>
              <a:rPr lang="en-US" i="1" dirty="0"/>
              <a:t> h</a:t>
            </a:r>
            <a:r>
              <a:rPr lang="en-US" dirty="0"/>
              <a:t>: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by</a:t>
            </a:r>
            <a:endParaRPr lang="en-US" i="1" baseline="30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i="1" dirty="0">
                <a:sym typeface="Wingdings" pitchFamily="2" charset="2"/>
              </a:rPr>
              <a:t>h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): 	Choose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 ~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Compute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’) = </a:t>
            </a:r>
            <a:r>
              <a:rPr lang="en-US" i="1" dirty="0">
                <a:sym typeface="Wingdings" pitchFamily="2" charset="2"/>
              </a:rPr>
              <a:t>f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Output 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’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b="1" dirty="0">
                <a:sym typeface="Wingdings" pitchFamily="2" charset="2"/>
              </a:rPr>
              <a:t>Claim:</a:t>
            </a:r>
            <a:r>
              <a:rPr lang="en-US" dirty="0">
                <a:sym typeface="Wingdings" pitchFamily="2" charset="2"/>
              </a:rPr>
              <a:t> If </a:t>
            </a:r>
            <a:r>
              <a:rPr lang="en-US" i="1" dirty="0">
                <a:sym typeface="Wingdings" pitchFamily="2" charset="2"/>
              </a:rPr>
              <a:t>V</a:t>
            </a:r>
            <a:r>
              <a:rPr lang="en-US" dirty="0">
                <a:sym typeface="Wingdings" pitchFamily="2" charset="2"/>
              </a:rPr>
              <a:t> ⊂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is a subspace </a:t>
            </a:r>
            <a:r>
              <a:rPr lang="en-US" dirty="0" err="1">
                <a:sym typeface="Wingdings" pitchFamily="2" charset="2"/>
              </a:rPr>
              <a:t>s.t.</a:t>
            </a:r>
            <a:r>
              <a:rPr lang="en-US" dirty="0">
                <a:sym typeface="Wingdings" pitchFamily="2" charset="2"/>
              </a:rPr>
              <a:t> [ </a:t>
            </a:r>
            <a:r>
              <a:rPr lang="en-US" i="1" dirty="0">
                <a:sym typeface="Wingdings" pitchFamily="2" charset="2"/>
              </a:rPr>
              <a:t>V</a:t>
            </a:r>
            <a:r>
              <a:rPr lang="en-US" dirty="0">
                <a:sym typeface="Wingdings" pitchFamily="2" charset="2"/>
              </a:rPr>
              <a:t> :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] = </a:t>
            </a:r>
            <a:r>
              <a:rPr lang="en-US" i="1" dirty="0">
                <a:sym typeface="Wingdings" pitchFamily="2" charset="2"/>
              </a:rPr>
              <a:t>O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), then </a:t>
            </a:r>
          </a:p>
          <a:p>
            <a:pPr marL="0" indent="0" algn="ctr">
              <a:buNone/>
            </a:pPr>
            <a:r>
              <a:rPr lang="en-US" dirty="0" err="1">
                <a:sym typeface="Wingdings" pitchFamily="2" charset="2"/>
              </a:rPr>
              <a:t>Pr</a:t>
            </a:r>
            <a:r>
              <a:rPr lang="en-US" b="1" i="1" baseline="-25000" dirty="0" err="1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[ </a:t>
            </a:r>
            <a:r>
              <a:rPr lang="en-US" i="1" dirty="0">
                <a:sym typeface="Wingdings" pitchFamily="2" charset="2"/>
              </a:rPr>
              <a:t>h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) ∊ </a:t>
            </a:r>
            <a:r>
              <a:rPr lang="en-US" i="1" dirty="0">
                <a:sym typeface="Wingdings" pitchFamily="2" charset="2"/>
              </a:rPr>
              <a:t>V</a:t>
            </a:r>
            <a:r>
              <a:rPr lang="en-US" dirty="0">
                <a:sym typeface="Wingdings" pitchFamily="2" charset="2"/>
              </a:rPr>
              <a:t> ] = </a:t>
            </a:r>
            <a:r>
              <a:rPr lang="en-US" dirty="0" err="1">
                <a:sym typeface="Wingdings" pitchFamily="2" charset="2"/>
              </a:rPr>
              <a:t>negl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Then, </a:t>
            </a:r>
          </a:p>
          <a:p>
            <a:pPr marL="0" indent="0" algn="ctr">
              <a:buNone/>
            </a:pPr>
            <a:r>
              <a:rPr lang="en-US" sz="2800" dirty="0">
                <a:sym typeface="Wingdings" pitchFamily="2" charset="2"/>
              </a:rPr>
              <a:t>rank(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1</a:t>
            </a:r>
            <a:r>
              <a:rPr lang="en-US" sz="2800" dirty="0">
                <a:sym typeface="Wingdings" pitchFamily="2" charset="2"/>
              </a:rPr>
              <a:t>’,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2</a:t>
            </a:r>
            <a:r>
              <a:rPr lang="en-US" sz="2800" dirty="0">
                <a:sym typeface="Wingdings" pitchFamily="2" charset="2"/>
              </a:rPr>
              <a:t>’,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3</a:t>
            </a:r>
            <a:r>
              <a:rPr lang="en-US" sz="2800" dirty="0">
                <a:sym typeface="Wingdings" pitchFamily="2" charset="2"/>
              </a:rPr>
              <a:t>’) &lt; 3 </a:t>
            </a:r>
            <a:r>
              <a:rPr lang="en-US" sz="2800" dirty="0" err="1">
                <a:sym typeface="Wingdings" pitchFamily="2" charset="2"/>
              </a:rPr>
              <a:t>w.p.</a:t>
            </a:r>
            <a:r>
              <a:rPr lang="en-US" sz="2800" dirty="0">
                <a:sym typeface="Wingdings" pitchFamily="2" charset="2"/>
              </a:rPr>
              <a:t> 1 - </a:t>
            </a:r>
            <a:r>
              <a:rPr lang="en-US" dirty="0">
                <a:sym typeface="Wingdings" pitchFamily="2" charset="2"/>
              </a:rPr>
              <a:t>𝜀   </a:t>
            </a:r>
            <a:r>
              <a:rPr lang="en-US" sz="2800" dirty="0">
                <a:sym typeface="Wingdings" pitchFamily="2" charset="2"/>
              </a:rPr>
              <a:t>=&gt;   </a:t>
            </a:r>
            <a:r>
              <a:rPr lang="en-US" dirty="0" err="1">
                <a:sym typeface="Wingdings" pitchFamily="2" charset="2"/>
              </a:rPr>
              <a:t>Pr</a:t>
            </a:r>
            <a:r>
              <a:rPr lang="en-US" dirty="0">
                <a:sym typeface="Wingdings" pitchFamily="2" charset="2"/>
              </a:rPr>
              <a:t>[ </a:t>
            </a:r>
            <a:r>
              <a:rPr lang="en-US" i="1" dirty="0">
                <a:sym typeface="Wingdings" pitchFamily="2" charset="2"/>
              </a:rPr>
              <a:t>h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 + 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∊ &lt; </a:t>
            </a:r>
            <a:r>
              <a:rPr lang="en-US" i="1" dirty="0">
                <a:sym typeface="Wingdings" pitchFamily="2" charset="2"/>
              </a:rPr>
              <a:t>h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), </a:t>
            </a:r>
            <a:r>
              <a:rPr lang="en-US" i="1" dirty="0">
                <a:sym typeface="Wingdings" pitchFamily="2" charset="2"/>
              </a:rPr>
              <a:t>h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&gt; ] ≥ 1 - 3𝜀</a:t>
            </a:r>
          </a:p>
        </p:txBody>
      </p:sp>
    </p:spTree>
    <p:extLst>
      <p:ext uri="{BB962C8B-B14F-4D97-AF65-F5344CB8AC3E}">
        <p14:creationId xmlns:p14="http://schemas.microsoft.com/office/powerpoint/2010/main" val="48254617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79</a:t>
            </a:fld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F014632-1B99-A8FF-0767-E3CD1C487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Define</a:t>
            </a:r>
            <a:r>
              <a:rPr lang="en-US" i="1" dirty="0"/>
              <a:t> h</a:t>
            </a:r>
            <a:r>
              <a:rPr lang="en-US" dirty="0"/>
              <a:t>: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by</a:t>
            </a:r>
            <a:endParaRPr lang="en-US" i="1" baseline="30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i="1" dirty="0">
                <a:sym typeface="Wingdings" pitchFamily="2" charset="2"/>
              </a:rPr>
              <a:t>h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): 	Choose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 ~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Compute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’) = </a:t>
            </a:r>
            <a:r>
              <a:rPr lang="en-US" i="1" dirty="0">
                <a:sym typeface="Wingdings" pitchFamily="2" charset="2"/>
              </a:rPr>
              <a:t>f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Output 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’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b="1" dirty="0">
                <a:sym typeface="Wingdings" pitchFamily="2" charset="2"/>
              </a:rPr>
              <a:t>Claim:</a:t>
            </a:r>
            <a:r>
              <a:rPr lang="en-US" dirty="0">
                <a:sym typeface="Wingdings" pitchFamily="2" charset="2"/>
              </a:rPr>
              <a:t> If </a:t>
            </a:r>
            <a:r>
              <a:rPr lang="en-US" i="1" dirty="0">
                <a:sym typeface="Wingdings" pitchFamily="2" charset="2"/>
              </a:rPr>
              <a:t>V</a:t>
            </a:r>
            <a:r>
              <a:rPr lang="en-US" dirty="0">
                <a:sym typeface="Wingdings" pitchFamily="2" charset="2"/>
              </a:rPr>
              <a:t> ⊂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is a subspace </a:t>
            </a:r>
            <a:r>
              <a:rPr lang="en-US" dirty="0" err="1">
                <a:sym typeface="Wingdings" pitchFamily="2" charset="2"/>
              </a:rPr>
              <a:t>s.t.</a:t>
            </a:r>
            <a:r>
              <a:rPr lang="en-US" dirty="0">
                <a:sym typeface="Wingdings" pitchFamily="2" charset="2"/>
              </a:rPr>
              <a:t> [ </a:t>
            </a:r>
            <a:r>
              <a:rPr lang="en-US" i="1" dirty="0">
                <a:sym typeface="Wingdings" pitchFamily="2" charset="2"/>
              </a:rPr>
              <a:t>V</a:t>
            </a:r>
            <a:r>
              <a:rPr lang="en-US" dirty="0">
                <a:sym typeface="Wingdings" pitchFamily="2" charset="2"/>
              </a:rPr>
              <a:t> :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] = </a:t>
            </a:r>
            <a:r>
              <a:rPr lang="en-US" i="1" dirty="0">
                <a:sym typeface="Wingdings" pitchFamily="2" charset="2"/>
              </a:rPr>
              <a:t>O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), then </a:t>
            </a:r>
          </a:p>
          <a:p>
            <a:pPr marL="0" indent="0" algn="ctr">
              <a:buNone/>
            </a:pPr>
            <a:r>
              <a:rPr lang="en-US" dirty="0" err="1">
                <a:sym typeface="Wingdings" pitchFamily="2" charset="2"/>
              </a:rPr>
              <a:t>Pr</a:t>
            </a:r>
            <a:r>
              <a:rPr lang="en-US" b="1" i="1" baseline="-25000" dirty="0" err="1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[ </a:t>
            </a:r>
            <a:r>
              <a:rPr lang="en-US" i="1" dirty="0">
                <a:sym typeface="Wingdings" pitchFamily="2" charset="2"/>
              </a:rPr>
              <a:t>h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) ∊ </a:t>
            </a:r>
            <a:r>
              <a:rPr lang="en-US" i="1" dirty="0">
                <a:sym typeface="Wingdings" pitchFamily="2" charset="2"/>
              </a:rPr>
              <a:t>V</a:t>
            </a:r>
            <a:r>
              <a:rPr lang="en-US" dirty="0">
                <a:sym typeface="Wingdings" pitchFamily="2" charset="2"/>
              </a:rPr>
              <a:t> ] = </a:t>
            </a:r>
            <a:r>
              <a:rPr lang="en-US" dirty="0" err="1">
                <a:sym typeface="Wingdings" pitchFamily="2" charset="2"/>
              </a:rPr>
              <a:t>negl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i="1" dirty="0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Then, </a:t>
            </a:r>
          </a:p>
          <a:p>
            <a:pPr marL="0" indent="0" algn="ctr">
              <a:buNone/>
            </a:pPr>
            <a:r>
              <a:rPr lang="en-US" sz="2800" dirty="0">
                <a:sym typeface="Wingdings" pitchFamily="2" charset="2"/>
              </a:rPr>
              <a:t>rank(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1</a:t>
            </a:r>
            <a:r>
              <a:rPr lang="en-US" sz="2800" dirty="0">
                <a:sym typeface="Wingdings" pitchFamily="2" charset="2"/>
              </a:rPr>
              <a:t>’,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2</a:t>
            </a:r>
            <a:r>
              <a:rPr lang="en-US" sz="2800" dirty="0">
                <a:sym typeface="Wingdings" pitchFamily="2" charset="2"/>
              </a:rPr>
              <a:t>’,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3</a:t>
            </a:r>
            <a:r>
              <a:rPr lang="en-US" sz="2800" dirty="0">
                <a:sym typeface="Wingdings" pitchFamily="2" charset="2"/>
              </a:rPr>
              <a:t>’) &lt; 3 </a:t>
            </a:r>
            <a:r>
              <a:rPr lang="en-US" sz="2800" dirty="0" err="1">
                <a:sym typeface="Wingdings" pitchFamily="2" charset="2"/>
              </a:rPr>
              <a:t>w.p.</a:t>
            </a:r>
            <a:r>
              <a:rPr lang="en-US" sz="2800" dirty="0">
                <a:sym typeface="Wingdings" pitchFamily="2" charset="2"/>
              </a:rPr>
              <a:t> 1 - </a:t>
            </a:r>
            <a:r>
              <a:rPr lang="en-US" dirty="0">
                <a:sym typeface="Wingdings" pitchFamily="2" charset="2"/>
              </a:rPr>
              <a:t>𝜀   </a:t>
            </a:r>
            <a:r>
              <a:rPr lang="en-US" sz="2800" dirty="0">
                <a:sym typeface="Wingdings" pitchFamily="2" charset="2"/>
              </a:rPr>
              <a:t>=&gt;   </a:t>
            </a:r>
            <a:r>
              <a:rPr lang="en-US" dirty="0" err="1">
                <a:sym typeface="Wingdings" pitchFamily="2" charset="2"/>
              </a:rPr>
              <a:t>Pr</a:t>
            </a:r>
            <a:r>
              <a:rPr lang="en-US" dirty="0">
                <a:sym typeface="Wingdings" pitchFamily="2" charset="2"/>
              </a:rPr>
              <a:t>[ </a:t>
            </a:r>
            <a:r>
              <a:rPr lang="en-US" i="1" dirty="0">
                <a:sym typeface="Wingdings" pitchFamily="2" charset="2"/>
              </a:rPr>
              <a:t>h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 + 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∊ &lt; </a:t>
            </a:r>
            <a:r>
              <a:rPr lang="en-US" i="1" dirty="0">
                <a:sym typeface="Wingdings" pitchFamily="2" charset="2"/>
              </a:rPr>
              <a:t>h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), </a:t>
            </a:r>
            <a:r>
              <a:rPr lang="en-US" i="1" dirty="0">
                <a:sym typeface="Wingdings" pitchFamily="2" charset="2"/>
              </a:rPr>
              <a:t>h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&gt; ] ≥ 1 - 3𝜀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BD8504-DF26-85C1-D021-8308949C61D9}"/>
              </a:ext>
            </a:extLst>
          </p:cNvPr>
          <p:cNvSpPr/>
          <p:nvPr/>
        </p:nvSpPr>
        <p:spPr>
          <a:xfrm>
            <a:off x="5724525" y="6122194"/>
            <a:ext cx="2082800" cy="599281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351EF1-44E6-D79F-19D1-55BED6125193}"/>
              </a:ext>
            </a:extLst>
          </p:cNvPr>
          <p:cNvSpPr txBox="1"/>
          <p:nvPr/>
        </p:nvSpPr>
        <p:spPr>
          <a:xfrm>
            <a:off x="5794375" y="6211004"/>
            <a:ext cx="195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Linearity testing!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DD7DAA-FB9D-884F-58F1-FFB85D074E4E}"/>
              </a:ext>
            </a:extLst>
          </p:cNvPr>
          <p:cNvSpPr/>
          <p:nvPr/>
        </p:nvSpPr>
        <p:spPr>
          <a:xfrm>
            <a:off x="5724525" y="5333224"/>
            <a:ext cx="5429250" cy="599280"/>
          </a:xfrm>
          <a:prstGeom prst="rect">
            <a:avLst/>
          </a:prstGeom>
          <a:solidFill>
            <a:schemeClr val="accent1">
              <a:alpha val="39664"/>
            </a:schemeClr>
          </a:solidFill>
          <a:ln>
            <a:solidFill>
              <a:schemeClr val="accent1">
                <a:lumMod val="50000"/>
                <a:alpha val="9209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50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5C05F-FE95-07F0-F812-AD53F96AF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“Deterministic” Cryptosystems from LWE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12DD1-C2B5-A6A7-3DA6-C19ADF634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8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3416D1D-67ED-CF67-F22E-E74E1CF48B0B}"/>
              </a:ext>
            </a:extLst>
          </p:cNvPr>
          <p:cNvSpPr/>
          <p:nvPr/>
        </p:nvSpPr>
        <p:spPr>
          <a:xfrm>
            <a:off x="1052512" y="3060705"/>
            <a:ext cx="10086975" cy="192562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39378C-2755-94E4-4F02-7837B776B66F}"/>
              </a:ext>
            </a:extLst>
          </p:cNvPr>
          <p:cNvSpPr txBox="1"/>
          <p:nvPr/>
        </p:nvSpPr>
        <p:spPr>
          <a:xfrm>
            <a:off x="1893885" y="3715741"/>
            <a:ext cx="840422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3400" b="1" dirty="0">
                <a:solidFill>
                  <a:schemeClr val="bg1"/>
                </a:solidFill>
              </a:rPr>
              <a:t>Q: Can we construct PRF’s directly from LWE?</a:t>
            </a:r>
          </a:p>
        </p:txBody>
      </p:sp>
    </p:spTree>
    <p:extLst>
      <p:ext uri="{BB962C8B-B14F-4D97-AF65-F5344CB8AC3E}">
        <p14:creationId xmlns:p14="http://schemas.microsoft.com/office/powerpoint/2010/main" val="294420098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80</a:t>
            </a:fld>
            <a:endParaRPr lang="en-US" dirty="0"/>
          </a:p>
        </p:txBody>
      </p:sp>
      <p:sp>
        <p:nvSpPr>
          <p:cNvPr id="7" name="Content Placeholder 13">
            <a:extLst>
              <a:ext uri="{FF2B5EF4-FFF2-40B4-BE49-F238E27FC236}">
                <a16:creationId xmlns:a16="http://schemas.microsoft.com/office/drawing/2014/main" id="{3B85BFA3-2000-7DCB-31A2-E1CB7138EC2D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ym typeface="Wingdings" pitchFamily="2" charset="2"/>
            </a:endParaRPr>
          </a:p>
        </p:txBody>
      </p:sp>
      <p:sp>
        <p:nvSpPr>
          <p:cNvPr id="9" name="Content Placeholder 13">
            <a:extLst>
              <a:ext uri="{FF2B5EF4-FFF2-40B4-BE49-F238E27FC236}">
                <a16:creationId xmlns:a16="http://schemas.microsoft.com/office/drawing/2014/main" id="{ACC14B5D-2F72-3FC6-C0D5-2B04AF4F8C6C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Linearity test 	         =&gt; ∃ </a:t>
            </a:r>
            <a:r>
              <a:rPr lang="en-US" b="1" i="1" dirty="0">
                <a:sym typeface="Wingdings" pitchFamily="2" charset="2"/>
              </a:rPr>
              <a:t>H </a:t>
            </a:r>
            <a:r>
              <a:rPr lang="en-US" dirty="0">
                <a:sym typeface="Wingdings" pitchFamily="2" charset="2"/>
              </a:rPr>
              <a:t>∊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i="1" baseline="30000" dirty="0">
                <a:sym typeface="Wingdings" pitchFamily="2" charset="2"/>
              </a:rPr>
              <a:t> x n</a:t>
            </a:r>
            <a:r>
              <a:rPr lang="en-US" dirty="0">
                <a:sym typeface="Wingdings" pitchFamily="2" charset="2"/>
              </a:rPr>
              <a:t>  </a:t>
            </a:r>
            <a:r>
              <a:rPr lang="en-US" dirty="0" err="1">
                <a:sym typeface="Wingdings" pitchFamily="2" charset="2"/>
              </a:rPr>
              <a:t>s.t.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Pr</a:t>
            </a:r>
            <a:r>
              <a:rPr lang="en-US" dirty="0">
                <a:sym typeface="Wingdings" pitchFamily="2" charset="2"/>
              </a:rPr>
              <a:t>[ </a:t>
            </a:r>
            <a:r>
              <a:rPr lang="en-US" i="1" dirty="0">
                <a:sym typeface="Wingdings" pitchFamily="2" charset="2"/>
              </a:rPr>
              <a:t>h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) ∊ &lt; </a:t>
            </a:r>
            <a:r>
              <a:rPr lang="en-US" b="1" i="1" dirty="0">
                <a:sym typeface="Wingdings" pitchFamily="2" charset="2"/>
              </a:rPr>
              <a:t>Ha </a:t>
            </a:r>
            <a:r>
              <a:rPr lang="en-US" dirty="0">
                <a:sym typeface="Wingdings" pitchFamily="2" charset="2"/>
              </a:rPr>
              <a:t>&gt; ] ≥ 1 - 𝛿 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Averaging argument       =&gt; ∃ 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H 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∊ </a:t>
            </a:r>
            <a:r>
              <a:rPr lang="en-US" dirty="0" err="1">
                <a:solidFill>
                  <a:schemeClr val="bg1"/>
                </a:solidFill>
                <a:sym typeface="Wingdings" pitchFamily="2" charset="2"/>
              </a:rPr>
              <a:t>Z</a:t>
            </a:r>
            <a:r>
              <a:rPr lang="en-US" i="1" baseline="-25000" dirty="0" err="1">
                <a:solidFill>
                  <a:schemeClr val="bg1"/>
                </a:solidFill>
                <a:sym typeface="Wingdings" pitchFamily="2" charset="2"/>
              </a:rPr>
              <a:t>q</a:t>
            </a:r>
            <a:r>
              <a:rPr lang="en-US" i="1" baseline="30000" dirty="0" err="1">
                <a:solidFill>
                  <a:schemeClr val="bg1"/>
                </a:solidFill>
                <a:sym typeface="Wingdings" pitchFamily="2" charset="2"/>
              </a:rPr>
              <a:t>n</a:t>
            </a:r>
            <a:r>
              <a:rPr lang="en-US" i="1" baseline="30000" dirty="0">
                <a:solidFill>
                  <a:schemeClr val="bg1"/>
                </a:solidFill>
                <a:sym typeface="Wingdings" pitchFamily="2" charset="2"/>
              </a:rPr>
              <a:t> x n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 </a:t>
            </a:r>
            <a:r>
              <a:rPr lang="en-US" dirty="0" err="1">
                <a:solidFill>
                  <a:schemeClr val="bg1"/>
                </a:solidFill>
                <a:sym typeface="Wingdings" pitchFamily="2" charset="2"/>
              </a:rPr>
              <a:t>s.t.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dirty="0" err="1">
                <a:solidFill>
                  <a:schemeClr val="bg1"/>
                </a:solidFill>
                <a:sym typeface="Wingdings" pitchFamily="2" charset="2"/>
              </a:rPr>
              <a:t>Pr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[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h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) = 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Ha 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] ≥ (1 - 𝛿)/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q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= </a:t>
            </a:r>
            <a:r>
              <a:rPr lang="en-US" dirty="0" err="1">
                <a:solidFill>
                  <a:schemeClr val="bg1"/>
                </a:solidFill>
                <a:sym typeface="Wingdings" pitchFamily="2" charset="2"/>
              </a:rPr>
              <a:t>η</a:t>
            </a:r>
            <a:endParaRPr lang="en-US" dirty="0">
              <a:solidFill>
                <a:schemeClr val="bg1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8040362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81</a:t>
            </a:fld>
            <a:endParaRPr lang="en-US" dirty="0"/>
          </a:p>
        </p:txBody>
      </p:sp>
      <p:sp>
        <p:nvSpPr>
          <p:cNvPr id="7" name="Content Placeholder 13">
            <a:extLst>
              <a:ext uri="{FF2B5EF4-FFF2-40B4-BE49-F238E27FC236}">
                <a16:creationId xmlns:a16="http://schemas.microsoft.com/office/drawing/2014/main" id="{3B85BFA3-2000-7DCB-31A2-E1CB7138EC2D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ym typeface="Wingdings" pitchFamily="2" charset="2"/>
            </a:endParaRPr>
          </a:p>
        </p:txBody>
      </p:sp>
      <p:sp>
        <p:nvSpPr>
          <p:cNvPr id="9" name="Content Placeholder 13">
            <a:extLst>
              <a:ext uri="{FF2B5EF4-FFF2-40B4-BE49-F238E27FC236}">
                <a16:creationId xmlns:a16="http://schemas.microsoft.com/office/drawing/2014/main" id="{ACC14B5D-2F72-3FC6-C0D5-2B04AF4F8C6C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Linearity test 	         =&gt; ∃ </a:t>
            </a:r>
            <a:r>
              <a:rPr lang="en-US" b="1" i="1" dirty="0">
                <a:sym typeface="Wingdings" pitchFamily="2" charset="2"/>
              </a:rPr>
              <a:t>H </a:t>
            </a:r>
            <a:r>
              <a:rPr lang="en-US" dirty="0">
                <a:sym typeface="Wingdings" pitchFamily="2" charset="2"/>
              </a:rPr>
              <a:t>∊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i="1" baseline="30000" dirty="0">
                <a:sym typeface="Wingdings" pitchFamily="2" charset="2"/>
              </a:rPr>
              <a:t> x n</a:t>
            </a:r>
            <a:r>
              <a:rPr lang="en-US" dirty="0">
                <a:sym typeface="Wingdings" pitchFamily="2" charset="2"/>
              </a:rPr>
              <a:t>  </a:t>
            </a:r>
            <a:r>
              <a:rPr lang="en-US" dirty="0" err="1">
                <a:sym typeface="Wingdings" pitchFamily="2" charset="2"/>
              </a:rPr>
              <a:t>s.t.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Pr</a:t>
            </a:r>
            <a:r>
              <a:rPr lang="en-US" dirty="0">
                <a:sym typeface="Wingdings" pitchFamily="2" charset="2"/>
              </a:rPr>
              <a:t>[ </a:t>
            </a:r>
            <a:r>
              <a:rPr lang="en-US" i="1" dirty="0">
                <a:sym typeface="Wingdings" pitchFamily="2" charset="2"/>
              </a:rPr>
              <a:t>h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) ∊ &lt; </a:t>
            </a:r>
            <a:r>
              <a:rPr lang="en-US" b="1" i="1" dirty="0">
                <a:sym typeface="Wingdings" pitchFamily="2" charset="2"/>
              </a:rPr>
              <a:t>Ha </a:t>
            </a:r>
            <a:r>
              <a:rPr lang="en-US" dirty="0">
                <a:sym typeface="Wingdings" pitchFamily="2" charset="2"/>
              </a:rPr>
              <a:t>&gt; ] ≥ 1 - 𝛿 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Averaging argument       =&gt; ∃ </a:t>
            </a:r>
            <a:r>
              <a:rPr lang="en-US" b="1" i="1" dirty="0">
                <a:sym typeface="Wingdings" pitchFamily="2" charset="2"/>
              </a:rPr>
              <a:t>H </a:t>
            </a:r>
            <a:r>
              <a:rPr lang="en-US" dirty="0">
                <a:sym typeface="Wingdings" pitchFamily="2" charset="2"/>
              </a:rPr>
              <a:t>∊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i="1" baseline="30000" dirty="0">
                <a:sym typeface="Wingdings" pitchFamily="2" charset="2"/>
              </a:rPr>
              <a:t> x n</a:t>
            </a:r>
            <a:r>
              <a:rPr lang="en-US" dirty="0">
                <a:sym typeface="Wingdings" pitchFamily="2" charset="2"/>
              </a:rPr>
              <a:t>  </a:t>
            </a:r>
            <a:r>
              <a:rPr lang="en-US" dirty="0" err="1">
                <a:sym typeface="Wingdings" pitchFamily="2" charset="2"/>
              </a:rPr>
              <a:t>s.t.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Pr</a:t>
            </a:r>
            <a:r>
              <a:rPr lang="en-US" dirty="0">
                <a:sym typeface="Wingdings" pitchFamily="2" charset="2"/>
              </a:rPr>
              <a:t>[ </a:t>
            </a:r>
            <a:r>
              <a:rPr lang="en-US" i="1" dirty="0">
                <a:sym typeface="Wingdings" pitchFamily="2" charset="2"/>
              </a:rPr>
              <a:t>h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) = </a:t>
            </a:r>
            <a:r>
              <a:rPr lang="en-US" b="1" i="1" dirty="0">
                <a:sym typeface="Wingdings" pitchFamily="2" charset="2"/>
              </a:rPr>
              <a:t>Ha </a:t>
            </a:r>
            <a:r>
              <a:rPr lang="en-US" dirty="0">
                <a:sym typeface="Wingdings" pitchFamily="2" charset="2"/>
              </a:rPr>
              <a:t>] ≥ (1 - 𝛿)/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 = </a:t>
            </a:r>
            <a:r>
              <a:rPr lang="en-US" dirty="0" err="1">
                <a:sym typeface="Wingdings" pitchFamily="2" charset="2"/>
              </a:rPr>
              <a:t>η</a:t>
            </a:r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9918202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46671-E4F9-BBC8-073D-73B53584E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" y="1825625"/>
            <a:ext cx="1194435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),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~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x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-250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			   	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) =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 +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∊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x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endParaRPr lang="en-US" i="1" baseline="-25000" dirty="0">
              <a:sym typeface="Wingdings" pitchFamily="2" charset="2"/>
            </a:endParaRPr>
          </a:p>
          <a:p>
            <a:pPr marL="0" indent="0">
              <a:buNone/>
            </a:pPr>
            <a:endParaRPr lang="en-US" i="1" baseline="-25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≣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~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i="1" baseline="300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		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),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~ LWE(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χ</a:t>
            </a:r>
            <a:r>
              <a:rPr lang="en-US" dirty="0">
                <a:sym typeface="Wingdings" pitchFamily="2" charset="2"/>
              </a:rPr>
              <a:t>) 					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’),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’), </a:t>
            </a:r>
            <a:endParaRPr lang="en-US" b="1" i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) =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1</a:t>
            </a:r>
            <a:r>
              <a:rPr lang="en-US" dirty="0">
                <a:sym typeface="Wingdings" pitchFamily="2" charset="2"/>
              </a:rPr>
              <a:t>) +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) ~ LWE(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χ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b="1" i="1" dirty="0">
                <a:sym typeface="Wingdings" pitchFamily="2" charset="2"/>
              </a:rPr>
              <a:t>				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’) ~ LWR(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’)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								 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 = </a:t>
            </a:r>
            <a:r>
              <a:rPr lang="en-US" i="1" dirty="0">
                <a:sym typeface="Wingdings" pitchFamily="2" charset="2"/>
              </a:rPr>
              <a:t>g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82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B27C50-CAC7-AC17-26F6-D384CF6B53CC}"/>
              </a:ext>
            </a:extLst>
          </p:cNvPr>
          <p:cNvSpPr txBox="1"/>
          <p:nvPr/>
        </p:nvSpPr>
        <p:spPr>
          <a:xfrm>
            <a:off x="426010" y="3376421"/>
            <a:ext cx="6979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negl</a:t>
            </a:r>
            <a:r>
              <a:rPr lang="en-US" sz="1200" dirty="0"/>
              <a:t>(</a:t>
            </a:r>
            <a:r>
              <a:rPr lang="en-US" sz="1200" i="1" dirty="0"/>
              <a:t>n</a:t>
            </a:r>
            <a:r>
              <a:rPr lang="en-US" sz="1200" dirty="0"/>
              <a:t>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289060E-3529-35C0-1A60-34416EC9E287}"/>
              </a:ext>
            </a:extLst>
          </p:cNvPr>
          <p:cNvCxnSpPr>
            <a:cxnSpLocks/>
          </p:cNvCxnSpPr>
          <p:nvPr/>
        </p:nvCxnSpPr>
        <p:spPr>
          <a:xfrm>
            <a:off x="6521450" y="4926853"/>
            <a:ext cx="9969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4985391-C9F6-EAF6-668C-8A39D72D1442}"/>
              </a:ext>
            </a:extLst>
          </p:cNvPr>
          <p:cNvSpPr txBox="1"/>
          <p:nvPr/>
        </p:nvSpPr>
        <p:spPr>
          <a:xfrm>
            <a:off x="6880225" y="4557521"/>
            <a:ext cx="27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5F76F3-30FE-B446-F7D5-BB94882C2FFE}"/>
              </a:ext>
            </a:extLst>
          </p:cNvPr>
          <p:cNvSpPr txBox="1"/>
          <p:nvPr/>
        </p:nvSpPr>
        <p:spPr>
          <a:xfrm>
            <a:off x="120650" y="5823933"/>
            <a:ext cx="398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ym typeface="Wingdings" pitchFamily="2" charset="2"/>
              </a:rPr>
              <a:t>rank(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1,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2,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3</a:t>
            </a:r>
            <a:r>
              <a:rPr lang="en-US" sz="2800" dirty="0">
                <a:sym typeface="Wingdings" pitchFamily="2" charset="2"/>
              </a:rPr>
              <a:t>) = 2  </a:t>
            </a:r>
            <a:r>
              <a:rPr lang="en-US" sz="2800" dirty="0" err="1">
                <a:sym typeface="Wingdings" pitchFamily="2" charset="2"/>
              </a:rPr>
              <a:t>w.h.p</a:t>
            </a:r>
            <a:r>
              <a:rPr lang="en-US" sz="2800" dirty="0">
                <a:sym typeface="Wingdings" pitchFamily="2" charset="2"/>
              </a:rPr>
              <a:t>.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CF5499-EC32-6314-6A13-209743F9392B}"/>
              </a:ext>
            </a:extLst>
          </p:cNvPr>
          <p:cNvSpPr txBox="1"/>
          <p:nvPr/>
        </p:nvSpPr>
        <p:spPr>
          <a:xfrm>
            <a:off x="6997700" y="5823933"/>
            <a:ext cx="5073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ym typeface="Wingdings" pitchFamily="2" charset="2"/>
              </a:rPr>
              <a:t>Hope:</a:t>
            </a:r>
            <a:r>
              <a:rPr lang="en-US" sz="2800" dirty="0">
                <a:sym typeface="Wingdings" pitchFamily="2" charset="2"/>
              </a:rPr>
              <a:t> rank(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1</a:t>
            </a:r>
            <a:r>
              <a:rPr lang="en-US" sz="2800" dirty="0">
                <a:sym typeface="Wingdings" pitchFamily="2" charset="2"/>
              </a:rPr>
              <a:t>’,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2</a:t>
            </a:r>
            <a:r>
              <a:rPr lang="en-US" sz="2800" dirty="0">
                <a:sym typeface="Wingdings" pitchFamily="2" charset="2"/>
              </a:rPr>
              <a:t>’,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3</a:t>
            </a:r>
            <a:r>
              <a:rPr lang="en-US" sz="2800" dirty="0">
                <a:sym typeface="Wingdings" pitchFamily="2" charset="2"/>
              </a:rPr>
              <a:t>’) &lt; 3 </a:t>
            </a:r>
            <a:r>
              <a:rPr lang="en-US" sz="2800" dirty="0" err="1">
                <a:sym typeface="Wingdings" pitchFamily="2" charset="2"/>
              </a:rPr>
              <a:t>w.h.p</a:t>
            </a:r>
            <a:r>
              <a:rPr lang="en-US" sz="2800" dirty="0">
                <a:sym typeface="Wingdings" pitchFamily="2" charset="2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223319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46671-E4F9-BBC8-073D-73B53584E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" y="1825625"/>
            <a:ext cx="1194435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),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) ~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x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-250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			   	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i,3</a:t>
            </a:r>
            <a:r>
              <a:rPr lang="en-US" dirty="0">
                <a:sym typeface="Wingdings" pitchFamily="2" charset="2"/>
              </a:rPr>
              <a:t>) =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) +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) ∊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x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endParaRPr lang="en-US" i="1" baseline="-25000" dirty="0">
              <a:sym typeface="Wingdings" pitchFamily="2" charset="2"/>
            </a:endParaRPr>
          </a:p>
          <a:p>
            <a:pPr marL="0" indent="0">
              <a:buNone/>
            </a:pPr>
            <a:endParaRPr lang="en-US" i="1" baseline="-25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≣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~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i="1" baseline="300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		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),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) ~ LWE(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χ</a:t>
            </a:r>
            <a:r>
              <a:rPr lang="en-US" dirty="0">
                <a:sym typeface="Wingdings" pitchFamily="2" charset="2"/>
              </a:rPr>
              <a:t>) 					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’),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’), </a:t>
            </a:r>
            <a:endParaRPr lang="en-US" b="1" i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i,3</a:t>
            </a:r>
            <a:r>
              <a:rPr lang="en-US" dirty="0">
                <a:sym typeface="Wingdings" pitchFamily="2" charset="2"/>
              </a:rPr>
              <a:t>) =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) +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) ~ LWE(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χ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b="1" i="1" dirty="0">
                <a:sym typeface="Wingdings" pitchFamily="2" charset="2"/>
              </a:rPr>
              <a:t>			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i,3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i,3</a:t>
            </a:r>
            <a:r>
              <a:rPr lang="en-US" dirty="0">
                <a:sym typeface="Wingdings" pitchFamily="2" charset="2"/>
              </a:rPr>
              <a:t>’) ~ LWR(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’)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								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 = </a:t>
            </a:r>
            <a:r>
              <a:rPr lang="en-US" i="1" dirty="0">
                <a:sym typeface="Wingdings" pitchFamily="2" charset="2"/>
              </a:rPr>
              <a:t>g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83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B27C50-CAC7-AC17-26F6-D384CF6B53CC}"/>
              </a:ext>
            </a:extLst>
          </p:cNvPr>
          <p:cNvSpPr txBox="1"/>
          <p:nvPr/>
        </p:nvSpPr>
        <p:spPr>
          <a:xfrm>
            <a:off x="426010" y="3376421"/>
            <a:ext cx="6979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negl</a:t>
            </a:r>
            <a:r>
              <a:rPr lang="en-US" sz="1200" dirty="0"/>
              <a:t>(</a:t>
            </a:r>
            <a:r>
              <a:rPr lang="en-US" sz="1200" i="1" dirty="0"/>
              <a:t>n</a:t>
            </a:r>
            <a:r>
              <a:rPr lang="en-US" sz="1200" dirty="0"/>
              <a:t>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289060E-3529-35C0-1A60-34416EC9E287}"/>
              </a:ext>
            </a:extLst>
          </p:cNvPr>
          <p:cNvCxnSpPr>
            <a:cxnSpLocks/>
          </p:cNvCxnSpPr>
          <p:nvPr/>
        </p:nvCxnSpPr>
        <p:spPr>
          <a:xfrm>
            <a:off x="7245350" y="4926853"/>
            <a:ext cx="9969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4985391-C9F6-EAF6-668C-8A39D72D1442}"/>
              </a:ext>
            </a:extLst>
          </p:cNvPr>
          <p:cNvSpPr txBox="1"/>
          <p:nvPr/>
        </p:nvSpPr>
        <p:spPr>
          <a:xfrm>
            <a:off x="7604125" y="4557521"/>
            <a:ext cx="27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4055C447-C865-5C09-CD42-016E02A5CB7E}"/>
              </a:ext>
            </a:extLst>
          </p:cNvPr>
          <p:cNvSpPr/>
          <p:nvPr/>
        </p:nvSpPr>
        <p:spPr>
          <a:xfrm>
            <a:off x="6045200" y="1780771"/>
            <a:ext cx="730250" cy="111483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849287-2B39-4EF2-B5AB-EC64217F0062}"/>
              </a:ext>
            </a:extLst>
          </p:cNvPr>
          <p:cNvSpPr txBox="1"/>
          <p:nvPr/>
        </p:nvSpPr>
        <p:spPr>
          <a:xfrm>
            <a:off x="6810375" y="2107353"/>
            <a:ext cx="2203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ym typeface="Wingdings" pitchFamily="2" charset="2"/>
              </a:rPr>
              <a:t>i</a:t>
            </a:r>
            <a:r>
              <a:rPr lang="en-US" sz="2400" dirty="0">
                <a:sym typeface="Wingdings" pitchFamily="2" charset="2"/>
              </a:rPr>
              <a:t> = </a:t>
            </a:r>
            <a:r>
              <a:rPr lang="en-US" sz="2400" i="1" dirty="0">
                <a:sym typeface="Wingdings" pitchFamily="2" charset="2"/>
              </a:rPr>
              <a:t>1</a:t>
            </a:r>
            <a:r>
              <a:rPr lang="en-US" sz="2400" dirty="0">
                <a:sym typeface="Wingdings" pitchFamily="2" charset="2"/>
              </a:rPr>
              <a:t>, …, </a:t>
            </a:r>
            <a:r>
              <a:rPr lang="en-US" sz="2400" i="1" dirty="0">
                <a:sym typeface="Wingdings" pitchFamily="2" charset="2"/>
              </a:rPr>
              <a:t>t</a:t>
            </a:r>
            <a:r>
              <a:rPr lang="en-US" sz="2400" dirty="0">
                <a:sym typeface="Wingdings" pitchFamily="2" charset="2"/>
              </a:rPr>
              <a:t> = </a:t>
            </a:r>
            <a:r>
              <a:rPr lang="en-US" sz="2400" i="1" dirty="0">
                <a:sym typeface="Wingdings" pitchFamily="2" charset="2"/>
              </a:rPr>
              <a:t>O</a:t>
            </a:r>
            <a:r>
              <a:rPr lang="en-US" sz="2400" dirty="0">
                <a:sym typeface="Wingdings" pitchFamily="2" charset="2"/>
              </a:rPr>
              <a:t>(</a:t>
            </a:r>
            <a:r>
              <a:rPr lang="en-US" sz="2400" i="1" dirty="0">
                <a:sym typeface="Wingdings" pitchFamily="2" charset="2"/>
              </a:rPr>
              <a:t>1</a:t>
            </a:r>
            <a:r>
              <a:rPr lang="en-US" sz="2400" dirty="0">
                <a:sym typeface="Wingdings" pitchFamily="2" charset="2"/>
              </a:rPr>
              <a:t>)</a:t>
            </a:r>
            <a:endParaRPr lang="en-US" sz="2400" dirty="0"/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2700CE85-EA4A-0768-5F9D-7AA858511399}"/>
              </a:ext>
            </a:extLst>
          </p:cNvPr>
          <p:cNvSpPr/>
          <p:nvPr/>
        </p:nvSpPr>
        <p:spPr>
          <a:xfrm>
            <a:off x="6092825" y="4001293"/>
            <a:ext cx="730250" cy="1593055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C77160-AC72-07E1-355B-7079EB2F2D22}"/>
              </a:ext>
            </a:extLst>
          </p:cNvPr>
          <p:cNvSpPr txBox="1"/>
          <p:nvPr/>
        </p:nvSpPr>
        <p:spPr>
          <a:xfrm>
            <a:off x="6823075" y="4557521"/>
            <a:ext cx="27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ym typeface="Wingdings" pitchFamily="2" charset="2"/>
              </a:rPr>
              <a:t>i</a:t>
            </a:r>
            <a:endParaRPr lang="en-US" sz="2400" dirty="0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EAD6C34A-FE2D-FE21-0734-0931B3AB4D5D}"/>
              </a:ext>
            </a:extLst>
          </p:cNvPr>
          <p:cNvSpPr/>
          <p:nvPr/>
        </p:nvSpPr>
        <p:spPr>
          <a:xfrm>
            <a:off x="11264900" y="4433094"/>
            <a:ext cx="730250" cy="1440656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1E5903-BA5A-B8A8-1901-631ACC4E1D65}"/>
              </a:ext>
            </a:extLst>
          </p:cNvPr>
          <p:cNvSpPr txBox="1"/>
          <p:nvPr/>
        </p:nvSpPr>
        <p:spPr>
          <a:xfrm>
            <a:off x="11785600" y="4742187"/>
            <a:ext cx="27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ym typeface="Wingdings" pitchFamily="2" charset="2"/>
              </a:rPr>
              <a:t>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227153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46671-E4F9-BBC8-073D-73B53584E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" y="1825625"/>
            <a:ext cx="1194435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),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) ~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x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-250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			   	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i,3</a:t>
            </a:r>
            <a:r>
              <a:rPr lang="en-US" dirty="0">
                <a:sym typeface="Wingdings" pitchFamily="2" charset="2"/>
              </a:rPr>
              <a:t>) =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) +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) ∊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x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endParaRPr lang="en-US" i="1" baseline="-25000" dirty="0">
              <a:sym typeface="Wingdings" pitchFamily="2" charset="2"/>
            </a:endParaRPr>
          </a:p>
          <a:p>
            <a:pPr marL="0" indent="0">
              <a:buNone/>
            </a:pPr>
            <a:endParaRPr lang="en-US" i="1" baseline="-25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≣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~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i="1" baseline="300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		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),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) ~ LWE(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χ</a:t>
            </a:r>
            <a:r>
              <a:rPr lang="en-US" dirty="0">
                <a:sym typeface="Wingdings" pitchFamily="2" charset="2"/>
              </a:rPr>
              <a:t>) 					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’),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’), </a:t>
            </a:r>
            <a:endParaRPr lang="en-US" b="1" i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i,3</a:t>
            </a:r>
            <a:r>
              <a:rPr lang="en-US" dirty="0">
                <a:sym typeface="Wingdings" pitchFamily="2" charset="2"/>
              </a:rPr>
              <a:t>) =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) +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) ~ LWE(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χ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b="1" i="1" dirty="0">
                <a:sym typeface="Wingdings" pitchFamily="2" charset="2"/>
              </a:rPr>
              <a:t>			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i,3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i,3</a:t>
            </a:r>
            <a:r>
              <a:rPr lang="en-US" dirty="0">
                <a:sym typeface="Wingdings" pitchFamily="2" charset="2"/>
              </a:rPr>
              <a:t>’) ~ LWR(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’)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								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 = </a:t>
            </a:r>
            <a:r>
              <a:rPr lang="en-US" i="1" dirty="0">
                <a:sym typeface="Wingdings" pitchFamily="2" charset="2"/>
              </a:rPr>
              <a:t>g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84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B27C50-CAC7-AC17-26F6-D384CF6B53CC}"/>
              </a:ext>
            </a:extLst>
          </p:cNvPr>
          <p:cNvSpPr txBox="1"/>
          <p:nvPr/>
        </p:nvSpPr>
        <p:spPr>
          <a:xfrm>
            <a:off x="426010" y="3376421"/>
            <a:ext cx="6979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negl</a:t>
            </a:r>
            <a:r>
              <a:rPr lang="en-US" sz="1200" dirty="0"/>
              <a:t>(</a:t>
            </a:r>
            <a:r>
              <a:rPr lang="en-US" sz="1200" i="1" dirty="0"/>
              <a:t>n</a:t>
            </a:r>
            <a:r>
              <a:rPr lang="en-US" sz="1200" dirty="0"/>
              <a:t>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289060E-3529-35C0-1A60-34416EC9E287}"/>
              </a:ext>
            </a:extLst>
          </p:cNvPr>
          <p:cNvCxnSpPr>
            <a:cxnSpLocks/>
          </p:cNvCxnSpPr>
          <p:nvPr/>
        </p:nvCxnSpPr>
        <p:spPr>
          <a:xfrm>
            <a:off x="7245350" y="4926853"/>
            <a:ext cx="9969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4985391-C9F6-EAF6-668C-8A39D72D1442}"/>
              </a:ext>
            </a:extLst>
          </p:cNvPr>
          <p:cNvSpPr txBox="1"/>
          <p:nvPr/>
        </p:nvSpPr>
        <p:spPr>
          <a:xfrm>
            <a:off x="7604125" y="4557521"/>
            <a:ext cx="27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4055C447-C865-5C09-CD42-016E02A5CB7E}"/>
              </a:ext>
            </a:extLst>
          </p:cNvPr>
          <p:cNvSpPr/>
          <p:nvPr/>
        </p:nvSpPr>
        <p:spPr>
          <a:xfrm>
            <a:off x="6045200" y="1780771"/>
            <a:ext cx="730250" cy="111483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849287-2B39-4EF2-B5AB-EC64217F0062}"/>
              </a:ext>
            </a:extLst>
          </p:cNvPr>
          <p:cNvSpPr txBox="1"/>
          <p:nvPr/>
        </p:nvSpPr>
        <p:spPr>
          <a:xfrm>
            <a:off x="6810375" y="2107353"/>
            <a:ext cx="2203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ym typeface="Wingdings" pitchFamily="2" charset="2"/>
              </a:rPr>
              <a:t>i</a:t>
            </a:r>
            <a:r>
              <a:rPr lang="en-US" sz="2400" dirty="0">
                <a:sym typeface="Wingdings" pitchFamily="2" charset="2"/>
              </a:rPr>
              <a:t> = </a:t>
            </a:r>
            <a:r>
              <a:rPr lang="en-US" sz="2400" i="1" dirty="0">
                <a:sym typeface="Wingdings" pitchFamily="2" charset="2"/>
              </a:rPr>
              <a:t>1</a:t>
            </a:r>
            <a:r>
              <a:rPr lang="en-US" sz="2400" dirty="0">
                <a:sym typeface="Wingdings" pitchFamily="2" charset="2"/>
              </a:rPr>
              <a:t>, …, </a:t>
            </a:r>
            <a:r>
              <a:rPr lang="en-US" sz="2400" i="1" dirty="0">
                <a:sym typeface="Wingdings" pitchFamily="2" charset="2"/>
              </a:rPr>
              <a:t>t</a:t>
            </a:r>
            <a:r>
              <a:rPr lang="en-US" sz="2400" dirty="0">
                <a:sym typeface="Wingdings" pitchFamily="2" charset="2"/>
              </a:rPr>
              <a:t> = </a:t>
            </a:r>
            <a:r>
              <a:rPr lang="en-US" sz="2400" i="1" dirty="0">
                <a:sym typeface="Wingdings" pitchFamily="2" charset="2"/>
              </a:rPr>
              <a:t>O</a:t>
            </a:r>
            <a:r>
              <a:rPr lang="en-US" sz="2400" dirty="0">
                <a:sym typeface="Wingdings" pitchFamily="2" charset="2"/>
              </a:rPr>
              <a:t>(</a:t>
            </a:r>
            <a:r>
              <a:rPr lang="en-US" sz="2400" i="1" dirty="0">
                <a:sym typeface="Wingdings" pitchFamily="2" charset="2"/>
              </a:rPr>
              <a:t>1</a:t>
            </a:r>
            <a:r>
              <a:rPr lang="en-US" sz="2400" dirty="0">
                <a:sym typeface="Wingdings" pitchFamily="2" charset="2"/>
              </a:rPr>
              <a:t>)</a:t>
            </a:r>
            <a:endParaRPr lang="en-US" sz="2400" dirty="0"/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2700CE85-EA4A-0768-5F9D-7AA858511399}"/>
              </a:ext>
            </a:extLst>
          </p:cNvPr>
          <p:cNvSpPr/>
          <p:nvPr/>
        </p:nvSpPr>
        <p:spPr>
          <a:xfrm>
            <a:off x="6092825" y="4001293"/>
            <a:ext cx="730250" cy="1593055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C77160-AC72-07E1-355B-7079EB2F2D22}"/>
              </a:ext>
            </a:extLst>
          </p:cNvPr>
          <p:cNvSpPr txBox="1"/>
          <p:nvPr/>
        </p:nvSpPr>
        <p:spPr>
          <a:xfrm>
            <a:off x="6823075" y="4557521"/>
            <a:ext cx="27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ym typeface="Wingdings" pitchFamily="2" charset="2"/>
              </a:rPr>
              <a:t>i</a:t>
            </a:r>
            <a:endParaRPr lang="en-US" sz="2400" dirty="0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EAD6C34A-FE2D-FE21-0734-0931B3AB4D5D}"/>
              </a:ext>
            </a:extLst>
          </p:cNvPr>
          <p:cNvSpPr/>
          <p:nvPr/>
        </p:nvSpPr>
        <p:spPr>
          <a:xfrm>
            <a:off x="11264900" y="4433094"/>
            <a:ext cx="730250" cy="1440656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1E5903-BA5A-B8A8-1901-631ACC4E1D65}"/>
              </a:ext>
            </a:extLst>
          </p:cNvPr>
          <p:cNvSpPr txBox="1"/>
          <p:nvPr/>
        </p:nvSpPr>
        <p:spPr>
          <a:xfrm>
            <a:off x="11785600" y="4742187"/>
            <a:ext cx="27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ym typeface="Wingdings" pitchFamily="2" charset="2"/>
              </a:rPr>
              <a:t>i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6F27AC-A45B-8DAB-6724-CA619E33793F}"/>
              </a:ext>
            </a:extLst>
          </p:cNvPr>
          <p:cNvSpPr txBox="1"/>
          <p:nvPr/>
        </p:nvSpPr>
        <p:spPr>
          <a:xfrm>
            <a:off x="120650" y="5915353"/>
            <a:ext cx="1187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ym typeface="Wingdings" pitchFamily="2" charset="2"/>
              </a:rPr>
              <a:t>rank( {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i,1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i,2,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i,3</a:t>
            </a:r>
            <a:r>
              <a:rPr lang="en-US" sz="2800" dirty="0">
                <a:sym typeface="Wingdings" pitchFamily="2" charset="2"/>
              </a:rPr>
              <a:t>}</a:t>
            </a:r>
            <a:r>
              <a:rPr lang="en-US" sz="2800" i="1" baseline="-25000" dirty="0" err="1">
                <a:sym typeface="Wingdings" pitchFamily="2" charset="2"/>
              </a:rPr>
              <a:t>i</a:t>
            </a:r>
            <a:r>
              <a:rPr lang="en-US" sz="2800" dirty="0">
                <a:sym typeface="Wingdings" pitchFamily="2" charset="2"/>
              </a:rPr>
              <a:t> ) = </a:t>
            </a:r>
            <a:r>
              <a:rPr lang="en-US" sz="2800" i="1" dirty="0">
                <a:sym typeface="Wingdings" pitchFamily="2" charset="2"/>
              </a:rPr>
              <a:t>2t</a:t>
            </a:r>
            <a:r>
              <a:rPr lang="en-US" sz="2800" dirty="0">
                <a:sym typeface="Wingdings" pitchFamily="2" charset="2"/>
              </a:rPr>
              <a:t>  </a:t>
            </a:r>
            <a:r>
              <a:rPr lang="en-US" sz="2800" dirty="0" err="1">
                <a:sym typeface="Wingdings" pitchFamily="2" charset="2"/>
              </a:rPr>
              <a:t>w.h.p</a:t>
            </a:r>
            <a:r>
              <a:rPr lang="en-US" sz="2800" dirty="0">
                <a:sym typeface="Wingdings" pitchFamily="2" charset="2"/>
              </a:rPr>
              <a:t>. 	</a:t>
            </a:r>
            <a:r>
              <a:rPr lang="en-US" sz="2800" b="1" dirty="0">
                <a:solidFill>
                  <a:schemeClr val="bg1"/>
                </a:solidFill>
                <a:sym typeface="Wingdings" pitchFamily="2" charset="2"/>
              </a:rPr>
              <a:t>Claim: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 rank( {</a:t>
            </a:r>
            <a:r>
              <a:rPr lang="en-US" sz="2800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sz="2800" i="1" baseline="-25000" dirty="0">
                <a:solidFill>
                  <a:schemeClr val="bg1"/>
                </a:solidFill>
                <a:sym typeface="Wingdings" pitchFamily="2" charset="2"/>
              </a:rPr>
              <a:t>i,1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’, </a:t>
            </a:r>
            <a:r>
              <a:rPr lang="en-US" sz="2800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sz="2800" i="1" baseline="-25000" dirty="0">
                <a:solidFill>
                  <a:schemeClr val="bg1"/>
                </a:solidFill>
                <a:sym typeface="Wingdings" pitchFamily="2" charset="2"/>
              </a:rPr>
              <a:t>i,2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’</a:t>
            </a:r>
            <a:r>
              <a:rPr lang="en-US" sz="2800" i="1" baseline="-25000" dirty="0">
                <a:solidFill>
                  <a:schemeClr val="bg1"/>
                </a:solidFill>
                <a:sym typeface="Wingdings" pitchFamily="2" charset="2"/>
              </a:rPr>
              <a:t>, </a:t>
            </a:r>
            <a:r>
              <a:rPr lang="en-US" sz="2800" b="1" i="1" dirty="0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sz="2800" i="1" baseline="-25000" dirty="0">
                <a:solidFill>
                  <a:schemeClr val="bg1"/>
                </a:solidFill>
                <a:sym typeface="Wingdings" pitchFamily="2" charset="2"/>
              </a:rPr>
              <a:t>i,3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’}</a:t>
            </a:r>
            <a:r>
              <a:rPr lang="en-US" sz="2800" i="1" baseline="-25000" dirty="0" err="1">
                <a:solidFill>
                  <a:schemeClr val="bg1"/>
                </a:solidFill>
                <a:sym typeface="Wingdings" pitchFamily="2" charset="2"/>
              </a:rPr>
              <a:t>i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 ) &lt; </a:t>
            </a:r>
            <a:r>
              <a:rPr lang="en-US" sz="2800" i="1" dirty="0">
                <a:solidFill>
                  <a:schemeClr val="bg1"/>
                </a:solidFill>
                <a:sym typeface="Wingdings" pitchFamily="2" charset="2"/>
              </a:rPr>
              <a:t>3t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  </a:t>
            </a:r>
            <a:r>
              <a:rPr lang="en-US" sz="2800" dirty="0" err="1">
                <a:solidFill>
                  <a:schemeClr val="bg1"/>
                </a:solidFill>
                <a:sym typeface="Wingdings" pitchFamily="2" charset="2"/>
              </a:rPr>
              <a:t>w.h.p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.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9035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46671-E4F9-BBC8-073D-73B53584E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" y="1825625"/>
            <a:ext cx="1194435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),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) ~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x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-250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			   	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i,3</a:t>
            </a:r>
            <a:r>
              <a:rPr lang="en-US" dirty="0">
                <a:sym typeface="Wingdings" pitchFamily="2" charset="2"/>
              </a:rPr>
              <a:t>) =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) +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) ∊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dirty="0">
                <a:sym typeface="Wingdings" pitchFamily="2" charset="2"/>
              </a:rPr>
              <a:t> x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endParaRPr lang="en-US" i="1" baseline="-25000" dirty="0">
              <a:sym typeface="Wingdings" pitchFamily="2" charset="2"/>
            </a:endParaRPr>
          </a:p>
          <a:p>
            <a:pPr marL="0" indent="0">
              <a:buNone/>
            </a:pPr>
            <a:endParaRPr lang="en-US" i="1" baseline="-25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≣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~ </a:t>
            </a:r>
            <a:r>
              <a:rPr lang="en-US" dirty="0" err="1">
                <a:sym typeface="Wingdings" pitchFamily="2" charset="2"/>
              </a:rPr>
              <a:t>Z</a:t>
            </a:r>
            <a:r>
              <a:rPr lang="en-US" i="1" baseline="-25000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n</a:t>
            </a:r>
            <a:r>
              <a:rPr lang="en-US" i="1" baseline="300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		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),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) ~ LWE(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χ</a:t>
            </a:r>
            <a:r>
              <a:rPr lang="en-US" dirty="0">
                <a:sym typeface="Wingdings" pitchFamily="2" charset="2"/>
              </a:rPr>
              <a:t>) 					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’),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’), </a:t>
            </a:r>
            <a:endParaRPr lang="en-US" b="1" i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i,3</a:t>
            </a:r>
            <a:r>
              <a:rPr lang="en-US" dirty="0">
                <a:sym typeface="Wingdings" pitchFamily="2" charset="2"/>
              </a:rPr>
              <a:t>) =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i,1</a:t>
            </a:r>
            <a:r>
              <a:rPr lang="en-US" dirty="0">
                <a:sym typeface="Wingdings" pitchFamily="2" charset="2"/>
              </a:rPr>
              <a:t>) + 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i,2</a:t>
            </a:r>
            <a:r>
              <a:rPr lang="en-US" dirty="0">
                <a:sym typeface="Wingdings" pitchFamily="2" charset="2"/>
              </a:rPr>
              <a:t>) ~ LWE(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χ</a:t>
            </a:r>
            <a:r>
              <a:rPr lang="en-US" dirty="0">
                <a:sym typeface="Wingdings" pitchFamily="2" charset="2"/>
              </a:rPr>
              <a:t>) </a:t>
            </a:r>
            <a:r>
              <a:rPr lang="en-US" b="1" i="1" dirty="0">
                <a:sym typeface="Wingdings" pitchFamily="2" charset="2"/>
              </a:rPr>
              <a:t>			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a</a:t>
            </a:r>
            <a:r>
              <a:rPr lang="en-US" i="1" baseline="-25000" dirty="0">
                <a:sym typeface="Wingdings" pitchFamily="2" charset="2"/>
              </a:rPr>
              <a:t>i,3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i="1" dirty="0">
                <a:sym typeface="Wingdings" pitchFamily="2" charset="2"/>
              </a:rPr>
              <a:t>b</a:t>
            </a:r>
            <a:r>
              <a:rPr lang="en-US" i="1" baseline="-25000" dirty="0">
                <a:sym typeface="Wingdings" pitchFamily="2" charset="2"/>
              </a:rPr>
              <a:t>i,3</a:t>
            </a:r>
            <a:r>
              <a:rPr lang="en-US" dirty="0">
                <a:sym typeface="Wingdings" pitchFamily="2" charset="2"/>
              </a:rPr>
              <a:t>’) ~ LWR(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’)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								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 = </a:t>
            </a:r>
            <a:r>
              <a:rPr lang="en-US" i="1" dirty="0">
                <a:sym typeface="Wingdings" pitchFamily="2" charset="2"/>
              </a:rPr>
              <a:t>g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85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B27C50-CAC7-AC17-26F6-D384CF6B53CC}"/>
              </a:ext>
            </a:extLst>
          </p:cNvPr>
          <p:cNvSpPr txBox="1"/>
          <p:nvPr/>
        </p:nvSpPr>
        <p:spPr>
          <a:xfrm>
            <a:off x="426010" y="3376421"/>
            <a:ext cx="6979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negl</a:t>
            </a:r>
            <a:r>
              <a:rPr lang="en-US" sz="1200" dirty="0"/>
              <a:t>(</a:t>
            </a:r>
            <a:r>
              <a:rPr lang="en-US" sz="1200" i="1" dirty="0"/>
              <a:t>n</a:t>
            </a:r>
            <a:r>
              <a:rPr lang="en-US" sz="1200" dirty="0"/>
              <a:t>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289060E-3529-35C0-1A60-34416EC9E287}"/>
              </a:ext>
            </a:extLst>
          </p:cNvPr>
          <p:cNvCxnSpPr>
            <a:cxnSpLocks/>
          </p:cNvCxnSpPr>
          <p:nvPr/>
        </p:nvCxnSpPr>
        <p:spPr>
          <a:xfrm>
            <a:off x="7245350" y="4926853"/>
            <a:ext cx="99695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4985391-C9F6-EAF6-668C-8A39D72D1442}"/>
              </a:ext>
            </a:extLst>
          </p:cNvPr>
          <p:cNvSpPr txBox="1"/>
          <p:nvPr/>
        </p:nvSpPr>
        <p:spPr>
          <a:xfrm>
            <a:off x="7604125" y="4557521"/>
            <a:ext cx="27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5F76F3-30FE-B446-F7D5-BB94882C2FFE}"/>
              </a:ext>
            </a:extLst>
          </p:cNvPr>
          <p:cNvSpPr txBox="1"/>
          <p:nvPr/>
        </p:nvSpPr>
        <p:spPr>
          <a:xfrm>
            <a:off x="120650" y="5915353"/>
            <a:ext cx="1187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ym typeface="Wingdings" pitchFamily="2" charset="2"/>
              </a:rPr>
              <a:t>rank( {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i,1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i,2,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i,3</a:t>
            </a:r>
            <a:r>
              <a:rPr lang="en-US" sz="2800" dirty="0">
                <a:sym typeface="Wingdings" pitchFamily="2" charset="2"/>
              </a:rPr>
              <a:t>}</a:t>
            </a:r>
            <a:r>
              <a:rPr lang="en-US" sz="2800" i="1" baseline="-25000" dirty="0" err="1">
                <a:sym typeface="Wingdings" pitchFamily="2" charset="2"/>
              </a:rPr>
              <a:t>i</a:t>
            </a:r>
            <a:r>
              <a:rPr lang="en-US" sz="2800" dirty="0">
                <a:sym typeface="Wingdings" pitchFamily="2" charset="2"/>
              </a:rPr>
              <a:t> ) = </a:t>
            </a:r>
            <a:r>
              <a:rPr lang="en-US" sz="2800" i="1" dirty="0">
                <a:sym typeface="Wingdings" pitchFamily="2" charset="2"/>
              </a:rPr>
              <a:t>2t</a:t>
            </a:r>
            <a:r>
              <a:rPr lang="en-US" sz="2800" dirty="0">
                <a:sym typeface="Wingdings" pitchFamily="2" charset="2"/>
              </a:rPr>
              <a:t>  </a:t>
            </a:r>
            <a:r>
              <a:rPr lang="en-US" sz="2800" dirty="0" err="1">
                <a:sym typeface="Wingdings" pitchFamily="2" charset="2"/>
              </a:rPr>
              <a:t>w.h.p</a:t>
            </a:r>
            <a:r>
              <a:rPr lang="en-US" sz="2800" dirty="0">
                <a:sym typeface="Wingdings" pitchFamily="2" charset="2"/>
              </a:rPr>
              <a:t>. 	</a:t>
            </a:r>
            <a:r>
              <a:rPr lang="en-US" sz="2800" b="1" dirty="0">
                <a:sym typeface="Wingdings" pitchFamily="2" charset="2"/>
              </a:rPr>
              <a:t>Claim:</a:t>
            </a:r>
            <a:r>
              <a:rPr lang="en-US" sz="2800" dirty="0">
                <a:sym typeface="Wingdings" pitchFamily="2" charset="2"/>
              </a:rPr>
              <a:t> rank( {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i,1</a:t>
            </a:r>
            <a:r>
              <a:rPr lang="en-US" sz="2800" dirty="0">
                <a:sym typeface="Wingdings" pitchFamily="2" charset="2"/>
              </a:rPr>
              <a:t>’,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i,2</a:t>
            </a:r>
            <a:r>
              <a:rPr lang="en-US" sz="2800" dirty="0">
                <a:sym typeface="Wingdings" pitchFamily="2" charset="2"/>
              </a:rPr>
              <a:t>’</a:t>
            </a:r>
            <a:r>
              <a:rPr lang="en-US" sz="2800" i="1" baseline="-25000" dirty="0">
                <a:sym typeface="Wingdings" pitchFamily="2" charset="2"/>
              </a:rPr>
              <a:t>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i,3</a:t>
            </a:r>
            <a:r>
              <a:rPr lang="en-US" sz="2800" dirty="0">
                <a:sym typeface="Wingdings" pitchFamily="2" charset="2"/>
              </a:rPr>
              <a:t>’}</a:t>
            </a:r>
            <a:r>
              <a:rPr lang="en-US" sz="2800" i="1" baseline="-25000" dirty="0" err="1">
                <a:sym typeface="Wingdings" pitchFamily="2" charset="2"/>
              </a:rPr>
              <a:t>i</a:t>
            </a:r>
            <a:r>
              <a:rPr lang="en-US" sz="2800" dirty="0">
                <a:sym typeface="Wingdings" pitchFamily="2" charset="2"/>
              </a:rPr>
              <a:t> ) &lt; </a:t>
            </a:r>
            <a:r>
              <a:rPr lang="en-US" sz="2800" i="1" dirty="0">
                <a:sym typeface="Wingdings" pitchFamily="2" charset="2"/>
              </a:rPr>
              <a:t>3t</a:t>
            </a:r>
            <a:r>
              <a:rPr lang="en-US" sz="2800" dirty="0">
                <a:sym typeface="Wingdings" pitchFamily="2" charset="2"/>
              </a:rPr>
              <a:t>  </a:t>
            </a:r>
            <a:r>
              <a:rPr lang="en-US" sz="2800" dirty="0" err="1">
                <a:sym typeface="Wingdings" pitchFamily="2" charset="2"/>
              </a:rPr>
              <a:t>w.h.p</a:t>
            </a:r>
            <a:r>
              <a:rPr lang="en-US" sz="2800" dirty="0">
                <a:sym typeface="Wingdings" pitchFamily="2" charset="2"/>
              </a:rPr>
              <a:t>. </a:t>
            </a:r>
            <a:endParaRPr lang="en-US" sz="2800" dirty="0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4055C447-C865-5C09-CD42-016E02A5CB7E}"/>
              </a:ext>
            </a:extLst>
          </p:cNvPr>
          <p:cNvSpPr/>
          <p:nvPr/>
        </p:nvSpPr>
        <p:spPr>
          <a:xfrm>
            <a:off x="6045200" y="1780771"/>
            <a:ext cx="730250" cy="111483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849287-2B39-4EF2-B5AB-EC64217F0062}"/>
              </a:ext>
            </a:extLst>
          </p:cNvPr>
          <p:cNvSpPr txBox="1"/>
          <p:nvPr/>
        </p:nvSpPr>
        <p:spPr>
          <a:xfrm>
            <a:off x="6810375" y="2107353"/>
            <a:ext cx="2203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ym typeface="Wingdings" pitchFamily="2" charset="2"/>
              </a:rPr>
              <a:t>i</a:t>
            </a:r>
            <a:r>
              <a:rPr lang="en-US" sz="2400" dirty="0">
                <a:sym typeface="Wingdings" pitchFamily="2" charset="2"/>
              </a:rPr>
              <a:t> = </a:t>
            </a:r>
            <a:r>
              <a:rPr lang="en-US" sz="2400" i="1" dirty="0">
                <a:sym typeface="Wingdings" pitchFamily="2" charset="2"/>
              </a:rPr>
              <a:t>1</a:t>
            </a:r>
            <a:r>
              <a:rPr lang="en-US" sz="2400" dirty="0">
                <a:sym typeface="Wingdings" pitchFamily="2" charset="2"/>
              </a:rPr>
              <a:t>, …, </a:t>
            </a:r>
            <a:r>
              <a:rPr lang="en-US" sz="2400" i="1" dirty="0">
                <a:sym typeface="Wingdings" pitchFamily="2" charset="2"/>
              </a:rPr>
              <a:t>t</a:t>
            </a:r>
            <a:r>
              <a:rPr lang="en-US" sz="2400" dirty="0">
                <a:sym typeface="Wingdings" pitchFamily="2" charset="2"/>
              </a:rPr>
              <a:t> = </a:t>
            </a:r>
            <a:r>
              <a:rPr lang="en-US" sz="2400" i="1" dirty="0">
                <a:sym typeface="Wingdings" pitchFamily="2" charset="2"/>
              </a:rPr>
              <a:t>O</a:t>
            </a:r>
            <a:r>
              <a:rPr lang="en-US" sz="2400" dirty="0">
                <a:sym typeface="Wingdings" pitchFamily="2" charset="2"/>
              </a:rPr>
              <a:t>(</a:t>
            </a:r>
            <a:r>
              <a:rPr lang="en-US" sz="2400" i="1" dirty="0">
                <a:sym typeface="Wingdings" pitchFamily="2" charset="2"/>
              </a:rPr>
              <a:t>1</a:t>
            </a:r>
            <a:r>
              <a:rPr lang="en-US" sz="2400" dirty="0">
                <a:sym typeface="Wingdings" pitchFamily="2" charset="2"/>
              </a:rPr>
              <a:t>)</a:t>
            </a:r>
            <a:endParaRPr lang="en-US" sz="2400" dirty="0"/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2700CE85-EA4A-0768-5F9D-7AA858511399}"/>
              </a:ext>
            </a:extLst>
          </p:cNvPr>
          <p:cNvSpPr/>
          <p:nvPr/>
        </p:nvSpPr>
        <p:spPr>
          <a:xfrm>
            <a:off x="6092825" y="4001293"/>
            <a:ext cx="730250" cy="1593055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C77160-AC72-07E1-355B-7079EB2F2D22}"/>
              </a:ext>
            </a:extLst>
          </p:cNvPr>
          <p:cNvSpPr txBox="1"/>
          <p:nvPr/>
        </p:nvSpPr>
        <p:spPr>
          <a:xfrm>
            <a:off x="6823075" y="4557521"/>
            <a:ext cx="27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ym typeface="Wingdings" pitchFamily="2" charset="2"/>
              </a:rPr>
              <a:t>i</a:t>
            </a:r>
            <a:endParaRPr lang="en-US" sz="2400" dirty="0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EAD6C34A-FE2D-FE21-0734-0931B3AB4D5D}"/>
              </a:ext>
            </a:extLst>
          </p:cNvPr>
          <p:cNvSpPr/>
          <p:nvPr/>
        </p:nvSpPr>
        <p:spPr>
          <a:xfrm>
            <a:off x="11264900" y="4433094"/>
            <a:ext cx="730250" cy="1440656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1E5903-BA5A-B8A8-1901-631ACC4E1D65}"/>
              </a:ext>
            </a:extLst>
          </p:cNvPr>
          <p:cNvSpPr txBox="1"/>
          <p:nvPr/>
        </p:nvSpPr>
        <p:spPr>
          <a:xfrm>
            <a:off x="11785600" y="4742187"/>
            <a:ext cx="27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ym typeface="Wingdings" pitchFamily="2" charset="2"/>
              </a:rPr>
              <a:t>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934667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86</a:t>
            </a:fld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B7FBC86-DFD9-7E13-834C-A5227D372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Suppose </a:t>
            </a:r>
            <a:r>
              <a:rPr lang="en-US" sz="2800" dirty="0">
                <a:sym typeface="Wingdings" pitchFamily="2" charset="2"/>
              </a:rPr>
              <a:t>rank( {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i,1</a:t>
            </a:r>
            <a:r>
              <a:rPr lang="en-US" sz="2800" dirty="0">
                <a:sym typeface="Wingdings" pitchFamily="2" charset="2"/>
              </a:rPr>
              <a:t>’,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i,2</a:t>
            </a:r>
            <a:r>
              <a:rPr lang="en-US" sz="2800" dirty="0">
                <a:sym typeface="Wingdings" pitchFamily="2" charset="2"/>
              </a:rPr>
              <a:t>’</a:t>
            </a:r>
            <a:r>
              <a:rPr lang="en-US" sz="2800" i="1" baseline="-25000" dirty="0">
                <a:sym typeface="Wingdings" pitchFamily="2" charset="2"/>
              </a:rPr>
              <a:t>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i,3</a:t>
            </a:r>
            <a:r>
              <a:rPr lang="en-US" sz="2800" dirty="0">
                <a:sym typeface="Wingdings" pitchFamily="2" charset="2"/>
              </a:rPr>
              <a:t>’}</a:t>
            </a:r>
            <a:r>
              <a:rPr lang="en-US" sz="2800" i="1" baseline="-25000" dirty="0" err="1">
                <a:sym typeface="Wingdings" pitchFamily="2" charset="2"/>
              </a:rPr>
              <a:t>i</a:t>
            </a:r>
            <a:r>
              <a:rPr lang="en-US" sz="2800" dirty="0">
                <a:sym typeface="Wingdings" pitchFamily="2" charset="2"/>
              </a:rPr>
              <a:t> ) = </a:t>
            </a:r>
            <a:r>
              <a:rPr lang="en-US" sz="2800" i="1" dirty="0">
                <a:sym typeface="Wingdings" pitchFamily="2" charset="2"/>
              </a:rPr>
              <a:t>3t</a:t>
            </a:r>
            <a:r>
              <a:rPr lang="en-US" sz="2800" dirty="0"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endParaRPr lang="en-US" i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=&gt; 	#{ 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s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: </a:t>
            </a:r>
            <a:r>
              <a:rPr lang="en-US" i="1" dirty="0" err="1">
                <a:solidFill>
                  <a:schemeClr val="bg1"/>
                </a:solidFill>
                <a:sym typeface="Wingdings" pitchFamily="2" charset="2"/>
              </a:rPr>
              <a:t>b</a:t>
            </a:r>
            <a:r>
              <a:rPr lang="en-US" i="1" baseline="-25000" dirty="0" err="1">
                <a:solidFill>
                  <a:schemeClr val="bg1"/>
                </a:solidFill>
                <a:sym typeface="Wingdings" pitchFamily="2" charset="2"/>
              </a:rPr>
              <a:t>i,j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- </a:t>
            </a:r>
            <a:r>
              <a:rPr lang="en-US" i="1" dirty="0" err="1">
                <a:solidFill>
                  <a:schemeClr val="bg1"/>
                </a:solidFill>
                <a:sym typeface="Wingdings" pitchFamily="2" charset="2"/>
              </a:rPr>
              <a:t>e</a:t>
            </a:r>
            <a:r>
              <a:rPr lang="en-US" i="1" baseline="-25000" dirty="0" err="1">
                <a:solidFill>
                  <a:schemeClr val="bg1"/>
                </a:solidFill>
                <a:sym typeface="Wingdings" pitchFamily="2" charset="2"/>
              </a:rPr>
              <a:t>i,j</a:t>
            </a:r>
            <a:r>
              <a:rPr lang="en-US" baseline="-25000" dirty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= &lt;</a:t>
            </a:r>
            <a:r>
              <a:rPr lang="en-US" b="1" i="1" dirty="0" err="1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i="1" baseline="-25000" dirty="0" err="1">
                <a:solidFill>
                  <a:schemeClr val="bg1"/>
                </a:solidFill>
                <a:sym typeface="Wingdings" pitchFamily="2" charset="2"/>
              </a:rPr>
              <a:t>i,j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, 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s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&gt; ∀ </a:t>
            </a:r>
            <a:r>
              <a:rPr lang="en-US" i="1" dirty="0" err="1">
                <a:solidFill>
                  <a:schemeClr val="bg1"/>
                </a:solidFill>
                <a:sym typeface="Wingdings" pitchFamily="2" charset="2"/>
              </a:rPr>
              <a:t>i,j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} / #{ 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s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 : </a:t>
            </a:r>
            <a:r>
              <a:rPr lang="en-US" i="1" dirty="0" err="1">
                <a:solidFill>
                  <a:schemeClr val="bg1"/>
                </a:solidFill>
                <a:sym typeface="Wingdings" pitchFamily="2" charset="2"/>
              </a:rPr>
              <a:t>b</a:t>
            </a:r>
            <a:r>
              <a:rPr lang="en-US" i="1" baseline="-25000" dirty="0" err="1">
                <a:solidFill>
                  <a:schemeClr val="bg1"/>
                </a:solidFill>
                <a:sym typeface="Wingdings" pitchFamily="2" charset="2"/>
              </a:rPr>
              <a:t>i,j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 = R(&lt;</a:t>
            </a:r>
            <a:r>
              <a:rPr lang="en-US" b="1" i="1" dirty="0" err="1">
                <a:solidFill>
                  <a:schemeClr val="bg1"/>
                </a:solidFill>
                <a:sym typeface="Wingdings" pitchFamily="2" charset="2"/>
              </a:rPr>
              <a:t>a</a:t>
            </a:r>
            <a:r>
              <a:rPr lang="en-US" i="1" baseline="-25000" dirty="0" err="1">
                <a:solidFill>
                  <a:schemeClr val="bg1"/>
                </a:solidFill>
                <a:sym typeface="Wingdings" pitchFamily="2" charset="2"/>
              </a:rPr>
              <a:t>i,j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’, 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s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’&gt;) ∀ </a:t>
            </a:r>
            <a:r>
              <a:rPr lang="en-US" i="1" dirty="0" err="1">
                <a:solidFill>
                  <a:schemeClr val="bg1"/>
                </a:solidFill>
                <a:sym typeface="Wingdings" pitchFamily="2" charset="2"/>
              </a:rPr>
              <a:t>i,j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}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	≥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q</a:t>
            </a:r>
            <a:r>
              <a:rPr lang="en-US" i="1" baseline="30000" dirty="0">
                <a:solidFill>
                  <a:schemeClr val="bg1"/>
                </a:solidFill>
                <a:sym typeface="Wingdings" pitchFamily="2" charset="2"/>
              </a:rPr>
              <a:t>n-2t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/ ((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q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/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p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)</a:t>
            </a:r>
            <a:r>
              <a:rPr lang="en-US" i="1" baseline="30000" dirty="0">
                <a:solidFill>
                  <a:schemeClr val="bg1"/>
                </a:solidFill>
                <a:sym typeface="Wingdings" pitchFamily="2" charset="2"/>
              </a:rPr>
              <a:t>3t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q</a:t>
            </a:r>
            <a:r>
              <a:rPr lang="en-US" i="1" baseline="30000" dirty="0">
                <a:solidFill>
                  <a:schemeClr val="bg1"/>
                </a:solidFill>
                <a:sym typeface="Wingdings" pitchFamily="2" charset="2"/>
              </a:rPr>
              <a:t>n-3t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) =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p</a:t>
            </a:r>
            <a:r>
              <a:rPr lang="en-US" i="1" baseline="30000" dirty="0">
                <a:solidFill>
                  <a:schemeClr val="bg1"/>
                </a:solidFill>
                <a:sym typeface="Wingdings" pitchFamily="2" charset="2"/>
              </a:rPr>
              <a:t>3t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/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q</a:t>
            </a:r>
            <a:r>
              <a:rPr lang="en-US" i="1" baseline="30000" dirty="0">
                <a:solidFill>
                  <a:schemeClr val="bg1"/>
                </a:solidFill>
                <a:sym typeface="Wingdings" pitchFamily="2" charset="2"/>
              </a:rPr>
              <a:t>2t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≥ </a:t>
            </a:r>
            <a:r>
              <a:rPr lang="en-US" i="1" dirty="0" err="1">
                <a:solidFill>
                  <a:schemeClr val="bg1"/>
                </a:solidFill>
                <a:sym typeface="Wingdings" pitchFamily="2" charset="2"/>
              </a:rPr>
              <a:t>q</a:t>
            </a:r>
            <a:r>
              <a:rPr lang="en-US" i="1" baseline="30000" dirty="0" err="1">
                <a:solidFill>
                  <a:schemeClr val="bg1"/>
                </a:solidFill>
                <a:sym typeface="Wingdings" pitchFamily="2" charset="2"/>
              </a:rPr>
              <a:t>ct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			since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p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≥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q</a:t>
            </a:r>
            <a:r>
              <a:rPr lang="en-US" i="1" baseline="30000" dirty="0">
                <a:solidFill>
                  <a:schemeClr val="bg1"/>
                </a:solidFill>
                <a:sym typeface="Wingdings" pitchFamily="2" charset="2"/>
              </a:rPr>
              <a:t>2/3+c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	&gt;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k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								since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t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&gt;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k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/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c</a:t>
            </a:r>
          </a:p>
          <a:p>
            <a:pPr marL="0" indent="0">
              <a:buNone/>
            </a:pPr>
            <a:endParaRPr lang="en-US" i="1" dirty="0">
              <a:solidFill>
                <a:schemeClr val="bg1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=&gt; ∃ 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s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 </a:t>
            </a:r>
            <a:r>
              <a:rPr lang="en-US" dirty="0" err="1">
                <a:solidFill>
                  <a:schemeClr val="bg1"/>
                </a:solidFill>
                <a:sym typeface="Wingdings" pitchFamily="2" charset="2"/>
              </a:rPr>
              <a:t>s.t.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|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g</a:t>
            </a:r>
            <a:r>
              <a:rPr lang="en-US" baseline="30000" dirty="0">
                <a:solidFill>
                  <a:schemeClr val="bg1"/>
                </a:solidFill>
                <a:sym typeface="Wingdings" pitchFamily="2" charset="2"/>
              </a:rPr>
              <a:t>-1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s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’)| &gt;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53739334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87</a:t>
            </a:fld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B7FBC86-DFD9-7E13-834C-A5227D372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Suppose </a:t>
            </a:r>
            <a:r>
              <a:rPr lang="en-US" sz="2800" dirty="0">
                <a:sym typeface="Wingdings" pitchFamily="2" charset="2"/>
              </a:rPr>
              <a:t>rank( {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i,1</a:t>
            </a:r>
            <a:r>
              <a:rPr lang="en-US" sz="2800" dirty="0">
                <a:sym typeface="Wingdings" pitchFamily="2" charset="2"/>
              </a:rPr>
              <a:t>’,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i,2</a:t>
            </a:r>
            <a:r>
              <a:rPr lang="en-US" sz="2800" dirty="0">
                <a:sym typeface="Wingdings" pitchFamily="2" charset="2"/>
              </a:rPr>
              <a:t>’</a:t>
            </a:r>
            <a:r>
              <a:rPr lang="en-US" sz="2800" i="1" baseline="-25000" dirty="0">
                <a:sym typeface="Wingdings" pitchFamily="2" charset="2"/>
              </a:rPr>
              <a:t>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i,3</a:t>
            </a:r>
            <a:r>
              <a:rPr lang="en-US" sz="2800" dirty="0">
                <a:sym typeface="Wingdings" pitchFamily="2" charset="2"/>
              </a:rPr>
              <a:t>’}</a:t>
            </a:r>
            <a:r>
              <a:rPr lang="en-US" sz="2800" i="1" baseline="-25000" dirty="0" err="1">
                <a:sym typeface="Wingdings" pitchFamily="2" charset="2"/>
              </a:rPr>
              <a:t>i</a:t>
            </a:r>
            <a:r>
              <a:rPr lang="en-US" sz="2800" dirty="0">
                <a:sym typeface="Wingdings" pitchFamily="2" charset="2"/>
              </a:rPr>
              <a:t> ) = </a:t>
            </a:r>
            <a:r>
              <a:rPr lang="en-US" sz="2800" i="1" dirty="0">
                <a:sym typeface="Wingdings" pitchFamily="2" charset="2"/>
              </a:rPr>
              <a:t>3t</a:t>
            </a:r>
            <a:r>
              <a:rPr lang="en-US" sz="2800" dirty="0"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endParaRPr lang="en-US" i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=&gt; 	#{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: </a:t>
            </a:r>
            <a:r>
              <a:rPr lang="en-US" i="1" dirty="0" err="1">
                <a:sym typeface="Wingdings" pitchFamily="2" charset="2"/>
              </a:rPr>
              <a:t>b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 - </a:t>
            </a:r>
            <a:r>
              <a:rPr lang="en-US" i="1" dirty="0" err="1">
                <a:sym typeface="Wingdings" pitchFamily="2" charset="2"/>
              </a:rPr>
              <a:t>e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baseline="-250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= &lt;</a:t>
            </a:r>
            <a:r>
              <a:rPr lang="en-US" b="1" i="1" dirty="0" err="1">
                <a:sym typeface="Wingdings" pitchFamily="2" charset="2"/>
              </a:rPr>
              <a:t>a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&gt; ∀ </a:t>
            </a:r>
            <a:r>
              <a:rPr lang="en-US" i="1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 } / #{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 : </a:t>
            </a:r>
            <a:r>
              <a:rPr lang="en-US" i="1" dirty="0" err="1">
                <a:sym typeface="Wingdings" pitchFamily="2" charset="2"/>
              </a:rPr>
              <a:t>b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’ = R(&lt;</a:t>
            </a:r>
            <a:r>
              <a:rPr lang="en-US" b="1" i="1" dirty="0" err="1">
                <a:sym typeface="Wingdings" pitchFamily="2" charset="2"/>
              </a:rPr>
              <a:t>a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’&gt;) ∀ </a:t>
            </a:r>
            <a:r>
              <a:rPr lang="en-US" i="1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 }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≥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q</a:t>
            </a:r>
            <a:r>
              <a:rPr lang="en-US" i="1" baseline="30000" dirty="0">
                <a:solidFill>
                  <a:schemeClr val="bg1"/>
                </a:solidFill>
                <a:sym typeface="Wingdings" pitchFamily="2" charset="2"/>
              </a:rPr>
              <a:t>n-2t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/ ((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q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/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p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)</a:t>
            </a:r>
            <a:r>
              <a:rPr lang="en-US" i="1" baseline="30000" dirty="0">
                <a:solidFill>
                  <a:schemeClr val="bg1"/>
                </a:solidFill>
                <a:sym typeface="Wingdings" pitchFamily="2" charset="2"/>
              </a:rPr>
              <a:t>3t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q</a:t>
            </a:r>
            <a:r>
              <a:rPr lang="en-US" i="1" baseline="30000" dirty="0">
                <a:solidFill>
                  <a:schemeClr val="bg1"/>
                </a:solidFill>
                <a:sym typeface="Wingdings" pitchFamily="2" charset="2"/>
              </a:rPr>
              <a:t>n-3t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) =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p</a:t>
            </a:r>
            <a:r>
              <a:rPr lang="en-US" i="1" baseline="30000" dirty="0">
                <a:solidFill>
                  <a:schemeClr val="bg1"/>
                </a:solidFill>
                <a:sym typeface="Wingdings" pitchFamily="2" charset="2"/>
              </a:rPr>
              <a:t>3t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/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q</a:t>
            </a:r>
            <a:r>
              <a:rPr lang="en-US" i="1" baseline="30000" dirty="0">
                <a:solidFill>
                  <a:schemeClr val="bg1"/>
                </a:solidFill>
                <a:sym typeface="Wingdings" pitchFamily="2" charset="2"/>
              </a:rPr>
              <a:t>2t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≥ </a:t>
            </a:r>
            <a:r>
              <a:rPr lang="en-US" i="1" dirty="0" err="1">
                <a:solidFill>
                  <a:schemeClr val="bg1"/>
                </a:solidFill>
                <a:sym typeface="Wingdings" pitchFamily="2" charset="2"/>
              </a:rPr>
              <a:t>q</a:t>
            </a:r>
            <a:r>
              <a:rPr lang="en-US" i="1" baseline="30000" dirty="0" err="1">
                <a:solidFill>
                  <a:schemeClr val="bg1"/>
                </a:solidFill>
                <a:sym typeface="Wingdings" pitchFamily="2" charset="2"/>
              </a:rPr>
              <a:t>ct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			since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p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≥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q</a:t>
            </a:r>
            <a:r>
              <a:rPr lang="en-US" i="1" baseline="30000" dirty="0">
                <a:solidFill>
                  <a:schemeClr val="bg1"/>
                </a:solidFill>
                <a:sym typeface="Wingdings" pitchFamily="2" charset="2"/>
              </a:rPr>
              <a:t>2/3+c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	&gt;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k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								since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t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&gt;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k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/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c</a:t>
            </a:r>
          </a:p>
          <a:p>
            <a:pPr marL="0" indent="0">
              <a:buNone/>
            </a:pPr>
            <a:endParaRPr lang="en-US" i="1" dirty="0">
              <a:solidFill>
                <a:schemeClr val="bg1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=&gt; ∃ 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s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 </a:t>
            </a:r>
            <a:r>
              <a:rPr lang="en-US" dirty="0" err="1">
                <a:solidFill>
                  <a:schemeClr val="bg1"/>
                </a:solidFill>
                <a:sym typeface="Wingdings" pitchFamily="2" charset="2"/>
              </a:rPr>
              <a:t>s.t.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|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g</a:t>
            </a:r>
            <a:r>
              <a:rPr lang="en-US" baseline="30000" dirty="0">
                <a:solidFill>
                  <a:schemeClr val="bg1"/>
                </a:solidFill>
                <a:sym typeface="Wingdings" pitchFamily="2" charset="2"/>
              </a:rPr>
              <a:t>-1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s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’)| &gt;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409527561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88</a:t>
            </a:fld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B7FBC86-DFD9-7E13-834C-A5227D372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Suppose </a:t>
            </a:r>
            <a:r>
              <a:rPr lang="en-US" sz="2800" dirty="0">
                <a:sym typeface="Wingdings" pitchFamily="2" charset="2"/>
              </a:rPr>
              <a:t>rank( {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i,1</a:t>
            </a:r>
            <a:r>
              <a:rPr lang="en-US" sz="2800" dirty="0">
                <a:sym typeface="Wingdings" pitchFamily="2" charset="2"/>
              </a:rPr>
              <a:t>’,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i,2</a:t>
            </a:r>
            <a:r>
              <a:rPr lang="en-US" sz="2800" dirty="0">
                <a:sym typeface="Wingdings" pitchFamily="2" charset="2"/>
              </a:rPr>
              <a:t>’</a:t>
            </a:r>
            <a:r>
              <a:rPr lang="en-US" sz="2800" i="1" baseline="-25000" dirty="0">
                <a:sym typeface="Wingdings" pitchFamily="2" charset="2"/>
              </a:rPr>
              <a:t>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i,3</a:t>
            </a:r>
            <a:r>
              <a:rPr lang="en-US" sz="2800" dirty="0">
                <a:sym typeface="Wingdings" pitchFamily="2" charset="2"/>
              </a:rPr>
              <a:t>’}</a:t>
            </a:r>
            <a:r>
              <a:rPr lang="en-US" sz="2800" i="1" baseline="-25000" dirty="0" err="1">
                <a:sym typeface="Wingdings" pitchFamily="2" charset="2"/>
              </a:rPr>
              <a:t>i</a:t>
            </a:r>
            <a:r>
              <a:rPr lang="en-US" sz="2800" dirty="0">
                <a:sym typeface="Wingdings" pitchFamily="2" charset="2"/>
              </a:rPr>
              <a:t> ) = </a:t>
            </a:r>
            <a:r>
              <a:rPr lang="en-US" sz="2800" i="1" dirty="0">
                <a:sym typeface="Wingdings" pitchFamily="2" charset="2"/>
              </a:rPr>
              <a:t>3t</a:t>
            </a:r>
            <a:r>
              <a:rPr lang="en-US" sz="2800" dirty="0"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endParaRPr lang="en-US" i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=&gt; 	#{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: </a:t>
            </a:r>
            <a:r>
              <a:rPr lang="en-US" i="1" dirty="0" err="1">
                <a:sym typeface="Wingdings" pitchFamily="2" charset="2"/>
              </a:rPr>
              <a:t>b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 - </a:t>
            </a:r>
            <a:r>
              <a:rPr lang="en-US" i="1" dirty="0" err="1">
                <a:sym typeface="Wingdings" pitchFamily="2" charset="2"/>
              </a:rPr>
              <a:t>e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baseline="-250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= &lt;</a:t>
            </a:r>
            <a:r>
              <a:rPr lang="en-US" b="1" i="1" dirty="0" err="1">
                <a:sym typeface="Wingdings" pitchFamily="2" charset="2"/>
              </a:rPr>
              <a:t>a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&gt; ∀ </a:t>
            </a:r>
            <a:r>
              <a:rPr lang="en-US" i="1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 } / #{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 : </a:t>
            </a:r>
            <a:r>
              <a:rPr lang="en-US" i="1" dirty="0" err="1">
                <a:sym typeface="Wingdings" pitchFamily="2" charset="2"/>
              </a:rPr>
              <a:t>b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’ = R(&lt;</a:t>
            </a:r>
            <a:r>
              <a:rPr lang="en-US" b="1" i="1" dirty="0" err="1">
                <a:sym typeface="Wingdings" pitchFamily="2" charset="2"/>
              </a:rPr>
              <a:t>a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’&gt;) ∀ </a:t>
            </a:r>
            <a:r>
              <a:rPr lang="en-US" i="1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 }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≥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i="1" baseline="30000" dirty="0">
                <a:sym typeface="Wingdings" pitchFamily="2" charset="2"/>
              </a:rPr>
              <a:t>n-2t</a:t>
            </a:r>
            <a:r>
              <a:rPr lang="en-US" dirty="0">
                <a:sym typeface="Wingdings" pitchFamily="2" charset="2"/>
              </a:rPr>
              <a:t> / ((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/</a:t>
            </a:r>
            <a:r>
              <a:rPr lang="en-US" i="1" dirty="0">
                <a:sym typeface="Wingdings" pitchFamily="2" charset="2"/>
              </a:rPr>
              <a:t>p</a:t>
            </a:r>
            <a:r>
              <a:rPr lang="en-US" dirty="0">
                <a:sym typeface="Wingdings" pitchFamily="2" charset="2"/>
              </a:rPr>
              <a:t>)</a:t>
            </a:r>
            <a:r>
              <a:rPr lang="en-US" i="1" baseline="30000" dirty="0">
                <a:sym typeface="Wingdings" pitchFamily="2" charset="2"/>
              </a:rPr>
              <a:t>3t</a:t>
            </a:r>
            <a:r>
              <a:rPr lang="en-US" dirty="0">
                <a:sym typeface="Wingdings" pitchFamily="2" charset="2"/>
              </a:rPr>
              <a:t> q</a:t>
            </a:r>
            <a:r>
              <a:rPr lang="en-US" i="1" baseline="30000" dirty="0">
                <a:sym typeface="Wingdings" pitchFamily="2" charset="2"/>
              </a:rPr>
              <a:t>n-3t</a:t>
            </a:r>
            <a:r>
              <a:rPr lang="en-US" dirty="0">
                <a:sym typeface="Wingdings" pitchFamily="2" charset="2"/>
              </a:rPr>
              <a:t>) = </a:t>
            </a:r>
            <a:r>
              <a:rPr lang="en-US" i="1" dirty="0">
                <a:sym typeface="Wingdings" pitchFamily="2" charset="2"/>
              </a:rPr>
              <a:t>p</a:t>
            </a:r>
            <a:r>
              <a:rPr lang="en-US" i="1" baseline="30000" dirty="0">
                <a:sym typeface="Wingdings" pitchFamily="2" charset="2"/>
              </a:rPr>
              <a:t>3t</a:t>
            </a:r>
            <a:r>
              <a:rPr lang="en-US" dirty="0">
                <a:sym typeface="Wingdings" pitchFamily="2" charset="2"/>
              </a:rPr>
              <a:t> /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i="1" baseline="30000" dirty="0">
                <a:sym typeface="Wingdings" pitchFamily="2" charset="2"/>
              </a:rPr>
              <a:t>2t</a:t>
            </a:r>
            <a:r>
              <a:rPr lang="en-US" dirty="0">
                <a:sym typeface="Wingdings" pitchFamily="2" charset="2"/>
              </a:rPr>
              <a:t> ≥ </a:t>
            </a:r>
            <a:r>
              <a:rPr lang="en-US" i="1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ct</a:t>
            </a:r>
            <a:r>
              <a:rPr lang="en-US" dirty="0">
                <a:sym typeface="Wingdings" pitchFamily="2" charset="2"/>
              </a:rPr>
              <a:t>			since </a:t>
            </a:r>
            <a:r>
              <a:rPr lang="en-US" i="1" dirty="0">
                <a:sym typeface="Wingdings" pitchFamily="2" charset="2"/>
              </a:rPr>
              <a:t>p</a:t>
            </a:r>
            <a:r>
              <a:rPr lang="en-US" dirty="0">
                <a:sym typeface="Wingdings" pitchFamily="2" charset="2"/>
              </a:rPr>
              <a:t> ≥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i="1" baseline="30000" dirty="0">
                <a:sym typeface="Wingdings" pitchFamily="2" charset="2"/>
              </a:rPr>
              <a:t>2/3+c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&gt;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k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								since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t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&gt;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k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/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c</a:t>
            </a:r>
          </a:p>
          <a:p>
            <a:pPr marL="0" indent="0">
              <a:buNone/>
            </a:pPr>
            <a:endParaRPr lang="en-US" i="1" dirty="0">
              <a:solidFill>
                <a:schemeClr val="bg1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=&gt; ∃ 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s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 </a:t>
            </a:r>
            <a:r>
              <a:rPr lang="en-US" dirty="0" err="1">
                <a:solidFill>
                  <a:schemeClr val="bg1"/>
                </a:solidFill>
                <a:sym typeface="Wingdings" pitchFamily="2" charset="2"/>
              </a:rPr>
              <a:t>s.t.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|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g</a:t>
            </a:r>
            <a:r>
              <a:rPr lang="en-US" baseline="30000" dirty="0">
                <a:solidFill>
                  <a:schemeClr val="bg1"/>
                </a:solidFill>
                <a:sym typeface="Wingdings" pitchFamily="2" charset="2"/>
              </a:rPr>
              <a:t>-1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s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’)| &gt;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74817369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89</a:t>
            </a:fld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B7FBC86-DFD9-7E13-834C-A5227D372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Suppose </a:t>
            </a:r>
            <a:r>
              <a:rPr lang="en-US" sz="2800" dirty="0">
                <a:sym typeface="Wingdings" pitchFamily="2" charset="2"/>
              </a:rPr>
              <a:t>rank( {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i,1</a:t>
            </a:r>
            <a:r>
              <a:rPr lang="en-US" sz="2800" dirty="0">
                <a:sym typeface="Wingdings" pitchFamily="2" charset="2"/>
              </a:rPr>
              <a:t>’,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i,2</a:t>
            </a:r>
            <a:r>
              <a:rPr lang="en-US" sz="2800" dirty="0">
                <a:sym typeface="Wingdings" pitchFamily="2" charset="2"/>
              </a:rPr>
              <a:t>’</a:t>
            </a:r>
            <a:r>
              <a:rPr lang="en-US" sz="2800" i="1" baseline="-25000" dirty="0">
                <a:sym typeface="Wingdings" pitchFamily="2" charset="2"/>
              </a:rPr>
              <a:t>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i,3</a:t>
            </a:r>
            <a:r>
              <a:rPr lang="en-US" sz="2800" dirty="0">
                <a:sym typeface="Wingdings" pitchFamily="2" charset="2"/>
              </a:rPr>
              <a:t>’}</a:t>
            </a:r>
            <a:r>
              <a:rPr lang="en-US" sz="2800" i="1" baseline="-25000" dirty="0" err="1">
                <a:sym typeface="Wingdings" pitchFamily="2" charset="2"/>
              </a:rPr>
              <a:t>i</a:t>
            </a:r>
            <a:r>
              <a:rPr lang="en-US" sz="2800" dirty="0">
                <a:sym typeface="Wingdings" pitchFamily="2" charset="2"/>
              </a:rPr>
              <a:t> ) = </a:t>
            </a:r>
            <a:r>
              <a:rPr lang="en-US" sz="2800" i="1" dirty="0">
                <a:sym typeface="Wingdings" pitchFamily="2" charset="2"/>
              </a:rPr>
              <a:t>3t</a:t>
            </a:r>
            <a:r>
              <a:rPr lang="en-US" sz="2800" dirty="0"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endParaRPr lang="en-US" i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=&gt; 	#{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: </a:t>
            </a:r>
            <a:r>
              <a:rPr lang="en-US" i="1" dirty="0" err="1">
                <a:sym typeface="Wingdings" pitchFamily="2" charset="2"/>
              </a:rPr>
              <a:t>b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 - </a:t>
            </a:r>
            <a:r>
              <a:rPr lang="en-US" i="1" dirty="0" err="1">
                <a:sym typeface="Wingdings" pitchFamily="2" charset="2"/>
              </a:rPr>
              <a:t>e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baseline="-250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= &lt;</a:t>
            </a:r>
            <a:r>
              <a:rPr lang="en-US" b="1" i="1" dirty="0" err="1">
                <a:sym typeface="Wingdings" pitchFamily="2" charset="2"/>
              </a:rPr>
              <a:t>a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&gt; ∀ </a:t>
            </a:r>
            <a:r>
              <a:rPr lang="en-US" i="1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 } / #{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 : </a:t>
            </a:r>
            <a:r>
              <a:rPr lang="en-US" i="1" dirty="0" err="1">
                <a:sym typeface="Wingdings" pitchFamily="2" charset="2"/>
              </a:rPr>
              <a:t>b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’ = R(&lt;</a:t>
            </a:r>
            <a:r>
              <a:rPr lang="en-US" b="1" i="1" dirty="0" err="1">
                <a:sym typeface="Wingdings" pitchFamily="2" charset="2"/>
              </a:rPr>
              <a:t>a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’&gt;) ∀ </a:t>
            </a:r>
            <a:r>
              <a:rPr lang="en-US" i="1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 }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≥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i="1" baseline="30000" dirty="0">
                <a:sym typeface="Wingdings" pitchFamily="2" charset="2"/>
              </a:rPr>
              <a:t>n-2t</a:t>
            </a:r>
            <a:r>
              <a:rPr lang="en-US" dirty="0">
                <a:sym typeface="Wingdings" pitchFamily="2" charset="2"/>
              </a:rPr>
              <a:t> / ((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/</a:t>
            </a:r>
            <a:r>
              <a:rPr lang="en-US" i="1" dirty="0">
                <a:sym typeface="Wingdings" pitchFamily="2" charset="2"/>
              </a:rPr>
              <a:t>p</a:t>
            </a:r>
            <a:r>
              <a:rPr lang="en-US" dirty="0">
                <a:sym typeface="Wingdings" pitchFamily="2" charset="2"/>
              </a:rPr>
              <a:t>)</a:t>
            </a:r>
            <a:r>
              <a:rPr lang="en-US" i="1" baseline="30000" dirty="0">
                <a:sym typeface="Wingdings" pitchFamily="2" charset="2"/>
              </a:rPr>
              <a:t>3t</a:t>
            </a:r>
            <a:r>
              <a:rPr lang="en-US" dirty="0">
                <a:sym typeface="Wingdings" pitchFamily="2" charset="2"/>
              </a:rPr>
              <a:t> q</a:t>
            </a:r>
            <a:r>
              <a:rPr lang="en-US" i="1" baseline="30000" dirty="0">
                <a:sym typeface="Wingdings" pitchFamily="2" charset="2"/>
              </a:rPr>
              <a:t>n-3t</a:t>
            </a:r>
            <a:r>
              <a:rPr lang="en-US" dirty="0">
                <a:sym typeface="Wingdings" pitchFamily="2" charset="2"/>
              </a:rPr>
              <a:t>) = </a:t>
            </a:r>
            <a:r>
              <a:rPr lang="en-US" i="1" dirty="0">
                <a:sym typeface="Wingdings" pitchFamily="2" charset="2"/>
              </a:rPr>
              <a:t>p</a:t>
            </a:r>
            <a:r>
              <a:rPr lang="en-US" i="1" baseline="30000" dirty="0">
                <a:sym typeface="Wingdings" pitchFamily="2" charset="2"/>
              </a:rPr>
              <a:t>3t</a:t>
            </a:r>
            <a:r>
              <a:rPr lang="en-US" dirty="0">
                <a:sym typeface="Wingdings" pitchFamily="2" charset="2"/>
              </a:rPr>
              <a:t> /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i="1" baseline="30000" dirty="0">
                <a:sym typeface="Wingdings" pitchFamily="2" charset="2"/>
              </a:rPr>
              <a:t>2t</a:t>
            </a:r>
            <a:r>
              <a:rPr lang="en-US" dirty="0">
                <a:sym typeface="Wingdings" pitchFamily="2" charset="2"/>
              </a:rPr>
              <a:t> ≥ </a:t>
            </a:r>
            <a:r>
              <a:rPr lang="en-US" i="1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ct</a:t>
            </a:r>
            <a:r>
              <a:rPr lang="en-US" dirty="0">
                <a:sym typeface="Wingdings" pitchFamily="2" charset="2"/>
              </a:rPr>
              <a:t>			since </a:t>
            </a:r>
            <a:r>
              <a:rPr lang="en-US" i="1" dirty="0">
                <a:sym typeface="Wingdings" pitchFamily="2" charset="2"/>
              </a:rPr>
              <a:t>p</a:t>
            </a:r>
            <a:r>
              <a:rPr lang="en-US" dirty="0">
                <a:sym typeface="Wingdings" pitchFamily="2" charset="2"/>
              </a:rPr>
              <a:t> ≥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i="1" baseline="30000" dirty="0">
                <a:sym typeface="Wingdings" pitchFamily="2" charset="2"/>
              </a:rPr>
              <a:t>2/3+c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&gt;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k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								since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t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&gt;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k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/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c</a:t>
            </a:r>
          </a:p>
          <a:p>
            <a:pPr marL="0" indent="0">
              <a:buNone/>
            </a:pPr>
            <a:endParaRPr lang="en-US" i="1" dirty="0">
              <a:solidFill>
                <a:schemeClr val="bg1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=&gt; ∃ 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s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 </a:t>
            </a:r>
            <a:r>
              <a:rPr lang="en-US" dirty="0" err="1">
                <a:solidFill>
                  <a:schemeClr val="bg1"/>
                </a:solidFill>
                <a:sym typeface="Wingdings" pitchFamily="2" charset="2"/>
              </a:rPr>
              <a:t>s.t.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|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g</a:t>
            </a:r>
            <a:r>
              <a:rPr lang="en-US" baseline="30000" dirty="0">
                <a:solidFill>
                  <a:schemeClr val="bg1"/>
                </a:solidFill>
                <a:sym typeface="Wingdings" pitchFamily="2" charset="2"/>
              </a:rPr>
              <a:t>-1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s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’)| &gt;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C73F87-DC60-B596-340F-5FEB8E9CC90D}"/>
              </a:ext>
            </a:extLst>
          </p:cNvPr>
          <p:cNvSpPr/>
          <p:nvPr/>
        </p:nvSpPr>
        <p:spPr>
          <a:xfrm>
            <a:off x="9020175" y="3610770"/>
            <a:ext cx="2333625" cy="599280"/>
          </a:xfrm>
          <a:prstGeom prst="rect">
            <a:avLst/>
          </a:prstGeom>
          <a:solidFill>
            <a:schemeClr val="accent1">
              <a:alpha val="39664"/>
            </a:schemeClr>
          </a:solidFill>
          <a:ln>
            <a:solidFill>
              <a:schemeClr val="accent1">
                <a:lumMod val="50000"/>
                <a:alpha val="9209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76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B0A07-E8C6-2663-88ED-33F5F7A03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with Rounding [BPR12]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571CE-C381-66D7-994E-FE73CAF5C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Derandomized version of LWE with deterministic error</a:t>
            </a:r>
          </a:p>
          <a:p>
            <a:r>
              <a:rPr lang="en-US" dirty="0"/>
              <a:t>Parameters:</a:t>
            </a:r>
          </a:p>
          <a:p>
            <a:pPr lvl="1"/>
            <a:r>
              <a:rPr lang="en-US" dirty="0"/>
              <a:t>Moduli </a:t>
            </a:r>
            <a:r>
              <a:rPr lang="en-US" i="1" dirty="0"/>
              <a:t>q</a:t>
            </a:r>
            <a:r>
              <a:rPr lang="en-US" dirty="0"/>
              <a:t>,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 err="1"/>
              <a:t>s.t.</a:t>
            </a:r>
            <a:r>
              <a:rPr lang="en-US" dirty="0"/>
              <a:t> </a:t>
            </a:r>
            <a:r>
              <a:rPr lang="en-US" i="1" dirty="0"/>
              <a:t>2</a:t>
            </a:r>
            <a:r>
              <a:rPr lang="en-US" dirty="0"/>
              <a:t> ≤ </a:t>
            </a:r>
            <a:r>
              <a:rPr lang="en-US" i="1" dirty="0"/>
              <a:t>p</a:t>
            </a:r>
            <a:r>
              <a:rPr lang="en-US" dirty="0"/>
              <a:t> &lt; </a:t>
            </a:r>
            <a:r>
              <a:rPr lang="en-US" i="1" dirty="0"/>
              <a:t>q</a:t>
            </a:r>
          </a:p>
          <a:p>
            <a:pPr lvl="1"/>
            <a:r>
              <a:rPr lang="en-US" dirty="0"/>
              <a:t>Dimension </a:t>
            </a:r>
            <a:r>
              <a:rPr lang="en-US" i="1" dirty="0"/>
              <a:t>n</a:t>
            </a:r>
            <a:endParaRPr lang="en-US" dirty="0"/>
          </a:p>
          <a:p>
            <a:pPr lvl="1"/>
            <a:r>
              <a:rPr lang="en-US" dirty="0"/>
              <a:t>Rounding function R(.): </a:t>
            </a:r>
            <a:r>
              <a:rPr lang="en-US" dirty="0" err="1"/>
              <a:t>Z</a:t>
            </a:r>
            <a:r>
              <a:rPr lang="en-US" i="1" baseline="-25000" dirty="0" err="1"/>
              <a:t>q</a:t>
            </a:r>
            <a:r>
              <a:rPr lang="en-US" dirty="0"/>
              <a:t> -&gt; </a:t>
            </a:r>
            <a:r>
              <a:rPr lang="en-US" dirty="0" err="1"/>
              <a:t>Z</a:t>
            </a:r>
            <a:r>
              <a:rPr lang="en-US" i="1" baseline="-25000" dirty="0" err="1"/>
              <a:t>p</a:t>
            </a:r>
            <a:r>
              <a:rPr lang="en-US" dirty="0"/>
              <a:t> which rounds </a:t>
            </a:r>
            <a:r>
              <a:rPr lang="en-US" i="1" dirty="0"/>
              <a:t>x ∊</a:t>
            </a:r>
            <a:r>
              <a:rPr lang="en-US" dirty="0"/>
              <a:t> </a:t>
            </a:r>
            <a:r>
              <a:rPr lang="en-US" dirty="0" err="1"/>
              <a:t>Z</a:t>
            </a:r>
            <a:r>
              <a:rPr lang="en-US" i="1" baseline="-25000" dirty="0" err="1"/>
              <a:t>q</a:t>
            </a:r>
            <a:r>
              <a:rPr lang="en-US" dirty="0"/>
              <a:t> to the nearest integer (mod </a:t>
            </a:r>
            <a:r>
              <a:rPr lang="en-US" i="1" dirty="0"/>
              <a:t>p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71E293-7F47-864C-8D2B-CAD4D17B1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9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2CEB845-AD8D-2E7F-DE85-E4E37F7BC574}"/>
              </a:ext>
            </a:extLst>
          </p:cNvPr>
          <p:cNvCxnSpPr>
            <a:cxnSpLocks/>
          </p:cNvCxnSpPr>
          <p:nvPr/>
        </p:nvCxnSpPr>
        <p:spPr>
          <a:xfrm>
            <a:off x="1606550" y="5861050"/>
            <a:ext cx="86169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B9161B4-739E-202A-9D10-5893F4E0EB5B}"/>
              </a:ext>
            </a:extLst>
          </p:cNvPr>
          <p:cNvSpPr txBox="1"/>
          <p:nvPr/>
        </p:nvSpPr>
        <p:spPr>
          <a:xfrm>
            <a:off x="1562100" y="5861050"/>
            <a:ext cx="3365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9BFF21-B780-23AF-4181-2CBC5FEA2AD9}"/>
              </a:ext>
            </a:extLst>
          </p:cNvPr>
          <p:cNvSpPr txBox="1"/>
          <p:nvPr/>
        </p:nvSpPr>
        <p:spPr>
          <a:xfrm>
            <a:off x="9845675" y="5860018"/>
            <a:ext cx="536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q-1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F69E2-5EBF-FE9D-6197-75406E04C52C}"/>
              </a:ext>
            </a:extLst>
          </p:cNvPr>
          <p:cNvSpPr txBox="1"/>
          <p:nvPr/>
        </p:nvSpPr>
        <p:spPr>
          <a:xfrm>
            <a:off x="5603874" y="5860018"/>
            <a:ext cx="536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q/2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229AA69-3FAF-8304-3BA2-F9868D9E8247}"/>
              </a:ext>
            </a:extLst>
          </p:cNvPr>
          <p:cNvCxnSpPr>
            <a:cxnSpLocks/>
          </p:cNvCxnSpPr>
          <p:nvPr/>
        </p:nvCxnSpPr>
        <p:spPr>
          <a:xfrm>
            <a:off x="3829050" y="5073650"/>
            <a:ext cx="0" cy="1409700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017D71B-04F8-7D2A-157D-2F1E5C471D7E}"/>
              </a:ext>
            </a:extLst>
          </p:cNvPr>
          <p:cNvCxnSpPr>
            <a:cxnSpLocks/>
          </p:cNvCxnSpPr>
          <p:nvPr/>
        </p:nvCxnSpPr>
        <p:spPr>
          <a:xfrm>
            <a:off x="8134350" y="5073650"/>
            <a:ext cx="0" cy="1409700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FC0B805-0052-A514-0E12-47956B50876F}"/>
              </a:ext>
            </a:extLst>
          </p:cNvPr>
          <p:cNvSpPr txBox="1"/>
          <p:nvPr/>
        </p:nvSpPr>
        <p:spPr>
          <a:xfrm>
            <a:off x="1079500" y="5541447"/>
            <a:ext cx="679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Z</a:t>
            </a:r>
            <a:r>
              <a:rPr lang="en-US" i="1" baseline="-25000" dirty="0" err="1"/>
              <a:t>q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2C51932-6D26-4927-FACB-6E1E3B7DF517}"/>
              </a:ext>
            </a:extLst>
          </p:cNvPr>
          <p:cNvSpPr txBox="1"/>
          <p:nvPr/>
        </p:nvSpPr>
        <p:spPr>
          <a:xfrm>
            <a:off x="2000249" y="5239068"/>
            <a:ext cx="1446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Rounds to </a:t>
            </a:r>
            <a:r>
              <a:rPr lang="en-US" i="1" dirty="0"/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3C77E3-7D03-7A33-0BCB-3A15E0BE9FE5}"/>
              </a:ext>
            </a:extLst>
          </p:cNvPr>
          <p:cNvSpPr txBox="1"/>
          <p:nvPr/>
        </p:nvSpPr>
        <p:spPr>
          <a:xfrm>
            <a:off x="8399467" y="5239068"/>
            <a:ext cx="1446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Rounds to </a:t>
            </a:r>
            <a:r>
              <a:rPr lang="en-US" i="1" dirty="0"/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132D217-8321-62FA-397F-C65D5298DD47}"/>
              </a:ext>
            </a:extLst>
          </p:cNvPr>
          <p:cNvSpPr txBox="1"/>
          <p:nvPr/>
        </p:nvSpPr>
        <p:spPr>
          <a:xfrm>
            <a:off x="5258596" y="5239068"/>
            <a:ext cx="1446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Rounds to </a:t>
            </a:r>
            <a:r>
              <a:rPr lang="en-US" i="1" dirty="0"/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821CA03-8E58-1B60-18EF-BF937BEFAC4E}"/>
              </a:ext>
            </a:extLst>
          </p:cNvPr>
          <p:cNvSpPr txBox="1"/>
          <p:nvPr/>
        </p:nvSpPr>
        <p:spPr>
          <a:xfrm>
            <a:off x="1079500" y="4704318"/>
            <a:ext cx="1446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Ex: </a:t>
            </a:r>
            <a:r>
              <a:rPr lang="en-US" i="1" dirty="0"/>
              <a:t>p</a:t>
            </a:r>
            <a:r>
              <a:rPr lang="en-US" dirty="0"/>
              <a:t> = </a:t>
            </a:r>
            <a:r>
              <a:rPr lang="en-US" i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7774548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90</a:t>
            </a:fld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B7FBC86-DFD9-7E13-834C-A5227D372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Suppose </a:t>
            </a:r>
            <a:r>
              <a:rPr lang="en-US" sz="2800" dirty="0">
                <a:sym typeface="Wingdings" pitchFamily="2" charset="2"/>
              </a:rPr>
              <a:t>rank( {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i,1</a:t>
            </a:r>
            <a:r>
              <a:rPr lang="en-US" sz="2800" dirty="0">
                <a:sym typeface="Wingdings" pitchFamily="2" charset="2"/>
              </a:rPr>
              <a:t>’,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i,2</a:t>
            </a:r>
            <a:r>
              <a:rPr lang="en-US" sz="2800" dirty="0">
                <a:sym typeface="Wingdings" pitchFamily="2" charset="2"/>
              </a:rPr>
              <a:t>’</a:t>
            </a:r>
            <a:r>
              <a:rPr lang="en-US" sz="2800" i="1" baseline="-25000" dirty="0">
                <a:sym typeface="Wingdings" pitchFamily="2" charset="2"/>
              </a:rPr>
              <a:t>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i,3</a:t>
            </a:r>
            <a:r>
              <a:rPr lang="en-US" sz="2800" dirty="0">
                <a:sym typeface="Wingdings" pitchFamily="2" charset="2"/>
              </a:rPr>
              <a:t>’}</a:t>
            </a:r>
            <a:r>
              <a:rPr lang="en-US" sz="2800" i="1" baseline="-25000" dirty="0" err="1">
                <a:sym typeface="Wingdings" pitchFamily="2" charset="2"/>
              </a:rPr>
              <a:t>i</a:t>
            </a:r>
            <a:r>
              <a:rPr lang="en-US" sz="2800" dirty="0">
                <a:sym typeface="Wingdings" pitchFamily="2" charset="2"/>
              </a:rPr>
              <a:t> ) = </a:t>
            </a:r>
            <a:r>
              <a:rPr lang="en-US" sz="2800" i="1" dirty="0">
                <a:sym typeface="Wingdings" pitchFamily="2" charset="2"/>
              </a:rPr>
              <a:t>3t</a:t>
            </a:r>
            <a:r>
              <a:rPr lang="en-US" sz="2800" dirty="0"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endParaRPr lang="en-US" i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=&gt; 	#{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: </a:t>
            </a:r>
            <a:r>
              <a:rPr lang="en-US" i="1" dirty="0" err="1">
                <a:sym typeface="Wingdings" pitchFamily="2" charset="2"/>
              </a:rPr>
              <a:t>b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 - </a:t>
            </a:r>
            <a:r>
              <a:rPr lang="en-US" i="1" dirty="0" err="1">
                <a:sym typeface="Wingdings" pitchFamily="2" charset="2"/>
              </a:rPr>
              <a:t>e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baseline="-250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= &lt;</a:t>
            </a:r>
            <a:r>
              <a:rPr lang="en-US" b="1" i="1" dirty="0" err="1">
                <a:sym typeface="Wingdings" pitchFamily="2" charset="2"/>
              </a:rPr>
              <a:t>a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&gt; ∀ </a:t>
            </a:r>
            <a:r>
              <a:rPr lang="en-US" i="1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 } / #{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 : </a:t>
            </a:r>
            <a:r>
              <a:rPr lang="en-US" i="1" dirty="0" err="1">
                <a:sym typeface="Wingdings" pitchFamily="2" charset="2"/>
              </a:rPr>
              <a:t>b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’ = R(&lt;</a:t>
            </a:r>
            <a:r>
              <a:rPr lang="en-US" b="1" i="1" dirty="0" err="1">
                <a:sym typeface="Wingdings" pitchFamily="2" charset="2"/>
              </a:rPr>
              <a:t>a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’&gt;) ∀ </a:t>
            </a:r>
            <a:r>
              <a:rPr lang="en-US" i="1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 }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≥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i="1" baseline="30000" dirty="0">
                <a:sym typeface="Wingdings" pitchFamily="2" charset="2"/>
              </a:rPr>
              <a:t>n-2t</a:t>
            </a:r>
            <a:r>
              <a:rPr lang="en-US" dirty="0">
                <a:sym typeface="Wingdings" pitchFamily="2" charset="2"/>
              </a:rPr>
              <a:t> / ((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/</a:t>
            </a:r>
            <a:r>
              <a:rPr lang="en-US" i="1" dirty="0">
                <a:sym typeface="Wingdings" pitchFamily="2" charset="2"/>
              </a:rPr>
              <a:t>p</a:t>
            </a:r>
            <a:r>
              <a:rPr lang="en-US" dirty="0">
                <a:sym typeface="Wingdings" pitchFamily="2" charset="2"/>
              </a:rPr>
              <a:t>)</a:t>
            </a:r>
            <a:r>
              <a:rPr lang="en-US" i="1" baseline="30000" dirty="0">
                <a:sym typeface="Wingdings" pitchFamily="2" charset="2"/>
              </a:rPr>
              <a:t>3t</a:t>
            </a:r>
            <a:r>
              <a:rPr lang="en-US" dirty="0">
                <a:sym typeface="Wingdings" pitchFamily="2" charset="2"/>
              </a:rPr>
              <a:t> q</a:t>
            </a:r>
            <a:r>
              <a:rPr lang="en-US" i="1" baseline="30000" dirty="0">
                <a:sym typeface="Wingdings" pitchFamily="2" charset="2"/>
              </a:rPr>
              <a:t>n-3t</a:t>
            </a:r>
            <a:r>
              <a:rPr lang="en-US" dirty="0">
                <a:sym typeface="Wingdings" pitchFamily="2" charset="2"/>
              </a:rPr>
              <a:t>) = </a:t>
            </a:r>
            <a:r>
              <a:rPr lang="en-US" i="1" dirty="0">
                <a:sym typeface="Wingdings" pitchFamily="2" charset="2"/>
              </a:rPr>
              <a:t>p</a:t>
            </a:r>
            <a:r>
              <a:rPr lang="en-US" i="1" baseline="30000" dirty="0">
                <a:sym typeface="Wingdings" pitchFamily="2" charset="2"/>
              </a:rPr>
              <a:t>3t</a:t>
            </a:r>
            <a:r>
              <a:rPr lang="en-US" dirty="0">
                <a:sym typeface="Wingdings" pitchFamily="2" charset="2"/>
              </a:rPr>
              <a:t> /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i="1" baseline="30000" dirty="0">
                <a:sym typeface="Wingdings" pitchFamily="2" charset="2"/>
              </a:rPr>
              <a:t>2t</a:t>
            </a:r>
            <a:r>
              <a:rPr lang="en-US" dirty="0">
                <a:sym typeface="Wingdings" pitchFamily="2" charset="2"/>
              </a:rPr>
              <a:t> ≥ </a:t>
            </a:r>
            <a:r>
              <a:rPr lang="en-US" i="1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ct</a:t>
            </a:r>
            <a:r>
              <a:rPr lang="en-US" dirty="0">
                <a:sym typeface="Wingdings" pitchFamily="2" charset="2"/>
              </a:rPr>
              <a:t>			since </a:t>
            </a:r>
            <a:r>
              <a:rPr lang="en-US" i="1" dirty="0">
                <a:sym typeface="Wingdings" pitchFamily="2" charset="2"/>
              </a:rPr>
              <a:t>p</a:t>
            </a:r>
            <a:r>
              <a:rPr lang="en-US" dirty="0">
                <a:sym typeface="Wingdings" pitchFamily="2" charset="2"/>
              </a:rPr>
              <a:t> ≥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i="1" baseline="30000" dirty="0">
                <a:sym typeface="Wingdings" pitchFamily="2" charset="2"/>
              </a:rPr>
              <a:t>2/3+c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&gt; </a:t>
            </a:r>
            <a:r>
              <a:rPr lang="en-US" i="1" dirty="0">
                <a:sym typeface="Wingdings" pitchFamily="2" charset="2"/>
              </a:rPr>
              <a:t>k</a:t>
            </a:r>
            <a:r>
              <a:rPr lang="en-US" dirty="0">
                <a:sym typeface="Wingdings" pitchFamily="2" charset="2"/>
              </a:rPr>
              <a:t> 								since </a:t>
            </a:r>
            <a:r>
              <a:rPr lang="en-US" i="1" dirty="0">
                <a:sym typeface="Wingdings" pitchFamily="2" charset="2"/>
              </a:rPr>
              <a:t>t</a:t>
            </a:r>
            <a:r>
              <a:rPr lang="en-US" dirty="0">
                <a:sym typeface="Wingdings" pitchFamily="2" charset="2"/>
              </a:rPr>
              <a:t> &gt; </a:t>
            </a:r>
            <a:r>
              <a:rPr lang="en-US" i="1" dirty="0">
                <a:sym typeface="Wingdings" pitchFamily="2" charset="2"/>
              </a:rPr>
              <a:t>k</a:t>
            </a:r>
            <a:r>
              <a:rPr lang="en-US" dirty="0">
                <a:sym typeface="Wingdings" pitchFamily="2" charset="2"/>
              </a:rPr>
              <a:t>/</a:t>
            </a:r>
            <a:r>
              <a:rPr lang="en-US" i="1" dirty="0">
                <a:sym typeface="Wingdings" pitchFamily="2" charset="2"/>
              </a:rPr>
              <a:t>c</a:t>
            </a:r>
          </a:p>
          <a:p>
            <a:pPr marL="0" indent="0">
              <a:buNone/>
            </a:pPr>
            <a:endParaRPr lang="en-US" i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=&gt; ∃ 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s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 </a:t>
            </a:r>
            <a:r>
              <a:rPr lang="en-US" dirty="0" err="1">
                <a:solidFill>
                  <a:schemeClr val="bg1"/>
                </a:solidFill>
                <a:sym typeface="Wingdings" pitchFamily="2" charset="2"/>
              </a:rPr>
              <a:t>s.t.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 |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g</a:t>
            </a:r>
            <a:r>
              <a:rPr lang="en-US" baseline="30000" dirty="0">
                <a:solidFill>
                  <a:schemeClr val="bg1"/>
                </a:solidFill>
                <a:sym typeface="Wingdings" pitchFamily="2" charset="2"/>
              </a:rPr>
              <a:t>-1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(</a:t>
            </a:r>
            <a:r>
              <a:rPr lang="en-US" b="1" i="1" dirty="0">
                <a:solidFill>
                  <a:schemeClr val="bg1"/>
                </a:solidFill>
                <a:sym typeface="Wingdings" pitchFamily="2" charset="2"/>
              </a:rPr>
              <a:t>s</a:t>
            </a:r>
            <a:r>
              <a:rPr lang="en-US" dirty="0">
                <a:solidFill>
                  <a:schemeClr val="bg1"/>
                </a:solidFill>
                <a:sym typeface="Wingdings" pitchFamily="2" charset="2"/>
              </a:rPr>
              <a:t>’)| &gt; </a:t>
            </a:r>
            <a:r>
              <a:rPr lang="en-US" i="1" dirty="0">
                <a:solidFill>
                  <a:schemeClr val="bg1"/>
                </a:solidFill>
                <a:sym typeface="Wingdings" pitchFamily="2" charset="2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56854577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91</a:t>
            </a:fld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B7FBC86-DFD9-7E13-834C-A5227D372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Suppose </a:t>
            </a:r>
            <a:r>
              <a:rPr lang="en-US" sz="2800" dirty="0">
                <a:sym typeface="Wingdings" pitchFamily="2" charset="2"/>
              </a:rPr>
              <a:t>rank( {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i,1</a:t>
            </a:r>
            <a:r>
              <a:rPr lang="en-US" sz="2800" dirty="0">
                <a:sym typeface="Wingdings" pitchFamily="2" charset="2"/>
              </a:rPr>
              <a:t>’,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i,2</a:t>
            </a:r>
            <a:r>
              <a:rPr lang="en-US" sz="2800" dirty="0">
                <a:sym typeface="Wingdings" pitchFamily="2" charset="2"/>
              </a:rPr>
              <a:t>’</a:t>
            </a:r>
            <a:r>
              <a:rPr lang="en-US" sz="2800" i="1" baseline="-25000" dirty="0">
                <a:sym typeface="Wingdings" pitchFamily="2" charset="2"/>
              </a:rPr>
              <a:t>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i,3</a:t>
            </a:r>
            <a:r>
              <a:rPr lang="en-US" sz="2800" dirty="0">
                <a:sym typeface="Wingdings" pitchFamily="2" charset="2"/>
              </a:rPr>
              <a:t>’}</a:t>
            </a:r>
            <a:r>
              <a:rPr lang="en-US" sz="2800" i="1" baseline="-25000" dirty="0" err="1">
                <a:sym typeface="Wingdings" pitchFamily="2" charset="2"/>
              </a:rPr>
              <a:t>i</a:t>
            </a:r>
            <a:r>
              <a:rPr lang="en-US" sz="2800" dirty="0">
                <a:sym typeface="Wingdings" pitchFamily="2" charset="2"/>
              </a:rPr>
              <a:t> ) = </a:t>
            </a:r>
            <a:r>
              <a:rPr lang="en-US" sz="2800" i="1" dirty="0">
                <a:sym typeface="Wingdings" pitchFamily="2" charset="2"/>
              </a:rPr>
              <a:t>3t</a:t>
            </a:r>
            <a:r>
              <a:rPr lang="en-US" sz="2800" dirty="0"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endParaRPr lang="en-US" i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=&gt; 	#{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: </a:t>
            </a:r>
            <a:r>
              <a:rPr lang="en-US" i="1" dirty="0" err="1">
                <a:sym typeface="Wingdings" pitchFamily="2" charset="2"/>
              </a:rPr>
              <a:t>b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 - </a:t>
            </a:r>
            <a:r>
              <a:rPr lang="en-US" i="1" dirty="0" err="1">
                <a:sym typeface="Wingdings" pitchFamily="2" charset="2"/>
              </a:rPr>
              <a:t>e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baseline="-250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= &lt;</a:t>
            </a:r>
            <a:r>
              <a:rPr lang="en-US" b="1" i="1" dirty="0" err="1">
                <a:sym typeface="Wingdings" pitchFamily="2" charset="2"/>
              </a:rPr>
              <a:t>a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&gt; ∀ </a:t>
            </a:r>
            <a:r>
              <a:rPr lang="en-US" i="1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 } / #{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 : </a:t>
            </a:r>
            <a:r>
              <a:rPr lang="en-US" i="1" dirty="0" err="1">
                <a:sym typeface="Wingdings" pitchFamily="2" charset="2"/>
              </a:rPr>
              <a:t>b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’ = R(&lt;</a:t>
            </a:r>
            <a:r>
              <a:rPr lang="en-US" b="1" i="1" dirty="0" err="1">
                <a:sym typeface="Wingdings" pitchFamily="2" charset="2"/>
              </a:rPr>
              <a:t>a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’&gt;) ∀ </a:t>
            </a:r>
            <a:r>
              <a:rPr lang="en-US" i="1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 }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≥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i="1" baseline="30000" dirty="0">
                <a:sym typeface="Wingdings" pitchFamily="2" charset="2"/>
              </a:rPr>
              <a:t>n-2t</a:t>
            </a:r>
            <a:r>
              <a:rPr lang="en-US" dirty="0">
                <a:sym typeface="Wingdings" pitchFamily="2" charset="2"/>
              </a:rPr>
              <a:t> / ((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/</a:t>
            </a:r>
            <a:r>
              <a:rPr lang="en-US" i="1" dirty="0">
                <a:sym typeface="Wingdings" pitchFamily="2" charset="2"/>
              </a:rPr>
              <a:t>p</a:t>
            </a:r>
            <a:r>
              <a:rPr lang="en-US" dirty="0">
                <a:sym typeface="Wingdings" pitchFamily="2" charset="2"/>
              </a:rPr>
              <a:t>)</a:t>
            </a:r>
            <a:r>
              <a:rPr lang="en-US" i="1" baseline="30000" dirty="0">
                <a:sym typeface="Wingdings" pitchFamily="2" charset="2"/>
              </a:rPr>
              <a:t>3t</a:t>
            </a:r>
            <a:r>
              <a:rPr lang="en-US" dirty="0">
                <a:sym typeface="Wingdings" pitchFamily="2" charset="2"/>
              </a:rPr>
              <a:t> q</a:t>
            </a:r>
            <a:r>
              <a:rPr lang="en-US" i="1" baseline="30000" dirty="0">
                <a:sym typeface="Wingdings" pitchFamily="2" charset="2"/>
              </a:rPr>
              <a:t>n-3t</a:t>
            </a:r>
            <a:r>
              <a:rPr lang="en-US" dirty="0">
                <a:sym typeface="Wingdings" pitchFamily="2" charset="2"/>
              </a:rPr>
              <a:t>) = </a:t>
            </a:r>
            <a:r>
              <a:rPr lang="en-US" i="1" dirty="0">
                <a:sym typeface="Wingdings" pitchFamily="2" charset="2"/>
              </a:rPr>
              <a:t>p</a:t>
            </a:r>
            <a:r>
              <a:rPr lang="en-US" i="1" baseline="30000" dirty="0">
                <a:sym typeface="Wingdings" pitchFamily="2" charset="2"/>
              </a:rPr>
              <a:t>3t</a:t>
            </a:r>
            <a:r>
              <a:rPr lang="en-US" dirty="0">
                <a:sym typeface="Wingdings" pitchFamily="2" charset="2"/>
              </a:rPr>
              <a:t> /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i="1" baseline="30000" dirty="0">
                <a:sym typeface="Wingdings" pitchFamily="2" charset="2"/>
              </a:rPr>
              <a:t>2t</a:t>
            </a:r>
            <a:r>
              <a:rPr lang="en-US" dirty="0">
                <a:sym typeface="Wingdings" pitchFamily="2" charset="2"/>
              </a:rPr>
              <a:t> ≥ </a:t>
            </a:r>
            <a:r>
              <a:rPr lang="en-US" i="1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ct</a:t>
            </a:r>
            <a:r>
              <a:rPr lang="en-US" dirty="0">
                <a:sym typeface="Wingdings" pitchFamily="2" charset="2"/>
              </a:rPr>
              <a:t>			since </a:t>
            </a:r>
            <a:r>
              <a:rPr lang="en-US" i="1" dirty="0">
                <a:sym typeface="Wingdings" pitchFamily="2" charset="2"/>
              </a:rPr>
              <a:t>p</a:t>
            </a:r>
            <a:r>
              <a:rPr lang="en-US" dirty="0">
                <a:sym typeface="Wingdings" pitchFamily="2" charset="2"/>
              </a:rPr>
              <a:t> ≥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i="1" baseline="30000" dirty="0">
                <a:sym typeface="Wingdings" pitchFamily="2" charset="2"/>
              </a:rPr>
              <a:t>2/3+c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&gt; </a:t>
            </a:r>
            <a:r>
              <a:rPr lang="en-US" i="1" dirty="0">
                <a:sym typeface="Wingdings" pitchFamily="2" charset="2"/>
              </a:rPr>
              <a:t>k</a:t>
            </a:r>
            <a:r>
              <a:rPr lang="en-US" dirty="0">
                <a:sym typeface="Wingdings" pitchFamily="2" charset="2"/>
              </a:rPr>
              <a:t> 								since </a:t>
            </a:r>
            <a:r>
              <a:rPr lang="en-US" i="1" dirty="0">
                <a:sym typeface="Wingdings" pitchFamily="2" charset="2"/>
              </a:rPr>
              <a:t>t</a:t>
            </a:r>
            <a:r>
              <a:rPr lang="en-US" dirty="0">
                <a:sym typeface="Wingdings" pitchFamily="2" charset="2"/>
              </a:rPr>
              <a:t> &gt; </a:t>
            </a:r>
            <a:r>
              <a:rPr lang="en-US" i="1" dirty="0">
                <a:sym typeface="Wingdings" pitchFamily="2" charset="2"/>
              </a:rPr>
              <a:t>k</a:t>
            </a:r>
            <a:r>
              <a:rPr lang="en-US" dirty="0">
                <a:sym typeface="Wingdings" pitchFamily="2" charset="2"/>
              </a:rPr>
              <a:t>/</a:t>
            </a:r>
            <a:r>
              <a:rPr lang="en-US" i="1" dirty="0">
                <a:sym typeface="Wingdings" pitchFamily="2" charset="2"/>
              </a:rPr>
              <a:t>c</a:t>
            </a:r>
          </a:p>
          <a:p>
            <a:pPr marL="0" indent="0">
              <a:buNone/>
            </a:pPr>
            <a:endParaRPr lang="en-US" i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=&gt; ∃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 </a:t>
            </a:r>
            <a:r>
              <a:rPr lang="en-US" dirty="0" err="1">
                <a:sym typeface="Wingdings" pitchFamily="2" charset="2"/>
              </a:rPr>
              <a:t>s.t.</a:t>
            </a:r>
            <a:r>
              <a:rPr lang="en-US" dirty="0">
                <a:sym typeface="Wingdings" pitchFamily="2" charset="2"/>
              </a:rPr>
              <a:t> |</a:t>
            </a:r>
            <a:r>
              <a:rPr lang="en-US" i="1" dirty="0">
                <a:sym typeface="Wingdings" pitchFamily="2" charset="2"/>
              </a:rPr>
              <a:t>g</a:t>
            </a:r>
            <a:r>
              <a:rPr lang="en-US" baseline="30000" dirty="0">
                <a:sym typeface="Wingdings" pitchFamily="2" charset="2"/>
              </a:rPr>
              <a:t>-1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’)| &gt; </a:t>
            </a:r>
            <a:r>
              <a:rPr lang="en-US" i="1" dirty="0">
                <a:sym typeface="Wingdings" pitchFamily="2" charset="2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34129495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B64F0-7C51-EA7E-F2CC-54BA7FE7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Lemma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053D67-4AA9-89CA-DF41-1BED112E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1179-A418-5244-80EE-4327BA7B1F8E}" type="slidenum">
              <a:rPr lang="en-US" smtClean="0"/>
              <a:t>92</a:t>
            </a:fld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B7FBC86-DFD9-7E13-834C-A5227D372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Suppose </a:t>
            </a:r>
            <a:r>
              <a:rPr lang="en-US" sz="2800" dirty="0">
                <a:sym typeface="Wingdings" pitchFamily="2" charset="2"/>
              </a:rPr>
              <a:t>rank( {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i,1</a:t>
            </a:r>
            <a:r>
              <a:rPr lang="en-US" sz="2800" dirty="0">
                <a:sym typeface="Wingdings" pitchFamily="2" charset="2"/>
              </a:rPr>
              <a:t>’,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i,2</a:t>
            </a:r>
            <a:r>
              <a:rPr lang="en-US" sz="2800" dirty="0">
                <a:sym typeface="Wingdings" pitchFamily="2" charset="2"/>
              </a:rPr>
              <a:t>’</a:t>
            </a:r>
            <a:r>
              <a:rPr lang="en-US" sz="2800" i="1" baseline="-25000" dirty="0">
                <a:sym typeface="Wingdings" pitchFamily="2" charset="2"/>
              </a:rPr>
              <a:t>, </a:t>
            </a:r>
            <a:r>
              <a:rPr lang="en-US" sz="2800" b="1" i="1" dirty="0">
                <a:sym typeface="Wingdings" pitchFamily="2" charset="2"/>
              </a:rPr>
              <a:t>a</a:t>
            </a:r>
            <a:r>
              <a:rPr lang="en-US" sz="2800" i="1" baseline="-25000" dirty="0">
                <a:sym typeface="Wingdings" pitchFamily="2" charset="2"/>
              </a:rPr>
              <a:t>i,3</a:t>
            </a:r>
            <a:r>
              <a:rPr lang="en-US" sz="2800" dirty="0">
                <a:sym typeface="Wingdings" pitchFamily="2" charset="2"/>
              </a:rPr>
              <a:t>’}</a:t>
            </a:r>
            <a:r>
              <a:rPr lang="en-US" sz="2800" i="1" baseline="-25000" dirty="0" err="1">
                <a:sym typeface="Wingdings" pitchFamily="2" charset="2"/>
              </a:rPr>
              <a:t>i</a:t>
            </a:r>
            <a:r>
              <a:rPr lang="en-US" sz="2800" dirty="0">
                <a:sym typeface="Wingdings" pitchFamily="2" charset="2"/>
              </a:rPr>
              <a:t> ) = </a:t>
            </a:r>
            <a:r>
              <a:rPr lang="en-US" sz="2800" i="1" dirty="0">
                <a:sym typeface="Wingdings" pitchFamily="2" charset="2"/>
              </a:rPr>
              <a:t>3t</a:t>
            </a:r>
            <a:r>
              <a:rPr lang="en-US" sz="2800" dirty="0"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endParaRPr lang="en-US" i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=&gt; 	#{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 : </a:t>
            </a:r>
            <a:r>
              <a:rPr lang="en-US" i="1" dirty="0" err="1">
                <a:sym typeface="Wingdings" pitchFamily="2" charset="2"/>
              </a:rPr>
              <a:t>b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 - </a:t>
            </a:r>
            <a:r>
              <a:rPr lang="en-US" i="1" dirty="0" err="1">
                <a:sym typeface="Wingdings" pitchFamily="2" charset="2"/>
              </a:rPr>
              <a:t>e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baseline="-25000" dirty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= &lt;</a:t>
            </a:r>
            <a:r>
              <a:rPr lang="en-US" b="1" i="1" dirty="0" err="1">
                <a:sym typeface="Wingdings" pitchFamily="2" charset="2"/>
              </a:rPr>
              <a:t>a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&gt; ∀ </a:t>
            </a:r>
            <a:r>
              <a:rPr lang="en-US" i="1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 } / #{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 : </a:t>
            </a:r>
            <a:r>
              <a:rPr lang="en-US" i="1" dirty="0" err="1">
                <a:sym typeface="Wingdings" pitchFamily="2" charset="2"/>
              </a:rPr>
              <a:t>b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’ = R(&lt;</a:t>
            </a:r>
            <a:r>
              <a:rPr lang="en-US" b="1" i="1" dirty="0" err="1">
                <a:sym typeface="Wingdings" pitchFamily="2" charset="2"/>
              </a:rPr>
              <a:t>a</a:t>
            </a:r>
            <a:r>
              <a:rPr lang="en-US" i="1" baseline="-25000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’,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’&gt;) ∀ </a:t>
            </a:r>
            <a:r>
              <a:rPr lang="en-US" i="1" dirty="0" err="1">
                <a:sym typeface="Wingdings" pitchFamily="2" charset="2"/>
              </a:rPr>
              <a:t>i,j</a:t>
            </a:r>
            <a:r>
              <a:rPr lang="en-US" dirty="0">
                <a:sym typeface="Wingdings" pitchFamily="2" charset="2"/>
              </a:rPr>
              <a:t> }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≥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i="1" baseline="30000" dirty="0">
                <a:sym typeface="Wingdings" pitchFamily="2" charset="2"/>
              </a:rPr>
              <a:t>n-2t</a:t>
            </a:r>
            <a:r>
              <a:rPr lang="en-US" dirty="0">
                <a:sym typeface="Wingdings" pitchFamily="2" charset="2"/>
              </a:rPr>
              <a:t> / ((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dirty="0">
                <a:sym typeface="Wingdings" pitchFamily="2" charset="2"/>
              </a:rPr>
              <a:t>/</a:t>
            </a:r>
            <a:r>
              <a:rPr lang="en-US" i="1" dirty="0">
                <a:sym typeface="Wingdings" pitchFamily="2" charset="2"/>
              </a:rPr>
              <a:t>p</a:t>
            </a:r>
            <a:r>
              <a:rPr lang="en-US" dirty="0">
                <a:sym typeface="Wingdings" pitchFamily="2" charset="2"/>
              </a:rPr>
              <a:t>)</a:t>
            </a:r>
            <a:r>
              <a:rPr lang="en-US" i="1" baseline="30000" dirty="0">
                <a:sym typeface="Wingdings" pitchFamily="2" charset="2"/>
              </a:rPr>
              <a:t>3t</a:t>
            </a:r>
            <a:r>
              <a:rPr lang="en-US" dirty="0">
                <a:sym typeface="Wingdings" pitchFamily="2" charset="2"/>
              </a:rPr>
              <a:t> q</a:t>
            </a:r>
            <a:r>
              <a:rPr lang="en-US" i="1" baseline="30000" dirty="0">
                <a:sym typeface="Wingdings" pitchFamily="2" charset="2"/>
              </a:rPr>
              <a:t>n-3t</a:t>
            </a:r>
            <a:r>
              <a:rPr lang="en-US" dirty="0">
                <a:sym typeface="Wingdings" pitchFamily="2" charset="2"/>
              </a:rPr>
              <a:t>) = </a:t>
            </a:r>
            <a:r>
              <a:rPr lang="en-US" i="1" dirty="0">
                <a:sym typeface="Wingdings" pitchFamily="2" charset="2"/>
              </a:rPr>
              <a:t>p</a:t>
            </a:r>
            <a:r>
              <a:rPr lang="en-US" i="1" baseline="30000" dirty="0">
                <a:sym typeface="Wingdings" pitchFamily="2" charset="2"/>
              </a:rPr>
              <a:t>3t</a:t>
            </a:r>
            <a:r>
              <a:rPr lang="en-US" dirty="0">
                <a:sym typeface="Wingdings" pitchFamily="2" charset="2"/>
              </a:rPr>
              <a:t> /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i="1" baseline="30000" dirty="0">
                <a:sym typeface="Wingdings" pitchFamily="2" charset="2"/>
              </a:rPr>
              <a:t>2t</a:t>
            </a:r>
            <a:r>
              <a:rPr lang="en-US" dirty="0">
                <a:sym typeface="Wingdings" pitchFamily="2" charset="2"/>
              </a:rPr>
              <a:t> ≥ </a:t>
            </a:r>
            <a:r>
              <a:rPr lang="en-US" i="1" dirty="0" err="1">
                <a:sym typeface="Wingdings" pitchFamily="2" charset="2"/>
              </a:rPr>
              <a:t>q</a:t>
            </a:r>
            <a:r>
              <a:rPr lang="en-US" i="1" baseline="30000" dirty="0" err="1">
                <a:sym typeface="Wingdings" pitchFamily="2" charset="2"/>
              </a:rPr>
              <a:t>ct</a:t>
            </a:r>
            <a:r>
              <a:rPr lang="en-US" dirty="0">
                <a:sym typeface="Wingdings" pitchFamily="2" charset="2"/>
              </a:rPr>
              <a:t>			since </a:t>
            </a:r>
            <a:r>
              <a:rPr lang="en-US" i="1" dirty="0">
                <a:sym typeface="Wingdings" pitchFamily="2" charset="2"/>
              </a:rPr>
              <a:t>p</a:t>
            </a:r>
            <a:r>
              <a:rPr lang="en-US" dirty="0">
                <a:sym typeface="Wingdings" pitchFamily="2" charset="2"/>
              </a:rPr>
              <a:t> ≥ </a:t>
            </a:r>
            <a:r>
              <a:rPr lang="en-US" i="1" dirty="0">
                <a:sym typeface="Wingdings" pitchFamily="2" charset="2"/>
              </a:rPr>
              <a:t>q</a:t>
            </a:r>
            <a:r>
              <a:rPr lang="en-US" i="1" baseline="30000" dirty="0">
                <a:sym typeface="Wingdings" pitchFamily="2" charset="2"/>
              </a:rPr>
              <a:t>2/3+c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&gt; </a:t>
            </a:r>
            <a:r>
              <a:rPr lang="en-US" i="1" dirty="0">
                <a:sym typeface="Wingdings" pitchFamily="2" charset="2"/>
              </a:rPr>
              <a:t>k</a:t>
            </a:r>
            <a:r>
              <a:rPr lang="en-US" dirty="0">
                <a:sym typeface="Wingdings" pitchFamily="2" charset="2"/>
              </a:rPr>
              <a:t> 								since </a:t>
            </a:r>
            <a:r>
              <a:rPr lang="en-US" i="1" dirty="0">
                <a:sym typeface="Wingdings" pitchFamily="2" charset="2"/>
              </a:rPr>
              <a:t>t</a:t>
            </a:r>
            <a:r>
              <a:rPr lang="en-US" dirty="0">
                <a:sym typeface="Wingdings" pitchFamily="2" charset="2"/>
              </a:rPr>
              <a:t> &gt; </a:t>
            </a:r>
            <a:r>
              <a:rPr lang="en-US" i="1" dirty="0">
                <a:sym typeface="Wingdings" pitchFamily="2" charset="2"/>
              </a:rPr>
              <a:t>k</a:t>
            </a:r>
            <a:r>
              <a:rPr lang="en-US" dirty="0">
                <a:sym typeface="Wingdings" pitchFamily="2" charset="2"/>
              </a:rPr>
              <a:t>/</a:t>
            </a:r>
            <a:r>
              <a:rPr lang="en-US" i="1" dirty="0">
                <a:sym typeface="Wingdings" pitchFamily="2" charset="2"/>
              </a:rPr>
              <a:t>c</a:t>
            </a:r>
          </a:p>
          <a:p>
            <a:pPr marL="0" indent="0">
              <a:buNone/>
            </a:pPr>
            <a:endParaRPr lang="en-US" i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=&gt; ∃ 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 </a:t>
            </a:r>
            <a:r>
              <a:rPr lang="en-US" dirty="0" err="1">
                <a:sym typeface="Wingdings" pitchFamily="2" charset="2"/>
              </a:rPr>
              <a:t>s.t.</a:t>
            </a:r>
            <a:r>
              <a:rPr lang="en-US" dirty="0">
                <a:sym typeface="Wingdings" pitchFamily="2" charset="2"/>
              </a:rPr>
              <a:t> |</a:t>
            </a:r>
            <a:r>
              <a:rPr lang="en-US" i="1" dirty="0">
                <a:sym typeface="Wingdings" pitchFamily="2" charset="2"/>
              </a:rPr>
              <a:t>g</a:t>
            </a:r>
            <a:r>
              <a:rPr lang="en-US" baseline="30000" dirty="0">
                <a:sym typeface="Wingdings" pitchFamily="2" charset="2"/>
              </a:rPr>
              <a:t>-1</a:t>
            </a:r>
            <a:r>
              <a:rPr lang="en-US" dirty="0">
                <a:sym typeface="Wingdings" pitchFamily="2" charset="2"/>
              </a:rPr>
              <a:t>(</a:t>
            </a:r>
            <a:r>
              <a:rPr lang="en-US" b="1" i="1" dirty="0"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’)| &gt; </a:t>
            </a:r>
            <a:r>
              <a:rPr lang="en-US" i="1" dirty="0">
                <a:sym typeface="Wingdings" pitchFamily="2" charset="2"/>
              </a:rPr>
              <a:t>k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825502-38D7-680B-21AF-75893F3D7813}"/>
              </a:ext>
            </a:extLst>
          </p:cNvPr>
          <p:cNvSpPr/>
          <p:nvPr/>
        </p:nvSpPr>
        <p:spPr>
          <a:xfrm>
            <a:off x="9197975" y="5455048"/>
            <a:ext cx="2082800" cy="599281"/>
          </a:xfrm>
          <a:prstGeom prst="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186524-C047-B76F-7673-923F39942549}"/>
              </a:ext>
            </a:extLst>
          </p:cNvPr>
          <p:cNvSpPr txBox="1"/>
          <p:nvPr/>
        </p:nvSpPr>
        <p:spPr>
          <a:xfrm>
            <a:off x="9307512" y="5543858"/>
            <a:ext cx="1863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 contradiction!</a:t>
            </a:r>
          </a:p>
        </p:txBody>
      </p:sp>
    </p:spTree>
    <p:extLst>
      <p:ext uri="{BB962C8B-B14F-4D97-AF65-F5344CB8AC3E}">
        <p14:creationId xmlns:p14="http://schemas.microsoft.com/office/powerpoint/2010/main" val="3362972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3391</TotalTime>
  <Words>8708</Words>
  <Application>Microsoft Macintosh PowerPoint</Application>
  <PresentationFormat>Widescreen</PresentationFormat>
  <Paragraphs>841</Paragraphs>
  <Slides>92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92</vt:i4>
      </vt:variant>
    </vt:vector>
  </HeadingPairs>
  <TitlesOfParts>
    <vt:vector size="96" baseType="lpstr">
      <vt:lpstr>Arial</vt:lpstr>
      <vt:lpstr>Calibri</vt:lpstr>
      <vt:lpstr>Calibri Light</vt:lpstr>
      <vt:lpstr>Office Theme</vt:lpstr>
      <vt:lpstr>A Lower Bound for Proving Hardness of Learning with Rounding with Polynomial Modulus</vt:lpstr>
      <vt:lpstr>Learning with Errors [Reg05]</vt:lpstr>
      <vt:lpstr>Learning with Errors</vt:lpstr>
      <vt:lpstr>Learning with Errors</vt:lpstr>
      <vt:lpstr>Learning with Errors</vt:lpstr>
      <vt:lpstr>Learning with Errors</vt:lpstr>
      <vt:lpstr>“Deterministic” Cryptosystems from LWE</vt:lpstr>
      <vt:lpstr>“Deterministic” Cryptosystems from LWE</vt:lpstr>
      <vt:lpstr>Learning with Rounding [BPR12]</vt:lpstr>
      <vt:lpstr>Learning with Rounding</vt:lpstr>
      <vt:lpstr>Learning with Rounding</vt:lpstr>
      <vt:lpstr>The Rounding Reduction</vt:lpstr>
      <vt:lpstr>The Rounding Reduction</vt:lpstr>
      <vt:lpstr>The Rounding Reduction</vt:lpstr>
      <vt:lpstr>The Rounding Reduction</vt:lpstr>
      <vt:lpstr>The Rounding Reduction</vt:lpstr>
      <vt:lpstr>The Rounding Reduction</vt:lpstr>
      <vt:lpstr>The Rounding Reduction</vt:lpstr>
      <vt:lpstr>The Rounding Reduction</vt:lpstr>
      <vt:lpstr>The Rounding Reduction</vt:lpstr>
      <vt:lpstr>Hardness of LWR</vt:lpstr>
      <vt:lpstr>Hardness of LWR</vt:lpstr>
      <vt:lpstr>Hardness of LWR</vt:lpstr>
      <vt:lpstr>Hardness of LWR</vt:lpstr>
      <vt:lpstr>Hardness of LWR</vt:lpstr>
      <vt:lpstr>Hardness of LWR</vt:lpstr>
      <vt:lpstr>Hardness of LWR</vt:lpstr>
      <vt:lpstr>Reduction from LWE to LWR</vt:lpstr>
      <vt:lpstr>Reduction from LWE to LWR</vt:lpstr>
      <vt:lpstr>Reduction from LWE to LWR</vt:lpstr>
      <vt:lpstr>Reduction from LWE to LWR</vt:lpstr>
      <vt:lpstr>Reduction from LWE to LWR</vt:lpstr>
      <vt:lpstr>Pointwise Reduction from LWE to LWR</vt:lpstr>
      <vt:lpstr>Main Theorem</vt:lpstr>
      <vt:lpstr>Remarks</vt:lpstr>
      <vt:lpstr>Remarks</vt:lpstr>
      <vt:lpstr>Remarks</vt:lpstr>
      <vt:lpstr>Remarks</vt:lpstr>
      <vt:lpstr>Remarks</vt:lpstr>
      <vt:lpstr>Remarks</vt:lpstr>
      <vt:lpstr>Main Idea</vt:lpstr>
      <vt:lpstr>Correctness of Pointwise Reduction</vt:lpstr>
      <vt:lpstr>Correctness of Pointwise Reduction</vt:lpstr>
      <vt:lpstr>Correctness of Pointwise Reduction</vt:lpstr>
      <vt:lpstr>Correctness of Pointwise Reduction</vt:lpstr>
      <vt:lpstr>Correctness of Pointwise Reduction</vt:lpstr>
      <vt:lpstr>Correctness of Pointwise Reduction</vt:lpstr>
      <vt:lpstr>PowerPoint Presentation</vt:lpstr>
      <vt:lpstr>Main Theorem</vt:lpstr>
      <vt:lpstr>Proof Sketch</vt:lpstr>
      <vt:lpstr>Proof Sketch</vt:lpstr>
      <vt:lpstr>Proof Sketch</vt:lpstr>
      <vt:lpstr>Proof Sketch</vt:lpstr>
      <vt:lpstr>Proof Sketch</vt:lpstr>
      <vt:lpstr>Proof Sketch</vt:lpstr>
      <vt:lpstr>Proof Sketch</vt:lpstr>
      <vt:lpstr>Proof Sketch</vt:lpstr>
      <vt:lpstr>Proof Sketch</vt:lpstr>
      <vt:lpstr>Proof Sketch</vt:lpstr>
      <vt:lpstr>Proof Sketch</vt:lpstr>
      <vt:lpstr>Proof Sketch</vt:lpstr>
      <vt:lpstr>Thank you!</vt:lpstr>
      <vt:lpstr>Proof of Lemma 2</vt:lpstr>
      <vt:lpstr>Strengthened Lemma 1</vt:lpstr>
      <vt:lpstr>Proof of Lemma 2</vt:lpstr>
      <vt:lpstr>Proof of Lemma 2</vt:lpstr>
      <vt:lpstr>Proof of Lemma 2</vt:lpstr>
      <vt:lpstr>Proof of Lemma 2</vt:lpstr>
      <vt:lpstr>Proof of Lemma 2</vt:lpstr>
      <vt:lpstr>Proof of Lemma 2</vt:lpstr>
      <vt:lpstr>Proof of Lemma 2</vt:lpstr>
      <vt:lpstr>Proof of Lemma 2</vt:lpstr>
      <vt:lpstr>Proof of Lemma 2</vt:lpstr>
      <vt:lpstr>Proof of Lemma 2</vt:lpstr>
      <vt:lpstr>Proof of Lemma 2</vt:lpstr>
      <vt:lpstr>Proof of Lemma 2</vt:lpstr>
      <vt:lpstr>Proof of Lemma 2</vt:lpstr>
      <vt:lpstr>Proof of Lemma 2</vt:lpstr>
      <vt:lpstr>Proof of Lemma 2</vt:lpstr>
      <vt:lpstr>Proof of Lemma 2</vt:lpstr>
      <vt:lpstr>Proof of Lemma 2</vt:lpstr>
      <vt:lpstr>Proof of Lemma 2</vt:lpstr>
      <vt:lpstr>Proof of Lemma 2</vt:lpstr>
      <vt:lpstr>Proof of Lemma 2</vt:lpstr>
      <vt:lpstr>Proof of Lemma 2</vt:lpstr>
      <vt:lpstr>Proof of Lemma 2</vt:lpstr>
      <vt:lpstr>Proof of Lemma 2</vt:lpstr>
      <vt:lpstr>Proof of Lemma 2</vt:lpstr>
      <vt:lpstr>Proof of Lemma 2</vt:lpstr>
      <vt:lpstr>Proof of Lemma 2</vt:lpstr>
      <vt:lpstr>Proof of Lemma 2</vt:lpstr>
      <vt:lpstr>Proof of Lemma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Lower Bound for Proving Hardness of Learning with Rounding with Polynomial Modulus</dc:title>
  <dc:creator>Microsoft Office User</dc:creator>
  <cp:lastModifiedBy>Microsoft Office User</cp:lastModifiedBy>
  <cp:revision>467</cp:revision>
  <dcterms:created xsi:type="dcterms:W3CDTF">2023-08-03T01:24:29Z</dcterms:created>
  <dcterms:modified xsi:type="dcterms:W3CDTF">2023-08-18T06:18:16Z</dcterms:modified>
</cp:coreProperties>
</file>