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1" r:id="rId2"/>
    <p:sldId id="271" r:id="rId3"/>
    <p:sldId id="272" r:id="rId4"/>
    <p:sldId id="273" r:id="rId5"/>
    <p:sldId id="274" r:id="rId6"/>
    <p:sldId id="276" r:id="rId7"/>
    <p:sldId id="277" r:id="rId8"/>
    <p:sldId id="293" r:id="rId9"/>
    <p:sldId id="294" r:id="rId10"/>
    <p:sldId id="302" r:id="rId11"/>
    <p:sldId id="280" r:id="rId12"/>
    <p:sldId id="281" r:id="rId13"/>
    <p:sldId id="282" r:id="rId14"/>
    <p:sldId id="303" r:id="rId15"/>
    <p:sldId id="283" r:id="rId16"/>
    <p:sldId id="284" r:id="rId17"/>
    <p:sldId id="285" r:id="rId18"/>
    <p:sldId id="286" r:id="rId19"/>
    <p:sldId id="291" r:id="rId20"/>
    <p:sldId id="290" r:id="rId21"/>
    <p:sldId id="292" r:id="rId22"/>
    <p:sldId id="287" r:id="rId23"/>
    <p:sldId id="288" r:id="rId24"/>
    <p:sldId id="298" r:id="rId25"/>
    <p:sldId id="299" r:id="rId26"/>
    <p:sldId id="300" r:id="rId27"/>
    <p:sldId id="297" r:id="rId28"/>
    <p:sldId id="270" r:id="rId29"/>
    <p:sldId id="30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5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83" d="100"/>
          <a:sy n="83" d="100"/>
        </p:scale>
        <p:origin x="125" y="7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1"/>
    </p:cViewPr>
  </p:sorterViewPr>
  <p:notesViewPr>
    <p:cSldViewPr snapToGrid="0">
      <p:cViewPr varScale="1">
        <p:scale>
          <a:sx n="59" d="100"/>
          <a:sy n="59" d="100"/>
        </p:scale>
        <p:origin x="3298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7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5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3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33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52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2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F431-E095-456E-AFA0-10D073437A40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AAA7-6887-4698-BA54-893155BBC849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62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14285"/>
            <a:ext cx="9601200" cy="46162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3E28-365C-4EC5-8FF8-CABA01AF08A2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81DE8D-39AB-4CC6-DD10-E3EAD47C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289679"/>
            <a:ext cx="6128030" cy="222436"/>
          </a:xfrm>
        </p:spPr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E63E87-598F-0623-A2FE-6746F039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4042" y="6289679"/>
            <a:ext cx="965946" cy="222436"/>
          </a:xfrm>
        </p:spPr>
        <p:txBody>
          <a:bodyPr/>
          <a:lstStyle/>
          <a:p>
            <a:fld id="{F3D43E28-365C-4EC5-8FF8-CABA01AF08A2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BC20-171A-CEE9-F36B-7A0F67E0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311" y="6289679"/>
            <a:ext cx="918882" cy="222436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62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214285"/>
            <a:ext cx="4572000" cy="45769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214285"/>
            <a:ext cx="4572000" cy="45769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563-C1D5-4D9D-A753-40C7A342B110}" type="datetime1">
              <a:rPr lang="en-US" smtClean="0"/>
              <a:t>8/20/2023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62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179219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1932989"/>
            <a:ext cx="4572000" cy="38582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179219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1932989"/>
            <a:ext cx="4572000" cy="38582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94F1F-2E02-42FF-BB61-CB77D73C1AF3}" type="datetime1">
              <a:rPr lang="en-US" smtClean="0"/>
              <a:t>8/20/2023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19DE-22FA-4233-A432-7A2167CEC6CE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729C-37C8-418D-89F9-956283BF1C58}" type="datetime1">
              <a:rPr lang="en-US" smtClean="0"/>
              <a:t>8/20/2023</a:t>
            </a:fld>
            <a:endParaRPr lang="en-US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149BA9-99DB-4C77-8EC5-F8E040722D27}" type="datetime1">
              <a:rPr lang="en-US" smtClean="0"/>
              <a:t>8/20/2023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7555261-3A86-41FB-90F1-2BBE06E82791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keeganryan/flatter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a.cr/2023/237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github.com/keeganryan/flatter" TargetMode="External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37/07070570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Fast practical lattice reduction through iterated compression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Keegan Ryan</a:t>
            </a:r>
            <a:r>
              <a:rPr lang="en-US" dirty="0"/>
              <a:t> and Nadia </a:t>
            </a:r>
            <a:r>
              <a:rPr lang="en-US" dirty="0" err="1"/>
              <a:t>Heninger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751851-C8B3-2ED6-EDDF-AAA56CEC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623" y="5451744"/>
            <a:ext cx="1522268" cy="28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571526-018C-F990-7C42-99CEF555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“Good” bases are nearly orthogonal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4054B-B6B3-B07A-FC4E-2EF5C3E6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B89B3-E859-A85B-AAE8-A7CBD64F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CCFC6-5893-47C4-AB62-8130C6E6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5276" y="1066800"/>
            <a:ext cx="9061447" cy="50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5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571526-018C-F990-7C42-99CEF555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LLL reduction finds a good basis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4054B-B6B3-B07A-FC4E-2EF5C3E6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B89B3-E859-A85B-AAE8-A7CBD64F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FB40BEC-F396-383C-170E-DB01B5B9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4617" r="14617"/>
          <a:stretch/>
        </p:blipFill>
        <p:spPr bwMode="auto">
          <a:xfrm>
            <a:off x="511277" y="1251155"/>
            <a:ext cx="575187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27C35D-A524-6F5E-1A7B-9007791A8D88}"/>
                  </a:ext>
                </a:extLst>
              </p:cNvPr>
              <p:cNvSpPr txBox="1"/>
              <p:nvPr/>
            </p:nvSpPr>
            <p:spPr>
              <a:xfrm>
                <a:off x="6331974" y="1388807"/>
                <a:ext cx="5252219" cy="1508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[LLL82]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iterates until the basis satisfies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∀1≤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(Size reduction)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acc>
                            <m:accPr>
                              <m:chr m:val="⃗"/>
                              <m:ctrlP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acc>
                            <m:accPr>
                              <m:chr m:val="⃗"/>
                              <m:ctrlP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b="0" i="1" dirty="0">
                  <a:solidFill>
                    <a:schemeClr val="bg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(</a:t>
                </a:r>
                <a:r>
                  <a:rPr lang="en-US" sz="1200" dirty="0" err="1">
                    <a:solidFill>
                      <a:schemeClr val="bg2">
                        <a:lumMod val="50000"/>
                      </a:schemeClr>
                    </a:solidFill>
                  </a:rPr>
                  <a:t>Lovász</a:t>
                </a:r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 condition) </a:t>
                </a:r>
                <a:endParaRPr lang="en-US" sz="1200" b="0" i="1" dirty="0">
                  <a:solidFill>
                    <a:schemeClr val="bg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sz="1200" b="0" i="1" smtClean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sz="1200" b="0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2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sz="1200" i="1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sz="1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≤−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2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12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12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&lt;0.21</m:t>
                      </m:r>
                    </m:oMath>
                  </m:oMathPara>
                </a14:m>
                <a:endParaRPr 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27C35D-A524-6F5E-1A7B-9007791A8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74" y="1388807"/>
                <a:ext cx="5252219" cy="1508939"/>
              </a:xfrm>
              <a:prstGeom prst="rect">
                <a:avLst/>
              </a:prstGeom>
              <a:blipFill>
                <a:blip r:embed="rId4"/>
                <a:stretch>
                  <a:fillRect l="-116" t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E10A05-28A7-568C-0405-07A062AC3FDA}"/>
              </a:ext>
            </a:extLst>
          </p:cNvPr>
          <p:cNvSpPr txBox="1"/>
          <p:nvPr/>
        </p:nvSpPr>
        <p:spPr>
          <a:xfrm>
            <a:off x="6263148" y="3537155"/>
            <a:ext cx="5004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Lovász</a:t>
            </a:r>
            <a:r>
              <a:rPr lang="en-US" sz="2400" b="1" dirty="0">
                <a:solidFill>
                  <a:schemeClr val="accent1"/>
                </a:solidFill>
              </a:rPr>
              <a:t> condition:</a:t>
            </a:r>
          </a:p>
          <a:p>
            <a:pPr algn="ctr"/>
            <a:r>
              <a:rPr lang="en-US" sz="2400" dirty="0"/>
              <a:t>There are </a:t>
            </a:r>
            <a:r>
              <a:rPr lang="en-US" sz="2400" i="1" dirty="0"/>
              <a:t>no large decreases </a:t>
            </a:r>
            <a:r>
              <a:rPr lang="en-US" sz="2400" dirty="0"/>
              <a:t>between successive elements in the profile.</a:t>
            </a:r>
          </a:p>
        </p:txBody>
      </p:sp>
    </p:spTree>
    <p:extLst>
      <p:ext uri="{BB962C8B-B14F-4D97-AF65-F5344CB8AC3E}">
        <p14:creationId xmlns:p14="http://schemas.microsoft.com/office/powerpoint/2010/main" val="336025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7345-C661-43C1-AE33-5A18B480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lattice reduction strategies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33151-7D74-ADAD-BAA7-EFE31F68B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main strategies improve algorithm complexity:</a:t>
            </a:r>
          </a:p>
          <a:p>
            <a:r>
              <a:rPr lang="en-US" b="1" dirty="0"/>
              <a:t>Recursion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[KS01,NS16]</a:t>
            </a:r>
            <a:endParaRPr lang="en-US" dirty="0"/>
          </a:p>
          <a:p>
            <a:pPr marL="274320" lvl="1" indent="0">
              <a:buNone/>
            </a:pPr>
            <a:r>
              <a:rPr lang="en-US" dirty="0"/>
              <a:t>Limit the number of full-dimension GSO computations by</a:t>
            </a:r>
            <a:br>
              <a:rPr lang="en-US" dirty="0"/>
            </a:br>
            <a:r>
              <a:rPr lang="en-US" dirty="0"/>
              <a:t>recursively reducing sublattices of smaller dimension.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b="1" dirty="0"/>
              <a:t>Precision management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[NS09]</a:t>
            </a:r>
            <a:endParaRPr lang="en-US" dirty="0"/>
          </a:p>
          <a:p>
            <a:pPr marL="274320" lvl="1" indent="0">
              <a:buNone/>
            </a:pPr>
            <a:r>
              <a:rPr lang="en-US" dirty="0"/>
              <a:t>Replace large values in GSO computation with </a:t>
            </a:r>
            <a:br>
              <a:rPr lang="en-US" dirty="0"/>
            </a:br>
            <a:r>
              <a:rPr lang="en-US" dirty="0"/>
              <a:t>arbitrary-precision floating-point numbers.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dirty="0"/>
              <a:t>Historically, these strategies were mutually exclusive. A fast lattice reduction algorithm should combine both.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AFCF0-84AF-C69C-BAF7-6C47F66F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3B480-A763-E137-A5A6-F07ED07C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7345-C661-43C1-AE33-5A18B480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faster lattice reduction </a:t>
            </a:r>
            <a:r>
              <a:rPr lang="en-US" dirty="0">
                <a:solidFill>
                  <a:schemeClr val="accent2"/>
                </a:solidFill>
              </a:rPr>
              <a:t>[KEF21]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333151-7D74-ADAD-BAA7-EFE31F68B3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[KEF21]</a:t>
                </a:r>
                <a:r>
                  <a:rPr lang="en-US" dirty="0"/>
                  <a:t> combines recursion and precision management for random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ary</a:t>
                </a:r>
                <a:r>
                  <a:rPr lang="en-US" dirty="0"/>
                  <a:t> lattices.</a:t>
                </a:r>
              </a:p>
              <a:p>
                <a:r>
                  <a:rPr lang="en-US" dirty="0"/>
                  <a:t>Required precision depends on the “spread”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Sup>
                                      <m:sSub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acc>
                              </m:e>
                            </m:d>
                          </m:e>
                        </m:func>
                      </m:e>
                    </m:func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Sup>
                                      <m:sSub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acc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en-US" dirty="0"/>
                  <a:t>) of the profile.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333151-7D74-ADAD-BAA7-EFE31F68B3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8"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AFCF0-84AF-C69C-BAF7-6C47F66F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3B480-A763-E137-A5A6-F07ED07C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13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9C687CC-7081-ED24-A653-7F41C1EC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35718" y="2157292"/>
            <a:ext cx="6938332" cy="39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D5955F-453C-AEA3-21A4-4651132A3E95}"/>
                  </a:ext>
                </a:extLst>
              </p:cNvPr>
              <p:cNvSpPr txBox="1"/>
              <p:nvPr/>
            </p:nvSpPr>
            <p:spPr>
              <a:xfrm>
                <a:off x="1954379" y="3612743"/>
                <a:ext cx="1422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Random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-</a:t>
                </a:r>
                <a:r>
                  <a:rPr lang="en-US" sz="1200" dirty="0" err="1">
                    <a:solidFill>
                      <a:schemeClr val="bg2">
                        <a:lumMod val="50000"/>
                      </a:schemeClr>
                    </a:solidFill>
                  </a:rPr>
                  <a:t>ary</a:t>
                </a:r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 lattice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D5955F-453C-AEA3-21A4-4651132A3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379" y="3612743"/>
                <a:ext cx="1422330" cy="461665"/>
              </a:xfrm>
              <a:prstGeom prst="rect">
                <a:avLst/>
              </a:prstGeom>
              <a:blipFill>
                <a:blip r:embed="rId4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9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7345-C661-43C1-AE33-5A18B480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faster lattice reduction </a:t>
            </a:r>
            <a:r>
              <a:rPr lang="en-US" dirty="0">
                <a:solidFill>
                  <a:schemeClr val="accent2"/>
                </a:solidFill>
              </a:rPr>
              <a:t>[KEF21]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333151-7D74-ADAD-BAA7-EFE31F68B3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[KEF21]</a:t>
                </a:r>
                <a:r>
                  <a:rPr lang="en-US" dirty="0"/>
                  <a:t> combines recursion and precision management for random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ary</a:t>
                </a:r>
                <a:r>
                  <a:rPr lang="en-US" dirty="0"/>
                  <a:t> lattices.</a:t>
                </a:r>
              </a:p>
              <a:p>
                <a:r>
                  <a:rPr lang="en-US" dirty="0"/>
                  <a:t>Required precision depends on the “spread”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Sup>
                                      <m:sSub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acc>
                              </m:e>
                            </m:d>
                          </m:e>
                        </m:func>
                      </m:e>
                    </m:func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Sup>
                                      <m:sSub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acc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en-US" dirty="0"/>
                  <a:t>) of the profile.</a:t>
                </a:r>
              </a:p>
              <a:p>
                <a:r>
                  <a:rPr lang="en-US" b="1" dirty="0"/>
                  <a:t>Their heuristic: </a:t>
                </a:r>
                <a:r>
                  <a:rPr lang="en-US" dirty="0"/>
                  <a:t>the spread decreases by half with each round of recursive calls.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333151-7D74-ADAD-BAA7-EFE31F68B3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8"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AFCF0-84AF-C69C-BAF7-6C47F66F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3B480-A763-E137-A5A6-F07ED07C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14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9C687CC-7081-ED24-A653-7F41C1EC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35718" y="2157292"/>
            <a:ext cx="6938332" cy="39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D5955F-453C-AEA3-21A4-4651132A3E95}"/>
                  </a:ext>
                </a:extLst>
              </p:cNvPr>
              <p:cNvSpPr txBox="1"/>
              <p:nvPr/>
            </p:nvSpPr>
            <p:spPr>
              <a:xfrm>
                <a:off x="1954379" y="3612743"/>
                <a:ext cx="1422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Random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-</a:t>
                </a:r>
                <a:r>
                  <a:rPr lang="en-US" sz="1200" dirty="0" err="1">
                    <a:solidFill>
                      <a:schemeClr val="bg2">
                        <a:lumMod val="50000"/>
                      </a:schemeClr>
                    </a:solidFill>
                  </a:rPr>
                  <a:t>ary</a:t>
                </a:r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 lattice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D5955F-453C-AEA3-21A4-4651132A3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379" y="3612743"/>
                <a:ext cx="1422330" cy="461665"/>
              </a:xfrm>
              <a:prstGeom prst="rect">
                <a:avLst/>
              </a:prstGeom>
              <a:blipFill>
                <a:blip r:embed="rId4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040E43-6E21-58B4-3AFE-85CF990B0FEB}"/>
                  </a:ext>
                </a:extLst>
              </p:cNvPr>
              <p:cNvSpPr txBox="1"/>
              <p:nvPr/>
            </p:nvSpPr>
            <p:spPr>
              <a:xfrm>
                <a:off x="1532663" y="5529858"/>
                <a:ext cx="9363937" cy="65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If the heuristic is correct, the running time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 for common applications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040E43-6E21-58B4-3AFE-85CF990B0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663" y="5529858"/>
                <a:ext cx="9363937" cy="659924"/>
              </a:xfrm>
              <a:prstGeom prst="rect">
                <a:avLst/>
              </a:prstGeom>
              <a:blipFill>
                <a:blip r:embed="rId5"/>
                <a:stretch>
                  <a:fillRect t="-2778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6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C5D8-C278-E960-7C28-919CB1D1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heuristic of </a:t>
            </a:r>
            <a:r>
              <a:rPr lang="en-US" dirty="0">
                <a:solidFill>
                  <a:schemeClr val="accent2"/>
                </a:solidFill>
              </a:rPr>
              <a:t>[KEF21]</a:t>
            </a:r>
            <a:r>
              <a:rPr lang="en-US" dirty="0"/>
              <a:t> is often wrong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2B790-FA92-280C-A087-B947C071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9D2B8-AC25-E7ED-6C4A-918E0D7D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15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F164C0D-DC59-9AB1-E064-ABE1D7923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"/>
          <a:stretch/>
        </p:blipFill>
        <p:spPr bwMode="auto">
          <a:xfrm>
            <a:off x="78656" y="1354202"/>
            <a:ext cx="5915872" cy="389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3D745D4-1A5F-D4C4-72FC-39209A415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/>
          <a:stretch/>
        </p:blipFill>
        <p:spPr bwMode="auto">
          <a:xfrm>
            <a:off x="5994528" y="1431069"/>
            <a:ext cx="6049887" cy="389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2FF9C8-8CAC-6C0C-A4AD-C2569557FB0D}"/>
              </a:ext>
            </a:extLst>
          </p:cNvPr>
          <p:cNvSpPr txBox="1"/>
          <p:nvPr/>
        </p:nvSpPr>
        <p:spPr>
          <a:xfrm>
            <a:off x="1982363" y="1505927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/>
                </a:solidFill>
                <a:sym typeface="Wingdings" panose="05000000000000000000" pitchFamily="2" charset="2"/>
              </a:rPr>
              <a:t></a:t>
            </a:r>
            <a:endParaRPr lang="en-US" sz="8800" dirty="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6CD2F-273C-4F38-47FF-DEFB42CD5E03}"/>
              </a:ext>
            </a:extLst>
          </p:cNvPr>
          <p:cNvSpPr txBox="1"/>
          <p:nvPr/>
        </p:nvSpPr>
        <p:spPr>
          <a:xfrm>
            <a:off x="1982363" y="4032860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/>
                </a:solidFill>
                <a:sym typeface="Wingdings" panose="05000000000000000000" pitchFamily="2" charset="2"/>
              </a:rPr>
              <a:t></a:t>
            </a:r>
            <a:endParaRPr lang="en-US" sz="8800" dirty="0">
              <a:solidFill>
                <a:schemeClr val="accent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9C008E-CFE0-4017-2570-69C6950433D6}"/>
              </a:ext>
            </a:extLst>
          </p:cNvPr>
          <p:cNvSpPr txBox="1"/>
          <p:nvPr/>
        </p:nvSpPr>
        <p:spPr>
          <a:xfrm>
            <a:off x="1982363" y="2655196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54BCE1-7E84-C81B-E50A-5E11D5884683}"/>
              </a:ext>
            </a:extLst>
          </p:cNvPr>
          <p:cNvSpPr txBox="1"/>
          <p:nvPr/>
        </p:nvSpPr>
        <p:spPr>
          <a:xfrm>
            <a:off x="5007306" y="1367383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F42573-5B2B-23AD-48AF-7B4B4B22D5E0}"/>
              </a:ext>
            </a:extLst>
          </p:cNvPr>
          <p:cNvSpPr txBox="1"/>
          <p:nvPr/>
        </p:nvSpPr>
        <p:spPr>
          <a:xfrm>
            <a:off x="5007306" y="3931264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C48B6E-D4E0-34E9-4FFD-6A120F5AE888}"/>
              </a:ext>
            </a:extLst>
          </p:cNvPr>
          <p:cNvSpPr txBox="1"/>
          <p:nvPr/>
        </p:nvSpPr>
        <p:spPr>
          <a:xfrm>
            <a:off x="5007306" y="2655196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2A5BE2-149D-AD3E-B719-6F80DF6D1717}"/>
              </a:ext>
            </a:extLst>
          </p:cNvPr>
          <p:cNvSpPr txBox="1"/>
          <p:nvPr/>
        </p:nvSpPr>
        <p:spPr>
          <a:xfrm>
            <a:off x="7817479" y="1367383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623DB3-7F5F-C5F5-D3D4-66CA6EBF4912}"/>
              </a:ext>
            </a:extLst>
          </p:cNvPr>
          <p:cNvSpPr txBox="1"/>
          <p:nvPr/>
        </p:nvSpPr>
        <p:spPr>
          <a:xfrm>
            <a:off x="7817479" y="3931264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532BC4-24A2-DE63-8F84-E9B10CCE0CD8}"/>
              </a:ext>
            </a:extLst>
          </p:cNvPr>
          <p:cNvSpPr txBox="1"/>
          <p:nvPr/>
        </p:nvSpPr>
        <p:spPr>
          <a:xfrm>
            <a:off x="7817479" y="2747560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/>
                </a:solidFill>
                <a:sym typeface="Wingdings" panose="05000000000000000000" pitchFamily="2" charset="2"/>
              </a:rPr>
              <a:t></a:t>
            </a:r>
            <a:endParaRPr lang="en-US" sz="8800" dirty="0">
              <a:solidFill>
                <a:schemeClr val="accent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E3585C-0887-77AD-408F-6161FBE9669C}"/>
              </a:ext>
            </a:extLst>
          </p:cNvPr>
          <p:cNvSpPr txBox="1"/>
          <p:nvPr/>
        </p:nvSpPr>
        <p:spPr>
          <a:xfrm>
            <a:off x="10763256" y="1370708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C5E839-2262-FFC8-7BAB-D44D73DC5EE7}"/>
              </a:ext>
            </a:extLst>
          </p:cNvPr>
          <p:cNvSpPr txBox="1"/>
          <p:nvPr/>
        </p:nvSpPr>
        <p:spPr>
          <a:xfrm>
            <a:off x="10763256" y="3934589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BF7B2D-3D90-79C7-BA2F-338D62E2FFB3}"/>
              </a:ext>
            </a:extLst>
          </p:cNvPr>
          <p:cNvSpPr txBox="1"/>
          <p:nvPr/>
        </p:nvSpPr>
        <p:spPr>
          <a:xfrm>
            <a:off x="10763256" y="2750885"/>
            <a:ext cx="76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/>
                </a:solidFill>
                <a:sym typeface="Wingdings" panose="05000000000000000000" pitchFamily="2" charset="2"/>
              </a:rPr>
              <a:t></a:t>
            </a:r>
            <a:endParaRPr lang="en-US" sz="8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E7EE-2FE8-FFBA-56B7-A954B357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</a:t>
            </a:r>
            <a:r>
              <a:rPr lang="en-US" dirty="0">
                <a:solidFill>
                  <a:schemeClr val="accent2"/>
                </a:solidFill>
              </a:rPr>
              <a:t>[KEF21]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56111-FFBB-9734-4E8C-2DB9C2371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spread (working precision) </a:t>
            </a:r>
            <a:r>
              <a:rPr lang="en-US" b="1" dirty="0"/>
              <a:t>does not</a:t>
            </a:r>
            <a:r>
              <a:rPr lang="en-US" dirty="0"/>
              <a:t> always decrease exponentially quickly.</a:t>
            </a:r>
          </a:p>
          <a:p>
            <a:pPr marL="0" indent="0">
              <a:buNone/>
            </a:pPr>
            <a:r>
              <a:rPr lang="en-US" dirty="0"/>
              <a:t>The profile may have a large increase, which means it has a large spread.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4096A-DAE1-8B93-BD3E-ED52D250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F3FED-9A48-09ED-CDE2-8E3D0303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16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8FF2F4D-5B8C-4DEC-A849-9E6C5D8B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03295" y="2271324"/>
            <a:ext cx="6785408" cy="38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AD9C7-3061-614A-CA1E-C0BE7A443C91}"/>
              </a:ext>
            </a:extLst>
          </p:cNvPr>
          <p:cNvSpPr txBox="1"/>
          <p:nvPr/>
        </p:nvSpPr>
        <p:spPr>
          <a:xfrm>
            <a:off x="1630961" y="3948887"/>
            <a:ext cx="1272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NTRU-like lattice</a:t>
            </a:r>
          </a:p>
        </p:txBody>
      </p:sp>
    </p:spTree>
    <p:extLst>
      <p:ext uri="{BB962C8B-B14F-4D97-AF65-F5344CB8AC3E}">
        <p14:creationId xmlns:p14="http://schemas.microsoft.com/office/powerpoint/2010/main" val="2681124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FDEB-0482-3D23-3D33-BD85CC27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basis compression </a:t>
            </a:r>
            <a:r>
              <a:rPr lang="en-US" dirty="0">
                <a:solidFill>
                  <a:schemeClr val="accent2"/>
                </a:solidFill>
              </a:rPr>
              <a:t>[SMSV14]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8589-F746-6D17-342F-42F196AB8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Scale each vector in a way that does not interfere with lattice reduction.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Geometrically, the scaled lattice has similar properties.</a:t>
            </a:r>
          </a:p>
          <a:p>
            <a:pPr marL="0" indent="0" algn="ctr">
              <a:buNone/>
            </a:pPr>
            <a:r>
              <a:rPr lang="en-US" dirty="0"/>
              <a:t>Computationally, this eliminates large increases in the profile.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34C7C-C7C4-E64E-91F8-EE29C99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3FEDD-EDED-2C2E-0BD8-C519C7DF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17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71A3CFF-9C3A-4129-3DAE-BEBE8F05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248560" y="1743998"/>
            <a:ext cx="5694880" cy="32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619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D3E2-7C10-FD9B-F94E-6025D7183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reduction with iterated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C26C0-015B-5F45-A608-BE4F2F13F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Recursively reduce </a:t>
            </a:r>
            <a:r>
              <a:rPr lang="en-US" dirty="0">
                <a:solidFill>
                  <a:schemeClr val="accent2"/>
                </a:solidFill>
              </a:rPr>
              <a:t>[KEF21]</a:t>
            </a:r>
            <a:r>
              <a:rPr lang="en-US" dirty="0"/>
              <a:t> the compressed lattice basis </a:t>
            </a:r>
            <a:r>
              <a:rPr lang="en-US" dirty="0">
                <a:solidFill>
                  <a:schemeClr val="accent2"/>
                </a:solidFill>
              </a:rPr>
              <a:t>[SMSV14]</a:t>
            </a:r>
            <a:r>
              <a:rPr lang="en-US" dirty="0"/>
              <a:t>.</a:t>
            </a:r>
          </a:p>
          <a:p>
            <a:r>
              <a:rPr lang="en-US" dirty="0"/>
              <a:t>Repeat until the compressed spread is small enough.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0CF97-9328-0392-D2F6-36375136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2C8D9-E2AA-1878-B1EC-C38656E9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18</a:t>
            </a:fld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FCCCE74-D902-11AC-0EED-A5AA78298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317561" y="2125455"/>
            <a:ext cx="5796464" cy="326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2A067-C8B9-A1F2-202E-C17AA53CC056}"/>
              </a:ext>
            </a:extLst>
          </p:cNvPr>
          <p:cNvSpPr txBox="1"/>
          <p:nvPr/>
        </p:nvSpPr>
        <p:spPr>
          <a:xfrm>
            <a:off x="2074606" y="5533451"/>
            <a:ext cx="804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Does this strategy always work?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29BE6-8969-84D5-B948-35CFEBC7C2D6}"/>
              </a:ext>
            </a:extLst>
          </p:cNvPr>
          <p:cNvSpPr txBox="1"/>
          <p:nvPr/>
        </p:nvSpPr>
        <p:spPr>
          <a:xfrm>
            <a:off x="2028784" y="2691179"/>
            <a:ext cx="164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NTRU-like</a:t>
            </a:r>
          </a:p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without compression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9970B-9011-D86B-617B-0C0891E9BBBA}"/>
              </a:ext>
            </a:extLst>
          </p:cNvPr>
          <p:cNvSpPr txBox="1"/>
          <p:nvPr/>
        </p:nvSpPr>
        <p:spPr>
          <a:xfrm>
            <a:off x="2028784" y="4168073"/>
            <a:ext cx="164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NTRU-like</a:t>
            </a:r>
          </a:p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with compression</a:t>
            </a:r>
          </a:p>
        </p:txBody>
      </p:sp>
    </p:spTree>
    <p:extLst>
      <p:ext uri="{BB962C8B-B14F-4D97-AF65-F5344CB8AC3E}">
        <p14:creationId xmlns:p14="http://schemas.microsoft.com/office/powerpoint/2010/main" val="267885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10ED-D0AC-C13A-5040-E4C01F97F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our output reduced?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C3BE0-C6E9-2B70-02F6-D76C5A591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14285"/>
            <a:ext cx="9963728" cy="4616244"/>
          </a:xfrm>
        </p:spPr>
        <p:txBody>
          <a:bodyPr/>
          <a:lstStyle/>
          <a:p>
            <a:r>
              <a:rPr lang="en-US" dirty="0"/>
              <a:t>It’s “impractical” for a recursive algorithm to satisfy the </a:t>
            </a:r>
            <a:r>
              <a:rPr lang="en-US" sz="2000" dirty="0" err="1"/>
              <a:t>Lovász</a:t>
            </a:r>
            <a:r>
              <a:rPr lang="en-US" sz="2000" dirty="0"/>
              <a:t> condition </a:t>
            </a:r>
            <a:r>
              <a:rPr lang="en-US" sz="2000" dirty="0">
                <a:solidFill>
                  <a:schemeClr val="accent2"/>
                </a:solidFill>
              </a:rPr>
              <a:t>[KS01]</a:t>
            </a:r>
          </a:p>
          <a:p>
            <a:r>
              <a:rPr lang="en-US" dirty="0"/>
              <a:t>Previous recursive algorithms only bound the first returned basis vector</a:t>
            </a:r>
          </a:p>
          <a:p>
            <a:r>
              <a:rPr lang="en-US" dirty="0"/>
              <a:t>Our output bases have small spread when compressed. This </a:t>
            </a:r>
            <a:r>
              <a:rPr lang="en-US" b="1" dirty="0"/>
              <a:t>bounds the length and orthogonality of all basis vectors</a:t>
            </a:r>
            <a:r>
              <a:rPr lang="en-US" dirty="0"/>
              <a:t> to the same extent as the </a:t>
            </a:r>
            <a:r>
              <a:rPr lang="en-US" sz="2000" dirty="0" err="1"/>
              <a:t>Lovász</a:t>
            </a:r>
            <a:r>
              <a:rPr lang="en-US" sz="2000" dirty="0"/>
              <a:t> condition.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BE328-ED58-4C4A-DDCB-6BEF5503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B1161-F90D-25E4-9007-B1B916B8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C58BC-DA9B-26EF-1685-E294E3E3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273" y="3367920"/>
            <a:ext cx="4403758" cy="1331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BEBAD6-4FB2-36CA-65AD-D476F75B1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53" y="3522407"/>
            <a:ext cx="4480946" cy="906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73C099-FD64-2EB3-48C6-5B7A3F63C80A}"/>
              </a:ext>
            </a:extLst>
          </p:cNvPr>
          <p:cNvSpPr txBox="1"/>
          <p:nvPr/>
        </p:nvSpPr>
        <p:spPr>
          <a:xfrm>
            <a:off x="2229597" y="4438250"/>
            <a:ext cx="2439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[Ngu10]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on LLL-reduced bases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BCF3F-373F-7505-39CC-9608241B1271}"/>
              </a:ext>
            </a:extLst>
          </p:cNvPr>
          <p:cNvSpPr txBox="1"/>
          <p:nvPr/>
        </p:nvSpPr>
        <p:spPr>
          <a:xfrm>
            <a:off x="7401623" y="4719656"/>
            <a:ext cx="2439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Our reduced bases</a:t>
            </a:r>
          </a:p>
        </p:txBody>
      </p:sp>
    </p:spTree>
    <p:extLst>
      <p:ext uri="{BB962C8B-B14F-4D97-AF65-F5344CB8AC3E}">
        <p14:creationId xmlns:p14="http://schemas.microsoft.com/office/powerpoint/2010/main" val="34074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2C1A-3748-CD7F-DD75-D8DC79A7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“Two Faces” of lattice reduction </a:t>
            </a:r>
            <a:r>
              <a:rPr lang="en-US" dirty="0">
                <a:solidFill>
                  <a:schemeClr val="accent2"/>
                </a:solidFill>
              </a:rPr>
              <a:t>[NS01]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20E5E3-9137-B6EB-26BF-128AB3ECF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Exact lattice reduction is </a:t>
            </a:r>
            <a:r>
              <a:rPr lang="en-US" b="1" dirty="0"/>
              <a:t>HARD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FF5A4-E02A-8A27-214D-A480A0708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006877"/>
            <a:ext cx="4572000" cy="38582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</a:pPr>
            <a:r>
              <a:rPr lang="en-US" dirty="0"/>
              <a:t>Post-quantum cryptography</a:t>
            </a:r>
          </a:p>
          <a:p>
            <a:pPr lvl="1">
              <a:lnSpc>
                <a:spcPct val="70000"/>
              </a:lnSpc>
            </a:pPr>
            <a:r>
              <a:rPr lang="en-US" dirty="0" err="1"/>
              <a:t>Kyber</a:t>
            </a:r>
            <a:r>
              <a:rPr lang="en-US" dirty="0"/>
              <a:t>, NTRU, SABER, Falcon</a:t>
            </a:r>
          </a:p>
          <a:p>
            <a:pPr>
              <a:lnSpc>
                <a:spcPct val="70000"/>
              </a:lnSpc>
            </a:pPr>
            <a:r>
              <a:rPr lang="en-US" dirty="0"/>
              <a:t>LWE-based FHE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2043B-FE79-C0CA-A744-FCDCAEC4A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Approximate reduction is </a:t>
            </a:r>
            <a:r>
              <a:rPr lang="en-US" b="1" dirty="0">
                <a:solidFill>
                  <a:schemeClr val="accent5"/>
                </a:solidFill>
              </a:rPr>
              <a:t>EASY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9DFB29-4C74-B339-9F8C-8D4AA8E01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006877"/>
            <a:ext cx="4572000" cy="38582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</a:pPr>
            <a:r>
              <a:rPr lang="en-US" dirty="0"/>
              <a:t>RSA partial factorization</a:t>
            </a:r>
          </a:p>
          <a:p>
            <a:pPr>
              <a:lnSpc>
                <a:spcPct val="70000"/>
              </a:lnSpc>
            </a:pPr>
            <a:r>
              <a:rPr lang="en-US" dirty="0"/>
              <a:t>ECDSA nonce leakage</a:t>
            </a:r>
          </a:p>
          <a:p>
            <a:pPr>
              <a:lnSpc>
                <a:spcPct val="70000"/>
              </a:lnSpc>
            </a:pPr>
            <a:r>
              <a:rPr lang="en-US" dirty="0"/>
              <a:t>ECHNP and MIHNP</a:t>
            </a:r>
          </a:p>
          <a:p>
            <a:pPr>
              <a:lnSpc>
                <a:spcPct val="70000"/>
              </a:lnSpc>
            </a:pPr>
            <a:r>
              <a:rPr lang="en-US" dirty="0"/>
              <a:t>Approximate GCD</a:t>
            </a:r>
          </a:p>
          <a:p>
            <a:pPr>
              <a:lnSpc>
                <a:spcPct val="70000"/>
              </a:lnSpc>
            </a:pPr>
            <a:r>
              <a:rPr lang="en-US" dirty="0"/>
              <a:t>Gentry-</a:t>
            </a:r>
            <a:r>
              <a:rPr lang="en-US" dirty="0" err="1"/>
              <a:t>Szydlo</a:t>
            </a:r>
            <a:r>
              <a:rPr lang="en-US" dirty="0"/>
              <a:t> algorithm</a:t>
            </a:r>
          </a:p>
          <a:p>
            <a:pPr>
              <a:lnSpc>
                <a:spcPct val="70000"/>
              </a:lnSpc>
            </a:pPr>
            <a:r>
              <a:rPr lang="en-US" dirty="0"/>
              <a:t>Merkle-Hellman knapsacks</a:t>
            </a:r>
          </a:p>
          <a:p>
            <a:pPr>
              <a:lnSpc>
                <a:spcPct val="70000"/>
              </a:lnSpc>
            </a:pPr>
            <a:r>
              <a:rPr lang="en-US" dirty="0"/>
              <a:t>NTRU, integer, and ideal FHE</a:t>
            </a:r>
          </a:p>
          <a:p>
            <a:pPr>
              <a:lnSpc>
                <a:spcPct val="70000"/>
              </a:lnSpc>
            </a:pPr>
            <a:r>
              <a:rPr lang="en-US" dirty="0"/>
              <a:t>Polynomial factorization</a:t>
            </a:r>
          </a:p>
          <a:p>
            <a:pPr>
              <a:lnSpc>
                <a:spcPct val="70000"/>
              </a:lnSpc>
            </a:pPr>
            <a:r>
              <a:rPr lang="en-US" dirty="0"/>
              <a:t>Integer relation finding</a:t>
            </a:r>
          </a:p>
          <a:p>
            <a:pPr>
              <a:lnSpc>
                <a:spcPct val="70000"/>
              </a:lnSpc>
            </a:pPr>
            <a:r>
              <a:rPr lang="en-US" dirty="0"/>
              <a:t>Fast arithmetic in number fields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FABF7-6DC5-BE15-E3F0-8FE097A4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F84FD-5D8E-DB90-91A7-076F8BE5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C8B54B-065D-18DA-BE7F-FB306A3D8C9C}"/>
              </a:ext>
            </a:extLst>
          </p:cNvPr>
          <p:cNvSpPr txBox="1"/>
          <p:nvPr/>
        </p:nvSpPr>
        <p:spPr>
          <a:xfrm>
            <a:off x="8494840" y="1620514"/>
            <a:ext cx="250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(polynomial time)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D65F7B-21A2-416B-04AA-514B4DD5EB9F}"/>
              </a:ext>
            </a:extLst>
          </p:cNvPr>
          <p:cNvCxnSpPr>
            <a:cxnSpLocks/>
          </p:cNvCxnSpPr>
          <p:nvPr/>
        </p:nvCxnSpPr>
        <p:spPr>
          <a:xfrm>
            <a:off x="9261755" y="1494495"/>
            <a:ext cx="74725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7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build="p"/>
      <p:bldP spid="11" grpId="0" uiExpand="1" build="p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873-023B-8101-7215-BB29A0268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our algorithm numerically stable?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D16B2-FD50-6C54-A32F-907BDFD86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iteration of compression accumulates new error</a:t>
            </a:r>
          </a:p>
          <a:p>
            <a:r>
              <a:rPr lang="en-US" dirty="0"/>
              <a:t>Prior perturbation analyses of LLL reduction </a:t>
            </a:r>
            <a:r>
              <a:rPr lang="en-US" dirty="0">
                <a:solidFill>
                  <a:schemeClr val="accent2"/>
                </a:solidFill>
              </a:rPr>
              <a:t>[CSV12] </a:t>
            </a:r>
            <a:r>
              <a:rPr lang="en-US" dirty="0"/>
              <a:t>require the </a:t>
            </a:r>
            <a:r>
              <a:rPr lang="en-US" sz="2000" dirty="0" err="1"/>
              <a:t>Lovász</a:t>
            </a:r>
            <a:r>
              <a:rPr lang="en-US" sz="2000" dirty="0"/>
              <a:t> condition</a:t>
            </a:r>
          </a:p>
          <a:p>
            <a:r>
              <a:rPr lang="en-US" dirty="0"/>
              <a:t>We analyze a new definition for rounding errors in lattices.</a:t>
            </a:r>
            <a:br>
              <a:rPr lang="en-US" b="1" dirty="0"/>
            </a:br>
            <a:r>
              <a:rPr lang="en-US" b="1" dirty="0"/>
              <a:t>Our algorithm is stable.</a:t>
            </a:r>
            <a:endParaRPr lang="en-US" sz="2000" b="1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25952-3F07-7771-ECC7-BBE5CBB4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430D7-3E85-34F4-F9C4-413A1B72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36CAD-0A4F-A883-8266-A8BACF784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96" y="3091276"/>
            <a:ext cx="6309408" cy="1773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0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46F1-1819-F8D6-A750-6BEB0040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our algorithm fast?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0BF6C6-214B-37A4-B3B2-8D13BAFF72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Recursive behavior depends on the evolution of the profile</a:t>
                </a:r>
              </a:p>
              <a:p>
                <a:r>
                  <a:rPr lang="en-US" dirty="0"/>
                  <a:t>Prior work uses flawed heuristics or weaker definitions to show convergence</a:t>
                </a:r>
              </a:p>
              <a:p>
                <a:r>
                  <a:rPr lang="en-US" dirty="0"/>
                  <a:t>We use the </a:t>
                </a:r>
                <a:r>
                  <a:rPr lang="en-US" b="1" dirty="0"/>
                  <a:t>compressed spread of sublattices</a:t>
                </a:r>
                <a:r>
                  <a:rPr lang="en-US" dirty="0"/>
                  <a:t> to analyze all profiles. Our heuristic assumptions are mild, and </a:t>
                </a:r>
                <a:r>
                  <a:rPr lang="en-US" b="1" dirty="0"/>
                  <a:t>the running time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𝝎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b="1" dirty="0"/>
                  <a:t>*.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0BF6C6-214B-37A4-B3B2-8D13BAFF72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1"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FCA6B-480F-8DE8-2643-905D7265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CD6AF-13ED-3FF6-5BCD-510B3ED5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6DC71-CE0E-396C-EB96-A1C1C1A9C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1" y="3260594"/>
            <a:ext cx="5541818" cy="1975596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5A0209-9841-97F9-2C69-446974235894}"/>
                  </a:ext>
                </a:extLst>
              </p:cNvPr>
              <p:cNvSpPr txBox="1"/>
              <p:nvPr/>
            </p:nvSpPr>
            <p:spPr>
              <a:xfrm>
                <a:off x="1916069" y="5462263"/>
                <a:ext cx="8359862" cy="466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* for inputs with log-condition number bounded by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, as is the case for size-reduced, triangular bases.</a:t>
                </a:r>
                <a:b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en-US" sz="1200" dirty="0">
                    <a:solidFill>
                      <a:schemeClr val="bg2">
                        <a:lumMod val="50000"/>
                      </a:schemeClr>
                    </a:solidFill>
                  </a:rPr>
                  <a:t>For general bases, running time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2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1200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2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00" b="0" i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200" b="0" i="1" smtClean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0" i="1" smtClean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200" b="0" i="1" smtClean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5A0209-9841-97F9-2C69-446974235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069" y="5462263"/>
                <a:ext cx="8359862" cy="466153"/>
              </a:xfrm>
              <a:prstGeom prst="rect">
                <a:avLst/>
              </a:prstGeom>
              <a:blipFill>
                <a:blip r:embed="rId4"/>
                <a:stretch>
                  <a:fillRect t="-1299"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4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342B-6176-DF9C-5A4D-EB6F66FCE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and 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F6FB8-119C-71A0-25C8-E53B8C9E4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A4C48-272B-9560-D9D5-1FD6D56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7621A-2197-1D5F-C6B8-56F61F5C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80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78441E-41D1-2489-895E-E68270A8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flatter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1CF998-8B90-0B02-1A25-FCEF326AD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flatter is a library for (f)</a:t>
            </a:r>
            <a:r>
              <a:rPr lang="en-US" dirty="0" err="1"/>
              <a:t>ast</a:t>
            </a:r>
            <a:r>
              <a:rPr lang="en-US" dirty="0"/>
              <a:t> (</a:t>
            </a:r>
            <a:r>
              <a:rPr lang="en-US" dirty="0" err="1"/>
              <a:t>lat</a:t>
            </a:r>
            <a:r>
              <a:rPr lang="en-US" dirty="0"/>
              <a:t>)tice (r)</a:t>
            </a:r>
            <a:r>
              <a:rPr lang="en-US" dirty="0" err="1"/>
              <a:t>eduction</a:t>
            </a:r>
            <a:r>
              <a:rPr lang="en-US" dirty="0"/>
              <a:t>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Goal:</a:t>
            </a:r>
            <a:r>
              <a:rPr lang="en-US" dirty="0"/>
              <a:t> easy-to-use tool like FPLLL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A9755-7938-2339-E2E2-429681EEE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2B8EB-48A6-69BD-6144-AC6B843C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6B3530B5-587C-1634-F50B-FAB6FE547E05}"/>
              </a:ext>
            </a:extLst>
          </p:cNvPr>
          <p:cNvSpPr txBox="1">
            <a:spLocks/>
          </p:cNvSpPr>
          <p:nvPr/>
        </p:nvSpPr>
        <p:spPr>
          <a:xfrm>
            <a:off x="1937031" y="2530467"/>
            <a:ext cx="9601200" cy="461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and tested against many cryptanalytic attacks</a:t>
            </a:r>
          </a:p>
          <a:p>
            <a:r>
              <a:rPr lang="en-US" dirty="0"/>
              <a:t>Recursive leaf nodes use FPLLL’s L</a:t>
            </a:r>
            <a:r>
              <a:rPr lang="en-US" baseline="30000" dirty="0"/>
              <a:t>2</a:t>
            </a:r>
            <a:r>
              <a:rPr lang="en-US" dirty="0"/>
              <a:t> and BKZ implementations</a:t>
            </a:r>
          </a:p>
          <a:p>
            <a:r>
              <a:rPr lang="en-US" dirty="0"/>
              <a:t>Parallelized by tracking data dependencies in recursive updates</a:t>
            </a:r>
          </a:p>
          <a:p>
            <a:r>
              <a:rPr lang="en-US" dirty="0"/>
              <a:t>~15000 lines of C++, available at </a:t>
            </a:r>
            <a:r>
              <a:rPr lang="en-US" dirty="0">
                <a:hlinkClick r:id="rId2"/>
              </a:rPr>
              <a:t>https://github.com/keeganryan/flatter</a:t>
            </a:r>
            <a:endParaRPr lang="en-US" dirty="0"/>
          </a:p>
          <a:p>
            <a:r>
              <a:rPr lang="en-US" dirty="0"/>
              <a:t>Implementations planned for FPLLL and Pari/GP</a:t>
            </a:r>
          </a:p>
        </p:txBody>
      </p:sp>
    </p:spTree>
    <p:extLst>
      <p:ext uri="{BB962C8B-B14F-4D97-AF65-F5344CB8AC3E}">
        <p14:creationId xmlns:p14="http://schemas.microsoft.com/office/powerpoint/2010/main" val="387286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4956D9-24C3-D85E-E458-E8941CF9F3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Experiment: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ary</a:t>
                </a:r>
                <a:r>
                  <a:rPr lang="en-US" dirty="0"/>
                  <a:t> lattices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4956D9-24C3-D85E-E458-E8941CF9F3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51" t="-17391" b="-35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8A2FE0-A829-B90D-D173-BBA27E707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874773" y="1324040"/>
            <a:ext cx="4935943" cy="37019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A6D16-BCB5-9E7A-5F30-4C4A5B38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20EBB-9F85-03F0-A388-B4EC83B9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D4ED1DE8-0373-8D51-A5B2-2CC0DF5A7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079"/>
          <a:stretch/>
        </p:blipFill>
        <p:spPr>
          <a:xfrm>
            <a:off x="1066604" y="1673200"/>
            <a:ext cx="4762433" cy="3068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180A9E-CBAB-2B80-DBE2-8843EB281072}"/>
                  </a:ext>
                </a:extLst>
              </p:cNvPr>
              <p:cNvSpPr txBox="1"/>
              <p:nvPr/>
            </p:nvSpPr>
            <p:spPr>
              <a:xfrm>
                <a:off x="1261918" y="5385492"/>
                <a:ext cx="9668164" cy="78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Bases of the form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400" b="0" i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⌈"/>
                        <m:endChr m:val="⌉"/>
                        <m:ctrlP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≈2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14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reduced to root Hermite factor 1.02.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180A9E-CBAB-2B80-DBE2-8843EB28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18" y="5385492"/>
                <a:ext cx="9668164" cy="787203"/>
              </a:xfrm>
              <a:prstGeom prst="rect">
                <a:avLst/>
              </a:prstGeom>
              <a:blipFill>
                <a:blip r:embed="rId5"/>
                <a:stretch>
                  <a:fillRect b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35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6D9-24C3-D85E-E458-E8941CF9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Experiment: Gentry-Halevi FHE </a:t>
            </a:r>
            <a:r>
              <a:rPr lang="en-US" dirty="0">
                <a:solidFill>
                  <a:schemeClr val="accent2"/>
                </a:solidFill>
              </a:rPr>
              <a:t>[GH11]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8A2FE0-A829-B90D-D173-BBA27E707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905619" y="1324039"/>
            <a:ext cx="4935943" cy="37019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A6D16-BCB5-9E7A-5F30-4C4A5B38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20EBB-9F85-03F0-A388-B4EC83B9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D1DE8-0373-8D51-A5B2-2CC0DF5A7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8" b="13704"/>
          <a:stretch/>
        </p:blipFill>
        <p:spPr>
          <a:xfrm>
            <a:off x="1105019" y="1867909"/>
            <a:ext cx="4800600" cy="2865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180A9E-CBAB-2B80-DBE2-8843EB281072}"/>
                  </a:ext>
                </a:extLst>
              </p:cNvPr>
              <p:cNvSpPr txBox="1"/>
              <p:nvPr/>
            </p:nvSpPr>
            <p:spPr>
              <a:xfrm>
                <a:off x="3746761" y="5467612"/>
                <a:ext cx="46984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Gentry-Halevi lattices of security level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400" b="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with dimension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 and entry size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=380(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180A9E-CBAB-2B80-DBE2-8843EB28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761" y="5467612"/>
                <a:ext cx="4698478" cy="523220"/>
              </a:xfrm>
              <a:prstGeom prst="rect">
                <a:avLst/>
              </a:prstGeom>
              <a:blipFill>
                <a:blip r:embed="rId4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36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6D9-24C3-D85E-E458-E8941CF9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Experiment: RSA partial factorization </a:t>
            </a:r>
            <a:r>
              <a:rPr lang="en-US" dirty="0">
                <a:solidFill>
                  <a:schemeClr val="accent2"/>
                </a:solidFill>
              </a:rPr>
              <a:t>[How01]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8A2FE0-A829-B90D-D173-BBA27E707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874773" y="1324040"/>
            <a:ext cx="4935943" cy="37019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A6D16-BCB5-9E7A-5F30-4C4A5B38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20EBB-9F85-03F0-A388-B4EC83B9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D1DE8-0373-8D51-A5B2-2CC0DF5A7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4" b="14248"/>
          <a:stretch/>
        </p:blipFill>
        <p:spPr>
          <a:xfrm>
            <a:off x="1059360" y="1867909"/>
            <a:ext cx="4800600" cy="2865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180A9E-CBAB-2B80-DBE2-8843EB281072}"/>
                  </a:ext>
                </a:extLst>
              </p:cNvPr>
              <p:cNvSpPr txBox="1"/>
              <p:nvPr/>
            </p:nvSpPr>
            <p:spPr>
              <a:xfrm>
                <a:off x="3746761" y="5467612"/>
                <a:ext cx="46984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2048-bit RSA key with 514+ bits of one factor known.</a:t>
                </a:r>
              </a:p>
              <a:p>
                <a:pPr algn="ctr"/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The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[KEF21]</a:t>
                </a: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 implementation crashed for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&gt;19</m:t>
                    </m:r>
                  </m:oMath>
                </a14:m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180A9E-CBAB-2B80-DBE2-8843EB28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761" y="5467612"/>
                <a:ext cx="4698478" cy="523220"/>
              </a:xfrm>
              <a:prstGeom prst="rect">
                <a:avLst/>
              </a:prstGeom>
              <a:blipFill>
                <a:blip r:embed="rId4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37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2B221-08A2-ED1F-D99D-E66585F75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applications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8B14D-EBB4-B6D6-6064-3D4E00A1F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3872" y="1214285"/>
                <a:ext cx="9601200" cy="461624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Implicit factoring of RSA </a:t>
                </a:r>
                <a:r>
                  <a:rPr lang="en-US" dirty="0">
                    <a:solidFill>
                      <a:schemeClr val="accent2"/>
                    </a:solidFill>
                  </a:rPr>
                  <a:t>[H</a:t>
                </a:r>
                <a:r>
                  <a:rPr lang="en-US" b="1" dirty="0">
                    <a:solidFill>
                      <a:schemeClr val="accent2"/>
                    </a:solidFill>
                  </a:rPr>
                  <a:t>R</a:t>
                </a:r>
                <a:r>
                  <a:rPr lang="en-US" dirty="0">
                    <a:solidFill>
                      <a:schemeClr val="accent2"/>
                    </a:solidFill>
                  </a:rPr>
                  <a:t>23]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=465,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=2048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74320" lvl="1" indent="0">
                  <a:buNone/>
                </a:pPr>
                <a:r>
                  <a:rPr lang="en-US" dirty="0"/>
                  <a:t>Recover the factorization of two RSA keys whose factors share middle bits</a:t>
                </a:r>
              </a:p>
              <a:p>
                <a:r>
                  <a:rPr lang="en-US" dirty="0"/>
                  <a:t>Backdooring RSA PRG </a:t>
                </a:r>
                <a:r>
                  <a:rPr lang="en-US" dirty="0">
                    <a:solidFill>
                      <a:schemeClr val="accent2"/>
                    </a:solidFill>
                  </a:rPr>
                  <a:t>[DGH</a:t>
                </a:r>
                <a:r>
                  <a:rPr lang="en-US" b="1" dirty="0">
                    <a:solidFill>
                      <a:schemeClr val="accent2"/>
                    </a:solidFill>
                  </a:rPr>
                  <a:t>+</a:t>
                </a:r>
                <a:r>
                  <a:rPr lang="en-US" dirty="0">
                    <a:solidFill>
                      <a:schemeClr val="accent2"/>
                    </a:solidFill>
                  </a:rPr>
                  <a:t>23]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=1443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74320" lvl="1" indent="0">
                  <a:buNone/>
                </a:pPr>
                <a:r>
                  <a:rPr lang="en-US" dirty="0"/>
                  <a:t>Use Coppersmith’s method to recover the secret RNG state from output</a:t>
                </a:r>
              </a:p>
              <a:p>
                <a:r>
                  <a:rPr lang="en-US" dirty="0"/>
                  <a:t>Exploiting SSH </a:t>
                </a:r>
                <a:r>
                  <a:rPr lang="en-US" dirty="0">
                    <a:solidFill>
                      <a:schemeClr val="accent2"/>
                    </a:solidFill>
                  </a:rPr>
                  <a:t>[To appear in CCS 2023]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≈86000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74320" lvl="1" indent="0">
                  <a:buNone/>
                </a:pPr>
                <a:r>
                  <a:rPr lang="en-US" dirty="0"/>
                  <a:t>Recover key material from broken implementations</a:t>
                </a:r>
              </a:p>
              <a:p>
                <a:r>
                  <a:rPr lang="en-US" dirty="0"/>
                  <a:t>Preprocessing for PQC experiments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large)</a:t>
                </a:r>
              </a:p>
              <a:p>
                <a:pPr marL="274320" lvl="1" indent="0">
                  <a:buNone/>
                </a:pPr>
                <a:r>
                  <a:rPr lang="en-US" dirty="0"/>
                  <a:t>Prepare bases for exact lattice reduction algorithms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-bases of ideals in number fields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small,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very large)</a:t>
                </a:r>
              </a:p>
              <a:p>
                <a:pPr marL="274320" lvl="1" indent="0">
                  <a:buNone/>
                </a:pPr>
                <a:r>
                  <a:rPr lang="en-US" dirty="0"/>
                  <a:t>Find a basis which enables efficient computation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8B14D-EBB4-B6D6-6064-3D4E00A1F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3872" y="1214285"/>
                <a:ext cx="9601200" cy="4616244"/>
              </a:xfrm>
              <a:blipFill>
                <a:blip r:embed="rId2"/>
                <a:stretch>
                  <a:fillRect l="-571"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77088-74B5-D9FD-4DD8-B6262A4D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ECF7F-62B2-E03D-9F1F-784CD885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Keegan Ryan</a:t>
            </a:r>
          </a:p>
          <a:p>
            <a:r>
              <a:rPr lang="en-US" dirty="0"/>
              <a:t>kryan@ucsd.edu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ED2BF4-8FC3-02F9-F9DB-284572A0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95" y="576072"/>
            <a:ext cx="242316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B0268D-F4D8-C4E2-D1E6-4DB616A92C43}"/>
              </a:ext>
            </a:extLst>
          </p:cNvPr>
          <p:cNvSpPr txBox="1"/>
          <p:nvPr/>
        </p:nvSpPr>
        <p:spPr>
          <a:xfrm>
            <a:off x="2023802" y="2880035"/>
            <a:ext cx="247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https://ia.cr/2023/237</a:t>
            </a:r>
            <a:endParaRPr lang="en-US" dirty="0">
              <a:effectLst/>
            </a:endParaRPr>
          </a:p>
          <a:p>
            <a:pPr algn="ctr"/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369ADD2-F4C3-CD24-DD2E-36694EF3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95" y="3654799"/>
            <a:ext cx="242316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D1AB0-A39B-E761-25B7-7C4C34671338}"/>
              </a:ext>
            </a:extLst>
          </p:cNvPr>
          <p:cNvSpPr txBox="1"/>
          <p:nvPr/>
        </p:nvSpPr>
        <p:spPr>
          <a:xfrm>
            <a:off x="861056" y="5958762"/>
            <a:ext cx="480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https://github.com/keeganryan/flatter</a:t>
            </a:r>
            <a:endParaRPr lang="en-US" dirty="0">
              <a:effectLst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09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09D862-987F-8D3A-7ECF-E6FDF70D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FC46B-CB1D-8C30-DE4E-1F9BDC1AC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[CSV12] Chang, X.W.,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Stehlé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D., Villard, G.: Perturbation analysis of the QR factor R in the context of LLL lattice basis reduction. Mathematics of Computation 81(279), 1487-1511 (2012), https://hal-ens-lyon.archives-ouvertes.fr/ensl-00529425</a:t>
            </a: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[CN11]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Chen, Y., Nguyen, P.Q.: BKZ 2.0: Better lattice security estimates. In: Lee, D.H., Wang, X. (eds.) ASIACRYPT 2011. LNCS, vol. 7073, pp. 1-20. Springer, Heidelberg (Dec 2011). https://doi.org/10.1007/978-3-642-25385-0_1</a:t>
            </a: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[DGH+23] Davis, H., Green, M.,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Heninger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N., Ryan, K., Suhl, A.: On the possibility of a backdoor in the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Micali-Schnorr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Generator. Cryptology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ePrint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Archive, Report 2023/440 (2023), https://eprint.iacr.org/2023/440</a:t>
            </a:r>
            <a:endParaRPr lang="en-US" sz="1800" b="0" i="0" u="none" strike="noStrike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[GH11] Gentry, C., Halevi, S.: Implementing Gentry's fully-homomorphic encryption scheme. In: Paterson, K.G. (ed.) EUROCRYPT 2011. LNCS, vol. 6632, pp. 129-148. Springer, Heidelberg (May 2011). https://doi.org/10.1007/978-3-642-20465-4_9</a:t>
            </a: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[HR23]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Heninger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N., Ryan, K.: The Hidden Number Problem with Small Unknown Multipliers: Cryptanalyzing MEGA in Six Queries and Other Applications. In: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Boldyreva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A., Kolesnikov, V. (eds) Public-Key Cryptography - PKC 2023. PKC 2023. Lecture Notes in Computer Science, vol 13940. Springer, Cham. https://doi.org/10.1007/978-3-031-31368-4_6</a:t>
            </a: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[How01]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Howgrave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-Graham, N.: Approximate integer common divisors. In: Silverman, J.H. (ed.) Cryptography and Lattices. pp. 51-66. Springer, Heidelberg (2001)</a:t>
            </a: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[KEF21] Kirchner, P.,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Espitau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T.,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Fouque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P.A.: Towards faster polynomial-time lattice reduction. In: Malkin, T.,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Peikert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C. (eds.) CRYPTO 2021, Part II. LNCS, vol. 12826, pp. 760-790. Springer, Heidelberg, Virtual Event (Aug 2021). https://doi.org/10.1007/978-3-030-84245-1_26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[KS01] Koy, H.,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Schnorr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C.P.: Segment LLL-reduction of lattice bases. In: Silverman, J.H. (ed.) Cryptography and Lattices. pp. 67-80. Springer, Heidelberg (2001)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[LLL82]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Lenstra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A.K.,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Lenstra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H.W.,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Lovász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L.: Factoring polynomials with rational coefficients.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Mathematische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Annalen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261(4), 515-534 (Dec 1982). https://doi.org/10.1007/BF01457454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[NS16]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Neumaier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Stehlé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D.: Faster LLL-type reduction of lattice bases. In: Proceedings of the ACM on International Symposium on Symbolic and Algebraic Computation. p. 373-380. ISSAC '16, Association for Computing Machinery, New York, NY, USA (2016). https://doi.org/10.1145/2930889.2930917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[NS09] Nguyen, P.Q.,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Stehlé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D.: An LLL algorithm with quadratic complexity. SIAM Journal on Computing 39(3), 874-903 (2009). 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https://doi.org/10.1137/070705702</a:t>
            </a:r>
            <a:endParaRPr lang="en-US" sz="1800" b="0" i="0" u="none" strike="noStrike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effectLst/>
              </a:rPr>
              <a:t>[NS01] Nguyen, P.Q., Stern, J.: The Two Faces of Lattices in Cryptology. In: Silverman, J.H. (eds) Cryptography and Lattices.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ffectLst/>
              </a:rPr>
              <a:t>CaLC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ffectLst/>
              </a:rPr>
              <a:t> 2001. Lecture Notes in Computer Science, vol 2146. Springer, Heidelberg (2001). https://doi.org/10.1007/3-540-44670-2_12</a:t>
            </a: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[PSZ15]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Plantard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T., Susilo, W., Zhang, Z.: LLL for ideal lattices: re-evaluation of the security of Gentry-Halevi's FHE scheme. Designs, Codes and Cryptography 76(2), 325-344 (Aug 2015). https://doi.org/10.1007/s10623-014-9957-1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[SMSV14]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Saruchi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Morel, I., </a:t>
            </a:r>
            <a:r>
              <a:rPr lang="en-US" sz="18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Stehlé</a:t>
            </a:r>
            <a:r>
              <a:rPr lang="en-US" sz="18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D., Villard, G.: LLL reducing with the most significant bits. In: Proceedings of the 39th International Symposium on Symbolic and Algebraic Computation. p. 367-374. ISSAC '14, Association for Computing Machinery, New York, NY, USA (2014). https://doi.org/10.1145/2608628.2608645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096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C7ABEA2-355F-FB16-0C40-00159AD5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reduction is a cryptanalytic bottleneck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8A175302-D70D-5CBB-A28D-315ABA8271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5400" y="1214285"/>
                <a:ext cx="9871364" cy="46162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a lattice basis with 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entries of bit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[LLL82] </a:t>
                </a:r>
                <a:r>
                  <a:rPr lang="en-US" dirty="0"/>
                  <a:t>takes time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Usable for dimension ~20</a:t>
                </a: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[NS09] </a:t>
                </a:r>
                <a:r>
                  <a:rPr lang="en-US" dirty="0"/>
                  <a:t>takes time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Implemented by FPLLL and usable for dimension ~200</a:t>
                </a: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[NS16] </a:t>
                </a:r>
                <a:r>
                  <a:rPr lang="en-US" dirty="0"/>
                  <a:t>takes time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br>
                  <a:rPr lang="en-US" dirty="0"/>
                </a:br>
                <a:r>
                  <a:rPr lang="en-US" dirty="0"/>
                  <a:t>Involves exact arithmetic on huge numbers, usable for dimension ~20</a:t>
                </a:r>
              </a:p>
              <a:p>
                <a:r>
                  <a:rPr lang="en-US" b="1" dirty="0"/>
                  <a:t>This work: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b="1" dirty="0"/>
                  <a:t> for common applications</a:t>
                </a:r>
                <a:br>
                  <a:rPr lang="en-US" b="1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is the exponent for matrix multiplication</a:t>
                </a:r>
                <a:br>
                  <a:rPr lang="en-US" b="1" dirty="0"/>
                </a:br>
                <a:r>
                  <a:rPr lang="en-US" dirty="0"/>
                  <a:t>Involves some heuristic assumptions, and </a:t>
                </a:r>
                <a:r>
                  <a:rPr lang="en-US" b="1" dirty="0"/>
                  <a:t>usable for dimension ~2000</a:t>
                </a:r>
                <a:endParaRPr lang="en-US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8A175302-D70D-5CBB-A28D-315ABA8271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0" y="1214285"/>
                <a:ext cx="9871364" cy="4616244"/>
              </a:xfrm>
              <a:blipFill>
                <a:blip r:embed="rId2"/>
                <a:stretch>
                  <a:fillRect l="-679"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8C74FE-6ACF-8834-AE3B-F7567C0A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B06A97-5A6C-79D5-7ED6-993218D7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1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58FD-3543-7E77-3374-FAAA3CEC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Gentry-Halevi FHE </a:t>
            </a:r>
            <a:r>
              <a:rPr lang="en-US" dirty="0">
                <a:solidFill>
                  <a:schemeClr val="accent2"/>
                </a:solidFill>
              </a:rPr>
              <a:t>[GH11]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CC3B7-2158-0FE7-4940-A2C910863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Gentry-Halevi public challenges for FHE can be broken with LLL reduction.</a:t>
            </a:r>
          </a:p>
          <a:p>
            <a:pPr marL="0" indent="0">
              <a:buNone/>
            </a:pPr>
            <a:r>
              <a:rPr lang="en-US" dirty="0"/>
              <a:t>In practice, this is still too expensive.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79451-2741-248B-CACB-6E4C8530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1A60E-8720-16BD-BDD2-EF62598D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E1B2CEF3-96CF-00D9-3DD4-12380CECE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546743"/>
                  </p:ext>
                </p:extLst>
              </p:nvPr>
            </p:nvGraphicFramePr>
            <p:xfrm>
              <a:off x="1856658" y="2400982"/>
              <a:ext cx="8478684" cy="174752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478116">
                      <a:extLst>
                        <a:ext uri="{9D8B030D-6E8A-4147-A177-3AD203B41FA5}">
                          <a16:colId xmlns:a16="http://schemas.microsoft.com/office/drawing/2014/main" val="3804129379"/>
                        </a:ext>
                      </a:extLst>
                    </a:gridCol>
                    <a:gridCol w="1386349">
                      <a:extLst>
                        <a:ext uri="{9D8B030D-6E8A-4147-A177-3AD203B41FA5}">
                          <a16:colId xmlns:a16="http://schemas.microsoft.com/office/drawing/2014/main" val="724276176"/>
                        </a:ext>
                      </a:extLst>
                    </a:gridCol>
                    <a:gridCol w="1288026">
                      <a:extLst>
                        <a:ext uri="{9D8B030D-6E8A-4147-A177-3AD203B41FA5}">
                          <a16:colId xmlns:a16="http://schemas.microsoft.com/office/drawing/2014/main" val="4107471458"/>
                        </a:ext>
                      </a:extLst>
                    </a:gridCol>
                    <a:gridCol w="2812025">
                      <a:extLst>
                        <a:ext uri="{9D8B030D-6E8A-4147-A177-3AD203B41FA5}">
                          <a16:colId xmlns:a16="http://schemas.microsoft.com/office/drawing/2014/main" val="3282618692"/>
                        </a:ext>
                      </a:extLst>
                    </a:gridCol>
                    <a:gridCol w="1514168">
                      <a:extLst>
                        <a:ext uri="{9D8B030D-6E8A-4147-A177-3AD203B41FA5}">
                          <a16:colId xmlns:a16="http://schemas.microsoft.com/office/drawing/2014/main" val="1898442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Dimension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b="1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Entry size 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Best attack</a:t>
                          </a:r>
                        </a:p>
                        <a:p>
                          <a:pPr algn="ctr"/>
                          <a:r>
                            <a:rPr lang="en-US" dirty="0"/>
                            <a:t>core-time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Ours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563618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Toy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190 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24 days [PSZ15]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15 minutes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5854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Small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2048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760 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(est.) 15.7 years [PSZ15]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31 hours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092759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Medium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8192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3040 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(est.) 68582 years [CN11]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6.4 years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826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E1B2CEF3-96CF-00D9-3DD4-12380CECE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546743"/>
                  </p:ext>
                </p:extLst>
              </p:nvPr>
            </p:nvGraphicFramePr>
            <p:xfrm>
              <a:off x="1856658" y="2400982"/>
              <a:ext cx="8478684" cy="174752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478116">
                      <a:extLst>
                        <a:ext uri="{9D8B030D-6E8A-4147-A177-3AD203B41FA5}">
                          <a16:colId xmlns:a16="http://schemas.microsoft.com/office/drawing/2014/main" val="3804129379"/>
                        </a:ext>
                      </a:extLst>
                    </a:gridCol>
                    <a:gridCol w="1386349">
                      <a:extLst>
                        <a:ext uri="{9D8B030D-6E8A-4147-A177-3AD203B41FA5}">
                          <a16:colId xmlns:a16="http://schemas.microsoft.com/office/drawing/2014/main" val="724276176"/>
                        </a:ext>
                      </a:extLst>
                    </a:gridCol>
                    <a:gridCol w="1288026">
                      <a:extLst>
                        <a:ext uri="{9D8B030D-6E8A-4147-A177-3AD203B41FA5}">
                          <a16:colId xmlns:a16="http://schemas.microsoft.com/office/drawing/2014/main" val="4107471458"/>
                        </a:ext>
                      </a:extLst>
                    </a:gridCol>
                    <a:gridCol w="2812025">
                      <a:extLst>
                        <a:ext uri="{9D8B030D-6E8A-4147-A177-3AD203B41FA5}">
                          <a16:colId xmlns:a16="http://schemas.microsoft.com/office/drawing/2014/main" val="3282618692"/>
                        </a:ext>
                      </a:extLst>
                    </a:gridCol>
                    <a:gridCol w="1514168">
                      <a:extLst>
                        <a:ext uri="{9D8B030D-6E8A-4147-A177-3AD203B41FA5}">
                          <a16:colId xmlns:a16="http://schemas.microsoft.com/office/drawing/2014/main" val="1898442312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7489" t="-4762" r="-407489" b="-18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2170" t="-4762" r="-336321" b="-18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Best attack</a:t>
                          </a:r>
                        </a:p>
                        <a:p>
                          <a:pPr algn="ctr"/>
                          <a:r>
                            <a:rPr lang="en-US" dirty="0"/>
                            <a:t>core-time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Ours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563618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Toy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190 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24 days [PSZ15]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15 minutes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5854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Small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2048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760 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(est.) 15.7 years [PSZ15]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31 hours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092759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Medium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8192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3040 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(est.) 68582 years [CN11]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6.4 years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8261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298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58FD-3543-7E77-3374-FAAA3CEC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Gentry-Halevi FHE </a:t>
            </a:r>
            <a:r>
              <a:rPr lang="en-US" dirty="0">
                <a:solidFill>
                  <a:schemeClr val="accent2"/>
                </a:solidFill>
              </a:rPr>
              <a:t>[GH11]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CC3B7-2158-0FE7-4940-A2C910863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14285"/>
            <a:ext cx="9601200" cy="9669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Gentry-Halevi public challenges for FHE can be broken with LLL reduction.</a:t>
            </a:r>
          </a:p>
          <a:p>
            <a:pPr marL="0" indent="0">
              <a:buNone/>
            </a:pPr>
            <a:r>
              <a:rPr lang="en-US" dirty="0"/>
              <a:t>In practice, this is still too expensive.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79451-2741-248B-CACB-6E4C8530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1A60E-8720-16BD-BDD2-EF62598D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184" name="Group 223">
            <a:extLst>
              <a:ext uri="{FF2B5EF4-FFF2-40B4-BE49-F238E27FC236}">
                <a16:creationId xmlns:a16="http://schemas.microsoft.com/office/drawing/2014/main" id="{2163BCA1-24E9-6083-C834-865FE852E9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3087" y="2208839"/>
            <a:ext cx="8505829" cy="2816217"/>
            <a:chOff x="1170" y="2677"/>
            <a:chExt cx="5358" cy="1774"/>
          </a:xfrm>
        </p:grpSpPr>
        <p:sp>
          <p:nvSpPr>
            <p:cNvPr id="1186" name="AutoShape 222">
              <a:extLst>
                <a:ext uri="{FF2B5EF4-FFF2-40B4-BE49-F238E27FC236}">
                  <a16:creationId xmlns:a16="http://schemas.microsoft.com/office/drawing/2014/main" id="{D04D8115-D143-81AA-567D-0EA6C7AFF5B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70" y="2677"/>
              <a:ext cx="5358" cy="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Rectangle 224">
              <a:extLst>
                <a:ext uri="{FF2B5EF4-FFF2-40B4-BE49-F238E27FC236}">
                  <a16:creationId xmlns:a16="http://schemas.microsoft.com/office/drawing/2014/main" id="{5BA9B18F-8E93-09E1-957E-72CF7328F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3095"/>
              <a:ext cx="931" cy="234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49" name="Picture 225">
              <a:extLst>
                <a:ext uri="{FF2B5EF4-FFF2-40B4-BE49-F238E27FC236}">
                  <a16:creationId xmlns:a16="http://schemas.microsoft.com/office/drawing/2014/main" id="{6DB2C112-7FAA-E106-C6DA-DC94C4AC6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3609"/>
              <a:ext cx="233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0" name="Rectangle 227">
              <a:extLst>
                <a:ext uri="{FF2B5EF4-FFF2-40B4-BE49-F238E27FC236}">
                  <a16:creationId xmlns:a16="http://schemas.microsoft.com/office/drawing/2014/main" id="{D61CBB11-C95C-38D3-7B82-1B8EF9DFA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" y="3095"/>
              <a:ext cx="874" cy="234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52" name="Picture 228">
              <a:extLst>
                <a:ext uri="{FF2B5EF4-FFF2-40B4-BE49-F238E27FC236}">
                  <a16:creationId xmlns:a16="http://schemas.microsoft.com/office/drawing/2014/main" id="{855AED58-560B-9532-C467-50AA84713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3550"/>
              <a:ext cx="233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3" name="Rectangle 230">
              <a:extLst>
                <a:ext uri="{FF2B5EF4-FFF2-40B4-BE49-F238E27FC236}">
                  <a16:creationId xmlns:a16="http://schemas.microsoft.com/office/drawing/2014/main" id="{EF035F34-E733-F3DE-A749-5DD0989C0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3095"/>
              <a:ext cx="812" cy="234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55" name="Picture 231">
              <a:extLst>
                <a:ext uri="{FF2B5EF4-FFF2-40B4-BE49-F238E27FC236}">
                  <a16:creationId xmlns:a16="http://schemas.microsoft.com/office/drawing/2014/main" id="{BDE17558-B8DA-690F-7AFC-226108731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3490"/>
              <a:ext cx="233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6" name="Rectangle 233">
              <a:extLst>
                <a:ext uri="{FF2B5EF4-FFF2-40B4-BE49-F238E27FC236}">
                  <a16:creationId xmlns:a16="http://schemas.microsoft.com/office/drawing/2014/main" id="{59D9BED0-9D95-8494-0BE3-EF1C01EE6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9" y="3095"/>
              <a:ext cx="1771" cy="234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58" name="Picture 234">
              <a:extLst>
                <a:ext uri="{FF2B5EF4-FFF2-40B4-BE49-F238E27FC236}">
                  <a16:creationId xmlns:a16="http://schemas.microsoft.com/office/drawing/2014/main" id="{F4BC7C40-5BCD-E179-1C78-CFC8FAFB3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4450"/>
              <a:ext cx="234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9" name="Rectangle 236">
              <a:extLst>
                <a:ext uri="{FF2B5EF4-FFF2-40B4-BE49-F238E27FC236}">
                  <a16:creationId xmlns:a16="http://schemas.microsoft.com/office/drawing/2014/main" id="{B5360F0A-4C88-C477-5E28-23AD0C707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" y="3095"/>
              <a:ext cx="955" cy="234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61" name="Picture 237">
              <a:extLst>
                <a:ext uri="{FF2B5EF4-FFF2-40B4-BE49-F238E27FC236}">
                  <a16:creationId xmlns:a16="http://schemas.microsoft.com/office/drawing/2014/main" id="{BBAF0887-12E4-E438-75DD-F5F53E1C6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3631"/>
              <a:ext cx="234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2" name="Rectangle 239">
              <a:extLst>
                <a:ext uri="{FF2B5EF4-FFF2-40B4-BE49-F238E27FC236}">
                  <a16:creationId xmlns:a16="http://schemas.microsoft.com/office/drawing/2014/main" id="{C1B2D507-5915-7077-3225-354DFFB78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3562"/>
              <a:ext cx="931" cy="230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64" name="Picture 240">
              <a:extLst>
                <a:ext uri="{FF2B5EF4-FFF2-40B4-BE49-F238E27FC236}">
                  <a16:creationId xmlns:a16="http://schemas.microsoft.com/office/drawing/2014/main" id="{3F875907-9514-CD77-42F4-954EDF638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3609"/>
              <a:ext cx="23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5" name="Rectangle 242">
              <a:extLst>
                <a:ext uri="{FF2B5EF4-FFF2-40B4-BE49-F238E27FC236}">
                  <a16:creationId xmlns:a16="http://schemas.microsoft.com/office/drawing/2014/main" id="{62A79729-2345-3563-9EDB-B55664EC5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" y="3562"/>
              <a:ext cx="874" cy="230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67" name="Picture 243">
              <a:extLst>
                <a:ext uri="{FF2B5EF4-FFF2-40B4-BE49-F238E27FC236}">
                  <a16:creationId xmlns:a16="http://schemas.microsoft.com/office/drawing/2014/main" id="{8A83C713-9CB4-55A4-56D9-D5BDAAADB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3550"/>
              <a:ext cx="23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7" name="Rectangle 245">
              <a:extLst>
                <a:ext uri="{FF2B5EF4-FFF2-40B4-BE49-F238E27FC236}">
                  <a16:creationId xmlns:a16="http://schemas.microsoft.com/office/drawing/2014/main" id="{09543E2F-9D40-9595-3F28-44DB6428B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3562"/>
              <a:ext cx="812" cy="230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70" name="Picture 246">
              <a:extLst>
                <a:ext uri="{FF2B5EF4-FFF2-40B4-BE49-F238E27FC236}">
                  <a16:creationId xmlns:a16="http://schemas.microsoft.com/office/drawing/2014/main" id="{FCDB2D2C-CED7-FCC9-C07A-FAE5B2390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3490"/>
              <a:ext cx="23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9" name="Rectangle 248">
              <a:extLst>
                <a:ext uri="{FF2B5EF4-FFF2-40B4-BE49-F238E27FC236}">
                  <a16:creationId xmlns:a16="http://schemas.microsoft.com/office/drawing/2014/main" id="{EBE8AB5E-FB04-F1A5-382D-4A2E667C9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9" y="3562"/>
              <a:ext cx="1771" cy="230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273" name="Picture 249">
              <a:extLst>
                <a:ext uri="{FF2B5EF4-FFF2-40B4-BE49-F238E27FC236}">
                  <a16:creationId xmlns:a16="http://schemas.microsoft.com/office/drawing/2014/main" id="{1928A71D-4FB1-1412-27D4-1E035F9D7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4450"/>
              <a:ext cx="23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1" name="Rectangle 251">
              <a:extLst>
                <a:ext uri="{FF2B5EF4-FFF2-40B4-BE49-F238E27FC236}">
                  <a16:creationId xmlns:a16="http://schemas.microsoft.com/office/drawing/2014/main" id="{45ABC5E2-511D-24B0-F43D-DB993CF1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" y="3562"/>
              <a:ext cx="955" cy="230"/>
            </a:xfrm>
            <a:prstGeom prst="rect">
              <a:avLst/>
            </a:prstGeom>
            <a:solidFill>
              <a:srgbClr val="D15A3E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76" name="Picture 252">
              <a:extLst>
                <a:ext uri="{FF2B5EF4-FFF2-40B4-BE49-F238E27FC236}">
                  <a16:creationId xmlns:a16="http://schemas.microsoft.com/office/drawing/2014/main" id="{D5C403D5-3EE8-F37E-3119-1831D0B81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3631"/>
              <a:ext cx="23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3" name="Line 254">
              <a:extLst>
                <a:ext uri="{FF2B5EF4-FFF2-40B4-BE49-F238E27FC236}">
                  <a16:creationId xmlns:a16="http://schemas.microsoft.com/office/drawing/2014/main" id="{162E777E-C2A4-8B55-EDFF-21EFF91AD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5" y="2688"/>
              <a:ext cx="0" cy="1109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4" name="Line 255">
              <a:extLst>
                <a:ext uri="{FF2B5EF4-FFF2-40B4-BE49-F238E27FC236}">
                  <a16:creationId xmlns:a16="http://schemas.microsoft.com/office/drawing/2014/main" id="{72783780-CBBC-0D32-F560-AF9E14B64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8" y="2688"/>
              <a:ext cx="0" cy="1109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5" name="Line 256">
              <a:extLst>
                <a:ext uri="{FF2B5EF4-FFF2-40B4-BE49-F238E27FC236}">
                  <a16:creationId xmlns:a16="http://schemas.microsoft.com/office/drawing/2014/main" id="{6392187A-C818-D6AE-1A1D-FCBB79C0B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0" y="2688"/>
              <a:ext cx="0" cy="1109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6" name="Line 257">
              <a:extLst>
                <a:ext uri="{FF2B5EF4-FFF2-40B4-BE49-F238E27FC236}">
                  <a16:creationId xmlns:a16="http://schemas.microsoft.com/office/drawing/2014/main" id="{A0665472-FAC9-071B-E37C-A37E36108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1" y="2688"/>
              <a:ext cx="0" cy="1109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7" name="Line 258">
              <a:extLst>
                <a:ext uri="{FF2B5EF4-FFF2-40B4-BE49-F238E27FC236}">
                  <a16:creationId xmlns:a16="http://schemas.microsoft.com/office/drawing/2014/main" id="{58581B3C-9C4E-D9A4-2A85-BEB6EF6F0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3095"/>
              <a:ext cx="5349" cy="0"/>
            </a:xfrm>
            <a:prstGeom prst="line">
              <a:avLst/>
            </a:prstGeom>
            <a:noFill/>
            <a:ln w="254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" name="Line 259">
              <a:extLst>
                <a:ext uri="{FF2B5EF4-FFF2-40B4-BE49-F238E27FC236}">
                  <a16:creationId xmlns:a16="http://schemas.microsoft.com/office/drawing/2014/main" id="{3F205508-A688-88F4-294B-FCA7976315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3329"/>
              <a:ext cx="5349" cy="0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9" name="Line 260">
              <a:extLst>
                <a:ext uri="{FF2B5EF4-FFF2-40B4-BE49-F238E27FC236}">
                  <a16:creationId xmlns:a16="http://schemas.microsoft.com/office/drawing/2014/main" id="{7721ECA3-ED9A-E232-73E7-9D8321232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3563"/>
              <a:ext cx="5349" cy="0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0" name="Line 261">
              <a:extLst>
                <a:ext uri="{FF2B5EF4-FFF2-40B4-BE49-F238E27FC236}">
                  <a16:creationId xmlns:a16="http://schemas.microsoft.com/office/drawing/2014/main" id="{87C74E66-8B1B-11A5-3FF6-F508C815D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" y="2688"/>
              <a:ext cx="0" cy="1109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1" name="Line 262">
              <a:extLst>
                <a:ext uri="{FF2B5EF4-FFF2-40B4-BE49-F238E27FC236}">
                  <a16:creationId xmlns:a16="http://schemas.microsoft.com/office/drawing/2014/main" id="{F2322782-10EA-19AE-5751-929ACF3B0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5" y="2688"/>
              <a:ext cx="0" cy="1109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2" name="Line 263">
              <a:extLst>
                <a:ext uri="{FF2B5EF4-FFF2-40B4-BE49-F238E27FC236}">
                  <a16:creationId xmlns:a16="http://schemas.microsoft.com/office/drawing/2014/main" id="{64712CAC-E195-1E0F-FE55-D829F5C2D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2691"/>
              <a:ext cx="5349" cy="0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3" name="Line 264">
              <a:extLst>
                <a:ext uri="{FF2B5EF4-FFF2-40B4-BE49-F238E27FC236}">
                  <a16:creationId xmlns:a16="http://schemas.microsoft.com/office/drawing/2014/main" id="{183D6263-71A1-0D8E-C1CF-45595BD9C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3793"/>
              <a:ext cx="5349" cy="0"/>
            </a:xfrm>
            <a:prstGeom prst="line">
              <a:avLst/>
            </a:prstGeom>
            <a:noFill/>
            <a:ln w="12700">
              <a:solidFill>
                <a:srgbClr val="D15A3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4" name="Rectangle 265">
              <a:extLst>
                <a:ext uri="{FF2B5EF4-FFF2-40B4-BE49-F238E27FC236}">
                  <a16:creationId xmlns:a16="http://schemas.microsoft.com/office/drawing/2014/main" id="{73A9D21F-2A89-A25A-6862-4E603B564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2813"/>
              <a:ext cx="85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Parameters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5" name="Rectangle 266">
              <a:extLst>
                <a:ext uri="{FF2B5EF4-FFF2-40B4-BE49-F238E27FC236}">
                  <a16:creationId xmlns:a16="http://schemas.microsoft.com/office/drawing/2014/main" id="{AE360743-EB43-4C6B-E59E-0D7DCDB86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727"/>
              <a:ext cx="80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Dimension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6" name="Rectangle 267">
              <a:extLst>
                <a:ext uri="{FF2B5EF4-FFF2-40B4-BE49-F238E27FC236}">
                  <a16:creationId xmlns:a16="http://schemas.microsoft.com/office/drawing/2014/main" id="{0CD83543-0AC0-3953-EFAF-7365AAF06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7" y="2899"/>
              <a:ext cx="11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7" name="Freeform 268">
              <a:extLst>
                <a:ext uri="{FF2B5EF4-FFF2-40B4-BE49-F238E27FC236}">
                  <a16:creationId xmlns:a16="http://schemas.microsoft.com/office/drawing/2014/main" id="{F64F6D89-0CFC-CFF8-878B-4BBA16595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7" y="2962"/>
              <a:ext cx="89" cy="72"/>
            </a:xfrm>
            <a:custGeom>
              <a:avLst/>
              <a:gdLst>
                <a:gd name="T0" fmla="*/ 48 w 178"/>
                <a:gd name="T1" fmla="*/ 0 h 144"/>
                <a:gd name="T2" fmla="*/ 57 w 178"/>
                <a:gd name="T3" fmla="*/ 2 h 144"/>
                <a:gd name="T4" fmla="*/ 65 w 178"/>
                <a:gd name="T5" fmla="*/ 7 h 144"/>
                <a:gd name="T6" fmla="*/ 71 w 178"/>
                <a:gd name="T7" fmla="*/ 15 h 144"/>
                <a:gd name="T8" fmla="*/ 73 w 178"/>
                <a:gd name="T9" fmla="*/ 25 h 144"/>
                <a:gd name="T10" fmla="*/ 71 w 178"/>
                <a:gd name="T11" fmla="*/ 30 h 144"/>
                <a:gd name="T12" fmla="*/ 73 w 178"/>
                <a:gd name="T13" fmla="*/ 32 h 144"/>
                <a:gd name="T14" fmla="*/ 86 w 178"/>
                <a:gd name="T15" fmla="*/ 17 h 144"/>
                <a:gd name="T16" fmla="*/ 97 w 178"/>
                <a:gd name="T17" fmla="*/ 7 h 144"/>
                <a:gd name="T18" fmla="*/ 111 w 178"/>
                <a:gd name="T19" fmla="*/ 2 h 144"/>
                <a:gd name="T20" fmla="*/ 126 w 178"/>
                <a:gd name="T21" fmla="*/ 0 h 144"/>
                <a:gd name="T22" fmla="*/ 138 w 178"/>
                <a:gd name="T23" fmla="*/ 2 h 144"/>
                <a:gd name="T24" fmla="*/ 149 w 178"/>
                <a:gd name="T25" fmla="*/ 7 h 144"/>
                <a:gd name="T26" fmla="*/ 155 w 178"/>
                <a:gd name="T27" fmla="*/ 17 h 144"/>
                <a:gd name="T28" fmla="*/ 157 w 178"/>
                <a:gd name="T29" fmla="*/ 30 h 144"/>
                <a:gd name="T30" fmla="*/ 155 w 178"/>
                <a:gd name="T31" fmla="*/ 42 h 144"/>
                <a:gd name="T32" fmla="*/ 153 w 178"/>
                <a:gd name="T33" fmla="*/ 53 h 144"/>
                <a:gd name="T34" fmla="*/ 142 w 178"/>
                <a:gd name="T35" fmla="*/ 98 h 144"/>
                <a:gd name="T36" fmla="*/ 140 w 178"/>
                <a:gd name="T37" fmla="*/ 115 h 144"/>
                <a:gd name="T38" fmla="*/ 142 w 178"/>
                <a:gd name="T39" fmla="*/ 121 h 144"/>
                <a:gd name="T40" fmla="*/ 147 w 178"/>
                <a:gd name="T41" fmla="*/ 125 h 144"/>
                <a:gd name="T42" fmla="*/ 151 w 178"/>
                <a:gd name="T43" fmla="*/ 123 h 144"/>
                <a:gd name="T44" fmla="*/ 157 w 178"/>
                <a:gd name="T45" fmla="*/ 121 h 144"/>
                <a:gd name="T46" fmla="*/ 161 w 178"/>
                <a:gd name="T47" fmla="*/ 115 h 144"/>
                <a:gd name="T48" fmla="*/ 169 w 178"/>
                <a:gd name="T49" fmla="*/ 107 h 144"/>
                <a:gd name="T50" fmla="*/ 178 w 178"/>
                <a:gd name="T51" fmla="*/ 119 h 144"/>
                <a:gd name="T52" fmla="*/ 165 w 178"/>
                <a:gd name="T53" fmla="*/ 130 h 144"/>
                <a:gd name="T54" fmla="*/ 153 w 178"/>
                <a:gd name="T55" fmla="*/ 138 h 144"/>
                <a:gd name="T56" fmla="*/ 142 w 178"/>
                <a:gd name="T57" fmla="*/ 142 h 144"/>
                <a:gd name="T58" fmla="*/ 130 w 178"/>
                <a:gd name="T59" fmla="*/ 144 h 144"/>
                <a:gd name="T60" fmla="*/ 117 w 178"/>
                <a:gd name="T61" fmla="*/ 142 h 144"/>
                <a:gd name="T62" fmla="*/ 107 w 178"/>
                <a:gd name="T63" fmla="*/ 136 h 144"/>
                <a:gd name="T64" fmla="*/ 103 w 178"/>
                <a:gd name="T65" fmla="*/ 128 h 144"/>
                <a:gd name="T66" fmla="*/ 101 w 178"/>
                <a:gd name="T67" fmla="*/ 115 h 144"/>
                <a:gd name="T68" fmla="*/ 101 w 178"/>
                <a:gd name="T69" fmla="*/ 103 h 144"/>
                <a:gd name="T70" fmla="*/ 105 w 178"/>
                <a:gd name="T71" fmla="*/ 88 h 144"/>
                <a:gd name="T72" fmla="*/ 111 w 178"/>
                <a:gd name="T73" fmla="*/ 65 h 144"/>
                <a:gd name="T74" fmla="*/ 115 w 178"/>
                <a:gd name="T75" fmla="*/ 48 h 144"/>
                <a:gd name="T76" fmla="*/ 117 w 178"/>
                <a:gd name="T77" fmla="*/ 32 h 144"/>
                <a:gd name="T78" fmla="*/ 115 w 178"/>
                <a:gd name="T79" fmla="*/ 23 h 144"/>
                <a:gd name="T80" fmla="*/ 107 w 178"/>
                <a:gd name="T81" fmla="*/ 21 h 144"/>
                <a:gd name="T82" fmla="*/ 99 w 178"/>
                <a:gd name="T83" fmla="*/ 23 h 144"/>
                <a:gd name="T84" fmla="*/ 92 w 178"/>
                <a:gd name="T85" fmla="*/ 29 h 144"/>
                <a:gd name="T86" fmla="*/ 76 w 178"/>
                <a:gd name="T87" fmla="*/ 46 h 144"/>
                <a:gd name="T88" fmla="*/ 73 w 178"/>
                <a:gd name="T89" fmla="*/ 57 h 144"/>
                <a:gd name="T90" fmla="*/ 69 w 178"/>
                <a:gd name="T91" fmla="*/ 69 h 144"/>
                <a:gd name="T92" fmla="*/ 53 w 178"/>
                <a:gd name="T93" fmla="*/ 142 h 144"/>
                <a:gd name="T94" fmla="*/ 13 w 178"/>
                <a:gd name="T95" fmla="*/ 142 h 144"/>
                <a:gd name="T96" fmla="*/ 34 w 178"/>
                <a:gd name="T97" fmla="*/ 44 h 144"/>
                <a:gd name="T98" fmla="*/ 36 w 178"/>
                <a:gd name="T99" fmla="*/ 36 h 144"/>
                <a:gd name="T100" fmla="*/ 36 w 178"/>
                <a:gd name="T101" fmla="*/ 30 h 144"/>
                <a:gd name="T102" fmla="*/ 36 w 178"/>
                <a:gd name="T103" fmla="*/ 23 h 144"/>
                <a:gd name="T104" fmla="*/ 30 w 178"/>
                <a:gd name="T105" fmla="*/ 21 h 144"/>
                <a:gd name="T106" fmla="*/ 26 w 178"/>
                <a:gd name="T107" fmla="*/ 21 h 144"/>
                <a:gd name="T108" fmla="*/ 21 w 178"/>
                <a:gd name="T109" fmla="*/ 25 h 144"/>
                <a:gd name="T110" fmla="*/ 15 w 178"/>
                <a:gd name="T111" fmla="*/ 29 h 144"/>
                <a:gd name="T112" fmla="*/ 9 w 178"/>
                <a:gd name="T113" fmla="*/ 36 h 144"/>
                <a:gd name="T114" fmla="*/ 0 w 178"/>
                <a:gd name="T115" fmla="*/ 27 h 144"/>
                <a:gd name="T116" fmla="*/ 11 w 178"/>
                <a:gd name="T117" fmla="*/ 13 h 144"/>
                <a:gd name="T118" fmla="*/ 25 w 178"/>
                <a:gd name="T119" fmla="*/ 5 h 144"/>
                <a:gd name="T120" fmla="*/ 34 w 178"/>
                <a:gd name="T121" fmla="*/ 2 h 144"/>
                <a:gd name="T122" fmla="*/ 48 w 178"/>
                <a:gd name="T123" fmla="*/ 0 h 144"/>
                <a:gd name="T124" fmla="*/ 48 w 178"/>
                <a:gd name="T12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8" h="144">
                  <a:moveTo>
                    <a:pt x="48" y="0"/>
                  </a:moveTo>
                  <a:lnTo>
                    <a:pt x="57" y="2"/>
                  </a:lnTo>
                  <a:lnTo>
                    <a:pt x="65" y="7"/>
                  </a:lnTo>
                  <a:lnTo>
                    <a:pt x="71" y="15"/>
                  </a:lnTo>
                  <a:lnTo>
                    <a:pt x="73" y="25"/>
                  </a:lnTo>
                  <a:lnTo>
                    <a:pt x="71" y="30"/>
                  </a:lnTo>
                  <a:lnTo>
                    <a:pt x="73" y="32"/>
                  </a:lnTo>
                  <a:lnTo>
                    <a:pt x="86" y="17"/>
                  </a:lnTo>
                  <a:lnTo>
                    <a:pt x="97" y="7"/>
                  </a:lnTo>
                  <a:lnTo>
                    <a:pt x="111" y="2"/>
                  </a:lnTo>
                  <a:lnTo>
                    <a:pt x="126" y="0"/>
                  </a:lnTo>
                  <a:lnTo>
                    <a:pt x="138" y="2"/>
                  </a:lnTo>
                  <a:lnTo>
                    <a:pt x="149" y="7"/>
                  </a:lnTo>
                  <a:lnTo>
                    <a:pt x="155" y="17"/>
                  </a:lnTo>
                  <a:lnTo>
                    <a:pt x="157" y="30"/>
                  </a:lnTo>
                  <a:lnTo>
                    <a:pt x="155" y="42"/>
                  </a:lnTo>
                  <a:lnTo>
                    <a:pt x="153" y="53"/>
                  </a:lnTo>
                  <a:lnTo>
                    <a:pt x="142" y="98"/>
                  </a:lnTo>
                  <a:lnTo>
                    <a:pt x="140" y="115"/>
                  </a:lnTo>
                  <a:lnTo>
                    <a:pt x="142" y="121"/>
                  </a:lnTo>
                  <a:lnTo>
                    <a:pt x="147" y="125"/>
                  </a:lnTo>
                  <a:lnTo>
                    <a:pt x="151" y="123"/>
                  </a:lnTo>
                  <a:lnTo>
                    <a:pt x="157" y="121"/>
                  </a:lnTo>
                  <a:lnTo>
                    <a:pt x="161" y="115"/>
                  </a:lnTo>
                  <a:lnTo>
                    <a:pt x="169" y="107"/>
                  </a:lnTo>
                  <a:lnTo>
                    <a:pt x="178" y="119"/>
                  </a:lnTo>
                  <a:lnTo>
                    <a:pt x="165" y="130"/>
                  </a:lnTo>
                  <a:lnTo>
                    <a:pt x="153" y="138"/>
                  </a:lnTo>
                  <a:lnTo>
                    <a:pt x="142" y="142"/>
                  </a:lnTo>
                  <a:lnTo>
                    <a:pt x="130" y="144"/>
                  </a:lnTo>
                  <a:lnTo>
                    <a:pt x="117" y="142"/>
                  </a:lnTo>
                  <a:lnTo>
                    <a:pt x="107" y="136"/>
                  </a:lnTo>
                  <a:lnTo>
                    <a:pt x="103" y="128"/>
                  </a:lnTo>
                  <a:lnTo>
                    <a:pt x="101" y="115"/>
                  </a:lnTo>
                  <a:lnTo>
                    <a:pt x="101" y="103"/>
                  </a:lnTo>
                  <a:lnTo>
                    <a:pt x="105" y="88"/>
                  </a:lnTo>
                  <a:lnTo>
                    <a:pt x="111" y="65"/>
                  </a:lnTo>
                  <a:lnTo>
                    <a:pt x="115" y="48"/>
                  </a:lnTo>
                  <a:lnTo>
                    <a:pt x="117" y="32"/>
                  </a:lnTo>
                  <a:lnTo>
                    <a:pt x="115" y="23"/>
                  </a:lnTo>
                  <a:lnTo>
                    <a:pt x="107" y="21"/>
                  </a:lnTo>
                  <a:lnTo>
                    <a:pt x="99" y="23"/>
                  </a:lnTo>
                  <a:lnTo>
                    <a:pt x="92" y="29"/>
                  </a:lnTo>
                  <a:lnTo>
                    <a:pt x="76" y="46"/>
                  </a:lnTo>
                  <a:lnTo>
                    <a:pt x="73" y="57"/>
                  </a:lnTo>
                  <a:lnTo>
                    <a:pt x="69" y="69"/>
                  </a:lnTo>
                  <a:lnTo>
                    <a:pt x="53" y="142"/>
                  </a:lnTo>
                  <a:lnTo>
                    <a:pt x="13" y="142"/>
                  </a:lnTo>
                  <a:lnTo>
                    <a:pt x="34" y="44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21" y="25"/>
                  </a:lnTo>
                  <a:lnTo>
                    <a:pt x="15" y="29"/>
                  </a:lnTo>
                  <a:lnTo>
                    <a:pt x="9" y="36"/>
                  </a:lnTo>
                  <a:lnTo>
                    <a:pt x="0" y="27"/>
                  </a:lnTo>
                  <a:lnTo>
                    <a:pt x="11" y="13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D2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8" name="Rectangle 269">
              <a:extLst>
                <a:ext uri="{FF2B5EF4-FFF2-40B4-BE49-F238E27FC236}">
                  <a16:creationId xmlns:a16="http://schemas.microsoft.com/office/drawing/2014/main" id="{6366B7F4-65E9-ED70-068C-A77638E96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8" y="2899"/>
              <a:ext cx="11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9" name="Rectangle 270">
              <a:extLst>
                <a:ext uri="{FF2B5EF4-FFF2-40B4-BE49-F238E27FC236}">
                  <a16:creationId xmlns:a16="http://schemas.microsoft.com/office/drawing/2014/main" id="{7D062286-20B1-97F5-D86C-F1773DCA1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2727"/>
              <a:ext cx="788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Entry size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0" name="Rectangle 271">
              <a:extLst>
                <a:ext uri="{FF2B5EF4-FFF2-40B4-BE49-F238E27FC236}">
                  <a16:creationId xmlns:a16="http://schemas.microsoft.com/office/drawing/2014/main" id="{CE1A1D9E-3F6E-EE41-29B3-2B1116A4F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2899"/>
              <a:ext cx="11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1" name="Freeform 272">
              <a:extLst>
                <a:ext uri="{FF2B5EF4-FFF2-40B4-BE49-F238E27FC236}">
                  <a16:creationId xmlns:a16="http://schemas.microsoft.com/office/drawing/2014/main" id="{162ADF8B-546F-625C-027C-F873D32928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1" y="2962"/>
              <a:ext cx="80" cy="102"/>
            </a:xfrm>
            <a:custGeom>
              <a:avLst/>
              <a:gdLst>
                <a:gd name="T0" fmla="*/ 102 w 162"/>
                <a:gd name="T1" fmla="*/ 23 h 203"/>
                <a:gd name="T2" fmla="*/ 83 w 162"/>
                <a:gd name="T3" fmla="*/ 40 h 203"/>
                <a:gd name="T4" fmla="*/ 71 w 162"/>
                <a:gd name="T5" fmla="*/ 65 h 203"/>
                <a:gd name="T6" fmla="*/ 66 w 162"/>
                <a:gd name="T7" fmla="*/ 90 h 203"/>
                <a:gd name="T8" fmla="*/ 64 w 162"/>
                <a:gd name="T9" fmla="*/ 119 h 203"/>
                <a:gd name="T10" fmla="*/ 71 w 162"/>
                <a:gd name="T11" fmla="*/ 128 h 203"/>
                <a:gd name="T12" fmla="*/ 91 w 162"/>
                <a:gd name="T13" fmla="*/ 127 h 203"/>
                <a:gd name="T14" fmla="*/ 102 w 162"/>
                <a:gd name="T15" fmla="*/ 117 h 203"/>
                <a:gd name="T16" fmla="*/ 112 w 162"/>
                <a:gd name="T17" fmla="*/ 98 h 203"/>
                <a:gd name="T18" fmla="*/ 119 w 162"/>
                <a:gd name="T19" fmla="*/ 71 h 203"/>
                <a:gd name="T20" fmla="*/ 123 w 162"/>
                <a:gd name="T21" fmla="*/ 32 h 203"/>
                <a:gd name="T22" fmla="*/ 117 w 162"/>
                <a:gd name="T23" fmla="*/ 23 h 203"/>
                <a:gd name="T24" fmla="*/ 112 w 162"/>
                <a:gd name="T25" fmla="*/ 21 h 203"/>
                <a:gd name="T26" fmla="*/ 60 w 162"/>
                <a:gd name="T27" fmla="*/ 2 h 203"/>
                <a:gd name="T28" fmla="*/ 73 w 162"/>
                <a:gd name="T29" fmla="*/ 15 h 203"/>
                <a:gd name="T30" fmla="*/ 73 w 162"/>
                <a:gd name="T31" fmla="*/ 30 h 203"/>
                <a:gd name="T32" fmla="*/ 89 w 162"/>
                <a:gd name="T33" fmla="*/ 17 h 203"/>
                <a:gd name="T34" fmla="*/ 114 w 162"/>
                <a:gd name="T35" fmla="*/ 2 h 203"/>
                <a:gd name="T36" fmla="*/ 142 w 162"/>
                <a:gd name="T37" fmla="*/ 4 h 203"/>
                <a:gd name="T38" fmla="*/ 160 w 162"/>
                <a:gd name="T39" fmla="*/ 27 h 203"/>
                <a:gd name="T40" fmla="*/ 160 w 162"/>
                <a:gd name="T41" fmla="*/ 63 h 203"/>
                <a:gd name="T42" fmla="*/ 150 w 162"/>
                <a:gd name="T43" fmla="*/ 100 h 203"/>
                <a:gd name="T44" fmla="*/ 129 w 162"/>
                <a:gd name="T45" fmla="*/ 127 h 203"/>
                <a:gd name="T46" fmla="*/ 98 w 162"/>
                <a:gd name="T47" fmla="*/ 142 h 203"/>
                <a:gd name="T48" fmla="*/ 68 w 162"/>
                <a:gd name="T49" fmla="*/ 144 h 203"/>
                <a:gd name="T50" fmla="*/ 50 w 162"/>
                <a:gd name="T51" fmla="*/ 165 h 203"/>
                <a:gd name="T52" fmla="*/ 48 w 162"/>
                <a:gd name="T53" fmla="*/ 180 h 203"/>
                <a:gd name="T54" fmla="*/ 54 w 162"/>
                <a:gd name="T55" fmla="*/ 192 h 203"/>
                <a:gd name="T56" fmla="*/ 60 w 162"/>
                <a:gd name="T57" fmla="*/ 203 h 203"/>
                <a:gd name="T58" fmla="*/ 37 w 162"/>
                <a:gd name="T59" fmla="*/ 44 h 203"/>
                <a:gd name="T60" fmla="*/ 39 w 162"/>
                <a:gd name="T61" fmla="*/ 30 h 203"/>
                <a:gd name="T62" fmla="*/ 33 w 162"/>
                <a:gd name="T63" fmla="*/ 21 h 203"/>
                <a:gd name="T64" fmla="*/ 23 w 162"/>
                <a:gd name="T65" fmla="*/ 25 h 203"/>
                <a:gd name="T66" fmla="*/ 0 w 162"/>
                <a:gd name="T67" fmla="*/ 27 h 203"/>
                <a:gd name="T68" fmla="*/ 25 w 162"/>
                <a:gd name="T69" fmla="*/ 5 h 203"/>
                <a:gd name="T70" fmla="*/ 48 w 162"/>
                <a:gd name="T7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2" h="203">
                  <a:moveTo>
                    <a:pt x="112" y="21"/>
                  </a:moveTo>
                  <a:lnTo>
                    <a:pt x="102" y="23"/>
                  </a:lnTo>
                  <a:lnTo>
                    <a:pt x="92" y="30"/>
                  </a:lnTo>
                  <a:lnTo>
                    <a:pt x="83" y="40"/>
                  </a:lnTo>
                  <a:lnTo>
                    <a:pt x="77" y="52"/>
                  </a:lnTo>
                  <a:lnTo>
                    <a:pt x="71" y="65"/>
                  </a:lnTo>
                  <a:lnTo>
                    <a:pt x="66" y="84"/>
                  </a:lnTo>
                  <a:lnTo>
                    <a:pt x="66" y="90"/>
                  </a:lnTo>
                  <a:lnTo>
                    <a:pt x="62" y="111"/>
                  </a:lnTo>
                  <a:lnTo>
                    <a:pt x="64" y="119"/>
                  </a:lnTo>
                  <a:lnTo>
                    <a:pt x="66" y="125"/>
                  </a:lnTo>
                  <a:lnTo>
                    <a:pt x="71" y="128"/>
                  </a:lnTo>
                  <a:lnTo>
                    <a:pt x="77" y="130"/>
                  </a:lnTo>
                  <a:lnTo>
                    <a:pt x="91" y="127"/>
                  </a:lnTo>
                  <a:lnTo>
                    <a:pt x="96" y="123"/>
                  </a:lnTo>
                  <a:lnTo>
                    <a:pt x="102" y="117"/>
                  </a:lnTo>
                  <a:lnTo>
                    <a:pt x="106" y="107"/>
                  </a:lnTo>
                  <a:lnTo>
                    <a:pt x="112" y="98"/>
                  </a:lnTo>
                  <a:lnTo>
                    <a:pt x="116" y="86"/>
                  </a:lnTo>
                  <a:lnTo>
                    <a:pt x="119" y="71"/>
                  </a:lnTo>
                  <a:lnTo>
                    <a:pt x="123" y="42"/>
                  </a:lnTo>
                  <a:lnTo>
                    <a:pt x="123" y="32"/>
                  </a:lnTo>
                  <a:lnTo>
                    <a:pt x="119" y="27"/>
                  </a:lnTo>
                  <a:lnTo>
                    <a:pt x="117" y="23"/>
                  </a:lnTo>
                  <a:lnTo>
                    <a:pt x="112" y="21"/>
                  </a:lnTo>
                  <a:lnTo>
                    <a:pt x="112" y="21"/>
                  </a:lnTo>
                  <a:close/>
                  <a:moveTo>
                    <a:pt x="48" y="0"/>
                  </a:moveTo>
                  <a:lnTo>
                    <a:pt x="60" y="2"/>
                  </a:lnTo>
                  <a:lnTo>
                    <a:pt x="68" y="7"/>
                  </a:lnTo>
                  <a:lnTo>
                    <a:pt x="73" y="15"/>
                  </a:lnTo>
                  <a:lnTo>
                    <a:pt x="75" y="25"/>
                  </a:lnTo>
                  <a:lnTo>
                    <a:pt x="73" y="30"/>
                  </a:lnTo>
                  <a:lnTo>
                    <a:pt x="75" y="32"/>
                  </a:lnTo>
                  <a:lnTo>
                    <a:pt x="89" y="17"/>
                  </a:lnTo>
                  <a:lnTo>
                    <a:pt x="100" y="7"/>
                  </a:lnTo>
                  <a:lnTo>
                    <a:pt x="114" y="2"/>
                  </a:lnTo>
                  <a:lnTo>
                    <a:pt x="129" y="0"/>
                  </a:lnTo>
                  <a:lnTo>
                    <a:pt x="142" y="4"/>
                  </a:lnTo>
                  <a:lnTo>
                    <a:pt x="152" y="11"/>
                  </a:lnTo>
                  <a:lnTo>
                    <a:pt x="160" y="27"/>
                  </a:lnTo>
                  <a:lnTo>
                    <a:pt x="162" y="46"/>
                  </a:lnTo>
                  <a:lnTo>
                    <a:pt x="160" y="63"/>
                  </a:lnTo>
                  <a:lnTo>
                    <a:pt x="156" y="82"/>
                  </a:lnTo>
                  <a:lnTo>
                    <a:pt x="150" y="100"/>
                  </a:lnTo>
                  <a:lnTo>
                    <a:pt x="140" y="115"/>
                  </a:lnTo>
                  <a:lnTo>
                    <a:pt x="129" y="127"/>
                  </a:lnTo>
                  <a:lnTo>
                    <a:pt x="114" y="136"/>
                  </a:lnTo>
                  <a:lnTo>
                    <a:pt x="98" y="142"/>
                  </a:lnTo>
                  <a:lnTo>
                    <a:pt x="79" y="144"/>
                  </a:lnTo>
                  <a:lnTo>
                    <a:pt x="68" y="144"/>
                  </a:lnTo>
                  <a:lnTo>
                    <a:pt x="56" y="140"/>
                  </a:lnTo>
                  <a:lnTo>
                    <a:pt x="50" y="165"/>
                  </a:lnTo>
                  <a:lnTo>
                    <a:pt x="48" y="175"/>
                  </a:lnTo>
                  <a:lnTo>
                    <a:pt x="48" y="180"/>
                  </a:lnTo>
                  <a:lnTo>
                    <a:pt x="50" y="190"/>
                  </a:lnTo>
                  <a:lnTo>
                    <a:pt x="54" y="192"/>
                  </a:lnTo>
                  <a:lnTo>
                    <a:pt x="62" y="194"/>
                  </a:lnTo>
                  <a:lnTo>
                    <a:pt x="60" y="203"/>
                  </a:lnTo>
                  <a:lnTo>
                    <a:pt x="2" y="203"/>
                  </a:lnTo>
                  <a:lnTo>
                    <a:pt x="37" y="44"/>
                  </a:lnTo>
                  <a:lnTo>
                    <a:pt x="39" y="36"/>
                  </a:lnTo>
                  <a:lnTo>
                    <a:pt x="39" y="30"/>
                  </a:lnTo>
                  <a:lnTo>
                    <a:pt x="37" y="23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3" y="25"/>
                  </a:lnTo>
                  <a:lnTo>
                    <a:pt x="12" y="36"/>
                  </a:lnTo>
                  <a:lnTo>
                    <a:pt x="0" y="27"/>
                  </a:lnTo>
                  <a:lnTo>
                    <a:pt x="14" y="13"/>
                  </a:lnTo>
                  <a:lnTo>
                    <a:pt x="25" y="5"/>
                  </a:lnTo>
                  <a:lnTo>
                    <a:pt x="37" y="2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D2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" name="Rectangle 273">
              <a:extLst>
                <a:ext uri="{FF2B5EF4-FFF2-40B4-BE49-F238E27FC236}">
                  <a16:creationId xmlns:a16="http://schemas.microsoft.com/office/drawing/2014/main" id="{DBD8C30A-BEC9-C217-6BF8-6C3131A77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" y="2899"/>
              <a:ext cx="11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3" name="Rectangle 274">
              <a:extLst>
                <a:ext uri="{FF2B5EF4-FFF2-40B4-BE49-F238E27FC236}">
                  <a16:creationId xmlns:a16="http://schemas.microsoft.com/office/drawing/2014/main" id="{5C6239C6-5DA6-7A04-0B72-2373EF187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" y="2727"/>
              <a:ext cx="83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Best attack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4" name="Rectangle 275">
              <a:extLst>
                <a:ext uri="{FF2B5EF4-FFF2-40B4-BE49-F238E27FC236}">
                  <a16:creationId xmlns:a16="http://schemas.microsoft.com/office/drawing/2014/main" id="{0EFEDEC9-E200-A5DF-F7FC-EC51DF2CF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2" y="2899"/>
              <a:ext cx="372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core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5" name="Rectangle 276">
              <a:extLst>
                <a:ext uri="{FF2B5EF4-FFF2-40B4-BE49-F238E27FC236}">
                  <a16:creationId xmlns:a16="http://schemas.microsoft.com/office/drawing/2014/main" id="{0B1D8755-6F99-05C4-A66E-F33D1B144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2899"/>
              <a:ext cx="11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6" name="Rectangle 277">
              <a:extLst>
                <a:ext uri="{FF2B5EF4-FFF2-40B4-BE49-F238E27FC236}">
                  <a16:creationId xmlns:a16="http://schemas.microsoft.com/office/drawing/2014/main" id="{D9373A32-27AC-4F36-C805-90F3B9A82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3" y="2899"/>
              <a:ext cx="36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time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8" name="Rectangle 279">
              <a:extLst>
                <a:ext uri="{FF2B5EF4-FFF2-40B4-BE49-F238E27FC236}">
                  <a16:creationId xmlns:a16="http://schemas.microsoft.com/office/drawing/2014/main" id="{6B2A112D-BB17-B74A-ECE1-879B72B0D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134"/>
              <a:ext cx="3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Toy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9" name="Rectangle 280">
              <a:extLst>
                <a:ext uri="{FF2B5EF4-FFF2-40B4-BE49-F238E27FC236}">
                  <a16:creationId xmlns:a16="http://schemas.microsoft.com/office/drawing/2014/main" id="{CAF572AD-A16E-8ADF-1CFB-E0005DFBF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3134"/>
              <a:ext cx="3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512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0" name="Rectangle 281">
              <a:extLst>
                <a:ext uri="{FF2B5EF4-FFF2-40B4-BE49-F238E27FC236}">
                  <a16:creationId xmlns:a16="http://schemas.microsoft.com/office/drawing/2014/main" id="{4DD2FD43-B1A8-47B8-937D-AA7BD416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" y="3134"/>
              <a:ext cx="49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190 kb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3" name="Rectangle 284">
              <a:extLst>
                <a:ext uri="{FF2B5EF4-FFF2-40B4-BE49-F238E27FC236}">
                  <a16:creationId xmlns:a16="http://schemas.microsoft.com/office/drawing/2014/main" id="{EC8A951E-68F3-4354-BDA6-7D7CBB408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7" y="3368"/>
              <a:ext cx="42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Small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4" name="Rectangle 285">
              <a:extLst>
                <a:ext uri="{FF2B5EF4-FFF2-40B4-BE49-F238E27FC236}">
                  <a16:creationId xmlns:a16="http://schemas.microsoft.com/office/drawing/2014/main" id="{BA7165E9-D70E-7F2A-8BD1-0BBBA2F96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3368"/>
              <a:ext cx="38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2048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5" name="Rectangle 286">
              <a:extLst>
                <a:ext uri="{FF2B5EF4-FFF2-40B4-BE49-F238E27FC236}">
                  <a16:creationId xmlns:a16="http://schemas.microsoft.com/office/drawing/2014/main" id="{8C0D67C3-B441-B8C9-A154-76D2D4684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" y="3368"/>
              <a:ext cx="49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760 kb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8" name="Rectangle 289">
              <a:extLst>
                <a:ext uri="{FF2B5EF4-FFF2-40B4-BE49-F238E27FC236}">
                  <a16:creationId xmlns:a16="http://schemas.microsoft.com/office/drawing/2014/main" id="{D725BD87-EFE6-A0D3-D87C-48AFE38E0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602"/>
              <a:ext cx="57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Medium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0" name="Rectangle 290">
              <a:extLst>
                <a:ext uri="{FF2B5EF4-FFF2-40B4-BE49-F238E27FC236}">
                  <a16:creationId xmlns:a16="http://schemas.microsoft.com/office/drawing/2014/main" id="{525D7107-D5D0-1E36-A7E0-84766EB9D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3602"/>
              <a:ext cx="38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8192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1" name="Rectangle 291">
              <a:extLst>
                <a:ext uri="{FF2B5EF4-FFF2-40B4-BE49-F238E27FC236}">
                  <a16:creationId xmlns:a16="http://schemas.microsoft.com/office/drawing/2014/main" id="{3005525A-68DF-362A-351F-DDAC91153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3602"/>
              <a:ext cx="57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2D2E2D"/>
                  </a:solidFill>
                  <a:effectLst/>
                  <a:latin typeface="Arial" panose="020B0604020202020204" pitchFamily="34" charset="0"/>
                </a:rPr>
                <a:t>3040 kb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310" name="Rectangle 278">
            <a:extLst>
              <a:ext uri="{FF2B5EF4-FFF2-40B4-BE49-F238E27FC236}">
                <a16:creationId xmlns:a16="http://schemas.microsoft.com/office/drawing/2014/main" id="{CCAC861E-723B-17EF-4BCE-D7A6E74E6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3" y="2424738"/>
            <a:ext cx="6429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Ours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1" name="Rectangle 282">
            <a:extLst>
              <a:ext uri="{FF2B5EF4-FFF2-40B4-BE49-F238E27FC236}">
                <a16:creationId xmlns:a16="http://schemas.microsoft.com/office/drawing/2014/main" id="{4C44B81E-BFF4-9078-E706-4E2332266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7" y="2934324"/>
            <a:ext cx="17055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24 days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[PSZ15]</a:t>
            </a:r>
          </a:p>
        </p:txBody>
      </p:sp>
      <p:sp>
        <p:nvSpPr>
          <p:cNvPr id="1312" name="Rectangle 283">
            <a:extLst>
              <a:ext uri="{FF2B5EF4-FFF2-40B4-BE49-F238E27FC236}">
                <a16:creationId xmlns:a16="http://schemas.microsoft.com/office/drawing/2014/main" id="{E44DDEB6-983C-2A7D-3F1C-B327FFE61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3" y="2927974"/>
            <a:ext cx="13033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15 minutes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3" name="Rectangle 287">
            <a:extLst>
              <a:ext uri="{FF2B5EF4-FFF2-40B4-BE49-F238E27FC236}">
                <a16:creationId xmlns:a16="http://schemas.microsoft.com/office/drawing/2014/main" id="{59CF8DF9-F1EA-7804-E526-4F2298EA8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7" y="3305798"/>
            <a:ext cx="25648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(est.) 15.7 years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[PSZ15]</a:t>
            </a:r>
          </a:p>
        </p:txBody>
      </p:sp>
      <p:sp>
        <p:nvSpPr>
          <p:cNvPr id="1314" name="Rectangle 288">
            <a:extLst>
              <a:ext uri="{FF2B5EF4-FFF2-40B4-BE49-F238E27FC236}">
                <a16:creationId xmlns:a16="http://schemas.microsoft.com/office/drawing/2014/main" id="{7064C9C7-AD45-D954-F701-3FDAECCCC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3703" y="3299448"/>
            <a:ext cx="10620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31 hours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5" name="Rectangle 292">
            <a:extLst>
              <a:ext uri="{FF2B5EF4-FFF2-40B4-BE49-F238E27FC236}">
                <a16:creationId xmlns:a16="http://schemas.microsoft.com/office/drawing/2014/main" id="{D131D871-3999-FA60-8FFE-EDB5A65E7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7" y="3677272"/>
            <a:ext cx="26246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(est.) 68582 years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[CN11]</a:t>
            </a:r>
          </a:p>
        </p:txBody>
      </p:sp>
      <p:sp>
        <p:nvSpPr>
          <p:cNvPr id="1316" name="Rectangle 293">
            <a:extLst>
              <a:ext uri="{FF2B5EF4-FFF2-40B4-BE49-F238E27FC236}">
                <a16:creationId xmlns:a16="http://schemas.microsoft.com/office/drawing/2014/main" id="{A8B222B7-4722-137D-B38B-3E89EDBB6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1478" y="3670922"/>
            <a:ext cx="10842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D2E2D"/>
                </a:solidFill>
                <a:effectLst/>
                <a:latin typeface="Arial" panose="020B0604020202020204" pitchFamily="34" charset="0"/>
              </a:rPr>
              <a:t>6.4 years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7" name="TextBox 1316">
            <a:extLst>
              <a:ext uri="{FF2B5EF4-FFF2-40B4-BE49-F238E27FC236}">
                <a16:creationId xmlns:a16="http://schemas.microsoft.com/office/drawing/2014/main" id="{ED491AAD-3D52-3834-7B60-C460DCA4DC1E}"/>
              </a:ext>
            </a:extLst>
          </p:cNvPr>
          <p:cNvSpPr txBox="1"/>
          <p:nvPr/>
        </p:nvSpPr>
        <p:spPr>
          <a:xfrm>
            <a:off x="1449029" y="4491968"/>
            <a:ext cx="9293942" cy="1231106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Main challenge solutions</a:t>
            </a:r>
          </a:p>
          <a:p>
            <a:r>
              <a:rPr lang="en-US" dirty="0"/>
              <a:t>Toy: 	 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212 368  26 507  14 391 295 226 286 473  64 481 342 109  92</a:t>
            </a:r>
          </a:p>
          <a:p>
            <a:r>
              <a:rPr lang="en-US" dirty="0"/>
              <a:t>Small:	 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201 216 186 242 353  55 335 420 104  13 299 262 510 414 239</a:t>
            </a:r>
          </a:p>
          <a:p>
            <a:r>
              <a:rPr lang="en-US" dirty="0"/>
              <a:t>Medium:	 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137 215 285 520 251 145 157 205 510 389 110  38 203 248 116</a:t>
            </a:r>
          </a:p>
        </p:txBody>
      </p:sp>
    </p:spTree>
    <p:extLst>
      <p:ext uri="{BB962C8B-B14F-4D97-AF65-F5344CB8AC3E}">
        <p14:creationId xmlns:p14="http://schemas.microsoft.com/office/powerpoint/2010/main" val="429137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10" grpId="0"/>
      <p:bldP spid="1311" grpId="0"/>
      <p:bldP spid="1312" grpId="0"/>
      <p:bldP spid="1313" grpId="0"/>
      <p:bldP spid="1314" grpId="0"/>
      <p:bldP spid="1315" grpId="0"/>
      <p:bldP spid="1316" grpId="0"/>
      <p:bldP spid="13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342B-6176-DF9C-5A4D-EB6F66FCE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lattice reduction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F6FB8-119C-71A0-25C8-E53B8C9E4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A4C48-272B-9560-D9D5-1FD6D56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7621A-2197-1D5F-C6B8-56F61F5C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571526-018C-F990-7C42-99CEF555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Lattices have many bases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4054B-B6B3-B07A-FC4E-2EF5C3E6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B89B3-E859-A85B-AAE8-A7CBD64F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CCFC6-5893-47C4-AB62-8130C6E6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5275" y="1066800"/>
            <a:ext cx="9061450" cy="50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571526-018C-F990-7C42-99CEF555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Lattices have many bases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4054B-B6B3-B07A-FC4E-2EF5C3E6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B89B3-E859-A85B-AAE8-A7CBD64F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CCFC6-5893-47C4-AB62-8130C6E6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5276" y="1066800"/>
            <a:ext cx="9061448" cy="50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571526-018C-F990-7C42-99CEF555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“Good” bases are nearly orthogonal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4054B-B6B3-B07A-FC4E-2EF5C3E6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 practical lattice reduction through iterated compression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B89B3-E859-A85B-AAE8-A7CBD64F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CCFC6-5893-47C4-AB62-8130C6E6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5276" y="1066800"/>
            <a:ext cx="9061448" cy="50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8215"/>
      </p:ext>
    </p:extLst>
  </p:cSld>
  <p:clrMapOvr>
    <a:masterClrMapping/>
  </p:clrMapOvr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diamond grid presentation (widescreen)</Template>
  <TotalTime>4125</TotalTime>
  <Words>2307</Words>
  <Application>Microsoft Office PowerPoint</Application>
  <PresentationFormat>Widescreen</PresentationFormat>
  <Paragraphs>273</Paragraphs>
  <Slides>29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Cambria Math</vt:lpstr>
      <vt:lpstr>Courier New</vt:lpstr>
      <vt:lpstr>Diamond Grid 16x9</vt:lpstr>
      <vt:lpstr>Fast practical lattice reduction through iterated compression</vt:lpstr>
      <vt:lpstr>The “Two Faces” of lattice reduction [NS01]</vt:lpstr>
      <vt:lpstr>Lattice reduction is a cryptanalytic bottleneck</vt:lpstr>
      <vt:lpstr>Example: Gentry-Halevi FHE [GH11]</vt:lpstr>
      <vt:lpstr>Example: Gentry-Halevi FHE [GH11]</vt:lpstr>
      <vt:lpstr>Improving lattice reduction</vt:lpstr>
      <vt:lpstr>Lattices have many bases</vt:lpstr>
      <vt:lpstr>Lattices have many bases</vt:lpstr>
      <vt:lpstr>“Good” bases are nearly orthogonal</vt:lpstr>
      <vt:lpstr>“Good” bases are nearly orthogonal</vt:lpstr>
      <vt:lpstr>LLL reduction finds a good basis</vt:lpstr>
      <vt:lpstr>Fast lattice reduction strategies</vt:lpstr>
      <vt:lpstr>Towards faster lattice reduction [KEF21]</vt:lpstr>
      <vt:lpstr>Towards faster lattice reduction [KEF21]</vt:lpstr>
      <vt:lpstr>The heuristic of [KEF21] is often wrong</vt:lpstr>
      <vt:lpstr>Problems with [KEF21]</vt:lpstr>
      <vt:lpstr>Lattice basis compression [SMSV14]</vt:lpstr>
      <vt:lpstr>Lattice reduction with iterated compression</vt:lpstr>
      <vt:lpstr>Is our output reduced?</vt:lpstr>
      <vt:lpstr>Is our algorithm numerically stable?</vt:lpstr>
      <vt:lpstr>Is our algorithm fast?</vt:lpstr>
      <vt:lpstr>Implementation and Experiments</vt:lpstr>
      <vt:lpstr>Implementation - flatter</vt:lpstr>
      <vt:lpstr>Experiment: q-ary lattices</vt:lpstr>
      <vt:lpstr>Experiment: Gentry-Halevi FHE [GH11]</vt:lpstr>
      <vt:lpstr>Experiment: RSA partial factorization [How01]</vt:lpstr>
      <vt:lpstr>Further applications</vt:lpstr>
      <vt:lpstr>Thank you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practical lattice reduction through iterated compression</dc:title>
  <dc:creator>Keegan Ryan</dc:creator>
  <cp:lastModifiedBy>Keegan Ryan</cp:lastModifiedBy>
  <cp:revision>29</cp:revision>
  <dcterms:created xsi:type="dcterms:W3CDTF">2023-08-15T17:34:44Z</dcterms:created>
  <dcterms:modified xsi:type="dcterms:W3CDTF">2023-08-20T08:12:52Z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