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9" r:id="rId6"/>
    <p:sldId id="288" r:id="rId7"/>
    <p:sldId id="261" r:id="rId8"/>
    <p:sldId id="302" r:id="rId9"/>
    <p:sldId id="285" r:id="rId10"/>
    <p:sldId id="268" r:id="rId11"/>
    <p:sldId id="307" r:id="rId12"/>
    <p:sldId id="303" r:id="rId13"/>
    <p:sldId id="301" r:id="rId14"/>
    <p:sldId id="263" r:id="rId15"/>
    <p:sldId id="308" r:id="rId16"/>
    <p:sldId id="305" r:id="rId17"/>
    <p:sldId id="314" r:id="rId18"/>
    <p:sldId id="311" r:id="rId19"/>
    <p:sldId id="312" r:id="rId20"/>
    <p:sldId id="306" r:id="rId21"/>
    <p:sldId id="321" r:id="rId22"/>
    <p:sldId id="329" r:id="rId23"/>
    <p:sldId id="298" r:id="rId24"/>
    <p:sldId id="328" r:id="rId25"/>
  </p:sldIdLst>
  <p:sldSz cx="12192000" cy="6858000"/>
  <p:notesSz cx="6858000" cy="9144000"/>
  <p:embeddedFontLst>
    <p:embeddedFont>
      <p:font typeface="맑은 고딕" panose="020B0503020000020004" pitchFamily="34" charset="-127"/>
      <p:regular r:id="rId28"/>
      <p:bold r:id="rId29"/>
    </p:embeddedFont>
    <p:embeddedFont>
      <p:font typeface="Cambria Math" panose="02040503050406030204" pitchFamily="18" charset="0"/>
      <p:regular r:id="rId30"/>
    </p:embeddedFont>
    <p:embeddedFont>
      <p:font typeface="Poppins" pitchFamily="2" charset="0"/>
      <p:regular r:id="rId31"/>
      <p:bold r:id="rId32"/>
      <p:italic r:id="rId33"/>
      <p:boldItalic r:id="rId34"/>
    </p:embeddedFont>
    <p:embeddedFont>
      <p:font typeface="Poppins ExtraBold" pitchFamily="2" charset="0"/>
      <p:bold r:id="rId35"/>
      <p:italic r:id="rId36"/>
      <p:boldItalic r:id="rId37"/>
    </p:embeddedFont>
    <p:embeddedFont>
      <p:font typeface="Poppins ExtraLight" pitchFamily="2" charset="0"/>
      <p:regular r:id="rId38"/>
      <p:italic r:id="rId39"/>
    </p:embeddedFont>
    <p:embeddedFont>
      <p:font typeface="Poppins Light" pitchFamily="2" charset="0"/>
      <p:regular r:id="rId40"/>
      <p:italic r:id="rId41"/>
    </p:embeddedFont>
    <p:embeddedFont>
      <p:font typeface="Poppins SemiBold" pitchFamily="2" charset="0"/>
      <p:regular r:id="rId42"/>
      <p:bold r:id="rId43"/>
      <p:italic r:id="rId44"/>
      <p:boldItalic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E480E"/>
    <a:srgbClr val="CC0000"/>
    <a:srgbClr val="FFF7E1"/>
    <a:srgbClr val="FFC000"/>
    <a:srgbClr val="666666"/>
    <a:srgbClr val="9437FF"/>
    <a:srgbClr val="02FEFE"/>
    <a:srgbClr val="FFCB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0DD4C-98B0-4335-B3DB-10B5D44DE0B9}" v="29" dt="2023-08-17T13:57:56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5" autoAdjust="0"/>
    <p:restoredTop sz="90702" autoAdjust="0"/>
  </p:normalViewPr>
  <p:slideViewPr>
    <p:cSldViewPr snapToGrid="0">
      <p:cViewPr varScale="1">
        <p:scale>
          <a:sx n="114" d="100"/>
          <a:sy n="114" d="100"/>
        </p:scale>
        <p:origin x="6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8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56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재현" userId="a88b87ca-0178-4ca2-af2d-03f203eb9130" providerId="ADAL" clId="{9C5864A6-1D10-644A-AD3E-FB88273699D7}"/>
    <pc:docChg chg="undo custSel modSld modMainMaster">
      <pc:chgData name="박재현" userId="a88b87ca-0178-4ca2-af2d-03f203eb9130" providerId="ADAL" clId="{9C5864A6-1D10-644A-AD3E-FB88273699D7}" dt="2023-08-18T03:56:23.377" v="46" actId="1076"/>
      <pc:docMkLst>
        <pc:docMk/>
      </pc:docMkLst>
      <pc:sldChg chg="modSp mod">
        <pc:chgData name="박재현" userId="a88b87ca-0178-4ca2-af2d-03f203eb9130" providerId="ADAL" clId="{9C5864A6-1D10-644A-AD3E-FB88273699D7}" dt="2023-08-18T03:52:41.587" v="8" actId="1036"/>
        <pc:sldMkLst>
          <pc:docMk/>
          <pc:sldMk cId="1303420821" sldId="288"/>
        </pc:sldMkLst>
        <pc:spChg chg="mod">
          <ac:chgData name="박재현" userId="a88b87ca-0178-4ca2-af2d-03f203eb9130" providerId="ADAL" clId="{9C5864A6-1D10-644A-AD3E-FB88273699D7}" dt="2023-08-18T03:52:41.587" v="8" actId="1036"/>
          <ac:spMkLst>
            <pc:docMk/>
            <pc:sldMk cId="1303420821" sldId="288"/>
            <ac:spMk id="3" creationId="{1ABCB744-A8C5-6BF0-B9AA-430D6C7C0623}"/>
          </ac:spMkLst>
        </pc:spChg>
        <pc:spChg chg="mod">
          <ac:chgData name="박재현" userId="a88b87ca-0178-4ca2-af2d-03f203eb9130" providerId="ADAL" clId="{9C5864A6-1D10-644A-AD3E-FB88273699D7}" dt="2023-08-18T03:52:41.587" v="8" actId="1036"/>
          <ac:spMkLst>
            <pc:docMk/>
            <pc:sldMk cId="1303420821" sldId="288"/>
            <ac:spMk id="6" creationId="{271837BF-FB8F-112B-E7F1-91DCBBE6A32F}"/>
          </ac:spMkLst>
        </pc:spChg>
        <pc:spChg chg="mod">
          <ac:chgData name="박재현" userId="a88b87ca-0178-4ca2-af2d-03f203eb9130" providerId="ADAL" clId="{9C5864A6-1D10-644A-AD3E-FB88273699D7}" dt="2023-08-18T03:52:41.587" v="8" actId="1036"/>
          <ac:spMkLst>
            <pc:docMk/>
            <pc:sldMk cId="1303420821" sldId="288"/>
            <ac:spMk id="7" creationId="{14B72A0F-F47C-0490-D0AC-9F9AAC7B63A8}"/>
          </ac:spMkLst>
        </pc:spChg>
        <pc:spChg chg="mod">
          <ac:chgData name="박재현" userId="a88b87ca-0178-4ca2-af2d-03f203eb9130" providerId="ADAL" clId="{9C5864A6-1D10-644A-AD3E-FB88273699D7}" dt="2023-08-18T03:52:41.587" v="8" actId="1036"/>
          <ac:spMkLst>
            <pc:docMk/>
            <pc:sldMk cId="1303420821" sldId="288"/>
            <ac:spMk id="12" creationId="{73B67DDC-74A3-4616-BC04-B56016AD0C64}"/>
          </ac:spMkLst>
        </pc:spChg>
        <pc:spChg chg="mod">
          <ac:chgData name="박재현" userId="a88b87ca-0178-4ca2-af2d-03f203eb9130" providerId="ADAL" clId="{9C5864A6-1D10-644A-AD3E-FB88273699D7}" dt="2023-08-18T03:52:41.587" v="8" actId="1036"/>
          <ac:spMkLst>
            <pc:docMk/>
            <pc:sldMk cId="1303420821" sldId="288"/>
            <ac:spMk id="29" creationId="{6A16866E-C962-46DE-4DDC-B3CB13A32B37}"/>
          </ac:spMkLst>
        </pc:spChg>
        <pc:picChg chg="mod">
          <ac:chgData name="박재현" userId="a88b87ca-0178-4ca2-af2d-03f203eb9130" providerId="ADAL" clId="{9C5864A6-1D10-644A-AD3E-FB88273699D7}" dt="2023-08-18T03:52:41.587" v="8" actId="1036"/>
          <ac:picMkLst>
            <pc:docMk/>
            <pc:sldMk cId="1303420821" sldId="288"/>
            <ac:picMk id="5" creationId="{235C834D-6234-AB60-EE9E-F97CF55A8979}"/>
          </ac:picMkLst>
        </pc:picChg>
        <pc:picChg chg="mod">
          <ac:chgData name="박재현" userId="a88b87ca-0178-4ca2-af2d-03f203eb9130" providerId="ADAL" clId="{9C5864A6-1D10-644A-AD3E-FB88273699D7}" dt="2023-08-18T03:52:41.587" v="8" actId="1036"/>
          <ac:picMkLst>
            <pc:docMk/>
            <pc:sldMk cId="1303420821" sldId="288"/>
            <ac:picMk id="9" creationId="{93A743B4-7CB6-10BD-FCC3-FC559828A161}"/>
          </ac:picMkLst>
        </pc:picChg>
        <pc:cxnChg chg="mod">
          <ac:chgData name="박재현" userId="a88b87ca-0178-4ca2-af2d-03f203eb9130" providerId="ADAL" clId="{9C5864A6-1D10-644A-AD3E-FB88273699D7}" dt="2023-08-18T03:52:41.587" v="8" actId="1036"/>
          <ac:cxnSpMkLst>
            <pc:docMk/>
            <pc:sldMk cId="1303420821" sldId="288"/>
            <ac:cxnSpMk id="17" creationId="{B8337C4F-F002-AD4A-10E6-B10F0B056322}"/>
          </ac:cxnSpMkLst>
        </pc:cxnChg>
        <pc:cxnChg chg="mod">
          <ac:chgData name="박재현" userId="a88b87ca-0178-4ca2-af2d-03f203eb9130" providerId="ADAL" clId="{9C5864A6-1D10-644A-AD3E-FB88273699D7}" dt="2023-08-18T03:52:41.587" v="8" actId="1036"/>
          <ac:cxnSpMkLst>
            <pc:docMk/>
            <pc:sldMk cId="1303420821" sldId="288"/>
            <ac:cxnSpMk id="18" creationId="{82BFDD0D-887A-4403-DD98-DE509142F919}"/>
          </ac:cxnSpMkLst>
        </pc:cxnChg>
      </pc:sldChg>
      <pc:sldChg chg="modSp mod">
        <pc:chgData name="박재현" userId="a88b87ca-0178-4ca2-af2d-03f203eb9130" providerId="ADAL" clId="{9C5864A6-1D10-644A-AD3E-FB88273699D7}" dt="2023-08-18T03:56:23.377" v="46" actId="1076"/>
        <pc:sldMkLst>
          <pc:docMk/>
          <pc:sldMk cId="3032269242" sldId="302"/>
        </pc:sldMkLst>
        <pc:spChg chg="mod">
          <ac:chgData name="박재현" userId="a88b87ca-0178-4ca2-af2d-03f203eb9130" providerId="ADAL" clId="{9C5864A6-1D10-644A-AD3E-FB88273699D7}" dt="2023-08-18T03:56:23.377" v="46" actId="1076"/>
          <ac:spMkLst>
            <pc:docMk/>
            <pc:sldMk cId="3032269242" sldId="302"/>
            <ac:spMk id="22" creationId="{3742D4EF-9E9B-DE19-CF18-65788BE7955C}"/>
          </ac:spMkLst>
        </pc:spChg>
      </pc:sldChg>
      <pc:sldChg chg="modSp mod">
        <pc:chgData name="박재현" userId="a88b87ca-0178-4ca2-af2d-03f203eb9130" providerId="ADAL" clId="{9C5864A6-1D10-644A-AD3E-FB88273699D7}" dt="2023-08-18T03:54:16.809" v="32" actId="1076"/>
        <pc:sldMkLst>
          <pc:docMk/>
          <pc:sldMk cId="2258855298" sldId="312"/>
        </pc:sldMkLst>
        <pc:spChg chg="mod">
          <ac:chgData name="박재현" userId="a88b87ca-0178-4ca2-af2d-03f203eb9130" providerId="ADAL" clId="{9C5864A6-1D10-644A-AD3E-FB88273699D7}" dt="2023-08-18T03:53:55.141" v="30" actId="1076"/>
          <ac:spMkLst>
            <pc:docMk/>
            <pc:sldMk cId="2258855298" sldId="312"/>
            <ac:spMk id="8" creationId="{C972F31A-68B1-4E23-88D5-77E1D85BE189}"/>
          </ac:spMkLst>
        </pc:spChg>
        <pc:spChg chg="mod">
          <ac:chgData name="박재현" userId="a88b87ca-0178-4ca2-af2d-03f203eb9130" providerId="ADAL" clId="{9C5864A6-1D10-644A-AD3E-FB88273699D7}" dt="2023-08-18T03:53:55.141" v="30" actId="1076"/>
          <ac:spMkLst>
            <pc:docMk/>
            <pc:sldMk cId="2258855298" sldId="312"/>
            <ac:spMk id="9" creationId="{F2EC0DA8-1C50-4873-9B7A-524E4B97F0D9}"/>
          </ac:spMkLst>
        </pc:spChg>
        <pc:spChg chg="mod">
          <ac:chgData name="박재현" userId="a88b87ca-0178-4ca2-af2d-03f203eb9130" providerId="ADAL" clId="{9C5864A6-1D10-644A-AD3E-FB88273699D7}" dt="2023-08-18T03:53:55.141" v="30" actId="1076"/>
          <ac:spMkLst>
            <pc:docMk/>
            <pc:sldMk cId="2258855298" sldId="312"/>
            <ac:spMk id="10" creationId="{1713CA69-FF1D-461F-8013-F04044FA028A}"/>
          </ac:spMkLst>
        </pc:spChg>
        <pc:picChg chg="mod">
          <ac:chgData name="박재현" userId="a88b87ca-0178-4ca2-af2d-03f203eb9130" providerId="ADAL" clId="{9C5864A6-1D10-644A-AD3E-FB88273699D7}" dt="2023-08-18T03:54:16.809" v="32" actId="1076"/>
          <ac:picMkLst>
            <pc:docMk/>
            <pc:sldMk cId="2258855298" sldId="312"/>
            <ac:picMk id="17" creationId="{4C8D0318-86E0-584E-8004-89273351F971}"/>
          </ac:picMkLst>
        </pc:picChg>
      </pc:sldChg>
      <pc:sldMasterChg chg="modSldLayout">
        <pc:chgData name="박재현" userId="a88b87ca-0178-4ca2-af2d-03f203eb9130" providerId="ADAL" clId="{9C5864A6-1D10-644A-AD3E-FB88273699D7}" dt="2023-08-18T03:55:37.123" v="45" actId="1035"/>
        <pc:sldMasterMkLst>
          <pc:docMk/>
          <pc:sldMasterMk cId="120443198" sldId="2147483648"/>
        </pc:sldMasterMkLst>
        <pc:sldLayoutChg chg="modSp mod">
          <pc:chgData name="박재현" userId="a88b87ca-0178-4ca2-af2d-03f203eb9130" providerId="ADAL" clId="{9C5864A6-1D10-644A-AD3E-FB88273699D7}" dt="2023-08-18T03:55:37.123" v="45" actId="1035"/>
          <pc:sldLayoutMkLst>
            <pc:docMk/>
            <pc:sldMasterMk cId="120443198" sldId="2147483648"/>
            <pc:sldLayoutMk cId="2993448905" sldId="2147483650"/>
          </pc:sldLayoutMkLst>
          <pc:spChg chg="mod">
            <ac:chgData name="박재현" userId="a88b87ca-0178-4ca2-af2d-03f203eb9130" providerId="ADAL" clId="{9C5864A6-1D10-644A-AD3E-FB88273699D7}" dt="2023-08-18T03:54:28.836" v="33" actId="1076"/>
            <ac:spMkLst>
              <pc:docMk/>
              <pc:sldMasterMk cId="120443198" sldId="2147483648"/>
              <pc:sldLayoutMk cId="2993448905" sldId="2147483650"/>
              <ac:spMk id="2" creationId="{E014A0B5-550F-40F3-89CF-0F06AA391CE6}"/>
            </ac:spMkLst>
          </pc:spChg>
          <pc:spChg chg="mod">
            <ac:chgData name="박재현" userId="a88b87ca-0178-4ca2-af2d-03f203eb9130" providerId="ADAL" clId="{9C5864A6-1D10-644A-AD3E-FB88273699D7}" dt="2023-08-18T03:52:53.684" v="10" actId="1076"/>
            <ac:spMkLst>
              <pc:docMk/>
              <pc:sldMasterMk cId="120443198" sldId="2147483648"/>
              <pc:sldLayoutMk cId="2993448905" sldId="2147483650"/>
              <ac:spMk id="7" creationId="{82498B18-D580-4226-BDF8-DBA4BC0C74B7}"/>
            </ac:spMkLst>
          </pc:spChg>
          <pc:spChg chg="mod">
            <ac:chgData name="박재현" userId="a88b87ca-0178-4ca2-af2d-03f203eb9130" providerId="ADAL" clId="{9C5864A6-1D10-644A-AD3E-FB88273699D7}" dt="2023-08-18T03:55:37.123" v="45" actId="1035"/>
            <ac:spMkLst>
              <pc:docMk/>
              <pc:sldMasterMk cId="120443198" sldId="2147483648"/>
              <pc:sldLayoutMk cId="2993448905" sldId="2147483650"/>
              <ac:spMk id="10" creationId="{2321E955-83EE-4A25-98F1-744A5775B92D}"/>
            </ac:spMkLst>
          </pc:spChg>
          <pc:spChg chg="mod">
            <ac:chgData name="박재현" userId="a88b87ca-0178-4ca2-af2d-03f203eb9130" providerId="ADAL" clId="{9C5864A6-1D10-644A-AD3E-FB88273699D7}" dt="2023-08-18T03:55:31.452" v="38" actId="1037"/>
            <ac:spMkLst>
              <pc:docMk/>
              <pc:sldMasterMk cId="120443198" sldId="2147483648"/>
              <pc:sldLayoutMk cId="2993448905" sldId="2147483650"/>
              <ac:spMk id="16" creationId="{57C49EEC-536E-4FBD-8BF1-468AF33DE23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65A8531-A803-49CE-BEC2-87FE306E0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4BB55F-512F-4153-8671-5E2C17139A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2ADA5-E044-4177-BAF7-B905C25C2BA2}" type="datetimeFigureOut">
              <a:rPr lang="ko-KR" altLang="en-US" smtClean="0"/>
              <a:t>2023. 8. 18.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9A89C2-6D3A-4DB1-8226-7ED16A7436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A81DB0-A3AF-41CD-BF51-4BD283A91D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31FB5-BD36-41F5-850F-0253E8FAC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40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05DBBEC-10D8-469D-A1CA-6CF05E54E0EB}" type="datetimeFigureOut">
              <a:rPr lang="ko-KR" altLang="en-US" smtClean="0"/>
              <a:pPr/>
              <a:t>2023. 8. 18.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0E9A8BFF-B16B-4F4B-B242-40CBC2AEC8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51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052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861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ko-KR" dirty="0"/>
                  <a:t>Mathmode</a:t>
                </a:r>
                <a:r>
                  <a:rPr kumimoji="1" lang="en-US" altLang="ko-KR" b="0" i="0">
                    <a:latin typeface="Cambria Math" panose="02040503050406030204" pitchFamily="18" charset="0"/>
                  </a:rPr>
                  <a:t>√𝐾</a:t>
                </a:r>
                <a:endParaRPr kumimoji="1" lang="en-US" altLang="ko-KR" dirty="0"/>
              </a:p>
              <a:p>
                <a:r>
                  <a:rPr kumimoji="1" lang="en-US" altLang="ko-KR" dirty="0"/>
                  <a:t>More space</a:t>
                </a:r>
                <a:endParaRPr kumimoji="1"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11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Pegasus : Table 8</a:t>
            </a:r>
          </a:p>
          <a:p>
            <a:r>
              <a:rPr kumimoji="1" lang="en-US" altLang="ko-KR" dirty="0"/>
              <a:t>CKDS21+ : Table 9 + Table 2</a:t>
            </a:r>
          </a:p>
          <a:p>
            <a:r>
              <a:rPr kumimoji="1" lang="en-US" altLang="ko-KR" dirty="0"/>
              <a:t>HERMES0 :</a:t>
            </a:r>
            <a:r>
              <a:rPr kumimoji="1" lang="ko-KR" altLang="en-US" dirty="0"/>
              <a:t> </a:t>
            </a:r>
            <a:r>
              <a:rPr kumimoji="1" lang="en-US" altLang="ko-KR" dirty="0"/>
              <a:t>Table 9 + Table 2 (+ Table 6)</a:t>
            </a:r>
          </a:p>
          <a:p>
            <a:r>
              <a:rPr kumimoji="1" lang="en-US" altLang="ko-KR" dirty="0"/>
              <a:t>HERMES1 : Table 8 + Table 2 + Table 7 (+Table 6)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43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035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405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367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58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189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78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96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49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912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8BFF-B16B-4F4B-B242-40CBC2AEC886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252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4B6D7C-99F7-4A22-95E7-0CDF8B4A42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1E48779-7692-4CF9-8F77-43A433873A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subtitle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2498B18-D580-4226-BDF8-DBA4BC0C74B7}"/>
              </a:ext>
            </a:extLst>
          </p:cNvPr>
          <p:cNvSpPr/>
          <p:nvPr userDrawn="1"/>
        </p:nvSpPr>
        <p:spPr>
          <a:xfrm>
            <a:off x="0" y="0"/>
            <a:ext cx="12192000" cy="2560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14A0B5-550F-40F3-89CF-0F06AA391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634"/>
            <a:ext cx="10515600" cy="784237"/>
          </a:xfrm>
        </p:spPr>
        <p:txBody>
          <a:bodyPr anchor="b">
            <a:normAutofit/>
          </a:bodyPr>
          <a:lstStyle>
            <a:lvl1pPr>
              <a:defRPr sz="3200" spc="3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altLang="ko-KR" dirty="0"/>
              <a:t>A sample title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65CC3E-C5F9-462E-BE14-A15454D42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6265"/>
            <a:ext cx="10515600" cy="369734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 spc="0">
                <a:latin typeface="Poppins Light" pitchFamily="2" charset="77"/>
                <a:cs typeface="Poppins Light" pitchFamily="2" charset="77"/>
              </a:defRPr>
            </a:lvl1pPr>
            <a:lvl2pPr>
              <a:lnSpc>
                <a:spcPct val="100000"/>
              </a:lnSpc>
              <a:defRPr sz="2000" spc="0" baseline="0"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  <a:lvl3pPr>
              <a:lnSpc>
                <a:spcPct val="100000"/>
              </a:lnSpc>
              <a:defRPr sz="1800" spc="0" baseline="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  <a:lvl4pPr>
              <a:lnSpc>
                <a:spcPct val="100000"/>
              </a:lnSpc>
              <a:defRPr sz="1600" spc="0" baseline="0">
                <a:latin typeface="Poppins ExtraLight" panose="00000300000000000000" pitchFamily="2" charset="0"/>
                <a:cs typeface="Poppins ExtraLight" panose="00000300000000000000" pitchFamily="2" charset="0"/>
              </a:defRPr>
            </a:lvl4pPr>
            <a:lvl5pPr>
              <a:lnSpc>
                <a:spcPct val="100000"/>
              </a:lnSpc>
              <a:defRPr sz="1600" spc="0" baseline="0">
                <a:latin typeface="Poppins ExtraLight" panose="00000300000000000000" pitchFamily="2" charset="0"/>
                <a:cs typeface="Poppins ExtraLight" panose="00000300000000000000" pitchFamily="2" charset="0"/>
              </a:defRPr>
            </a:lvl5pPr>
          </a:lstStyle>
          <a:p>
            <a:pPr lvl="0"/>
            <a:r>
              <a:rPr lang="en-US" altLang="ko-KR" dirty="0"/>
              <a:t>A sample content</a:t>
            </a:r>
            <a:endParaRPr lang="ko-KR" altLang="en-US" dirty="0"/>
          </a:p>
          <a:p>
            <a:pPr lvl="1"/>
            <a:r>
              <a:rPr lang="en-US" altLang="ko-KR" dirty="0"/>
              <a:t>A sample </a:t>
            </a:r>
            <a:r>
              <a:rPr lang="en-US" altLang="ko-KR" dirty="0" err="1"/>
              <a:t>subcontent</a:t>
            </a:r>
            <a:endParaRPr lang="ko-KR" altLang="en-US" dirty="0"/>
          </a:p>
          <a:p>
            <a:pPr lvl="2"/>
            <a:r>
              <a:rPr lang="en-US" altLang="ko-KR" dirty="0"/>
              <a:t>A sample </a:t>
            </a:r>
            <a:r>
              <a:rPr lang="en-US" altLang="ko-KR" dirty="0" err="1"/>
              <a:t>subsubcontent</a:t>
            </a:r>
            <a:endParaRPr lang="ko-KR" altLang="en-US" dirty="0"/>
          </a:p>
          <a:p>
            <a:pPr lvl="3"/>
            <a:r>
              <a:rPr lang="en-US" altLang="ko-KR" dirty="0"/>
              <a:t>A sample </a:t>
            </a:r>
            <a:r>
              <a:rPr lang="en-US" altLang="ko-KR" dirty="0" err="1"/>
              <a:t>subsubsubcontent</a:t>
            </a:r>
            <a:endParaRPr lang="ko-KR" altLang="en-US" dirty="0"/>
          </a:p>
          <a:p>
            <a:pPr lvl="4"/>
            <a:r>
              <a:rPr lang="en-US" altLang="ko-KR" dirty="0"/>
              <a:t>A sample </a:t>
            </a:r>
            <a:r>
              <a:rPr lang="en-US" altLang="ko-KR" dirty="0" err="1"/>
              <a:t>subsubsubsubcontent</a:t>
            </a:r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F3E0370-BBEC-4981-BC85-90DF0C061155}"/>
              </a:ext>
            </a:extLst>
          </p:cNvPr>
          <p:cNvCxnSpPr>
            <a:cxnSpLocks/>
          </p:cNvCxnSpPr>
          <p:nvPr userDrawn="1"/>
        </p:nvCxnSpPr>
        <p:spPr>
          <a:xfrm>
            <a:off x="0" y="1212871"/>
            <a:ext cx="6679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2321E955-83EE-4A25-98F1-744A5775B92D}"/>
              </a:ext>
            </a:extLst>
          </p:cNvPr>
          <p:cNvSpPr txBox="1">
            <a:spLocks/>
          </p:cNvSpPr>
          <p:nvPr userDrawn="1"/>
        </p:nvSpPr>
        <p:spPr>
          <a:xfrm>
            <a:off x="-513936" y="-44394"/>
            <a:ext cx="831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400" kern="1200">
                <a:solidFill>
                  <a:schemeClr val="bg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spc="100" baseline="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Youngjin</a:t>
            </a:r>
            <a:r>
              <a:rPr lang="ko-KR" altLang="en-US" sz="1400" spc="1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US" altLang="ko-KR" sz="1400" spc="1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Bae,</a:t>
            </a:r>
            <a:r>
              <a:rPr lang="ko-KR" altLang="en-US" sz="1400" spc="1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US" altLang="ko-KR" sz="1400" spc="1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Jung </a:t>
            </a:r>
            <a:r>
              <a:rPr lang="en-US" altLang="ko-KR" sz="1400" spc="100" baseline="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Hee</a:t>
            </a:r>
            <a:r>
              <a:rPr lang="en-US" altLang="ko-KR" sz="1400" spc="1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US" altLang="ko-KR" sz="1400" spc="100" baseline="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Cheon</a:t>
            </a:r>
            <a:r>
              <a:rPr lang="en-US" altLang="ko-KR" sz="1400" spc="1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en-US" altLang="ko-KR" sz="1400" spc="100" baseline="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Jaehyung</a:t>
            </a:r>
            <a:r>
              <a:rPr lang="en-US" altLang="ko-KR" sz="1400" spc="1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 Kim, </a:t>
            </a:r>
            <a:r>
              <a:rPr lang="en-US" altLang="ko-KR" sz="1400" b="0" u="sng" spc="100" baseline="0" dirty="0">
                <a:latin typeface="Poppins" panose="00000500000000000000" pitchFamily="2" charset="0"/>
                <a:cs typeface="Poppins" panose="00000500000000000000" pitchFamily="2" charset="0"/>
              </a:rPr>
              <a:t>Jai Hyun Park</a:t>
            </a:r>
            <a:r>
              <a:rPr lang="en-US" altLang="ko-KR" sz="1400" spc="1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, Damien </a:t>
            </a:r>
            <a:r>
              <a:rPr lang="en-US" altLang="ko-KR" sz="1400" spc="100" baseline="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Stehlé</a:t>
            </a:r>
            <a:endParaRPr lang="ko-KR" altLang="en-US" sz="1400" spc="100" baseline="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6" name="바닥글 개체 틀 4">
            <a:extLst>
              <a:ext uri="{FF2B5EF4-FFF2-40B4-BE49-F238E27FC236}">
                <a16:creationId xmlns:a16="http://schemas.microsoft.com/office/drawing/2014/main" id="{57C49EEC-536E-4FBD-8BF1-468AF33DE23D}"/>
              </a:ext>
            </a:extLst>
          </p:cNvPr>
          <p:cNvSpPr txBox="1">
            <a:spLocks/>
          </p:cNvSpPr>
          <p:nvPr userDrawn="1"/>
        </p:nvSpPr>
        <p:spPr>
          <a:xfrm>
            <a:off x="10869488" y="-24073"/>
            <a:ext cx="152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spc="300" dirty="0"/>
              <a:t>HERMES</a:t>
            </a:r>
            <a:endParaRPr lang="ko-KR" altLang="en-US" sz="1800" spc="300" dirty="0"/>
          </a:p>
        </p:txBody>
      </p:sp>
      <p:sp>
        <p:nvSpPr>
          <p:cNvPr id="19" name="슬라이드 번호 개체 틀 5">
            <a:extLst>
              <a:ext uri="{FF2B5EF4-FFF2-40B4-BE49-F238E27FC236}">
                <a16:creationId xmlns:a16="http://schemas.microsoft.com/office/drawing/2014/main" id="{05141F1C-9AD7-47EC-B0AC-95E44DBFCD4B}"/>
              </a:ext>
            </a:extLst>
          </p:cNvPr>
          <p:cNvSpPr txBox="1">
            <a:spLocks/>
          </p:cNvSpPr>
          <p:nvPr userDrawn="1"/>
        </p:nvSpPr>
        <p:spPr>
          <a:xfrm>
            <a:off x="9364980" y="65581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20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F289AF-8F56-4501-841C-F0F3B56EE81A}" type="slidenum">
              <a:rPr lang="ko-KR" altLang="en-US" sz="1800" smtClean="0">
                <a:solidFill>
                  <a:srgbClr val="8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/>
              <a:t>‹#›</a:t>
            </a:fld>
            <a:r>
              <a:rPr lang="en-US" altLang="ko-KR" sz="1800" dirty="0">
                <a:solidFill>
                  <a:srgbClr val="800000"/>
                </a:solidFill>
              </a:rPr>
              <a:t>/20</a:t>
            </a:r>
            <a:endParaRPr lang="ko-KR" altLang="en-US" sz="1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89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14A0B5-550F-40F3-89CF-0F06AA391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73" y="253684"/>
            <a:ext cx="11982454" cy="784237"/>
          </a:xfrm>
        </p:spPr>
        <p:txBody>
          <a:bodyPr anchor="b">
            <a:normAutofit/>
          </a:bodyPr>
          <a:lstStyle>
            <a:lvl1pPr>
              <a:defRPr sz="3200" spc="300"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en-US" altLang="ko-KR" dirty="0" err="1"/>
              <a:t>Refrence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65CC3E-C5F9-462E-BE14-A15454D42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3" y="1176793"/>
            <a:ext cx="11982454" cy="531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0"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2000" spc="0" baseline="0">
                <a:latin typeface="Poppins ExtraLight" panose="00000300000000000000" pitchFamily="2" charset="0"/>
                <a:cs typeface="Poppins ExtraLight" panose="000003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800" spc="0" baseline="0">
                <a:latin typeface="Poppins ExtraLight" panose="00000300000000000000" pitchFamily="2" charset="0"/>
                <a:cs typeface="Poppins ExtraLight" panose="000003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600" spc="0" baseline="0">
                <a:latin typeface="Poppins ExtraLight" panose="00000300000000000000" pitchFamily="2" charset="0"/>
                <a:cs typeface="Poppins ExtraLight" panose="000003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600" spc="0" baseline="0">
                <a:latin typeface="Poppins ExtraLight" panose="00000300000000000000" pitchFamily="2" charset="0"/>
                <a:cs typeface="Poppins ExtraLight" panose="00000300000000000000" pitchFamily="2" charset="0"/>
              </a:defRPr>
            </a:lvl5pPr>
          </a:lstStyle>
          <a:p>
            <a:pPr lvl="0"/>
            <a:r>
              <a:rPr lang="en-US" altLang="ko-KR" dirty="0"/>
              <a:t>[ABC] DEF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7119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37821C-1ABB-4E49-B93D-FC835906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altLang="ko-KR" dirty="0"/>
              <a:t>Session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56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F50A3B-1A03-429A-8F86-C943107D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Sample 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C1F785-07BC-4C26-93D7-863C119B1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Sample sentence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9F93AC-0362-49C5-AACB-C40B9B760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r>
              <a:rPr lang="en-US" altLang="ko-KR" dirty="0"/>
              <a:t>HERMES: Efficient Ring Packing using MLWE Ciphertexts and Application to Transciphering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C58EBB-3499-4B99-926E-6CBD47A7B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5AF289AF-8F56-4501-841C-F0F3B56EE81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ExtraLight" panose="00000300000000000000" pitchFamily="2" charset="0"/>
          <a:ea typeface="+mj-ea"/>
          <a:cs typeface="Poppins ExtraLight" panose="00000300000000000000" pitchFamily="2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033401-020C-4A64-A467-5E8F72175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910" y="1773503"/>
            <a:ext cx="10856180" cy="2387600"/>
          </a:xfrm>
        </p:spPr>
        <p:txBody>
          <a:bodyPr>
            <a:normAutofit/>
          </a:bodyPr>
          <a:lstStyle/>
          <a:p>
            <a:r>
              <a:rPr lang="en-US" altLang="ko-KR" sz="3600" spc="600" dirty="0">
                <a:latin typeface="Poppins" panose="00000500000000000000" pitchFamily="2" charset="0"/>
                <a:cs typeface="Poppins" panose="00000500000000000000" pitchFamily="2" charset="0"/>
              </a:rPr>
              <a:t>H E R M E S</a:t>
            </a:r>
            <a:br>
              <a:rPr lang="en-US" altLang="ko-KR" sz="3600" spc="600" dirty="0"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altLang="ko-KR" sz="2000" spc="600" dirty="0"/>
            </a:br>
            <a:r>
              <a:rPr lang="en-US" altLang="ko-KR" sz="2400" spc="300" dirty="0">
                <a:latin typeface="Poppins Light" panose="00000400000000000000" pitchFamily="2" charset="0"/>
                <a:cs typeface="Poppins Light" panose="00000400000000000000" pitchFamily="2" charset="0"/>
              </a:rPr>
              <a:t>Efficient Ring Packing using MLWE Ciphertexts</a:t>
            </a:r>
            <a:br>
              <a:rPr lang="en-US" altLang="ko-KR" sz="2400" spc="3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altLang="ko-KR" sz="2400" spc="300" dirty="0">
                <a:latin typeface="Poppins Light" panose="00000400000000000000" pitchFamily="2" charset="0"/>
                <a:cs typeface="Poppins Light" panose="00000400000000000000" pitchFamily="2" charset="0"/>
              </a:rPr>
              <a:t>and Application to Transciphering</a:t>
            </a:r>
            <a:endParaRPr lang="ko-KR" altLang="en-US" sz="2400" spc="3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E2B193-2C5B-4139-BF8E-7A2337196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1318"/>
            <a:ext cx="9144000" cy="935710"/>
          </a:xfrm>
        </p:spPr>
        <p:txBody>
          <a:bodyPr>
            <a:normAutofit/>
          </a:bodyPr>
          <a:lstStyle/>
          <a:p>
            <a:r>
              <a:rPr lang="en-US" altLang="ko-KR" sz="1800" spc="300" dirty="0" err="1"/>
              <a:t>Youngjin</a:t>
            </a:r>
            <a:r>
              <a:rPr lang="en-US" altLang="ko-KR" sz="1800" spc="300" dirty="0"/>
              <a:t> Bae, Jung </a:t>
            </a:r>
            <a:r>
              <a:rPr lang="en-US" altLang="ko-KR" sz="1800" spc="300" dirty="0" err="1"/>
              <a:t>Hee</a:t>
            </a:r>
            <a:r>
              <a:rPr lang="en-US" altLang="ko-KR" sz="1800" spc="300" dirty="0"/>
              <a:t> </a:t>
            </a:r>
            <a:r>
              <a:rPr lang="en-US" altLang="ko-KR" sz="1800" spc="300" dirty="0" err="1"/>
              <a:t>Cheon</a:t>
            </a:r>
            <a:r>
              <a:rPr lang="en-US" altLang="ko-KR" sz="1800" spc="300" dirty="0"/>
              <a:t>, </a:t>
            </a:r>
            <a:r>
              <a:rPr lang="en-US" altLang="ko-KR" sz="1800" spc="300" dirty="0" err="1"/>
              <a:t>Jaehyung</a:t>
            </a:r>
            <a:r>
              <a:rPr lang="en-US" altLang="ko-KR" sz="1800" spc="300" dirty="0"/>
              <a:t> Kim,</a:t>
            </a:r>
          </a:p>
          <a:p>
            <a:r>
              <a:rPr lang="en-US" altLang="ko-KR" sz="1800" u="sng" spc="300" dirty="0"/>
              <a:t>Jai Hyun Park</a:t>
            </a:r>
            <a:r>
              <a:rPr lang="en-US" altLang="ko-KR" sz="1800" spc="300" dirty="0"/>
              <a:t>, Damien </a:t>
            </a:r>
            <a:r>
              <a:rPr lang="en-US" altLang="ko-KR" sz="1800" spc="300" dirty="0" err="1"/>
              <a:t>Stehlé</a:t>
            </a:r>
            <a:endParaRPr lang="en-US" altLang="ko-KR" sz="1800" spc="300" dirty="0"/>
          </a:p>
        </p:txBody>
      </p:sp>
    </p:spTree>
    <p:extLst>
      <p:ext uri="{BB962C8B-B14F-4D97-AF65-F5344CB8AC3E}">
        <p14:creationId xmlns:p14="http://schemas.microsoft.com/office/powerpoint/2010/main" val="420679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A1E6F11-6639-405E-9EEB-3A15CF40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50" y="2766218"/>
            <a:ext cx="92329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spc="600" dirty="0">
                <a:latin typeface="Poppins Light" panose="00000400000000000000" pitchFamily="2" charset="0"/>
                <a:cs typeface="Poppins Light" panose="00000400000000000000" pitchFamily="2" charset="0"/>
              </a:rPr>
              <a:t>Existing Approaches</a:t>
            </a:r>
            <a:endParaRPr lang="ko-KR" altLang="en-US" sz="4000" spc="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9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F5EAB0-0E78-4A07-8AEE-A5D3730A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RP as a Matrix Multiplication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E847224A-3660-4021-98B4-C646DA75E0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94511"/>
                  </p:ext>
                </p:extLst>
              </p:nvPr>
            </p:nvGraphicFramePr>
            <p:xfrm>
              <a:off x="3128193" y="2329858"/>
              <a:ext cx="2925912" cy="7337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1478">
                      <a:extLst>
                        <a:ext uri="{9D8B030D-6E8A-4147-A177-3AD203B41FA5}">
                          <a16:colId xmlns:a16="http://schemas.microsoft.com/office/drawing/2014/main" val="412127784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1523781039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792334756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32917683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1 1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1 2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cs typeface="Poppins SemiBold" panose="00000700000000000000" pitchFamily="2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1 </m:t>
                                    </m:r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38628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E847224A-3660-4021-98B4-C646DA75E0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94511"/>
                  </p:ext>
                </p:extLst>
              </p:nvPr>
            </p:nvGraphicFramePr>
            <p:xfrm>
              <a:off x="3128193" y="2329858"/>
              <a:ext cx="2925912" cy="7337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1478">
                      <a:extLst>
                        <a:ext uri="{9D8B030D-6E8A-4147-A177-3AD203B41FA5}">
                          <a16:colId xmlns:a16="http://schemas.microsoft.com/office/drawing/2014/main" val="412127784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1523781039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792334756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32917683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3" t="-826" r="-302500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826" r="-200000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667" t="-826" r="-101667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667" t="-826" r="-1667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38628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43B28754-71A3-4979-825F-CB1C6220CD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739722"/>
                  </p:ext>
                </p:extLst>
              </p:nvPr>
            </p:nvGraphicFramePr>
            <p:xfrm>
              <a:off x="6874363" y="2344899"/>
              <a:ext cx="699161" cy="29350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99161">
                      <a:extLst>
                        <a:ext uri="{9D8B030D-6E8A-4147-A177-3AD203B41FA5}">
                          <a16:colId xmlns:a16="http://schemas.microsoft.com/office/drawing/2014/main" val="71997296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814" marR="119814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918641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dirty="0">
                            <a:latin typeface="Poppins" panose="00000500000000000000" pitchFamily="2" charset="0"/>
                          </a:endParaRPr>
                        </a:p>
                      </a:txBody>
                      <a:tcPr marL="119814" marR="119814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34061602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Poppins SemiBold" panose="00000700000000000000" pitchFamily="2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814" marR="119814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2661278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dirty="0">
                            <a:latin typeface="Poppins" panose="00000500000000000000" pitchFamily="2" charset="0"/>
                          </a:endParaRPr>
                        </a:p>
                      </a:txBody>
                      <a:tcPr marL="119814" marR="119814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713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43B28754-71A3-4979-825F-CB1C6220CD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739722"/>
                  </p:ext>
                </p:extLst>
              </p:nvPr>
            </p:nvGraphicFramePr>
            <p:xfrm>
              <a:off x="6874363" y="2344899"/>
              <a:ext cx="699161" cy="29350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99161">
                      <a:extLst>
                        <a:ext uri="{9D8B030D-6E8A-4147-A177-3AD203B41FA5}">
                          <a16:colId xmlns:a16="http://schemas.microsoft.com/office/drawing/2014/main" val="71997296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814" marR="119814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826" r="-1724" b="-300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918641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814" marR="119814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100826" r="-1724" b="-200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4061602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814" marR="119814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202500" r="-1724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661278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814" marR="119814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300000" r="-1724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713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E556F8AD-DECF-4EC9-B41E-BB7573C23284}"/>
                  </a:ext>
                </a:extLst>
              </p:cNvPr>
              <p:cNvSpPr/>
              <p:nvPr/>
            </p:nvSpPr>
            <p:spPr>
              <a:xfrm>
                <a:off x="6315066" y="3571184"/>
                <a:ext cx="209782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ko-KR" altLang="en-US" sz="2400" dirty="0">
                  <a:latin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E556F8AD-DECF-4EC9-B41E-BB7573C23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66" y="3571184"/>
                <a:ext cx="209782" cy="461665"/>
              </a:xfrm>
              <a:prstGeom prst="rect">
                <a:avLst/>
              </a:prstGeom>
              <a:blipFill>
                <a:blip r:embed="rId5"/>
                <a:stretch>
                  <a:fillRect l="-64706" r="-264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직사각형 30">
            <a:extLst>
              <a:ext uri="{FF2B5EF4-FFF2-40B4-BE49-F238E27FC236}">
                <a16:creationId xmlns:a16="http://schemas.microsoft.com/office/drawing/2014/main" id="{C958EB43-88F1-4276-BE24-9CA0D04E1A28}"/>
              </a:ext>
            </a:extLst>
          </p:cNvPr>
          <p:cNvSpPr/>
          <p:nvPr/>
        </p:nvSpPr>
        <p:spPr>
          <a:xfrm>
            <a:off x="6711280" y="2215884"/>
            <a:ext cx="979831" cy="322141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pic>
        <p:nvPicPr>
          <p:cNvPr id="33" name="그래픽 32" descr="자물쇠">
            <a:extLst>
              <a:ext uri="{FF2B5EF4-FFF2-40B4-BE49-F238E27FC236}">
                <a16:creationId xmlns:a16="http://schemas.microsoft.com/office/drawing/2014/main" id="{7F8B4CB6-20CF-4C63-9BF3-350379D76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3624" y="5004317"/>
            <a:ext cx="865966" cy="86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표 15">
                <a:extLst>
                  <a:ext uri="{FF2B5EF4-FFF2-40B4-BE49-F238E27FC236}">
                    <a16:creationId xmlns:a16="http://schemas.microsoft.com/office/drawing/2014/main" id="{634CC2C6-29AC-0A4B-7C15-893DA0EB6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540287"/>
                  </p:ext>
                </p:extLst>
              </p:nvPr>
            </p:nvGraphicFramePr>
            <p:xfrm>
              <a:off x="8621913" y="2344899"/>
              <a:ext cx="699161" cy="29350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99161">
                      <a:extLst>
                        <a:ext uri="{9D8B030D-6E8A-4147-A177-3AD203B41FA5}">
                          <a16:colId xmlns:a16="http://schemas.microsoft.com/office/drawing/2014/main" val="71997296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dirty="0">
                            <a:latin typeface="Poppins" panose="00000500000000000000" pitchFamily="2" charset="0"/>
                          </a:endParaRPr>
                        </a:p>
                      </a:txBody>
                      <a:tcPr marL="119813" marR="119813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918641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dirty="0">
                            <a:latin typeface="Poppins" panose="00000500000000000000" pitchFamily="2" charset="0"/>
                          </a:endParaRPr>
                        </a:p>
                      </a:txBody>
                      <a:tcPr marL="119813" marR="119813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34061602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Poppins SemiBold" panose="00000700000000000000" pitchFamily="2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8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813" marR="119813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2661278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dirty="0">
                            <a:latin typeface="Poppins" panose="00000500000000000000" pitchFamily="2" charset="0"/>
                          </a:endParaRPr>
                        </a:p>
                      </a:txBody>
                      <a:tcPr marL="119813" marR="119813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713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표 15">
                <a:extLst>
                  <a:ext uri="{FF2B5EF4-FFF2-40B4-BE49-F238E27FC236}">
                    <a16:creationId xmlns:a16="http://schemas.microsoft.com/office/drawing/2014/main" id="{634CC2C6-29AC-0A4B-7C15-893DA0EB6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540287"/>
                  </p:ext>
                </p:extLst>
              </p:nvPr>
            </p:nvGraphicFramePr>
            <p:xfrm>
              <a:off x="8621913" y="2344899"/>
              <a:ext cx="699161" cy="29350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99161">
                      <a:extLst>
                        <a:ext uri="{9D8B030D-6E8A-4147-A177-3AD203B41FA5}">
                          <a16:colId xmlns:a16="http://schemas.microsoft.com/office/drawing/2014/main" val="71997296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813" marR="119813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62" t="-826" r="-1724" b="-300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918641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813" marR="119813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62" t="-100826" r="-1724" b="-200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4061602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813" marR="119813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62" t="-202500" r="-1724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661278"/>
                      </a:ext>
                    </a:extLst>
                  </a:tr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813" marR="119813" marT="59907" marB="5990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62" t="-300000" r="-1724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713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9C7E56-6503-EB3A-CDA2-2237021C141A}"/>
              </a:ext>
            </a:extLst>
          </p:cNvPr>
          <p:cNvSpPr/>
          <p:nvPr/>
        </p:nvSpPr>
        <p:spPr>
          <a:xfrm>
            <a:off x="8458830" y="2215884"/>
            <a:ext cx="979831" cy="322141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pic>
        <p:nvPicPr>
          <p:cNvPr id="18" name="그래픽 17" descr="자물쇠">
            <a:extLst>
              <a:ext uri="{FF2B5EF4-FFF2-40B4-BE49-F238E27FC236}">
                <a16:creationId xmlns:a16="http://schemas.microsoft.com/office/drawing/2014/main" id="{EAB3D36C-9BE4-A3FF-F80A-D88D0BA75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8761" y="4948832"/>
            <a:ext cx="865966" cy="865966"/>
          </a:xfrm>
          <a:prstGeom prst="rect">
            <a:avLst/>
          </a:prstGeom>
        </p:spPr>
      </p:pic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EC217E1E-7017-ED22-4DF0-F211FF00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5528238"/>
            <a:ext cx="11602064" cy="1108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/>
              <a:t>   … is a linear system with errors.</a:t>
            </a:r>
          </a:p>
          <a:p>
            <a:r>
              <a:rPr lang="en-US" altLang="ko-KR" dirty="0"/>
              <a:t>RP is (plaintext) matrix – (ciphertext) vector multiplication in RLWE formats.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내용 개체 틀 2">
                <a:extLst>
                  <a:ext uri="{FF2B5EF4-FFF2-40B4-BE49-F238E27FC236}">
                    <a16:creationId xmlns:a16="http://schemas.microsoft.com/office/drawing/2014/main" id="{9E9F7F62-7101-483F-BC97-1EFE65753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703" y="1552676"/>
                <a:ext cx="11602064" cy="11083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b="0" i="0" kern="1200" spc="0">
                    <a:solidFill>
                      <a:schemeClr val="tx1"/>
                    </a:solidFill>
                    <a:latin typeface="Poppins Light" pitchFamily="2" charset="77"/>
                    <a:ea typeface="+mn-ea"/>
                    <a:cs typeface="Poppins Light" pitchFamily="2" charset="77"/>
                  </a:defRPr>
                </a:lvl1pPr>
                <a:lvl2pPr marL="685800" indent="-228600" algn="l" defTabSz="914400" rtl="0" eaLnBrk="1" latinLnBrk="1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0" baseline="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0" baseline="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spc="0" baseline="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spc="0" baseline="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LWE ciphertexts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en-US" altLang="ko-KR" b="1" i="0" dirty="0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𝐜𝐭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baseline="-25000" dirty="0"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lang="en-US" altLang="ko-KR" dirty="0">
                    <a:latin typeface="Poppins" panose="00000500000000000000" pitchFamily="2" charset="0"/>
                    <a:cs typeface="Poppins" panose="00000500000000000000" pitchFamily="2" charset="0"/>
                  </a:rPr>
                  <a:t>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 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 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+⋯+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𝐾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𝐾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cs typeface="Poppins" panose="00000500000000000000" pitchFamily="2" charset="0"/>
                      </a:rPr>
                      <m:t>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Poppins" panose="000005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latin typeface="Poppins" panose="00000500000000000000" pitchFamily="2" charset="0"/>
                    <a:cs typeface="Poppins" panose="00000500000000000000" pitchFamily="2" charset="0"/>
                  </a:rPr>
                  <a:t>             </a:t>
                </a:r>
                <a:r>
                  <a:rPr lang="en-US" altLang="ko-KR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Poppins ExtraLight" panose="00000300000000000000" pitchFamily="2" charset="0"/>
                      </a:rPr>
                      <m:t>𝑖</m:t>
                    </m:r>
                  </m:oMath>
                </a14:m>
                <a:endParaRPr lang="ko-KR" altLang="en-US" baseline="-25000" dirty="0">
                  <a:latin typeface="Poppins ExtraLight" panose="00000300000000000000" pitchFamily="2" charset="0"/>
                  <a:cs typeface="Poppins Extra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23" name="내용 개체 틀 2">
                <a:extLst>
                  <a:ext uri="{FF2B5EF4-FFF2-40B4-BE49-F238E27FC236}">
                    <a16:creationId xmlns:a16="http://schemas.microsoft.com/office/drawing/2014/main" id="{9E9F7F62-7101-483F-BC97-1EFE65753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3" y="1552676"/>
                <a:ext cx="11602064" cy="1108360"/>
              </a:xfrm>
              <a:prstGeom prst="rect">
                <a:avLst/>
              </a:prstGeom>
              <a:blipFill>
                <a:blip r:embed="rId9"/>
                <a:stretch>
                  <a:fillRect l="-683" t="-43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표 24">
                <a:extLst>
                  <a:ext uri="{FF2B5EF4-FFF2-40B4-BE49-F238E27FC236}">
                    <a16:creationId xmlns:a16="http://schemas.microsoft.com/office/drawing/2014/main" id="{9BD8209D-BF28-45A4-A42A-9B3B78BBF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783579"/>
                  </p:ext>
                </p:extLst>
              </p:nvPr>
            </p:nvGraphicFramePr>
            <p:xfrm>
              <a:off x="3128193" y="3063631"/>
              <a:ext cx="2925912" cy="7337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1478">
                      <a:extLst>
                        <a:ext uri="{9D8B030D-6E8A-4147-A177-3AD203B41FA5}">
                          <a16:colId xmlns:a16="http://schemas.microsoft.com/office/drawing/2014/main" val="412127784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1523781039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792334756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32917683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2 1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2 2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cs typeface="Poppins SemiBold" panose="00000700000000000000" pitchFamily="2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2 </m:t>
                                    </m:r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38628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표 24">
                <a:extLst>
                  <a:ext uri="{FF2B5EF4-FFF2-40B4-BE49-F238E27FC236}">
                    <a16:creationId xmlns:a16="http://schemas.microsoft.com/office/drawing/2014/main" id="{9BD8209D-BF28-45A4-A42A-9B3B78BBF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783579"/>
                  </p:ext>
                </p:extLst>
              </p:nvPr>
            </p:nvGraphicFramePr>
            <p:xfrm>
              <a:off x="3128193" y="3063631"/>
              <a:ext cx="2925912" cy="7337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1478">
                      <a:extLst>
                        <a:ext uri="{9D8B030D-6E8A-4147-A177-3AD203B41FA5}">
                          <a16:colId xmlns:a16="http://schemas.microsoft.com/office/drawing/2014/main" val="412127784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1523781039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792334756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32917683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833" t="-826" r="-302500" b="-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000" t="-826" r="-200000" b="-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1667" t="-826" r="-101667" b="-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01667" t="-826" r="-1667" b="-2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38628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표 25">
                <a:extLst>
                  <a:ext uri="{FF2B5EF4-FFF2-40B4-BE49-F238E27FC236}">
                    <a16:creationId xmlns:a16="http://schemas.microsoft.com/office/drawing/2014/main" id="{1EED168A-6EA0-4A8E-899D-9E1D27F839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3569845"/>
                  </p:ext>
                </p:extLst>
              </p:nvPr>
            </p:nvGraphicFramePr>
            <p:xfrm>
              <a:off x="3128193" y="3803754"/>
              <a:ext cx="2925912" cy="7337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1478">
                      <a:extLst>
                        <a:ext uri="{9D8B030D-6E8A-4147-A177-3AD203B41FA5}">
                          <a16:colId xmlns:a16="http://schemas.microsoft.com/office/drawing/2014/main" val="412127784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1523781039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792334756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32917683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Poppins SemiBold" panose="00000700000000000000" pitchFamily="2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Poppins SemiBold" panose="00000700000000000000" pitchFamily="2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Poppins SemiBold" panose="00000700000000000000" pitchFamily="2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38628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표 25">
                <a:extLst>
                  <a:ext uri="{FF2B5EF4-FFF2-40B4-BE49-F238E27FC236}">
                    <a16:creationId xmlns:a16="http://schemas.microsoft.com/office/drawing/2014/main" id="{1EED168A-6EA0-4A8E-899D-9E1D27F839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3569845"/>
                  </p:ext>
                </p:extLst>
              </p:nvPr>
            </p:nvGraphicFramePr>
            <p:xfrm>
              <a:off x="3128193" y="3803754"/>
              <a:ext cx="2925912" cy="7337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1478">
                      <a:extLst>
                        <a:ext uri="{9D8B030D-6E8A-4147-A177-3AD203B41FA5}">
                          <a16:colId xmlns:a16="http://schemas.microsoft.com/office/drawing/2014/main" val="412127784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1523781039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792334756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32917683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833" t="-820" r="-3025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000" t="-820" r="-2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1667" t="-820" r="-1667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38628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표 26">
                <a:extLst>
                  <a:ext uri="{FF2B5EF4-FFF2-40B4-BE49-F238E27FC236}">
                    <a16:creationId xmlns:a16="http://schemas.microsoft.com/office/drawing/2014/main" id="{EFA3E249-3DCC-4CDB-81F7-7C20741415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295550"/>
                  </p:ext>
                </p:extLst>
              </p:nvPr>
            </p:nvGraphicFramePr>
            <p:xfrm>
              <a:off x="3128193" y="4537527"/>
              <a:ext cx="2925912" cy="7337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1478">
                      <a:extLst>
                        <a:ext uri="{9D8B030D-6E8A-4147-A177-3AD203B41FA5}">
                          <a16:colId xmlns:a16="http://schemas.microsoft.com/office/drawing/2014/main" val="412127784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1523781039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792334756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32917683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𝑁</m:t>
                                    </m:r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𝑁</m:t>
                                    </m:r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cs typeface="Poppins SemiBold" panose="00000700000000000000" pitchFamily="2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𝑁</m:t>
                                    </m:r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dirty="0" smtClean="0">
                                        <a:latin typeface="Cambria Math" panose="02040503050406030204" pitchFamily="18" charset="0"/>
                                        <a:cs typeface="Poppins SemiBold" panose="00000700000000000000" pitchFamily="2" charset="0"/>
                                      </a:rPr>
                                      <m:t>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400" baseline="-2500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38628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표 26">
                <a:extLst>
                  <a:ext uri="{FF2B5EF4-FFF2-40B4-BE49-F238E27FC236}">
                    <a16:creationId xmlns:a16="http://schemas.microsoft.com/office/drawing/2014/main" id="{EFA3E249-3DCC-4CDB-81F7-7C20741415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295550"/>
                  </p:ext>
                </p:extLst>
              </p:nvPr>
            </p:nvGraphicFramePr>
            <p:xfrm>
              <a:off x="3128193" y="4537527"/>
              <a:ext cx="2925912" cy="7337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1478">
                      <a:extLst>
                        <a:ext uri="{9D8B030D-6E8A-4147-A177-3AD203B41FA5}">
                          <a16:colId xmlns:a16="http://schemas.microsoft.com/office/drawing/2014/main" val="412127784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1523781039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792334756"/>
                        </a:ext>
                      </a:extLst>
                    </a:gridCol>
                    <a:gridCol w="731478">
                      <a:extLst>
                        <a:ext uri="{9D8B030D-6E8A-4147-A177-3AD203B41FA5}">
                          <a16:colId xmlns:a16="http://schemas.microsoft.com/office/drawing/2014/main" val="3329176836"/>
                        </a:ext>
                      </a:extLst>
                    </a:gridCol>
                  </a:tblGrid>
                  <a:tr h="7337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833" t="-826" r="-302500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0000" t="-826" r="-200000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1667" t="-826" r="-101667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9710" marR="119710" marT="59854" marB="5985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301667" t="-826" r="-1667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38628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95D45976-2408-459C-BA72-211FC3EB667B}"/>
                  </a:ext>
                </a:extLst>
              </p:cNvPr>
              <p:cNvSpPr/>
              <p:nvPr/>
            </p:nvSpPr>
            <p:spPr>
              <a:xfrm>
                <a:off x="8013393" y="3571184"/>
                <a:ext cx="209782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ko-KR" altLang="en-US" sz="2400" dirty="0">
                  <a:latin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95D45976-2408-459C-BA72-211FC3EB6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393" y="3571184"/>
                <a:ext cx="209782" cy="461665"/>
              </a:xfrm>
              <a:prstGeom prst="rect">
                <a:avLst/>
              </a:prstGeom>
              <a:blipFill>
                <a:blip r:embed="rId13"/>
                <a:stretch>
                  <a:fillRect l="-58824" r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1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F5EAB0-0E78-4A07-8AEE-A5D3730A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Approaches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94CAFB84-E623-3A21-2C52-F264C22253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2407" y="2632293"/>
                <a:ext cx="3896771" cy="25725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Diagonal method</a:t>
                </a:r>
                <a:endParaRPr lang="en-US" altLang="ko-KR" sz="2000" dirty="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  <a:p>
                <a:pPr lvl="1"/>
                <a:r>
                  <a:rPr lang="en-US" altLang="ko-KR" sz="2200" spc="0" dirty="0"/>
                  <a:t>HS14, LHH+21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b="0" i="1" spc="0" dirty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ko-KR" sz="2200" b="0" i="1" spc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200" b="0" i="1" spc="0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en-US" altLang="ko-KR" sz="2200" spc="0" dirty="0"/>
                  <a:t> key </a:t>
                </a:r>
                <a:r>
                  <a:rPr lang="en-US" altLang="ko-KR" sz="2200" spc="0" dirty="0" err="1"/>
                  <a:t>switchings</a:t>
                </a:r>
                <a:endParaRPr lang="en-US" altLang="ko-KR" sz="2200" spc="0" baseline="30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i="1" spc="0" dirty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ko-KR" sz="2200" i="1" spc="0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200" b="0" i="1" spc="0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en-US" altLang="ko-KR" sz="2200" spc="0" dirty="0"/>
                  <a:t> keys</a:t>
                </a:r>
              </a:p>
              <a:p>
                <a:pPr lvl="1"/>
                <a:r>
                  <a:rPr lang="en-US" altLang="ko-KR" sz="2200" spc="0" dirty="0"/>
                  <a:t>Consumes </a:t>
                </a:r>
                <a14:m>
                  <m:oMath xmlns:m="http://schemas.openxmlformats.org/officeDocument/2006/math">
                    <m:r>
                      <a:rPr lang="en-US" altLang="ko-KR" sz="2200" i="1" spc="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ko-KR" sz="2200" i="1" spc="0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ko-KR" sz="2200" spc="0" dirty="0"/>
                  <a:t> levels</a:t>
                </a:r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94CAFB84-E623-3A21-2C52-F264C222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07" y="2632293"/>
                <a:ext cx="3896771" cy="2572559"/>
              </a:xfrm>
              <a:prstGeom prst="rect">
                <a:avLst/>
              </a:prstGeom>
              <a:blipFill>
                <a:blip r:embed="rId3"/>
                <a:stretch>
                  <a:fillRect l="-2504" t="-30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0A2814A9-910D-07C9-4460-2BD94E941F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001" y="2632293"/>
                <a:ext cx="3719223" cy="25725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Column method</a:t>
                </a:r>
                <a:endParaRPr lang="en-US" altLang="ko-KR" sz="2000" spc="0" dirty="0"/>
              </a:p>
              <a:p>
                <a:pPr lvl="1"/>
                <a:r>
                  <a:rPr lang="en-US" altLang="ko-KR" sz="2200" spc="0" dirty="0"/>
                  <a:t>CGGI17, BGGJ20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i="1" spc="0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sz="2200" spc="0" dirty="0"/>
                  <a:t> key </a:t>
                </a:r>
                <a:r>
                  <a:rPr lang="en-US" altLang="ko-KR" sz="2200" spc="0" dirty="0" err="1"/>
                  <a:t>switchings</a:t>
                </a:r>
                <a:endParaRPr lang="en-US" altLang="ko-KR" sz="2200" spc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i="1" spc="0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sz="2200" spc="0" dirty="0"/>
                  <a:t> keys</a:t>
                </a:r>
              </a:p>
              <a:p>
                <a:pPr lvl="1"/>
                <a:r>
                  <a:rPr lang="en-US" altLang="ko-KR" sz="2200" spc="0" dirty="0"/>
                  <a:t>Consumes </a:t>
                </a:r>
                <a14:m>
                  <m:oMath xmlns:m="http://schemas.openxmlformats.org/officeDocument/2006/math">
                    <m:r>
                      <a:rPr lang="en-US" altLang="ko-KR" sz="2200" i="1" spc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sz="2200" spc="0" dirty="0"/>
                  <a:t> level</a:t>
                </a:r>
              </a:p>
            </p:txBody>
          </p:sp>
        </mc:Choice>
        <mc:Fallback xmlns="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0A2814A9-910D-07C9-4460-2BD94E941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01" y="2632293"/>
                <a:ext cx="3719223" cy="2572559"/>
              </a:xfrm>
              <a:prstGeom prst="rect">
                <a:avLst/>
              </a:prstGeom>
              <a:blipFill>
                <a:blip r:embed="rId4"/>
                <a:stretch>
                  <a:fillRect l="-2623" t="-30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D2F3B5D2-0022-94F1-55E2-1BE3D3AB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5224" y="2632293"/>
                <a:ext cx="3719223" cy="25725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spc="300">
                    <a:solidFill>
                      <a:schemeClr val="tx1"/>
                    </a:solidFill>
                    <a:latin typeface="Poppins ExtraLight" panose="00000300000000000000" pitchFamily="2" charset="0"/>
                    <a:ea typeface="+mn-ea"/>
                    <a:cs typeface="Poppins ExtraLight" panose="000003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Row method</a:t>
                </a:r>
              </a:p>
              <a:p>
                <a:pPr lvl="1"/>
                <a:r>
                  <a:rPr lang="en-US" altLang="ko-KR" sz="2200" spc="0" dirty="0"/>
                  <a:t>CDKS21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i="1" spc="0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sz="2200" spc="0" dirty="0"/>
                  <a:t> key </a:t>
                </a:r>
                <a:r>
                  <a:rPr lang="en-US" altLang="ko-KR" sz="2200" spc="0" dirty="0" err="1"/>
                  <a:t>switchings</a:t>
                </a:r>
                <a:endParaRPr lang="en-US" altLang="ko-KR" sz="2200" spc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b="0" i="1" spc="0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200" i="0" spc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200" b="0" i="1" spc="0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altLang="ko-KR" sz="2200" spc="0" dirty="0"/>
                  <a:t> keys</a:t>
                </a:r>
              </a:p>
              <a:p>
                <a:pPr lvl="1"/>
                <a:r>
                  <a:rPr lang="en-US" altLang="ko-KR" sz="2200" spc="0" dirty="0"/>
                  <a:t>Consumes </a:t>
                </a:r>
                <a14:m>
                  <m:oMath xmlns:m="http://schemas.openxmlformats.org/officeDocument/2006/math">
                    <m:r>
                      <a:rPr lang="en-US" altLang="ko-KR" sz="2200" i="1" spc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2200" spc="0" dirty="0"/>
                  <a:t> level</a:t>
                </a:r>
              </a:p>
            </p:txBody>
          </p:sp>
        </mc:Choice>
        <mc:Fallback xmlns="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D2F3B5D2-0022-94F1-55E2-1BE3D3AB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24" y="2632293"/>
                <a:ext cx="3719223" cy="2572559"/>
              </a:xfrm>
              <a:prstGeom prst="rect">
                <a:avLst/>
              </a:prstGeom>
              <a:blipFill>
                <a:blip r:embed="rId5"/>
                <a:stretch>
                  <a:fillRect l="-2623" t="-30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92137494-67A3-C4BB-8320-AE7229421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48559"/>
              </p:ext>
            </p:extLst>
          </p:nvPr>
        </p:nvGraphicFramePr>
        <p:xfrm>
          <a:off x="1373101" y="4679006"/>
          <a:ext cx="16176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12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3333285753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2292403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BA13D6F-846C-4B8B-1705-FB79DC035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65227"/>
              </p:ext>
            </p:extLst>
          </p:nvPr>
        </p:nvGraphicFramePr>
        <p:xfrm>
          <a:off x="3127023" y="4679006"/>
          <a:ext cx="404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12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E0130F6A-8041-B194-042F-D84949DE7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72744"/>
              </p:ext>
            </p:extLst>
          </p:nvPr>
        </p:nvGraphicFramePr>
        <p:xfrm>
          <a:off x="5002242" y="4679006"/>
          <a:ext cx="16176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12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3333285753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2292403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25EF004E-9402-680C-6DD8-5C6107890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63209"/>
              </p:ext>
            </p:extLst>
          </p:nvPr>
        </p:nvGraphicFramePr>
        <p:xfrm>
          <a:off x="6756164" y="4679006"/>
          <a:ext cx="404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12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8DE6D89-1A77-CB6F-A868-1E56B0B03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44797"/>
              </p:ext>
            </p:extLst>
          </p:nvPr>
        </p:nvGraphicFramePr>
        <p:xfrm>
          <a:off x="8655090" y="4679006"/>
          <a:ext cx="16176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12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3333285753"/>
                    </a:ext>
                  </a:extLst>
                </a:gridCol>
                <a:gridCol w="404412">
                  <a:extLst>
                    <a:ext uri="{9D8B030D-6E8A-4147-A177-3AD203B41FA5}">
                      <a16:colId xmlns:a16="http://schemas.microsoft.com/office/drawing/2014/main" val="2292403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B8B1AF7-865F-F767-B4D9-E94F88A2E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70861"/>
              </p:ext>
            </p:extLst>
          </p:nvPr>
        </p:nvGraphicFramePr>
        <p:xfrm>
          <a:off x="10409012" y="4679006"/>
          <a:ext cx="404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12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5875DBEC-13D7-E810-6E10-75DBCC9AB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88" y="1653148"/>
            <a:ext cx="10720312" cy="784237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Three approaches to encode the plaintext matrix.</a:t>
            </a:r>
          </a:p>
        </p:txBody>
      </p:sp>
    </p:spTree>
    <p:extLst>
      <p:ext uri="{BB962C8B-B14F-4D97-AF65-F5344CB8AC3E}">
        <p14:creationId xmlns:p14="http://schemas.microsoft.com/office/powerpoint/2010/main" val="335654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연결선: 구부러짐 67">
            <a:extLst>
              <a:ext uri="{FF2B5EF4-FFF2-40B4-BE49-F238E27FC236}">
                <a16:creationId xmlns:a16="http://schemas.microsoft.com/office/drawing/2014/main" id="{8A128379-ED12-4307-8B63-9EF5213C5A73}"/>
              </a:ext>
            </a:extLst>
          </p:cNvPr>
          <p:cNvCxnSpPr>
            <a:cxnSpLocks/>
            <a:stCxn id="111" idx="2"/>
            <a:endCxn id="98" idx="0"/>
          </p:cNvCxnSpPr>
          <p:nvPr/>
        </p:nvCxnSpPr>
        <p:spPr>
          <a:xfrm rot="5400000" flipH="1" flipV="1">
            <a:off x="862956" y="2584763"/>
            <a:ext cx="2266733" cy="683895"/>
          </a:xfrm>
          <a:prstGeom prst="curvedConnector5">
            <a:avLst>
              <a:gd name="adj1" fmla="val -5501"/>
              <a:gd name="adj2" fmla="val 56636"/>
              <a:gd name="adj3" fmla="val 111002"/>
            </a:avLst>
          </a:prstGeom>
          <a:ln w="19050">
            <a:solidFill>
              <a:schemeClr val="tx1"/>
            </a:solidFill>
            <a:prstDash val="lg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48F36458-10F2-0E5A-EC02-3DD20D2E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Base RP with Existing Approaches</a:t>
            </a:r>
            <a:endParaRPr kumimoji="1"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4D0072D-04BF-973F-8788-059B076C2F58}"/>
              </a:ext>
            </a:extLst>
          </p:cNvPr>
          <p:cNvSpPr/>
          <p:nvPr/>
        </p:nvSpPr>
        <p:spPr>
          <a:xfrm>
            <a:off x="143962" y="4784121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Input LWE</a:t>
            </a:r>
            <a:endParaRPr lang="ko-KR" altLang="en-US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E575C2F-D8FB-963A-28F1-B3C474D58354}"/>
              </a:ext>
            </a:extLst>
          </p:cNvPr>
          <p:cNvSpPr/>
          <p:nvPr/>
        </p:nvSpPr>
        <p:spPr>
          <a:xfrm>
            <a:off x="102346" y="5191500"/>
            <a:ext cx="1364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Base RP</a:t>
            </a:r>
            <a:endParaRPr lang="ko-KR" altLang="en-US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DA83BE7-B93B-7E2D-EAE2-DFAA51A0AA1D}"/>
              </a:ext>
            </a:extLst>
          </p:cNvPr>
          <p:cNvSpPr/>
          <p:nvPr/>
        </p:nvSpPr>
        <p:spPr>
          <a:xfrm>
            <a:off x="588429" y="5761851"/>
            <a:ext cx="73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RLWE</a:t>
            </a:r>
            <a:endParaRPr lang="ko-KR" altLang="en-US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8" name="아래쪽 화살표[D] 7">
            <a:extLst>
              <a:ext uri="{FF2B5EF4-FFF2-40B4-BE49-F238E27FC236}">
                <a16:creationId xmlns:a16="http://schemas.microsoft.com/office/drawing/2014/main" id="{586AB583-10FD-8406-B1D6-32A3BB2A3DAE}"/>
              </a:ext>
            </a:extLst>
          </p:cNvPr>
          <p:cNvSpPr/>
          <p:nvPr/>
        </p:nvSpPr>
        <p:spPr>
          <a:xfrm>
            <a:off x="1378979" y="5190302"/>
            <a:ext cx="895345" cy="358587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11374AD-FCD1-61B4-A6E3-1130D32D009A}"/>
              </a:ext>
            </a:extLst>
          </p:cNvPr>
          <p:cNvSpPr/>
          <p:nvPr/>
        </p:nvSpPr>
        <p:spPr>
          <a:xfrm>
            <a:off x="1887394" y="4898675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018FB2D-1383-723B-062E-84745541DD8F}"/>
              </a:ext>
            </a:extLst>
          </p:cNvPr>
          <p:cNvSpPr/>
          <p:nvPr/>
        </p:nvSpPr>
        <p:spPr>
          <a:xfrm>
            <a:off x="1523075" y="4898675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9D54388-60E1-EC61-5D44-18C891761416}"/>
              </a:ext>
            </a:extLst>
          </p:cNvPr>
          <p:cNvSpPr/>
          <p:nvPr/>
        </p:nvSpPr>
        <p:spPr>
          <a:xfrm>
            <a:off x="2757963" y="4898675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246EF4C-A22A-582D-C08F-61C8F0A0FB33}"/>
              </a:ext>
            </a:extLst>
          </p:cNvPr>
          <p:cNvSpPr/>
          <p:nvPr/>
        </p:nvSpPr>
        <p:spPr>
          <a:xfrm>
            <a:off x="2393646" y="4898675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DEB1E1-A6F9-D95F-9305-C615149445CA}"/>
              </a:ext>
            </a:extLst>
          </p:cNvPr>
          <p:cNvSpPr/>
          <p:nvPr/>
        </p:nvSpPr>
        <p:spPr>
          <a:xfrm>
            <a:off x="1527497" y="5571675"/>
            <a:ext cx="590133" cy="244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4" name="아래쪽 화살표[D] 13">
            <a:extLst>
              <a:ext uri="{FF2B5EF4-FFF2-40B4-BE49-F238E27FC236}">
                <a16:creationId xmlns:a16="http://schemas.microsoft.com/office/drawing/2014/main" id="{7A19B3F1-DA9E-59A4-A35C-F6E6319AC572}"/>
              </a:ext>
            </a:extLst>
          </p:cNvPr>
          <p:cNvSpPr/>
          <p:nvPr/>
        </p:nvSpPr>
        <p:spPr>
          <a:xfrm>
            <a:off x="2239626" y="5190302"/>
            <a:ext cx="895345" cy="358587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18A1DEF-57CE-3B16-20CB-71720FA8026E}"/>
              </a:ext>
            </a:extLst>
          </p:cNvPr>
          <p:cNvSpPr/>
          <p:nvPr/>
        </p:nvSpPr>
        <p:spPr>
          <a:xfrm>
            <a:off x="2392232" y="5571675"/>
            <a:ext cx="590133" cy="244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6239621-6DE7-5254-F893-D7E651D27BED}"/>
              </a:ext>
            </a:extLst>
          </p:cNvPr>
          <p:cNvSpPr/>
          <p:nvPr/>
        </p:nvSpPr>
        <p:spPr>
          <a:xfrm>
            <a:off x="1527497" y="5875111"/>
            <a:ext cx="3192803" cy="24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9" name="아래쪽 화살표[D] 18">
            <a:extLst>
              <a:ext uri="{FF2B5EF4-FFF2-40B4-BE49-F238E27FC236}">
                <a16:creationId xmlns:a16="http://schemas.microsoft.com/office/drawing/2014/main" id="{AB918D5D-208B-930C-6B82-E243C706FE0B}"/>
              </a:ext>
            </a:extLst>
          </p:cNvPr>
          <p:cNvSpPr/>
          <p:nvPr/>
        </p:nvSpPr>
        <p:spPr>
          <a:xfrm>
            <a:off x="3111079" y="5190302"/>
            <a:ext cx="895345" cy="358587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6776C5F-A20E-85AC-2095-BE22CC7D7D86}"/>
              </a:ext>
            </a:extLst>
          </p:cNvPr>
          <p:cNvSpPr/>
          <p:nvPr/>
        </p:nvSpPr>
        <p:spPr>
          <a:xfrm>
            <a:off x="3619494" y="4898675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2848C42-3E59-4AEE-B7A4-12B5D09B4133}"/>
              </a:ext>
            </a:extLst>
          </p:cNvPr>
          <p:cNvSpPr/>
          <p:nvPr/>
        </p:nvSpPr>
        <p:spPr>
          <a:xfrm>
            <a:off x="3255175" y="4898675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1BF00AE-3845-C2DD-7DE2-D33E54EB0739}"/>
              </a:ext>
            </a:extLst>
          </p:cNvPr>
          <p:cNvSpPr/>
          <p:nvPr/>
        </p:nvSpPr>
        <p:spPr>
          <a:xfrm>
            <a:off x="4490062" y="4898675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8668231-17FA-8F8F-85C5-028AB0BC9B37}"/>
              </a:ext>
            </a:extLst>
          </p:cNvPr>
          <p:cNvSpPr/>
          <p:nvPr/>
        </p:nvSpPr>
        <p:spPr>
          <a:xfrm>
            <a:off x="4125746" y="4898675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F03DB51-0944-56B4-0D96-758DC627E5DA}"/>
              </a:ext>
            </a:extLst>
          </p:cNvPr>
          <p:cNvSpPr/>
          <p:nvPr/>
        </p:nvSpPr>
        <p:spPr>
          <a:xfrm>
            <a:off x="3259597" y="5571675"/>
            <a:ext cx="590133" cy="244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5" name="아래쪽 화살표[D] 24">
            <a:extLst>
              <a:ext uri="{FF2B5EF4-FFF2-40B4-BE49-F238E27FC236}">
                <a16:creationId xmlns:a16="http://schemas.microsoft.com/office/drawing/2014/main" id="{46495E0E-35F6-34C8-098E-D8F319D69CCD}"/>
              </a:ext>
            </a:extLst>
          </p:cNvPr>
          <p:cNvSpPr/>
          <p:nvPr/>
        </p:nvSpPr>
        <p:spPr>
          <a:xfrm>
            <a:off x="3971726" y="5190302"/>
            <a:ext cx="895345" cy="358587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A9A672F-6DD4-A8C4-B02D-E1D2B47DC4F7}"/>
              </a:ext>
            </a:extLst>
          </p:cNvPr>
          <p:cNvSpPr/>
          <p:nvPr/>
        </p:nvSpPr>
        <p:spPr>
          <a:xfrm>
            <a:off x="4124332" y="5571675"/>
            <a:ext cx="590133" cy="244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0" name="아래쪽 화살표[D] 49">
            <a:extLst>
              <a:ext uri="{FF2B5EF4-FFF2-40B4-BE49-F238E27FC236}">
                <a16:creationId xmlns:a16="http://schemas.microsoft.com/office/drawing/2014/main" id="{3D552372-7D26-CA51-7D6B-3633CAB8CD53}"/>
              </a:ext>
            </a:extLst>
          </p:cNvPr>
          <p:cNvSpPr/>
          <p:nvPr/>
        </p:nvSpPr>
        <p:spPr>
          <a:xfrm>
            <a:off x="4896018" y="4805626"/>
            <a:ext cx="1765552" cy="766049"/>
          </a:xfrm>
          <a:prstGeom prst="downArrow">
            <a:avLst>
              <a:gd name="adj1" fmla="val 85093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B31D9713-69AF-B2C5-AC99-C37BA9CF1242}"/>
              </a:ext>
            </a:extLst>
          </p:cNvPr>
          <p:cNvSpPr/>
          <p:nvPr/>
        </p:nvSpPr>
        <p:spPr>
          <a:xfrm>
            <a:off x="5404432" y="4497283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CFDCCF39-5E3C-E64D-98CC-B31551FD7057}"/>
              </a:ext>
            </a:extLst>
          </p:cNvPr>
          <p:cNvSpPr/>
          <p:nvPr/>
        </p:nvSpPr>
        <p:spPr>
          <a:xfrm>
            <a:off x="5040113" y="4497283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43C3A413-A2F4-325F-825C-5A0F594177B8}"/>
              </a:ext>
            </a:extLst>
          </p:cNvPr>
          <p:cNvSpPr/>
          <p:nvPr/>
        </p:nvSpPr>
        <p:spPr>
          <a:xfrm>
            <a:off x="6275001" y="4497283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952FDD35-E2A0-D071-554B-EE8403A054B3}"/>
              </a:ext>
            </a:extLst>
          </p:cNvPr>
          <p:cNvSpPr/>
          <p:nvPr/>
        </p:nvSpPr>
        <p:spPr>
          <a:xfrm>
            <a:off x="5910685" y="4497283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1206E2D-3D61-EB7D-78ED-018FAE7DAF40}"/>
              </a:ext>
            </a:extLst>
          </p:cNvPr>
          <p:cNvSpPr/>
          <p:nvPr/>
        </p:nvSpPr>
        <p:spPr>
          <a:xfrm>
            <a:off x="5044535" y="5594460"/>
            <a:ext cx="1460703" cy="2444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1D1CFC9-FD8F-3BE2-359D-37FF8269B546}"/>
              </a:ext>
            </a:extLst>
          </p:cNvPr>
          <p:cNvSpPr/>
          <p:nvPr/>
        </p:nvSpPr>
        <p:spPr>
          <a:xfrm>
            <a:off x="5044535" y="5897896"/>
            <a:ext cx="3192803" cy="24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0" name="아래쪽 화살표[D] 59">
            <a:extLst>
              <a:ext uri="{FF2B5EF4-FFF2-40B4-BE49-F238E27FC236}">
                <a16:creationId xmlns:a16="http://schemas.microsoft.com/office/drawing/2014/main" id="{EF911203-6D4B-D827-EB6E-FB90E44289B5}"/>
              </a:ext>
            </a:extLst>
          </p:cNvPr>
          <p:cNvSpPr/>
          <p:nvPr/>
        </p:nvSpPr>
        <p:spPr>
          <a:xfrm>
            <a:off x="6628117" y="4805626"/>
            <a:ext cx="1765553" cy="766049"/>
          </a:xfrm>
          <a:prstGeom prst="downArrow">
            <a:avLst>
              <a:gd name="adj1" fmla="val 85356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D2065066-999C-C286-BDE7-A88B0612C9F7}"/>
              </a:ext>
            </a:extLst>
          </p:cNvPr>
          <p:cNvSpPr/>
          <p:nvPr/>
        </p:nvSpPr>
        <p:spPr>
          <a:xfrm>
            <a:off x="7136532" y="4497283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9D7F7CE-A4A5-4702-A900-2C34E190B7FC}"/>
              </a:ext>
            </a:extLst>
          </p:cNvPr>
          <p:cNvSpPr/>
          <p:nvPr/>
        </p:nvSpPr>
        <p:spPr>
          <a:xfrm>
            <a:off x="6772213" y="4497283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B99DCE29-C471-13B2-DDB4-F9F6BEB5D4FE}"/>
              </a:ext>
            </a:extLst>
          </p:cNvPr>
          <p:cNvSpPr/>
          <p:nvPr/>
        </p:nvSpPr>
        <p:spPr>
          <a:xfrm>
            <a:off x="8007101" y="4497283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DB0FD8C2-1BC7-1C2F-7064-44C648F50B87}"/>
              </a:ext>
            </a:extLst>
          </p:cNvPr>
          <p:cNvSpPr/>
          <p:nvPr/>
        </p:nvSpPr>
        <p:spPr>
          <a:xfrm>
            <a:off x="7642785" y="4497283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C3FB2254-3C47-43B5-125B-CECE928046D1}"/>
              </a:ext>
            </a:extLst>
          </p:cNvPr>
          <p:cNvSpPr/>
          <p:nvPr/>
        </p:nvSpPr>
        <p:spPr>
          <a:xfrm>
            <a:off x="6776635" y="5594460"/>
            <a:ext cx="1460703" cy="2444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0" name="아래쪽 화살표[D] 69">
            <a:extLst>
              <a:ext uri="{FF2B5EF4-FFF2-40B4-BE49-F238E27FC236}">
                <a16:creationId xmlns:a16="http://schemas.microsoft.com/office/drawing/2014/main" id="{749F0A77-F41D-F541-CAD7-7A2228004EF7}"/>
              </a:ext>
            </a:extLst>
          </p:cNvPr>
          <p:cNvSpPr/>
          <p:nvPr/>
        </p:nvSpPr>
        <p:spPr>
          <a:xfrm>
            <a:off x="8393668" y="3191886"/>
            <a:ext cx="3500911" cy="2379790"/>
          </a:xfrm>
          <a:prstGeom prst="downArrow">
            <a:avLst>
              <a:gd name="adj1" fmla="val 90355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7C85D850-3CBD-6380-8074-759B1B999306}"/>
              </a:ext>
            </a:extLst>
          </p:cNvPr>
          <p:cNvSpPr/>
          <p:nvPr/>
        </p:nvSpPr>
        <p:spPr>
          <a:xfrm>
            <a:off x="8902083" y="2858844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97CD053-E444-AC4E-A322-A26485C842EF}"/>
              </a:ext>
            </a:extLst>
          </p:cNvPr>
          <p:cNvSpPr/>
          <p:nvPr/>
        </p:nvSpPr>
        <p:spPr>
          <a:xfrm>
            <a:off x="8537764" y="2858844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E9B4DE52-09FC-7B6C-AEAF-0C930F6C57CB}"/>
              </a:ext>
            </a:extLst>
          </p:cNvPr>
          <p:cNvSpPr/>
          <p:nvPr/>
        </p:nvSpPr>
        <p:spPr>
          <a:xfrm>
            <a:off x="9772652" y="2858844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7776C90-727C-F153-AFFC-796056861141}"/>
              </a:ext>
            </a:extLst>
          </p:cNvPr>
          <p:cNvSpPr/>
          <p:nvPr/>
        </p:nvSpPr>
        <p:spPr>
          <a:xfrm>
            <a:off x="9408336" y="2858844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6E637FD-2E42-7674-DF24-CF58B4DC3F20}"/>
              </a:ext>
            </a:extLst>
          </p:cNvPr>
          <p:cNvSpPr/>
          <p:nvPr/>
        </p:nvSpPr>
        <p:spPr>
          <a:xfrm>
            <a:off x="8542186" y="5594460"/>
            <a:ext cx="3192803" cy="219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15D01240-7829-5189-C0E8-CC218DFBD728}"/>
              </a:ext>
            </a:extLst>
          </p:cNvPr>
          <p:cNvSpPr/>
          <p:nvPr/>
        </p:nvSpPr>
        <p:spPr>
          <a:xfrm>
            <a:off x="8542186" y="5897896"/>
            <a:ext cx="3192803" cy="24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764D45FB-71CD-F20A-70AA-3BCD609DF1BA}"/>
              </a:ext>
            </a:extLst>
          </p:cNvPr>
          <p:cNvSpPr/>
          <p:nvPr/>
        </p:nvSpPr>
        <p:spPr>
          <a:xfrm>
            <a:off x="10634183" y="2858844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0A05745-EEB7-92F5-6B2A-7334CF36688C}"/>
              </a:ext>
            </a:extLst>
          </p:cNvPr>
          <p:cNvSpPr/>
          <p:nvPr/>
        </p:nvSpPr>
        <p:spPr>
          <a:xfrm>
            <a:off x="10269864" y="2858844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683A9AA5-5230-CF47-A227-D24FDD270A83}"/>
              </a:ext>
            </a:extLst>
          </p:cNvPr>
          <p:cNvSpPr/>
          <p:nvPr/>
        </p:nvSpPr>
        <p:spPr>
          <a:xfrm>
            <a:off x="11504752" y="2858844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6A9A2C4E-0DAE-D113-9D9B-DF08F64E8036}"/>
              </a:ext>
            </a:extLst>
          </p:cNvPr>
          <p:cNvSpPr/>
          <p:nvPr/>
        </p:nvSpPr>
        <p:spPr>
          <a:xfrm>
            <a:off x="11140436" y="2858844"/>
            <a:ext cx="230237" cy="249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D5E49E9F-72E4-87E4-F7C4-85A1140F108E}"/>
              </a:ext>
            </a:extLst>
          </p:cNvPr>
          <p:cNvSpPr/>
          <p:nvPr/>
        </p:nvSpPr>
        <p:spPr>
          <a:xfrm>
            <a:off x="2426431" y="6140405"/>
            <a:ext cx="1394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Column</a:t>
            </a:r>
            <a:endParaRPr lang="ko-KR" altLang="en-US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93B5CA40-7B2D-8322-F14F-838BF159D697}"/>
              </a:ext>
            </a:extLst>
          </p:cNvPr>
          <p:cNvSpPr/>
          <p:nvPr/>
        </p:nvSpPr>
        <p:spPr>
          <a:xfrm>
            <a:off x="6255049" y="6140405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Row</a:t>
            </a:r>
            <a:endParaRPr lang="ko-KR" altLang="en-US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44520FBD-4FDF-CA35-A1C5-CDB6C63470CF}"/>
              </a:ext>
            </a:extLst>
          </p:cNvPr>
          <p:cNvSpPr/>
          <p:nvPr/>
        </p:nvSpPr>
        <p:spPr>
          <a:xfrm>
            <a:off x="9357764" y="6140405"/>
            <a:ext cx="1561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Diagonal</a:t>
            </a:r>
            <a:endParaRPr lang="ko-KR" altLang="en-US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91" name="Rectangle 13">
            <a:extLst>
              <a:ext uri="{FF2B5EF4-FFF2-40B4-BE49-F238E27FC236}">
                <a16:creationId xmlns:a16="http://schemas.microsoft.com/office/drawing/2014/main" id="{6D85343B-EF9F-C455-C032-6FC024FB89CB}"/>
              </a:ext>
            </a:extLst>
          </p:cNvPr>
          <p:cNvSpPr/>
          <p:nvPr/>
        </p:nvSpPr>
        <p:spPr>
          <a:xfrm>
            <a:off x="2853911" y="1793344"/>
            <a:ext cx="466703" cy="2296027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66840328-6CBF-46E3-C0B7-CBBAA9196FE1}"/>
              </a:ext>
            </a:extLst>
          </p:cNvPr>
          <p:cNvSpPr/>
          <p:nvPr/>
        </p:nvSpPr>
        <p:spPr>
          <a:xfrm>
            <a:off x="2853911" y="2402088"/>
            <a:ext cx="466703" cy="14887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98" name="아래쪽 화살표[D] 97">
            <a:extLst>
              <a:ext uri="{FF2B5EF4-FFF2-40B4-BE49-F238E27FC236}">
                <a16:creationId xmlns:a16="http://schemas.microsoft.com/office/drawing/2014/main" id="{EBC47C23-C62E-8B7C-303E-2CA7BA9051B8}"/>
              </a:ext>
            </a:extLst>
          </p:cNvPr>
          <p:cNvSpPr/>
          <p:nvPr/>
        </p:nvSpPr>
        <p:spPr>
          <a:xfrm>
            <a:off x="1886680" y="1793344"/>
            <a:ext cx="903182" cy="507772"/>
          </a:xfrm>
          <a:prstGeom prst="downArrow">
            <a:avLst>
              <a:gd name="adj1" fmla="val 65061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EF75D84A-E1F4-F964-BF0B-3617F492D408}"/>
              </a:ext>
            </a:extLst>
          </p:cNvPr>
          <p:cNvSpPr/>
          <p:nvPr/>
        </p:nvSpPr>
        <p:spPr>
          <a:xfrm>
            <a:off x="1886680" y="2346010"/>
            <a:ext cx="876137" cy="10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03" name="아래쪽 화살표[D] 102">
            <a:extLst>
              <a:ext uri="{FF2B5EF4-FFF2-40B4-BE49-F238E27FC236}">
                <a16:creationId xmlns:a16="http://schemas.microsoft.com/office/drawing/2014/main" id="{60B43000-92B9-4D54-20AA-C70784EA1BE6}"/>
              </a:ext>
            </a:extLst>
          </p:cNvPr>
          <p:cNvSpPr/>
          <p:nvPr/>
        </p:nvSpPr>
        <p:spPr>
          <a:xfrm>
            <a:off x="1016888" y="3422449"/>
            <a:ext cx="651601" cy="353143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A1065071-B104-4330-116D-C85F5FA915D5}"/>
              </a:ext>
            </a:extLst>
          </p:cNvPr>
          <p:cNvSpPr/>
          <p:nvPr/>
        </p:nvSpPr>
        <p:spPr>
          <a:xfrm>
            <a:off x="1386895" y="3238072"/>
            <a:ext cx="167559" cy="129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C7E806C5-4F5F-D50B-1DFF-14674D4F8536}"/>
              </a:ext>
            </a:extLst>
          </p:cNvPr>
          <p:cNvSpPr/>
          <p:nvPr/>
        </p:nvSpPr>
        <p:spPr>
          <a:xfrm>
            <a:off x="1121756" y="3238072"/>
            <a:ext cx="167559" cy="129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B3487E83-47AF-2F4C-FE7F-2B49E42C358C}"/>
              </a:ext>
            </a:extLst>
          </p:cNvPr>
          <p:cNvSpPr/>
          <p:nvPr/>
        </p:nvSpPr>
        <p:spPr>
          <a:xfrm>
            <a:off x="2020465" y="3238072"/>
            <a:ext cx="167559" cy="129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58278A9D-C35F-7EBB-22A8-4E48DCE53A72}"/>
              </a:ext>
            </a:extLst>
          </p:cNvPr>
          <p:cNvSpPr/>
          <p:nvPr/>
        </p:nvSpPr>
        <p:spPr>
          <a:xfrm>
            <a:off x="1755328" y="3238072"/>
            <a:ext cx="167559" cy="129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BBA495C9-6EE5-2C28-C68D-6BE92E23D6CF}"/>
              </a:ext>
            </a:extLst>
          </p:cNvPr>
          <p:cNvSpPr/>
          <p:nvPr/>
        </p:nvSpPr>
        <p:spPr>
          <a:xfrm>
            <a:off x="1124974" y="3787403"/>
            <a:ext cx="429479" cy="126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09" name="아래쪽 화살표[D] 108">
            <a:extLst>
              <a:ext uri="{FF2B5EF4-FFF2-40B4-BE49-F238E27FC236}">
                <a16:creationId xmlns:a16="http://schemas.microsoft.com/office/drawing/2014/main" id="{E743F0A5-CF19-7CD0-8648-65731CEFE550}"/>
              </a:ext>
            </a:extLst>
          </p:cNvPr>
          <p:cNvSpPr/>
          <p:nvPr/>
        </p:nvSpPr>
        <p:spPr>
          <a:xfrm>
            <a:off x="1643237" y="3422449"/>
            <a:ext cx="651601" cy="353143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AE5BA16F-BE41-22B9-4E94-164E3AE381C0}"/>
              </a:ext>
            </a:extLst>
          </p:cNvPr>
          <p:cNvSpPr/>
          <p:nvPr/>
        </p:nvSpPr>
        <p:spPr>
          <a:xfrm>
            <a:off x="1754299" y="3787403"/>
            <a:ext cx="429479" cy="126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862727CB-FA88-36CF-A13A-4AE00CF71F63}"/>
              </a:ext>
            </a:extLst>
          </p:cNvPr>
          <p:cNvSpPr/>
          <p:nvPr/>
        </p:nvSpPr>
        <p:spPr>
          <a:xfrm>
            <a:off x="1124974" y="3959969"/>
            <a:ext cx="1058803" cy="1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D1741FC8-51B2-AAC7-3843-A9B452600469}"/>
              </a:ext>
            </a:extLst>
          </p:cNvPr>
          <p:cNvSpPr/>
          <p:nvPr/>
        </p:nvSpPr>
        <p:spPr>
          <a:xfrm>
            <a:off x="854932" y="2954112"/>
            <a:ext cx="1653782" cy="13595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pic>
        <p:nvPicPr>
          <p:cNvPr id="117" name="그래픽 116" descr="확인 표시">
            <a:extLst>
              <a:ext uri="{FF2B5EF4-FFF2-40B4-BE49-F238E27FC236}">
                <a16:creationId xmlns:a16="http://schemas.microsoft.com/office/drawing/2014/main" id="{890278A9-7AEB-6667-FC5D-C8904FD4D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4290" y="5672769"/>
            <a:ext cx="914400" cy="914400"/>
          </a:xfrm>
          <a:prstGeom prst="rect">
            <a:avLst/>
          </a:prstGeom>
        </p:spPr>
      </p:pic>
      <p:sp>
        <p:nvSpPr>
          <p:cNvPr id="118" name="내용 개체 틀 15">
            <a:extLst>
              <a:ext uri="{FF2B5EF4-FFF2-40B4-BE49-F238E27FC236}">
                <a16:creationId xmlns:a16="http://schemas.microsoft.com/office/drawing/2014/main" id="{BA101D11-0165-C368-15E3-60841EC5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595" y="1804810"/>
            <a:ext cx="7180588" cy="1012178"/>
          </a:xfrm>
        </p:spPr>
        <p:txBody>
          <a:bodyPr>
            <a:normAutofit fontScale="92500"/>
          </a:bodyPr>
          <a:lstStyle/>
          <a:p>
            <a:r>
              <a:rPr lang="en-US" altLang="ko-KR" sz="2000" dirty="0"/>
              <a:t>The less moduli consumption is better.</a:t>
            </a:r>
            <a:endParaRPr lang="en-US" altLang="ko-KR" dirty="0"/>
          </a:p>
          <a:p>
            <a:r>
              <a:rPr lang="en-US" altLang="ko-KR" sz="2000" dirty="0"/>
              <a:t>Column method is the most effective after optimizations.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789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6" grpId="0"/>
      <p:bldP spid="88" grpId="0"/>
      <p:bldP spid="89" grpId="0"/>
      <p:bldP spid="1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A1E6F11-6639-405E-9EEB-3A15CF40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50" y="2766218"/>
            <a:ext cx="92329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spc="600" dirty="0">
                <a:latin typeface="Poppins Light" panose="00000400000000000000" pitchFamily="2" charset="0"/>
                <a:cs typeface="Poppins Light" panose="00000400000000000000" pitchFamily="2" charset="0"/>
              </a:rPr>
              <a:t>HERMES</a:t>
            </a:r>
            <a:endParaRPr lang="ko-KR" altLang="en-US" sz="4000" spc="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2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487AC6-F556-492C-A4DE-E11F29B7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HERMES</a:t>
            </a:r>
            <a:r>
              <a:rPr lang="en-US" altLang="ko-KR" baseline="30000" dirty="0"/>
              <a:t>0</a:t>
            </a:r>
            <a:r>
              <a:rPr lang="en-US" altLang="ko-KR" dirty="0"/>
              <a:t>: Column method</a:t>
            </a:r>
            <a:endParaRPr lang="ko-KR" altLang="en-US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82C0C7A7-7F34-7B7A-3740-768D50672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55115"/>
              </p:ext>
            </p:extLst>
          </p:nvPr>
        </p:nvGraphicFramePr>
        <p:xfrm>
          <a:off x="195289" y="2869079"/>
          <a:ext cx="2469164" cy="22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617291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  <a:gridCol w="617291">
                  <a:extLst>
                    <a:ext uri="{9D8B030D-6E8A-4147-A177-3AD203B41FA5}">
                      <a16:colId xmlns:a16="http://schemas.microsoft.com/office/drawing/2014/main" val="3333285753"/>
                    </a:ext>
                  </a:extLst>
                </a:gridCol>
                <a:gridCol w="617291">
                  <a:extLst>
                    <a:ext uri="{9D8B030D-6E8A-4147-A177-3AD203B41FA5}">
                      <a16:colId xmlns:a16="http://schemas.microsoft.com/office/drawing/2014/main" val="2292403492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891CE67-E79C-194C-EBA1-D23DFF48E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13584"/>
              </p:ext>
            </p:extLst>
          </p:nvPr>
        </p:nvGraphicFramePr>
        <p:xfrm>
          <a:off x="2781304" y="2869079"/>
          <a:ext cx="617291" cy="22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B1B398B-0F5A-A22A-C847-E11920293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89082"/>
              </p:ext>
            </p:extLst>
          </p:nvPr>
        </p:nvGraphicFramePr>
        <p:xfrm>
          <a:off x="3943351" y="2875451"/>
          <a:ext cx="617291" cy="22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841A3A6-8E0A-1D9A-7A42-8C4712E8F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06422"/>
              </p:ext>
            </p:extLst>
          </p:nvPr>
        </p:nvGraphicFramePr>
        <p:xfrm>
          <a:off x="4687273" y="2875451"/>
          <a:ext cx="617291" cy="57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D64116A-FDF2-A1BE-9EE8-D0D98EE4B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16543"/>
              </p:ext>
            </p:extLst>
          </p:nvPr>
        </p:nvGraphicFramePr>
        <p:xfrm>
          <a:off x="5698451" y="2875451"/>
          <a:ext cx="617291" cy="22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4C12AAE-2045-A6BA-DF76-57F8F4F0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30885"/>
              </p:ext>
            </p:extLst>
          </p:nvPr>
        </p:nvGraphicFramePr>
        <p:xfrm>
          <a:off x="6442373" y="2875451"/>
          <a:ext cx="617291" cy="57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0C9E497-EA38-CF92-AE75-741B7DB12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61265"/>
              </p:ext>
            </p:extLst>
          </p:nvPr>
        </p:nvGraphicFramePr>
        <p:xfrm>
          <a:off x="7477588" y="2875451"/>
          <a:ext cx="617291" cy="22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951D02A2-35EC-1B5A-CDEC-CDF78A0A6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61777"/>
              </p:ext>
            </p:extLst>
          </p:nvPr>
        </p:nvGraphicFramePr>
        <p:xfrm>
          <a:off x="8221510" y="2875451"/>
          <a:ext cx="617291" cy="57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</a:tbl>
          </a:graphicData>
        </a:graphic>
      </p:graphicFrame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BB355ADA-1865-2F19-D6A4-3F2C96DDB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8196"/>
              </p:ext>
            </p:extLst>
          </p:nvPr>
        </p:nvGraphicFramePr>
        <p:xfrm>
          <a:off x="9248186" y="2875451"/>
          <a:ext cx="617291" cy="22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1E4F63F2-2264-AACE-B8AA-C49AF0A3E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45024"/>
              </p:ext>
            </p:extLst>
          </p:nvPr>
        </p:nvGraphicFramePr>
        <p:xfrm>
          <a:off x="9992108" y="2875451"/>
          <a:ext cx="617291" cy="57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</a:tbl>
          </a:graphicData>
        </a:graphic>
      </p:graphicFrame>
      <p:sp>
        <p:nvSpPr>
          <p:cNvPr id="24" name="직사각형 23">
            <a:extLst>
              <a:ext uri="{FF2B5EF4-FFF2-40B4-BE49-F238E27FC236}">
                <a16:creationId xmlns:a16="http://schemas.microsoft.com/office/drawing/2014/main" id="{90176473-C738-73F3-1F31-25104C4ABC27}"/>
              </a:ext>
            </a:extLst>
          </p:cNvPr>
          <p:cNvSpPr/>
          <p:nvPr/>
        </p:nvSpPr>
        <p:spPr>
          <a:xfrm>
            <a:off x="4638959" y="2743207"/>
            <a:ext cx="732439" cy="251129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25" name="그래픽 24" descr="자물쇠">
            <a:extLst>
              <a:ext uri="{FF2B5EF4-FFF2-40B4-BE49-F238E27FC236}">
                <a16:creationId xmlns:a16="http://schemas.microsoft.com/office/drawing/2014/main" id="{DBF25622-598F-D527-E887-5B4851C6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795" y="4726232"/>
            <a:ext cx="974268" cy="974268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BA457283-2B94-89CE-849E-84193B627B5D}"/>
              </a:ext>
            </a:extLst>
          </p:cNvPr>
          <p:cNvSpPr/>
          <p:nvPr/>
        </p:nvSpPr>
        <p:spPr>
          <a:xfrm>
            <a:off x="6392251" y="2743207"/>
            <a:ext cx="732439" cy="251129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27" name="그래픽 26" descr="자물쇠">
            <a:extLst>
              <a:ext uri="{FF2B5EF4-FFF2-40B4-BE49-F238E27FC236}">
                <a16:creationId xmlns:a16="http://schemas.microsoft.com/office/drawing/2014/main" id="{1065737B-C111-DCAA-6AD3-1DFD9BB04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9927" y="4726232"/>
            <a:ext cx="974268" cy="974268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B755BE83-ED99-3A25-C42B-B6AA079AE57C}"/>
              </a:ext>
            </a:extLst>
          </p:cNvPr>
          <p:cNvSpPr/>
          <p:nvPr/>
        </p:nvSpPr>
        <p:spPr>
          <a:xfrm>
            <a:off x="8170901" y="2743207"/>
            <a:ext cx="732439" cy="251129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29" name="그래픽 28" descr="자물쇠">
            <a:extLst>
              <a:ext uri="{FF2B5EF4-FFF2-40B4-BE49-F238E27FC236}">
                <a16:creationId xmlns:a16="http://schemas.microsoft.com/office/drawing/2014/main" id="{0035857E-2C17-3D56-E84F-478C78B58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8737" y="4726232"/>
            <a:ext cx="974268" cy="974268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D8D80B21-E247-601E-2EA5-E4BDB91DF660}"/>
              </a:ext>
            </a:extLst>
          </p:cNvPr>
          <p:cNvSpPr/>
          <p:nvPr/>
        </p:nvSpPr>
        <p:spPr>
          <a:xfrm>
            <a:off x="9944071" y="2743207"/>
            <a:ext cx="732439" cy="251129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31" name="그래픽 30" descr="자물쇠">
            <a:extLst>
              <a:ext uri="{FF2B5EF4-FFF2-40B4-BE49-F238E27FC236}">
                <a16:creationId xmlns:a16="http://schemas.microsoft.com/office/drawing/2014/main" id="{AFA4338E-12F9-F021-EA6A-A75ADC985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245" y="4726232"/>
            <a:ext cx="974268" cy="974268"/>
          </a:xfrm>
          <a:prstGeom prst="rect">
            <a:avLst/>
          </a:prstGeom>
        </p:spPr>
      </p:pic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45603CAE-1AF5-07F8-F9A1-662B9332B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99661"/>
              </p:ext>
            </p:extLst>
          </p:nvPr>
        </p:nvGraphicFramePr>
        <p:xfrm>
          <a:off x="11202132" y="2875451"/>
          <a:ext cx="617291" cy="22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91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Poppins" panose="00000500000000000000" pitchFamily="2" charset="0"/>
                      </a:endParaRPr>
                    </a:p>
                  </a:txBody>
                  <a:tcPr marL="139573" marR="139573" marT="69785" marB="69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sp>
        <p:nvSpPr>
          <p:cNvPr id="33" name="직사각형 32">
            <a:extLst>
              <a:ext uri="{FF2B5EF4-FFF2-40B4-BE49-F238E27FC236}">
                <a16:creationId xmlns:a16="http://schemas.microsoft.com/office/drawing/2014/main" id="{75766BBF-E2B3-5787-163E-686D5D98DCC5}"/>
              </a:ext>
            </a:extLst>
          </p:cNvPr>
          <p:cNvSpPr/>
          <p:nvPr/>
        </p:nvSpPr>
        <p:spPr>
          <a:xfrm>
            <a:off x="11149104" y="2743207"/>
            <a:ext cx="732439" cy="251129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34" name="그래픽 33" descr="자물쇠">
            <a:extLst>
              <a:ext uri="{FF2B5EF4-FFF2-40B4-BE49-F238E27FC236}">
                <a16:creationId xmlns:a16="http://schemas.microsoft.com/office/drawing/2014/main" id="{45D21817-AF6E-1F4F-C8CD-79D242A58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7020" y="4726232"/>
            <a:ext cx="974268" cy="974268"/>
          </a:xfrm>
          <a:prstGeom prst="rect">
            <a:avLst/>
          </a:prstGeom>
        </p:spPr>
      </p:pic>
      <p:cxnSp>
        <p:nvCxnSpPr>
          <p:cNvPr id="36" name="직선 연결선[R] 35">
            <a:extLst>
              <a:ext uri="{FF2B5EF4-FFF2-40B4-BE49-F238E27FC236}">
                <a16:creationId xmlns:a16="http://schemas.microsoft.com/office/drawing/2014/main" id="{C55AE7D2-4B01-F0C5-4849-162068E66311}"/>
              </a:ext>
            </a:extLst>
          </p:cNvPr>
          <p:cNvCxnSpPr>
            <a:cxnSpLocks/>
          </p:cNvCxnSpPr>
          <p:nvPr/>
        </p:nvCxnSpPr>
        <p:spPr>
          <a:xfrm>
            <a:off x="5110136" y="6070976"/>
            <a:ext cx="5018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14C5F626-E050-9457-CDF7-0FCF401013B6}"/>
              </a:ext>
            </a:extLst>
          </p:cNvPr>
          <p:cNvCxnSpPr>
            <a:cxnSpLocks/>
          </p:cNvCxnSpPr>
          <p:nvPr/>
        </p:nvCxnSpPr>
        <p:spPr>
          <a:xfrm flipV="1">
            <a:off x="5124422" y="5700502"/>
            <a:ext cx="0" cy="370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3389B2BE-5A01-87CF-57DA-406CD2F47CFC}"/>
              </a:ext>
            </a:extLst>
          </p:cNvPr>
          <p:cNvCxnSpPr>
            <a:cxnSpLocks/>
          </p:cNvCxnSpPr>
          <p:nvPr/>
        </p:nvCxnSpPr>
        <p:spPr>
          <a:xfrm flipV="1">
            <a:off x="6780550" y="5700501"/>
            <a:ext cx="0" cy="370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DFF4912A-9380-4DAE-53D9-4F1B75758605}"/>
              </a:ext>
            </a:extLst>
          </p:cNvPr>
          <p:cNvCxnSpPr>
            <a:cxnSpLocks/>
          </p:cNvCxnSpPr>
          <p:nvPr/>
        </p:nvCxnSpPr>
        <p:spPr>
          <a:xfrm flipV="1">
            <a:off x="8485364" y="5700501"/>
            <a:ext cx="0" cy="370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627FD035-F7CC-7F40-95DA-7A959D0848CC}"/>
              </a:ext>
            </a:extLst>
          </p:cNvPr>
          <p:cNvCxnSpPr>
            <a:cxnSpLocks/>
          </p:cNvCxnSpPr>
          <p:nvPr/>
        </p:nvCxnSpPr>
        <p:spPr>
          <a:xfrm flipV="1">
            <a:off x="10128184" y="5700501"/>
            <a:ext cx="0" cy="370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89BE38D-13F2-29BB-BCD9-72968BA0BE4B}"/>
              </a:ext>
            </a:extLst>
          </p:cNvPr>
          <p:cNvSpPr txBox="1"/>
          <p:nvPr/>
        </p:nvSpPr>
        <p:spPr>
          <a:xfrm>
            <a:off x="4766635" y="6113537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(Switching) Keys for </a:t>
            </a:r>
            <a:r>
              <a:rPr kumimoji="1" lang="en-US" altLang="ko-KR" sz="20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BaseRP</a:t>
            </a:r>
            <a:endParaRPr kumimoji="1"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7" name="같음 기호 6">
            <a:extLst>
              <a:ext uri="{FF2B5EF4-FFF2-40B4-BE49-F238E27FC236}">
                <a16:creationId xmlns:a16="http://schemas.microsoft.com/office/drawing/2014/main" id="{99775E7C-5D71-4CA1-9BDE-0A6E401D3785}"/>
              </a:ext>
            </a:extLst>
          </p:cNvPr>
          <p:cNvSpPr/>
          <p:nvPr/>
        </p:nvSpPr>
        <p:spPr>
          <a:xfrm>
            <a:off x="3418915" y="3746118"/>
            <a:ext cx="471531" cy="534119"/>
          </a:xfrm>
          <a:prstGeom prst="mathEqual">
            <a:avLst>
              <a:gd name="adj1" fmla="val 13644"/>
              <a:gd name="adj2" fmla="val 150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8" name="더하기 기호 7">
            <a:extLst>
              <a:ext uri="{FF2B5EF4-FFF2-40B4-BE49-F238E27FC236}">
                <a16:creationId xmlns:a16="http://schemas.microsoft.com/office/drawing/2014/main" id="{0721D350-A808-4E05-9E7E-FDE84682E2BB}"/>
              </a:ext>
            </a:extLst>
          </p:cNvPr>
          <p:cNvSpPr/>
          <p:nvPr/>
        </p:nvSpPr>
        <p:spPr>
          <a:xfrm>
            <a:off x="5399088" y="3911244"/>
            <a:ext cx="291994" cy="291992"/>
          </a:xfrm>
          <a:prstGeom prst="mathPlus">
            <a:avLst>
              <a:gd name="adj1" fmla="val 115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210" name="더하기 기호 209">
            <a:extLst>
              <a:ext uri="{FF2B5EF4-FFF2-40B4-BE49-F238E27FC236}">
                <a16:creationId xmlns:a16="http://schemas.microsoft.com/office/drawing/2014/main" id="{B0D3B76F-3716-45AA-8AA8-2C54E7FE8F02}"/>
              </a:ext>
            </a:extLst>
          </p:cNvPr>
          <p:cNvSpPr/>
          <p:nvPr/>
        </p:nvSpPr>
        <p:spPr>
          <a:xfrm>
            <a:off x="8909289" y="3911244"/>
            <a:ext cx="291994" cy="291992"/>
          </a:xfrm>
          <a:prstGeom prst="mathPlus">
            <a:avLst>
              <a:gd name="adj1" fmla="val 115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211" name="더하기 기호 210">
            <a:extLst>
              <a:ext uri="{FF2B5EF4-FFF2-40B4-BE49-F238E27FC236}">
                <a16:creationId xmlns:a16="http://schemas.microsoft.com/office/drawing/2014/main" id="{4F367B73-7CB7-45F6-B6FB-9CA349A8491A}"/>
              </a:ext>
            </a:extLst>
          </p:cNvPr>
          <p:cNvSpPr/>
          <p:nvPr/>
        </p:nvSpPr>
        <p:spPr>
          <a:xfrm>
            <a:off x="7151429" y="3911244"/>
            <a:ext cx="291994" cy="291992"/>
          </a:xfrm>
          <a:prstGeom prst="mathPlus">
            <a:avLst>
              <a:gd name="adj1" fmla="val 115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025CF7E5-D348-4A47-ADE7-66CA90F52961}"/>
              </a:ext>
            </a:extLst>
          </p:cNvPr>
          <p:cNvSpPr/>
          <p:nvPr/>
        </p:nvSpPr>
        <p:spPr>
          <a:xfrm>
            <a:off x="10751434" y="3859448"/>
            <a:ext cx="336055" cy="3053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9C60E74-B648-4E9B-9C31-1AEB8CFB3ACA}"/>
              </a:ext>
            </a:extLst>
          </p:cNvPr>
          <p:cNvSpPr txBox="1"/>
          <p:nvPr/>
        </p:nvSpPr>
        <p:spPr>
          <a:xfrm>
            <a:off x="195289" y="1490408"/>
            <a:ext cx="8004114" cy="1148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400" dirty="0">
                <a:latin typeface="Poppins" panose="00000500000000000000" pitchFamily="2" charset="0"/>
                <a:cs typeface="Poppins" panose="00000500000000000000" pitchFamily="2" charset="0"/>
              </a:rPr>
              <a:t>HERMES</a:t>
            </a:r>
            <a:r>
              <a:rPr kumimoji="1" lang="en-US" altLang="ko-KR" sz="2400" baseline="30000" dirty="0"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kumimoji="1" lang="en-US" altLang="ko-KR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: the column method with our optimizations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Practically fast.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8DE6E8-266C-4BD7-876F-B826E1F81E03}"/>
              </a:ext>
            </a:extLst>
          </p:cNvPr>
          <p:cNvSpPr txBox="1"/>
          <p:nvPr/>
        </p:nvSpPr>
        <p:spPr>
          <a:xfrm>
            <a:off x="195289" y="5403495"/>
            <a:ext cx="332174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Key size is still large</a:t>
            </a:r>
            <a:endParaRPr kumimoji="1" lang="ko-KR" altLang="en-US" sz="24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E904357-7C7D-4781-A097-A224E8A2E8D1}"/>
                  </a:ext>
                </a:extLst>
              </p:cNvPr>
              <p:cNvSpPr txBox="1"/>
              <p:nvPr/>
            </p:nvSpPr>
            <p:spPr>
              <a:xfrm>
                <a:off x="8247253" y="6104012"/>
                <a:ext cx="2468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cs typeface="Poppins ExtraLight" panose="00000300000000000000" pitchFamily="2" charset="0"/>
                      </a:rPr>
                      <m:t>𝐾</m:t>
                    </m:r>
                  </m:oMath>
                </a14:m>
                <a:r>
                  <a:rPr lang="en-US" altLang="ko-KR" sz="2000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 switching keys</a:t>
                </a:r>
                <a:endParaRPr lang="ko-KR" altLang="en-US" sz="2000" dirty="0">
                  <a:latin typeface="Poppins ExtraLight" panose="00000300000000000000" pitchFamily="2" charset="0"/>
                  <a:cs typeface="Poppins Extra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E904357-7C7D-4781-A097-A224E8A2E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253" y="6104012"/>
                <a:ext cx="2468689" cy="400110"/>
              </a:xfrm>
              <a:prstGeom prst="rect">
                <a:avLst/>
              </a:prstGeom>
              <a:blipFill>
                <a:blip r:embed="rId4"/>
                <a:stretch>
                  <a:fillRect l="-2716" t="-6061" r="-148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CB8B9D-C906-4194-A559-491369711658}"/>
                  </a:ext>
                </a:extLst>
              </p:cNvPr>
              <p:cNvSpPr txBox="1"/>
              <p:nvPr/>
            </p:nvSpPr>
            <p:spPr>
              <a:xfrm>
                <a:off x="9774756" y="2226445"/>
                <a:ext cx="2340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cs typeface="Poppins ExtraLight" panose="00000300000000000000" pitchFamily="2" charset="0"/>
                      </a:rPr>
                      <m:t>𝐾</m:t>
                    </m:r>
                  </m:oMath>
                </a14:m>
                <a:r>
                  <a:rPr lang="en-US" altLang="ko-KR" sz="2000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: LWE dimension</a:t>
                </a:r>
                <a:endParaRPr lang="ko-KR" altLang="en-US" sz="2000" dirty="0">
                  <a:latin typeface="Poppins ExtraLight" panose="00000300000000000000" pitchFamily="2" charset="0"/>
                  <a:cs typeface="Poppins Extra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CB8B9D-C906-4194-A559-49136971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756" y="2226445"/>
                <a:ext cx="2340449" cy="400110"/>
              </a:xfrm>
              <a:prstGeom prst="rect">
                <a:avLst/>
              </a:prstGeom>
              <a:blipFill>
                <a:blip r:embed="rId5"/>
                <a:stretch>
                  <a:fillRect t="-6061" r="-2083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6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3" grpId="0" animBg="1"/>
      <p:bldP spid="45" grpId="0"/>
      <p:bldP spid="7" grpId="0" animBg="1"/>
      <p:bldP spid="8" grpId="0" animBg="1"/>
      <p:bldP spid="210" grpId="0" animBg="1"/>
      <p:bldP spid="211" grpId="0" animBg="1"/>
      <p:bldP spid="9" grpId="0" animBg="1"/>
      <p:bldP spid="37" grpId="0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487AC6-F556-492C-A4DE-E11F29B7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HERMES</a:t>
            </a:r>
            <a:r>
              <a:rPr lang="en-US" altLang="ko-KR" baseline="30000" dirty="0"/>
              <a:t>1</a:t>
            </a:r>
            <a:r>
              <a:rPr lang="en-US" altLang="ko-KR" dirty="0"/>
              <a:t>: Block method</a:t>
            </a:r>
            <a:endParaRPr lang="ko-KR" altLang="en-US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331288B2-76A1-4AD8-B67A-CB9407DB4EB4}"/>
              </a:ext>
            </a:extLst>
          </p:cNvPr>
          <p:cNvSpPr txBox="1"/>
          <p:nvPr/>
        </p:nvSpPr>
        <p:spPr>
          <a:xfrm>
            <a:off x="195289" y="1563042"/>
            <a:ext cx="7649851" cy="594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400" dirty="0">
                <a:latin typeface="Poppins" panose="00000500000000000000" pitchFamily="2" charset="0"/>
                <a:cs typeface="Poppins" panose="00000500000000000000" pitchFamily="2" charset="0"/>
              </a:rPr>
              <a:t>HERMES</a:t>
            </a:r>
            <a:r>
              <a:rPr kumimoji="1" lang="en-US" altLang="ko-KR" sz="2400" baseline="300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kumimoji="1" lang="en-US" altLang="ko-KR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: the </a:t>
            </a:r>
            <a:r>
              <a:rPr kumimoji="1" lang="en-US" altLang="ko-KR" sz="2400" i="1" dirty="0">
                <a:solidFill>
                  <a:srgbClr val="FF0000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block method </a:t>
            </a:r>
            <a:r>
              <a:rPr kumimoji="1" lang="en-US" altLang="ko-KR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with our optimizations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5024C4-7C12-4719-9156-1657177520C8}"/>
                  </a:ext>
                </a:extLst>
              </p:cNvPr>
              <p:cNvSpPr txBox="1"/>
              <p:nvPr/>
            </p:nvSpPr>
            <p:spPr>
              <a:xfrm>
                <a:off x="3605884" y="5119766"/>
                <a:ext cx="2181879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en-US" altLang="ko-KR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 switching keys</a:t>
                </a:r>
                <a:endParaRPr lang="ko-KR" altLang="en-US" dirty="0">
                  <a:latin typeface="Poppins ExtraLight" panose="00000300000000000000" pitchFamily="2" charset="0"/>
                  <a:cs typeface="Poppins Extra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5024C4-7C12-4719-9156-16571775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84" y="5119766"/>
                <a:ext cx="2181879" cy="395429"/>
              </a:xfrm>
              <a:prstGeom prst="rect">
                <a:avLst/>
              </a:prstGeom>
              <a:blipFill>
                <a:blip r:embed="rId3"/>
                <a:stretch>
                  <a:fillRect t="-3077" r="-1961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4DDFFF6-1459-41B0-AE74-9EE781C894EA}"/>
                  </a:ext>
                </a:extLst>
              </p:cNvPr>
              <p:cNvSpPr txBox="1"/>
              <p:nvPr/>
            </p:nvSpPr>
            <p:spPr>
              <a:xfrm>
                <a:off x="9169206" y="4688042"/>
                <a:ext cx="2181879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en-US" altLang="ko-KR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 switching keys</a:t>
                </a:r>
                <a:endParaRPr lang="ko-KR" altLang="en-US" dirty="0">
                  <a:latin typeface="Poppins ExtraLight" panose="00000300000000000000" pitchFamily="2" charset="0"/>
                  <a:cs typeface="Poppins Extra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4DDFFF6-1459-41B0-AE74-9EE781C89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06" y="4688042"/>
                <a:ext cx="2181879" cy="395429"/>
              </a:xfrm>
              <a:prstGeom prst="rect">
                <a:avLst/>
              </a:prstGeom>
              <a:blipFill>
                <a:blip r:embed="rId4"/>
                <a:stretch>
                  <a:fillRect t="-1538" r="-1955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내용 개체 틀 303">
            <a:extLst>
              <a:ext uri="{FF2B5EF4-FFF2-40B4-BE49-F238E27FC236}">
                <a16:creationId xmlns:a16="http://schemas.microsoft.com/office/drawing/2014/main" id="{C972F31A-68B1-4E23-88D5-77E1D85BE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8" y="5719380"/>
            <a:ext cx="3466681" cy="816847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How to encode the blocks?</a:t>
            </a:r>
          </a:p>
          <a:p>
            <a:r>
              <a:rPr lang="en-US" altLang="ko-KR" sz="1800" dirty="0"/>
              <a:t>How to squeeze the blocks? </a:t>
            </a:r>
          </a:p>
          <a:p>
            <a:pPr lvl="1"/>
            <a:endParaRPr lang="ko-KR" altLang="en-US" sz="1400" dirty="0"/>
          </a:p>
        </p:txBody>
      </p:sp>
      <p:sp>
        <p:nvSpPr>
          <p:cNvPr id="9" name="내용 개체 틀 303">
            <a:extLst>
              <a:ext uri="{FF2B5EF4-FFF2-40B4-BE49-F238E27FC236}">
                <a16:creationId xmlns:a16="http://schemas.microsoft.com/office/drawing/2014/main" id="{F2EC0DA8-1C50-4873-9B7A-524E4B97F0D9}"/>
              </a:ext>
            </a:extLst>
          </p:cNvPr>
          <p:cNvSpPr txBox="1">
            <a:spLocks/>
          </p:cNvSpPr>
          <p:nvPr/>
        </p:nvSpPr>
        <p:spPr>
          <a:xfrm>
            <a:off x="4020213" y="6127804"/>
            <a:ext cx="4908439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i="1" dirty="0"/>
              <a:t>MLWE key switching / MLWE ring switching</a:t>
            </a:r>
          </a:p>
          <a:p>
            <a:endParaRPr lang="en-US" altLang="ko-KR" sz="1800" i="1" dirty="0"/>
          </a:p>
          <a:p>
            <a:pPr lvl="1"/>
            <a:endParaRPr lang="ko-KR" altLang="en-US" sz="1400" i="1" dirty="0"/>
          </a:p>
        </p:txBody>
      </p:sp>
      <p:sp>
        <p:nvSpPr>
          <p:cNvPr id="10" name="내용 개체 틀 303">
            <a:extLst>
              <a:ext uri="{FF2B5EF4-FFF2-40B4-BE49-F238E27FC236}">
                <a16:creationId xmlns:a16="http://schemas.microsoft.com/office/drawing/2014/main" id="{1713CA69-FF1D-461F-8013-F04044FA028A}"/>
              </a:ext>
            </a:extLst>
          </p:cNvPr>
          <p:cNvSpPr txBox="1">
            <a:spLocks/>
          </p:cNvSpPr>
          <p:nvPr/>
        </p:nvSpPr>
        <p:spPr>
          <a:xfrm>
            <a:off x="4020214" y="5719380"/>
            <a:ext cx="4908439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i="1" dirty="0"/>
              <a:t>Module LWE (MLWE)</a:t>
            </a:r>
            <a:endParaRPr lang="ko-KR" altLang="en-US" sz="1400" i="1" dirty="0"/>
          </a:p>
        </p:txBody>
      </p:sp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7B2C90EE-E349-42E7-B312-FA4EBCF6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6975"/>
              </p:ext>
            </p:extLst>
          </p:nvPr>
        </p:nvGraphicFramePr>
        <p:xfrm>
          <a:off x="148907" y="2928111"/>
          <a:ext cx="1593676" cy="147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398419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  <a:gridCol w="398419">
                  <a:extLst>
                    <a:ext uri="{9D8B030D-6E8A-4147-A177-3AD203B41FA5}">
                      <a16:colId xmlns:a16="http://schemas.microsoft.com/office/drawing/2014/main" val="3333285753"/>
                    </a:ext>
                  </a:extLst>
                </a:gridCol>
                <a:gridCol w="398419">
                  <a:extLst>
                    <a:ext uri="{9D8B030D-6E8A-4147-A177-3AD203B41FA5}">
                      <a16:colId xmlns:a16="http://schemas.microsoft.com/office/drawing/2014/main" val="2292403492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E75439B1-D846-4AF6-9789-5EA9C331C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096016"/>
              </p:ext>
            </p:extLst>
          </p:nvPr>
        </p:nvGraphicFramePr>
        <p:xfrm>
          <a:off x="1831628" y="2928111"/>
          <a:ext cx="398419" cy="147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41" name="표 40">
            <a:extLst>
              <a:ext uri="{FF2B5EF4-FFF2-40B4-BE49-F238E27FC236}">
                <a16:creationId xmlns:a16="http://schemas.microsoft.com/office/drawing/2014/main" id="{9CAD3233-20A8-4D84-99A4-7CC829B62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77274"/>
              </p:ext>
            </p:extLst>
          </p:nvPr>
        </p:nvGraphicFramePr>
        <p:xfrm>
          <a:off x="2477501" y="2613295"/>
          <a:ext cx="796840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20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BE675412-C6F9-4BAC-9F1B-F2C115521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99914"/>
              </p:ext>
            </p:extLst>
          </p:nvPr>
        </p:nvGraphicFramePr>
        <p:xfrm>
          <a:off x="4388808" y="2613295"/>
          <a:ext cx="796840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20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id="{A3A5F8E8-6D32-4FEA-9974-DE4CE8047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730817"/>
              </p:ext>
            </p:extLst>
          </p:nvPr>
        </p:nvGraphicFramePr>
        <p:xfrm>
          <a:off x="2477501" y="4076130"/>
          <a:ext cx="796840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20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72F3C680-5F30-40A8-BF32-04C9CAC18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70228"/>
              </p:ext>
            </p:extLst>
          </p:nvPr>
        </p:nvGraphicFramePr>
        <p:xfrm>
          <a:off x="3404791" y="4076130"/>
          <a:ext cx="398419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graphicFrame>
        <p:nvGraphicFramePr>
          <p:cNvPr id="47" name="표 46">
            <a:extLst>
              <a:ext uri="{FF2B5EF4-FFF2-40B4-BE49-F238E27FC236}">
                <a16:creationId xmlns:a16="http://schemas.microsoft.com/office/drawing/2014/main" id="{ED2CB3AC-2AEF-4DAB-9AA7-B84806AC1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80514"/>
              </p:ext>
            </p:extLst>
          </p:nvPr>
        </p:nvGraphicFramePr>
        <p:xfrm>
          <a:off x="4388808" y="4076130"/>
          <a:ext cx="796840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20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C530714E-F102-4F8E-BF91-05A39BEEE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45167"/>
              </p:ext>
            </p:extLst>
          </p:nvPr>
        </p:nvGraphicFramePr>
        <p:xfrm>
          <a:off x="5316098" y="4076130"/>
          <a:ext cx="398419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sp>
        <p:nvSpPr>
          <p:cNvPr id="49" name="등호 50">
            <a:extLst>
              <a:ext uri="{FF2B5EF4-FFF2-40B4-BE49-F238E27FC236}">
                <a16:creationId xmlns:a16="http://schemas.microsoft.com/office/drawing/2014/main" id="{2B44BCFC-F428-4891-B2BC-F09BA6BBBA4F}"/>
              </a:ext>
            </a:extLst>
          </p:cNvPr>
          <p:cNvSpPr/>
          <p:nvPr/>
        </p:nvSpPr>
        <p:spPr>
          <a:xfrm rot="5400000">
            <a:off x="3604212" y="3465819"/>
            <a:ext cx="386858" cy="621771"/>
          </a:xfrm>
          <a:prstGeom prst="mathEqual">
            <a:avLst>
              <a:gd name="adj1" fmla="val 7725"/>
              <a:gd name="adj2" fmla="val 536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50" name="표 49">
            <a:extLst>
              <a:ext uri="{FF2B5EF4-FFF2-40B4-BE49-F238E27FC236}">
                <a16:creationId xmlns:a16="http://schemas.microsoft.com/office/drawing/2014/main" id="{391423B7-B46F-4D2E-87F9-D6101793F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685042"/>
              </p:ext>
            </p:extLst>
          </p:nvPr>
        </p:nvGraphicFramePr>
        <p:xfrm>
          <a:off x="6533439" y="2968089"/>
          <a:ext cx="796840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20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graphicFrame>
        <p:nvGraphicFramePr>
          <p:cNvPr id="51" name="표 50">
            <a:extLst>
              <a:ext uri="{FF2B5EF4-FFF2-40B4-BE49-F238E27FC236}">
                <a16:creationId xmlns:a16="http://schemas.microsoft.com/office/drawing/2014/main" id="{32D30024-FD60-4732-9F15-2AF4DDA42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669"/>
              </p:ext>
            </p:extLst>
          </p:nvPr>
        </p:nvGraphicFramePr>
        <p:xfrm>
          <a:off x="6533439" y="3752325"/>
          <a:ext cx="796840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20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val="3880642475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sp>
        <p:nvSpPr>
          <p:cNvPr id="52" name="직사각형 51">
            <a:extLst>
              <a:ext uri="{FF2B5EF4-FFF2-40B4-BE49-F238E27FC236}">
                <a16:creationId xmlns:a16="http://schemas.microsoft.com/office/drawing/2014/main" id="{D12E7C8C-E9E8-4FB3-9D55-1FBBE047F905}"/>
              </a:ext>
            </a:extLst>
          </p:cNvPr>
          <p:cNvSpPr/>
          <p:nvPr/>
        </p:nvSpPr>
        <p:spPr>
          <a:xfrm>
            <a:off x="6458484" y="2853326"/>
            <a:ext cx="955874" cy="175539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53" name="그래픽 52" descr="자물쇠">
            <a:extLst>
              <a:ext uri="{FF2B5EF4-FFF2-40B4-BE49-F238E27FC236}">
                <a16:creationId xmlns:a16="http://schemas.microsoft.com/office/drawing/2014/main" id="{0D7C9763-A7EE-44D7-94D6-B45979B01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4294" y="4300936"/>
            <a:ext cx="531197" cy="531197"/>
          </a:xfrm>
          <a:prstGeom prst="rect">
            <a:avLst/>
          </a:prstGeom>
        </p:spPr>
      </p:pic>
      <p:sp>
        <p:nvSpPr>
          <p:cNvPr id="57" name="직사각형 56">
            <a:extLst>
              <a:ext uri="{FF2B5EF4-FFF2-40B4-BE49-F238E27FC236}">
                <a16:creationId xmlns:a16="http://schemas.microsoft.com/office/drawing/2014/main" id="{FB5C2C9B-7404-4D99-B7EE-C62B92AA3B69}"/>
              </a:ext>
            </a:extLst>
          </p:cNvPr>
          <p:cNvSpPr/>
          <p:nvPr/>
        </p:nvSpPr>
        <p:spPr>
          <a:xfrm>
            <a:off x="3324037" y="4006723"/>
            <a:ext cx="825369" cy="84736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58" name="그래픽 57" descr="자물쇠">
            <a:extLst>
              <a:ext uri="{FF2B5EF4-FFF2-40B4-BE49-F238E27FC236}">
                <a16:creationId xmlns:a16="http://schemas.microsoft.com/office/drawing/2014/main" id="{F54886DF-BA5C-40AE-B848-FCDA97DEF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1634" y="4592288"/>
            <a:ext cx="531197" cy="531197"/>
          </a:xfrm>
          <a:prstGeom prst="rect">
            <a:avLst/>
          </a:prstGeom>
        </p:spPr>
      </p:pic>
      <p:pic>
        <p:nvPicPr>
          <p:cNvPr id="59" name="그래픽 58" descr="자물쇠">
            <a:extLst>
              <a:ext uri="{FF2B5EF4-FFF2-40B4-BE49-F238E27FC236}">
                <a16:creationId xmlns:a16="http://schemas.microsoft.com/office/drawing/2014/main" id="{29087937-F3D0-4963-A79D-228936783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0735" y="4609255"/>
            <a:ext cx="531197" cy="531197"/>
          </a:xfrm>
          <a:prstGeom prst="rect">
            <a:avLst/>
          </a:prstGeom>
        </p:spPr>
      </p:pic>
      <p:sp>
        <p:nvSpPr>
          <p:cNvPr id="60" name="같음 기호 59">
            <a:extLst>
              <a:ext uri="{FF2B5EF4-FFF2-40B4-BE49-F238E27FC236}">
                <a16:creationId xmlns:a16="http://schemas.microsoft.com/office/drawing/2014/main" id="{A54FD174-B409-4BEE-BEE6-99C17D696D5E}"/>
              </a:ext>
            </a:extLst>
          </p:cNvPr>
          <p:cNvSpPr/>
          <p:nvPr/>
        </p:nvSpPr>
        <p:spPr>
          <a:xfrm>
            <a:off x="2283688" y="3586160"/>
            <a:ext cx="304341" cy="344737"/>
          </a:xfrm>
          <a:prstGeom prst="mathEqual">
            <a:avLst>
              <a:gd name="adj1" fmla="val 13644"/>
              <a:gd name="adj2" fmla="val 150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61" name="더하기 기호 60">
            <a:extLst>
              <a:ext uri="{FF2B5EF4-FFF2-40B4-BE49-F238E27FC236}">
                <a16:creationId xmlns:a16="http://schemas.microsoft.com/office/drawing/2014/main" id="{B52EBF66-4998-4FCF-93B5-127751EA2CE7}"/>
              </a:ext>
            </a:extLst>
          </p:cNvPr>
          <p:cNvSpPr/>
          <p:nvPr/>
        </p:nvSpPr>
        <p:spPr>
          <a:xfrm>
            <a:off x="4177160" y="2909962"/>
            <a:ext cx="188462" cy="188461"/>
          </a:xfrm>
          <a:prstGeom prst="mathPlus">
            <a:avLst>
              <a:gd name="adj1" fmla="val 115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62" name="더하기 기호 61">
            <a:extLst>
              <a:ext uri="{FF2B5EF4-FFF2-40B4-BE49-F238E27FC236}">
                <a16:creationId xmlns:a16="http://schemas.microsoft.com/office/drawing/2014/main" id="{E0C481F0-EC5C-48F8-A67B-41CD76708196}"/>
              </a:ext>
            </a:extLst>
          </p:cNvPr>
          <p:cNvSpPr/>
          <p:nvPr/>
        </p:nvSpPr>
        <p:spPr>
          <a:xfrm>
            <a:off x="4177160" y="4338118"/>
            <a:ext cx="188462" cy="188461"/>
          </a:xfrm>
          <a:prstGeom prst="mathPlus">
            <a:avLst>
              <a:gd name="adj1" fmla="val 115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63" name="등호 50">
            <a:extLst>
              <a:ext uri="{FF2B5EF4-FFF2-40B4-BE49-F238E27FC236}">
                <a16:creationId xmlns:a16="http://schemas.microsoft.com/office/drawing/2014/main" id="{813EA298-EE10-4CCD-91E8-23950553CC96}"/>
              </a:ext>
            </a:extLst>
          </p:cNvPr>
          <p:cNvSpPr/>
          <p:nvPr/>
        </p:nvSpPr>
        <p:spPr>
          <a:xfrm rot="5400000">
            <a:off x="5619728" y="3465819"/>
            <a:ext cx="386858" cy="621771"/>
          </a:xfrm>
          <a:prstGeom prst="mathEqual">
            <a:avLst>
              <a:gd name="adj1" fmla="val 7725"/>
              <a:gd name="adj2" fmla="val 536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sp>
        <p:nvSpPr>
          <p:cNvPr id="64" name="화살표: 오른쪽 63">
            <a:extLst>
              <a:ext uri="{FF2B5EF4-FFF2-40B4-BE49-F238E27FC236}">
                <a16:creationId xmlns:a16="http://schemas.microsoft.com/office/drawing/2014/main" id="{5E9EE6D4-73E1-4F3E-AED1-A66952A62370}"/>
              </a:ext>
            </a:extLst>
          </p:cNvPr>
          <p:cNvSpPr/>
          <p:nvPr/>
        </p:nvSpPr>
        <p:spPr>
          <a:xfrm>
            <a:off x="6175026" y="3675930"/>
            <a:ext cx="216901" cy="1971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1D890E76-5011-413A-86D3-60A7466BC88B}"/>
              </a:ext>
            </a:extLst>
          </p:cNvPr>
          <p:cNvSpPr/>
          <p:nvPr/>
        </p:nvSpPr>
        <p:spPr>
          <a:xfrm>
            <a:off x="5268080" y="4006723"/>
            <a:ext cx="825369" cy="84736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70" name="표 69">
            <a:extLst>
              <a:ext uri="{FF2B5EF4-FFF2-40B4-BE49-F238E27FC236}">
                <a16:creationId xmlns:a16="http://schemas.microsoft.com/office/drawing/2014/main" id="{C8E2BA8F-C763-48AC-A53D-15A1B9728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25274"/>
              </p:ext>
            </p:extLst>
          </p:nvPr>
        </p:nvGraphicFramePr>
        <p:xfrm>
          <a:off x="7731209" y="2912459"/>
          <a:ext cx="365019" cy="135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71" name="표 70">
            <a:extLst>
              <a:ext uri="{FF2B5EF4-FFF2-40B4-BE49-F238E27FC236}">
                <a16:creationId xmlns:a16="http://schemas.microsoft.com/office/drawing/2014/main" id="{FEE3A7FB-3709-476A-BA4E-DC7672B3D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83678"/>
              </p:ext>
            </p:extLst>
          </p:nvPr>
        </p:nvGraphicFramePr>
        <p:xfrm>
          <a:off x="8101663" y="2912459"/>
          <a:ext cx="365019" cy="135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72" name="표 71">
            <a:extLst>
              <a:ext uri="{FF2B5EF4-FFF2-40B4-BE49-F238E27FC236}">
                <a16:creationId xmlns:a16="http://schemas.microsoft.com/office/drawing/2014/main" id="{0D198B3A-840B-4A04-ABFC-EB171865F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80218"/>
              </p:ext>
            </p:extLst>
          </p:nvPr>
        </p:nvGraphicFramePr>
        <p:xfrm>
          <a:off x="8523966" y="2912459"/>
          <a:ext cx="365019" cy="67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graphicFrame>
        <p:nvGraphicFramePr>
          <p:cNvPr id="73" name="표 72">
            <a:extLst>
              <a:ext uri="{FF2B5EF4-FFF2-40B4-BE49-F238E27FC236}">
                <a16:creationId xmlns:a16="http://schemas.microsoft.com/office/drawing/2014/main" id="{C949E404-08B3-4A4B-842D-E8BC63B2E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23070"/>
              </p:ext>
            </p:extLst>
          </p:nvPr>
        </p:nvGraphicFramePr>
        <p:xfrm>
          <a:off x="9091651" y="2990467"/>
          <a:ext cx="365019" cy="135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74" name="표 73">
            <a:extLst>
              <a:ext uri="{FF2B5EF4-FFF2-40B4-BE49-F238E27FC236}">
                <a16:creationId xmlns:a16="http://schemas.microsoft.com/office/drawing/2014/main" id="{266AEE24-E615-4B9B-8F3F-AA96E7C1A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78706"/>
              </p:ext>
            </p:extLst>
          </p:nvPr>
        </p:nvGraphicFramePr>
        <p:xfrm>
          <a:off x="9559786" y="2990467"/>
          <a:ext cx="365019" cy="33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</a:tbl>
          </a:graphicData>
        </a:graphic>
      </p:graphicFrame>
      <p:graphicFrame>
        <p:nvGraphicFramePr>
          <p:cNvPr id="75" name="표 74">
            <a:extLst>
              <a:ext uri="{FF2B5EF4-FFF2-40B4-BE49-F238E27FC236}">
                <a16:creationId xmlns:a16="http://schemas.microsoft.com/office/drawing/2014/main" id="{75AC8C63-BEB1-4364-A70F-BAAA1894E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75436"/>
              </p:ext>
            </p:extLst>
          </p:nvPr>
        </p:nvGraphicFramePr>
        <p:xfrm>
          <a:off x="10225421" y="2990467"/>
          <a:ext cx="365019" cy="135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graphicFrame>
        <p:nvGraphicFramePr>
          <p:cNvPr id="76" name="표 75">
            <a:extLst>
              <a:ext uri="{FF2B5EF4-FFF2-40B4-BE49-F238E27FC236}">
                <a16:creationId xmlns:a16="http://schemas.microsoft.com/office/drawing/2014/main" id="{0850C28F-5190-419E-AA05-43ECBBF02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91487"/>
              </p:ext>
            </p:extLst>
          </p:nvPr>
        </p:nvGraphicFramePr>
        <p:xfrm>
          <a:off x="10693556" y="2990467"/>
          <a:ext cx="365019" cy="33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</a:tbl>
          </a:graphicData>
        </a:graphic>
      </p:graphicFrame>
      <p:sp>
        <p:nvSpPr>
          <p:cNvPr id="77" name="직사각형 76">
            <a:extLst>
              <a:ext uri="{FF2B5EF4-FFF2-40B4-BE49-F238E27FC236}">
                <a16:creationId xmlns:a16="http://schemas.microsoft.com/office/drawing/2014/main" id="{E95E3898-FB36-4E49-BFA0-C85811B631E7}"/>
              </a:ext>
            </a:extLst>
          </p:cNvPr>
          <p:cNvSpPr/>
          <p:nvPr/>
        </p:nvSpPr>
        <p:spPr>
          <a:xfrm>
            <a:off x="9522467" y="2897081"/>
            <a:ext cx="433110" cy="1484993"/>
          </a:xfrm>
          <a:prstGeom prst="rect">
            <a:avLst/>
          </a:prstGeom>
          <a:noFill/>
          <a:ln w="3810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78" name="그래픽 77" descr="자물쇠">
            <a:extLst>
              <a:ext uri="{FF2B5EF4-FFF2-40B4-BE49-F238E27FC236}">
                <a16:creationId xmlns:a16="http://schemas.microsoft.com/office/drawing/2014/main" id="{BCA051BA-A899-4678-BFEE-B88EF1F4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80481" y="4148752"/>
            <a:ext cx="486666" cy="486666"/>
          </a:xfrm>
          <a:prstGeom prst="rect">
            <a:avLst/>
          </a:prstGeom>
        </p:spPr>
      </p:pic>
      <p:sp>
        <p:nvSpPr>
          <p:cNvPr id="79" name="직사각형 78">
            <a:extLst>
              <a:ext uri="{FF2B5EF4-FFF2-40B4-BE49-F238E27FC236}">
                <a16:creationId xmlns:a16="http://schemas.microsoft.com/office/drawing/2014/main" id="{79021234-DD57-4E2C-AD1F-D3E976A9DEC7}"/>
              </a:ext>
            </a:extLst>
          </p:cNvPr>
          <p:cNvSpPr/>
          <p:nvPr/>
        </p:nvSpPr>
        <p:spPr>
          <a:xfrm>
            <a:off x="10656100" y="2897081"/>
            <a:ext cx="433110" cy="1484993"/>
          </a:xfrm>
          <a:prstGeom prst="rect">
            <a:avLst/>
          </a:prstGeom>
          <a:noFill/>
          <a:ln w="3810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80" name="그래픽 79" descr="자물쇠">
            <a:extLst>
              <a:ext uri="{FF2B5EF4-FFF2-40B4-BE49-F238E27FC236}">
                <a16:creationId xmlns:a16="http://schemas.microsoft.com/office/drawing/2014/main" id="{15DEA996-8949-43F1-ACA6-7527F7C19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14593" y="4120508"/>
            <a:ext cx="486666" cy="486666"/>
          </a:xfrm>
          <a:prstGeom prst="rect">
            <a:avLst/>
          </a:prstGeom>
        </p:spPr>
      </p:pic>
      <p:graphicFrame>
        <p:nvGraphicFramePr>
          <p:cNvPr id="81" name="표 80">
            <a:extLst>
              <a:ext uri="{FF2B5EF4-FFF2-40B4-BE49-F238E27FC236}">
                <a16:creationId xmlns:a16="http://schemas.microsoft.com/office/drawing/2014/main" id="{660EC7A3-2176-4D8A-9C48-0F617946D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2994"/>
              </p:ext>
            </p:extLst>
          </p:nvPr>
        </p:nvGraphicFramePr>
        <p:xfrm>
          <a:off x="11539746" y="2990467"/>
          <a:ext cx="365019" cy="135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66611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Poppins" panose="00000500000000000000" pitchFamily="2" charset="0"/>
                      </a:endParaRPr>
                    </a:p>
                  </a:txBody>
                  <a:tcPr marL="82533" marR="82533" marT="41265" marB="412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9906"/>
                  </a:ext>
                </a:extLst>
              </a:tr>
            </a:tbl>
          </a:graphicData>
        </a:graphic>
      </p:graphicFrame>
      <p:sp>
        <p:nvSpPr>
          <p:cNvPr id="82" name="직사각형 81">
            <a:extLst>
              <a:ext uri="{FF2B5EF4-FFF2-40B4-BE49-F238E27FC236}">
                <a16:creationId xmlns:a16="http://schemas.microsoft.com/office/drawing/2014/main" id="{42D1CFC4-11B2-4F68-A98D-4790432A0190}"/>
              </a:ext>
            </a:extLst>
          </p:cNvPr>
          <p:cNvSpPr/>
          <p:nvPr/>
        </p:nvSpPr>
        <p:spPr>
          <a:xfrm>
            <a:off x="11503443" y="2897081"/>
            <a:ext cx="433110" cy="1484993"/>
          </a:xfrm>
          <a:prstGeom prst="rect">
            <a:avLst/>
          </a:prstGeom>
          <a:noFill/>
          <a:ln w="3810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83" name="그래픽 82" descr="자물쇠">
            <a:extLst>
              <a:ext uri="{FF2B5EF4-FFF2-40B4-BE49-F238E27FC236}">
                <a16:creationId xmlns:a16="http://schemas.microsoft.com/office/drawing/2014/main" id="{64FA3B24-5294-47B2-B34C-6BC02FB29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61240" y="4117570"/>
            <a:ext cx="486666" cy="486666"/>
          </a:xfrm>
          <a:prstGeom prst="rect">
            <a:avLst/>
          </a:prstGeom>
        </p:spPr>
      </p:pic>
      <p:sp>
        <p:nvSpPr>
          <p:cNvPr id="85" name="같음 기호 84">
            <a:extLst>
              <a:ext uri="{FF2B5EF4-FFF2-40B4-BE49-F238E27FC236}">
                <a16:creationId xmlns:a16="http://schemas.microsoft.com/office/drawing/2014/main" id="{3B92EA0E-A0D2-43C9-B347-BD1ABE652471}"/>
              </a:ext>
            </a:extLst>
          </p:cNvPr>
          <p:cNvSpPr/>
          <p:nvPr/>
        </p:nvSpPr>
        <p:spPr>
          <a:xfrm>
            <a:off x="8770894" y="3650567"/>
            <a:ext cx="278827" cy="315837"/>
          </a:xfrm>
          <a:prstGeom prst="mathEqual">
            <a:avLst>
              <a:gd name="adj1" fmla="val 13644"/>
              <a:gd name="adj2" fmla="val 150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86" name="더하기 기호 85">
            <a:extLst>
              <a:ext uri="{FF2B5EF4-FFF2-40B4-BE49-F238E27FC236}">
                <a16:creationId xmlns:a16="http://schemas.microsoft.com/office/drawing/2014/main" id="{93BD4806-6991-47E8-B850-8479A1C76E09}"/>
              </a:ext>
            </a:extLst>
          </p:cNvPr>
          <p:cNvSpPr/>
          <p:nvPr/>
        </p:nvSpPr>
        <p:spPr>
          <a:xfrm>
            <a:off x="10004768" y="3752432"/>
            <a:ext cx="172663" cy="172662"/>
          </a:xfrm>
          <a:prstGeom prst="mathPlus">
            <a:avLst>
              <a:gd name="adj1" fmla="val 115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87" name="화살표: 오른쪽 86">
            <a:extLst>
              <a:ext uri="{FF2B5EF4-FFF2-40B4-BE49-F238E27FC236}">
                <a16:creationId xmlns:a16="http://schemas.microsoft.com/office/drawing/2014/main" id="{30CC729C-F251-42D5-B192-FD2465AA140F}"/>
              </a:ext>
            </a:extLst>
          </p:cNvPr>
          <p:cNvSpPr/>
          <p:nvPr/>
        </p:nvSpPr>
        <p:spPr>
          <a:xfrm>
            <a:off x="11219907" y="3764930"/>
            <a:ext cx="198718" cy="18058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p:sp>
        <p:nvSpPr>
          <p:cNvPr id="90" name="화살표: 오른쪽 46">
            <a:extLst>
              <a:ext uri="{FF2B5EF4-FFF2-40B4-BE49-F238E27FC236}">
                <a16:creationId xmlns:a16="http://schemas.microsoft.com/office/drawing/2014/main" id="{865C98BF-8B04-4CBA-AF14-3993C98C005D}"/>
              </a:ext>
            </a:extLst>
          </p:cNvPr>
          <p:cNvSpPr/>
          <p:nvPr/>
        </p:nvSpPr>
        <p:spPr>
          <a:xfrm>
            <a:off x="7454275" y="3686922"/>
            <a:ext cx="216901" cy="1971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oppins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1BAE42A-E392-4736-9D64-6092A62C9ED8}"/>
                  </a:ext>
                </a:extLst>
              </p:cNvPr>
              <p:cNvSpPr txBox="1"/>
              <p:nvPr/>
            </p:nvSpPr>
            <p:spPr>
              <a:xfrm>
                <a:off x="9763149" y="2166055"/>
                <a:ext cx="2340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  <a:cs typeface="Poppins ExtraLight" panose="00000300000000000000" pitchFamily="2" charset="0"/>
                      </a:rPr>
                      <m:t>𝐾</m:t>
                    </m:r>
                  </m:oMath>
                </a14:m>
                <a:r>
                  <a:rPr lang="en-US" altLang="ko-KR" sz="2000" dirty="0">
                    <a:latin typeface="Poppins ExtraLight" panose="00000300000000000000" pitchFamily="2" charset="0"/>
                    <a:cs typeface="Poppins ExtraLight" panose="00000300000000000000" pitchFamily="2" charset="0"/>
                  </a:rPr>
                  <a:t>: LWE dimension</a:t>
                </a:r>
                <a:endParaRPr lang="ko-KR" altLang="en-US" sz="2000" dirty="0">
                  <a:latin typeface="Poppins ExtraLight" panose="00000300000000000000" pitchFamily="2" charset="0"/>
                  <a:cs typeface="Poppins ExtraLight" panose="000003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1BAE42A-E392-4736-9D64-6092A62C9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49" y="2166055"/>
                <a:ext cx="2340449" cy="400110"/>
              </a:xfrm>
              <a:prstGeom prst="rect">
                <a:avLst/>
              </a:prstGeom>
              <a:blipFill>
                <a:blip r:embed="rId9"/>
                <a:stretch>
                  <a:fillRect t="-6061" r="-2089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164E398-D489-4FF4-4725-52958900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74033"/>
              </p:ext>
            </p:extLst>
          </p:nvPr>
        </p:nvGraphicFramePr>
        <p:xfrm>
          <a:off x="3404791" y="2613814"/>
          <a:ext cx="398419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5996D46-F747-CB93-C784-51317AEB7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78760"/>
              </p:ext>
            </p:extLst>
          </p:nvPr>
        </p:nvGraphicFramePr>
        <p:xfrm>
          <a:off x="5316098" y="2613814"/>
          <a:ext cx="398419" cy="73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9">
                  <a:extLst>
                    <a:ext uri="{9D8B030D-6E8A-4147-A177-3AD203B41FA5}">
                      <a16:colId xmlns:a16="http://schemas.microsoft.com/office/drawing/2014/main" val="3704496997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20912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Poppins" panose="00000500000000000000" pitchFamily="2" charset="0"/>
                      </a:endParaRPr>
                    </a:p>
                  </a:txBody>
                  <a:tcPr marL="90085" marR="90085" marT="45041" marB="450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54169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DFF9D24-EC9D-F31D-A931-9C65732BD498}"/>
              </a:ext>
            </a:extLst>
          </p:cNvPr>
          <p:cNvSpPr/>
          <p:nvPr/>
        </p:nvSpPr>
        <p:spPr>
          <a:xfrm>
            <a:off x="3324037" y="2544407"/>
            <a:ext cx="825369" cy="84736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6" name="그래픽 5" descr="자물쇠">
            <a:extLst>
              <a:ext uri="{FF2B5EF4-FFF2-40B4-BE49-F238E27FC236}">
                <a16:creationId xmlns:a16="http://schemas.microsoft.com/office/drawing/2014/main" id="{DCE08EED-F457-9576-5EDD-3DADC0A29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1634" y="3129972"/>
            <a:ext cx="531197" cy="531197"/>
          </a:xfrm>
          <a:prstGeom prst="rect">
            <a:avLst/>
          </a:prstGeom>
        </p:spPr>
      </p:pic>
      <p:pic>
        <p:nvPicPr>
          <p:cNvPr id="7" name="그래픽 6" descr="자물쇠">
            <a:extLst>
              <a:ext uri="{FF2B5EF4-FFF2-40B4-BE49-F238E27FC236}">
                <a16:creationId xmlns:a16="http://schemas.microsoft.com/office/drawing/2014/main" id="{0F5D77D5-AB7F-2985-A175-A46DCF347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0735" y="3146939"/>
            <a:ext cx="531197" cy="53119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C43340-A18E-6B7A-5B60-7F17DC075042}"/>
              </a:ext>
            </a:extLst>
          </p:cNvPr>
          <p:cNvSpPr/>
          <p:nvPr/>
        </p:nvSpPr>
        <p:spPr>
          <a:xfrm>
            <a:off x="5268080" y="2544407"/>
            <a:ext cx="825369" cy="84736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</a:endParaRPr>
          </a:p>
        </p:txBody>
      </p:sp>
      <p:pic>
        <p:nvPicPr>
          <p:cNvPr id="17" name="그림 16" descr="스크린샷, 다채로움, 그래픽 디자인, 그래픽이(가) 표시된 사진&#10;&#10;자동 생성된 설명">
            <a:extLst>
              <a:ext uri="{FF2B5EF4-FFF2-40B4-BE49-F238E27FC236}">
                <a16:creationId xmlns:a16="http://schemas.microsoft.com/office/drawing/2014/main" id="{4C8D0318-86E0-584E-8004-89273351F9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55" y="552750"/>
            <a:ext cx="3864391" cy="9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8" grpId="0" uiExpand="1" build="p"/>
      <p:bldP spid="9" grpId="0"/>
      <p:bldP spid="10" grpId="0"/>
      <p:bldP spid="49" grpId="0" animBg="1"/>
      <p:bldP spid="52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7" grpId="0" animBg="1"/>
      <p:bldP spid="79" grpId="0" animBg="1"/>
      <p:bldP spid="82" grpId="0" animBg="1"/>
      <p:bldP spid="85" grpId="0" animBg="1"/>
      <p:bldP spid="86" grpId="0" animBg="1"/>
      <p:bldP spid="87" grpId="0" animBg="1"/>
      <p:bldP spid="90" grpId="0" animBg="1"/>
      <p:bldP spid="67" grpId="0"/>
      <p:bldP spid="5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A1E6F11-6639-405E-9EEB-3A15CF40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50" y="2766218"/>
            <a:ext cx="92329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spc="600" dirty="0">
                <a:latin typeface="Poppins Light" panose="00000400000000000000" pitchFamily="2" charset="0"/>
                <a:cs typeface="Poppins Light" panose="00000400000000000000" pitchFamily="2" charset="0"/>
              </a:rPr>
              <a:t>Experimental Result</a:t>
            </a:r>
            <a:endParaRPr lang="ko-KR" altLang="en-US" sz="4000" spc="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5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E050F6-BFF8-4445-A460-09981AF9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Ring Packing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2CCC91A7-E857-4BC0-B425-E4E854DC80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532359"/>
                  </p:ext>
                </p:extLst>
              </p:nvPr>
            </p:nvGraphicFramePr>
            <p:xfrm>
              <a:off x="748983" y="1751107"/>
              <a:ext cx="10694034" cy="3798396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414905">
                      <a:extLst>
                        <a:ext uri="{9D8B030D-6E8A-4147-A177-3AD203B41FA5}">
                          <a16:colId xmlns:a16="http://schemas.microsoft.com/office/drawing/2014/main" val="2405829380"/>
                        </a:ext>
                      </a:extLst>
                    </a:gridCol>
                    <a:gridCol w="1263967">
                      <a:extLst>
                        <a:ext uri="{9D8B030D-6E8A-4147-A177-3AD203B41FA5}">
                          <a16:colId xmlns:a16="http://schemas.microsoft.com/office/drawing/2014/main" val="2022348131"/>
                        </a:ext>
                      </a:extLst>
                    </a:gridCol>
                    <a:gridCol w="1387792">
                      <a:extLst>
                        <a:ext uri="{9D8B030D-6E8A-4147-A177-3AD203B41FA5}">
                          <a16:colId xmlns:a16="http://schemas.microsoft.com/office/drawing/2014/main" val="130026698"/>
                        </a:ext>
                      </a:extLst>
                    </a:gridCol>
                    <a:gridCol w="1160780">
                      <a:extLst>
                        <a:ext uri="{9D8B030D-6E8A-4147-A177-3AD203B41FA5}">
                          <a16:colId xmlns:a16="http://schemas.microsoft.com/office/drawing/2014/main" val="2590910722"/>
                        </a:ext>
                      </a:extLst>
                    </a:gridCol>
                    <a:gridCol w="919480">
                      <a:extLst>
                        <a:ext uri="{9D8B030D-6E8A-4147-A177-3AD203B41FA5}">
                          <a16:colId xmlns:a16="http://schemas.microsoft.com/office/drawing/2014/main" val="3142409299"/>
                        </a:ext>
                      </a:extLst>
                    </a:gridCol>
                    <a:gridCol w="1576705">
                      <a:extLst>
                        <a:ext uri="{9D8B030D-6E8A-4147-A177-3AD203B41FA5}">
                          <a16:colId xmlns:a16="http://schemas.microsoft.com/office/drawing/2014/main" val="174676314"/>
                        </a:ext>
                      </a:extLst>
                    </a:gridCol>
                    <a:gridCol w="1011708">
                      <a:extLst>
                        <a:ext uri="{9D8B030D-6E8A-4147-A177-3AD203B41FA5}">
                          <a16:colId xmlns:a16="http://schemas.microsoft.com/office/drawing/2014/main" val="2149772271"/>
                        </a:ext>
                      </a:extLst>
                    </a:gridCol>
                    <a:gridCol w="958697">
                      <a:extLst>
                        <a:ext uri="{9D8B030D-6E8A-4147-A177-3AD203B41FA5}">
                          <a16:colId xmlns:a16="http://schemas.microsoft.com/office/drawing/2014/main" val="1202255894"/>
                        </a:ext>
                      </a:extLst>
                    </a:gridCol>
                  </a:tblGrid>
                  <a:tr h="350520">
                    <a:tc rowSpan="2"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FHE RP Method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8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RLWE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modulus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RLWE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degree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# of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input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LWE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Amortized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Time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(</a:t>
                          </a:r>
                          <a:r>
                            <a:rPr lang="en-US" altLang="ko-KR" sz="2000" b="0" dirty="0" err="1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ms</a:t>
                          </a: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/slot)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Key size (MB)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26595548"/>
                      </a:ext>
                    </a:extLst>
                  </a:tr>
                  <a:tr h="350520">
                    <a:tc gridSpan="2"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Base 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RP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Half-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BTS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9661869"/>
                      </a:ext>
                    </a:extLst>
                  </a:tr>
                  <a:tr h="5152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Pegasus [LHH+21]</a:t>
                          </a:r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Diagonal</a:t>
                          </a:r>
                          <a:endParaRPr lang="ko-KR" altLang="en-US" sz="18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270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</m:t>
                                    </m:r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12.62</a:t>
                          </a:r>
                          <a:endParaRPr lang="ko-KR" altLang="en-US" sz="200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3540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542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09640391"/>
                      </a:ext>
                    </a:extLst>
                  </a:tr>
                  <a:tr h="5152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[CDKS21] </a:t>
                          </a:r>
                          <a:r>
                            <a:rPr lang="en-US" altLang="ko-KR" sz="16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with </a:t>
                          </a:r>
                          <a:br>
                            <a:rPr lang="en-US" altLang="ko-KR" sz="16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</a:br>
                          <a:r>
                            <a:rPr lang="en-US" altLang="ko-KR" sz="16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Optimizations</a:t>
                          </a:r>
                          <a:endParaRPr lang="ko-KR" altLang="en-US" sz="16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Row</a:t>
                          </a:r>
                          <a:endParaRPr lang="ko-KR" altLang="en-US" sz="18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562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 0.83</a:t>
                          </a:r>
                          <a:endParaRPr lang="ko-KR" altLang="en-US" sz="200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288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667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66860032"/>
                      </a:ext>
                    </a:extLst>
                  </a:tr>
                  <a:tr h="5152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HERMES</a:t>
                          </a:r>
                          <a:r>
                            <a:rPr lang="en-US" altLang="ko-KR" sz="2000" b="0" baseline="300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0</a:t>
                          </a:r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Column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562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0.44</a:t>
                          </a:r>
                          <a:endParaRPr lang="ko-KR" altLang="en-US" sz="2000" b="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114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288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667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785590620"/>
                      </a:ext>
                    </a:extLst>
                  </a:tr>
                  <a:tr h="515259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HERMES</a:t>
                          </a:r>
                          <a:r>
                            <a:rPr lang="en-US" altLang="ko-KR" sz="2000" b="0" baseline="300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1</a:t>
                          </a:r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Block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562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0.47</a:t>
                          </a:r>
                          <a:endParaRPr lang="ko-KR" altLang="en-US" sz="2000" b="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6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288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667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00899648"/>
                      </a:ext>
                    </a:extLst>
                  </a:tr>
                  <a:tr h="515259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270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</m:t>
                                    </m:r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</m:t>
                                    </m:r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i="0" dirty="0">
                              <a:latin typeface="Cambria Math" panose="02040503050406030204" pitchFamily="18" charset="0"/>
                              <a:cs typeface="Poppins Light" panose="00000400000000000000" pitchFamily="2" charset="0"/>
                            </a:rPr>
                            <a:t>0.31</a:t>
                          </a:r>
                          <a:endParaRPr lang="ko-KR" altLang="en-US" sz="2000" b="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cs typeface="Poppins Light" panose="00000400000000000000" pitchFamily="2" charset="0"/>
                            </a:rPr>
                            <a:t>5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288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cs typeface="Poppins Light" panose="00000400000000000000" pitchFamily="2" charset="0"/>
                            </a:rPr>
                            <a:t>542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8684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2CCC91A7-E857-4BC0-B425-E4E854DC80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532359"/>
                  </p:ext>
                </p:extLst>
              </p:nvPr>
            </p:nvGraphicFramePr>
            <p:xfrm>
              <a:off x="748983" y="1751107"/>
              <a:ext cx="10694034" cy="3798396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414905">
                      <a:extLst>
                        <a:ext uri="{9D8B030D-6E8A-4147-A177-3AD203B41FA5}">
                          <a16:colId xmlns:a16="http://schemas.microsoft.com/office/drawing/2014/main" val="2405829380"/>
                        </a:ext>
                      </a:extLst>
                    </a:gridCol>
                    <a:gridCol w="1263967">
                      <a:extLst>
                        <a:ext uri="{9D8B030D-6E8A-4147-A177-3AD203B41FA5}">
                          <a16:colId xmlns:a16="http://schemas.microsoft.com/office/drawing/2014/main" val="2022348131"/>
                        </a:ext>
                      </a:extLst>
                    </a:gridCol>
                    <a:gridCol w="1387792">
                      <a:extLst>
                        <a:ext uri="{9D8B030D-6E8A-4147-A177-3AD203B41FA5}">
                          <a16:colId xmlns:a16="http://schemas.microsoft.com/office/drawing/2014/main" val="130026698"/>
                        </a:ext>
                      </a:extLst>
                    </a:gridCol>
                    <a:gridCol w="1160780">
                      <a:extLst>
                        <a:ext uri="{9D8B030D-6E8A-4147-A177-3AD203B41FA5}">
                          <a16:colId xmlns:a16="http://schemas.microsoft.com/office/drawing/2014/main" val="2590910722"/>
                        </a:ext>
                      </a:extLst>
                    </a:gridCol>
                    <a:gridCol w="919480">
                      <a:extLst>
                        <a:ext uri="{9D8B030D-6E8A-4147-A177-3AD203B41FA5}">
                          <a16:colId xmlns:a16="http://schemas.microsoft.com/office/drawing/2014/main" val="3142409299"/>
                        </a:ext>
                      </a:extLst>
                    </a:gridCol>
                    <a:gridCol w="1576705">
                      <a:extLst>
                        <a:ext uri="{9D8B030D-6E8A-4147-A177-3AD203B41FA5}">
                          <a16:colId xmlns:a16="http://schemas.microsoft.com/office/drawing/2014/main" val="174676314"/>
                        </a:ext>
                      </a:extLst>
                    </a:gridCol>
                    <a:gridCol w="1011708">
                      <a:extLst>
                        <a:ext uri="{9D8B030D-6E8A-4147-A177-3AD203B41FA5}">
                          <a16:colId xmlns:a16="http://schemas.microsoft.com/office/drawing/2014/main" val="2149772271"/>
                        </a:ext>
                      </a:extLst>
                    </a:gridCol>
                    <a:gridCol w="958697">
                      <a:extLst>
                        <a:ext uri="{9D8B030D-6E8A-4147-A177-3AD203B41FA5}">
                          <a16:colId xmlns:a16="http://schemas.microsoft.com/office/drawing/2014/main" val="1202255894"/>
                        </a:ext>
                      </a:extLst>
                    </a:gridCol>
                  </a:tblGrid>
                  <a:tr h="396240">
                    <a:tc rowSpan="2"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FHE RP Method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8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RLWE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modulus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RLWE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degree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# of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input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LWE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Amortized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Time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(</a:t>
                          </a:r>
                          <a:r>
                            <a:rPr lang="en-US" altLang="ko-KR" sz="2000" b="0" dirty="0" err="1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ms</a:t>
                          </a: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/slot)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Key size (MB)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26595548"/>
                      </a:ext>
                    </a:extLst>
                  </a:tr>
                  <a:tr h="701040">
                    <a:tc gridSpan="2"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Base 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RP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Half-</a:t>
                          </a:r>
                          <a:b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solidFill>
                                <a:schemeClr val="bg1"/>
                              </a:solidFill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BTS</a:t>
                          </a:r>
                          <a:endParaRPr lang="ko-KR" altLang="en-US" sz="2000" b="0" dirty="0">
                            <a:solidFill>
                              <a:schemeClr val="bg1"/>
                            </a:solidFill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9661869"/>
                      </a:ext>
                    </a:extLst>
                  </a:tr>
                  <a:tr h="5152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Pegasus [LHH+21]</a:t>
                          </a:r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Diagonal</a:t>
                          </a:r>
                          <a:endParaRPr lang="ko-KR" altLang="en-US" sz="18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64912" t="-217647" r="-406140" b="-4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35602" t="-217647" r="-384817" b="-4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77483" t="-217647" r="-386755" b="-4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12.62</a:t>
                          </a:r>
                          <a:endParaRPr lang="ko-KR" altLang="en-US" sz="200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3540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542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0964039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[CDKS21] </a:t>
                          </a:r>
                          <a:r>
                            <a:rPr lang="en-US" altLang="ko-KR" sz="16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with </a:t>
                          </a:r>
                          <a:br>
                            <a:rPr lang="en-US" altLang="ko-KR" sz="16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</a:br>
                          <a:r>
                            <a:rPr lang="en-US" altLang="ko-KR" sz="16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Optimizations</a:t>
                          </a:r>
                          <a:endParaRPr lang="ko-KR" altLang="en-US" sz="16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Row</a:t>
                          </a:r>
                          <a:endParaRPr lang="ko-KR" altLang="en-US" sz="18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64912" t="-257143" r="-406140" b="-24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35602" t="-257143" r="-384817" b="-24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77483" t="-257143" r="-386755" b="-24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 0.83</a:t>
                          </a:r>
                          <a:endParaRPr lang="ko-KR" altLang="en-US" sz="200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288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667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66860032"/>
                      </a:ext>
                    </a:extLst>
                  </a:tr>
                  <a:tr h="5152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HERMES</a:t>
                          </a:r>
                          <a:r>
                            <a:rPr lang="en-US" altLang="ko-KR" sz="2000" b="0" baseline="300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0</a:t>
                          </a:r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Column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64912" t="-441176" r="-406140" b="-20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35602" t="-441176" r="-384817" b="-20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77483" t="-441176" r="-386755" b="-20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0.44</a:t>
                          </a:r>
                          <a:endParaRPr lang="ko-KR" altLang="en-US" sz="2000" b="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114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288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667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785590620"/>
                      </a:ext>
                    </a:extLst>
                  </a:tr>
                  <a:tr h="515259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HERMES</a:t>
                          </a:r>
                          <a:r>
                            <a:rPr lang="en-US" altLang="ko-KR" sz="2000" b="0" baseline="3000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1</a:t>
                          </a:r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dirty="0">
                              <a:latin typeface="Poppins Light" panose="00000400000000000000" pitchFamily="2" charset="0"/>
                              <a:cs typeface="Poppins Light" panose="00000400000000000000" pitchFamily="2" charset="0"/>
                            </a:rPr>
                            <a:t>Block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64912" t="-547619" r="-406140" b="-1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35602" t="-547619" r="-384817" b="-1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77483" t="-547619" r="-386755" b="-1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0.47</a:t>
                          </a:r>
                          <a:endParaRPr lang="ko-KR" altLang="en-US" sz="2000" b="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6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288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oppins Light" panose="00000400000000000000" pitchFamily="2" charset="0"/>
                            </a:rPr>
                            <a:t>667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00899648"/>
                      </a:ext>
                    </a:extLst>
                  </a:tr>
                  <a:tr h="515259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en-US" altLang="ko-KR" sz="2000" b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64912" t="-640000" r="-406140" b="-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35602" t="-640000" r="-384817" b="-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77483" t="-640000" r="-386755" b="-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i="0" dirty="0">
                              <a:latin typeface="Cambria Math" panose="02040503050406030204" pitchFamily="18" charset="0"/>
                              <a:cs typeface="Poppins Light" panose="00000400000000000000" pitchFamily="2" charset="0"/>
                            </a:rPr>
                            <a:t>0.31</a:t>
                          </a:r>
                          <a:endParaRPr lang="ko-KR" altLang="en-US" sz="2000" b="0" i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cs typeface="Poppins Light" panose="00000400000000000000" pitchFamily="2" charset="0"/>
                            </a:rPr>
                            <a:t>5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288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Cambria Math" panose="02040503050406030204" pitchFamily="18" charset="0"/>
                              <a:cs typeface="Poppins Light" panose="00000400000000000000" pitchFamily="2" charset="0"/>
                            </a:rPr>
                            <a:t>542</a:t>
                          </a:r>
                          <a:endParaRPr lang="ko-KR" altLang="en-US" sz="2000" b="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9000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8684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195E178-75B7-AD61-36FB-1B23F7D5687F}"/>
              </a:ext>
            </a:extLst>
          </p:cNvPr>
          <p:cNvSpPr txBox="1"/>
          <p:nvPr/>
        </p:nvSpPr>
        <p:spPr>
          <a:xfrm>
            <a:off x="304991" y="5608914"/>
            <a:ext cx="1158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0" i="1" dirty="0">
                <a:effectLst/>
                <a:latin typeface="Poppins ExtraLight" panose="00000300000000000000" pitchFamily="2" charset="0"/>
                <a:cs typeface="Poppins ExtraLight" panose="00000300000000000000" pitchFamily="2" charset="0"/>
              </a:rPr>
              <a:t>All experiments are measured on AMD® Ryzen 7 3700x 8-core processor with a single-threaded CPU.</a:t>
            </a:r>
          </a:p>
          <a:p>
            <a:r>
              <a:rPr lang="en-US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Pegasus figures are borrowed from [LHH+21]; measured on single-threaded </a:t>
            </a:r>
            <a:r>
              <a:rPr lang="pt-BR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Intel Xeon Platinum 8269CY CPU (20-cores) </a:t>
            </a:r>
            <a:r>
              <a:rPr lang="pt-BR" altLang="ko-KR" sz="1400" i="1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at</a:t>
            </a:r>
            <a:r>
              <a:rPr lang="pt-BR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2.50GHz</a:t>
            </a:r>
            <a:r>
              <a:rPr lang="en-US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.</a:t>
            </a:r>
            <a:endParaRPr kumimoji="1" lang="ko-KR" altLang="en-US" sz="1400" i="1" dirty="0">
              <a:solidFill>
                <a:srgbClr val="FF0000"/>
              </a:solidFill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E624CCB-1865-2C05-7FA7-0CCB90B56B23}"/>
              </a:ext>
            </a:extLst>
          </p:cNvPr>
          <p:cNvSpPr/>
          <p:nvPr/>
        </p:nvSpPr>
        <p:spPr>
          <a:xfrm>
            <a:off x="4711850" y="2893806"/>
            <a:ext cx="839096" cy="4087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072FA2C1-95E0-B763-97A8-9F49A869F0E0}"/>
              </a:ext>
            </a:extLst>
          </p:cNvPr>
          <p:cNvSpPr/>
          <p:nvPr/>
        </p:nvSpPr>
        <p:spPr>
          <a:xfrm>
            <a:off x="4711850" y="5084972"/>
            <a:ext cx="839096" cy="4087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57B775A-8029-3730-C052-6348F47E1C48}"/>
              </a:ext>
            </a:extLst>
          </p:cNvPr>
          <p:cNvSpPr/>
          <p:nvPr/>
        </p:nvSpPr>
        <p:spPr>
          <a:xfrm>
            <a:off x="8261873" y="2893806"/>
            <a:ext cx="839096" cy="4087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5970A80-5363-E15D-7808-7070B323B786}"/>
              </a:ext>
            </a:extLst>
          </p:cNvPr>
          <p:cNvSpPr/>
          <p:nvPr/>
        </p:nvSpPr>
        <p:spPr>
          <a:xfrm>
            <a:off x="8261873" y="5084972"/>
            <a:ext cx="839096" cy="4087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0D58686-8BB6-2E85-9088-FF555B5F8725}"/>
              </a:ext>
            </a:extLst>
          </p:cNvPr>
          <p:cNvSpPr/>
          <p:nvPr/>
        </p:nvSpPr>
        <p:spPr>
          <a:xfrm>
            <a:off x="9636758" y="4057424"/>
            <a:ext cx="712098" cy="40879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FB1FD78-45D7-AB38-5595-0172F71A6DC1}"/>
              </a:ext>
            </a:extLst>
          </p:cNvPr>
          <p:cNvSpPr/>
          <p:nvPr/>
        </p:nvSpPr>
        <p:spPr>
          <a:xfrm>
            <a:off x="9636758" y="4571198"/>
            <a:ext cx="712098" cy="40879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2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11F53A-D07B-4960-A65F-D568F676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Transciphering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E0A745F6-4347-43E3-892C-36D3132560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734110"/>
                  </p:ext>
                </p:extLst>
              </p:nvPr>
            </p:nvGraphicFramePr>
            <p:xfrm>
              <a:off x="1009385" y="1889241"/>
              <a:ext cx="10096766" cy="3792594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350934">
                      <a:extLst>
                        <a:ext uri="{9D8B030D-6E8A-4147-A177-3AD203B41FA5}">
                          <a16:colId xmlns:a16="http://schemas.microsoft.com/office/drawing/2014/main" val="2405829380"/>
                        </a:ext>
                      </a:extLst>
                    </a:gridCol>
                    <a:gridCol w="1222967">
                      <a:extLst>
                        <a:ext uri="{9D8B030D-6E8A-4147-A177-3AD203B41FA5}">
                          <a16:colId xmlns:a16="http://schemas.microsoft.com/office/drawing/2014/main" val="719582266"/>
                        </a:ext>
                      </a:extLst>
                    </a:gridCol>
                    <a:gridCol w="1808359">
                      <a:extLst>
                        <a:ext uri="{9D8B030D-6E8A-4147-A177-3AD203B41FA5}">
                          <a16:colId xmlns:a16="http://schemas.microsoft.com/office/drawing/2014/main" val="2149772271"/>
                        </a:ext>
                      </a:extLst>
                    </a:gridCol>
                    <a:gridCol w="1631537">
                      <a:extLst>
                        <a:ext uri="{9D8B030D-6E8A-4147-A177-3AD203B41FA5}">
                          <a16:colId xmlns:a16="http://schemas.microsoft.com/office/drawing/2014/main" val="2060034366"/>
                        </a:ext>
                      </a:extLst>
                    </a:gridCol>
                    <a:gridCol w="1571058">
                      <a:extLst>
                        <a:ext uri="{9D8B030D-6E8A-4147-A177-3AD203B41FA5}">
                          <a16:colId xmlns:a16="http://schemas.microsoft.com/office/drawing/2014/main" val="824080529"/>
                        </a:ext>
                      </a:extLst>
                    </a:gridCol>
                    <a:gridCol w="1511911">
                      <a:extLst>
                        <a:ext uri="{9D8B030D-6E8A-4147-A177-3AD203B41FA5}">
                          <a16:colId xmlns:a16="http://schemas.microsoft.com/office/drawing/2014/main" val="34679422"/>
                        </a:ext>
                      </a:extLst>
                    </a:gridCol>
                  </a:tblGrid>
                  <a:tr h="3505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/>
                            <a:t>Scheme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RLWE</a:t>
                          </a:r>
                          <a:br>
                            <a:rPr lang="en-US" altLang="ko-KR" sz="2000" b="0" dirty="0"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degree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Granularity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/>
                            <a:t>Latency (s)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/>
                            <a:t>Expansion</a:t>
                          </a:r>
                          <a:br>
                            <a:rPr lang="en-US" altLang="ko-KR" sz="2000" dirty="0"/>
                          </a:br>
                          <a:r>
                            <a:rPr lang="en-US" altLang="ko-KR" sz="2000" dirty="0"/>
                            <a:t>Ratio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/>
                            <a:t>Mean Precision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95548"/>
                      </a:ext>
                    </a:extLst>
                  </a:tr>
                  <a:tr h="5152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HERA [CHK+21]</a:t>
                          </a:r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b="0" i="1" baseline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baseline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2000" b="0" i="1" baseline="0" smtClean="0">
                                        <a:latin typeface="Cambria Math" panose="02040503050406030204" pitchFamily="18" charset="0"/>
                                        <a:cs typeface="Poppins Light" panose="00000400000000000000" pitchFamily="2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baseline="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141.6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1.24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19.1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6860032"/>
                      </a:ext>
                    </a:extLst>
                  </a:tr>
                  <a:tr h="515259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Rubato [HKL+22]</a:t>
                          </a:r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106.4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18.9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85590620"/>
                      </a:ext>
                    </a:extLst>
                  </a:tr>
                  <a:tr h="515259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71.1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1.31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18.8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899648"/>
                      </a:ext>
                    </a:extLst>
                  </a:tr>
                  <a:tr h="515259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HERMES</a:t>
                          </a:r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25.8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23.0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11789896"/>
                      </a:ext>
                    </a:extLst>
                  </a:tr>
                  <a:tr h="515259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25.7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23.0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/>
                    </a:tc>
                    <a:extLst>
                      <a:ext uri="{0D108BD9-81ED-4DB2-BD59-A6C34878D82A}">
                        <a16:rowId xmlns:a16="http://schemas.microsoft.com/office/drawing/2014/main" val="2952241010"/>
                      </a:ext>
                    </a:extLst>
                  </a:tr>
                  <a:tr h="515259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30.9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23.0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/>
                    </a:tc>
                    <a:extLst>
                      <a:ext uri="{0D108BD9-81ED-4DB2-BD59-A6C34878D82A}">
                        <a16:rowId xmlns:a16="http://schemas.microsoft.com/office/drawing/2014/main" val="18512049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E0A745F6-4347-43E3-892C-36D3132560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734110"/>
                  </p:ext>
                </p:extLst>
              </p:nvPr>
            </p:nvGraphicFramePr>
            <p:xfrm>
              <a:off x="1009385" y="1889241"/>
              <a:ext cx="10096766" cy="3792594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350934">
                      <a:extLst>
                        <a:ext uri="{9D8B030D-6E8A-4147-A177-3AD203B41FA5}">
                          <a16:colId xmlns:a16="http://schemas.microsoft.com/office/drawing/2014/main" val="2405829380"/>
                        </a:ext>
                      </a:extLst>
                    </a:gridCol>
                    <a:gridCol w="1222967">
                      <a:extLst>
                        <a:ext uri="{9D8B030D-6E8A-4147-A177-3AD203B41FA5}">
                          <a16:colId xmlns:a16="http://schemas.microsoft.com/office/drawing/2014/main" val="719582266"/>
                        </a:ext>
                      </a:extLst>
                    </a:gridCol>
                    <a:gridCol w="1808359">
                      <a:extLst>
                        <a:ext uri="{9D8B030D-6E8A-4147-A177-3AD203B41FA5}">
                          <a16:colId xmlns:a16="http://schemas.microsoft.com/office/drawing/2014/main" val="2149772271"/>
                        </a:ext>
                      </a:extLst>
                    </a:gridCol>
                    <a:gridCol w="1631537">
                      <a:extLst>
                        <a:ext uri="{9D8B030D-6E8A-4147-A177-3AD203B41FA5}">
                          <a16:colId xmlns:a16="http://schemas.microsoft.com/office/drawing/2014/main" val="2060034366"/>
                        </a:ext>
                      </a:extLst>
                    </a:gridCol>
                    <a:gridCol w="1571058">
                      <a:extLst>
                        <a:ext uri="{9D8B030D-6E8A-4147-A177-3AD203B41FA5}">
                          <a16:colId xmlns:a16="http://schemas.microsoft.com/office/drawing/2014/main" val="824080529"/>
                        </a:ext>
                      </a:extLst>
                    </a:gridCol>
                    <a:gridCol w="1511911">
                      <a:extLst>
                        <a:ext uri="{9D8B030D-6E8A-4147-A177-3AD203B41FA5}">
                          <a16:colId xmlns:a16="http://schemas.microsoft.com/office/drawing/2014/main" val="3467942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/>
                            <a:t>Scheme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RLWE</a:t>
                          </a:r>
                          <a:br>
                            <a:rPr lang="en-US" altLang="ko-KR" sz="2000" b="0" dirty="0"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</a:br>
                          <a:r>
                            <a:rPr lang="en-US" altLang="ko-KR" sz="2000" b="0" dirty="0"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degree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latin typeface="Poppins SemiBold" panose="00000700000000000000" pitchFamily="2" charset="0"/>
                              <a:cs typeface="Poppins SemiBold" panose="00000700000000000000" pitchFamily="2" charset="0"/>
                            </a:rPr>
                            <a:t>Granularity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/>
                            <a:t>Latency (s)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/>
                            <a:t>Expansion</a:t>
                          </a:r>
                          <a:br>
                            <a:rPr lang="en-US" altLang="ko-KR" sz="2000" dirty="0"/>
                          </a:br>
                          <a:r>
                            <a:rPr lang="en-US" altLang="ko-KR" sz="2000" dirty="0"/>
                            <a:t>Ratio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/>
                            <a:t>Mean Precision</a:t>
                          </a:r>
                          <a:endParaRPr lang="ko-KR" altLang="en-US" sz="2000" b="0" dirty="0">
                            <a:latin typeface="Poppins SemiBold" panose="00000700000000000000" pitchFamily="2" charset="0"/>
                            <a:cs typeface="Poppins SemiBold" panose="000007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595548"/>
                      </a:ext>
                    </a:extLst>
                  </a:tr>
                  <a:tr h="5152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HERA [CHK+21]</a:t>
                          </a:r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2040" t="-23576" r="-533333" b="-1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141.6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1.24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19.1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6860032"/>
                      </a:ext>
                    </a:extLst>
                  </a:tr>
                  <a:tr h="515259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Rubato [HKL+22]</a:t>
                          </a:r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 Light" panose="00000400000000000000" pitchFamily="2" charset="0"/>
                            <a:cs typeface="Poppins Light" panose="000004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106.4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18.9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85590620"/>
                      </a:ext>
                    </a:extLst>
                  </a:tr>
                  <a:tr h="515259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71.1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1.31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18.8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899648"/>
                      </a:ext>
                    </a:extLst>
                  </a:tr>
                  <a:tr h="515259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HERMES</a:t>
                          </a:r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25.8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23.0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11789896"/>
                      </a:ext>
                    </a:extLst>
                  </a:tr>
                  <a:tr h="515259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25.7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23.0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/>
                    </a:tc>
                    <a:extLst>
                      <a:ext uri="{0D108BD9-81ED-4DB2-BD59-A6C34878D82A}">
                        <a16:rowId xmlns:a16="http://schemas.microsoft.com/office/drawing/2014/main" val="2952241010"/>
                      </a:ext>
                    </a:extLst>
                  </a:tr>
                  <a:tr h="515259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20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75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30.9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1.58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504000"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23.0</a:t>
                          </a:r>
                          <a:endParaRPr lang="ko-KR" altLang="en-US" sz="2000" dirty="0">
                            <a:latin typeface="Cambria Math" panose="02040503050406030204" pitchFamily="18" charset="0"/>
                            <a:cs typeface="Poppins Light" panose="00000400000000000000" pitchFamily="2" charset="0"/>
                          </a:endParaRPr>
                        </a:p>
                      </a:txBody>
                      <a:tcPr marR="468000" anchor="ctr"/>
                    </a:tc>
                    <a:extLst>
                      <a:ext uri="{0D108BD9-81ED-4DB2-BD59-A6C34878D82A}">
                        <a16:rowId xmlns:a16="http://schemas.microsoft.com/office/drawing/2014/main" val="18512049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F25DB0C-AE40-4C7F-8B11-4FBD13A595C8}"/>
              </a:ext>
            </a:extLst>
          </p:cNvPr>
          <p:cNvSpPr txBox="1"/>
          <p:nvPr/>
        </p:nvSpPr>
        <p:spPr>
          <a:xfrm>
            <a:off x="191678" y="5847344"/>
            <a:ext cx="1180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0" i="1" dirty="0">
                <a:effectLst/>
                <a:latin typeface="Poppins ExtraLight" panose="00000300000000000000" pitchFamily="2" charset="0"/>
                <a:cs typeface="Poppins ExtraLight" panose="00000300000000000000" pitchFamily="2" charset="0"/>
              </a:rPr>
              <a:t>All experiments are measured on AMD® Ryzen 7 3700x 8-core processor with a single-threaded CPU.</a:t>
            </a:r>
          </a:p>
          <a:p>
            <a:r>
              <a:rPr lang="en-US" altLang="ko-KR" sz="1400" i="1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HERA and Rubato figures are borrowed from [CHK+21] and [HKL+22]; measured on AMD Ryzen 7 2700X @ 3.70 GHz single-threaded CPU.</a:t>
            </a:r>
            <a:endParaRPr lang="pt-BR" altLang="ko-KR" sz="1400" i="1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8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5FD16A-AB58-FC01-839C-BB665961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Summary</a:t>
            </a:r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EF26254-C7FC-8E63-6D8A-44E7CFAB22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517" y="1753990"/>
                <a:ext cx="10515600" cy="4687735"/>
              </a:xfrm>
            </p:spPr>
            <p:txBody>
              <a:bodyPr/>
              <a:lstStyle/>
              <a:p>
                <a:r>
                  <a:rPr kumimoji="1"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We consider the </a:t>
                </a:r>
                <a:r>
                  <a:rPr kumimoji="1" lang="en-US" altLang="ko-KR" dirty="0">
                    <a:solidFill>
                      <a:srgbClr val="FF0000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ring packing </a:t>
                </a:r>
                <a:r>
                  <a:rPr kumimoji="1" lang="en-US" altLang="ko-KR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problem.</a:t>
                </a:r>
              </a:p>
              <a:p>
                <a:pPr lvl="1"/>
                <a:r>
                  <a:rPr kumimoji="1" lang="en-US" altLang="ko-KR" dirty="0"/>
                  <a:t>Fully homomorphic encryption ring packing (FHE RP)</a:t>
                </a:r>
              </a:p>
              <a:p>
                <a:endParaRPr kumimoji="1" lang="en-US" altLang="ko-KR" dirty="0"/>
              </a:p>
              <a:p>
                <a:r>
                  <a:rPr kumimoji="1" lang="en-US" altLang="ko-KR" dirty="0"/>
                  <a:t>We suggest </a:t>
                </a:r>
                <a:r>
                  <a:rPr kumimoji="1" lang="en-US" altLang="ko-KR" dirty="0">
                    <a:solidFill>
                      <a:srgbClr val="FF0000"/>
                    </a:solidFill>
                  </a:rPr>
                  <a:t>generic acceleration tools</a:t>
                </a:r>
                <a:r>
                  <a:rPr kumimoji="1" lang="en-US" altLang="ko-KR" i="1" dirty="0"/>
                  <a:t> </a:t>
                </a:r>
                <a:r>
                  <a:rPr kumimoji="1" lang="en-US" altLang="ko-KR" dirty="0"/>
                  <a:t>for FHE RP.</a:t>
                </a:r>
              </a:p>
              <a:p>
                <a:endParaRPr kumimoji="1" lang="en-US" altLang="ko-KR" dirty="0"/>
              </a:p>
              <a:p>
                <a:r>
                  <a:rPr kumimoji="1" lang="en-US" altLang="ko-KR" dirty="0"/>
                  <a:t>We propose a new FHE RP method: </a:t>
                </a:r>
                <a:r>
                  <a:rPr kumimoji="1" lang="en-US" altLang="ko-KR" dirty="0">
                    <a:solidFill>
                      <a:srgbClr val="FF0000"/>
                    </a:solidFill>
                  </a:rPr>
                  <a:t>HERMES</a:t>
                </a:r>
                <a:r>
                  <a:rPr kumimoji="1" lang="en-US" altLang="ko-KR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ko-KR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kumimoji="1" lang="en-US" altLang="ko-KR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en-US" altLang="ko-KR" dirty="0"/>
                  <a:t>x higher throughputs compared to state-of-the-art.</a:t>
                </a:r>
              </a:p>
              <a:p>
                <a:endParaRPr kumimoji="1" lang="en-US" altLang="ko-KR" dirty="0"/>
              </a:p>
              <a:p>
                <a:r>
                  <a:rPr kumimoji="1" lang="en-US" altLang="ko-KR" dirty="0"/>
                  <a:t>Application to </a:t>
                </a:r>
                <a:r>
                  <a:rPr kumimoji="1" lang="en-US" altLang="ko-KR" dirty="0" err="1"/>
                  <a:t>transciphering</a:t>
                </a:r>
                <a:r>
                  <a:rPr kumimoji="1" lang="en-US" altLang="ko-KR" dirty="0"/>
                  <a:t>.</a:t>
                </a:r>
              </a:p>
              <a:p>
                <a:pPr lvl="1"/>
                <a:endParaRPr kumimoji="1"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EF26254-C7FC-8E63-6D8A-44E7CFAB22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517" y="1753990"/>
                <a:ext cx="10515600" cy="4687735"/>
              </a:xfrm>
              <a:blipFill>
                <a:blip r:embed="rId3"/>
                <a:stretch>
                  <a:fillRect l="-812" t="-10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9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DFE70F-6FBE-46EA-AB33-6F0C0519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Wrapping up!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61FAAA4-8470-4E92-A974-4535296D3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567" y="1830551"/>
                <a:ext cx="10515600" cy="187317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200" dirty="0"/>
                  <a:t>Optimize the existing RP methods for FHE RP.</a:t>
                </a:r>
              </a:p>
              <a:p>
                <a:r>
                  <a:rPr lang="en-US" altLang="ko-KR" sz="2200" dirty="0"/>
                  <a:t>Propose a new efficient FHE RP method, HERMES.</a:t>
                </a:r>
              </a:p>
              <a:p>
                <a:pPr lvl="1"/>
                <a:r>
                  <a:rPr lang="en-US" altLang="ko-KR" dirty="0"/>
                  <a:t>Compared to state-of-the-art,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altLang="ko-KR" dirty="0"/>
                  <a:t>x faster in terms of throughput.</a:t>
                </a:r>
              </a:p>
              <a:p>
                <a:r>
                  <a:rPr lang="en-US" altLang="ko-KR" sz="2200" dirty="0"/>
                  <a:t>Application to </a:t>
                </a:r>
                <a:r>
                  <a:rPr lang="en-US" altLang="ko-KR" sz="2200" dirty="0" err="1"/>
                  <a:t>transciphering</a:t>
                </a:r>
                <a:r>
                  <a:rPr lang="en-US" altLang="ko-KR" sz="2200" dirty="0"/>
                  <a:t>. 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61FAAA4-8470-4E92-A974-4535296D3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567" y="1830551"/>
                <a:ext cx="10515600" cy="1873176"/>
              </a:xfrm>
              <a:blipFill>
                <a:blip r:embed="rId3"/>
                <a:stretch>
                  <a:fillRect l="-638" t="-19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E2F7D9D-6732-C64C-6367-B13851C5C7CB}"/>
              </a:ext>
            </a:extLst>
          </p:cNvPr>
          <p:cNvSpPr txBox="1">
            <a:spLocks/>
          </p:cNvSpPr>
          <p:nvPr/>
        </p:nvSpPr>
        <p:spPr>
          <a:xfrm>
            <a:off x="838200" y="4333766"/>
            <a:ext cx="10515600" cy="1638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sz="3200" i="1" spc="300" dirty="0"/>
          </a:p>
          <a:p>
            <a:pPr marL="0" indent="0" algn="ctr">
              <a:buNone/>
            </a:pPr>
            <a:r>
              <a:rPr lang="en-US" altLang="ko-KR" sz="3200" spc="3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127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AEFE0D-3990-4B35-85BC-E3494015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0" y="362595"/>
            <a:ext cx="11777220" cy="784237"/>
          </a:xfrm>
        </p:spPr>
        <p:txBody>
          <a:bodyPr anchor="t">
            <a:normAutofit fontScale="90000"/>
          </a:bodyPr>
          <a:lstStyle/>
          <a:p>
            <a:r>
              <a:rPr lang="en-US" altLang="ko-KR" sz="4900" dirty="0"/>
              <a:t>References</a:t>
            </a:r>
            <a:br>
              <a:rPr lang="en-US" altLang="ko-KR" sz="4900" dirty="0"/>
            </a:br>
            <a:endParaRPr lang="ko-KR" altLang="en-US" sz="2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96AB6F-A328-446B-9423-0552B902B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164021"/>
            <a:ext cx="11925302" cy="5548761"/>
          </a:xfrm>
        </p:spPr>
        <p:txBody>
          <a:bodyPr>
            <a:noAutofit/>
          </a:bodyPr>
          <a:lstStyle/>
          <a:p>
            <a:r>
              <a:rPr lang="en-US" altLang="ko-KR" sz="1450" dirty="0"/>
              <a:t>[BGGJ20] C. </a:t>
            </a:r>
            <a:r>
              <a:rPr lang="en-US" altLang="ko-KR" sz="1450" dirty="0" err="1"/>
              <a:t>Boura</a:t>
            </a:r>
            <a:r>
              <a:rPr lang="en-US" altLang="ko-KR" sz="1450" dirty="0"/>
              <a:t>, N. Gama, M. Georgieva, and D. </a:t>
            </a:r>
            <a:r>
              <a:rPr lang="en-US" altLang="ko-KR" sz="1450" dirty="0" err="1"/>
              <a:t>Jetchev</a:t>
            </a:r>
            <a:r>
              <a:rPr lang="en-US" altLang="ko-KR" sz="1450" dirty="0"/>
              <a:t>. CHIMERA: combining ring-LWE-based fully homomorphic encryption schemes. J. Math. </a:t>
            </a:r>
            <a:r>
              <a:rPr lang="en-US" altLang="ko-KR" sz="1450" dirty="0" err="1"/>
              <a:t>Cryptol</a:t>
            </a:r>
            <a:r>
              <a:rPr lang="en-US" altLang="ko-KR" sz="1450" dirty="0"/>
              <a:t>., 2020.</a:t>
            </a:r>
            <a:br>
              <a:rPr lang="en-US" altLang="ko-KR" sz="1450" dirty="0"/>
            </a:br>
            <a:br>
              <a:rPr lang="en-US" altLang="ko-KR" sz="1450" dirty="0"/>
            </a:br>
            <a:r>
              <a:rPr lang="en-US" altLang="ko-KR" sz="1450" dirty="0"/>
              <a:t>[CDKS21] H. Chen, W. Dai, M. Kim, and Y. Song. Efficient homomorphic conversion between (ring) LWE ciphertexts. In ACNS, 2021.</a:t>
            </a:r>
            <a:br>
              <a:rPr lang="en-US" altLang="ko-KR" sz="1450" dirty="0"/>
            </a:br>
            <a:br>
              <a:rPr lang="en-US" altLang="ko-KR" sz="1450" dirty="0"/>
            </a:br>
            <a:r>
              <a:rPr lang="en-US" altLang="ko-KR" sz="1450" dirty="0"/>
              <a:t>[CGGI17] I. </a:t>
            </a:r>
            <a:r>
              <a:rPr lang="en-US" altLang="ko-KR" sz="1450" dirty="0" err="1"/>
              <a:t>Chillotti</a:t>
            </a:r>
            <a:r>
              <a:rPr lang="en-US" altLang="ko-KR" sz="1450" dirty="0"/>
              <a:t>, N. Gama, M. Georgieva, and M. </a:t>
            </a:r>
            <a:r>
              <a:rPr lang="en-US" altLang="ko-KR" sz="1450" dirty="0" err="1"/>
              <a:t>Izabach`ene</a:t>
            </a:r>
            <a:r>
              <a:rPr lang="en-US" altLang="ko-KR" sz="1450" dirty="0"/>
              <a:t>. Faster packed homomorphic operations and efficient circuit bootstrapping for TFHE. In ASIACRYPT, 2017</a:t>
            </a:r>
            <a:br>
              <a:rPr lang="en-US" altLang="ko-KR" sz="1450" dirty="0"/>
            </a:br>
            <a:br>
              <a:rPr lang="en-US" altLang="ko-KR" sz="1450" dirty="0"/>
            </a:br>
            <a:r>
              <a:rPr lang="en-US" altLang="ko-KR" sz="1450" dirty="0"/>
              <a:t>[CHK+21] J. Cho, J. Ha, S. Kim, B. Lee, J. Lee, J. Lee, D. Moon, and H. Yoon. Transciphering framework for approximate homomorphic encryption. In ASIACRYPT, 2021.</a:t>
            </a:r>
            <a:br>
              <a:rPr lang="en-US" altLang="ko-KR" sz="1450" dirty="0"/>
            </a:br>
            <a:br>
              <a:rPr lang="en-US" altLang="ko-KR" sz="1450" dirty="0"/>
            </a:br>
            <a:r>
              <a:rPr lang="en-US" altLang="ko-KR" sz="1450" dirty="0"/>
              <a:t>[GHPS13] C. Gentry, S. Halevi, C. </a:t>
            </a:r>
            <a:r>
              <a:rPr lang="en-US" altLang="ko-KR" sz="1450" dirty="0" err="1"/>
              <a:t>Peikert</a:t>
            </a:r>
            <a:r>
              <a:rPr lang="en-US" altLang="ko-KR" sz="1450" dirty="0"/>
              <a:t>, and N. P. Smart. Field switching in BGV-style homomorphic encryption. Journal of Computer Security, 2013.</a:t>
            </a:r>
          </a:p>
          <a:p>
            <a:br>
              <a:rPr lang="en-US" altLang="ko-KR" sz="1450" dirty="0"/>
            </a:br>
            <a:r>
              <a:rPr lang="en-US" altLang="ko-KR" sz="1450" dirty="0"/>
              <a:t>[HKL+22] J. Ha, S. Kim, B. Lee, J. Lee, and M. Son. Rubato: Noisy ciphers for approximate homomorphic encryption. In EUROCRYPT, 2022.</a:t>
            </a:r>
          </a:p>
          <a:p>
            <a:br>
              <a:rPr lang="en-US" altLang="ko-KR" sz="1450" dirty="0"/>
            </a:br>
            <a:r>
              <a:rPr lang="en-US" altLang="ko-KR" sz="1450" dirty="0"/>
              <a:t>[HS14] S. Halevi and V. </a:t>
            </a:r>
            <a:r>
              <a:rPr lang="en-US" altLang="ko-KR" sz="1450" dirty="0" err="1"/>
              <a:t>Shoup</a:t>
            </a:r>
            <a:r>
              <a:rPr lang="en-US" altLang="ko-KR" sz="1450" dirty="0"/>
              <a:t>. Algorithms in </a:t>
            </a:r>
            <a:r>
              <a:rPr lang="en-US" altLang="ko-KR" sz="1450" dirty="0" err="1"/>
              <a:t>HElib</a:t>
            </a:r>
            <a:r>
              <a:rPr lang="en-US" altLang="ko-KR" sz="1450" dirty="0"/>
              <a:t>. In CRYPTO, 2014.</a:t>
            </a:r>
            <a:br>
              <a:rPr lang="en-US" altLang="ko-KR" sz="1450" dirty="0"/>
            </a:br>
            <a:br>
              <a:rPr lang="en-US" altLang="ko-KR" sz="1450" dirty="0"/>
            </a:br>
            <a:r>
              <a:rPr lang="en-US" altLang="ko-KR" sz="1450" dirty="0"/>
              <a:t>[LHH+21] W.-J. Lu, Z. Huang, C. Hong, Y. Ma, and H. Qu. PEGASUS: bridging polynomial and non-polynomial evaluations in homomorphic encryption. In S&amp;P, 2021.</a:t>
            </a:r>
            <a:br>
              <a:rPr lang="en-US" altLang="ko-KR" sz="1450" dirty="0"/>
            </a:br>
            <a:br>
              <a:rPr lang="en-US" altLang="ko-KR" sz="1450" dirty="0"/>
            </a:br>
            <a:r>
              <a:rPr lang="en-US" altLang="ko-KR" sz="1450" dirty="0"/>
              <a:t>[MS18] D. </a:t>
            </a:r>
            <a:r>
              <a:rPr lang="en-US" altLang="ko-KR" sz="1450" dirty="0" err="1"/>
              <a:t>Micciancio</a:t>
            </a:r>
            <a:r>
              <a:rPr lang="en-US" altLang="ko-KR" sz="1450" dirty="0"/>
              <a:t> and J. Sorrell. Ring packing and amortized FHEW bootstrapping. In ICALP, 2018.</a:t>
            </a:r>
            <a:br>
              <a:rPr lang="en-US" altLang="ko-KR" sz="1450" dirty="0"/>
            </a:br>
            <a:endParaRPr lang="ko-KR" altLang="en-US" sz="1450" dirty="0"/>
          </a:p>
        </p:txBody>
      </p:sp>
    </p:spTree>
    <p:extLst>
      <p:ext uri="{BB962C8B-B14F-4D97-AF65-F5344CB8AC3E}">
        <p14:creationId xmlns:p14="http://schemas.microsoft.com/office/powerpoint/2010/main" val="82273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481A22-36F0-0178-E8B3-B8C5250FB87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1" lang="en-US" altLang="ko-KR" dirty="0"/>
              <a:t>Ring Packing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BCB744-A8C5-6BF0-B9AA-430D6C7C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32" y="1823552"/>
            <a:ext cx="10922581" cy="944922"/>
          </a:xfrm>
        </p:spPr>
        <p:txBody>
          <a:bodyPr>
            <a:normAutofit/>
          </a:bodyPr>
          <a:lstStyle/>
          <a:p>
            <a:r>
              <a:rPr lang="en-US" altLang="ko-KR" dirty="0"/>
              <a:t>Fully homomorphic encryption (FHE) is a cryptosystem that enables computations on encrypted data.</a:t>
            </a:r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71837BF-FB8F-112B-E7F1-91DCBBE6A32F}"/>
              </a:ext>
            </a:extLst>
          </p:cNvPr>
          <p:cNvSpPr txBox="1">
            <a:spLocks/>
          </p:cNvSpPr>
          <p:nvPr/>
        </p:nvSpPr>
        <p:spPr>
          <a:xfrm>
            <a:off x="572732" y="3232121"/>
            <a:ext cx="4375469" cy="15886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dk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dk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dk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dk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dk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LWE format</a:t>
            </a:r>
            <a:endParaRPr lang="en-US" altLang="ko-KR" sz="2000" dirty="0"/>
          </a:p>
          <a:p>
            <a:pPr lvl="1"/>
            <a:r>
              <a:rPr lang="en-US" altLang="ko-KR" dirty="0"/>
              <a:t>Granularity and fast latency</a:t>
            </a:r>
          </a:p>
          <a:p>
            <a:pPr lvl="1"/>
            <a:r>
              <a:rPr lang="en-US" altLang="ko-KR" dirty="0"/>
              <a:t>TFHE / FHEW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14B72A0F-F47C-0490-D0AC-9F9AAC7B63A8}"/>
              </a:ext>
            </a:extLst>
          </p:cNvPr>
          <p:cNvSpPr txBox="1">
            <a:spLocks/>
          </p:cNvSpPr>
          <p:nvPr/>
        </p:nvSpPr>
        <p:spPr>
          <a:xfrm>
            <a:off x="7191069" y="3232120"/>
            <a:ext cx="4852794" cy="1588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3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30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pc="0" dirty="0">
                <a:latin typeface="Poppins Light" panose="00000400000000000000" pitchFamily="2" charset="0"/>
                <a:cs typeface="Poppins Light" panose="00000400000000000000" pitchFamily="2" charset="0"/>
              </a:rPr>
              <a:t>Ring LWE  format (RLWE)</a:t>
            </a:r>
            <a:endParaRPr lang="en-US" altLang="ko-KR" spc="0" dirty="0"/>
          </a:p>
          <a:p>
            <a:pPr lvl="1">
              <a:lnSpc>
                <a:spcPct val="100000"/>
              </a:lnSpc>
            </a:pPr>
            <a:r>
              <a:rPr lang="en-US" altLang="ko-KR" spc="0" dirty="0"/>
              <a:t>Scalability and high throughput</a:t>
            </a:r>
          </a:p>
          <a:p>
            <a:pPr lvl="1">
              <a:lnSpc>
                <a:spcPct val="100000"/>
              </a:lnSpc>
            </a:pPr>
            <a:r>
              <a:rPr lang="en-US" altLang="ko-KR" spc="0" dirty="0"/>
              <a:t>BGV / BFV / CKKS</a:t>
            </a:r>
          </a:p>
          <a:p>
            <a:pPr lvl="1">
              <a:lnSpc>
                <a:spcPct val="100000"/>
              </a:lnSpc>
            </a:pPr>
            <a:endParaRPr lang="ko-KR" altLang="en-US" spc="0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8337C4F-F002-AD4A-10E6-B10F0B056322}"/>
              </a:ext>
            </a:extLst>
          </p:cNvPr>
          <p:cNvCxnSpPr/>
          <p:nvPr/>
        </p:nvCxnSpPr>
        <p:spPr>
          <a:xfrm>
            <a:off x="5081493" y="4012107"/>
            <a:ext cx="19762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2BFDD0D-887A-4403-DD98-DE509142F919}"/>
              </a:ext>
            </a:extLst>
          </p:cNvPr>
          <p:cNvCxnSpPr>
            <a:cxnSpLocks/>
          </p:cNvCxnSpPr>
          <p:nvPr/>
        </p:nvCxnSpPr>
        <p:spPr>
          <a:xfrm flipH="1">
            <a:off x="5081493" y="3706266"/>
            <a:ext cx="19762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A16866E-C962-46DE-4DDC-B3CB13A32B37}"/>
              </a:ext>
            </a:extLst>
          </p:cNvPr>
          <p:cNvSpPr txBox="1"/>
          <p:nvPr/>
        </p:nvSpPr>
        <p:spPr>
          <a:xfrm>
            <a:off x="5224100" y="4849781"/>
            <a:ext cx="1802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1" dirty="0">
                <a:latin typeface="Poppins SemiBold" pitchFamily="2" charset="0"/>
                <a:cs typeface="Poppins SemiBold" pitchFamily="2" charset="0"/>
              </a:rPr>
              <a:t>Ring packing</a:t>
            </a:r>
            <a:endParaRPr lang="en-US" altLang="ko-KR" i="1" dirty="0">
              <a:latin typeface="Poppins Light" pitchFamily="2" charset="0"/>
              <a:cs typeface="Poppins Light" pitchFamily="2" charset="0"/>
            </a:endParaRPr>
          </a:p>
        </p:txBody>
      </p:sp>
      <p:pic>
        <p:nvPicPr>
          <p:cNvPr id="5" name="그래픽 4" descr="확인 표시">
            <a:extLst>
              <a:ext uri="{FF2B5EF4-FFF2-40B4-BE49-F238E27FC236}">
                <a16:creationId xmlns:a16="http://schemas.microsoft.com/office/drawing/2014/main" id="{235C834D-6234-AB60-EE9E-F97CF55A8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0053" y="2810677"/>
            <a:ext cx="914400" cy="914400"/>
          </a:xfrm>
          <a:prstGeom prst="rect">
            <a:avLst/>
          </a:prstGeom>
        </p:spPr>
      </p:pic>
      <p:pic>
        <p:nvPicPr>
          <p:cNvPr id="9" name="그래픽 8" descr="물음표">
            <a:extLst>
              <a:ext uri="{FF2B5EF4-FFF2-40B4-BE49-F238E27FC236}">
                <a16:creationId xmlns:a16="http://schemas.microsoft.com/office/drawing/2014/main" id="{93A743B4-7CB6-10BD-FCC3-FC559828A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8109" y="4007659"/>
            <a:ext cx="914400" cy="914400"/>
          </a:xfrm>
          <a:prstGeom prst="rect">
            <a:avLst/>
          </a:prstGeom>
        </p:spPr>
      </p:pic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73B67DDC-74A3-4616-BC04-B56016AD0C64}"/>
              </a:ext>
            </a:extLst>
          </p:cNvPr>
          <p:cNvSpPr txBox="1">
            <a:spLocks/>
          </p:cNvSpPr>
          <p:nvPr/>
        </p:nvSpPr>
        <p:spPr>
          <a:xfrm>
            <a:off x="572731" y="5422361"/>
            <a:ext cx="11695469" cy="1268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Ring packing (RP) bridges LWE and RLWE formats </a:t>
            </a:r>
            <a:r>
              <a:rPr lang="en-US" altLang="ko-KR" sz="1900" dirty="0"/>
              <a:t>[CGGI17, MS18, BGGJ20, CDKS21, LHH+21]</a:t>
            </a:r>
          </a:p>
          <a:p>
            <a:pPr lvl="1"/>
            <a:r>
              <a:rPr lang="en-US" altLang="ko-KR" dirty="0"/>
              <a:t>Scheme switching during homomorphic computation</a:t>
            </a:r>
          </a:p>
          <a:p>
            <a:pPr lvl="1"/>
            <a:r>
              <a:rPr lang="en-US" altLang="ko-KR" dirty="0"/>
              <a:t>Transciphering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34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D5A8B8-6DF0-4715-8858-2C477655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032"/>
            <a:ext cx="10515600" cy="784237"/>
          </a:xfrm>
        </p:spPr>
        <p:txBody>
          <a:bodyPr/>
          <a:lstStyle/>
          <a:p>
            <a:r>
              <a:rPr lang="en-US" altLang="ko-KR" dirty="0"/>
              <a:t>RLWE formats for FHE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9C8EAA-FD03-4FF4-8FB3-E6CF80D6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4" y="1816653"/>
            <a:ext cx="9207560" cy="3863394"/>
          </a:xfrm>
        </p:spPr>
        <p:txBody>
          <a:bodyPr>
            <a:normAutofit/>
          </a:bodyPr>
          <a:lstStyle/>
          <a:p>
            <a:r>
              <a:rPr lang="en-US" altLang="ko-KR" dirty="0"/>
              <a:t>RLWE-based FHE schemes</a:t>
            </a:r>
          </a:p>
          <a:p>
            <a:pPr lvl="1"/>
            <a:r>
              <a:rPr lang="en-US" altLang="ko-KR" dirty="0"/>
              <a:t>RLWE schemes are </a:t>
            </a:r>
            <a:r>
              <a:rPr lang="en-US" altLang="ko-KR" i="1" dirty="0"/>
              <a:t>leveled homomorphic encryptions.</a:t>
            </a:r>
          </a:p>
          <a:p>
            <a:pPr lvl="1"/>
            <a:r>
              <a:rPr lang="en-US" altLang="ko-KR" dirty="0"/>
              <a:t>Parameters: Moduli and Ring degree</a:t>
            </a:r>
          </a:p>
          <a:p>
            <a:pPr lvl="1"/>
            <a:r>
              <a:rPr lang="en-US" altLang="ko-KR" dirty="0"/>
              <a:t>Encoding: Slots-encoding / Coefficients-encoding</a:t>
            </a:r>
          </a:p>
          <a:p>
            <a:endParaRPr lang="en-US" altLang="ko-KR" dirty="0"/>
          </a:p>
          <a:p>
            <a:r>
              <a:rPr lang="en-US" altLang="ko-KR" dirty="0"/>
              <a:t>Which ring packing?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FHE Ring Packing (FHE RP)</a:t>
            </a:r>
          </a:p>
          <a:p>
            <a:pPr marL="0" indent="0" algn="ctr">
              <a:buNone/>
            </a:pPr>
            <a:r>
              <a:rPr lang="en-US" altLang="ko-KR" sz="2000" i="1" spc="0" dirty="0">
                <a:latin typeface="Poppins ExtraLight" pitchFamily="2" charset="0"/>
                <a:cs typeface="Poppins ExtraLight" pitchFamily="2" charset="0"/>
              </a:rPr>
              <a:t>“Packing into slots-encoding RLWE of modulus </a:t>
            </a:r>
            <a:r>
              <a:rPr lang="en-US" altLang="ko-KR" sz="2000" i="1" spc="0" dirty="0" err="1">
                <a:latin typeface="Poppins ExtraLight" pitchFamily="2" charset="0"/>
                <a:cs typeface="Poppins ExtraLight" pitchFamily="2" charset="0"/>
              </a:rPr>
              <a:t>Q</a:t>
            </a:r>
            <a:r>
              <a:rPr lang="en-US" altLang="ko-KR" sz="2000" i="1" spc="0" baseline="-25000" dirty="0" err="1">
                <a:latin typeface="Poppins ExtraLight" pitchFamily="2" charset="0"/>
                <a:cs typeface="Poppins ExtraLight" pitchFamily="2" charset="0"/>
              </a:rPr>
              <a:t>comp</a:t>
            </a:r>
            <a:r>
              <a:rPr lang="en-US" altLang="ko-KR" sz="2000" i="1" dirty="0">
                <a:latin typeface="Poppins ExtraLight" pitchFamily="2" charset="0"/>
                <a:cs typeface="Poppins ExtraLight" pitchFamily="2" charset="0"/>
              </a:rPr>
              <a:t> and degree N</a:t>
            </a:r>
            <a:r>
              <a:rPr lang="en-US" altLang="ko-KR" sz="2000" i="1" baseline="-25000" dirty="0">
                <a:latin typeface="Poppins ExtraLight" pitchFamily="2" charset="0"/>
                <a:cs typeface="Poppins ExtraLight" pitchFamily="2" charset="0"/>
              </a:rPr>
              <a:t>BTS</a:t>
            </a:r>
            <a:r>
              <a:rPr lang="en-US" altLang="ko-KR" sz="2000" i="1" dirty="0">
                <a:latin typeface="Poppins ExtraLight" pitchFamily="2" charset="0"/>
                <a:cs typeface="Poppins ExtraLight" pitchFamily="2" charset="0"/>
              </a:rPr>
              <a:t>.”</a:t>
            </a:r>
          </a:p>
          <a:p>
            <a:pPr marL="0" indent="0" algn="ctr">
              <a:buNone/>
            </a:pPr>
            <a:endParaRPr lang="en-US" altLang="ko-KR" sz="2000" i="1" spc="0" dirty="0">
              <a:latin typeface="Poppins ExtraLight" pitchFamily="2" charset="0"/>
              <a:cs typeface="Poppins ExtraLight" pitchFamily="2" charset="0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EAA3DA-817E-534D-811A-94CABC0F45E1}"/>
              </a:ext>
            </a:extLst>
          </p:cNvPr>
          <p:cNvSpPr/>
          <p:nvPr/>
        </p:nvSpPr>
        <p:spPr>
          <a:xfrm>
            <a:off x="10044880" y="2349239"/>
            <a:ext cx="567560" cy="3383329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568DAC-A7C0-C94E-813D-0F0365AD6137}"/>
              </a:ext>
            </a:extLst>
          </p:cNvPr>
          <p:cNvSpPr/>
          <p:nvPr/>
        </p:nvSpPr>
        <p:spPr>
          <a:xfrm>
            <a:off x="10044880" y="3180732"/>
            <a:ext cx="567560" cy="20230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E0535-50E7-C246-B87A-1D4E51E3F0BB}"/>
              </a:ext>
            </a:extLst>
          </p:cNvPr>
          <p:cNvSpPr txBox="1"/>
          <p:nvPr/>
        </p:nvSpPr>
        <p:spPr>
          <a:xfrm>
            <a:off x="10607800" y="2179962"/>
            <a:ext cx="655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Top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6B9E66-6EDD-ED4C-BB13-7D543F2B08F1}"/>
              </a:ext>
            </a:extLst>
          </p:cNvPr>
          <p:cNvSpPr txBox="1"/>
          <p:nvPr/>
        </p:nvSpPr>
        <p:spPr>
          <a:xfrm>
            <a:off x="10607466" y="5495767"/>
            <a:ext cx="1114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Bottom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517211-7BA2-B247-A2E0-F2C5976550CA}"/>
              </a:ext>
            </a:extLst>
          </p:cNvPr>
          <p:cNvSpPr txBox="1"/>
          <p:nvPr/>
        </p:nvSpPr>
        <p:spPr>
          <a:xfrm>
            <a:off x="10592504" y="2917627"/>
            <a:ext cx="98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Comp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5A60D3-022F-6349-916A-89C219250E1B}"/>
              </a:ext>
            </a:extLst>
          </p:cNvPr>
          <p:cNvSpPr txBox="1"/>
          <p:nvPr/>
        </p:nvSpPr>
        <p:spPr>
          <a:xfrm>
            <a:off x="10589596" y="4902716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Refresh</a:t>
            </a:r>
          </a:p>
        </p:txBody>
      </p:sp>
      <p:sp>
        <p:nvSpPr>
          <p:cNvPr id="5" name="위쪽 화살표[U] 4">
            <a:extLst>
              <a:ext uri="{FF2B5EF4-FFF2-40B4-BE49-F238E27FC236}">
                <a16:creationId xmlns:a16="http://schemas.microsoft.com/office/drawing/2014/main" id="{44A900A8-C597-D20C-1287-7B6AFC6AD8CF}"/>
              </a:ext>
            </a:extLst>
          </p:cNvPr>
          <p:cNvSpPr/>
          <p:nvPr/>
        </p:nvSpPr>
        <p:spPr>
          <a:xfrm rot="5400000">
            <a:off x="9450036" y="2911179"/>
            <a:ext cx="461146" cy="539109"/>
          </a:xfrm>
          <a:prstGeom prst="upArrow">
            <a:avLst>
              <a:gd name="adj1" fmla="val 51127"/>
              <a:gd name="adj2" fmla="val 526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00F49-9473-A6D7-77CD-C2FFEBC6788D}"/>
              </a:ext>
            </a:extLst>
          </p:cNvPr>
          <p:cNvSpPr txBox="1"/>
          <p:nvPr/>
        </p:nvSpPr>
        <p:spPr>
          <a:xfrm>
            <a:off x="8373694" y="2857567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b="1" i="1" dirty="0">
                <a:solidFill>
                  <a:schemeClr val="accent6"/>
                </a:solidFill>
                <a:latin typeface="Poppins ExtraBold" pitchFamily="2" charset="0"/>
                <a:cs typeface="Poppins ExtraBold" pitchFamily="2" charset="0"/>
              </a:rPr>
              <a:t>Output</a:t>
            </a:r>
            <a:br>
              <a:rPr kumimoji="1" lang="en-US" altLang="ko-KR" b="1" i="1" dirty="0">
                <a:solidFill>
                  <a:schemeClr val="accent6"/>
                </a:solidFill>
                <a:latin typeface="Poppins ExtraBold" pitchFamily="2" charset="0"/>
                <a:cs typeface="Poppins ExtraBold" pitchFamily="2" charset="0"/>
              </a:rPr>
            </a:br>
            <a:r>
              <a:rPr kumimoji="1" lang="en-US" altLang="ko-KR" b="1" i="1" dirty="0">
                <a:solidFill>
                  <a:schemeClr val="accent6"/>
                </a:solidFill>
                <a:latin typeface="Poppins ExtraBold" pitchFamily="2" charset="0"/>
                <a:cs typeface="Poppins ExtraBold" pitchFamily="2" charset="0"/>
              </a:rPr>
              <a:t>RLWE</a:t>
            </a:r>
            <a:endParaRPr kumimoji="1" lang="ko-KR" altLang="en-US" b="1" i="1" dirty="0">
              <a:solidFill>
                <a:schemeClr val="accent6"/>
              </a:solidFill>
              <a:latin typeface="Poppins ExtraBold" pitchFamily="2" charset="0"/>
              <a:cs typeface="Poppi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  <p:bldP spid="16" grpId="0"/>
      <p:bldP spid="17" grpId="0"/>
      <p:bldP spid="18" grpId="0"/>
      <p:bldP spid="19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4DB6BC-EDBC-4E81-806C-0A75B479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Large parameters for FHE RP</a:t>
            </a:r>
            <a:endParaRPr lang="ko-KR" altLang="en-US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CDAFBDC-3ECB-7729-4638-167C224421F4}"/>
              </a:ext>
            </a:extLst>
          </p:cNvPr>
          <p:cNvSpPr/>
          <p:nvPr/>
        </p:nvSpPr>
        <p:spPr>
          <a:xfrm>
            <a:off x="4206231" y="1591814"/>
            <a:ext cx="794276" cy="4881489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AA33C1B-44AC-7C40-7A27-240E63394FDF}"/>
              </a:ext>
            </a:extLst>
          </p:cNvPr>
          <p:cNvSpPr/>
          <p:nvPr/>
        </p:nvSpPr>
        <p:spPr>
          <a:xfrm>
            <a:off x="4206231" y="2886040"/>
            <a:ext cx="794276" cy="31652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50367-E3C9-6A51-34BF-AD47B19D9A11}"/>
              </a:ext>
            </a:extLst>
          </p:cNvPr>
          <p:cNvSpPr txBox="1"/>
          <p:nvPr/>
        </p:nvSpPr>
        <p:spPr>
          <a:xfrm>
            <a:off x="4990686" y="1461295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Top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947E2-8431-2E5A-B67D-D8209399EFC6}"/>
              </a:ext>
            </a:extLst>
          </p:cNvPr>
          <p:cNvSpPr txBox="1"/>
          <p:nvPr/>
        </p:nvSpPr>
        <p:spPr>
          <a:xfrm>
            <a:off x="4990686" y="627619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0D728-81DE-7492-DBE7-7990E2CFDE74}"/>
              </a:ext>
            </a:extLst>
          </p:cNvPr>
          <p:cNvSpPr txBox="1"/>
          <p:nvPr/>
        </p:nvSpPr>
        <p:spPr>
          <a:xfrm>
            <a:off x="4990686" y="2717071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Comp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FCADA-2628-1860-F5D4-271D2506462C}"/>
              </a:ext>
            </a:extLst>
          </p:cNvPr>
          <p:cNvSpPr txBox="1"/>
          <p:nvPr/>
        </p:nvSpPr>
        <p:spPr>
          <a:xfrm>
            <a:off x="4990686" y="5866605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Refresh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0CB7DA5-EB41-4A58-899C-44F37D55EEC3}"/>
              </a:ext>
            </a:extLst>
          </p:cNvPr>
          <p:cNvSpPr/>
          <p:nvPr/>
        </p:nvSpPr>
        <p:spPr>
          <a:xfrm>
            <a:off x="402700" y="1748038"/>
            <a:ext cx="1364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Input 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BBD08F-FC5F-8085-9F3C-8DADF5A33E3C}"/>
              </a:ext>
            </a:extLst>
          </p:cNvPr>
          <p:cNvSpPr/>
          <p:nvPr/>
        </p:nvSpPr>
        <p:spPr>
          <a:xfrm>
            <a:off x="211942" y="2717071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Output 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5A915AC-6051-7C9B-5522-B849C738DEE2}"/>
              </a:ext>
            </a:extLst>
          </p:cNvPr>
          <p:cNvSpPr/>
          <p:nvPr/>
        </p:nvSpPr>
        <p:spPr>
          <a:xfrm>
            <a:off x="533193" y="2148148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>
                <a:latin typeface="Poppins Light" panose="00000400000000000000" pitchFamily="2" charset="0"/>
                <a:cs typeface="Poppins Light" panose="00000400000000000000" pitchFamily="2" charset="0"/>
              </a:rPr>
              <a:t>FHE RP</a:t>
            </a:r>
            <a:endParaRPr lang="ko-KR" altLang="en-US" sz="2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6" name="아래쪽 화살표[D] 15">
            <a:extLst>
              <a:ext uri="{FF2B5EF4-FFF2-40B4-BE49-F238E27FC236}">
                <a16:creationId xmlns:a16="http://schemas.microsoft.com/office/drawing/2014/main" id="{0A961EFE-E453-01CE-45AA-466C5899A93F}"/>
              </a:ext>
            </a:extLst>
          </p:cNvPr>
          <p:cNvSpPr/>
          <p:nvPr/>
        </p:nvSpPr>
        <p:spPr>
          <a:xfrm>
            <a:off x="1711269" y="2154521"/>
            <a:ext cx="2240709" cy="562550"/>
          </a:xfrm>
          <a:prstGeom prst="downArrow">
            <a:avLst>
              <a:gd name="adj1" fmla="val 65061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AEA473B-F6C4-04DB-9DE8-8DD97259873F}"/>
              </a:ext>
            </a:extLst>
          </p:cNvPr>
          <p:cNvSpPr/>
          <p:nvPr/>
        </p:nvSpPr>
        <p:spPr>
          <a:xfrm>
            <a:off x="2471596" y="1771508"/>
            <a:ext cx="253218" cy="253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B1D825F-CBEC-C20E-2E02-F2417D1E7516}"/>
              </a:ext>
            </a:extLst>
          </p:cNvPr>
          <p:cNvSpPr/>
          <p:nvPr/>
        </p:nvSpPr>
        <p:spPr>
          <a:xfrm>
            <a:off x="2063068" y="1771508"/>
            <a:ext cx="253218" cy="253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8F27C15-024B-AAC3-6EF5-F3467A7EDC7F}"/>
              </a:ext>
            </a:extLst>
          </p:cNvPr>
          <p:cNvSpPr/>
          <p:nvPr/>
        </p:nvSpPr>
        <p:spPr>
          <a:xfrm>
            <a:off x="3300936" y="1771508"/>
            <a:ext cx="253218" cy="253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73AC391-CFF4-B844-B1D2-47259A516D13}"/>
              </a:ext>
            </a:extLst>
          </p:cNvPr>
          <p:cNvSpPr/>
          <p:nvPr/>
        </p:nvSpPr>
        <p:spPr>
          <a:xfrm>
            <a:off x="2892408" y="1771508"/>
            <a:ext cx="253218" cy="253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C848B76-8397-4907-5E36-BB871C4050C1}"/>
              </a:ext>
            </a:extLst>
          </p:cNvPr>
          <p:cNvSpPr/>
          <p:nvPr/>
        </p:nvSpPr>
        <p:spPr>
          <a:xfrm>
            <a:off x="2063068" y="2812517"/>
            <a:ext cx="1491086" cy="231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3742D4EF-9E9B-DE19-CF18-65788BE79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311" y="1919484"/>
            <a:ext cx="5972747" cy="4128977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Poppins Light" panose="00000400000000000000" pitchFamily="2" charset="0"/>
                <a:cs typeface="Poppins Light" panose="00000400000000000000" pitchFamily="2" charset="0"/>
              </a:rPr>
              <a:t>FHE RP means outputting RLWE with large parameters.</a:t>
            </a:r>
          </a:p>
          <a:p>
            <a:endParaRPr lang="en-US" altLang="ko-KR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altLang="ko-KR" dirty="0">
                <a:latin typeface="Poppins Light" panose="00000400000000000000" pitchFamily="2" charset="0"/>
                <a:cs typeface="Poppins Light" panose="00000400000000000000" pitchFamily="2" charset="0"/>
              </a:rPr>
              <a:t>Unsatisfactory runtime and key size.</a:t>
            </a:r>
          </a:p>
          <a:p>
            <a:pPr lvl="1"/>
            <a:r>
              <a:rPr lang="en-US" altLang="ko-KR" dirty="0">
                <a:latin typeface="Poppins ExtraLight" pitchFamily="2" charset="0"/>
                <a:cs typeface="Poppins ExtraLight" pitchFamily="2" charset="0"/>
              </a:rPr>
              <a:t>Computation in higher moduli and degree is </a:t>
            </a:r>
            <a:r>
              <a:rPr lang="en-US" altLang="ko-KR" dirty="0">
                <a:solidFill>
                  <a:srgbClr val="FF0000"/>
                </a:solidFill>
                <a:latin typeface="Poppins ExtraLight" pitchFamily="2" charset="0"/>
                <a:cs typeface="Poppins ExtraLight" pitchFamily="2" charset="0"/>
              </a:rPr>
              <a:t>slow.</a:t>
            </a:r>
          </a:p>
          <a:p>
            <a:pPr lvl="1"/>
            <a:r>
              <a:rPr lang="en-US" altLang="ko-KR" dirty="0">
                <a:latin typeface="Poppins ExtraLight" pitchFamily="2" charset="0"/>
                <a:cs typeface="Poppins ExtraLight" pitchFamily="2" charset="0"/>
              </a:rPr>
              <a:t>Requires </a:t>
            </a:r>
            <a:r>
              <a:rPr lang="en-US" altLang="ko-KR" dirty="0">
                <a:solidFill>
                  <a:srgbClr val="FF0000"/>
                </a:solidFill>
                <a:latin typeface="Poppins ExtraLight" pitchFamily="2" charset="0"/>
                <a:cs typeface="Poppins ExtraLight" pitchFamily="2" charset="0"/>
              </a:rPr>
              <a:t>large</a:t>
            </a:r>
            <a:r>
              <a:rPr lang="en-US" altLang="ko-KR" dirty="0">
                <a:latin typeface="Poppins ExtraLight" pitchFamily="2" charset="0"/>
                <a:cs typeface="Poppins ExtraLight" pitchFamily="2" charset="0"/>
              </a:rPr>
              <a:t> evaluation keys.</a:t>
            </a:r>
          </a:p>
          <a:p>
            <a:endParaRPr lang="en-US" altLang="ko-KR" dirty="0">
              <a:latin typeface="Poppins ExtraLight" pitchFamily="2" charset="0"/>
              <a:cs typeface="Poppins ExtraLight" pitchFamily="2" charset="0"/>
            </a:endParaRPr>
          </a:p>
        </p:txBody>
      </p:sp>
      <p:pic>
        <p:nvPicPr>
          <p:cNvPr id="23" name="그래픽 22" descr="키">
            <a:extLst>
              <a:ext uri="{FF2B5EF4-FFF2-40B4-BE49-F238E27FC236}">
                <a16:creationId xmlns:a16="http://schemas.microsoft.com/office/drawing/2014/main" id="{9C349121-7889-7FAC-08D9-42222AE12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00000">
            <a:off x="2971528" y="1691854"/>
            <a:ext cx="1210575" cy="12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A1E6F11-6639-405E-9EEB-3A15CF40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66218"/>
            <a:ext cx="92329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spc="600" dirty="0">
                <a:latin typeface="Poppins Light" panose="00000400000000000000" pitchFamily="2" charset="0"/>
                <a:cs typeface="Poppins Light" panose="00000400000000000000" pitchFamily="2" charset="0"/>
              </a:rPr>
              <a:t>Accelerating FHE RP</a:t>
            </a:r>
            <a:endParaRPr lang="ko-KR" altLang="en-US" sz="4000" spc="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7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연결선: 구부러짐 44">
            <a:extLst>
              <a:ext uri="{FF2B5EF4-FFF2-40B4-BE49-F238E27FC236}">
                <a16:creationId xmlns:a16="http://schemas.microsoft.com/office/drawing/2014/main" id="{D8BA3918-9966-4A13-AD3D-743F250D7A5D}"/>
              </a:ext>
            </a:extLst>
          </p:cNvPr>
          <p:cNvCxnSpPr>
            <a:cxnSpLocks/>
            <a:stCxn id="80" idx="2"/>
            <a:endCxn id="83" idx="0"/>
          </p:cNvCxnSpPr>
          <p:nvPr/>
        </p:nvCxnSpPr>
        <p:spPr>
          <a:xfrm rot="5400000" flipH="1" flipV="1">
            <a:off x="6722016" y="3777973"/>
            <a:ext cx="4367522" cy="750404"/>
          </a:xfrm>
          <a:prstGeom prst="curvedConnector5">
            <a:avLst>
              <a:gd name="adj1" fmla="val -4144"/>
              <a:gd name="adj2" fmla="val 34276"/>
              <a:gd name="adj3" fmla="val 105016"/>
            </a:avLst>
          </a:prstGeom>
          <a:ln w="19050">
            <a:solidFill>
              <a:schemeClr val="tx1"/>
            </a:solidFill>
            <a:prstDash val="lg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3A03DDF8-7E0A-4BBC-90F4-880C34CE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RLWE Moduli Optimization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860F2FE5-637B-9DCC-A559-384243EEB5A3}"/>
              </a:ext>
            </a:extLst>
          </p:cNvPr>
          <p:cNvSpPr txBox="1">
            <a:spLocks/>
          </p:cNvSpPr>
          <p:nvPr/>
        </p:nvSpPr>
        <p:spPr>
          <a:xfrm>
            <a:off x="510666" y="1388065"/>
            <a:ext cx="4674080" cy="58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Poppins" panose="00000500000000000000" pitchFamily="2" charset="0"/>
                <a:cs typeface="Poppins" panose="00000500000000000000" pitchFamily="2" charset="0"/>
              </a:rPr>
              <a:t>Conventional approach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800" dirty="0"/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97F14289-1787-DD9E-44C5-8FAA5CB74062}"/>
              </a:ext>
            </a:extLst>
          </p:cNvPr>
          <p:cNvSpPr/>
          <p:nvPr/>
        </p:nvSpPr>
        <p:spPr>
          <a:xfrm>
            <a:off x="4278917" y="1969414"/>
            <a:ext cx="720767" cy="4429715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C1E38623-F3B5-B9A5-37BF-2CA3F6FFEE02}"/>
              </a:ext>
            </a:extLst>
          </p:cNvPr>
          <p:cNvSpPr/>
          <p:nvPr/>
        </p:nvSpPr>
        <p:spPr>
          <a:xfrm>
            <a:off x="4278917" y="3143861"/>
            <a:ext cx="720767" cy="287229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34B5F0-28A7-22F1-7DD2-119DEE137F10}"/>
              </a:ext>
            </a:extLst>
          </p:cNvPr>
          <p:cNvSpPr txBox="1"/>
          <p:nvPr/>
        </p:nvSpPr>
        <p:spPr>
          <a:xfrm>
            <a:off x="5058161" y="1850974"/>
            <a:ext cx="551604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Top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83D3C6-FAB5-E410-217A-45D1A67D14E6}"/>
              </a:ext>
            </a:extLst>
          </p:cNvPr>
          <p:cNvSpPr txBox="1"/>
          <p:nvPr/>
        </p:nvSpPr>
        <p:spPr>
          <a:xfrm>
            <a:off x="5058161" y="6220264"/>
            <a:ext cx="922538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Bottom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34E589-E929-0918-CC8D-41BB93CBAFC2}"/>
              </a:ext>
            </a:extLst>
          </p:cNvPr>
          <p:cNvSpPr txBox="1"/>
          <p:nvPr/>
        </p:nvSpPr>
        <p:spPr>
          <a:xfrm>
            <a:off x="5058161" y="2990530"/>
            <a:ext cx="817804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Comp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4ABEBD-91A5-C274-8D8E-C0D8FFFBF936}"/>
              </a:ext>
            </a:extLst>
          </p:cNvPr>
          <p:cNvSpPr txBox="1"/>
          <p:nvPr/>
        </p:nvSpPr>
        <p:spPr>
          <a:xfrm>
            <a:off x="5058161" y="5848580"/>
            <a:ext cx="935630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Refresh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B31F229-D4F8-A382-C892-9E2FE62CC97B}"/>
              </a:ext>
            </a:extLst>
          </p:cNvPr>
          <p:cNvSpPr/>
          <p:nvPr/>
        </p:nvSpPr>
        <p:spPr>
          <a:xfrm>
            <a:off x="764258" y="211117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Input 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E34779CF-152F-2AD2-78FD-311F05F16797}"/>
              </a:ext>
            </a:extLst>
          </p:cNvPr>
          <p:cNvSpPr/>
          <p:nvPr/>
        </p:nvSpPr>
        <p:spPr>
          <a:xfrm>
            <a:off x="573499" y="2990530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Output 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30B8EA73-F4C1-2986-5C3C-9C8BDBC073C7}"/>
              </a:ext>
            </a:extLst>
          </p:cNvPr>
          <p:cNvSpPr/>
          <p:nvPr/>
        </p:nvSpPr>
        <p:spPr>
          <a:xfrm>
            <a:off x="885863" y="2474260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>
                <a:latin typeface="Poppins Light" panose="00000400000000000000" pitchFamily="2" charset="0"/>
                <a:cs typeface="Poppins Light" panose="00000400000000000000" pitchFamily="2" charset="0"/>
              </a:rPr>
              <a:t>FHE RP</a:t>
            </a:r>
            <a:endParaRPr lang="ko-KR" altLang="en-US" sz="2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7" name="아래쪽 화살표[D] 56">
            <a:extLst>
              <a:ext uri="{FF2B5EF4-FFF2-40B4-BE49-F238E27FC236}">
                <a16:creationId xmlns:a16="http://schemas.microsoft.com/office/drawing/2014/main" id="{5042ABD8-1AA8-6643-F5CB-A422DB433675}"/>
              </a:ext>
            </a:extLst>
          </p:cNvPr>
          <p:cNvSpPr/>
          <p:nvPr/>
        </p:nvSpPr>
        <p:spPr>
          <a:xfrm>
            <a:off x="2014860" y="2480043"/>
            <a:ext cx="2033335" cy="510487"/>
          </a:xfrm>
          <a:prstGeom prst="downArrow">
            <a:avLst>
              <a:gd name="adj1" fmla="val 65061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96DF718-B26B-251E-D2E7-B544FB80B944}"/>
              </a:ext>
            </a:extLst>
          </p:cNvPr>
          <p:cNvSpPr/>
          <p:nvPr/>
        </p:nvSpPr>
        <p:spPr>
          <a:xfrm>
            <a:off x="2704820" y="2132477"/>
            <a:ext cx="229783" cy="229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EBFE439B-EDA6-06E1-5ACF-2797F3F6D957}"/>
              </a:ext>
            </a:extLst>
          </p:cNvPr>
          <p:cNvSpPr/>
          <p:nvPr/>
        </p:nvSpPr>
        <p:spPr>
          <a:xfrm>
            <a:off x="2334100" y="2132477"/>
            <a:ext cx="229783" cy="229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3C320B54-FD68-346B-CD83-CB6EB24C940E}"/>
              </a:ext>
            </a:extLst>
          </p:cNvPr>
          <p:cNvSpPr/>
          <p:nvPr/>
        </p:nvSpPr>
        <p:spPr>
          <a:xfrm>
            <a:off x="3457406" y="2132477"/>
            <a:ext cx="229783" cy="229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EC0ECCB-8390-5575-339A-DEC190EAF24C}"/>
              </a:ext>
            </a:extLst>
          </p:cNvPr>
          <p:cNvSpPr/>
          <p:nvPr/>
        </p:nvSpPr>
        <p:spPr>
          <a:xfrm>
            <a:off x="3086686" y="2132477"/>
            <a:ext cx="229783" cy="229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362E9FA-4755-7488-606A-E3CACD7F0A67}"/>
              </a:ext>
            </a:extLst>
          </p:cNvPr>
          <p:cNvSpPr/>
          <p:nvPr/>
        </p:nvSpPr>
        <p:spPr>
          <a:xfrm>
            <a:off x="2334100" y="3077143"/>
            <a:ext cx="1353088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64" name="내용 개체 틀 2">
            <a:extLst>
              <a:ext uri="{FF2B5EF4-FFF2-40B4-BE49-F238E27FC236}">
                <a16:creationId xmlns:a16="http://schemas.microsoft.com/office/drawing/2014/main" id="{1264CDC5-7BF5-6FBC-9870-A803329B7663}"/>
              </a:ext>
            </a:extLst>
          </p:cNvPr>
          <p:cNvSpPr txBox="1">
            <a:spLocks/>
          </p:cNvSpPr>
          <p:nvPr/>
        </p:nvSpPr>
        <p:spPr>
          <a:xfrm>
            <a:off x="5959074" y="1380175"/>
            <a:ext cx="3789913" cy="58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Poppins" panose="00000500000000000000" pitchFamily="2" charset="0"/>
                <a:cs typeface="Poppins" panose="00000500000000000000" pitchFamily="2" charset="0"/>
              </a:rPr>
              <a:t>Moduli optimization</a:t>
            </a:r>
            <a:endParaRPr lang="en-US" altLang="ko-KR" sz="2800" dirty="0"/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7DA7A134-EDE2-33E5-C9B3-7E54F02DA389}"/>
              </a:ext>
            </a:extLst>
          </p:cNvPr>
          <p:cNvSpPr/>
          <p:nvPr/>
        </p:nvSpPr>
        <p:spPr>
          <a:xfrm>
            <a:off x="10157260" y="1969414"/>
            <a:ext cx="720767" cy="4429715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FA6FFB09-43D3-8510-CB1E-5730168EDCDD}"/>
              </a:ext>
            </a:extLst>
          </p:cNvPr>
          <p:cNvSpPr/>
          <p:nvPr/>
        </p:nvSpPr>
        <p:spPr>
          <a:xfrm>
            <a:off x="10157260" y="3143861"/>
            <a:ext cx="720767" cy="2872294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2302CA-4274-C85E-07BE-0F41648A2C19}"/>
              </a:ext>
            </a:extLst>
          </p:cNvPr>
          <p:cNvSpPr txBox="1"/>
          <p:nvPr/>
        </p:nvSpPr>
        <p:spPr>
          <a:xfrm>
            <a:off x="10936504" y="1850974"/>
            <a:ext cx="551604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Top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91EC74-3A98-8657-5A8C-9D54188FB47F}"/>
              </a:ext>
            </a:extLst>
          </p:cNvPr>
          <p:cNvSpPr txBox="1"/>
          <p:nvPr/>
        </p:nvSpPr>
        <p:spPr>
          <a:xfrm>
            <a:off x="10936504" y="6220264"/>
            <a:ext cx="922538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Bottom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7490EC-E52D-28A0-4B90-1B2C8C36E83C}"/>
              </a:ext>
            </a:extLst>
          </p:cNvPr>
          <p:cNvSpPr txBox="1"/>
          <p:nvPr/>
        </p:nvSpPr>
        <p:spPr>
          <a:xfrm>
            <a:off x="10936504" y="2990530"/>
            <a:ext cx="817804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Comp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F6F22F-893B-8DC1-480A-74273D437AD5}"/>
              </a:ext>
            </a:extLst>
          </p:cNvPr>
          <p:cNvSpPr txBox="1"/>
          <p:nvPr/>
        </p:nvSpPr>
        <p:spPr>
          <a:xfrm>
            <a:off x="10936504" y="5848580"/>
            <a:ext cx="935630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Refresh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555E1D54-B461-6BB8-ADC8-4FD48F48CB58}"/>
              </a:ext>
            </a:extLst>
          </p:cNvPr>
          <p:cNvSpPr/>
          <p:nvPr/>
        </p:nvSpPr>
        <p:spPr>
          <a:xfrm>
            <a:off x="6258398" y="5160732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Input 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77DB349-7E82-AE8A-4D09-29554FDC546C}"/>
              </a:ext>
            </a:extLst>
          </p:cNvPr>
          <p:cNvSpPr/>
          <p:nvPr/>
        </p:nvSpPr>
        <p:spPr>
          <a:xfrm>
            <a:off x="6601683" y="6040083"/>
            <a:ext cx="79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D86F8408-7B53-FFA1-E72E-67B7995ECB53}"/>
              </a:ext>
            </a:extLst>
          </p:cNvPr>
          <p:cNvSpPr/>
          <p:nvPr/>
        </p:nvSpPr>
        <p:spPr>
          <a:xfrm>
            <a:off x="6096314" y="5523813"/>
            <a:ext cx="155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>
                <a:latin typeface="Poppins Light" panose="00000400000000000000" pitchFamily="2" charset="0"/>
                <a:cs typeface="Poppins Light" panose="00000400000000000000" pitchFamily="2" charset="0"/>
              </a:rPr>
              <a:t>Base RP</a:t>
            </a:r>
            <a:endParaRPr lang="ko-KR" altLang="en-US" sz="2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75" name="아래쪽 화살표[D] 74">
            <a:extLst>
              <a:ext uri="{FF2B5EF4-FFF2-40B4-BE49-F238E27FC236}">
                <a16:creationId xmlns:a16="http://schemas.microsoft.com/office/drawing/2014/main" id="{CAA68874-77A8-36F5-486F-C31779CF4EBC}"/>
              </a:ext>
            </a:extLst>
          </p:cNvPr>
          <p:cNvSpPr/>
          <p:nvPr/>
        </p:nvSpPr>
        <p:spPr>
          <a:xfrm>
            <a:off x="7578236" y="5529596"/>
            <a:ext cx="1946446" cy="510487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F0E6E670-C641-528B-5F11-158087B5F782}"/>
              </a:ext>
            </a:extLst>
          </p:cNvPr>
          <p:cNvSpPr/>
          <p:nvPr/>
        </p:nvSpPr>
        <p:spPr>
          <a:xfrm>
            <a:off x="8224751" y="5182030"/>
            <a:ext cx="229783" cy="229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B7CC495B-5A23-4F76-4189-1B099A7F4056}"/>
              </a:ext>
            </a:extLst>
          </p:cNvPr>
          <p:cNvSpPr/>
          <p:nvPr/>
        </p:nvSpPr>
        <p:spPr>
          <a:xfrm>
            <a:off x="7854031" y="5182030"/>
            <a:ext cx="229783" cy="229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36CED0A6-6EAC-9BC8-3620-DE5A6806808C}"/>
              </a:ext>
            </a:extLst>
          </p:cNvPr>
          <p:cNvSpPr/>
          <p:nvPr/>
        </p:nvSpPr>
        <p:spPr>
          <a:xfrm>
            <a:off x="8977337" y="5182030"/>
            <a:ext cx="229783" cy="229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25736254-CA5D-72AC-06E3-CD4E45AA459B}"/>
              </a:ext>
            </a:extLst>
          </p:cNvPr>
          <p:cNvSpPr/>
          <p:nvPr/>
        </p:nvSpPr>
        <p:spPr>
          <a:xfrm>
            <a:off x="8606617" y="5182030"/>
            <a:ext cx="229783" cy="229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7E347483-7023-CC29-2C0C-501FAAE01656}"/>
              </a:ext>
            </a:extLst>
          </p:cNvPr>
          <p:cNvSpPr/>
          <p:nvPr/>
        </p:nvSpPr>
        <p:spPr>
          <a:xfrm>
            <a:off x="7854031" y="6126696"/>
            <a:ext cx="1353088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E3A82330-2CFD-9101-EC78-8742A7A7A4FB}"/>
              </a:ext>
            </a:extLst>
          </p:cNvPr>
          <p:cNvSpPr/>
          <p:nvPr/>
        </p:nvSpPr>
        <p:spPr>
          <a:xfrm>
            <a:off x="6572677" y="2949057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Output 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83" name="아래쪽 화살표[D] 82">
            <a:extLst>
              <a:ext uri="{FF2B5EF4-FFF2-40B4-BE49-F238E27FC236}">
                <a16:creationId xmlns:a16="http://schemas.microsoft.com/office/drawing/2014/main" id="{8943E323-A093-5608-7EA4-E866762E9D4D}"/>
              </a:ext>
            </a:extLst>
          </p:cNvPr>
          <p:cNvSpPr/>
          <p:nvPr/>
        </p:nvSpPr>
        <p:spPr>
          <a:xfrm>
            <a:off x="8583551" y="1969414"/>
            <a:ext cx="1394856" cy="979643"/>
          </a:xfrm>
          <a:prstGeom prst="downArrow">
            <a:avLst>
              <a:gd name="adj1" fmla="val 65061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2679D607-0D48-13EA-A2F1-B6F331F572B3}"/>
              </a:ext>
            </a:extLst>
          </p:cNvPr>
          <p:cNvSpPr/>
          <p:nvPr/>
        </p:nvSpPr>
        <p:spPr>
          <a:xfrm>
            <a:off x="8583551" y="3035670"/>
            <a:ext cx="1353088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FFE2F434-696C-3E16-2575-1F68300463AA}"/>
              </a:ext>
            </a:extLst>
          </p:cNvPr>
          <p:cNvSpPr/>
          <p:nvPr/>
        </p:nvSpPr>
        <p:spPr>
          <a:xfrm>
            <a:off x="6420639" y="2161635"/>
            <a:ext cx="2278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HalfBTS</a:t>
            </a:r>
            <a:r>
              <a:rPr lang="ko-KR" alt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US" altLang="ko-KR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[CHK+21]</a:t>
            </a:r>
            <a:endParaRPr lang="ko-KR" alt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96" name="그래픽 95" descr="키">
            <a:extLst>
              <a:ext uri="{FF2B5EF4-FFF2-40B4-BE49-F238E27FC236}">
                <a16:creationId xmlns:a16="http://schemas.microsoft.com/office/drawing/2014/main" id="{437B422D-AEE4-90E1-EDC7-824E84862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00000">
            <a:off x="3144813" y="1993922"/>
            <a:ext cx="1210575" cy="1210575"/>
          </a:xfrm>
          <a:prstGeom prst="rect">
            <a:avLst/>
          </a:prstGeom>
        </p:spPr>
      </p:pic>
      <p:pic>
        <p:nvPicPr>
          <p:cNvPr id="97" name="그래픽 96" descr="키">
            <a:extLst>
              <a:ext uri="{FF2B5EF4-FFF2-40B4-BE49-F238E27FC236}">
                <a16:creationId xmlns:a16="http://schemas.microsoft.com/office/drawing/2014/main" id="{825E41C6-217D-9C0E-B132-9F07F381B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00000">
            <a:off x="8973173" y="5393948"/>
            <a:ext cx="715284" cy="715284"/>
          </a:xfrm>
          <a:prstGeom prst="rect">
            <a:avLst/>
          </a:prstGeom>
        </p:spPr>
      </p:pic>
      <p:sp>
        <p:nvSpPr>
          <p:cNvPr id="42" name="내용 개체 틀 2">
            <a:extLst>
              <a:ext uri="{FF2B5EF4-FFF2-40B4-BE49-F238E27FC236}">
                <a16:creationId xmlns:a16="http://schemas.microsoft.com/office/drawing/2014/main" id="{3178CD4D-A231-46B5-9DA9-18B44E01A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70" y="4184271"/>
            <a:ext cx="3006451" cy="193552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Base RP</a:t>
            </a:r>
          </a:p>
          <a:p>
            <a:pPr marL="0" indent="0" algn="ctr">
              <a:buNone/>
            </a:pPr>
            <a:r>
              <a:rPr lang="en-US" altLang="ko-KR" sz="2000" i="1" spc="0" dirty="0">
                <a:latin typeface="Poppins ExtraLight" pitchFamily="2" charset="0"/>
                <a:cs typeface="Poppins ExtraLight" pitchFamily="2" charset="0"/>
              </a:rPr>
              <a:t>“Packing into </a:t>
            </a:r>
            <a:r>
              <a:rPr lang="en-US" altLang="ko-KR" sz="2000" i="1" spc="0" dirty="0">
                <a:solidFill>
                  <a:srgbClr val="FF0000"/>
                </a:solidFill>
                <a:latin typeface="Poppins ExtraLight" pitchFamily="2" charset="0"/>
                <a:cs typeface="Poppins ExtraLight" pitchFamily="2" charset="0"/>
              </a:rPr>
              <a:t>coefficients-encoding </a:t>
            </a:r>
            <a:r>
              <a:rPr lang="en-US" altLang="ko-KR" sz="2000" i="1" spc="0" dirty="0">
                <a:latin typeface="Poppins ExtraLight" pitchFamily="2" charset="0"/>
                <a:cs typeface="Poppins ExtraLight" pitchFamily="2" charset="0"/>
              </a:rPr>
              <a:t>RLWE of degree N</a:t>
            </a:r>
            <a:r>
              <a:rPr lang="en-US" altLang="ko-KR" sz="2000" i="1" spc="0" baseline="-25000" dirty="0">
                <a:latin typeface="Poppins ExtraLight" pitchFamily="2" charset="0"/>
                <a:cs typeface="Poppins ExtraLight" pitchFamily="2" charset="0"/>
              </a:rPr>
              <a:t>BTS</a:t>
            </a:r>
            <a:r>
              <a:rPr lang="en-US" altLang="ko-KR" sz="2000" i="1" spc="0" dirty="0">
                <a:latin typeface="Poppins ExtraLight" pitchFamily="2" charset="0"/>
                <a:cs typeface="Poppins ExtraLight" pitchFamily="2" charset="0"/>
              </a:rPr>
              <a:t> and modulus </a:t>
            </a:r>
            <a:r>
              <a:rPr lang="en-US" altLang="ko-KR" sz="2000" i="1" spc="0" dirty="0" err="1">
                <a:solidFill>
                  <a:srgbClr val="FF0000"/>
                </a:solidFill>
                <a:latin typeface="Poppins ExtraLight" pitchFamily="2" charset="0"/>
                <a:cs typeface="Poppins ExtraLight" pitchFamily="2" charset="0"/>
              </a:rPr>
              <a:t>Q</a:t>
            </a:r>
            <a:r>
              <a:rPr lang="en-US" altLang="ko-KR" sz="2000" i="1" spc="0" baseline="-25000" dirty="0" err="1">
                <a:solidFill>
                  <a:srgbClr val="FF0000"/>
                </a:solidFill>
                <a:latin typeface="Poppins ExtraLight" pitchFamily="2" charset="0"/>
                <a:cs typeface="Poppins ExtraLight" pitchFamily="2" charset="0"/>
              </a:rPr>
              <a:t>Bottom</a:t>
            </a:r>
            <a:r>
              <a:rPr lang="en-US" altLang="ko-KR" sz="2000" i="1" spc="0" dirty="0">
                <a:latin typeface="Poppins ExtraLight" pitchFamily="2" charset="0"/>
                <a:cs typeface="Poppins ExtraLight" pitchFamily="2" charset="0"/>
              </a:rPr>
              <a:t>.”</a:t>
            </a:r>
            <a:endParaRPr lang="en-US" altLang="ko-KR" sz="2000" i="1" dirty="0">
              <a:latin typeface="Poppins ExtraLight" pitchFamily="2" charset="0"/>
              <a:cs typeface="Poppins ExtraLight" pitchFamily="2" charset="0"/>
            </a:endParaRPr>
          </a:p>
          <a:p>
            <a:pPr marL="0" indent="0" algn="ctr">
              <a:buNone/>
            </a:pPr>
            <a:endParaRPr lang="en-US" altLang="ko-KR" sz="2000" i="1" spc="0" dirty="0">
              <a:latin typeface="Poppins ExtraLight" pitchFamily="2" charset="0"/>
              <a:cs typeface="Poppins ExtraLight" pitchFamily="2" charset="0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830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3" grpId="0" animBg="1"/>
      <p:bldP spid="84" grpId="0" animBg="1"/>
      <p:bldP spid="91" grpId="0"/>
      <p:bldP spid="4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타원 85">
            <a:extLst>
              <a:ext uri="{FF2B5EF4-FFF2-40B4-BE49-F238E27FC236}">
                <a16:creationId xmlns:a16="http://schemas.microsoft.com/office/drawing/2014/main" id="{43DCC62C-8461-C71F-6DF4-2B95D87B692A}"/>
              </a:ext>
            </a:extLst>
          </p:cNvPr>
          <p:cNvSpPr/>
          <p:nvPr/>
        </p:nvSpPr>
        <p:spPr>
          <a:xfrm>
            <a:off x="7403132" y="3579965"/>
            <a:ext cx="2593837" cy="119358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 sz="1600" dirty="0">
              <a:latin typeface="Poppins" panose="00000500000000000000" pitchFamily="2" charset="0"/>
            </a:endParaRPr>
          </a:p>
        </p:txBody>
      </p:sp>
      <p:cxnSp>
        <p:nvCxnSpPr>
          <p:cNvPr id="59" name="연결선: 구부러짐 58">
            <a:extLst>
              <a:ext uri="{FF2B5EF4-FFF2-40B4-BE49-F238E27FC236}">
                <a16:creationId xmlns:a16="http://schemas.microsoft.com/office/drawing/2014/main" id="{4A307C17-11C4-4182-B35F-99E52DD38B8F}"/>
              </a:ext>
            </a:extLst>
          </p:cNvPr>
          <p:cNvCxnSpPr>
            <a:cxnSpLocks/>
            <a:stCxn id="96" idx="2"/>
            <a:endCxn id="81" idx="0"/>
          </p:cNvCxnSpPr>
          <p:nvPr/>
        </p:nvCxnSpPr>
        <p:spPr>
          <a:xfrm rot="5400000" flipH="1" flipV="1">
            <a:off x="8109434" y="2880461"/>
            <a:ext cx="2725303" cy="771349"/>
          </a:xfrm>
          <a:prstGeom prst="curvedConnector5">
            <a:avLst>
              <a:gd name="adj1" fmla="val -4957"/>
              <a:gd name="adj2" fmla="val 62303"/>
              <a:gd name="adj3" fmla="val 108388"/>
            </a:avLst>
          </a:prstGeom>
          <a:ln w="19050">
            <a:solidFill>
              <a:schemeClr val="tx1"/>
            </a:solidFill>
            <a:prstDash val="lg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[R] 99">
            <a:extLst>
              <a:ext uri="{FF2B5EF4-FFF2-40B4-BE49-F238E27FC236}">
                <a16:creationId xmlns:a16="http://schemas.microsoft.com/office/drawing/2014/main" id="{A4E833F4-0C05-8755-773A-12DF7BF7BC4A}"/>
              </a:ext>
            </a:extLst>
          </p:cNvPr>
          <p:cNvCxnSpPr>
            <a:cxnSpLocks/>
            <a:stCxn id="62" idx="4"/>
            <a:endCxn id="86" idx="3"/>
          </p:cNvCxnSpPr>
          <p:nvPr/>
        </p:nvCxnSpPr>
        <p:spPr>
          <a:xfrm>
            <a:off x="3219871" y="3440324"/>
            <a:ext cx="4563120" cy="115843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871F6F73-BB94-1405-7456-EDCEEF26AD8E}"/>
              </a:ext>
            </a:extLst>
          </p:cNvPr>
          <p:cNvSpPr/>
          <p:nvPr/>
        </p:nvSpPr>
        <p:spPr>
          <a:xfrm>
            <a:off x="1221891" y="1438669"/>
            <a:ext cx="3995960" cy="20016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cxnSp>
        <p:nvCxnSpPr>
          <p:cNvPr id="85" name="직선 연결선[R] 84">
            <a:extLst>
              <a:ext uri="{FF2B5EF4-FFF2-40B4-BE49-F238E27FC236}">
                <a16:creationId xmlns:a16="http://schemas.microsoft.com/office/drawing/2014/main" id="{006E0369-2B45-2692-4C39-DB1051C3F205}"/>
              </a:ext>
            </a:extLst>
          </p:cNvPr>
          <p:cNvCxnSpPr>
            <a:cxnSpLocks/>
            <a:stCxn id="62" idx="7"/>
            <a:endCxn id="86" idx="7"/>
          </p:cNvCxnSpPr>
          <p:nvPr/>
        </p:nvCxnSpPr>
        <p:spPr>
          <a:xfrm>
            <a:off x="4632656" y="1731805"/>
            <a:ext cx="4984454" cy="20229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4112603A-7B24-8306-2C30-66E7C1F2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RLWE Degree Optimization</a:t>
            </a:r>
            <a:endParaRPr kumimoji="1" lang="ko-KR" altLang="en-US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B32DBADD-1B92-A675-5B57-4FCF9C2479B8}"/>
              </a:ext>
            </a:extLst>
          </p:cNvPr>
          <p:cNvGrpSpPr/>
          <p:nvPr/>
        </p:nvGrpSpPr>
        <p:grpSpPr>
          <a:xfrm>
            <a:off x="1400913" y="1885429"/>
            <a:ext cx="3459707" cy="1344444"/>
            <a:chOff x="263642" y="4619193"/>
            <a:chExt cx="2318331" cy="858202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4CC709EC-A6CF-3EAE-03EF-8F7E713B1DEE}"/>
                </a:ext>
              </a:extLst>
            </p:cNvPr>
            <p:cNvSpPr/>
            <p:nvPr/>
          </p:nvSpPr>
          <p:spPr>
            <a:xfrm>
              <a:off x="340508" y="4619193"/>
              <a:ext cx="914329" cy="255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Poppins ExtraLight" panose="00000300000000000000" pitchFamily="2" charset="0"/>
                  <a:cs typeface="Poppins ExtraLight" panose="00000300000000000000" pitchFamily="2" charset="0"/>
                </a:rPr>
                <a:t>Input LWE</a:t>
              </a:r>
              <a:endParaRPr lang="ko-KR" altLang="en-US" sz="2000" dirty="0">
                <a:latin typeface="Poppins ExtraLight" panose="00000300000000000000" pitchFamily="2" charset="0"/>
                <a:cs typeface="Poppins ExtraLight" panose="00000300000000000000" pitchFamily="2" charset="0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02F79C5D-40FA-720C-500A-F692626D00BB}"/>
                </a:ext>
              </a:extLst>
            </p:cNvPr>
            <p:cNvSpPr/>
            <p:nvPr/>
          </p:nvSpPr>
          <p:spPr>
            <a:xfrm>
              <a:off x="571472" y="5221992"/>
              <a:ext cx="535149" cy="255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>
                  <a:latin typeface="Poppins ExtraLight" panose="00000300000000000000" pitchFamily="2" charset="0"/>
                  <a:cs typeface="Poppins ExtraLight" panose="00000300000000000000" pitchFamily="2" charset="0"/>
                </a:rPr>
                <a:t>RLWE</a:t>
              </a:r>
              <a:endParaRPr lang="ko-KR" altLang="en-US" sz="2000" dirty="0">
                <a:latin typeface="Poppins ExtraLight" panose="00000300000000000000" pitchFamily="2" charset="0"/>
                <a:cs typeface="Poppins ExtraLight" panose="00000300000000000000" pitchFamily="2" charset="0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9C0BF2DD-D92F-F0FD-68DD-64CB84C278E6}"/>
                </a:ext>
              </a:extLst>
            </p:cNvPr>
            <p:cNvSpPr/>
            <p:nvPr/>
          </p:nvSpPr>
          <p:spPr>
            <a:xfrm>
              <a:off x="263642" y="4868087"/>
              <a:ext cx="977704" cy="333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dirty="0" err="1">
                  <a:latin typeface="Poppins Light" panose="00000400000000000000" pitchFamily="2" charset="0"/>
                  <a:cs typeface="Poppins Light" panose="00000400000000000000" pitchFamily="2" charset="0"/>
                </a:rPr>
                <a:t>BaseRP</a:t>
              </a:r>
              <a:endParaRPr lang="ko-KR" altLang="en-US" sz="28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53" name="아래쪽 화살표[D] 52">
              <a:extLst>
                <a:ext uri="{FF2B5EF4-FFF2-40B4-BE49-F238E27FC236}">
                  <a16:creationId xmlns:a16="http://schemas.microsoft.com/office/drawing/2014/main" id="{9115B7B1-5522-881B-CE27-7E171F9AC229}"/>
                </a:ext>
              </a:extLst>
            </p:cNvPr>
            <p:cNvSpPr/>
            <p:nvPr/>
          </p:nvSpPr>
          <p:spPr>
            <a:xfrm>
              <a:off x="1247675" y="4872051"/>
              <a:ext cx="1334298" cy="349941"/>
            </a:xfrm>
            <a:prstGeom prst="downArrow">
              <a:avLst>
                <a:gd name="adj1" fmla="val 72504"/>
                <a:gd name="adj2" fmla="val 50000"/>
              </a:avLst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oppins" panose="00000500000000000000" pitchFamily="2" charset="0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483105E-D0A9-6208-6786-482E8D68D9A0}"/>
                </a:ext>
              </a:extLst>
            </p:cNvPr>
            <p:cNvSpPr/>
            <p:nvPr/>
          </p:nvSpPr>
          <p:spPr>
            <a:xfrm>
              <a:off x="1690864" y="4633793"/>
              <a:ext cx="157517" cy="157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oppins" panose="00000500000000000000" pitchFamily="2" charset="0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FF49970C-767E-EF92-7C92-F9FAD7D4DCCA}"/>
                </a:ext>
              </a:extLst>
            </p:cNvPr>
            <p:cNvSpPr/>
            <p:nvPr/>
          </p:nvSpPr>
          <p:spPr>
            <a:xfrm>
              <a:off x="1436734" y="4633793"/>
              <a:ext cx="157517" cy="157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oppins" panose="00000500000000000000" pitchFamily="2" charset="0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0A1CF00-8AE4-C71C-88D4-DF1FCF4125DE}"/>
                </a:ext>
              </a:extLst>
            </p:cNvPr>
            <p:cNvSpPr/>
            <p:nvPr/>
          </p:nvSpPr>
          <p:spPr>
            <a:xfrm>
              <a:off x="2206765" y="4633793"/>
              <a:ext cx="157517" cy="157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oppins" panose="00000500000000000000" pitchFamily="2" charset="0"/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173B5F6F-2B14-3EE3-EC43-A46B88BC8B43}"/>
                </a:ext>
              </a:extLst>
            </p:cNvPr>
            <p:cNvSpPr/>
            <p:nvPr/>
          </p:nvSpPr>
          <p:spPr>
            <a:xfrm>
              <a:off x="1952635" y="4633793"/>
              <a:ext cx="157517" cy="157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oppins" panose="00000500000000000000" pitchFamily="2" charset="0"/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DB5ABAA3-E4CC-6819-6C35-3DDC897CA95F}"/>
                </a:ext>
              </a:extLst>
            </p:cNvPr>
            <p:cNvSpPr/>
            <p:nvPr/>
          </p:nvSpPr>
          <p:spPr>
            <a:xfrm>
              <a:off x="1436734" y="5281366"/>
              <a:ext cx="927549" cy="1441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oppins" panose="00000500000000000000" pitchFamily="2" charset="0"/>
              </a:endParaRPr>
            </a:p>
          </p:txBody>
        </p:sp>
      </p:grpSp>
      <p:sp>
        <p:nvSpPr>
          <p:cNvPr id="64" name="내용 개체 틀 2">
            <a:extLst>
              <a:ext uri="{FF2B5EF4-FFF2-40B4-BE49-F238E27FC236}">
                <a16:creationId xmlns:a16="http://schemas.microsoft.com/office/drawing/2014/main" id="{00077D66-089C-DB04-05B1-8D05C2085977}"/>
              </a:ext>
            </a:extLst>
          </p:cNvPr>
          <p:cNvSpPr txBox="1">
            <a:spLocks/>
          </p:cNvSpPr>
          <p:nvPr/>
        </p:nvSpPr>
        <p:spPr>
          <a:xfrm>
            <a:off x="6731405" y="1503622"/>
            <a:ext cx="3789913" cy="58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dirty="0">
                <a:latin typeface="Poppins" panose="00000500000000000000" pitchFamily="2" charset="0"/>
                <a:cs typeface="Poppins" panose="00000500000000000000" pitchFamily="2" charset="0"/>
              </a:rPr>
              <a:t>Moduli optimization</a:t>
            </a:r>
            <a:endParaRPr lang="en-US" altLang="ko-KR" dirty="0"/>
          </a:p>
        </p:txBody>
      </p:sp>
      <p:sp>
        <p:nvSpPr>
          <p:cNvPr id="65" name="Rectangle 13">
            <a:extLst>
              <a:ext uri="{FF2B5EF4-FFF2-40B4-BE49-F238E27FC236}">
                <a16:creationId xmlns:a16="http://schemas.microsoft.com/office/drawing/2014/main" id="{984CBF9D-E7CF-1875-FD6F-CA13F1042674}"/>
              </a:ext>
            </a:extLst>
          </p:cNvPr>
          <p:cNvSpPr/>
          <p:nvPr/>
        </p:nvSpPr>
        <p:spPr>
          <a:xfrm>
            <a:off x="10458532" y="1903484"/>
            <a:ext cx="494152" cy="2764100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66" name="Rectangle 14">
            <a:extLst>
              <a:ext uri="{FF2B5EF4-FFF2-40B4-BE49-F238E27FC236}">
                <a16:creationId xmlns:a16="http://schemas.microsoft.com/office/drawing/2014/main" id="{22018E32-6E18-37E8-76FF-946504AD5F2E}"/>
              </a:ext>
            </a:extLst>
          </p:cNvPr>
          <p:cNvSpPr/>
          <p:nvPr/>
        </p:nvSpPr>
        <p:spPr>
          <a:xfrm>
            <a:off x="10458532" y="2636328"/>
            <a:ext cx="494152" cy="17922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064349-A27D-F015-3714-CF00F1906EFC}"/>
              </a:ext>
            </a:extLst>
          </p:cNvPr>
          <p:cNvSpPr txBox="1"/>
          <p:nvPr/>
        </p:nvSpPr>
        <p:spPr>
          <a:xfrm>
            <a:off x="10901178" y="1773307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Top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09EAA0-D975-B22C-F896-6A6C8F7AF580}"/>
              </a:ext>
            </a:extLst>
          </p:cNvPr>
          <p:cNvSpPr txBox="1"/>
          <p:nvPr/>
        </p:nvSpPr>
        <p:spPr>
          <a:xfrm>
            <a:off x="10915930" y="4555975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Bottom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2F2185-31AC-E000-CCD0-890A803D724B}"/>
              </a:ext>
            </a:extLst>
          </p:cNvPr>
          <p:cNvSpPr txBox="1"/>
          <p:nvPr/>
        </p:nvSpPr>
        <p:spPr>
          <a:xfrm>
            <a:off x="10932126" y="2540651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Comp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11ED33-9AC7-7CF2-CFAD-DED872CE1FD2}"/>
              </a:ext>
            </a:extLst>
          </p:cNvPr>
          <p:cNvSpPr txBox="1"/>
          <p:nvPr/>
        </p:nvSpPr>
        <p:spPr>
          <a:xfrm>
            <a:off x="10915609" y="425370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Refresh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54990BE5-ED64-85AF-A06C-BCD7FBE3CEDA}"/>
              </a:ext>
            </a:extLst>
          </p:cNvPr>
          <p:cNvSpPr/>
          <p:nvPr/>
        </p:nvSpPr>
        <p:spPr>
          <a:xfrm>
            <a:off x="7764804" y="247256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Output RLWE</a:t>
            </a:r>
            <a:endParaRPr lang="ko-KR" altLang="en-US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81" name="아래쪽 화살표[D] 80">
            <a:extLst>
              <a:ext uri="{FF2B5EF4-FFF2-40B4-BE49-F238E27FC236}">
                <a16:creationId xmlns:a16="http://schemas.microsoft.com/office/drawing/2014/main" id="{0F0705D4-AD4C-0598-9209-840274972E1E}"/>
              </a:ext>
            </a:extLst>
          </p:cNvPr>
          <p:cNvSpPr/>
          <p:nvPr/>
        </p:nvSpPr>
        <p:spPr>
          <a:xfrm>
            <a:off x="9379610" y="1903484"/>
            <a:ext cx="956302" cy="611288"/>
          </a:xfrm>
          <a:prstGeom prst="downArrow">
            <a:avLst>
              <a:gd name="adj1" fmla="val 65061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D8123BBB-4944-0B4D-EF75-E8DC73565E5C}"/>
              </a:ext>
            </a:extLst>
          </p:cNvPr>
          <p:cNvSpPr/>
          <p:nvPr/>
        </p:nvSpPr>
        <p:spPr>
          <a:xfrm>
            <a:off x="9379610" y="2568818"/>
            <a:ext cx="927666" cy="131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E671E2F5-10F7-95BB-1356-FE58EBEB799F}"/>
              </a:ext>
            </a:extLst>
          </p:cNvPr>
          <p:cNvSpPr/>
          <p:nvPr/>
        </p:nvSpPr>
        <p:spPr>
          <a:xfrm>
            <a:off x="8380536" y="1981225"/>
            <a:ext cx="101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HalfBTS</a:t>
            </a:r>
            <a:endParaRPr lang="ko-KR" alt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D3AEFA3B-7084-5B43-A682-B61065424F23}"/>
              </a:ext>
            </a:extLst>
          </p:cNvPr>
          <p:cNvGrpSpPr/>
          <p:nvPr/>
        </p:nvGrpSpPr>
        <p:grpSpPr>
          <a:xfrm>
            <a:off x="7403132" y="3796370"/>
            <a:ext cx="2364832" cy="832417"/>
            <a:chOff x="5476786" y="5273749"/>
            <a:chExt cx="3449329" cy="1334019"/>
          </a:xfrm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47815776-D808-1526-8790-8759463F6935}"/>
                </a:ext>
              </a:extLst>
            </p:cNvPr>
            <p:cNvSpPr/>
            <p:nvPr/>
          </p:nvSpPr>
          <p:spPr>
            <a:xfrm>
              <a:off x="5689074" y="5273749"/>
              <a:ext cx="1473489" cy="493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>
                  <a:latin typeface="Poppins ExtraLight" panose="00000300000000000000" pitchFamily="2" charset="0"/>
                  <a:cs typeface="Poppins ExtraLight" panose="00000300000000000000" pitchFamily="2" charset="0"/>
                </a:rPr>
                <a:t>Input LWE</a:t>
              </a:r>
              <a:endParaRPr lang="ko-KR" altLang="en-US" sz="1400" dirty="0">
                <a:latin typeface="Poppins ExtraLight" panose="00000300000000000000" pitchFamily="2" charset="0"/>
                <a:cs typeface="Poppins ExtraLight" panose="00000300000000000000" pitchFamily="2" charset="0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D10FD5A-BCB1-C4E6-ECC4-A87BAC3FE3EF}"/>
                </a:ext>
              </a:extLst>
            </p:cNvPr>
            <p:cNvSpPr/>
            <p:nvPr/>
          </p:nvSpPr>
          <p:spPr>
            <a:xfrm>
              <a:off x="5476786" y="5659374"/>
              <a:ext cx="1602087" cy="64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dirty="0" err="1">
                  <a:latin typeface="Poppins Light" panose="00000400000000000000" pitchFamily="2" charset="0"/>
                  <a:cs typeface="Poppins Light" panose="00000400000000000000" pitchFamily="2" charset="0"/>
                </a:rPr>
                <a:t>BaseRP</a:t>
              </a:r>
              <a:endParaRPr lang="ko-KR" altLang="en-US" sz="20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91" name="아래쪽 화살표[D] 90">
              <a:extLst>
                <a:ext uri="{FF2B5EF4-FFF2-40B4-BE49-F238E27FC236}">
                  <a16:creationId xmlns:a16="http://schemas.microsoft.com/office/drawing/2014/main" id="{6524799A-30EA-5D8B-328A-3F8699685E72}"/>
                </a:ext>
              </a:extLst>
            </p:cNvPr>
            <p:cNvSpPr/>
            <p:nvPr/>
          </p:nvSpPr>
          <p:spPr>
            <a:xfrm>
              <a:off x="6979669" y="5800428"/>
              <a:ext cx="1946446" cy="510487"/>
            </a:xfrm>
            <a:prstGeom prst="downArrow">
              <a:avLst>
                <a:gd name="adj1" fmla="val 72504"/>
                <a:gd name="adj2" fmla="val 50000"/>
              </a:avLst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828926F0-8CC3-A32A-9F93-8048430E1559}"/>
                </a:ext>
              </a:extLst>
            </p:cNvPr>
            <p:cNvSpPr/>
            <p:nvPr/>
          </p:nvSpPr>
          <p:spPr>
            <a:xfrm>
              <a:off x="7626184" y="5452862"/>
              <a:ext cx="229783" cy="2297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8B280562-08BC-62C6-2C99-3CBF18050450}"/>
                </a:ext>
              </a:extLst>
            </p:cNvPr>
            <p:cNvSpPr/>
            <p:nvPr/>
          </p:nvSpPr>
          <p:spPr>
            <a:xfrm>
              <a:off x="7255464" y="5452862"/>
              <a:ext cx="229783" cy="2297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35597178-51B0-0DC3-ED21-CACB108CDC2A}"/>
                </a:ext>
              </a:extLst>
            </p:cNvPr>
            <p:cNvSpPr/>
            <p:nvPr/>
          </p:nvSpPr>
          <p:spPr>
            <a:xfrm>
              <a:off x="8378770" y="5452862"/>
              <a:ext cx="229783" cy="2297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60F1E730-FDE4-DA5C-80EC-F3386D6DA8FF}"/>
                </a:ext>
              </a:extLst>
            </p:cNvPr>
            <p:cNvSpPr/>
            <p:nvPr/>
          </p:nvSpPr>
          <p:spPr>
            <a:xfrm>
              <a:off x="8008050" y="5452862"/>
              <a:ext cx="229783" cy="2297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D47873BA-8BB1-B36A-43ED-DBA6445C4D94}"/>
                </a:ext>
              </a:extLst>
            </p:cNvPr>
            <p:cNvSpPr/>
            <p:nvPr/>
          </p:nvSpPr>
          <p:spPr>
            <a:xfrm>
              <a:off x="7255464" y="6397528"/>
              <a:ext cx="1353088" cy="210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600" dirty="0">
                <a:latin typeface="Poppins" panose="00000500000000000000" pitchFamily="2" charset="0"/>
              </a:endParaRPr>
            </a:p>
          </p:txBody>
        </p:sp>
      </p:grpSp>
      <p:sp>
        <p:nvSpPr>
          <p:cNvPr id="118" name="타원 117">
            <a:extLst>
              <a:ext uri="{FF2B5EF4-FFF2-40B4-BE49-F238E27FC236}">
                <a16:creationId xmlns:a16="http://schemas.microsoft.com/office/drawing/2014/main" id="{61777779-B621-42C8-954D-02B4935A59E3}"/>
              </a:ext>
            </a:extLst>
          </p:cNvPr>
          <p:cNvSpPr/>
          <p:nvPr/>
        </p:nvSpPr>
        <p:spPr>
          <a:xfrm>
            <a:off x="436987" y="3731762"/>
            <a:ext cx="5464007" cy="27248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BCACFCEE-0FE6-DDB9-F041-B05E908E27F4}"/>
              </a:ext>
            </a:extLst>
          </p:cNvPr>
          <p:cNvSpPr/>
          <p:nvPr/>
        </p:nvSpPr>
        <p:spPr>
          <a:xfrm>
            <a:off x="1363196" y="4080666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Input 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E1110C44-10DE-ED14-4745-0558812800DB}"/>
              </a:ext>
            </a:extLst>
          </p:cNvPr>
          <p:cNvSpPr/>
          <p:nvPr/>
        </p:nvSpPr>
        <p:spPr>
          <a:xfrm>
            <a:off x="1098763" y="4988905"/>
            <a:ext cx="1790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smaller 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77544F87-2595-5D59-BDEF-38DCDBE0D589}"/>
              </a:ext>
            </a:extLst>
          </p:cNvPr>
          <p:cNvSpPr/>
          <p:nvPr/>
        </p:nvSpPr>
        <p:spPr>
          <a:xfrm>
            <a:off x="1241324" y="4458034"/>
            <a:ext cx="1459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BaseRP</a:t>
            </a:r>
            <a:endParaRPr lang="ko-KR" altLang="en-US" sz="2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23" name="아래쪽 화살표[D] 122">
            <a:extLst>
              <a:ext uri="{FF2B5EF4-FFF2-40B4-BE49-F238E27FC236}">
                <a16:creationId xmlns:a16="http://schemas.microsoft.com/office/drawing/2014/main" id="{D9DBBE4E-F1AB-FE68-7F97-8807616B0A24}"/>
              </a:ext>
            </a:extLst>
          </p:cNvPr>
          <p:cNvSpPr/>
          <p:nvPr/>
        </p:nvSpPr>
        <p:spPr>
          <a:xfrm>
            <a:off x="2929397" y="4475105"/>
            <a:ext cx="1031027" cy="606442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593E4851-8CBB-3B70-BB5B-0FE3EF1FA8F7}"/>
              </a:ext>
            </a:extLst>
          </p:cNvPr>
          <p:cNvSpPr/>
          <p:nvPr/>
        </p:nvSpPr>
        <p:spPr>
          <a:xfrm>
            <a:off x="3519950" y="4115889"/>
            <a:ext cx="260035" cy="27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71D6CA86-9B8E-8399-2E77-69C5DA32E6A7}"/>
              </a:ext>
            </a:extLst>
          </p:cNvPr>
          <p:cNvSpPr/>
          <p:nvPr/>
        </p:nvSpPr>
        <p:spPr>
          <a:xfrm>
            <a:off x="3100422" y="4115889"/>
            <a:ext cx="260035" cy="27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03560378-0A77-B262-DED7-084037D94607}"/>
              </a:ext>
            </a:extLst>
          </p:cNvPr>
          <p:cNvSpPr/>
          <p:nvPr/>
        </p:nvSpPr>
        <p:spPr>
          <a:xfrm>
            <a:off x="4522447" y="4115889"/>
            <a:ext cx="260035" cy="27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0232C410-B07D-FE4D-3A0A-6B8ABC596FAB}"/>
              </a:ext>
            </a:extLst>
          </p:cNvPr>
          <p:cNvSpPr/>
          <p:nvPr/>
        </p:nvSpPr>
        <p:spPr>
          <a:xfrm>
            <a:off x="4102921" y="4115889"/>
            <a:ext cx="260035" cy="27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36123510-75E5-3A86-B1EA-E9D221EA34D8}"/>
              </a:ext>
            </a:extLst>
          </p:cNvPr>
          <p:cNvSpPr/>
          <p:nvPr/>
        </p:nvSpPr>
        <p:spPr>
          <a:xfrm>
            <a:off x="3100422" y="5134876"/>
            <a:ext cx="679563" cy="2444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31" name="아래쪽 화살표[D] 130">
            <a:extLst>
              <a:ext uri="{FF2B5EF4-FFF2-40B4-BE49-F238E27FC236}">
                <a16:creationId xmlns:a16="http://schemas.microsoft.com/office/drawing/2014/main" id="{7E250657-3926-0418-C2A3-680969B9D50B}"/>
              </a:ext>
            </a:extLst>
          </p:cNvPr>
          <p:cNvSpPr/>
          <p:nvPr/>
        </p:nvSpPr>
        <p:spPr>
          <a:xfrm>
            <a:off x="3920468" y="4475105"/>
            <a:ext cx="1031027" cy="606442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0475AEF8-6E2F-C86C-9F4A-618D6DA4C1B1}"/>
              </a:ext>
            </a:extLst>
          </p:cNvPr>
          <p:cNvSpPr/>
          <p:nvPr/>
        </p:nvSpPr>
        <p:spPr>
          <a:xfrm>
            <a:off x="4096200" y="5134876"/>
            <a:ext cx="679563" cy="2444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9C0C6831-69F9-0D51-0373-F57F1D3CE390}"/>
              </a:ext>
            </a:extLst>
          </p:cNvPr>
          <p:cNvSpPr/>
          <p:nvPr/>
        </p:nvSpPr>
        <p:spPr>
          <a:xfrm>
            <a:off x="3100422" y="5711273"/>
            <a:ext cx="1675341" cy="19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36F13E3F-3DEA-815E-0208-CA78C6ECDB62}"/>
              </a:ext>
            </a:extLst>
          </p:cNvPr>
          <p:cNvSpPr/>
          <p:nvPr/>
        </p:nvSpPr>
        <p:spPr>
          <a:xfrm>
            <a:off x="782064" y="5330313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i="1" dirty="0">
                <a:latin typeface="Poppins Light" panose="00000400000000000000" pitchFamily="2" charset="0"/>
                <a:cs typeface="Poppins Light" panose="00000400000000000000" pitchFamily="2" charset="0"/>
              </a:rPr>
              <a:t>Ring switching</a:t>
            </a:r>
            <a:endParaRPr lang="ko-KR" altLang="en-US" sz="2400" i="1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1A63E6F5-2DD7-DE94-FAF7-C7C37C5BC363}"/>
              </a:ext>
            </a:extLst>
          </p:cNvPr>
          <p:cNvSpPr/>
          <p:nvPr/>
        </p:nvSpPr>
        <p:spPr>
          <a:xfrm>
            <a:off x="1735492" y="5698581"/>
            <a:ext cx="79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23660C6-90E7-419F-45E4-3A4933D1D29A}"/>
              </a:ext>
            </a:extLst>
          </p:cNvPr>
          <p:cNvSpPr txBox="1"/>
          <p:nvPr/>
        </p:nvSpPr>
        <p:spPr>
          <a:xfrm>
            <a:off x="6111777" y="5176299"/>
            <a:ext cx="6098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Poppins" pitchFamily="2" charset="0"/>
                <a:cs typeface="Poppins" pitchFamily="2" charset="0"/>
              </a:rPr>
              <a:t>Ring switching (RS) [GHPS13]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oppins ExtraLight" pitchFamily="2" charset="0"/>
                <a:cs typeface="Poppins ExtraLight" pitchFamily="2" charset="0"/>
              </a:rPr>
              <a:t>Small moduli allow a small degree RLWE.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oppins ExtraLight" pitchFamily="2" charset="0"/>
                <a:cs typeface="Poppins ExtraLight" pitchFamily="2" charset="0"/>
              </a:rPr>
              <a:t>Switch into RLWE of an extension ring with a </a:t>
            </a:r>
            <a:r>
              <a:rPr lang="en-US" altLang="ko-KR" sz="2000" dirty="0">
                <a:solidFill>
                  <a:srgbClr val="FF0000"/>
                </a:solidFill>
                <a:latin typeface="Poppins ExtraLight" pitchFamily="2" charset="0"/>
                <a:cs typeface="Poppins ExtraLight" pitchFamily="2" charset="0"/>
              </a:rPr>
              <a:t>higher degree</a:t>
            </a:r>
            <a:r>
              <a:rPr lang="en-US" altLang="ko-KR" sz="2000" dirty="0">
                <a:latin typeface="Poppins ExtraLight" pitchFamily="2" charset="0"/>
                <a:cs typeface="Poppins ExtraLight" pitchFamily="2" charset="0"/>
              </a:rPr>
              <a:t>.</a:t>
            </a:r>
          </a:p>
        </p:txBody>
      </p:sp>
      <p:pic>
        <p:nvPicPr>
          <p:cNvPr id="149" name="그래픽 148" descr="키">
            <a:extLst>
              <a:ext uri="{FF2B5EF4-FFF2-40B4-BE49-F238E27FC236}">
                <a16:creationId xmlns:a16="http://schemas.microsoft.com/office/drawing/2014/main" id="{F5741BF7-F884-8CE2-10C1-7797652B7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00000">
            <a:off x="9312535" y="3965925"/>
            <a:ext cx="619890" cy="619890"/>
          </a:xfrm>
          <a:prstGeom prst="rect">
            <a:avLst/>
          </a:prstGeom>
        </p:spPr>
      </p:pic>
      <p:pic>
        <p:nvPicPr>
          <p:cNvPr id="150" name="그래픽 149" descr="키">
            <a:extLst>
              <a:ext uri="{FF2B5EF4-FFF2-40B4-BE49-F238E27FC236}">
                <a16:creationId xmlns:a16="http://schemas.microsoft.com/office/drawing/2014/main" id="{91172CF4-1709-49DA-374E-19FFE1B06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00000">
            <a:off x="4141312" y="1945196"/>
            <a:ext cx="1110414" cy="1110414"/>
          </a:xfrm>
          <a:prstGeom prst="rect">
            <a:avLst/>
          </a:prstGeom>
        </p:spPr>
      </p:pic>
      <p:pic>
        <p:nvPicPr>
          <p:cNvPr id="151" name="그래픽 150" descr="키">
            <a:extLst>
              <a:ext uri="{FF2B5EF4-FFF2-40B4-BE49-F238E27FC236}">
                <a16:creationId xmlns:a16="http://schemas.microsoft.com/office/drawing/2014/main" id="{02919925-2C30-B189-3B3D-375C85FBB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800000">
            <a:off x="3383135" y="4524928"/>
            <a:ext cx="536039" cy="5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2" grpId="0" animBg="1"/>
      <p:bldP spid="118" grpId="0" animBg="1"/>
      <p:bldP spid="120" grpId="0"/>
      <p:bldP spid="121" grpId="0"/>
      <p:bldP spid="122" grpId="0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1" grpId="0" animBg="1"/>
      <p:bldP spid="132" grpId="0" animBg="1"/>
      <p:bldP spid="133" grpId="0" animBg="1"/>
      <p:bldP spid="139" grpId="0"/>
      <p:bldP spid="140" grpId="0"/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연결선: 구부러짐 58">
            <a:extLst>
              <a:ext uri="{FF2B5EF4-FFF2-40B4-BE49-F238E27FC236}">
                <a16:creationId xmlns:a16="http://schemas.microsoft.com/office/drawing/2014/main" id="{708204CE-E447-44B1-808F-86C2C47D2251}"/>
              </a:ext>
            </a:extLst>
          </p:cNvPr>
          <p:cNvCxnSpPr>
            <a:cxnSpLocks/>
            <a:stCxn id="56" idx="2"/>
            <a:endCxn id="41" idx="0"/>
          </p:cNvCxnSpPr>
          <p:nvPr/>
        </p:nvCxnSpPr>
        <p:spPr>
          <a:xfrm rot="5400000" flipH="1" flipV="1">
            <a:off x="6646265" y="3735648"/>
            <a:ext cx="4373199" cy="883916"/>
          </a:xfrm>
          <a:prstGeom prst="curvedConnector5">
            <a:avLst>
              <a:gd name="adj1" fmla="val -3485"/>
              <a:gd name="adj2" fmla="val 50669"/>
              <a:gd name="adj3" fmla="val 106533"/>
            </a:avLst>
          </a:prstGeom>
          <a:ln w="19050">
            <a:solidFill>
              <a:schemeClr val="tx1"/>
            </a:solidFill>
            <a:prstDash val="lg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05BD58E5-82A1-4AF5-8D6A-B1CE5584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Improved FHE RP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073F2D9-3468-E466-E449-82B251263357}"/>
              </a:ext>
            </a:extLst>
          </p:cNvPr>
          <p:cNvSpPr txBox="1">
            <a:spLocks/>
          </p:cNvSpPr>
          <p:nvPr/>
        </p:nvSpPr>
        <p:spPr>
          <a:xfrm>
            <a:off x="407011" y="1521287"/>
            <a:ext cx="4674080" cy="58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Poppins" panose="00000500000000000000" pitchFamily="2" charset="0"/>
                <a:cs typeface="Poppins" panose="00000500000000000000" pitchFamily="2" charset="0"/>
              </a:rPr>
              <a:t>Conventional FHE RP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800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CFDD3E0-0606-A829-7FE7-37495BF89677}"/>
              </a:ext>
            </a:extLst>
          </p:cNvPr>
          <p:cNvSpPr/>
          <p:nvPr/>
        </p:nvSpPr>
        <p:spPr>
          <a:xfrm>
            <a:off x="4306611" y="1991006"/>
            <a:ext cx="720767" cy="4429715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163F055-F2D2-014B-F3B2-C7D7EC8A9A4F}"/>
              </a:ext>
            </a:extLst>
          </p:cNvPr>
          <p:cNvSpPr/>
          <p:nvPr/>
        </p:nvSpPr>
        <p:spPr>
          <a:xfrm>
            <a:off x="4306611" y="3165453"/>
            <a:ext cx="720767" cy="287229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20653-271F-9ABC-2D3B-D7DA272A8748}"/>
              </a:ext>
            </a:extLst>
          </p:cNvPr>
          <p:cNvSpPr txBox="1"/>
          <p:nvPr/>
        </p:nvSpPr>
        <p:spPr>
          <a:xfrm>
            <a:off x="5085855" y="1872566"/>
            <a:ext cx="551604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EB010C-131F-A94C-C3FE-53CE1DA4DD16}"/>
              </a:ext>
            </a:extLst>
          </p:cNvPr>
          <p:cNvSpPr txBox="1"/>
          <p:nvPr/>
        </p:nvSpPr>
        <p:spPr>
          <a:xfrm>
            <a:off x="5085855" y="6241856"/>
            <a:ext cx="922538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Bottom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4F1AB-D9F2-10A7-1953-9198DE105817}"/>
              </a:ext>
            </a:extLst>
          </p:cNvPr>
          <p:cNvSpPr txBox="1"/>
          <p:nvPr/>
        </p:nvSpPr>
        <p:spPr>
          <a:xfrm>
            <a:off x="5085855" y="3012122"/>
            <a:ext cx="817804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Comp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5EDE3-4D8B-2500-D0C5-915F9F75ABDC}"/>
              </a:ext>
            </a:extLst>
          </p:cNvPr>
          <p:cNvSpPr txBox="1"/>
          <p:nvPr/>
        </p:nvSpPr>
        <p:spPr>
          <a:xfrm>
            <a:off x="5085855" y="5870172"/>
            <a:ext cx="935630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Refresh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9A03FA8-39D6-425B-E2F5-3AF3959FEA6C}"/>
              </a:ext>
            </a:extLst>
          </p:cNvPr>
          <p:cNvSpPr/>
          <p:nvPr/>
        </p:nvSpPr>
        <p:spPr>
          <a:xfrm>
            <a:off x="790348" y="2132771"/>
            <a:ext cx="1367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Input 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157322C-FCEC-4547-BA4E-99AA7503FB68}"/>
              </a:ext>
            </a:extLst>
          </p:cNvPr>
          <p:cNvSpPr/>
          <p:nvPr/>
        </p:nvSpPr>
        <p:spPr>
          <a:xfrm>
            <a:off x="599589" y="3012122"/>
            <a:ext cx="1749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Output 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8E379DC-122E-E5E1-B6F8-D2AD6198462D}"/>
              </a:ext>
            </a:extLst>
          </p:cNvPr>
          <p:cNvSpPr/>
          <p:nvPr/>
        </p:nvSpPr>
        <p:spPr>
          <a:xfrm>
            <a:off x="913557" y="2495852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>
                <a:latin typeface="Poppins Light" panose="00000400000000000000" pitchFamily="2" charset="0"/>
                <a:cs typeface="Poppins Light" panose="00000400000000000000" pitchFamily="2" charset="0"/>
              </a:rPr>
              <a:t>FHE RP</a:t>
            </a:r>
            <a:endParaRPr lang="ko-KR" altLang="en-US" sz="2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6" name="아래쪽 화살표[D] 15">
            <a:extLst>
              <a:ext uri="{FF2B5EF4-FFF2-40B4-BE49-F238E27FC236}">
                <a16:creationId xmlns:a16="http://schemas.microsoft.com/office/drawing/2014/main" id="{35434F12-3CFF-5024-62B0-C674EB79E017}"/>
              </a:ext>
            </a:extLst>
          </p:cNvPr>
          <p:cNvSpPr/>
          <p:nvPr/>
        </p:nvSpPr>
        <p:spPr>
          <a:xfrm>
            <a:off x="2042554" y="2501635"/>
            <a:ext cx="2033335" cy="510487"/>
          </a:xfrm>
          <a:prstGeom prst="downArrow">
            <a:avLst>
              <a:gd name="adj1" fmla="val 65061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E96B6AB-2E52-930F-C6B3-62ABADA994FF}"/>
              </a:ext>
            </a:extLst>
          </p:cNvPr>
          <p:cNvSpPr/>
          <p:nvPr/>
        </p:nvSpPr>
        <p:spPr>
          <a:xfrm>
            <a:off x="2732514" y="2154069"/>
            <a:ext cx="229783" cy="2297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9DEF9A9-79D9-BDBE-8386-7E7131407BB0}"/>
              </a:ext>
            </a:extLst>
          </p:cNvPr>
          <p:cNvSpPr/>
          <p:nvPr/>
        </p:nvSpPr>
        <p:spPr>
          <a:xfrm>
            <a:off x="2361794" y="2154069"/>
            <a:ext cx="229783" cy="2297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0DFF803-EAD7-832E-D513-97BDFF61BD07}"/>
              </a:ext>
            </a:extLst>
          </p:cNvPr>
          <p:cNvSpPr/>
          <p:nvPr/>
        </p:nvSpPr>
        <p:spPr>
          <a:xfrm>
            <a:off x="3485100" y="2154069"/>
            <a:ext cx="229783" cy="2297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031A4A5-3E8F-9884-0AE5-581AC3317F35}"/>
              </a:ext>
            </a:extLst>
          </p:cNvPr>
          <p:cNvSpPr/>
          <p:nvPr/>
        </p:nvSpPr>
        <p:spPr>
          <a:xfrm>
            <a:off x="3114380" y="2154069"/>
            <a:ext cx="229783" cy="2297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54BF019-D9ED-2539-F249-74A56F482EEC}"/>
              </a:ext>
            </a:extLst>
          </p:cNvPr>
          <p:cNvSpPr/>
          <p:nvPr/>
        </p:nvSpPr>
        <p:spPr>
          <a:xfrm>
            <a:off x="2361794" y="3098735"/>
            <a:ext cx="1353088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CB887A66-0EE0-F061-2E4B-FA45840F112B}"/>
              </a:ext>
            </a:extLst>
          </p:cNvPr>
          <p:cNvSpPr txBox="1">
            <a:spLocks/>
          </p:cNvSpPr>
          <p:nvPr/>
        </p:nvSpPr>
        <p:spPr>
          <a:xfrm>
            <a:off x="5882142" y="1521287"/>
            <a:ext cx="3789913" cy="58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Poppins ExtraLight" panose="00000300000000000000" pitchFamily="2" charset="0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Poppins" panose="00000500000000000000" pitchFamily="2" charset="0"/>
                <a:cs typeface="Poppins" panose="00000500000000000000" pitchFamily="2" charset="0"/>
              </a:rPr>
              <a:t>Accelerated FHE RP</a:t>
            </a:r>
            <a:endParaRPr lang="en-US" altLang="ko-KR" sz="2800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F8EA6C7B-9990-5F74-10C3-BEC3F3AE3C47}"/>
              </a:ext>
            </a:extLst>
          </p:cNvPr>
          <p:cNvSpPr/>
          <p:nvPr/>
        </p:nvSpPr>
        <p:spPr>
          <a:xfrm>
            <a:off x="10151104" y="1991006"/>
            <a:ext cx="720767" cy="4429715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13D9C366-6853-BFF1-7358-BA536FEEC4B1}"/>
              </a:ext>
            </a:extLst>
          </p:cNvPr>
          <p:cNvSpPr/>
          <p:nvPr/>
        </p:nvSpPr>
        <p:spPr>
          <a:xfrm>
            <a:off x="10151104" y="3165453"/>
            <a:ext cx="720767" cy="287229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72F88D-E648-25D5-0090-06237EC2B58B}"/>
              </a:ext>
            </a:extLst>
          </p:cNvPr>
          <p:cNvSpPr txBox="1"/>
          <p:nvPr/>
        </p:nvSpPr>
        <p:spPr>
          <a:xfrm>
            <a:off x="10930348" y="1872566"/>
            <a:ext cx="551604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Top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AC5969-BDAE-7077-9AB9-24326407660D}"/>
              </a:ext>
            </a:extLst>
          </p:cNvPr>
          <p:cNvSpPr txBox="1"/>
          <p:nvPr/>
        </p:nvSpPr>
        <p:spPr>
          <a:xfrm>
            <a:off x="10930348" y="6241856"/>
            <a:ext cx="922538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Bottom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126F1F-C415-83BA-46F1-9B4D2C3E506F}"/>
              </a:ext>
            </a:extLst>
          </p:cNvPr>
          <p:cNvSpPr txBox="1"/>
          <p:nvPr/>
        </p:nvSpPr>
        <p:spPr>
          <a:xfrm>
            <a:off x="10930348" y="3012122"/>
            <a:ext cx="817804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Comp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1DA2C0-8668-F980-7A4B-CFA34BD2730C}"/>
              </a:ext>
            </a:extLst>
          </p:cNvPr>
          <p:cNvSpPr txBox="1"/>
          <p:nvPr/>
        </p:nvSpPr>
        <p:spPr>
          <a:xfrm>
            <a:off x="10930348" y="5870172"/>
            <a:ext cx="935630" cy="33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>
                <a:latin typeface="Poppins Light" panose="00000400000000000000" pitchFamily="2" charset="0"/>
                <a:cs typeface="Poppins Light" panose="00000400000000000000" pitchFamily="2" charset="0"/>
              </a:rPr>
              <a:t>Refresh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4B296BA-08A3-8720-DBEF-344D44788774}"/>
              </a:ext>
            </a:extLst>
          </p:cNvPr>
          <p:cNvSpPr/>
          <p:nvPr/>
        </p:nvSpPr>
        <p:spPr>
          <a:xfrm>
            <a:off x="6816794" y="2970649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Output 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41" name="아래쪽 화살표[D] 40">
            <a:extLst>
              <a:ext uri="{FF2B5EF4-FFF2-40B4-BE49-F238E27FC236}">
                <a16:creationId xmlns:a16="http://schemas.microsoft.com/office/drawing/2014/main" id="{40FC7363-353E-6D2B-67F0-1864805C518A}"/>
              </a:ext>
            </a:extLst>
          </p:cNvPr>
          <p:cNvSpPr/>
          <p:nvPr/>
        </p:nvSpPr>
        <p:spPr>
          <a:xfrm>
            <a:off x="8577395" y="1991006"/>
            <a:ext cx="1394856" cy="979643"/>
          </a:xfrm>
          <a:prstGeom prst="downArrow">
            <a:avLst>
              <a:gd name="adj1" fmla="val 65061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9D0DD0F-3C3B-5CD5-0886-36DAD8842579}"/>
              </a:ext>
            </a:extLst>
          </p:cNvPr>
          <p:cNvSpPr/>
          <p:nvPr/>
        </p:nvSpPr>
        <p:spPr>
          <a:xfrm>
            <a:off x="8577395" y="3057262"/>
            <a:ext cx="1353088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30F4D00-088D-2EFA-4F4C-7D0171E9B9AD}"/>
              </a:ext>
            </a:extLst>
          </p:cNvPr>
          <p:cNvSpPr/>
          <p:nvPr/>
        </p:nvSpPr>
        <p:spPr>
          <a:xfrm>
            <a:off x="7214235" y="2183227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HalfBTS</a:t>
            </a:r>
            <a:endParaRPr lang="ko-KR" altLang="en-US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9EB3DF1-9301-646B-AB2B-417E23D3F323}"/>
              </a:ext>
            </a:extLst>
          </p:cNvPr>
          <p:cNvSpPr/>
          <p:nvPr/>
        </p:nvSpPr>
        <p:spPr>
          <a:xfrm>
            <a:off x="6006498" y="4682405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Input 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F5AE7869-B964-F1F7-ED92-225A84137FB9}"/>
              </a:ext>
            </a:extLst>
          </p:cNvPr>
          <p:cNvSpPr/>
          <p:nvPr/>
        </p:nvSpPr>
        <p:spPr>
          <a:xfrm>
            <a:off x="5874071" y="5184006"/>
            <a:ext cx="155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>
                <a:latin typeface="Poppins Light" panose="00000400000000000000" pitchFamily="2" charset="0"/>
                <a:cs typeface="Poppins Light" panose="00000400000000000000" pitchFamily="2" charset="0"/>
              </a:rPr>
              <a:t>Base RP</a:t>
            </a:r>
            <a:endParaRPr lang="ko-KR" altLang="en-US" sz="2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48" name="아래쪽 화살표[D] 47">
            <a:extLst>
              <a:ext uri="{FF2B5EF4-FFF2-40B4-BE49-F238E27FC236}">
                <a16:creationId xmlns:a16="http://schemas.microsoft.com/office/drawing/2014/main" id="{07BB06E2-0EBE-6D8C-1C2E-9E674B445106}"/>
              </a:ext>
            </a:extLst>
          </p:cNvPr>
          <p:cNvSpPr/>
          <p:nvPr/>
        </p:nvSpPr>
        <p:spPr>
          <a:xfrm>
            <a:off x="7406384" y="5134032"/>
            <a:ext cx="1006320" cy="681317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1C9CF768-26C8-A68B-0017-E6C650C46C63}"/>
              </a:ext>
            </a:extLst>
          </p:cNvPr>
          <p:cNvSpPr/>
          <p:nvPr/>
        </p:nvSpPr>
        <p:spPr>
          <a:xfrm>
            <a:off x="7977815" y="4778313"/>
            <a:ext cx="258774" cy="249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CA64A75C-506E-1ACE-8E75-E906A78A1FD1}"/>
              </a:ext>
            </a:extLst>
          </p:cNvPr>
          <p:cNvSpPr/>
          <p:nvPr/>
        </p:nvSpPr>
        <p:spPr>
          <a:xfrm>
            <a:off x="7568340" y="4778313"/>
            <a:ext cx="258774" cy="249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3C1A176-9E5E-34CB-0AC1-4F7DF3678838}"/>
              </a:ext>
            </a:extLst>
          </p:cNvPr>
          <p:cNvSpPr/>
          <p:nvPr/>
        </p:nvSpPr>
        <p:spPr>
          <a:xfrm>
            <a:off x="8956288" y="4778313"/>
            <a:ext cx="258774" cy="249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5C68A1D-B436-8281-F892-AD9CB6E3893D}"/>
              </a:ext>
            </a:extLst>
          </p:cNvPr>
          <p:cNvSpPr/>
          <p:nvPr/>
        </p:nvSpPr>
        <p:spPr>
          <a:xfrm>
            <a:off x="8546816" y="4778313"/>
            <a:ext cx="258774" cy="249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6A50E76-EF94-8302-B9E7-4E5FBD26B7AA}"/>
              </a:ext>
            </a:extLst>
          </p:cNvPr>
          <p:cNvSpPr/>
          <p:nvPr/>
        </p:nvSpPr>
        <p:spPr>
          <a:xfrm>
            <a:off x="7573310" y="5838135"/>
            <a:ext cx="663278" cy="2444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4" name="아래쪽 화살표[D] 53">
            <a:extLst>
              <a:ext uri="{FF2B5EF4-FFF2-40B4-BE49-F238E27FC236}">
                <a16:creationId xmlns:a16="http://schemas.microsoft.com/office/drawing/2014/main" id="{28BEE7A1-D1C9-4740-DFEE-4642CA6A851D}"/>
              </a:ext>
            </a:extLst>
          </p:cNvPr>
          <p:cNvSpPr/>
          <p:nvPr/>
        </p:nvSpPr>
        <p:spPr>
          <a:xfrm>
            <a:off x="8373705" y="5134032"/>
            <a:ext cx="1006320" cy="681317"/>
          </a:xfrm>
          <a:prstGeom prst="downArrow">
            <a:avLst>
              <a:gd name="adj1" fmla="val 7250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17B8F577-4ABC-48BF-2EF7-4AB2EF62C2EC}"/>
              </a:ext>
            </a:extLst>
          </p:cNvPr>
          <p:cNvSpPr/>
          <p:nvPr/>
        </p:nvSpPr>
        <p:spPr>
          <a:xfrm>
            <a:off x="8545226" y="5838135"/>
            <a:ext cx="663278" cy="2444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4B221E5C-F2DF-3A0C-7D52-467F526EB0D7}"/>
              </a:ext>
            </a:extLst>
          </p:cNvPr>
          <p:cNvSpPr/>
          <p:nvPr/>
        </p:nvSpPr>
        <p:spPr>
          <a:xfrm>
            <a:off x="7573310" y="6171067"/>
            <a:ext cx="1635194" cy="19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Poppins" panose="00000500000000000000" pitchFamily="2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74307065-DE15-033D-38BC-56938940C269}"/>
              </a:ext>
            </a:extLst>
          </p:cNvPr>
          <p:cNvSpPr/>
          <p:nvPr/>
        </p:nvSpPr>
        <p:spPr>
          <a:xfrm>
            <a:off x="6517866" y="5797890"/>
            <a:ext cx="540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RS</a:t>
            </a:r>
            <a:endParaRPr lang="ko-KR" altLang="en-US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8EB46BD-CC5A-2B02-15C9-5B5E8B134F06}"/>
              </a:ext>
            </a:extLst>
          </p:cNvPr>
          <p:cNvSpPr/>
          <p:nvPr/>
        </p:nvSpPr>
        <p:spPr>
          <a:xfrm>
            <a:off x="6426298" y="6166151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RLWE</a:t>
            </a:r>
            <a:endParaRPr lang="ko-KR" altLang="en-US" sz="20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pic>
        <p:nvPicPr>
          <p:cNvPr id="46" name="그래픽 45" descr="키">
            <a:extLst>
              <a:ext uri="{FF2B5EF4-FFF2-40B4-BE49-F238E27FC236}">
                <a16:creationId xmlns:a16="http://schemas.microsoft.com/office/drawing/2014/main" id="{AD747F47-515A-490D-B72C-4E56CCBE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00000">
            <a:off x="2923684" y="2015514"/>
            <a:ext cx="1210575" cy="1210575"/>
          </a:xfrm>
          <a:prstGeom prst="rect">
            <a:avLst/>
          </a:prstGeom>
        </p:spPr>
      </p:pic>
      <p:pic>
        <p:nvPicPr>
          <p:cNvPr id="61" name="그래픽 60" descr="키">
            <a:extLst>
              <a:ext uri="{FF2B5EF4-FFF2-40B4-BE49-F238E27FC236}">
                <a16:creationId xmlns:a16="http://schemas.microsoft.com/office/drawing/2014/main" id="{F6A39949-A5E8-48DA-B302-5E946B654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00000">
            <a:off x="8998960" y="5287597"/>
            <a:ext cx="536039" cy="5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F3E70BAF7BD8C4BAC00DBE0D68288B0" ma:contentTypeVersion="12" ma:contentTypeDescription="새 문서를 만듭니다." ma:contentTypeScope="" ma:versionID="7d3f56a077a54a6fe60a261d07e06507">
  <xsd:schema xmlns:xsd="http://www.w3.org/2001/XMLSchema" xmlns:xs="http://www.w3.org/2001/XMLSchema" xmlns:p="http://schemas.microsoft.com/office/2006/metadata/properties" xmlns:ns3="701bb08c-63a9-43ef-9735-344057b7aeb5" targetNamespace="http://schemas.microsoft.com/office/2006/metadata/properties" ma:root="true" ma:fieldsID="4f5becd0d4780224df8de361100d5b1a" ns3:_="">
    <xsd:import namespace="701bb08c-63a9-43ef-9735-344057b7ae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bb08c-63a9-43ef-9735-344057b7ae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F70D3-D31A-4BA7-8E5D-4913056A157F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701bb08c-63a9-43ef-9735-344057b7ae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424251-FAF7-4CB8-ACCD-1D02D2959F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05F78B-704A-4661-9464-AC52A05F1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bb08c-63a9-43ef-9735-344057b7ae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1290</Words>
  <Application>Microsoft Macintosh PowerPoint</Application>
  <PresentationFormat>와이드스크린</PresentationFormat>
  <Paragraphs>310</Paragraphs>
  <Slides>21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Poppins</vt:lpstr>
      <vt:lpstr>Arial</vt:lpstr>
      <vt:lpstr>Poppins SemiBold</vt:lpstr>
      <vt:lpstr>Cambria Math</vt:lpstr>
      <vt:lpstr>Poppins Light</vt:lpstr>
      <vt:lpstr>Poppins ExtraLight</vt:lpstr>
      <vt:lpstr>맑은 고딕</vt:lpstr>
      <vt:lpstr>Poppins ExtraBold</vt:lpstr>
      <vt:lpstr>Office 테마</vt:lpstr>
      <vt:lpstr>H E R M E S  Efficient Ring Packing using MLWE Ciphertexts and Application to Transciphering</vt:lpstr>
      <vt:lpstr>Summary</vt:lpstr>
      <vt:lpstr>Ring Packing</vt:lpstr>
      <vt:lpstr>RLWE formats for FHE</vt:lpstr>
      <vt:lpstr>Large parameters for FHE RP</vt:lpstr>
      <vt:lpstr>Accelerating FHE RP</vt:lpstr>
      <vt:lpstr>RLWE Moduli Optimization</vt:lpstr>
      <vt:lpstr>RLWE Degree Optimization</vt:lpstr>
      <vt:lpstr>Improved FHE RP</vt:lpstr>
      <vt:lpstr>Existing Approaches</vt:lpstr>
      <vt:lpstr>RP as a Matrix Multiplication</vt:lpstr>
      <vt:lpstr>Existing Approaches</vt:lpstr>
      <vt:lpstr>Base RP with Existing Approaches</vt:lpstr>
      <vt:lpstr>HERMES</vt:lpstr>
      <vt:lpstr>HERMES0: Column method</vt:lpstr>
      <vt:lpstr>HERMES1: Block method</vt:lpstr>
      <vt:lpstr>Experimental Result</vt:lpstr>
      <vt:lpstr>Ring Packing</vt:lpstr>
      <vt:lpstr>Transciphering</vt:lpstr>
      <vt:lpstr>Wrapping up!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HERMES: Efficient Ring Packing using MLWE Ciphertexts</dc:title>
  <dc:creator>JaiHyun</dc:creator>
  <cp:lastModifiedBy>Park JaiHyun</cp:lastModifiedBy>
  <cp:revision>201</cp:revision>
  <dcterms:created xsi:type="dcterms:W3CDTF">2023-03-14T04:43:24Z</dcterms:created>
  <dcterms:modified xsi:type="dcterms:W3CDTF">2023-08-18T03:57:08Z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0x0101003F3E70BAF7BD8C4BAC00DBE0D68288B0</vt:lpwstr>
  </property>
</Properties>
</file>