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36"/>
  </p:notesMasterIdLst>
  <p:sldIdLst>
    <p:sldId id="925" r:id="rId5"/>
    <p:sldId id="910" r:id="rId6"/>
    <p:sldId id="911" r:id="rId7"/>
    <p:sldId id="912" r:id="rId8"/>
    <p:sldId id="916" r:id="rId9"/>
    <p:sldId id="958" r:id="rId10"/>
    <p:sldId id="938" r:id="rId11"/>
    <p:sldId id="939" r:id="rId12"/>
    <p:sldId id="940" r:id="rId13"/>
    <p:sldId id="917" r:id="rId14"/>
    <p:sldId id="964" r:id="rId15"/>
    <p:sldId id="965" r:id="rId16"/>
    <p:sldId id="915" r:id="rId17"/>
    <p:sldId id="913" r:id="rId18"/>
    <p:sldId id="941" r:id="rId19"/>
    <p:sldId id="942" r:id="rId20"/>
    <p:sldId id="966" r:id="rId21"/>
    <p:sldId id="944" r:id="rId22"/>
    <p:sldId id="945" r:id="rId23"/>
    <p:sldId id="957" r:id="rId24"/>
    <p:sldId id="946" r:id="rId25"/>
    <p:sldId id="952" r:id="rId26"/>
    <p:sldId id="967" r:id="rId27"/>
    <p:sldId id="919" r:id="rId28"/>
    <p:sldId id="960" r:id="rId29"/>
    <p:sldId id="936" r:id="rId30"/>
    <p:sldId id="963" r:id="rId31"/>
    <p:sldId id="961" r:id="rId32"/>
    <p:sldId id="954" r:id="rId33"/>
    <p:sldId id="934" r:id="rId34"/>
    <p:sldId id="922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 Math" panose="0204050305040603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CA"/>
    <a:srgbClr val="ED4747"/>
    <a:srgbClr val="64DD17"/>
    <a:srgbClr val="974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95067A-2705-4976-B454-9FF4FAFC2D07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18F47C5-EEF9-4306-924A-59C414E5C2B1}">
      <dgm:prSet custT="1"/>
      <dgm:spPr/>
      <dgm:t>
        <a:bodyPr/>
        <a:lstStyle/>
        <a:p>
          <a:pPr algn="l"/>
          <a:r>
            <a:rPr lang="en-US" sz="4400" dirty="0"/>
            <a:t>Basic Concepts</a:t>
          </a:r>
        </a:p>
      </dgm:t>
    </dgm:pt>
    <dgm:pt modelId="{F6DD0695-EED6-40E8-B51F-5635EE678826}" type="parTrans" cxnId="{7C260D9C-F902-4EBF-96A1-9F1DD69FED65}">
      <dgm:prSet/>
      <dgm:spPr/>
      <dgm:t>
        <a:bodyPr/>
        <a:lstStyle/>
        <a:p>
          <a:pPr algn="l"/>
          <a:endParaRPr lang="en-US"/>
        </a:p>
      </dgm:t>
    </dgm:pt>
    <dgm:pt modelId="{855DCB4C-E00F-41E7-827D-52E5DA4803B2}" type="sibTrans" cxnId="{7C260D9C-F902-4EBF-96A1-9F1DD69FED65}">
      <dgm:prSet/>
      <dgm:spPr/>
      <dgm:t>
        <a:bodyPr/>
        <a:lstStyle/>
        <a:p>
          <a:pPr algn="l"/>
          <a:endParaRPr lang="en-US"/>
        </a:p>
      </dgm:t>
    </dgm:pt>
    <dgm:pt modelId="{1530666E-6D6F-4413-BB59-C81449F344E1}">
      <dgm:prSet custT="1"/>
      <dgm:spPr/>
      <dgm:t>
        <a:bodyPr/>
        <a:lstStyle/>
        <a:p>
          <a:pPr algn="l"/>
          <a:r>
            <a:rPr lang="en-US" sz="4400" dirty="0"/>
            <a:t>Geometric Hints</a:t>
          </a:r>
        </a:p>
      </dgm:t>
    </dgm:pt>
    <dgm:pt modelId="{CE8753D6-1F89-48B5-B100-501BF6C43DC3}" type="parTrans" cxnId="{7D04C6D7-7CAB-4138-AD07-CF71ACF84609}">
      <dgm:prSet/>
      <dgm:spPr/>
      <dgm:t>
        <a:bodyPr/>
        <a:lstStyle/>
        <a:p>
          <a:pPr algn="l"/>
          <a:endParaRPr lang="en-US"/>
        </a:p>
      </dgm:t>
    </dgm:pt>
    <dgm:pt modelId="{B41F18BB-B002-40F3-A02A-19F989685A51}" type="sibTrans" cxnId="{7D04C6D7-7CAB-4138-AD07-CF71ACF84609}">
      <dgm:prSet/>
      <dgm:spPr/>
      <dgm:t>
        <a:bodyPr/>
        <a:lstStyle/>
        <a:p>
          <a:pPr algn="l"/>
          <a:endParaRPr lang="en-US"/>
        </a:p>
      </dgm:t>
    </dgm:pt>
    <dgm:pt modelId="{6544467A-2E0B-4BDD-86EE-D411F3CA2A82}">
      <dgm:prSet custT="1"/>
      <dgm:spPr/>
      <dgm:t>
        <a:bodyPr/>
        <a:lstStyle/>
        <a:p>
          <a:pPr algn="l"/>
          <a:r>
            <a:rPr lang="en-US" sz="4400" dirty="0"/>
            <a:t>Applications</a:t>
          </a:r>
          <a:endParaRPr lang="en-US" sz="6200" dirty="0"/>
        </a:p>
      </dgm:t>
    </dgm:pt>
    <dgm:pt modelId="{89248CA9-129F-419B-BB43-5CC3730341F6}" type="parTrans" cxnId="{80B6289D-B665-41E6-ACE1-FD2CB8C4E45B}">
      <dgm:prSet/>
      <dgm:spPr/>
      <dgm:t>
        <a:bodyPr/>
        <a:lstStyle/>
        <a:p>
          <a:pPr algn="l"/>
          <a:endParaRPr lang="en-US"/>
        </a:p>
      </dgm:t>
    </dgm:pt>
    <dgm:pt modelId="{4B0988A2-C87C-4A0F-B657-85EFFA87157F}" type="sibTrans" cxnId="{80B6289D-B665-41E6-ACE1-FD2CB8C4E45B}">
      <dgm:prSet/>
      <dgm:spPr/>
      <dgm:t>
        <a:bodyPr/>
        <a:lstStyle/>
        <a:p>
          <a:pPr algn="l"/>
          <a:endParaRPr lang="en-US"/>
        </a:p>
      </dgm:t>
    </dgm:pt>
    <dgm:pt modelId="{AE7BD1A5-2DB6-47A6-A314-828F0968D889}" type="pres">
      <dgm:prSet presAssocID="{A795067A-2705-4976-B454-9FF4FAFC2D07}" presName="vert0" presStyleCnt="0">
        <dgm:presLayoutVars>
          <dgm:dir/>
          <dgm:animOne val="branch"/>
          <dgm:animLvl val="lvl"/>
        </dgm:presLayoutVars>
      </dgm:prSet>
      <dgm:spPr/>
    </dgm:pt>
    <dgm:pt modelId="{9FBCE529-CF9A-48FC-8FF2-4C735692901E}" type="pres">
      <dgm:prSet presAssocID="{E18F47C5-EEF9-4306-924A-59C414E5C2B1}" presName="thickLine" presStyleLbl="alignNode1" presStyleIdx="0" presStyleCnt="3"/>
      <dgm:spPr/>
    </dgm:pt>
    <dgm:pt modelId="{93A55BF3-B106-4146-8AB1-ED10857AA475}" type="pres">
      <dgm:prSet presAssocID="{E18F47C5-EEF9-4306-924A-59C414E5C2B1}" presName="horz1" presStyleCnt="0"/>
      <dgm:spPr/>
    </dgm:pt>
    <dgm:pt modelId="{5AC716C6-899B-48D4-A0CA-73EEC35AAE09}" type="pres">
      <dgm:prSet presAssocID="{E18F47C5-EEF9-4306-924A-59C414E5C2B1}" presName="tx1" presStyleLbl="revTx" presStyleIdx="0" presStyleCnt="3"/>
      <dgm:spPr/>
    </dgm:pt>
    <dgm:pt modelId="{377B4FD9-F001-48AF-95D1-B7BED3E4A39B}" type="pres">
      <dgm:prSet presAssocID="{E18F47C5-EEF9-4306-924A-59C414E5C2B1}" presName="vert1" presStyleCnt="0"/>
      <dgm:spPr/>
    </dgm:pt>
    <dgm:pt modelId="{69CAF171-F6D6-4425-A6DE-A34390AED125}" type="pres">
      <dgm:prSet presAssocID="{1530666E-6D6F-4413-BB59-C81449F344E1}" presName="thickLine" presStyleLbl="alignNode1" presStyleIdx="1" presStyleCnt="3"/>
      <dgm:spPr/>
    </dgm:pt>
    <dgm:pt modelId="{36ABA683-765C-44F5-BF5A-BAC1A249B8BA}" type="pres">
      <dgm:prSet presAssocID="{1530666E-6D6F-4413-BB59-C81449F344E1}" presName="horz1" presStyleCnt="0"/>
      <dgm:spPr/>
    </dgm:pt>
    <dgm:pt modelId="{F9467D94-1AD9-463B-9140-6385E14A232B}" type="pres">
      <dgm:prSet presAssocID="{1530666E-6D6F-4413-BB59-C81449F344E1}" presName="tx1" presStyleLbl="revTx" presStyleIdx="1" presStyleCnt="3"/>
      <dgm:spPr/>
    </dgm:pt>
    <dgm:pt modelId="{CFCFDD4F-CD04-420A-ACE0-ECA369FBF3CF}" type="pres">
      <dgm:prSet presAssocID="{1530666E-6D6F-4413-BB59-C81449F344E1}" presName="vert1" presStyleCnt="0"/>
      <dgm:spPr/>
    </dgm:pt>
    <dgm:pt modelId="{8CD949BC-502B-4C57-802A-30738B9034F4}" type="pres">
      <dgm:prSet presAssocID="{6544467A-2E0B-4BDD-86EE-D411F3CA2A82}" presName="thickLine" presStyleLbl="alignNode1" presStyleIdx="2" presStyleCnt="3"/>
      <dgm:spPr/>
    </dgm:pt>
    <dgm:pt modelId="{55237C5E-8269-41B7-9641-03B9766D579A}" type="pres">
      <dgm:prSet presAssocID="{6544467A-2E0B-4BDD-86EE-D411F3CA2A82}" presName="horz1" presStyleCnt="0"/>
      <dgm:spPr/>
    </dgm:pt>
    <dgm:pt modelId="{092BEC94-3E0F-4D52-92D4-BCA9EF096F40}" type="pres">
      <dgm:prSet presAssocID="{6544467A-2E0B-4BDD-86EE-D411F3CA2A82}" presName="tx1" presStyleLbl="revTx" presStyleIdx="2" presStyleCnt="3"/>
      <dgm:spPr/>
    </dgm:pt>
    <dgm:pt modelId="{9EEBFEA3-852A-4AE9-8966-2E45D832AAE3}" type="pres">
      <dgm:prSet presAssocID="{6544467A-2E0B-4BDD-86EE-D411F3CA2A82}" presName="vert1" presStyleCnt="0"/>
      <dgm:spPr/>
    </dgm:pt>
  </dgm:ptLst>
  <dgm:cxnLst>
    <dgm:cxn modelId="{26308F2B-7B94-4D0F-AB0B-F787DE1A83F2}" type="presOf" srcId="{E18F47C5-EEF9-4306-924A-59C414E5C2B1}" destId="{5AC716C6-899B-48D4-A0CA-73EEC35AAE09}" srcOrd="0" destOrd="0" presId="urn:microsoft.com/office/officeart/2008/layout/LinedList"/>
    <dgm:cxn modelId="{434C4A33-90A3-4EBC-99F6-F059E5A8DA68}" type="presOf" srcId="{1530666E-6D6F-4413-BB59-C81449F344E1}" destId="{F9467D94-1AD9-463B-9140-6385E14A232B}" srcOrd="0" destOrd="0" presId="urn:microsoft.com/office/officeart/2008/layout/LinedList"/>
    <dgm:cxn modelId="{7C260D9C-F902-4EBF-96A1-9F1DD69FED65}" srcId="{A795067A-2705-4976-B454-9FF4FAFC2D07}" destId="{E18F47C5-EEF9-4306-924A-59C414E5C2B1}" srcOrd="0" destOrd="0" parTransId="{F6DD0695-EED6-40E8-B51F-5635EE678826}" sibTransId="{855DCB4C-E00F-41E7-827D-52E5DA4803B2}"/>
    <dgm:cxn modelId="{80B6289D-B665-41E6-ACE1-FD2CB8C4E45B}" srcId="{A795067A-2705-4976-B454-9FF4FAFC2D07}" destId="{6544467A-2E0B-4BDD-86EE-D411F3CA2A82}" srcOrd="2" destOrd="0" parTransId="{89248CA9-129F-419B-BB43-5CC3730341F6}" sibTransId="{4B0988A2-C87C-4A0F-B657-85EFFA87157F}"/>
    <dgm:cxn modelId="{848618B2-6BBF-400F-82E1-94344AA100FA}" type="presOf" srcId="{A795067A-2705-4976-B454-9FF4FAFC2D07}" destId="{AE7BD1A5-2DB6-47A6-A314-828F0968D889}" srcOrd="0" destOrd="0" presId="urn:microsoft.com/office/officeart/2008/layout/LinedList"/>
    <dgm:cxn modelId="{7D04C6D7-7CAB-4138-AD07-CF71ACF84609}" srcId="{A795067A-2705-4976-B454-9FF4FAFC2D07}" destId="{1530666E-6D6F-4413-BB59-C81449F344E1}" srcOrd="1" destOrd="0" parTransId="{CE8753D6-1F89-48B5-B100-501BF6C43DC3}" sibTransId="{B41F18BB-B002-40F3-A02A-19F989685A51}"/>
    <dgm:cxn modelId="{CC4AC0FD-5FCB-4F49-8329-EC4E9C7FBDF5}" type="presOf" srcId="{6544467A-2E0B-4BDD-86EE-D411F3CA2A82}" destId="{092BEC94-3E0F-4D52-92D4-BCA9EF096F40}" srcOrd="0" destOrd="0" presId="urn:microsoft.com/office/officeart/2008/layout/LinedList"/>
    <dgm:cxn modelId="{B2C83F1A-BA36-40D8-B1DD-A07418CA261F}" type="presParOf" srcId="{AE7BD1A5-2DB6-47A6-A314-828F0968D889}" destId="{9FBCE529-CF9A-48FC-8FF2-4C735692901E}" srcOrd="0" destOrd="0" presId="urn:microsoft.com/office/officeart/2008/layout/LinedList"/>
    <dgm:cxn modelId="{8D0CC575-4864-4705-993F-B2BA83FEF1BA}" type="presParOf" srcId="{AE7BD1A5-2DB6-47A6-A314-828F0968D889}" destId="{93A55BF3-B106-4146-8AB1-ED10857AA475}" srcOrd="1" destOrd="0" presId="urn:microsoft.com/office/officeart/2008/layout/LinedList"/>
    <dgm:cxn modelId="{C33D5706-24BB-4BF6-B898-81C7147B7237}" type="presParOf" srcId="{93A55BF3-B106-4146-8AB1-ED10857AA475}" destId="{5AC716C6-899B-48D4-A0CA-73EEC35AAE09}" srcOrd="0" destOrd="0" presId="urn:microsoft.com/office/officeart/2008/layout/LinedList"/>
    <dgm:cxn modelId="{8E16C0E9-FB52-4FE2-B098-6C6A3F1C12BB}" type="presParOf" srcId="{93A55BF3-B106-4146-8AB1-ED10857AA475}" destId="{377B4FD9-F001-48AF-95D1-B7BED3E4A39B}" srcOrd="1" destOrd="0" presId="urn:microsoft.com/office/officeart/2008/layout/LinedList"/>
    <dgm:cxn modelId="{171908A2-AE74-4FAC-9988-D7450E2F011B}" type="presParOf" srcId="{AE7BD1A5-2DB6-47A6-A314-828F0968D889}" destId="{69CAF171-F6D6-4425-A6DE-A34390AED125}" srcOrd="2" destOrd="0" presId="urn:microsoft.com/office/officeart/2008/layout/LinedList"/>
    <dgm:cxn modelId="{F6213563-A442-4761-85D4-8D14442A7FD0}" type="presParOf" srcId="{AE7BD1A5-2DB6-47A6-A314-828F0968D889}" destId="{36ABA683-765C-44F5-BF5A-BAC1A249B8BA}" srcOrd="3" destOrd="0" presId="urn:microsoft.com/office/officeart/2008/layout/LinedList"/>
    <dgm:cxn modelId="{3FE2A562-0630-4528-823C-17DA3365E723}" type="presParOf" srcId="{36ABA683-765C-44F5-BF5A-BAC1A249B8BA}" destId="{F9467D94-1AD9-463B-9140-6385E14A232B}" srcOrd="0" destOrd="0" presId="urn:microsoft.com/office/officeart/2008/layout/LinedList"/>
    <dgm:cxn modelId="{24DE9873-1980-4F59-954A-CD1D8AF551BC}" type="presParOf" srcId="{36ABA683-765C-44F5-BF5A-BAC1A249B8BA}" destId="{CFCFDD4F-CD04-420A-ACE0-ECA369FBF3CF}" srcOrd="1" destOrd="0" presId="urn:microsoft.com/office/officeart/2008/layout/LinedList"/>
    <dgm:cxn modelId="{B793DC80-9125-4B55-8576-750C52FD2C5E}" type="presParOf" srcId="{AE7BD1A5-2DB6-47A6-A314-828F0968D889}" destId="{8CD949BC-502B-4C57-802A-30738B9034F4}" srcOrd="4" destOrd="0" presId="urn:microsoft.com/office/officeart/2008/layout/LinedList"/>
    <dgm:cxn modelId="{E4BCA362-893D-47B9-BB78-5ED615A584E5}" type="presParOf" srcId="{AE7BD1A5-2DB6-47A6-A314-828F0968D889}" destId="{55237C5E-8269-41B7-9641-03B9766D579A}" srcOrd="5" destOrd="0" presId="urn:microsoft.com/office/officeart/2008/layout/LinedList"/>
    <dgm:cxn modelId="{0F1A3267-8A5A-484C-ACAB-8BB1A89D2FEF}" type="presParOf" srcId="{55237C5E-8269-41B7-9641-03B9766D579A}" destId="{092BEC94-3E0F-4D52-92D4-BCA9EF096F40}" srcOrd="0" destOrd="0" presId="urn:microsoft.com/office/officeart/2008/layout/LinedList"/>
    <dgm:cxn modelId="{75AF1C1E-3BA0-4277-884A-E2BAA8E547C0}" type="presParOf" srcId="{55237C5E-8269-41B7-9641-03B9766D579A}" destId="{9EEBFEA3-852A-4AE9-8966-2E45D832AA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95067A-2705-4976-B454-9FF4FAFC2D07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18F47C5-EEF9-4306-924A-59C414E5C2B1}">
      <dgm:prSet custT="1"/>
      <dgm:spPr/>
      <dgm:t>
        <a:bodyPr/>
        <a:lstStyle/>
        <a:p>
          <a:pPr algn="l"/>
          <a:r>
            <a:rPr lang="en-US" sz="4400" b="1" dirty="0">
              <a:solidFill>
                <a:srgbClr val="0085CA"/>
              </a:solidFill>
            </a:rPr>
            <a:t>Basic Concepts</a:t>
          </a:r>
        </a:p>
      </dgm:t>
    </dgm:pt>
    <dgm:pt modelId="{F6DD0695-EED6-40E8-B51F-5635EE678826}" type="parTrans" cxnId="{7C260D9C-F902-4EBF-96A1-9F1DD69FED65}">
      <dgm:prSet/>
      <dgm:spPr/>
      <dgm:t>
        <a:bodyPr/>
        <a:lstStyle/>
        <a:p>
          <a:pPr algn="l"/>
          <a:endParaRPr lang="en-US"/>
        </a:p>
      </dgm:t>
    </dgm:pt>
    <dgm:pt modelId="{855DCB4C-E00F-41E7-827D-52E5DA4803B2}" type="sibTrans" cxnId="{7C260D9C-F902-4EBF-96A1-9F1DD69FED65}">
      <dgm:prSet/>
      <dgm:spPr/>
      <dgm:t>
        <a:bodyPr/>
        <a:lstStyle/>
        <a:p>
          <a:pPr algn="l"/>
          <a:endParaRPr lang="en-US"/>
        </a:p>
      </dgm:t>
    </dgm:pt>
    <dgm:pt modelId="{1530666E-6D6F-4413-BB59-C81449F344E1}">
      <dgm:prSet custT="1"/>
      <dgm:spPr/>
      <dgm:t>
        <a:bodyPr/>
        <a:lstStyle/>
        <a:p>
          <a:pPr algn="l"/>
          <a:r>
            <a:rPr lang="en-US" sz="4400" dirty="0"/>
            <a:t>Geometric Hints</a:t>
          </a:r>
        </a:p>
      </dgm:t>
    </dgm:pt>
    <dgm:pt modelId="{CE8753D6-1F89-48B5-B100-501BF6C43DC3}" type="parTrans" cxnId="{7D04C6D7-7CAB-4138-AD07-CF71ACF84609}">
      <dgm:prSet/>
      <dgm:spPr/>
      <dgm:t>
        <a:bodyPr/>
        <a:lstStyle/>
        <a:p>
          <a:pPr algn="l"/>
          <a:endParaRPr lang="en-US"/>
        </a:p>
      </dgm:t>
    </dgm:pt>
    <dgm:pt modelId="{B41F18BB-B002-40F3-A02A-19F989685A51}" type="sibTrans" cxnId="{7D04C6D7-7CAB-4138-AD07-CF71ACF84609}">
      <dgm:prSet/>
      <dgm:spPr/>
      <dgm:t>
        <a:bodyPr/>
        <a:lstStyle/>
        <a:p>
          <a:pPr algn="l"/>
          <a:endParaRPr lang="en-US"/>
        </a:p>
      </dgm:t>
    </dgm:pt>
    <dgm:pt modelId="{6544467A-2E0B-4BDD-86EE-D411F3CA2A82}">
      <dgm:prSet custT="1"/>
      <dgm:spPr/>
      <dgm:t>
        <a:bodyPr/>
        <a:lstStyle/>
        <a:p>
          <a:pPr algn="l"/>
          <a:r>
            <a:rPr lang="en-US" sz="4400" dirty="0"/>
            <a:t>Applications</a:t>
          </a:r>
          <a:endParaRPr lang="en-US" sz="6200" dirty="0"/>
        </a:p>
      </dgm:t>
    </dgm:pt>
    <dgm:pt modelId="{89248CA9-129F-419B-BB43-5CC3730341F6}" type="parTrans" cxnId="{80B6289D-B665-41E6-ACE1-FD2CB8C4E45B}">
      <dgm:prSet/>
      <dgm:spPr/>
      <dgm:t>
        <a:bodyPr/>
        <a:lstStyle/>
        <a:p>
          <a:pPr algn="l"/>
          <a:endParaRPr lang="en-US"/>
        </a:p>
      </dgm:t>
    </dgm:pt>
    <dgm:pt modelId="{4B0988A2-C87C-4A0F-B657-85EFFA87157F}" type="sibTrans" cxnId="{80B6289D-B665-41E6-ACE1-FD2CB8C4E45B}">
      <dgm:prSet/>
      <dgm:spPr/>
      <dgm:t>
        <a:bodyPr/>
        <a:lstStyle/>
        <a:p>
          <a:pPr algn="l"/>
          <a:endParaRPr lang="en-US"/>
        </a:p>
      </dgm:t>
    </dgm:pt>
    <dgm:pt modelId="{AE7BD1A5-2DB6-47A6-A314-828F0968D889}" type="pres">
      <dgm:prSet presAssocID="{A795067A-2705-4976-B454-9FF4FAFC2D07}" presName="vert0" presStyleCnt="0">
        <dgm:presLayoutVars>
          <dgm:dir/>
          <dgm:animOne val="branch"/>
          <dgm:animLvl val="lvl"/>
        </dgm:presLayoutVars>
      </dgm:prSet>
      <dgm:spPr/>
    </dgm:pt>
    <dgm:pt modelId="{9FBCE529-CF9A-48FC-8FF2-4C735692901E}" type="pres">
      <dgm:prSet presAssocID="{E18F47C5-EEF9-4306-924A-59C414E5C2B1}" presName="thickLine" presStyleLbl="alignNode1" presStyleIdx="0" presStyleCnt="3"/>
      <dgm:spPr/>
    </dgm:pt>
    <dgm:pt modelId="{93A55BF3-B106-4146-8AB1-ED10857AA475}" type="pres">
      <dgm:prSet presAssocID="{E18F47C5-EEF9-4306-924A-59C414E5C2B1}" presName="horz1" presStyleCnt="0"/>
      <dgm:spPr/>
    </dgm:pt>
    <dgm:pt modelId="{5AC716C6-899B-48D4-A0CA-73EEC35AAE09}" type="pres">
      <dgm:prSet presAssocID="{E18F47C5-EEF9-4306-924A-59C414E5C2B1}" presName="tx1" presStyleLbl="revTx" presStyleIdx="0" presStyleCnt="3"/>
      <dgm:spPr/>
    </dgm:pt>
    <dgm:pt modelId="{377B4FD9-F001-48AF-95D1-B7BED3E4A39B}" type="pres">
      <dgm:prSet presAssocID="{E18F47C5-EEF9-4306-924A-59C414E5C2B1}" presName="vert1" presStyleCnt="0"/>
      <dgm:spPr/>
    </dgm:pt>
    <dgm:pt modelId="{69CAF171-F6D6-4425-A6DE-A34390AED125}" type="pres">
      <dgm:prSet presAssocID="{1530666E-6D6F-4413-BB59-C81449F344E1}" presName="thickLine" presStyleLbl="alignNode1" presStyleIdx="1" presStyleCnt="3"/>
      <dgm:spPr/>
    </dgm:pt>
    <dgm:pt modelId="{36ABA683-765C-44F5-BF5A-BAC1A249B8BA}" type="pres">
      <dgm:prSet presAssocID="{1530666E-6D6F-4413-BB59-C81449F344E1}" presName="horz1" presStyleCnt="0"/>
      <dgm:spPr/>
    </dgm:pt>
    <dgm:pt modelId="{F9467D94-1AD9-463B-9140-6385E14A232B}" type="pres">
      <dgm:prSet presAssocID="{1530666E-6D6F-4413-BB59-C81449F344E1}" presName="tx1" presStyleLbl="revTx" presStyleIdx="1" presStyleCnt="3"/>
      <dgm:spPr/>
    </dgm:pt>
    <dgm:pt modelId="{CFCFDD4F-CD04-420A-ACE0-ECA369FBF3CF}" type="pres">
      <dgm:prSet presAssocID="{1530666E-6D6F-4413-BB59-C81449F344E1}" presName="vert1" presStyleCnt="0"/>
      <dgm:spPr/>
    </dgm:pt>
    <dgm:pt modelId="{8CD949BC-502B-4C57-802A-30738B9034F4}" type="pres">
      <dgm:prSet presAssocID="{6544467A-2E0B-4BDD-86EE-D411F3CA2A82}" presName="thickLine" presStyleLbl="alignNode1" presStyleIdx="2" presStyleCnt="3"/>
      <dgm:spPr/>
    </dgm:pt>
    <dgm:pt modelId="{55237C5E-8269-41B7-9641-03B9766D579A}" type="pres">
      <dgm:prSet presAssocID="{6544467A-2E0B-4BDD-86EE-D411F3CA2A82}" presName="horz1" presStyleCnt="0"/>
      <dgm:spPr/>
    </dgm:pt>
    <dgm:pt modelId="{092BEC94-3E0F-4D52-92D4-BCA9EF096F40}" type="pres">
      <dgm:prSet presAssocID="{6544467A-2E0B-4BDD-86EE-D411F3CA2A82}" presName="tx1" presStyleLbl="revTx" presStyleIdx="2" presStyleCnt="3"/>
      <dgm:spPr/>
    </dgm:pt>
    <dgm:pt modelId="{9EEBFEA3-852A-4AE9-8966-2E45D832AAE3}" type="pres">
      <dgm:prSet presAssocID="{6544467A-2E0B-4BDD-86EE-D411F3CA2A82}" presName="vert1" presStyleCnt="0"/>
      <dgm:spPr/>
    </dgm:pt>
  </dgm:ptLst>
  <dgm:cxnLst>
    <dgm:cxn modelId="{26308F2B-7B94-4D0F-AB0B-F787DE1A83F2}" type="presOf" srcId="{E18F47C5-EEF9-4306-924A-59C414E5C2B1}" destId="{5AC716C6-899B-48D4-A0CA-73EEC35AAE09}" srcOrd="0" destOrd="0" presId="urn:microsoft.com/office/officeart/2008/layout/LinedList"/>
    <dgm:cxn modelId="{434C4A33-90A3-4EBC-99F6-F059E5A8DA68}" type="presOf" srcId="{1530666E-6D6F-4413-BB59-C81449F344E1}" destId="{F9467D94-1AD9-463B-9140-6385E14A232B}" srcOrd="0" destOrd="0" presId="urn:microsoft.com/office/officeart/2008/layout/LinedList"/>
    <dgm:cxn modelId="{7C260D9C-F902-4EBF-96A1-9F1DD69FED65}" srcId="{A795067A-2705-4976-B454-9FF4FAFC2D07}" destId="{E18F47C5-EEF9-4306-924A-59C414E5C2B1}" srcOrd="0" destOrd="0" parTransId="{F6DD0695-EED6-40E8-B51F-5635EE678826}" sibTransId="{855DCB4C-E00F-41E7-827D-52E5DA4803B2}"/>
    <dgm:cxn modelId="{80B6289D-B665-41E6-ACE1-FD2CB8C4E45B}" srcId="{A795067A-2705-4976-B454-9FF4FAFC2D07}" destId="{6544467A-2E0B-4BDD-86EE-D411F3CA2A82}" srcOrd="2" destOrd="0" parTransId="{89248CA9-129F-419B-BB43-5CC3730341F6}" sibTransId="{4B0988A2-C87C-4A0F-B657-85EFFA87157F}"/>
    <dgm:cxn modelId="{848618B2-6BBF-400F-82E1-94344AA100FA}" type="presOf" srcId="{A795067A-2705-4976-B454-9FF4FAFC2D07}" destId="{AE7BD1A5-2DB6-47A6-A314-828F0968D889}" srcOrd="0" destOrd="0" presId="urn:microsoft.com/office/officeart/2008/layout/LinedList"/>
    <dgm:cxn modelId="{7D04C6D7-7CAB-4138-AD07-CF71ACF84609}" srcId="{A795067A-2705-4976-B454-9FF4FAFC2D07}" destId="{1530666E-6D6F-4413-BB59-C81449F344E1}" srcOrd="1" destOrd="0" parTransId="{CE8753D6-1F89-48B5-B100-501BF6C43DC3}" sibTransId="{B41F18BB-B002-40F3-A02A-19F989685A51}"/>
    <dgm:cxn modelId="{CC4AC0FD-5FCB-4F49-8329-EC4E9C7FBDF5}" type="presOf" srcId="{6544467A-2E0B-4BDD-86EE-D411F3CA2A82}" destId="{092BEC94-3E0F-4D52-92D4-BCA9EF096F40}" srcOrd="0" destOrd="0" presId="urn:microsoft.com/office/officeart/2008/layout/LinedList"/>
    <dgm:cxn modelId="{B2C83F1A-BA36-40D8-B1DD-A07418CA261F}" type="presParOf" srcId="{AE7BD1A5-2DB6-47A6-A314-828F0968D889}" destId="{9FBCE529-CF9A-48FC-8FF2-4C735692901E}" srcOrd="0" destOrd="0" presId="urn:microsoft.com/office/officeart/2008/layout/LinedList"/>
    <dgm:cxn modelId="{8D0CC575-4864-4705-993F-B2BA83FEF1BA}" type="presParOf" srcId="{AE7BD1A5-2DB6-47A6-A314-828F0968D889}" destId="{93A55BF3-B106-4146-8AB1-ED10857AA475}" srcOrd="1" destOrd="0" presId="urn:microsoft.com/office/officeart/2008/layout/LinedList"/>
    <dgm:cxn modelId="{C33D5706-24BB-4BF6-B898-81C7147B7237}" type="presParOf" srcId="{93A55BF3-B106-4146-8AB1-ED10857AA475}" destId="{5AC716C6-899B-48D4-A0CA-73EEC35AAE09}" srcOrd="0" destOrd="0" presId="urn:microsoft.com/office/officeart/2008/layout/LinedList"/>
    <dgm:cxn modelId="{8E16C0E9-FB52-4FE2-B098-6C6A3F1C12BB}" type="presParOf" srcId="{93A55BF3-B106-4146-8AB1-ED10857AA475}" destId="{377B4FD9-F001-48AF-95D1-B7BED3E4A39B}" srcOrd="1" destOrd="0" presId="urn:microsoft.com/office/officeart/2008/layout/LinedList"/>
    <dgm:cxn modelId="{171908A2-AE74-4FAC-9988-D7450E2F011B}" type="presParOf" srcId="{AE7BD1A5-2DB6-47A6-A314-828F0968D889}" destId="{69CAF171-F6D6-4425-A6DE-A34390AED125}" srcOrd="2" destOrd="0" presId="urn:microsoft.com/office/officeart/2008/layout/LinedList"/>
    <dgm:cxn modelId="{F6213563-A442-4761-85D4-8D14442A7FD0}" type="presParOf" srcId="{AE7BD1A5-2DB6-47A6-A314-828F0968D889}" destId="{36ABA683-765C-44F5-BF5A-BAC1A249B8BA}" srcOrd="3" destOrd="0" presId="urn:microsoft.com/office/officeart/2008/layout/LinedList"/>
    <dgm:cxn modelId="{3FE2A562-0630-4528-823C-17DA3365E723}" type="presParOf" srcId="{36ABA683-765C-44F5-BF5A-BAC1A249B8BA}" destId="{F9467D94-1AD9-463B-9140-6385E14A232B}" srcOrd="0" destOrd="0" presId="urn:microsoft.com/office/officeart/2008/layout/LinedList"/>
    <dgm:cxn modelId="{24DE9873-1980-4F59-954A-CD1D8AF551BC}" type="presParOf" srcId="{36ABA683-765C-44F5-BF5A-BAC1A249B8BA}" destId="{CFCFDD4F-CD04-420A-ACE0-ECA369FBF3CF}" srcOrd="1" destOrd="0" presId="urn:microsoft.com/office/officeart/2008/layout/LinedList"/>
    <dgm:cxn modelId="{B793DC80-9125-4B55-8576-750C52FD2C5E}" type="presParOf" srcId="{AE7BD1A5-2DB6-47A6-A314-828F0968D889}" destId="{8CD949BC-502B-4C57-802A-30738B9034F4}" srcOrd="4" destOrd="0" presId="urn:microsoft.com/office/officeart/2008/layout/LinedList"/>
    <dgm:cxn modelId="{E4BCA362-893D-47B9-BB78-5ED615A584E5}" type="presParOf" srcId="{AE7BD1A5-2DB6-47A6-A314-828F0968D889}" destId="{55237C5E-8269-41B7-9641-03B9766D579A}" srcOrd="5" destOrd="0" presId="urn:microsoft.com/office/officeart/2008/layout/LinedList"/>
    <dgm:cxn modelId="{0F1A3267-8A5A-484C-ACAB-8BB1A89D2FEF}" type="presParOf" srcId="{55237C5E-8269-41B7-9641-03B9766D579A}" destId="{092BEC94-3E0F-4D52-92D4-BCA9EF096F40}" srcOrd="0" destOrd="0" presId="urn:microsoft.com/office/officeart/2008/layout/LinedList"/>
    <dgm:cxn modelId="{75AF1C1E-3BA0-4277-884A-E2BAA8E547C0}" type="presParOf" srcId="{55237C5E-8269-41B7-9641-03B9766D579A}" destId="{9EEBFEA3-852A-4AE9-8966-2E45D832AA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95067A-2705-4976-B454-9FF4FAFC2D07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18F47C5-EEF9-4306-924A-59C414E5C2B1}">
      <dgm:prSet custT="1"/>
      <dgm:spPr/>
      <dgm:t>
        <a:bodyPr/>
        <a:lstStyle/>
        <a:p>
          <a:pPr algn="l"/>
          <a:r>
            <a:rPr lang="en-US" sz="4400" dirty="0"/>
            <a:t>Basic Concepts</a:t>
          </a:r>
        </a:p>
      </dgm:t>
    </dgm:pt>
    <dgm:pt modelId="{F6DD0695-EED6-40E8-B51F-5635EE678826}" type="parTrans" cxnId="{7C260D9C-F902-4EBF-96A1-9F1DD69FED65}">
      <dgm:prSet/>
      <dgm:spPr/>
      <dgm:t>
        <a:bodyPr/>
        <a:lstStyle/>
        <a:p>
          <a:pPr algn="l"/>
          <a:endParaRPr lang="en-US"/>
        </a:p>
      </dgm:t>
    </dgm:pt>
    <dgm:pt modelId="{855DCB4C-E00F-41E7-827D-52E5DA4803B2}" type="sibTrans" cxnId="{7C260D9C-F902-4EBF-96A1-9F1DD69FED65}">
      <dgm:prSet/>
      <dgm:spPr/>
      <dgm:t>
        <a:bodyPr/>
        <a:lstStyle/>
        <a:p>
          <a:pPr algn="l"/>
          <a:endParaRPr lang="en-US"/>
        </a:p>
      </dgm:t>
    </dgm:pt>
    <dgm:pt modelId="{1530666E-6D6F-4413-BB59-C81449F344E1}">
      <dgm:prSet custT="1"/>
      <dgm:spPr/>
      <dgm:t>
        <a:bodyPr/>
        <a:lstStyle/>
        <a:p>
          <a:pPr algn="l"/>
          <a:r>
            <a:rPr lang="en-US" sz="4400" b="1" dirty="0">
              <a:solidFill>
                <a:srgbClr val="0085CA"/>
              </a:solidFill>
            </a:rPr>
            <a:t>Geometric Hints</a:t>
          </a:r>
        </a:p>
      </dgm:t>
    </dgm:pt>
    <dgm:pt modelId="{CE8753D6-1F89-48B5-B100-501BF6C43DC3}" type="parTrans" cxnId="{7D04C6D7-7CAB-4138-AD07-CF71ACF84609}">
      <dgm:prSet/>
      <dgm:spPr/>
      <dgm:t>
        <a:bodyPr/>
        <a:lstStyle/>
        <a:p>
          <a:pPr algn="l"/>
          <a:endParaRPr lang="en-US"/>
        </a:p>
      </dgm:t>
    </dgm:pt>
    <dgm:pt modelId="{B41F18BB-B002-40F3-A02A-19F989685A51}" type="sibTrans" cxnId="{7D04C6D7-7CAB-4138-AD07-CF71ACF84609}">
      <dgm:prSet/>
      <dgm:spPr/>
      <dgm:t>
        <a:bodyPr/>
        <a:lstStyle/>
        <a:p>
          <a:pPr algn="l"/>
          <a:endParaRPr lang="en-US"/>
        </a:p>
      </dgm:t>
    </dgm:pt>
    <dgm:pt modelId="{6544467A-2E0B-4BDD-86EE-D411F3CA2A82}">
      <dgm:prSet custT="1"/>
      <dgm:spPr/>
      <dgm:t>
        <a:bodyPr/>
        <a:lstStyle/>
        <a:p>
          <a:pPr algn="l"/>
          <a:r>
            <a:rPr lang="en-US" sz="4400" dirty="0"/>
            <a:t>Applications</a:t>
          </a:r>
          <a:endParaRPr lang="en-US" sz="6200" dirty="0"/>
        </a:p>
      </dgm:t>
    </dgm:pt>
    <dgm:pt modelId="{89248CA9-129F-419B-BB43-5CC3730341F6}" type="parTrans" cxnId="{80B6289D-B665-41E6-ACE1-FD2CB8C4E45B}">
      <dgm:prSet/>
      <dgm:spPr/>
      <dgm:t>
        <a:bodyPr/>
        <a:lstStyle/>
        <a:p>
          <a:pPr algn="l"/>
          <a:endParaRPr lang="en-US"/>
        </a:p>
      </dgm:t>
    </dgm:pt>
    <dgm:pt modelId="{4B0988A2-C87C-4A0F-B657-85EFFA87157F}" type="sibTrans" cxnId="{80B6289D-B665-41E6-ACE1-FD2CB8C4E45B}">
      <dgm:prSet/>
      <dgm:spPr/>
      <dgm:t>
        <a:bodyPr/>
        <a:lstStyle/>
        <a:p>
          <a:pPr algn="l"/>
          <a:endParaRPr lang="en-US"/>
        </a:p>
      </dgm:t>
    </dgm:pt>
    <dgm:pt modelId="{AE7BD1A5-2DB6-47A6-A314-828F0968D889}" type="pres">
      <dgm:prSet presAssocID="{A795067A-2705-4976-B454-9FF4FAFC2D07}" presName="vert0" presStyleCnt="0">
        <dgm:presLayoutVars>
          <dgm:dir/>
          <dgm:animOne val="branch"/>
          <dgm:animLvl val="lvl"/>
        </dgm:presLayoutVars>
      </dgm:prSet>
      <dgm:spPr/>
    </dgm:pt>
    <dgm:pt modelId="{9FBCE529-CF9A-48FC-8FF2-4C735692901E}" type="pres">
      <dgm:prSet presAssocID="{E18F47C5-EEF9-4306-924A-59C414E5C2B1}" presName="thickLine" presStyleLbl="alignNode1" presStyleIdx="0" presStyleCnt="3"/>
      <dgm:spPr/>
    </dgm:pt>
    <dgm:pt modelId="{93A55BF3-B106-4146-8AB1-ED10857AA475}" type="pres">
      <dgm:prSet presAssocID="{E18F47C5-EEF9-4306-924A-59C414E5C2B1}" presName="horz1" presStyleCnt="0"/>
      <dgm:spPr/>
    </dgm:pt>
    <dgm:pt modelId="{5AC716C6-899B-48D4-A0CA-73EEC35AAE09}" type="pres">
      <dgm:prSet presAssocID="{E18F47C5-EEF9-4306-924A-59C414E5C2B1}" presName="tx1" presStyleLbl="revTx" presStyleIdx="0" presStyleCnt="3"/>
      <dgm:spPr/>
    </dgm:pt>
    <dgm:pt modelId="{377B4FD9-F001-48AF-95D1-B7BED3E4A39B}" type="pres">
      <dgm:prSet presAssocID="{E18F47C5-EEF9-4306-924A-59C414E5C2B1}" presName="vert1" presStyleCnt="0"/>
      <dgm:spPr/>
    </dgm:pt>
    <dgm:pt modelId="{69CAF171-F6D6-4425-A6DE-A34390AED125}" type="pres">
      <dgm:prSet presAssocID="{1530666E-6D6F-4413-BB59-C81449F344E1}" presName="thickLine" presStyleLbl="alignNode1" presStyleIdx="1" presStyleCnt="3"/>
      <dgm:spPr/>
    </dgm:pt>
    <dgm:pt modelId="{36ABA683-765C-44F5-BF5A-BAC1A249B8BA}" type="pres">
      <dgm:prSet presAssocID="{1530666E-6D6F-4413-BB59-C81449F344E1}" presName="horz1" presStyleCnt="0"/>
      <dgm:spPr/>
    </dgm:pt>
    <dgm:pt modelId="{F9467D94-1AD9-463B-9140-6385E14A232B}" type="pres">
      <dgm:prSet presAssocID="{1530666E-6D6F-4413-BB59-C81449F344E1}" presName="tx1" presStyleLbl="revTx" presStyleIdx="1" presStyleCnt="3"/>
      <dgm:spPr/>
    </dgm:pt>
    <dgm:pt modelId="{CFCFDD4F-CD04-420A-ACE0-ECA369FBF3CF}" type="pres">
      <dgm:prSet presAssocID="{1530666E-6D6F-4413-BB59-C81449F344E1}" presName="vert1" presStyleCnt="0"/>
      <dgm:spPr/>
    </dgm:pt>
    <dgm:pt modelId="{8CD949BC-502B-4C57-802A-30738B9034F4}" type="pres">
      <dgm:prSet presAssocID="{6544467A-2E0B-4BDD-86EE-D411F3CA2A82}" presName="thickLine" presStyleLbl="alignNode1" presStyleIdx="2" presStyleCnt="3"/>
      <dgm:spPr/>
    </dgm:pt>
    <dgm:pt modelId="{55237C5E-8269-41B7-9641-03B9766D579A}" type="pres">
      <dgm:prSet presAssocID="{6544467A-2E0B-4BDD-86EE-D411F3CA2A82}" presName="horz1" presStyleCnt="0"/>
      <dgm:spPr/>
    </dgm:pt>
    <dgm:pt modelId="{092BEC94-3E0F-4D52-92D4-BCA9EF096F40}" type="pres">
      <dgm:prSet presAssocID="{6544467A-2E0B-4BDD-86EE-D411F3CA2A82}" presName="tx1" presStyleLbl="revTx" presStyleIdx="2" presStyleCnt="3"/>
      <dgm:spPr/>
    </dgm:pt>
    <dgm:pt modelId="{9EEBFEA3-852A-4AE9-8966-2E45D832AAE3}" type="pres">
      <dgm:prSet presAssocID="{6544467A-2E0B-4BDD-86EE-D411F3CA2A82}" presName="vert1" presStyleCnt="0"/>
      <dgm:spPr/>
    </dgm:pt>
  </dgm:ptLst>
  <dgm:cxnLst>
    <dgm:cxn modelId="{26308F2B-7B94-4D0F-AB0B-F787DE1A83F2}" type="presOf" srcId="{E18F47C5-EEF9-4306-924A-59C414E5C2B1}" destId="{5AC716C6-899B-48D4-A0CA-73EEC35AAE09}" srcOrd="0" destOrd="0" presId="urn:microsoft.com/office/officeart/2008/layout/LinedList"/>
    <dgm:cxn modelId="{434C4A33-90A3-4EBC-99F6-F059E5A8DA68}" type="presOf" srcId="{1530666E-6D6F-4413-BB59-C81449F344E1}" destId="{F9467D94-1AD9-463B-9140-6385E14A232B}" srcOrd="0" destOrd="0" presId="urn:microsoft.com/office/officeart/2008/layout/LinedList"/>
    <dgm:cxn modelId="{7C260D9C-F902-4EBF-96A1-9F1DD69FED65}" srcId="{A795067A-2705-4976-B454-9FF4FAFC2D07}" destId="{E18F47C5-EEF9-4306-924A-59C414E5C2B1}" srcOrd="0" destOrd="0" parTransId="{F6DD0695-EED6-40E8-B51F-5635EE678826}" sibTransId="{855DCB4C-E00F-41E7-827D-52E5DA4803B2}"/>
    <dgm:cxn modelId="{80B6289D-B665-41E6-ACE1-FD2CB8C4E45B}" srcId="{A795067A-2705-4976-B454-9FF4FAFC2D07}" destId="{6544467A-2E0B-4BDD-86EE-D411F3CA2A82}" srcOrd="2" destOrd="0" parTransId="{89248CA9-129F-419B-BB43-5CC3730341F6}" sibTransId="{4B0988A2-C87C-4A0F-B657-85EFFA87157F}"/>
    <dgm:cxn modelId="{848618B2-6BBF-400F-82E1-94344AA100FA}" type="presOf" srcId="{A795067A-2705-4976-B454-9FF4FAFC2D07}" destId="{AE7BD1A5-2DB6-47A6-A314-828F0968D889}" srcOrd="0" destOrd="0" presId="urn:microsoft.com/office/officeart/2008/layout/LinedList"/>
    <dgm:cxn modelId="{7D04C6D7-7CAB-4138-AD07-CF71ACF84609}" srcId="{A795067A-2705-4976-B454-9FF4FAFC2D07}" destId="{1530666E-6D6F-4413-BB59-C81449F344E1}" srcOrd="1" destOrd="0" parTransId="{CE8753D6-1F89-48B5-B100-501BF6C43DC3}" sibTransId="{B41F18BB-B002-40F3-A02A-19F989685A51}"/>
    <dgm:cxn modelId="{CC4AC0FD-5FCB-4F49-8329-EC4E9C7FBDF5}" type="presOf" srcId="{6544467A-2E0B-4BDD-86EE-D411F3CA2A82}" destId="{092BEC94-3E0F-4D52-92D4-BCA9EF096F40}" srcOrd="0" destOrd="0" presId="urn:microsoft.com/office/officeart/2008/layout/LinedList"/>
    <dgm:cxn modelId="{B2C83F1A-BA36-40D8-B1DD-A07418CA261F}" type="presParOf" srcId="{AE7BD1A5-2DB6-47A6-A314-828F0968D889}" destId="{9FBCE529-CF9A-48FC-8FF2-4C735692901E}" srcOrd="0" destOrd="0" presId="urn:microsoft.com/office/officeart/2008/layout/LinedList"/>
    <dgm:cxn modelId="{8D0CC575-4864-4705-993F-B2BA83FEF1BA}" type="presParOf" srcId="{AE7BD1A5-2DB6-47A6-A314-828F0968D889}" destId="{93A55BF3-B106-4146-8AB1-ED10857AA475}" srcOrd="1" destOrd="0" presId="urn:microsoft.com/office/officeart/2008/layout/LinedList"/>
    <dgm:cxn modelId="{C33D5706-24BB-4BF6-B898-81C7147B7237}" type="presParOf" srcId="{93A55BF3-B106-4146-8AB1-ED10857AA475}" destId="{5AC716C6-899B-48D4-A0CA-73EEC35AAE09}" srcOrd="0" destOrd="0" presId="urn:microsoft.com/office/officeart/2008/layout/LinedList"/>
    <dgm:cxn modelId="{8E16C0E9-FB52-4FE2-B098-6C6A3F1C12BB}" type="presParOf" srcId="{93A55BF3-B106-4146-8AB1-ED10857AA475}" destId="{377B4FD9-F001-48AF-95D1-B7BED3E4A39B}" srcOrd="1" destOrd="0" presId="urn:microsoft.com/office/officeart/2008/layout/LinedList"/>
    <dgm:cxn modelId="{171908A2-AE74-4FAC-9988-D7450E2F011B}" type="presParOf" srcId="{AE7BD1A5-2DB6-47A6-A314-828F0968D889}" destId="{69CAF171-F6D6-4425-A6DE-A34390AED125}" srcOrd="2" destOrd="0" presId="urn:microsoft.com/office/officeart/2008/layout/LinedList"/>
    <dgm:cxn modelId="{F6213563-A442-4761-85D4-8D14442A7FD0}" type="presParOf" srcId="{AE7BD1A5-2DB6-47A6-A314-828F0968D889}" destId="{36ABA683-765C-44F5-BF5A-BAC1A249B8BA}" srcOrd="3" destOrd="0" presId="urn:microsoft.com/office/officeart/2008/layout/LinedList"/>
    <dgm:cxn modelId="{3FE2A562-0630-4528-823C-17DA3365E723}" type="presParOf" srcId="{36ABA683-765C-44F5-BF5A-BAC1A249B8BA}" destId="{F9467D94-1AD9-463B-9140-6385E14A232B}" srcOrd="0" destOrd="0" presId="urn:microsoft.com/office/officeart/2008/layout/LinedList"/>
    <dgm:cxn modelId="{24DE9873-1980-4F59-954A-CD1D8AF551BC}" type="presParOf" srcId="{36ABA683-765C-44F5-BF5A-BAC1A249B8BA}" destId="{CFCFDD4F-CD04-420A-ACE0-ECA369FBF3CF}" srcOrd="1" destOrd="0" presId="urn:microsoft.com/office/officeart/2008/layout/LinedList"/>
    <dgm:cxn modelId="{B793DC80-9125-4B55-8576-750C52FD2C5E}" type="presParOf" srcId="{AE7BD1A5-2DB6-47A6-A314-828F0968D889}" destId="{8CD949BC-502B-4C57-802A-30738B9034F4}" srcOrd="4" destOrd="0" presId="urn:microsoft.com/office/officeart/2008/layout/LinedList"/>
    <dgm:cxn modelId="{E4BCA362-893D-47B9-BB78-5ED615A584E5}" type="presParOf" srcId="{AE7BD1A5-2DB6-47A6-A314-828F0968D889}" destId="{55237C5E-8269-41B7-9641-03B9766D579A}" srcOrd="5" destOrd="0" presId="urn:microsoft.com/office/officeart/2008/layout/LinedList"/>
    <dgm:cxn modelId="{0F1A3267-8A5A-484C-ACAB-8BB1A89D2FEF}" type="presParOf" srcId="{55237C5E-8269-41B7-9641-03B9766D579A}" destId="{092BEC94-3E0F-4D52-92D4-BCA9EF096F40}" srcOrd="0" destOrd="0" presId="urn:microsoft.com/office/officeart/2008/layout/LinedList"/>
    <dgm:cxn modelId="{75AF1C1E-3BA0-4277-884A-E2BAA8E547C0}" type="presParOf" srcId="{55237C5E-8269-41B7-9641-03B9766D579A}" destId="{9EEBFEA3-852A-4AE9-8966-2E45D832AA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95067A-2705-4976-B454-9FF4FAFC2D07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18F47C5-EEF9-4306-924A-59C414E5C2B1}">
      <dgm:prSet custT="1"/>
      <dgm:spPr/>
      <dgm:t>
        <a:bodyPr/>
        <a:lstStyle/>
        <a:p>
          <a:pPr algn="l"/>
          <a:r>
            <a:rPr lang="en-US" sz="4400" dirty="0"/>
            <a:t>Basic Concepts</a:t>
          </a:r>
        </a:p>
      </dgm:t>
    </dgm:pt>
    <dgm:pt modelId="{F6DD0695-EED6-40E8-B51F-5635EE678826}" type="parTrans" cxnId="{7C260D9C-F902-4EBF-96A1-9F1DD69FED65}">
      <dgm:prSet/>
      <dgm:spPr/>
      <dgm:t>
        <a:bodyPr/>
        <a:lstStyle/>
        <a:p>
          <a:pPr algn="l"/>
          <a:endParaRPr lang="en-US"/>
        </a:p>
      </dgm:t>
    </dgm:pt>
    <dgm:pt modelId="{855DCB4C-E00F-41E7-827D-52E5DA4803B2}" type="sibTrans" cxnId="{7C260D9C-F902-4EBF-96A1-9F1DD69FED65}">
      <dgm:prSet/>
      <dgm:spPr/>
      <dgm:t>
        <a:bodyPr/>
        <a:lstStyle/>
        <a:p>
          <a:pPr algn="l"/>
          <a:endParaRPr lang="en-US"/>
        </a:p>
      </dgm:t>
    </dgm:pt>
    <dgm:pt modelId="{1530666E-6D6F-4413-BB59-C81449F344E1}">
      <dgm:prSet custT="1"/>
      <dgm:spPr/>
      <dgm:t>
        <a:bodyPr/>
        <a:lstStyle/>
        <a:p>
          <a:pPr algn="l"/>
          <a:r>
            <a:rPr lang="en-US" sz="4400" dirty="0"/>
            <a:t>Geometric Hints</a:t>
          </a:r>
        </a:p>
      </dgm:t>
    </dgm:pt>
    <dgm:pt modelId="{CE8753D6-1F89-48B5-B100-501BF6C43DC3}" type="parTrans" cxnId="{7D04C6D7-7CAB-4138-AD07-CF71ACF84609}">
      <dgm:prSet/>
      <dgm:spPr/>
      <dgm:t>
        <a:bodyPr/>
        <a:lstStyle/>
        <a:p>
          <a:pPr algn="l"/>
          <a:endParaRPr lang="en-US"/>
        </a:p>
      </dgm:t>
    </dgm:pt>
    <dgm:pt modelId="{B41F18BB-B002-40F3-A02A-19F989685A51}" type="sibTrans" cxnId="{7D04C6D7-7CAB-4138-AD07-CF71ACF84609}">
      <dgm:prSet/>
      <dgm:spPr/>
      <dgm:t>
        <a:bodyPr/>
        <a:lstStyle/>
        <a:p>
          <a:pPr algn="l"/>
          <a:endParaRPr lang="en-US"/>
        </a:p>
      </dgm:t>
    </dgm:pt>
    <dgm:pt modelId="{6544467A-2E0B-4BDD-86EE-D411F3CA2A82}">
      <dgm:prSet custT="1"/>
      <dgm:spPr/>
      <dgm:t>
        <a:bodyPr/>
        <a:lstStyle/>
        <a:p>
          <a:pPr algn="l"/>
          <a:r>
            <a:rPr lang="en-US" sz="4400" b="1" dirty="0">
              <a:solidFill>
                <a:srgbClr val="0085CA"/>
              </a:solidFill>
            </a:rPr>
            <a:t>Applications</a:t>
          </a:r>
          <a:endParaRPr lang="en-US" sz="6200" b="1" dirty="0">
            <a:solidFill>
              <a:srgbClr val="0085CA"/>
            </a:solidFill>
          </a:endParaRPr>
        </a:p>
      </dgm:t>
    </dgm:pt>
    <dgm:pt modelId="{89248CA9-129F-419B-BB43-5CC3730341F6}" type="parTrans" cxnId="{80B6289D-B665-41E6-ACE1-FD2CB8C4E45B}">
      <dgm:prSet/>
      <dgm:spPr/>
      <dgm:t>
        <a:bodyPr/>
        <a:lstStyle/>
        <a:p>
          <a:pPr algn="l"/>
          <a:endParaRPr lang="en-US"/>
        </a:p>
      </dgm:t>
    </dgm:pt>
    <dgm:pt modelId="{4B0988A2-C87C-4A0F-B657-85EFFA87157F}" type="sibTrans" cxnId="{80B6289D-B665-41E6-ACE1-FD2CB8C4E45B}">
      <dgm:prSet/>
      <dgm:spPr/>
      <dgm:t>
        <a:bodyPr/>
        <a:lstStyle/>
        <a:p>
          <a:pPr algn="l"/>
          <a:endParaRPr lang="en-US"/>
        </a:p>
      </dgm:t>
    </dgm:pt>
    <dgm:pt modelId="{AE7BD1A5-2DB6-47A6-A314-828F0968D889}" type="pres">
      <dgm:prSet presAssocID="{A795067A-2705-4976-B454-9FF4FAFC2D07}" presName="vert0" presStyleCnt="0">
        <dgm:presLayoutVars>
          <dgm:dir/>
          <dgm:animOne val="branch"/>
          <dgm:animLvl val="lvl"/>
        </dgm:presLayoutVars>
      </dgm:prSet>
      <dgm:spPr/>
    </dgm:pt>
    <dgm:pt modelId="{9FBCE529-CF9A-48FC-8FF2-4C735692901E}" type="pres">
      <dgm:prSet presAssocID="{E18F47C5-EEF9-4306-924A-59C414E5C2B1}" presName="thickLine" presStyleLbl="alignNode1" presStyleIdx="0" presStyleCnt="3"/>
      <dgm:spPr/>
    </dgm:pt>
    <dgm:pt modelId="{93A55BF3-B106-4146-8AB1-ED10857AA475}" type="pres">
      <dgm:prSet presAssocID="{E18F47C5-EEF9-4306-924A-59C414E5C2B1}" presName="horz1" presStyleCnt="0"/>
      <dgm:spPr/>
    </dgm:pt>
    <dgm:pt modelId="{5AC716C6-899B-48D4-A0CA-73EEC35AAE09}" type="pres">
      <dgm:prSet presAssocID="{E18F47C5-EEF9-4306-924A-59C414E5C2B1}" presName="tx1" presStyleLbl="revTx" presStyleIdx="0" presStyleCnt="3"/>
      <dgm:spPr/>
    </dgm:pt>
    <dgm:pt modelId="{377B4FD9-F001-48AF-95D1-B7BED3E4A39B}" type="pres">
      <dgm:prSet presAssocID="{E18F47C5-EEF9-4306-924A-59C414E5C2B1}" presName="vert1" presStyleCnt="0"/>
      <dgm:spPr/>
    </dgm:pt>
    <dgm:pt modelId="{69CAF171-F6D6-4425-A6DE-A34390AED125}" type="pres">
      <dgm:prSet presAssocID="{1530666E-6D6F-4413-BB59-C81449F344E1}" presName="thickLine" presStyleLbl="alignNode1" presStyleIdx="1" presStyleCnt="3"/>
      <dgm:spPr/>
    </dgm:pt>
    <dgm:pt modelId="{36ABA683-765C-44F5-BF5A-BAC1A249B8BA}" type="pres">
      <dgm:prSet presAssocID="{1530666E-6D6F-4413-BB59-C81449F344E1}" presName="horz1" presStyleCnt="0"/>
      <dgm:spPr/>
    </dgm:pt>
    <dgm:pt modelId="{F9467D94-1AD9-463B-9140-6385E14A232B}" type="pres">
      <dgm:prSet presAssocID="{1530666E-6D6F-4413-BB59-C81449F344E1}" presName="tx1" presStyleLbl="revTx" presStyleIdx="1" presStyleCnt="3"/>
      <dgm:spPr/>
    </dgm:pt>
    <dgm:pt modelId="{CFCFDD4F-CD04-420A-ACE0-ECA369FBF3CF}" type="pres">
      <dgm:prSet presAssocID="{1530666E-6D6F-4413-BB59-C81449F344E1}" presName="vert1" presStyleCnt="0"/>
      <dgm:spPr/>
    </dgm:pt>
    <dgm:pt modelId="{8CD949BC-502B-4C57-802A-30738B9034F4}" type="pres">
      <dgm:prSet presAssocID="{6544467A-2E0B-4BDD-86EE-D411F3CA2A82}" presName="thickLine" presStyleLbl="alignNode1" presStyleIdx="2" presStyleCnt="3"/>
      <dgm:spPr/>
    </dgm:pt>
    <dgm:pt modelId="{55237C5E-8269-41B7-9641-03B9766D579A}" type="pres">
      <dgm:prSet presAssocID="{6544467A-2E0B-4BDD-86EE-D411F3CA2A82}" presName="horz1" presStyleCnt="0"/>
      <dgm:spPr/>
    </dgm:pt>
    <dgm:pt modelId="{092BEC94-3E0F-4D52-92D4-BCA9EF096F40}" type="pres">
      <dgm:prSet presAssocID="{6544467A-2E0B-4BDD-86EE-D411F3CA2A82}" presName="tx1" presStyleLbl="revTx" presStyleIdx="2" presStyleCnt="3"/>
      <dgm:spPr/>
    </dgm:pt>
    <dgm:pt modelId="{9EEBFEA3-852A-4AE9-8966-2E45D832AAE3}" type="pres">
      <dgm:prSet presAssocID="{6544467A-2E0B-4BDD-86EE-D411F3CA2A82}" presName="vert1" presStyleCnt="0"/>
      <dgm:spPr/>
    </dgm:pt>
  </dgm:ptLst>
  <dgm:cxnLst>
    <dgm:cxn modelId="{26308F2B-7B94-4D0F-AB0B-F787DE1A83F2}" type="presOf" srcId="{E18F47C5-EEF9-4306-924A-59C414E5C2B1}" destId="{5AC716C6-899B-48D4-A0CA-73EEC35AAE09}" srcOrd="0" destOrd="0" presId="urn:microsoft.com/office/officeart/2008/layout/LinedList"/>
    <dgm:cxn modelId="{434C4A33-90A3-4EBC-99F6-F059E5A8DA68}" type="presOf" srcId="{1530666E-6D6F-4413-BB59-C81449F344E1}" destId="{F9467D94-1AD9-463B-9140-6385E14A232B}" srcOrd="0" destOrd="0" presId="urn:microsoft.com/office/officeart/2008/layout/LinedList"/>
    <dgm:cxn modelId="{7C260D9C-F902-4EBF-96A1-9F1DD69FED65}" srcId="{A795067A-2705-4976-B454-9FF4FAFC2D07}" destId="{E18F47C5-EEF9-4306-924A-59C414E5C2B1}" srcOrd="0" destOrd="0" parTransId="{F6DD0695-EED6-40E8-B51F-5635EE678826}" sibTransId="{855DCB4C-E00F-41E7-827D-52E5DA4803B2}"/>
    <dgm:cxn modelId="{80B6289D-B665-41E6-ACE1-FD2CB8C4E45B}" srcId="{A795067A-2705-4976-B454-9FF4FAFC2D07}" destId="{6544467A-2E0B-4BDD-86EE-D411F3CA2A82}" srcOrd="2" destOrd="0" parTransId="{89248CA9-129F-419B-BB43-5CC3730341F6}" sibTransId="{4B0988A2-C87C-4A0F-B657-85EFFA87157F}"/>
    <dgm:cxn modelId="{848618B2-6BBF-400F-82E1-94344AA100FA}" type="presOf" srcId="{A795067A-2705-4976-B454-9FF4FAFC2D07}" destId="{AE7BD1A5-2DB6-47A6-A314-828F0968D889}" srcOrd="0" destOrd="0" presId="urn:microsoft.com/office/officeart/2008/layout/LinedList"/>
    <dgm:cxn modelId="{7D04C6D7-7CAB-4138-AD07-CF71ACF84609}" srcId="{A795067A-2705-4976-B454-9FF4FAFC2D07}" destId="{1530666E-6D6F-4413-BB59-C81449F344E1}" srcOrd="1" destOrd="0" parTransId="{CE8753D6-1F89-48B5-B100-501BF6C43DC3}" sibTransId="{B41F18BB-B002-40F3-A02A-19F989685A51}"/>
    <dgm:cxn modelId="{CC4AC0FD-5FCB-4F49-8329-EC4E9C7FBDF5}" type="presOf" srcId="{6544467A-2E0B-4BDD-86EE-D411F3CA2A82}" destId="{092BEC94-3E0F-4D52-92D4-BCA9EF096F40}" srcOrd="0" destOrd="0" presId="urn:microsoft.com/office/officeart/2008/layout/LinedList"/>
    <dgm:cxn modelId="{B2C83F1A-BA36-40D8-B1DD-A07418CA261F}" type="presParOf" srcId="{AE7BD1A5-2DB6-47A6-A314-828F0968D889}" destId="{9FBCE529-CF9A-48FC-8FF2-4C735692901E}" srcOrd="0" destOrd="0" presId="urn:microsoft.com/office/officeart/2008/layout/LinedList"/>
    <dgm:cxn modelId="{8D0CC575-4864-4705-993F-B2BA83FEF1BA}" type="presParOf" srcId="{AE7BD1A5-2DB6-47A6-A314-828F0968D889}" destId="{93A55BF3-B106-4146-8AB1-ED10857AA475}" srcOrd="1" destOrd="0" presId="urn:microsoft.com/office/officeart/2008/layout/LinedList"/>
    <dgm:cxn modelId="{C33D5706-24BB-4BF6-B898-81C7147B7237}" type="presParOf" srcId="{93A55BF3-B106-4146-8AB1-ED10857AA475}" destId="{5AC716C6-899B-48D4-A0CA-73EEC35AAE09}" srcOrd="0" destOrd="0" presId="urn:microsoft.com/office/officeart/2008/layout/LinedList"/>
    <dgm:cxn modelId="{8E16C0E9-FB52-4FE2-B098-6C6A3F1C12BB}" type="presParOf" srcId="{93A55BF3-B106-4146-8AB1-ED10857AA475}" destId="{377B4FD9-F001-48AF-95D1-B7BED3E4A39B}" srcOrd="1" destOrd="0" presId="urn:microsoft.com/office/officeart/2008/layout/LinedList"/>
    <dgm:cxn modelId="{171908A2-AE74-4FAC-9988-D7450E2F011B}" type="presParOf" srcId="{AE7BD1A5-2DB6-47A6-A314-828F0968D889}" destId="{69CAF171-F6D6-4425-A6DE-A34390AED125}" srcOrd="2" destOrd="0" presId="urn:microsoft.com/office/officeart/2008/layout/LinedList"/>
    <dgm:cxn modelId="{F6213563-A442-4761-85D4-8D14442A7FD0}" type="presParOf" srcId="{AE7BD1A5-2DB6-47A6-A314-828F0968D889}" destId="{36ABA683-765C-44F5-BF5A-BAC1A249B8BA}" srcOrd="3" destOrd="0" presId="urn:microsoft.com/office/officeart/2008/layout/LinedList"/>
    <dgm:cxn modelId="{3FE2A562-0630-4528-823C-17DA3365E723}" type="presParOf" srcId="{36ABA683-765C-44F5-BF5A-BAC1A249B8BA}" destId="{F9467D94-1AD9-463B-9140-6385E14A232B}" srcOrd="0" destOrd="0" presId="urn:microsoft.com/office/officeart/2008/layout/LinedList"/>
    <dgm:cxn modelId="{24DE9873-1980-4F59-954A-CD1D8AF551BC}" type="presParOf" srcId="{36ABA683-765C-44F5-BF5A-BAC1A249B8BA}" destId="{CFCFDD4F-CD04-420A-ACE0-ECA369FBF3CF}" srcOrd="1" destOrd="0" presId="urn:microsoft.com/office/officeart/2008/layout/LinedList"/>
    <dgm:cxn modelId="{B793DC80-9125-4B55-8576-750C52FD2C5E}" type="presParOf" srcId="{AE7BD1A5-2DB6-47A6-A314-828F0968D889}" destId="{8CD949BC-502B-4C57-802A-30738B9034F4}" srcOrd="4" destOrd="0" presId="urn:microsoft.com/office/officeart/2008/layout/LinedList"/>
    <dgm:cxn modelId="{E4BCA362-893D-47B9-BB78-5ED615A584E5}" type="presParOf" srcId="{AE7BD1A5-2DB6-47A6-A314-828F0968D889}" destId="{55237C5E-8269-41B7-9641-03B9766D579A}" srcOrd="5" destOrd="0" presId="urn:microsoft.com/office/officeart/2008/layout/LinedList"/>
    <dgm:cxn modelId="{0F1A3267-8A5A-484C-ACAB-8BB1A89D2FEF}" type="presParOf" srcId="{55237C5E-8269-41B7-9641-03B9766D579A}" destId="{092BEC94-3E0F-4D52-92D4-BCA9EF096F40}" srcOrd="0" destOrd="0" presId="urn:microsoft.com/office/officeart/2008/layout/LinedList"/>
    <dgm:cxn modelId="{75AF1C1E-3BA0-4277-884A-E2BAA8E547C0}" type="presParOf" srcId="{55237C5E-8269-41B7-9641-03B9766D579A}" destId="{9EEBFEA3-852A-4AE9-8966-2E45D832AA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CE529-CF9A-48FC-8FF2-4C735692901E}">
      <dsp:nvSpPr>
        <dsp:cNvPr id="0" name=""/>
        <dsp:cNvSpPr/>
      </dsp:nvSpPr>
      <dsp:spPr>
        <a:xfrm>
          <a:off x="0" y="2558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716C6-899B-48D4-A0CA-73EEC35AAE09}">
      <dsp:nvSpPr>
        <dsp:cNvPr id="0" name=""/>
        <dsp:cNvSpPr/>
      </dsp:nvSpPr>
      <dsp:spPr>
        <a:xfrm>
          <a:off x="0" y="2558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Basic Concepts</a:t>
          </a:r>
        </a:p>
      </dsp:txBody>
      <dsp:txXfrm>
        <a:off x="0" y="2558"/>
        <a:ext cx="6929120" cy="1744713"/>
      </dsp:txXfrm>
    </dsp:sp>
    <dsp:sp modelId="{69CAF171-F6D6-4425-A6DE-A34390AED125}">
      <dsp:nvSpPr>
        <dsp:cNvPr id="0" name=""/>
        <dsp:cNvSpPr/>
      </dsp:nvSpPr>
      <dsp:spPr>
        <a:xfrm>
          <a:off x="0" y="1747271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67D94-1AD9-463B-9140-6385E14A232B}">
      <dsp:nvSpPr>
        <dsp:cNvPr id="0" name=""/>
        <dsp:cNvSpPr/>
      </dsp:nvSpPr>
      <dsp:spPr>
        <a:xfrm>
          <a:off x="0" y="1747271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Geometric Hints</a:t>
          </a:r>
        </a:p>
      </dsp:txBody>
      <dsp:txXfrm>
        <a:off x="0" y="1747271"/>
        <a:ext cx="6929120" cy="1744713"/>
      </dsp:txXfrm>
    </dsp:sp>
    <dsp:sp modelId="{8CD949BC-502B-4C57-802A-30738B9034F4}">
      <dsp:nvSpPr>
        <dsp:cNvPr id="0" name=""/>
        <dsp:cNvSpPr/>
      </dsp:nvSpPr>
      <dsp:spPr>
        <a:xfrm>
          <a:off x="0" y="3491985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BEC94-3E0F-4D52-92D4-BCA9EF096F40}">
      <dsp:nvSpPr>
        <dsp:cNvPr id="0" name=""/>
        <dsp:cNvSpPr/>
      </dsp:nvSpPr>
      <dsp:spPr>
        <a:xfrm>
          <a:off x="0" y="3491985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Applications</a:t>
          </a:r>
          <a:endParaRPr lang="en-US" sz="6200" kern="1200" dirty="0"/>
        </a:p>
      </dsp:txBody>
      <dsp:txXfrm>
        <a:off x="0" y="3491985"/>
        <a:ext cx="6929120" cy="17447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CE529-CF9A-48FC-8FF2-4C735692901E}">
      <dsp:nvSpPr>
        <dsp:cNvPr id="0" name=""/>
        <dsp:cNvSpPr/>
      </dsp:nvSpPr>
      <dsp:spPr>
        <a:xfrm>
          <a:off x="0" y="2558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716C6-899B-48D4-A0CA-73EEC35AAE09}">
      <dsp:nvSpPr>
        <dsp:cNvPr id="0" name=""/>
        <dsp:cNvSpPr/>
      </dsp:nvSpPr>
      <dsp:spPr>
        <a:xfrm>
          <a:off x="0" y="2558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rgbClr val="0085CA"/>
              </a:solidFill>
            </a:rPr>
            <a:t>Basic Concepts</a:t>
          </a:r>
        </a:p>
      </dsp:txBody>
      <dsp:txXfrm>
        <a:off x="0" y="2558"/>
        <a:ext cx="6929120" cy="1744713"/>
      </dsp:txXfrm>
    </dsp:sp>
    <dsp:sp modelId="{69CAF171-F6D6-4425-A6DE-A34390AED125}">
      <dsp:nvSpPr>
        <dsp:cNvPr id="0" name=""/>
        <dsp:cNvSpPr/>
      </dsp:nvSpPr>
      <dsp:spPr>
        <a:xfrm>
          <a:off x="0" y="1747271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67D94-1AD9-463B-9140-6385E14A232B}">
      <dsp:nvSpPr>
        <dsp:cNvPr id="0" name=""/>
        <dsp:cNvSpPr/>
      </dsp:nvSpPr>
      <dsp:spPr>
        <a:xfrm>
          <a:off x="0" y="1747271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Geometric Hints</a:t>
          </a:r>
        </a:p>
      </dsp:txBody>
      <dsp:txXfrm>
        <a:off x="0" y="1747271"/>
        <a:ext cx="6929120" cy="1744713"/>
      </dsp:txXfrm>
    </dsp:sp>
    <dsp:sp modelId="{8CD949BC-502B-4C57-802A-30738B9034F4}">
      <dsp:nvSpPr>
        <dsp:cNvPr id="0" name=""/>
        <dsp:cNvSpPr/>
      </dsp:nvSpPr>
      <dsp:spPr>
        <a:xfrm>
          <a:off x="0" y="3491985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BEC94-3E0F-4D52-92D4-BCA9EF096F40}">
      <dsp:nvSpPr>
        <dsp:cNvPr id="0" name=""/>
        <dsp:cNvSpPr/>
      </dsp:nvSpPr>
      <dsp:spPr>
        <a:xfrm>
          <a:off x="0" y="3491985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Applications</a:t>
          </a:r>
          <a:endParaRPr lang="en-US" sz="6200" kern="1200" dirty="0"/>
        </a:p>
      </dsp:txBody>
      <dsp:txXfrm>
        <a:off x="0" y="3491985"/>
        <a:ext cx="6929120" cy="17447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CE529-CF9A-48FC-8FF2-4C735692901E}">
      <dsp:nvSpPr>
        <dsp:cNvPr id="0" name=""/>
        <dsp:cNvSpPr/>
      </dsp:nvSpPr>
      <dsp:spPr>
        <a:xfrm>
          <a:off x="0" y="2558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716C6-899B-48D4-A0CA-73EEC35AAE09}">
      <dsp:nvSpPr>
        <dsp:cNvPr id="0" name=""/>
        <dsp:cNvSpPr/>
      </dsp:nvSpPr>
      <dsp:spPr>
        <a:xfrm>
          <a:off x="0" y="2558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Basic Concepts</a:t>
          </a:r>
        </a:p>
      </dsp:txBody>
      <dsp:txXfrm>
        <a:off x="0" y="2558"/>
        <a:ext cx="6929120" cy="1744713"/>
      </dsp:txXfrm>
    </dsp:sp>
    <dsp:sp modelId="{69CAF171-F6D6-4425-A6DE-A34390AED125}">
      <dsp:nvSpPr>
        <dsp:cNvPr id="0" name=""/>
        <dsp:cNvSpPr/>
      </dsp:nvSpPr>
      <dsp:spPr>
        <a:xfrm>
          <a:off x="0" y="1747271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67D94-1AD9-463B-9140-6385E14A232B}">
      <dsp:nvSpPr>
        <dsp:cNvPr id="0" name=""/>
        <dsp:cNvSpPr/>
      </dsp:nvSpPr>
      <dsp:spPr>
        <a:xfrm>
          <a:off x="0" y="1747271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rgbClr val="0085CA"/>
              </a:solidFill>
            </a:rPr>
            <a:t>Geometric Hints</a:t>
          </a:r>
        </a:p>
      </dsp:txBody>
      <dsp:txXfrm>
        <a:off x="0" y="1747271"/>
        <a:ext cx="6929120" cy="1744713"/>
      </dsp:txXfrm>
    </dsp:sp>
    <dsp:sp modelId="{8CD949BC-502B-4C57-802A-30738B9034F4}">
      <dsp:nvSpPr>
        <dsp:cNvPr id="0" name=""/>
        <dsp:cNvSpPr/>
      </dsp:nvSpPr>
      <dsp:spPr>
        <a:xfrm>
          <a:off x="0" y="3491985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BEC94-3E0F-4D52-92D4-BCA9EF096F40}">
      <dsp:nvSpPr>
        <dsp:cNvPr id="0" name=""/>
        <dsp:cNvSpPr/>
      </dsp:nvSpPr>
      <dsp:spPr>
        <a:xfrm>
          <a:off x="0" y="3491985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Applications</a:t>
          </a:r>
          <a:endParaRPr lang="en-US" sz="6200" kern="1200" dirty="0"/>
        </a:p>
      </dsp:txBody>
      <dsp:txXfrm>
        <a:off x="0" y="3491985"/>
        <a:ext cx="6929120" cy="17447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CE529-CF9A-48FC-8FF2-4C735692901E}">
      <dsp:nvSpPr>
        <dsp:cNvPr id="0" name=""/>
        <dsp:cNvSpPr/>
      </dsp:nvSpPr>
      <dsp:spPr>
        <a:xfrm>
          <a:off x="0" y="2558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716C6-899B-48D4-A0CA-73EEC35AAE09}">
      <dsp:nvSpPr>
        <dsp:cNvPr id="0" name=""/>
        <dsp:cNvSpPr/>
      </dsp:nvSpPr>
      <dsp:spPr>
        <a:xfrm>
          <a:off x="0" y="2558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Basic Concepts</a:t>
          </a:r>
        </a:p>
      </dsp:txBody>
      <dsp:txXfrm>
        <a:off x="0" y="2558"/>
        <a:ext cx="6929120" cy="1744713"/>
      </dsp:txXfrm>
    </dsp:sp>
    <dsp:sp modelId="{69CAF171-F6D6-4425-A6DE-A34390AED125}">
      <dsp:nvSpPr>
        <dsp:cNvPr id="0" name=""/>
        <dsp:cNvSpPr/>
      </dsp:nvSpPr>
      <dsp:spPr>
        <a:xfrm>
          <a:off x="0" y="1747271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467D94-1AD9-463B-9140-6385E14A232B}">
      <dsp:nvSpPr>
        <dsp:cNvPr id="0" name=""/>
        <dsp:cNvSpPr/>
      </dsp:nvSpPr>
      <dsp:spPr>
        <a:xfrm>
          <a:off x="0" y="1747271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Geometric Hints</a:t>
          </a:r>
        </a:p>
      </dsp:txBody>
      <dsp:txXfrm>
        <a:off x="0" y="1747271"/>
        <a:ext cx="6929120" cy="1744713"/>
      </dsp:txXfrm>
    </dsp:sp>
    <dsp:sp modelId="{8CD949BC-502B-4C57-802A-30738B9034F4}">
      <dsp:nvSpPr>
        <dsp:cNvPr id="0" name=""/>
        <dsp:cNvSpPr/>
      </dsp:nvSpPr>
      <dsp:spPr>
        <a:xfrm>
          <a:off x="0" y="3491985"/>
          <a:ext cx="692912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BEC94-3E0F-4D52-92D4-BCA9EF096F40}">
      <dsp:nvSpPr>
        <dsp:cNvPr id="0" name=""/>
        <dsp:cNvSpPr/>
      </dsp:nvSpPr>
      <dsp:spPr>
        <a:xfrm>
          <a:off x="0" y="3491985"/>
          <a:ext cx="6929120" cy="1744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rgbClr val="0085CA"/>
              </a:solidFill>
            </a:rPr>
            <a:t>Applications</a:t>
          </a:r>
          <a:endParaRPr lang="en-US" sz="6200" b="1" kern="1200" dirty="0">
            <a:solidFill>
              <a:srgbClr val="0085CA"/>
            </a:solidFill>
          </a:endParaRPr>
        </a:p>
      </dsp:txBody>
      <dsp:txXfrm>
        <a:off x="0" y="3491985"/>
        <a:ext cx="6929120" cy="1744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C5C46-EAA9-404E-99AA-67E4717BF3BC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968AC-7D1A-492D-8691-04ACB3055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1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8F21-28E0-9A22-74DD-C2528EBAD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C5A2E-E82E-2206-8D5F-1DFCF5555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51166-4E88-87C4-FEED-B656233B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76C2-2112-441A-A5E4-264D96F8F404}" type="datetime1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B4B09-6804-D39E-D562-24C6D6AB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7A070-A7E8-D383-F131-508CBAB0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4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B96E0-CD15-F580-F70B-54CE5C8D0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1662A-1BFA-A106-3604-32A0AB396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E6D73-6816-5222-ADD9-972C23C0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B1A4-D118-480A-B840-9A470AD5615B}" type="datetime1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55379-C935-2145-A02F-8192263F8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21A24-0E33-F69A-3133-7FDD7580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81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7549A9-82AF-7354-5FE1-50F139401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1B7B51-1038-48AA-67AD-AD30EF8DF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20754-CEDF-B235-ED13-350B47F8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11CB-E94E-4137-A3F9-752818FB2729}" type="datetime1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DC951-5DE6-0085-9149-6642E23B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36AF6-A824-0C64-A287-614D7D8B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7B91-BCEE-A581-C5E3-FACD67292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E4B26-B079-BA34-7E8A-0BCE281AB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5002F-912E-CCFF-5B99-07DC5CB8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3B96-6DAD-4134-B27E-89F68F0BF4E8}" type="datetime1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6AEB4-60FC-CCB8-07BF-BF4E863B9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A074F-85C4-3B03-6F30-9C42D0FB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6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7AF4-FBD2-40E8-BAD4-948FCA02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FC7F3-E61A-F24F-0CC3-61DDB1CC6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3FE9D-BBAE-DB81-A99C-3C7F955C0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33E6-310C-411B-95AA-3E8A08A97D8D}" type="datetime1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C9546-FE13-90EF-BD24-77F660FF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B0862-B5E4-B128-6DDB-C3E29717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76C8-AB6C-2F25-AC0F-DB109C637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081FD-CC1B-AF1C-B1F8-04BF5C3B5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CA0E1-F76C-1E5C-206C-957A529D5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1A7EE-13BF-D514-2ED7-157ABB00D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5DF6-3951-4944-9C19-38EFF969CAEB}" type="datetime1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E653E-D213-2DC9-86B0-AD1980775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C526E-6840-9726-C5A8-C9CE9C67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8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5D8E6-7D7E-D65D-DB24-9638DA4A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2C8D8-7C91-BCB7-F69B-F5B5B09F7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B4AF6-DE45-617D-16B4-21DDDF94F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DFF-2C6D-4BF6-6FE5-28AEDC9656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E7839-6E08-1882-C90E-F091B6063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7CB3D-687C-3F29-6DBB-31BB48110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45B44-7A5B-497B-8DEE-C990452A6451}" type="datetime1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7DA85-F88F-330F-2933-EBB7EC684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795BD2-DCA5-6FF8-5C2D-6BF347C4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86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3E26-1AC2-D5CE-EBD4-4060D2E3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F9376-2EFF-0897-D6ED-402302EB8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55F8-7944-4DFB-B63B-D9C089AE09D3}" type="datetime1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2E8F0-FF28-F0A3-7954-7A30A08A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AFD9F-498C-B0C8-078F-1B9328D1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5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FC5A5-19F1-1E6C-95BA-7A5D2F2B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81C4F-53CA-44D9-AEB9-167B9A698EA5}" type="datetime1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623893-9BEB-ADB4-717A-20F54FE5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7EA5B-1570-2969-05FB-8CEB5D41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0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EF58-A0B2-2311-E009-8F00873B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4C845-8DD0-2206-4792-DB351CDA5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6078A9-EEB0-2AC2-6836-4B45F937B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D98AF-C7CA-9CC4-963E-6BEC207B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48CC-E8F4-4711-AC24-B248524BD696}" type="datetime1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4D2EA-5A46-6F6D-EA8F-D76DEF7D7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94F4-FFE8-953E-C00D-071767A7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9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E6A9C-CC35-D7D5-96A3-CBECA4605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01F163-1682-6EDB-D190-1EF7F0008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571A5-4E55-1721-0B31-2B171D5AA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0EED7-28A3-F6E2-4F2E-3DBCA7A2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0596-0567-48D3-958E-C225EAC90473}" type="datetime1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CBCC4-93DC-DC7A-7E95-97C9447B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53045-94C6-3B0C-28E1-73CFDDC6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ED987-3B9D-633D-E027-79BBE4CC3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D6C69-F246-E5F6-BBE2-26C2C2000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53469-05BF-ED49-A6C4-11ADDD07D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26E9B-4E5B-4EFE-9519-AAC5A37B37B5}" type="datetime1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E2BB0-C23B-DEC9-476E-34BBA0895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1University of Arkansas, 2University of Maryland, 3University of Michigan, 4George Washington University, 5NIST, 6Georgia Institute of Technology, 7Mitre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B47AC-4CFA-E83B-3A16-8278FCEA8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B81F3-D877-40AB-B9C6-5DBC3A20D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9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hkippen@umd.edu?subject=Geometric%20LWE%20Question" TargetMode="External"/><Relationship Id="rId2" Type="http://schemas.openxmlformats.org/officeDocument/2006/relationships/hyperlink" Target="https://ia.cr/2022/1345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rodokem.org/files/FrodoKEM-specification-20210604.pdf" TargetMode="External"/><Relationship Id="rId2" Type="http://schemas.openxmlformats.org/officeDocument/2006/relationships/hyperlink" Target="https://doi.org/10.1145/3548606.356067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8.png"/><Relationship Id="rId3" Type="http://schemas.openxmlformats.org/officeDocument/2006/relationships/image" Target="../media/image15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7.svg"/><Relationship Id="rId2" Type="http://schemas.openxmlformats.org/officeDocument/2006/relationships/image" Target="../media/image14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microsoft.com/office/2007/relationships/hdphoto" Target="../media/hdphoto1.wdp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19" Type="http://schemas.openxmlformats.org/officeDocument/2006/relationships/image" Target="../media/image29.svg"/><Relationship Id="rId4" Type="http://schemas.openxmlformats.org/officeDocument/2006/relationships/image" Target="../media/image16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9D51-D8AE-1DF7-6224-7840CEF60B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Revisiting Security Estimation for LWE with Hints from a Geometric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CDEE4-3182-DF12-92B4-CE872E772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cs typeface="Calibri"/>
              </a:rPr>
              <a:t>Dana </a:t>
            </a:r>
            <a:r>
              <a:rPr lang="en-US" dirty="0" err="1">
                <a:cs typeface="Calibri"/>
              </a:rPr>
              <a:t>Dachman</a:t>
            </a:r>
            <a:r>
              <a:rPr lang="en-US" dirty="0">
                <a:cs typeface="Calibri"/>
              </a:rPr>
              <a:t>-Soled, </a:t>
            </a:r>
            <a:r>
              <a:rPr lang="en-US" dirty="0" err="1">
                <a:cs typeface="Calibri"/>
              </a:rPr>
              <a:t>Huijing</a:t>
            </a:r>
            <a:r>
              <a:rPr lang="en-US" dirty="0">
                <a:cs typeface="Calibri"/>
              </a:rPr>
              <a:t> Gong, Tom Hanson, </a:t>
            </a:r>
            <a:r>
              <a:rPr lang="en-US" b="1" dirty="0">
                <a:cs typeface="Calibri"/>
              </a:rPr>
              <a:t>Hunter Kippen</a:t>
            </a:r>
          </a:p>
          <a:p>
            <a:pPr algn="l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IACR CRYPTO 2023, Santa Barbara, US</a:t>
            </a:r>
          </a:p>
        </p:txBody>
      </p:sp>
      <p:pic>
        <p:nvPicPr>
          <p:cNvPr id="7170" name="Picture 2" descr="University of Maryland Primary logo">
            <a:extLst>
              <a:ext uri="{FF2B5EF4-FFF2-40B4-BE49-F238E27FC236}">
                <a16:creationId xmlns:a16="http://schemas.microsoft.com/office/drawing/2014/main" id="{CA7D1552-DA48-4DF4-175C-389FA80F1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64436"/>
            <a:ext cx="3480047" cy="116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xplore Intel's Visual Brand Identity">
            <a:extLst>
              <a:ext uri="{FF2B5EF4-FFF2-40B4-BE49-F238E27FC236}">
                <a16:creationId xmlns:a16="http://schemas.microsoft.com/office/drawing/2014/main" id="{3C8010EA-7085-F64E-3B7C-5158AF9FF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95" y="5069765"/>
            <a:ext cx="1334609" cy="75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51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83492-41CE-61E7-06F1-3BD2598E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446A-DC4B-B807-7FED-D356ACBD2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Seek to provide rigorous guarantees</a:t>
            </a:r>
          </a:p>
          <a:p>
            <a:pPr lvl="1"/>
            <a:r>
              <a:rPr lang="en-US" dirty="0"/>
              <a:t>Secret is </a:t>
            </a:r>
            <a:r>
              <a:rPr lang="en-US" b="1" dirty="0"/>
              <a:t>always </a:t>
            </a:r>
            <a:r>
              <a:rPr lang="en-US" dirty="0"/>
              <a:t>contained in the search space</a:t>
            </a:r>
          </a:p>
          <a:p>
            <a:r>
              <a:rPr lang="en-US" dirty="0"/>
              <a:t>Support additional hint types</a:t>
            </a:r>
          </a:p>
          <a:p>
            <a:pPr lvl="1"/>
            <a:r>
              <a:rPr lang="en-US" dirty="0"/>
              <a:t>Modest </a:t>
            </a:r>
            <a:r>
              <a:rPr lang="en-US" i="1" dirty="0">
                <a:solidFill>
                  <a:srgbClr val="ED4747"/>
                </a:solidFill>
              </a:rPr>
              <a:t>increase</a:t>
            </a:r>
            <a:r>
              <a:rPr lang="en-US" dirty="0"/>
              <a:t> in complexity</a:t>
            </a:r>
          </a:p>
          <a:p>
            <a:r>
              <a:rPr lang="en-US" dirty="0"/>
              <a:t>New connections with linear programming/control theory</a:t>
            </a:r>
          </a:p>
          <a:p>
            <a:pPr lvl="1"/>
            <a:r>
              <a:rPr lang="en-US" i="1" dirty="0">
                <a:solidFill>
                  <a:srgbClr val="0085CA"/>
                </a:solidFill>
              </a:rPr>
              <a:t>Ellipsoid method</a:t>
            </a:r>
          </a:p>
          <a:p>
            <a:pPr lvl="1"/>
            <a:endParaRPr lang="en-US" i="1" dirty="0">
              <a:solidFill>
                <a:srgbClr val="0085CA"/>
              </a:solidFill>
            </a:endParaRPr>
          </a:p>
          <a:p>
            <a:pPr lvl="1"/>
            <a:endParaRPr lang="en-US" i="1" dirty="0">
              <a:solidFill>
                <a:srgbClr val="0085CA"/>
              </a:solidFill>
            </a:endParaRPr>
          </a:p>
          <a:p>
            <a:pPr lvl="1"/>
            <a:endParaRPr lang="en-US" i="1" dirty="0">
              <a:solidFill>
                <a:srgbClr val="0085CA"/>
              </a:solidFill>
            </a:endParaRPr>
          </a:p>
          <a:p>
            <a:pPr lvl="1"/>
            <a:endParaRPr lang="en-US" i="1" dirty="0">
              <a:solidFill>
                <a:srgbClr val="0085CA"/>
              </a:solidFill>
            </a:endParaRPr>
          </a:p>
          <a:p>
            <a:pPr marL="457200" lvl="1" indent="0">
              <a:buNone/>
            </a:pPr>
            <a:endParaRPr lang="en-US" i="1" dirty="0">
              <a:solidFill>
                <a:srgbClr val="0085CA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9F7D3-0A99-2CDF-562D-47294D4A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D1A6D29-F016-B227-B25C-8C06D636B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013597"/>
              </p:ext>
            </p:extLst>
          </p:nvPr>
        </p:nvGraphicFramePr>
        <p:xfrm>
          <a:off x="2874638" y="4736856"/>
          <a:ext cx="5727084" cy="1752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9028">
                  <a:extLst>
                    <a:ext uri="{9D8B030D-6E8A-4147-A177-3AD203B41FA5}">
                      <a16:colId xmlns:a16="http://schemas.microsoft.com/office/drawing/2014/main" val="4052111113"/>
                    </a:ext>
                  </a:extLst>
                </a:gridCol>
                <a:gridCol w="1909028">
                  <a:extLst>
                    <a:ext uri="{9D8B030D-6E8A-4147-A177-3AD203B41FA5}">
                      <a16:colId xmlns:a16="http://schemas.microsoft.com/office/drawing/2014/main" val="567246631"/>
                    </a:ext>
                  </a:extLst>
                </a:gridCol>
                <a:gridCol w="1909028">
                  <a:extLst>
                    <a:ext uri="{9D8B030D-6E8A-4147-A177-3AD203B41FA5}">
                      <a16:colId xmlns:a16="http://schemas.microsoft.com/office/drawing/2014/main" val="26411219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Prior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37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Hint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Distributional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Geometric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403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Hints 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85CA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91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Rigorous Guarantees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606947"/>
                  </a:ext>
                </a:extLst>
              </a:tr>
            </a:tbl>
          </a:graphicData>
        </a:graphic>
      </p:graphicFrame>
      <p:pic>
        <p:nvPicPr>
          <p:cNvPr id="8" name="Graphic 7" descr="Badge Cross with solid fill">
            <a:extLst>
              <a:ext uri="{FF2B5EF4-FFF2-40B4-BE49-F238E27FC236}">
                <a16:creationId xmlns:a16="http://schemas.microsoft.com/office/drawing/2014/main" id="{158D2576-E9BC-91C1-4A66-856C22C02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5617" y="5944783"/>
            <a:ext cx="365126" cy="365126"/>
          </a:xfrm>
          <a:prstGeom prst="rect">
            <a:avLst/>
          </a:prstGeom>
        </p:spPr>
      </p:pic>
      <p:pic>
        <p:nvPicPr>
          <p:cNvPr id="12" name="Graphic 11" descr="Checkbox Checked with solid fill">
            <a:extLst>
              <a:ext uri="{FF2B5EF4-FFF2-40B4-BE49-F238E27FC236}">
                <a16:creationId xmlns:a16="http://schemas.microsoft.com/office/drawing/2014/main" id="{097E8A59-099A-BFE0-BF2D-E73B237DD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0344" y="5865882"/>
            <a:ext cx="540683" cy="540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E41003-237B-EEB6-585D-4E587A58EE23}"/>
              </a:ext>
            </a:extLst>
          </p:cNvPr>
          <p:cNvSpPr txBox="1"/>
          <p:nvPr/>
        </p:nvSpPr>
        <p:spPr>
          <a:xfrm>
            <a:off x="9017357" y="5249789"/>
            <a:ext cx="2816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85CA"/>
                </a:solidFill>
              </a:rPr>
              <a:t>Linear inequalities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85CA"/>
                </a:solidFill>
              </a:rPr>
              <a:t>Fusing instances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EF6F10-13FC-993F-A096-846614957E0E}"/>
              </a:ext>
            </a:extLst>
          </p:cNvPr>
          <p:cNvCxnSpPr/>
          <p:nvPr/>
        </p:nvCxnSpPr>
        <p:spPr>
          <a:xfrm flipH="1">
            <a:off x="8681622" y="5665288"/>
            <a:ext cx="264713" cy="0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091BD-896F-6049-0D83-BEE85343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Talk</a:t>
            </a:r>
            <a:br>
              <a:rPr lang="en-US" sz="4400" dirty="0"/>
            </a:br>
            <a:r>
              <a:rPr lang="en-US" sz="4400" dirty="0"/>
              <a:t>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E5481-570D-77F5-9034-C757DB49A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CDDB1-9D9F-C584-B756-65B18748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B0DA0B3-1479-214B-775A-7A929E74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0320806"/>
              </p:ext>
            </p:extLst>
          </p:nvPr>
        </p:nvGraphicFramePr>
        <p:xfrm>
          <a:off x="4418330" y="640334"/>
          <a:ext cx="6929120" cy="5239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3DF56EB-6ECF-ACCB-6E4A-3D0FF1E3C2FF}"/>
              </a:ext>
            </a:extLst>
          </p:cNvPr>
          <p:cNvSpPr/>
          <p:nvPr/>
        </p:nvSpPr>
        <p:spPr>
          <a:xfrm>
            <a:off x="4076700" y="733425"/>
            <a:ext cx="9525" cy="4591050"/>
          </a:xfrm>
          <a:custGeom>
            <a:avLst/>
            <a:gdLst>
              <a:gd name="connsiteX0" fmla="*/ 0 w 9525"/>
              <a:gd name="connsiteY0" fmla="*/ 0 h 4591050"/>
              <a:gd name="connsiteX1" fmla="*/ 1095 w 9525"/>
              <a:gd name="connsiteY1" fmla="*/ 527971 h 4591050"/>
              <a:gd name="connsiteX2" fmla="*/ 2000 w 9525"/>
              <a:gd name="connsiteY2" fmla="*/ 964121 h 4591050"/>
              <a:gd name="connsiteX3" fmla="*/ 3381 w 9525"/>
              <a:gd name="connsiteY3" fmla="*/ 1629823 h 4591050"/>
              <a:gd name="connsiteX4" fmla="*/ 4477 w 9525"/>
              <a:gd name="connsiteY4" fmla="*/ 2157794 h 4591050"/>
              <a:gd name="connsiteX5" fmla="*/ 5572 w 9525"/>
              <a:gd name="connsiteY5" fmla="*/ 2685764 h 4591050"/>
              <a:gd name="connsiteX6" fmla="*/ 6953 w 9525"/>
              <a:gd name="connsiteY6" fmla="*/ 3351467 h 4591050"/>
              <a:gd name="connsiteX7" fmla="*/ 7953 w 9525"/>
              <a:gd name="connsiteY7" fmla="*/ 3833527 h 4591050"/>
              <a:gd name="connsiteX8" fmla="*/ 9525 w 9525"/>
              <a:gd name="connsiteY8" fmla="*/ 459105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5" h="4591050" extrusionOk="0">
                <a:moveTo>
                  <a:pt x="0" y="0"/>
                </a:moveTo>
                <a:cubicBezTo>
                  <a:pt x="2289" y="195405"/>
                  <a:pt x="-1127" y="312392"/>
                  <a:pt x="1095" y="527971"/>
                </a:cubicBezTo>
                <a:cubicBezTo>
                  <a:pt x="3317" y="743550"/>
                  <a:pt x="-41922" y="847937"/>
                  <a:pt x="2000" y="964121"/>
                </a:cubicBezTo>
                <a:cubicBezTo>
                  <a:pt x="45922" y="1080305"/>
                  <a:pt x="-29740" y="1419444"/>
                  <a:pt x="3381" y="1629823"/>
                </a:cubicBezTo>
                <a:cubicBezTo>
                  <a:pt x="36502" y="1840202"/>
                  <a:pt x="-41940" y="1906004"/>
                  <a:pt x="4477" y="2157794"/>
                </a:cubicBezTo>
                <a:cubicBezTo>
                  <a:pt x="50894" y="2409584"/>
                  <a:pt x="-7925" y="2485513"/>
                  <a:pt x="5572" y="2685764"/>
                </a:cubicBezTo>
                <a:cubicBezTo>
                  <a:pt x="19069" y="2886015"/>
                  <a:pt x="-20469" y="3027757"/>
                  <a:pt x="6953" y="3351467"/>
                </a:cubicBezTo>
                <a:cubicBezTo>
                  <a:pt x="34375" y="3675177"/>
                  <a:pt x="-798" y="3613265"/>
                  <a:pt x="7953" y="3833527"/>
                </a:cubicBezTo>
                <a:cubicBezTo>
                  <a:pt x="16704" y="4053789"/>
                  <a:pt x="738" y="4221242"/>
                  <a:pt x="9525" y="4591050"/>
                </a:cubicBezTo>
              </a:path>
            </a:pathLst>
          </a:custGeom>
          <a:noFill/>
          <a:ln w="38100" cmpd="sng">
            <a:solidFill>
              <a:srgbClr val="0085CA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525"/>
                      <a:gd name="connsiteY0" fmla="*/ 0 h 4591050"/>
                      <a:gd name="connsiteX1" fmla="*/ 9525 w 9525"/>
                      <a:gd name="connsiteY1" fmla="*/ 4591050 h 4591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4591050">
                        <a:moveTo>
                          <a:pt x="0" y="0"/>
                        </a:moveTo>
                        <a:lnTo>
                          <a:pt x="9525" y="4591050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55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091BD-896F-6049-0D83-BEE85343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Talk</a:t>
            </a:r>
            <a:br>
              <a:rPr lang="en-US" sz="4400" dirty="0"/>
            </a:br>
            <a:r>
              <a:rPr lang="en-US" sz="4400" dirty="0"/>
              <a:t>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E5481-570D-77F5-9034-C757DB49A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CDDB1-9D9F-C584-B756-65B18748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B0DA0B3-1479-214B-775A-7A929E74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93224"/>
              </p:ext>
            </p:extLst>
          </p:nvPr>
        </p:nvGraphicFramePr>
        <p:xfrm>
          <a:off x="4418330" y="640334"/>
          <a:ext cx="6929120" cy="5239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3DF56EB-6ECF-ACCB-6E4A-3D0FF1E3C2FF}"/>
              </a:ext>
            </a:extLst>
          </p:cNvPr>
          <p:cNvSpPr/>
          <p:nvPr/>
        </p:nvSpPr>
        <p:spPr>
          <a:xfrm>
            <a:off x="4076700" y="733425"/>
            <a:ext cx="9525" cy="4591050"/>
          </a:xfrm>
          <a:custGeom>
            <a:avLst/>
            <a:gdLst>
              <a:gd name="connsiteX0" fmla="*/ 0 w 9525"/>
              <a:gd name="connsiteY0" fmla="*/ 0 h 4591050"/>
              <a:gd name="connsiteX1" fmla="*/ 1095 w 9525"/>
              <a:gd name="connsiteY1" fmla="*/ 527971 h 4591050"/>
              <a:gd name="connsiteX2" fmla="*/ 2000 w 9525"/>
              <a:gd name="connsiteY2" fmla="*/ 964121 h 4591050"/>
              <a:gd name="connsiteX3" fmla="*/ 3381 w 9525"/>
              <a:gd name="connsiteY3" fmla="*/ 1629823 h 4591050"/>
              <a:gd name="connsiteX4" fmla="*/ 4477 w 9525"/>
              <a:gd name="connsiteY4" fmla="*/ 2157794 h 4591050"/>
              <a:gd name="connsiteX5" fmla="*/ 5572 w 9525"/>
              <a:gd name="connsiteY5" fmla="*/ 2685764 h 4591050"/>
              <a:gd name="connsiteX6" fmla="*/ 6953 w 9525"/>
              <a:gd name="connsiteY6" fmla="*/ 3351467 h 4591050"/>
              <a:gd name="connsiteX7" fmla="*/ 7953 w 9525"/>
              <a:gd name="connsiteY7" fmla="*/ 3833527 h 4591050"/>
              <a:gd name="connsiteX8" fmla="*/ 9525 w 9525"/>
              <a:gd name="connsiteY8" fmla="*/ 459105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5" h="4591050" extrusionOk="0">
                <a:moveTo>
                  <a:pt x="0" y="0"/>
                </a:moveTo>
                <a:cubicBezTo>
                  <a:pt x="2289" y="195405"/>
                  <a:pt x="-1127" y="312392"/>
                  <a:pt x="1095" y="527971"/>
                </a:cubicBezTo>
                <a:cubicBezTo>
                  <a:pt x="3317" y="743550"/>
                  <a:pt x="-41922" y="847937"/>
                  <a:pt x="2000" y="964121"/>
                </a:cubicBezTo>
                <a:cubicBezTo>
                  <a:pt x="45922" y="1080305"/>
                  <a:pt x="-29740" y="1419444"/>
                  <a:pt x="3381" y="1629823"/>
                </a:cubicBezTo>
                <a:cubicBezTo>
                  <a:pt x="36502" y="1840202"/>
                  <a:pt x="-41940" y="1906004"/>
                  <a:pt x="4477" y="2157794"/>
                </a:cubicBezTo>
                <a:cubicBezTo>
                  <a:pt x="50894" y="2409584"/>
                  <a:pt x="-7925" y="2485513"/>
                  <a:pt x="5572" y="2685764"/>
                </a:cubicBezTo>
                <a:cubicBezTo>
                  <a:pt x="19069" y="2886015"/>
                  <a:pt x="-20469" y="3027757"/>
                  <a:pt x="6953" y="3351467"/>
                </a:cubicBezTo>
                <a:cubicBezTo>
                  <a:pt x="34375" y="3675177"/>
                  <a:pt x="-798" y="3613265"/>
                  <a:pt x="7953" y="3833527"/>
                </a:cubicBezTo>
                <a:cubicBezTo>
                  <a:pt x="16704" y="4053789"/>
                  <a:pt x="738" y="4221242"/>
                  <a:pt x="9525" y="4591050"/>
                </a:cubicBezTo>
              </a:path>
            </a:pathLst>
          </a:custGeom>
          <a:noFill/>
          <a:ln w="38100" cmpd="sng">
            <a:solidFill>
              <a:srgbClr val="0085CA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525"/>
                      <a:gd name="connsiteY0" fmla="*/ 0 h 4591050"/>
                      <a:gd name="connsiteX1" fmla="*/ 9525 w 9525"/>
                      <a:gd name="connsiteY1" fmla="*/ 4591050 h 4591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4591050">
                        <a:moveTo>
                          <a:pt x="0" y="0"/>
                        </a:moveTo>
                        <a:lnTo>
                          <a:pt x="9525" y="4591050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81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388259-F749-06CD-EB50-E4AD4C665135}"/>
                  </a:ext>
                </a:extLst>
              </p:cNvPr>
              <p:cNvSpPr txBox="1"/>
              <p:nvPr/>
            </p:nvSpPr>
            <p:spPr>
              <a:xfrm>
                <a:off x="3453642" y="3429000"/>
                <a:ext cx="5284716" cy="586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Solve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𝑚𝑜𝑑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388259-F749-06CD-EB50-E4AD4C665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642" y="3429000"/>
                <a:ext cx="5284716" cy="586892"/>
              </a:xfrm>
              <a:prstGeom prst="rect">
                <a:avLst/>
              </a:prstGeom>
              <a:blipFill>
                <a:blip r:embed="rId2"/>
                <a:stretch>
                  <a:fillRect l="-242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3099DB1-6A69-6E56-A1A4-F8244674C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Errors (LWE)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DBD3B-CE9F-0EFF-607B-C596C3E61F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LWE is a computational problem for solving </a:t>
                </a:r>
                <a:r>
                  <a:rPr lang="en-US" i="1" dirty="0">
                    <a:solidFill>
                      <a:srgbClr val="0085CA"/>
                    </a:solidFill>
                  </a:rPr>
                  <a:t>noisy</a:t>
                </a:r>
                <a:r>
                  <a:rPr lang="en-US" dirty="0"/>
                  <a:t> linear systems</a:t>
                </a:r>
              </a:p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FDBD3B-CE9F-0EFF-607B-C596C3E61F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8676F-867E-A4C1-99BC-42109E98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531925-E032-218A-A2CB-F19691B4242F}"/>
                  </a:ext>
                </a:extLst>
              </p:cNvPr>
              <p:cNvSpPr txBox="1"/>
              <p:nvPr/>
            </p:nvSpPr>
            <p:spPr>
              <a:xfrm>
                <a:off x="3453642" y="3430510"/>
                <a:ext cx="5284716" cy="586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Solve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0" i="1" smtClean="0">
                            <a:solidFill>
                              <a:srgbClr val="ED474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ED4747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800" b="0" i="1" dirty="0" smtClean="0">
                            <a:solidFill>
                              <a:srgbClr val="0085CA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rgbClr val="0085CA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𝑚𝑜𝑑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0" i="1" smtClean="0">
                            <a:solidFill>
                              <a:srgbClr val="ED474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ED4747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531925-E032-218A-A2CB-F19691B42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642" y="3430510"/>
                <a:ext cx="5284716" cy="586892"/>
              </a:xfrm>
              <a:prstGeom prst="rect">
                <a:avLst/>
              </a:prstGeom>
              <a:blipFill>
                <a:blip r:embed="rId4"/>
                <a:stretch>
                  <a:fillRect l="-2425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BEA2417-3025-2342-B594-9383D0573BCA}"/>
              </a:ext>
            </a:extLst>
          </p:cNvPr>
          <p:cNvSpPr txBox="1"/>
          <p:nvPr/>
        </p:nvSpPr>
        <p:spPr>
          <a:xfrm>
            <a:off x="3977196" y="4473803"/>
            <a:ext cx="967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D4747"/>
                </a:solidFill>
              </a:rPr>
              <a:t>Secret</a:t>
            </a:r>
            <a:endParaRPr lang="en-US" dirty="0">
              <a:solidFill>
                <a:srgbClr val="ED474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10A5E-EB3E-53CA-BE2F-DAEBF42E0714}"/>
              </a:ext>
            </a:extLst>
          </p:cNvPr>
          <p:cNvSpPr txBox="1"/>
          <p:nvPr/>
        </p:nvSpPr>
        <p:spPr>
          <a:xfrm>
            <a:off x="5354714" y="4473803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5CA"/>
                </a:solidFill>
              </a:rPr>
              <a:t>Noise</a:t>
            </a:r>
            <a:endParaRPr lang="en-US" dirty="0">
              <a:solidFill>
                <a:srgbClr val="0085CA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03E1E6-C91C-91D1-F5E2-2D3520B44958}"/>
              </a:ext>
            </a:extLst>
          </p:cNvPr>
          <p:cNvCxnSpPr/>
          <p:nvPr/>
        </p:nvCxnSpPr>
        <p:spPr>
          <a:xfrm flipV="1">
            <a:off x="4461014" y="3996628"/>
            <a:ext cx="0" cy="477175"/>
          </a:xfrm>
          <a:prstGeom prst="straightConnector1">
            <a:avLst/>
          </a:prstGeom>
          <a:ln w="38100">
            <a:solidFill>
              <a:srgbClr val="ED47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D58531-1BB4-06CF-2623-03D9A98D8778}"/>
              </a:ext>
            </a:extLst>
          </p:cNvPr>
          <p:cNvCxnSpPr/>
          <p:nvPr/>
        </p:nvCxnSpPr>
        <p:spPr>
          <a:xfrm flipV="1">
            <a:off x="5732000" y="3996627"/>
            <a:ext cx="0" cy="477175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08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" grpId="0" uiExpand="1" build="p"/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15E4EFF-E508-C648-1D11-1790A5B47AF9}"/>
              </a:ext>
            </a:extLst>
          </p:cNvPr>
          <p:cNvCxnSpPr>
            <a:cxnSpLocks/>
          </p:cNvCxnSpPr>
          <p:nvPr/>
        </p:nvCxnSpPr>
        <p:spPr>
          <a:xfrm flipV="1">
            <a:off x="3693956" y="4574725"/>
            <a:ext cx="559731" cy="619972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887A34-0738-9DFA-1CEA-805EE5B7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ED652-2FDD-DB74-FCC0-57862EED7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LWE instances can be </a:t>
            </a:r>
            <a:r>
              <a:rPr lang="en-US" i="1" dirty="0">
                <a:solidFill>
                  <a:srgbClr val="0085CA"/>
                </a:solidFill>
              </a:rPr>
              <a:t>embedded </a:t>
            </a:r>
            <a:r>
              <a:rPr lang="en-US" dirty="0"/>
              <a:t>into the Shortest Vector Problem (</a:t>
            </a:r>
            <a:r>
              <a:rPr lang="en-US" b="1" dirty="0"/>
              <a:t>SVP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Attacks carried out using </a:t>
            </a:r>
            <a:r>
              <a:rPr lang="en-US" i="1" dirty="0">
                <a:solidFill>
                  <a:srgbClr val="ED4747"/>
                </a:solidFill>
              </a:rPr>
              <a:t>SVP solvers</a:t>
            </a:r>
          </a:p>
          <a:p>
            <a:pPr lvl="1"/>
            <a:endParaRPr lang="en-US" i="1" dirty="0">
              <a:solidFill>
                <a:srgbClr val="ED4747"/>
              </a:solidFill>
            </a:endParaRPr>
          </a:p>
          <a:p>
            <a:r>
              <a:rPr lang="en-US" dirty="0"/>
              <a:t>Framework introduces an </a:t>
            </a:r>
            <a:r>
              <a:rPr lang="en-US" i="1" dirty="0">
                <a:solidFill>
                  <a:srgbClr val="0085CA"/>
                </a:solidFill>
              </a:rPr>
              <a:t>intermediate</a:t>
            </a:r>
            <a:r>
              <a:rPr lang="en-US" dirty="0"/>
              <a:t> step: </a:t>
            </a:r>
            <a:r>
              <a:rPr lang="en-US" b="1" dirty="0"/>
              <a:t>DBDD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B9C86-6C87-C46C-4E0D-3915D8BBC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FBD643-8B83-A1C4-404B-EAF043C86537}"/>
                  </a:ext>
                </a:extLst>
              </p:cNvPr>
              <p:cNvSpPr txBox="1"/>
              <p:nvPr/>
            </p:nvSpPr>
            <p:spPr>
              <a:xfrm>
                <a:off x="3106921" y="4275073"/>
                <a:ext cx="7285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𝐿𝑊𝐸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FBD643-8B83-A1C4-404B-EAF043C86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921" y="4275073"/>
                <a:ext cx="728597" cy="369332"/>
              </a:xfrm>
              <a:prstGeom prst="rect">
                <a:avLst/>
              </a:prstGeom>
              <a:blipFill>
                <a:blip r:embed="rId2"/>
                <a:stretch>
                  <a:fillRect l="-10084" r="-7563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AFB063-E6A9-E864-A2BF-59CE4169EE59}"/>
                  </a:ext>
                </a:extLst>
              </p:cNvPr>
              <p:cNvSpPr txBox="1"/>
              <p:nvPr/>
            </p:nvSpPr>
            <p:spPr>
              <a:xfrm>
                <a:off x="4709319" y="4223296"/>
                <a:ext cx="1257652" cy="39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𝐷𝐵𝐷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AFB063-E6A9-E864-A2BF-59CE4169E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319" y="4223296"/>
                <a:ext cx="1257652" cy="3943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E992EB-6735-1C09-078E-B8567CE3620E}"/>
                  </a:ext>
                </a:extLst>
              </p:cNvPr>
              <p:cNvSpPr txBox="1"/>
              <p:nvPr/>
            </p:nvSpPr>
            <p:spPr>
              <a:xfrm>
                <a:off x="4709319" y="4884711"/>
                <a:ext cx="1257652" cy="39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𝐷𝐵𝐷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E992EB-6735-1C09-078E-B8567CE36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319" y="4884711"/>
                <a:ext cx="1257652" cy="394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F0BCF1-2446-C964-ABE0-89F759D3ED42}"/>
                  </a:ext>
                </a:extLst>
              </p:cNvPr>
              <p:cNvSpPr txBox="1"/>
              <p:nvPr/>
            </p:nvSpPr>
            <p:spPr>
              <a:xfrm>
                <a:off x="4709319" y="6057181"/>
                <a:ext cx="1270669" cy="39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𝐷𝐵𝐷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F0BCF1-2446-C964-ABE0-89F759D3E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319" y="6057181"/>
                <a:ext cx="1270669" cy="3943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DD75BD-1B97-C33C-B7E1-0904C1A8168B}"/>
                  </a:ext>
                </a:extLst>
              </p:cNvPr>
              <p:cNvSpPr txBox="1"/>
              <p:nvPr/>
            </p:nvSpPr>
            <p:spPr>
              <a:xfrm rot="5400000">
                <a:off x="5097101" y="5260295"/>
                <a:ext cx="3318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DD75BD-1B97-C33C-B7E1-0904C1A81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097101" y="5260295"/>
                <a:ext cx="331821" cy="369332"/>
              </a:xfrm>
              <a:prstGeom prst="rect">
                <a:avLst/>
              </a:prstGeom>
              <a:blipFill>
                <a:blip r:embed="rId6"/>
                <a:stretch>
                  <a:fillRect t="-5556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512CEA-80F0-B4F3-5D99-078905266DBD}"/>
              </a:ext>
            </a:extLst>
          </p:cNvPr>
          <p:cNvCxnSpPr/>
          <p:nvPr/>
        </p:nvCxnSpPr>
        <p:spPr>
          <a:xfrm>
            <a:off x="3938258" y="4447624"/>
            <a:ext cx="65184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-&gt;SVP-&gt;Attack">
            <a:extLst>
              <a:ext uri="{FF2B5EF4-FFF2-40B4-BE49-F238E27FC236}">
                <a16:creationId xmlns:a16="http://schemas.microsoft.com/office/drawing/2014/main" id="{C1C653E5-28C9-9986-6870-2C62C86B68C4}"/>
              </a:ext>
            </a:extLst>
          </p:cNvPr>
          <p:cNvGrpSpPr/>
          <p:nvPr/>
        </p:nvGrpSpPr>
        <p:grpSpPr>
          <a:xfrm>
            <a:off x="3938568" y="4211099"/>
            <a:ext cx="3125106" cy="461665"/>
            <a:chOff x="3938568" y="3678428"/>
            <a:chExt cx="3125106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E8229BA-1C33-3C3F-8CBA-D003E265C1E0}"/>
                    </a:ext>
                  </a:extLst>
                </p:cNvPr>
                <p:cNvSpPr txBox="1"/>
                <p:nvPr/>
              </p:nvSpPr>
              <p:spPr>
                <a:xfrm>
                  <a:off x="4656635" y="3724594"/>
                  <a:ext cx="62305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𝑆𝑉𝑃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E8229BA-1C33-3C3F-8CBA-D003E265C1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6635" y="3724594"/>
                  <a:ext cx="623056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1765" r="-8824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E299CC-06A5-8115-2D2A-D076EA9592A0}"/>
                </a:ext>
              </a:extLst>
            </p:cNvPr>
            <p:cNvSpPr txBox="1"/>
            <p:nvPr/>
          </p:nvSpPr>
          <p:spPr>
            <a:xfrm>
              <a:off x="6066350" y="3678428"/>
              <a:ext cx="9973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Attack</a:t>
              </a:r>
              <a:endParaRPr lang="en-US" b="1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4C35075-5183-9342-54E9-E5D8E7A71EF8}"/>
                </a:ext>
              </a:extLst>
            </p:cNvPr>
            <p:cNvCxnSpPr>
              <a:cxnSpLocks/>
            </p:cNvCxnSpPr>
            <p:nvPr/>
          </p:nvCxnSpPr>
          <p:spPr>
            <a:xfrm>
              <a:off x="3938568" y="3909260"/>
              <a:ext cx="6518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DF9EE4E-8552-47D9-4A8E-A5690F57F7EE}"/>
                </a:ext>
              </a:extLst>
            </p:cNvPr>
            <p:cNvCxnSpPr>
              <a:cxnSpLocks/>
            </p:cNvCxnSpPr>
            <p:nvPr/>
          </p:nvCxnSpPr>
          <p:spPr>
            <a:xfrm>
              <a:off x="5346382" y="3909260"/>
              <a:ext cx="65184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207A44C-1C66-EE58-D32F-CA7AEE52F7A7}"/>
              </a:ext>
            </a:extLst>
          </p:cNvPr>
          <p:cNvCxnSpPr>
            <a:cxnSpLocks/>
          </p:cNvCxnSpPr>
          <p:nvPr/>
        </p:nvCxnSpPr>
        <p:spPr>
          <a:xfrm>
            <a:off x="5234342" y="4620987"/>
            <a:ext cx="0" cy="263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7E2575-3764-E4CB-0242-21B4968891A3}"/>
              </a:ext>
            </a:extLst>
          </p:cNvPr>
          <p:cNvCxnSpPr>
            <a:cxnSpLocks/>
          </p:cNvCxnSpPr>
          <p:nvPr/>
        </p:nvCxnSpPr>
        <p:spPr>
          <a:xfrm>
            <a:off x="5244834" y="5678733"/>
            <a:ext cx="0" cy="263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F023A3-3D6D-8712-DE61-DD7E28A18335}"/>
                  </a:ext>
                </a:extLst>
              </p:cNvPr>
              <p:cNvSpPr txBox="1"/>
              <p:nvPr/>
            </p:nvSpPr>
            <p:spPr>
              <a:xfrm>
                <a:off x="4675282" y="4251409"/>
                <a:ext cx="9195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𝐷𝐵𝐷𝐷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F023A3-3D6D-8712-DE61-DD7E28A18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282" y="4251409"/>
                <a:ext cx="919547" cy="369332"/>
              </a:xfrm>
              <a:prstGeom prst="rect">
                <a:avLst/>
              </a:prstGeom>
              <a:blipFill>
                <a:blip r:embed="rId8"/>
                <a:stretch>
                  <a:fillRect l="-7947" r="-6623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BC094F4-6B1A-B13B-7AF7-EFF78A3D56D9}"/>
              </a:ext>
            </a:extLst>
          </p:cNvPr>
          <p:cNvSpPr txBox="1"/>
          <p:nvPr/>
        </p:nvSpPr>
        <p:spPr>
          <a:xfrm>
            <a:off x="3172336" y="5101143"/>
            <a:ext cx="107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5CA"/>
                </a:solidFill>
              </a:rPr>
              <a:t>Modify</a:t>
            </a:r>
          </a:p>
        </p:txBody>
      </p:sp>
    </p:spTree>
    <p:extLst>
      <p:ext uri="{BB962C8B-B14F-4D97-AF65-F5344CB8AC3E}">
        <p14:creationId xmlns:p14="http://schemas.microsoft.com/office/powerpoint/2010/main" val="24056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16341 4.81481E-6 " pathEditMode="relative" rAng="0" ptsTypes="AA">
                                      <p:cBhvr>
                                        <p:cTn id="1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41 4.81481E-6 L 0.16341 0.09282 " pathEditMode="relative" rAng="0" ptsTypes="AA">
                                      <p:cBhvr>
                                        <p:cTn id="33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41 0.09282 L 0.16341 0.26643 " pathEditMode="relative" rAng="0" ptsTypes="AA">
                                      <p:cBhvr>
                                        <p:cTn id="43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/>
      <p:bldP spid="8" grpId="0"/>
      <p:bldP spid="9" grpId="0"/>
      <p:bldP spid="11" grpId="0"/>
      <p:bldP spid="23" grpId="0"/>
      <p:bldP spid="23" grpId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E5E74-DB03-8094-0E86-55B6D645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DBDD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C6C8A3-685F-3CED-702E-3A7FDFC323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Given </a:t>
                </a:r>
                <a:r>
                  <a:rPr lang="en-US" i="1" dirty="0">
                    <a:solidFill>
                      <a:srgbClr val="0085CA"/>
                    </a:solidFill>
                  </a:rPr>
                  <a:t>two </a:t>
                </a:r>
                <a:r>
                  <a:rPr lang="en-US" dirty="0"/>
                  <a:t>objects: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 lattice,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85CA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An Ellipsoid,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ED4747"/>
                        </a:solidFill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ED474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rgbClr val="ED474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ED4747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  <m:r>
                          <a:rPr lang="en-US" sz="2400" b="0" i="0" smtClean="0">
                            <a:solidFill>
                              <a:srgbClr val="ED4747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1" i="0" smtClean="0">
                            <a:solidFill>
                              <a:srgbClr val="ED4747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ED4747"/>
                  </a:solidFill>
                </a:endParaRPr>
              </a:p>
              <a:p>
                <a:endParaRPr lang="en-US" dirty="0">
                  <a:solidFill>
                    <a:srgbClr val="ED4747"/>
                  </a:solidFill>
                </a:endParaRPr>
              </a:p>
              <a:p>
                <a:r>
                  <a:rPr lang="en-US" dirty="0"/>
                  <a:t>Find the </a:t>
                </a:r>
                <a:r>
                  <a:rPr lang="en-US" i="1" dirty="0">
                    <a:solidFill>
                      <a:srgbClr val="ED4747"/>
                    </a:solidFill>
                  </a:rPr>
                  <a:t>unique </a:t>
                </a:r>
                <a:r>
                  <a:rPr lang="en-US" dirty="0"/>
                  <a:t>lattice point contained in the ellipsoid</a:t>
                </a:r>
              </a:p>
              <a:p>
                <a:pPr lvl="1"/>
                <a:r>
                  <a:rPr lang="en-US" dirty="0"/>
                  <a:t>In [DDGR20], lattice defined by Kannan’s embedding</a:t>
                </a:r>
              </a:p>
              <a:p>
                <a:pPr lvl="1"/>
                <a:r>
                  <a:rPr lang="en-US" dirty="0"/>
                  <a:t>Secret Point is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</m:acc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0085C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85CA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</m:d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ED474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ED4747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d>
                      <m:dPr>
                        <m:beg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Ellipsoid represents </a:t>
                </a:r>
                <a:r>
                  <a:rPr lang="en-US" i="1" dirty="0">
                    <a:solidFill>
                      <a:srgbClr val="0085CA"/>
                    </a:solidFill>
                  </a:rPr>
                  <a:t>Gaussian</a:t>
                </a:r>
                <a:r>
                  <a:rPr lang="en-US" dirty="0"/>
                  <a:t> distribution of LWE secret &amp; error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C6C8A3-685F-3CED-702E-3A7FDFC323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9F87D-E3A2-028F-7D3A-5A98584FB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 descr="lattice top pie Icon - Free PNG &amp; SVG 3368139 - Noun Project">
            <a:extLst>
              <a:ext uri="{FF2B5EF4-FFF2-40B4-BE49-F238E27FC236}">
                <a16:creationId xmlns:a16="http://schemas.microsoft.com/office/drawing/2014/main" id="{6FEB2C49-184E-72A5-02E6-306EA36EA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57" y="2465786"/>
            <a:ext cx="767754" cy="76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lipsoid Images – Browse 1,276 Stock Photos, Vectors, and Video | Adobe  Stock">
            <a:extLst>
              <a:ext uri="{FF2B5EF4-FFF2-40B4-BE49-F238E27FC236}">
                <a16:creationId xmlns:a16="http://schemas.microsoft.com/office/drawing/2014/main" id="{D1D56FB2-A1A5-5976-0601-02D62AC0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363" y="3278687"/>
            <a:ext cx="767754" cy="76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BB6B72-F2D4-D6AD-7D2E-6C89D01DB906}"/>
                  </a:ext>
                </a:extLst>
              </p:cNvPr>
              <p:cNvSpPr txBox="1"/>
              <p:nvPr/>
            </p:nvSpPr>
            <p:spPr>
              <a:xfrm>
                <a:off x="6096000" y="1726200"/>
                <a:ext cx="5385405" cy="231255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52578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0" dirty="0"/>
                  <a:t>An </a:t>
                </a:r>
                <a:r>
                  <a:rPr lang="en-US" sz="2400" b="0" i="1" dirty="0">
                    <a:solidFill>
                      <a:srgbClr val="0085CA"/>
                    </a:solidFill>
                  </a:rPr>
                  <a:t>affine</a:t>
                </a:r>
                <a:r>
                  <a:rPr lang="en-US" sz="2400" b="0" dirty="0"/>
                  <a:t> transformation of the unit ball: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</m:ra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endParaRPr lang="en-US" sz="2400" b="0" dirty="0"/>
              </a:p>
              <a:p>
                <a:pPr marL="52578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52578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set of points: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acc>
                          </m:e>
                        </m:d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0" smtClean="0"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≤1</m:t>
                        </m:r>
                      </m:e>
                    </m:d>
                  </m:oMath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BB6B72-F2D4-D6AD-7D2E-6C89D01DB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726200"/>
                <a:ext cx="5385405" cy="2312556"/>
              </a:xfrm>
              <a:prstGeom prst="rect">
                <a:avLst/>
              </a:prstGeom>
              <a:blipFill>
                <a:blip r:embed="rId5"/>
                <a:stretch>
                  <a:fillRect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1AB435E-135F-978B-EE8F-64D120BD9616}"/>
              </a:ext>
            </a:extLst>
          </p:cNvPr>
          <p:cNvSpPr txBox="1"/>
          <p:nvPr/>
        </p:nvSpPr>
        <p:spPr>
          <a:xfrm>
            <a:off x="6096000" y="1202980"/>
            <a:ext cx="5385405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But what even is an ellipsoid?</a:t>
            </a:r>
          </a:p>
        </p:txBody>
      </p:sp>
    </p:spTree>
    <p:extLst>
      <p:ext uri="{BB962C8B-B14F-4D97-AF65-F5344CB8AC3E}">
        <p14:creationId xmlns:p14="http://schemas.microsoft.com/office/powerpoint/2010/main" val="183657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allAtOnce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F525-1646-8463-94A7-89F15D8F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DBDD to </a:t>
            </a:r>
            <a:r>
              <a:rPr lang="en-US" dirty="0" err="1"/>
              <a:t>uSVP</a:t>
            </a:r>
            <a:endParaRPr lang="en-US" dirty="0"/>
          </a:p>
        </p:txBody>
      </p:sp>
      <p:pic>
        <p:nvPicPr>
          <p:cNvPr id="6" name="Content Placeholder 5" descr="A grid with blue dots and a yellow circle&#10;&#10;Description automatically generated">
            <a:extLst>
              <a:ext uri="{FF2B5EF4-FFF2-40B4-BE49-F238E27FC236}">
                <a16:creationId xmlns:a16="http://schemas.microsoft.com/office/drawing/2014/main" id="{8A7CCE71-9F84-C698-5E4D-673A40D6A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69" y="1471439"/>
            <a:ext cx="4640106" cy="46401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1C741-ECA3-6C49-6849-AB9EF309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A graph of a mathematical equation&#10;&#10;Description automatically generated">
            <a:extLst>
              <a:ext uri="{FF2B5EF4-FFF2-40B4-BE49-F238E27FC236}">
                <a16:creationId xmlns:a16="http://schemas.microsoft.com/office/drawing/2014/main" id="{57D88521-26FE-A3BE-15B2-689A6FF49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69" y="1471439"/>
            <a:ext cx="4640106" cy="4640106"/>
          </a:xfrm>
          <a:prstGeom prst="rect">
            <a:avLst/>
          </a:prstGeom>
        </p:spPr>
      </p:pic>
      <p:pic>
        <p:nvPicPr>
          <p:cNvPr id="10" name="Picture 9" descr="A grid of blue dots and a circle&#10;&#10;Description automatically generated">
            <a:extLst>
              <a:ext uri="{FF2B5EF4-FFF2-40B4-BE49-F238E27FC236}">
                <a16:creationId xmlns:a16="http://schemas.microsoft.com/office/drawing/2014/main" id="{B783BB64-81BA-D69F-8FCE-A6C4D3691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69" y="1471439"/>
            <a:ext cx="4640106" cy="4640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95181E-DC38-4EC8-337E-2E308C4B8C23}"/>
                  </a:ext>
                </a:extLst>
              </p:cNvPr>
              <p:cNvSpPr txBox="1"/>
              <p:nvPr/>
            </p:nvSpPr>
            <p:spPr>
              <a:xfrm>
                <a:off x="838200" y="1471439"/>
                <a:ext cx="6044269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Starting with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</m:d>
                  </m:oMath>
                </a14:m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uSVP</a:t>
                </a:r>
                <a:r>
                  <a:rPr lang="en-US" sz="2800" dirty="0"/>
                  <a:t> lattice created by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400" dirty="0"/>
                  <a:t>Homogenization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400" dirty="0" err="1"/>
                  <a:t>Isotropization</a:t>
                </a:r>
                <a:endParaRPr lang="en-US" sz="2400" dirty="0"/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Larger volume    </a:t>
                </a:r>
                <a:r>
                  <a:rPr lang="en-US" sz="2800" i="1" dirty="0">
                    <a:solidFill>
                      <a:srgbClr val="0085CA"/>
                    </a:solidFill>
                  </a:rPr>
                  <a:t>Easier</a:t>
                </a:r>
                <a:r>
                  <a:rPr lang="en-US" sz="2800" dirty="0"/>
                  <a:t> to solve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400" dirty="0"/>
                  <a:t>Shrink Ellipsoid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sz="2400" dirty="0" err="1"/>
                  <a:t>Sparsify</a:t>
                </a:r>
                <a:r>
                  <a:rPr lang="en-US" sz="2400" dirty="0"/>
                  <a:t> Lattice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95181E-DC38-4EC8-337E-2E308C4B8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71439"/>
                <a:ext cx="6044269" cy="3293209"/>
              </a:xfrm>
              <a:prstGeom prst="rect">
                <a:avLst/>
              </a:prstGeom>
              <a:blipFill>
                <a:blip r:embed="rId5"/>
                <a:stretch>
                  <a:fillRect l="-2119" t="-1664" b="-3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85D4EF-1CEA-555F-F703-2A516D59F937}"/>
              </a:ext>
            </a:extLst>
          </p:cNvPr>
          <p:cNvCxnSpPr>
            <a:cxnSpLocks/>
          </p:cNvCxnSpPr>
          <p:nvPr/>
        </p:nvCxnSpPr>
        <p:spPr>
          <a:xfrm>
            <a:off x="3558798" y="3759003"/>
            <a:ext cx="230819" cy="0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52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091BD-896F-6049-0D83-BEE85343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Talk</a:t>
            </a:r>
            <a:br>
              <a:rPr lang="en-US" sz="4400" dirty="0"/>
            </a:br>
            <a:r>
              <a:rPr lang="en-US" sz="4400" dirty="0"/>
              <a:t>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E5481-570D-77F5-9034-C757DB49A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CDDB1-9D9F-C584-B756-65B18748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B0DA0B3-1479-214B-775A-7A929E74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873487"/>
              </p:ext>
            </p:extLst>
          </p:nvPr>
        </p:nvGraphicFramePr>
        <p:xfrm>
          <a:off x="4418330" y="640334"/>
          <a:ext cx="6929120" cy="5239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3DF56EB-6ECF-ACCB-6E4A-3D0FF1E3C2FF}"/>
              </a:ext>
            </a:extLst>
          </p:cNvPr>
          <p:cNvSpPr/>
          <p:nvPr/>
        </p:nvSpPr>
        <p:spPr>
          <a:xfrm>
            <a:off x="4076700" y="733425"/>
            <a:ext cx="9525" cy="4591050"/>
          </a:xfrm>
          <a:custGeom>
            <a:avLst/>
            <a:gdLst>
              <a:gd name="connsiteX0" fmla="*/ 0 w 9525"/>
              <a:gd name="connsiteY0" fmla="*/ 0 h 4591050"/>
              <a:gd name="connsiteX1" fmla="*/ 1095 w 9525"/>
              <a:gd name="connsiteY1" fmla="*/ 527971 h 4591050"/>
              <a:gd name="connsiteX2" fmla="*/ 2000 w 9525"/>
              <a:gd name="connsiteY2" fmla="*/ 964121 h 4591050"/>
              <a:gd name="connsiteX3" fmla="*/ 3381 w 9525"/>
              <a:gd name="connsiteY3" fmla="*/ 1629823 h 4591050"/>
              <a:gd name="connsiteX4" fmla="*/ 4477 w 9525"/>
              <a:gd name="connsiteY4" fmla="*/ 2157794 h 4591050"/>
              <a:gd name="connsiteX5" fmla="*/ 5572 w 9525"/>
              <a:gd name="connsiteY5" fmla="*/ 2685764 h 4591050"/>
              <a:gd name="connsiteX6" fmla="*/ 6953 w 9525"/>
              <a:gd name="connsiteY6" fmla="*/ 3351467 h 4591050"/>
              <a:gd name="connsiteX7" fmla="*/ 7953 w 9525"/>
              <a:gd name="connsiteY7" fmla="*/ 3833527 h 4591050"/>
              <a:gd name="connsiteX8" fmla="*/ 9525 w 9525"/>
              <a:gd name="connsiteY8" fmla="*/ 459105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5" h="4591050" extrusionOk="0">
                <a:moveTo>
                  <a:pt x="0" y="0"/>
                </a:moveTo>
                <a:cubicBezTo>
                  <a:pt x="2289" y="195405"/>
                  <a:pt x="-1127" y="312392"/>
                  <a:pt x="1095" y="527971"/>
                </a:cubicBezTo>
                <a:cubicBezTo>
                  <a:pt x="3317" y="743550"/>
                  <a:pt x="-41922" y="847937"/>
                  <a:pt x="2000" y="964121"/>
                </a:cubicBezTo>
                <a:cubicBezTo>
                  <a:pt x="45922" y="1080305"/>
                  <a:pt x="-29740" y="1419444"/>
                  <a:pt x="3381" y="1629823"/>
                </a:cubicBezTo>
                <a:cubicBezTo>
                  <a:pt x="36502" y="1840202"/>
                  <a:pt x="-41940" y="1906004"/>
                  <a:pt x="4477" y="2157794"/>
                </a:cubicBezTo>
                <a:cubicBezTo>
                  <a:pt x="50894" y="2409584"/>
                  <a:pt x="-7925" y="2485513"/>
                  <a:pt x="5572" y="2685764"/>
                </a:cubicBezTo>
                <a:cubicBezTo>
                  <a:pt x="19069" y="2886015"/>
                  <a:pt x="-20469" y="3027757"/>
                  <a:pt x="6953" y="3351467"/>
                </a:cubicBezTo>
                <a:cubicBezTo>
                  <a:pt x="34375" y="3675177"/>
                  <a:pt x="-798" y="3613265"/>
                  <a:pt x="7953" y="3833527"/>
                </a:cubicBezTo>
                <a:cubicBezTo>
                  <a:pt x="16704" y="4053789"/>
                  <a:pt x="738" y="4221242"/>
                  <a:pt x="9525" y="4591050"/>
                </a:cubicBezTo>
              </a:path>
            </a:pathLst>
          </a:custGeom>
          <a:noFill/>
          <a:ln w="38100" cmpd="sng">
            <a:solidFill>
              <a:srgbClr val="0085CA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525"/>
                      <a:gd name="connsiteY0" fmla="*/ 0 h 4591050"/>
                      <a:gd name="connsiteX1" fmla="*/ 9525 w 9525"/>
                      <a:gd name="connsiteY1" fmla="*/ 4591050 h 4591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4591050">
                        <a:moveTo>
                          <a:pt x="0" y="0"/>
                        </a:moveTo>
                        <a:lnTo>
                          <a:pt x="9525" y="4591050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88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6C282-43BC-4432-8301-9FB7F82C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 New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8F81F6-148E-4458-21A5-E9F3E487DF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[DDGR20], all randomness contained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Some </a:t>
                </a:r>
                <a:r>
                  <a:rPr lang="en-US" i="1" dirty="0">
                    <a:solidFill>
                      <a:srgbClr val="0085CA"/>
                    </a:solidFill>
                  </a:rPr>
                  <a:t>geometric</a:t>
                </a:r>
                <a:r>
                  <a:rPr lang="en-US" dirty="0"/>
                  <a:t> operations are incompatible</a:t>
                </a:r>
              </a:p>
              <a:p>
                <a:pPr lvl="1"/>
                <a:r>
                  <a:rPr lang="en-US" dirty="0"/>
                  <a:t>Intersecting the DBDD instance with a </a:t>
                </a:r>
                <a:r>
                  <a:rPr lang="en-US" i="1" dirty="0" err="1">
                    <a:solidFill>
                      <a:srgbClr val="0085CA"/>
                    </a:solidFill>
                  </a:rPr>
                  <a:t>halfspace</a:t>
                </a:r>
                <a:endParaRPr lang="en-US" i="1" dirty="0">
                  <a:solidFill>
                    <a:srgbClr val="0085CA"/>
                  </a:solidFill>
                </a:endParaRPr>
              </a:p>
              <a:p>
                <a:pPr lvl="1"/>
                <a:r>
                  <a:rPr lang="en-US" dirty="0"/>
                  <a:t>Combining two instances with the </a:t>
                </a:r>
                <a:r>
                  <a:rPr lang="en-US" b="1" dirty="0"/>
                  <a:t>same</a:t>
                </a:r>
                <a:r>
                  <a:rPr lang="en-US" dirty="0"/>
                  <a:t> secret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8F81F6-148E-4458-21A5-E9F3E487DF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D0844-D835-569C-953A-C6B0588F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D68E2-B617-C544-0AC8-5A9D2C6B45A1}"/>
              </a:ext>
            </a:extLst>
          </p:cNvPr>
          <p:cNvSpPr txBox="1"/>
          <p:nvPr/>
        </p:nvSpPr>
        <p:spPr>
          <a:xfrm>
            <a:off x="1127332" y="4580877"/>
            <a:ext cx="4968668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/>
              <a:t>Need to change the Embedding!</a:t>
            </a:r>
            <a:endParaRPr lang="en-US" sz="2800" b="1" i="1" dirty="0">
              <a:solidFill>
                <a:srgbClr val="0085CA"/>
              </a:solidFill>
            </a:endParaRPr>
          </a:p>
        </p:txBody>
      </p:sp>
      <p:pic>
        <p:nvPicPr>
          <p:cNvPr id="7" name="Picture 6" descr="A graph of a graph of a line&#10;&#10;Description automatically generated">
            <a:extLst>
              <a:ext uri="{FF2B5EF4-FFF2-40B4-BE49-F238E27FC236}">
                <a16:creationId xmlns:a16="http://schemas.microsoft.com/office/drawing/2014/main" id="{6C2B4707-586D-3E79-26EA-AC1FF8D13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14" y="3280656"/>
            <a:ext cx="1823441" cy="1823441"/>
          </a:xfrm>
          <a:prstGeom prst="rect">
            <a:avLst/>
          </a:prstGeom>
        </p:spPr>
      </p:pic>
      <p:pic>
        <p:nvPicPr>
          <p:cNvPr id="9" name="Picture 8" descr="A graph of a line with a circle in the center&#10;&#10;Description automatically generated">
            <a:extLst>
              <a:ext uri="{FF2B5EF4-FFF2-40B4-BE49-F238E27FC236}">
                <a16:creationId xmlns:a16="http://schemas.microsoft.com/office/drawing/2014/main" id="{ACE728D7-B4EF-7433-140F-BA0D480B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15" y="1144589"/>
            <a:ext cx="1823441" cy="182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5DC49-17EF-EDC1-47EE-3BDBF652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Obtain?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F91FE-FDB6-93C3-25A0-473C00CDC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Support </a:t>
            </a:r>
            <a:r>
              <a:rPr lang="en-US" b="1" dirty="0"/>
              <a:t>2</a:t>
            </a:r>
            <a:r>
              <a:rPr lang="en-US" dirty="0"/>
              <a:t> new hint types, maintaining compatibility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B564A-AC31-3AAD-AB4B-7B92A9AFE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9">
                <a:extLst>
                  <a:ext uri="{FF2B5EF4-FFF2-40B4-BE49-F238E27FC236}">
                    <a16:creationId xmlns:a16="http://schemas.microsoft.com/office/drawing/2014/main" id="{A058F288-4AF4-C84C-92A3-6762B5AB93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3319402"/>
                  </p:ext>
                </p:extLst>
              </p:nvPr>
            </p:nvGraphicFramePr>
            <p:xfrm>
              <a:off x="838200" y="1683581"/>
              <a:ext cx="7178336" cy="362712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tableStyleId>{F5AB1C69-6EDB-4FF4-983F-18BD219EF322}</a:tableStyleId>
                  </a:tblPr>
                  <a:tblGrid>
                    <a:gridCol w="3589168">
                      <a:extLst>
                        <a:ext uri="{9D8B030D-6E8A-4147-A177-3AD203B41FA5}">
                          <a16:colId xmlns:a16="http://schemas.microsoft.com/office/drawing/2014/main" val="3746040380"/>
                        </a:ext>
                      </a:extLst>
                    </a:gridCol>
                    <a:gridCol w="3589168">
                      <a:extLst>
                        <a:ext uri="{9D8B030D-6E8A-4147-A177-3AD203B41FA5}">
                          <a16:colId xmlns:a16="http://schemas.microsoft.com/office/drawing/2014/main" val="3172071247"/>
                        </a:ext>
                      </a:extLst>
                    </a:gridCol>
                  </a:tblGrid>
                  <a:tr h="422577">
                    <a:tc gridSpan="2">
                      <a:txBody>
                        <a:bodyPr/>
                        <a:lstStyle/>
                        <a:p>
                          <a:r>
                            <a:rPr lang="en-US" sz="2800" dirty="0"/>
                            <a:t>Types of Hints</a:t>
                          </a:r>
                          <a:endParaRPr lang="en-US" sz="24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9375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b="1" dirty="0"/>
                            <a:t>Perfect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=ℓ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81126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Modular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=ℓ  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𝑚𝑜𝑑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30136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Approximate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≈ℓ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98654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Short Vector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oMath>
                          </a14:m>
                          <a:r>
                            <a:rPr lang="en-US" sz="2400" b="0" dirty="0"/>
                            <a:t>  </a:t>
                          </a:r>
                          <a:r>
                            <a:rPr lang="en-US" sz="2400" b="0" dirty="0" err="1"/>
                            <a:t>s.t.</a:t>
                          </a:r>
                          <a:r>
                            <a:rPr lang="en-US" sz="2400" b="0" dirty="0"/>
                            <a:t> </a:t>
                          </a:r>
                          <a:r>
                            <a:rPr lang="en-US" sz="2400" b="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oMath>
                          </a14:m>
                          <a:r>
                            <a:rPr lang="en-US" sz="2400" b="1" dirty="0"/>
                            <a:t> </a:t>
                          </a:r>
                          <a:r>
                            <a:rPr lang="en-US" sz="2400" b="0" dirty="0"/>
                            <a:t>is short</a:t>
                          </a:r>
                          <a:endParaRPr lang="en-US" sz="2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020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b="1" dirty="0"/>
                            <a:t>Inequality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≤ℓ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0967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b="1" dirty="0"/>
                            <a:t>Combined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</m:acc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𝐷𝐵𝐷𝐷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0" smtClean="0">
                                            <a:latin typeface="Cambria Math" panose="02040503050406030204" pitchFamily="18" charset="0"/>
                                          </a:rPr>
                                          <m:t>𝚺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4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𝐷𝐵𝐷𝐷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0" smtClean="0">
                                            <a:latin typeface="Cambria Math" panose="02040503050406030204" pitchFamily="18" charset="0"/>
                                          </a:rPr>
                                          <m:t>𝚺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31693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9">
                <a:extLst>
                  <a:ext uri="{FF2B5EF4-FFF2-40B4-BE49-F238E27FC236}">
                    <a16:creationId xmlns:a16="http://schemas.microsoft.com/office/drawing/2014/main" id="{A058F288-4AF4-C84C-92A3-6762B5AB93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3319402"/>
                  </p:ext>
                </p:extLst>
              </p:nvPr>
            </p:nvGraphicFramePr>
            <p:xfrm>
              <a:off x="838200" y="1683581"/>
              <a:ext cx="7178336" cy="362712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tableStyleId>{F5AB1C69-6EDB-4FF4-983F-18BD219EF322}</a:tableStyleId>
                  </a:tblPr>
                  <a:tblGrid>
                    <a:gridCol w="3589168">
                      <a:extLst>
                        <a:ext uri="{9D8B030D-6E8A-4147-A177-3AD203B41FA5}">
                          <a16:colId xmlns:a16="http://schemas.microsoft.com/office/drawing/2014/main" val="3746040380"/>
                        </a:ext>
                      </a:extLst>
                    </a:gridCol>
                    <a:gridCol w="3589168">
                      <a:extLst>
                        <a:ext uri="{9D8B030D-6E8A-4147-A177-3AD203B41FA5}">
                          <a16:colId xmlns:a16="http://schemas.microsoft.com/office/drawing/2014/main" val="3172071247"/>
                        </a:ext>
                      </a:extLst>
                    </a:gridCol>
                  </a:tblGrid>
                  <a:tr h="518160">
                    <a:tc gridSpan="2">
                      <a:txBody>
                        <a:bodyPr/>
                        <a:lstStyle/>
                        <a:p>
                          <a:r>
                            <a:rPr lang="en-US" sz="2800" dirty="0"/>
                            <a:t>Types of Hints</a:t>
                          </a:r>
                          <a:endParaRPr lang="en-US" sz="24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937548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b="1" dirty="0"/>
                            <a:t>Perfect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698" t="-125333" r="-2037" b="-60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811267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Modular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698" t="-225333" r="-2037" b="-50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301363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Approximate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698" t="-321053" r="-2037" b="-3960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986541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Short Vector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698" t="-426667" r="-2037" b="-30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0204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b="1" dirty="0"/>
                            <a:t>Inequality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698" t="-526667" r="-2037" b="-20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60967375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b="1" dirty="0"/>
                            <a:t>Combined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698" t="-348148" r="-2037" b="-1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316937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BDC9A5-C27D-95F2-874E-3894A3DAD819}"/>
              </a:ext>
            </a:extLst>
          </p:cNvPr>
          <p:cNvCxnSpPr/>
          <p:nvPr/>
        </p:nvCxnSpPr>
        <p:spPr>
          <a:xfrm flipH="1">
            <a:off x="8115068" y="2422531"/>
            <a:ext cx="264713" cy="0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0105314-AB11-9B0A-BDFF-64D8F411C8A6}"/>
              </a:ext>
            </a:extLst>
          </p:cNvPr>
          <p:cNvSpPr txBox="1"/>
          <p:nvPr/>
        </p:nvSpPr>
        <p:spPr>
          <a:xfrm>
            <a:off x="8379781" y="2173942"/>
            <a:ext cx="3216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5CA"/>
                </a:solidFill>
              </a:rPr>
              <a:t>High confidence leakage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F8F9F4-B308-04E7-EBCC-DA37B064ACC6}"/>
              </a:ext>
            </a:extLst>
          </p:cNvPr>
          <p:cNvCxnSpPr/>
          <p:nvPr/>
        </p:nvCxnSpPr>
        <p:spPr>
          <a:xfrm flipH="1">
            <a:off x="8115068" y="2882410"/>
            <a:ext cx="264713" cy="0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BC2D99-C847-EA88-5D9B-80F16B20EBA9}"/>
              </a:ext>
            </a:extLst>
          </p:cNvPr>
          <p:cNvSpPr txBox="1"/>
          <p:nvPr/>
        </p:nvSpPr>
        <p:spPr>
          <a:xfrm>
            <a:off x="8379781" y="2642699"/>
            <a:ext cx="222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5CA"/>
                </a:solidFill>
              </a:rPr>
              <a:t>NTT Coefficients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A065AE-64D4-5DF1-8E61-060694DCBC4F}"/>
              </a:ext>
            </a:extLst>
          </p:cNvPr>
          <p:cNvCxnSpPr/>
          <p:nvPr/>
        </p:nvCxnSpPr>
        <p:spPr>
          <a:xfrm flipH="1">
            <a:off x="8115068" y="3336959"/>
            <a:ext cx="264713" cy="0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C09F39-2A75-E472-4096-E44333208069}"/>
              </a:ext>
            </a:extLst>
          </p:cNvPr>
          <p:cNvSpPr txBox="1"/>
          <p:nvPr/>
        </p:nvSpPr>
        <p:spPr>
          <a:xfrm>
            <a:off x="8379781" y="3097248"/>
            <a:ext cx="3157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5CA"/>
                </a:solidFill>
              </a:rPr>
              <a:t>Low confidence leakage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F23A7FE-FC23-2231-2B5A-754077A831DC}"/>
              </a:ext>
            </a:extLst>
          </p:cNvPr>
          <p:cNvCxnSpPr/>
          <p:nvPr/>
        </p:nvCxnSpPr>
        <p:spPr>
          <a:xfrm flipH="1">
            <a:off x="8115068" y="3815722"/>
            <a:ext cx="264713" cy="0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DFF0EA-2DA3-164B-3A1F-B69D9CE448D7}"/>
              </a:ext>
            </a:extLst>
          </p:cNvPr>
          <p:cNvSpPr txBox="1"/>
          <p:nvPr/>
        </p:nvSpPr>
        <p:spPr>
          <a:xfrm>
            <a:off x="8379781" y="3584889"/>
            <a:ext cx="2660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5CA"/>
                </a:solidFill>
              </a:rPr>
              <a:t>Scheme Parameters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8B1A50-27E9-0845-5FC4-5ABDB7CECD59}"/>
              </a:ext>
            </a:extLst>
          </p:cNvPr>
          <p:cNvCxnSpPr/>
          <p:nvPr/>
        </p:nvCxnSpPr>
        <p:spPr>
          <a:xfrm flipH="1">
            <a:off x="8115068" y="4294484"/>
            <a:ext cx="264713" cy="0"/>
          </a:xfrm>
          <a:prstGeom prst="straightConnector1">
            <a:avLst/>
          </a:prstGeom>
          <a:ln w="38100">
            <a:solidFill>
              <a:srgbClr val="ED47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0D401C-AD91-DF57-84D5-1A4066A86A7A}"/>
              </a:ext>
            </a:extLst>
          </p:cNvPr>
          <p:cNvSpPr txBox="1"/>
          <p:nvPr/>
        </p:nvSpPr>
        <p:spPr>
          <a:xfrm>
            <a:off x="8379781" y="4063651"/>
            <a:ext cx="320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D4747"/>
                </a:solidFill>
              </a:rPr>
              <a:t>Decryption Failures, HW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79C0E8-9238-B317-FB3B-14A771420C00}"/>
              </a:ext>
            </a:extLst>
          </p:cNvPr>
          <p:cNvCxnSpPr/>
          <p:nvPr/>
        </p:nvCxnSpPr>
        <p:spPr>
          <a:xfrm flipH="1">
            <a:off x="8115068" y="4916771"/>
            <a:ext cx="264713" cy="0"/>
          </a:xfrm>
          <a:prstGeom prst="straightConnector1">
            <a:avLst/>
          </a:prstGeom>
          <a:ln w="38100">
            <a:solidFill>
              <a:srgbClr val="ED47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089BA50-4AB4-A7F5-C67B-E22E3AFB3AF1}"/>
              </a:ext>
            </a:extLst>
          </p:cNvPr>
          <p:cNvSpPr txBox="1"/>
          <p:nvPr/>
        </p:nvSpPr>
        <p:spPr>
          <a:xfrm>
            <a:off x="8379781" y="4685938"/>
            <a:ext cx="306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D4747"/>
                </a:solidFill>
              </a:rPr>
              <a:t>Two sources of leakage</a:t>
            </a:r>
          </a:p>
        </p:txBody>
      </p:sp>
    </p:spTree>
    <p:extLst>
      <p:ext uri="{BB962C8B-B14F-4D97-AF65-F5344CB8AC3E}">
        <p14:creationId xmlns:p14="http://schemas.microsoft.com/office/powerpoint/2010/main" val="23907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AC1A-F7F5-DD03-64E6-496F6474B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4C38C-F2C5-797B-0C5F-2618C4EA3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cryptography is seeing widespread </a:t>
            </a:r>
            <a:r>
              <a:rPr lang="en-US" i="1" dirty="0">
                <a:solidFill>
                  <a:srgbClr val="0085CA"/>
                </a:solidFill>
              </a:rPr>
              <a:t>deployment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primitives/protocols have increased </a:t>
            </a:r>
            <a:r>
              <a:rPr lang="en-US" i="1" dirty="0">
                <a:solidFill>
                  <a:srgbClr val="ED4747"/>
                </a:solidFill>
              </a:rPr>
              <a:t>complexity</a:t>
            </a:r>
          </a:p>
          <a:p>
            <a:r>
              <a:rPr lang="en-US" dirty="0"/>
              <a:t>Complexity	</a:t>
            </a:r>
            <a:r>
              <a:rPr lang="en-US" i="1" dirty="0">
                <a:solidFill>
                  <a:srgbClr val="ED4747"/>
                </a:solidFill>
              </a:rPr>
              <a:t>larger</a:t>
            </a:r>
            <a:r>
              <a:rPr lang="en-US" dirty="0"/>
              <a:t> attack surface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4853A-103F-3579-DADC-5AE020C76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2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0B996F-A243-AEA2-03D3-EB119CE3E4EE}"/>
              </a:ext>
            </a:extLst>
          </p:cNvPr>
          <p:cNvCxnSpPr>
            <a:cxnSpLocks/>
          </p:cNvCxnSpPr>
          <p:nvPr/>
        </p:nvCxnSpPr>
        <p:spPr>
          <a:xfrm>
            <a:off x="2889353" y="5118221"/>
            <a:ext cx="660402" cy="0"/>
          </a:xfrm>
          <a:prstGeom prst="straightConnector1">
            <a:avLst/>
          </a:prstGeom>
          <a:ln w="76200">
            <a:solidFill>
              <a:srgbClr val="ED47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0276CF-196C-B7B7-C100-C2694E00291C}"/>
              </a:ext>
            </a:extLst>
          </p:cNvPr>
          <p:cNvGrpSpPr/>
          <p:nvPr/>
        </p:nvGrpSpPr>
        <p:grpSpPr>
          <a:xfrm>
            <a:off x="1335350" y="2470536"/>
            <a:ext cx="1335105" cy="1362074"/>
            <a:chOff x="1335350" y="2470536"/>
            <a:chExt cx="1335105" cy="136207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61EB8B0-600C-891E-CCFD-5C7A1D76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35350" y="2470536"/>
              <a:ext cx="681037" cy="681037"/>
            </a:xfrm>
            <a:prstGeom prst="rect">
              <a:avLst/>
            </a:prstGeom>
            <a:effectLst/>
          </p:spPr>
        </p:pic>
        <p:pic>
          <p:nvPicPr>
            <p:cNvPr id="3082" name="Picture 10" descr="Whatsapp Icon PNGs for Free Download">
              <a:extLst>
                <a:ext uri="{FF2B5EF4-FFF2-40B4-BE49-F238E27FC236}">
                  <a16:creationId xmlns:a16="http://schemas.microsoft.com/office/drawing/2014/main" id="{21DBFB1F-A230-EA91-9884-894AD57C4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9418" y="3151573"/>
              <a:ext cx="681037" cy="68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76D6C0-B86E-2FC2-54E5-D02995358796}"/>
              </a:ext>
            </a:extLst>
          </p:cNvPr>
          <p:cNvGrpSpPr/>
          <p:nvPr/>
        </p:nvGrpSpPr>
        <p:grpSpPr>
          <a:xfrm>
            <a:off x="3549755" y="2433368"/>
            <a:ext cx="2241374" cy="1662905"/>
            <a:chOff x="3549755" y="2433368"/>
            <a:chExt cx="2241374" cy="1662905"/>
          </a:xfrm>
        </p:grpSpPr>
        <p:pic>
          <p:nvPicPr>
            <p:cNvPr id="12" name="Graphic 11" descr="Computer with solid fill">
              <a:extLst>
                <a:ext uri="{FF2B5EF4-FFF2-40B4-BE49-F238E27FC236}">
                  <a16:creationId xmlns:a16="http://schemas.microsoft.com/office/drawing/2014/main" id="{8AE71DF9-E0C8-E10A-9FDF-4455B8AA6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92724" y="2433368"/>
              <a:ext cx="681037" cy="681037"/>
            </a:xfrm>
            <a:prstGeom prst="rect">
              <a:avLst/>
            </a:prstGeom>
          </p:spPr>
        </p:pic>
        <p:pic>
          <p:nvPicPr>
            <p:cNvPr id="13" name="Graphic 12" descr="Computer with solid fill">
              <a:extLst>
                <a:ext uri="{FF2B5EF4-FFF2-40B4-BE49-F238E27FC236}">
                  <a16:creationId xmlns:a16="http://schemas.microsoft.com/office/drawing/2014/main" id="{37309012-B99E-4671-6411-99C2D9C48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10092" y="3415236"/>
              <a:ext cx="681037" cy="681037"/>
            </a:xfrm>
            <a:prstGeom prst="rect">
              <a:avLst/>
            </a:prstGeom>
          </p:spPr>
        </p:pic>
        <p:pic>
          <p:nvPicPr>
            <p:cNvPr id="14" name="Graphic 13" descr="Computer with solid fill">
              <a:extLst>
                <a:ext uri="{FF2B5EF4-FFF2-40B4-BE49-F238E27FC236}">
                  <a16:creationId xmlns:a16="http://schemas.microsoft.com/office/drawing/2014/main" id="{8FD645E9-DFBC-E490-71C4-5BB0AD431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49755" y="3415235"/>
              <a:ext cx="681037" cy="681037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46CE24A-BFA5-0E54-4E1B-B99022794A89}"/>
                </a:ext>
              </a:extLst>
            </p:cNvPr>
            <p:cNvCxnSpPr/>
            <p:nvPr/>
          </p:nvCxnSpPr>
          <p:spPr>
            <a:xfrm flipV="1">
              <a:off x="4030462" y="2947386"/>
              <a:ext cx="461639" cy="48161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5D3AC91-7268-D721-F67A-ADACDAA1266A}"/>
                </a:ext>
              </a:extLst>
            </p:cNvPr>
            <p:cNvCxnSpPr>
              <a:cxnSpLocks/>
            </p:cNvCxnSpPr>
            <p:nvPr/>
          </p:nvCxnSpPr>
          <p:spPr>
            <a:xfrm>
              <a:off x="4754778" y="2954414"/>
              <a:ext cx="461639" cy="48161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6086681-93E1-E9D0-6F19-3173ABAD7FBA}"/>
                </a:ext>
              </a:extLst>
            </p:cNvPr>
            <p:cNvCxnSpPr/>
            <p:nvPr/>
          </p:nvCxnSpPr>
          <p:spPr>
            <a:xfrm>
              <a:off x="4261281" y="3755753"/>
              <a:ext cx="81248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Picture 2" descr="An in-depth look at an IBM quantum computer | Popular Science">
            <a:extLst>
              <a:ext uri="{FF2B5EF4-FFF2-40B4-BE49-F238E27FC236}">
                <a16:creationId xmlns:a16="http://schemas.microsoft.com/office/drawing/2014/main" id="{FEA94836-9737-5BF2-E403-1113DA711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62" y="2508328"/>
            <a:ext cx="1839607" cy="137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3B7037-2CF7-16AF-4329-24418D5AB02F}"/>
              </a:ext>
            </a:extLst>
          </p:cNvPr>
          <p:cNvGrpSpPr/>
          <p:nvPr/>
        </p:nvGrpSpPr>
        <p:grpSpPr>
          <a:xfrm>
            <a:off x="9263997" y="2639220"/>
            <a:ext cx="1362074" cy="1362074"/>
            <a:chOff x="8840508" y="2734198"/>
            <a:chExt cx="1362074" cy="1362074"/>
          </a:xfrm>
        </p:grpSpPr>
        <p:pic>
          <p:nvPicPr>
            <p:cNvPr id="3084" name="Picture 12" descr="Bitcoin - Wikipedia">
              <a:extLst>
                <a:ext uri="{FF2B5EF4-FFF2-40B4-BE49-F238E27FC236}">
                  <a16:creationId xmlns:a16="http://schemas.microsoft.com/office/drawing/2014/main" id="{5028625B-19A2-9E56-BB47-E6E7CE6DE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0508" y="3415235"/>
              <a:ext cx="681037" cy="68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 descr="Ethereum brand assets | ethereum.org">
              <a:extLst>
                <a:ext uri="{FF2B5EF4-FFF2-40B4-BE49-F238E27FC236}">
                  <a16:creationId xmlns:a16="http://schemas.microsoft.com/office/drawing/2014/main" id="{069B59F6-36EB-EC88-E385-6CA4293A4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1545" y="2734198"/>
              <a:ext cx="681037" cy="68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265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7119-4235-CEB2-1BD0-82C0943D4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Hints Geometrically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98953-E1F7-3FF7-C2DB-D02E9A27E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1250" cy="4351338"/>
          </a:xfrm>
        </p:spPr>
        <p:txBody>
          <a:bodyPr/>
          <a:lstStyle/>
          <a:p>
            <a:r>
              <a:rPr lang="en-US" dirty="0"/>
              <a:t>Hints form a constraint system!</a:t>
            </a:r>
          </a:p>
          <a:p>
            <a:pPr lvl="1"/>
            <a:r>
              <a:rPr lang="en-US" dirty="0"/>
              <a:t>Use the convex body defined by the hints</a:t>
            </a:r>
          </a:p>
          <a:p>
            <a:r>
              <a:rPr lang="en-US" dirty="0"/>
              <a:t>Need a relaxation</a:t>
            </a:r>
          </a:p>
          <a:p>
            <a:pPr lvl="1"/>
            <a:r>
              <a:rPr lang="en-US" dirty="0"/>
              <a:t>Optimal circumscribing ellipsoid</a:t>
            </a:r>
          </a:p>
          <a:p>
            <a:pPr lvl="1"/>
            <a:r>
              <a:rPr lang="en-US" dirty="0"/>
              <a:t>Known as the </a:t>
            </a:r>
            <a:r>
              <a:rPr lang="en-US" i="1" dirty="0" err="1">
                <a:solidFill>
                  <a:srgbClr val="0085CA"/>
                </a:solidFill>
              </a:rPr>
              <a:t>Löwner</a:t>
            </a:r>
            <a:r>
              <a:rPr lang="en-US" i="1" dirty="0">
                <a:solidFill>
                  <a:srgbClr val="0085CA"/>
                </a:solidFill>
              </a:rPr>
              <a:t>-John</a:t>
            </a:r>
            <a:r>
              <a:rPr lang="en-US" dirty="0"/>
              <a:t> Ellipsoid</a:t>
            </a:r>
          </a:p>
          <a:p>
            <a:pPr lvl="1"/>
            <a:r>
              <a:rPr lang="en-US" dirty="0"/>
              <a:t>Finding optimal circumscribing ellipsoid is </a:t>
            </a:r>
            <a:r>
              <a:rPr lang="en-US" i="1" dirty="0">
                <a:solidFill>
                  <a:srgbClr val="0085CA"/>
                </a:solidFill>
              </a:rPr>
              <a:t>NP-hard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F08F7-2AE6-6E7F-8AF8-0935A413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A diagram of a complex equation&#10;&#10;Description automatically generated">
            <a:extLst>
              <a:ext uri="{FF2B5EF4-FFF2-40B4-BE49-F238E27FC236}">
                <a16:creationId xmlns:a16="http://schemas.microsoft.com/office/drawing/2014/main" id="{4F311C84-B3B0-6F92-4BAE-4A686EAE3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2054225"/>
            <a:ext cx="4503469" cy="3596341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3F3BCA-6B6D-4251-A84E-C947B159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173787"/>
            <a:ext cx="4114800" cy="365125"/>
          </a:xfrm>
        </p:spPr>
        <p:txBody>
          <a:bodyPr/>
          <a:lstStyle/>
          <a:p>
            <a:pPr algn="l"/>
            <a:r>
              <a:rPr lang="en-US" sz="2400" dirty="0"/>
              <a:t>*For an arbitrary convex body</a:t>
            </a:r>
          </a:p>
        </p:txBody>
      </p:sp>
    </p:spTree>
    <p:extLst>
      <p:ext uri="{BB962C8B-B14F-4D97-AF65-F5344CB8AC3E}">
        <p14:creationId xmlns:p14="http://schemas.microsoft.com/office/powerpoint/2010/main" val="289128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EDF1-5122-6908-8FF5-68A9E1DD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Perfect Hints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6A2EA-668B-CE95-7488-E0E201274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Perfect hints (re)modeled as Ellipsoid-Hyperplane intersections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BF871-E84A-B0D6-DC58-36CE17ABC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graph of a line with a red line and a blue circle&#10;&#10;Description automatically generated">
            <a:extLst>
              <a:ext uri="{FF2B5EF4-FFF2-40B4-BE49-F238E27FC236}">
                <a16:creationId xmlns:a16="http://schemas.microsoft.com/office/drawing/2014/main" id="{1CBEF228-8958-A257-4D63-336DAB589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75" y="2581666"/>
            <a:ext cx="3441540" cy="3046775"/>
          </a:xfrm>
          <a:prstGeom prst="rect">
            <a:avLst/>
          </a:prstGeom>
        </p:spPr>
      </p:pic>
      <p:pic>
        <p:nvPicPr>
          <p:cNvPr id="8" name="Picture 7" descr="A graph of a graph&#10;&#10;Description automatically generated">
            <a:extLst>
              <a:ext uri="{FF2B5EF4-FFF2-40B4-BE49-F238E27FC236}">
                <a16:creationId xmlns:a16="http://schemas.microsoft.com/office/drawing/2014/main" id="{48855BD4-6675-2B92-3D31-0F045B69C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27" y="2423084"/>
            <a:ext cx="3693815" cy="369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7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EB89AC-CD55-8944-9A71-9040D28CC81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Ellipsoid Method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EB89AC-CD55-8944-9A71-9040D28CC8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 descr="A graph of a line with a red line and blue line&#10;&#10;Description automatically generated">
            <a:extLst>
              <a:ext uri="{FF2B5EF4-FFF2-40B4-BE49-F238E27FC236}">
                <a16:creationId xmlns:a16="http://schemas.microsoft.com/office/drawing/2014/main" id="{16940BC5-63FA-C4B7-BC95-B2EE306FE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88" y="1690688"/>
            <a:ext cx="5279983" cy="38648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AD890-9209-D052-37C5-6ED67D16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D27444-473A-2F26-CCFD-12E4F4C11DD1}"/>
                  </a:ext>
                </a:extLst>
              </p:cNvPr>
              <p:cNvSpPr txBox="1"/>
              <p:nvPr/>
            </p:nvSpPr>
            <p:spPr>
              <a:xfrm>
                <a:off x="838200" y="1828800"/>
                <a:ext cx="4838376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b="0" dirty="0"/>
                  <a:t>For perfect hint,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=ℓ,</m:t>
                    </m:r>
                  </m:oMath>
                </a14:m>
                <a:br>
                  <a:rPr lang="en-US" sz="2800" dirty="0"/>
                </a:br>
                <a:r>
                  <a:rPr lang="en-US" sz="2800" dirty="0"/>
                  <a:t>hardness governed by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ED4747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en-US" sz="28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−1≤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sz="2800" dirty="0"/>
                  <a:t>, hyperplane</a:t>
                </a:r>
                <a:br>
                  <a:rPr lang="en-US" sz="2800" dirty="0"/>
                </a:br>
                <a:r>
                  <a:rPr lang="en-US" sz="2800" i="1" dirty="0">
                    <a:solidFill>
                      <a:srgbClr val="0085CA"/>
                    </a:solidFill>
                  </a:rPr>
                  <a:t>intersects</a:t>
                </a:r>
                <a:r>
                  <a:rPr lang="en-US" sz="2800" dirty="0"/>
                  <a:t> ellipsoid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D27444-473A-2F26-CCFD-12E4F4C11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8800"/>
                <a:ext cx="4838376" cy="2246769"/>
              </a:xfrm>
              <a:prstGeom prst="rect">
                <a:avLst/>
              </a:prstGeom>
              <a:blipFill>
                <a:blip r:embed="rId4"/>
                <a:stretch>
                  <a:fillRect l="-2270" t="-2439" b="-6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64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091BD-896F-6049-0D83-BEE85343F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Talk</a:t>
            </a:r>
            <a:br>
              <a:rPr lang="en-US" sz="4400" dirty="0"/>
            </a:br>
            <a:r>
              <a:rPr lang="en-US" sz="4400" dirty="0"/>
              <a:t>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E5481-570D-77F5-9034-C757DB49A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CDDB1-9D9F-C584-B756-65B18748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B0DA0B3-1479-214B-775A-7A929E74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3096076"/>
              </p:ext>
            </p:extLst>
          </p:nvPr>
        </p:nvGraphicFramePr>
        <p:xfrm>
          <a:off x="4418330" y="640334"/>
          <a:ext cx="6929120" cy="5239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3DF56EB-6ECF-ACCB-6E4A-3D0FF1E3C2FF}"/>
              </a:ext>
            </a:extLst>
          </p:cNvPr>
          <p:cNvSpPr/>
          <p:nvPr/>
        </p:nvSpPr>
        <p:spPr>
          <a:xfrm>
            <a:off x="4076700" y="733425"/>
            <a:ext cx="9525" cy="4591050"/>
          </a:xfrm>
          <a:custGeom>
            <a:avLst/>
            <a:gdLst>
              <a:gd name="connsiteX0" fmla="*/ 0 w 9525"/>
              <a:gd name="connsiteY0" fmla="*/ 0 h 4591050"/>
              <a:gd name="connsiteX1" fmla="*/ 1095 w 9525"/>
              <a:gd name="connsiteY1" fmla="*/ 527971 h 4591050"/>
              <a:gd name="connsiteX2" fmla="*/ 2000 w 9525"/>
              <a:gd name="connsiteY2" fmla="*/ 964121 h 4591050"/>
              <a:gd name="connsiteX3" fmla="*/ 3381 w 9525"/>
              <a:gd name="connsiteY3" fmla="*/ 1629823 h 4591050"/>
              <a:gd name="connsiteX4" fmla="*/ 4477 w 9525"/>
              <a:gd name="connsiteY4" fmla="*/ 2157794 h 4591050"/>
              <a:gd name="connsiteX5" fmla="*/ 5572 w 9525"/>
              <a:gd name="connsiteY5" fmla="*/ 2685764 h 4591050"/>
              <a:gd name="connsiteX6" fmla="*/ 6953 w 9525"/>
              <a:gd name="connsiteY6" fmla="*/ 3351467 h 4591050"/>
              <a:gd name="connsiteX7" fmla="*/ 7953 w 9525"/>
              <a:gd name="connsiteY7" fmla="*/ 3833527 h 4591050"/>
              <a:gd name="connsiteX8" fmla="*/ 9525 w 9525"/>
              <a:gd name="connsiteY8" fmla="*/ 459105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5" h="4591050" extrusionOk="0">
                <a:moveTo>
                  <a:pt x="0" y="0"/>
                </a:moveTo>
                <a:cubicBezTo>
                  <a:pt x="2289" y="195405"/>
                  <a:pt x="-1127" y="312392"/>
                  <a:pt x="1095" y="527971"/>
                </a:cubicBezTo>
                <a:cubicBezTo>
                  <a:pt x="3317" y="743550"/>
                  <a:pt x="-41922" y="847937"/>
                  <a:pt x="2000" y="964121"/>
                </a:cubicBezTo>
                <a:cubicBezTo>
                  <a:pt x="45922" y="1080305"/>
                  <a:pt x="-29740" y="1419444"/>
                  <a:pt x="3381" y="1629823"/>
                </a:cubicBezTo>
                <a:cubicBezTo>
                  <a:pt x="36502" y="1840202"/>
                  <a:pt x="-41940" y="1906004"/>
                  <a:pt x="4477" y="2157794"/>
                </a:cubicBezTo>
                <a:cubicBezTo>
                  <a:pt x="50894" y="2409584"/>
                  <a:pt x="-7925" y="2485513"/>
                  <a:pt x="5572" y="2685764"/>
                </a:cubicBezTo>
                <a:cubicBezTo>
                  <a:pt x="19069" y="2886015"/>
                  <a:pt x="-20469" y="3027757"/>
                  <a:pt x="6953" y="3351467"/>
                </a:cubicBezTo>
                <a:cubicBezTo>
                  <a:pt x="34375" y="3675177"/>
                  <a:pt x="-798" y="3613265"/>
                  <a:pt x="7953" y="3833527"/>
                </a:cubicBezTo>
                <a:cubicBezTo>
                  <a:pt x="16704" y="4053789"/>
                  <a:pt x="738" y="4221242"/>
                  <a:pt x="9525" y="4591050"/>
                </a:cubicBezTo>
              </a:path>
            </a:pathLst>
          </a:custGeom>
          <a:noFill/>
          <a:ln w="38100" cmpd="sng">
            <a:solidFill>
              <a:srgbClr val="0085CA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525"/>
                      <a:gd name="connsiteY0" fmla="*/ 0 h 4591050"/>
                      <a:gd name="connsiteX1" fmla="*/ 9525 w 9525"/>
                      <a:gd name="connsiteY1" fmla="*/ 4591050 h 4591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25" h="4591050">
                        <a:moveTo>
                          <a:pt x="0" y="0"/>
                        </a:moveTo>
                        <a:lnTo>
                          <a:pt x="9525" y="4591050"/>
                        </a:ln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39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589D-C37E-56D5-107A-E7341FA9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Revisiting Decryption Failures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E33ACF-76E3-ADFE-0344-1A458DD8E2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Decryption failures directly map to inequality hints (leak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solidFill>
                              <a:srgbClr val="0085CA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85CA"/>
                            </a:solidFill>
                            <a:latin typeface="Cambria Math" panose="02040503050406030204" pitchFamily="18" charset="0"/>
                          </a:rPr>
                          <m:t>𝑐𝑡</m:t>
                        </m:r>
                        <m:r>
                          <a:rPr lang="en-US" b="0" i="1" smtClean="0">
                            <a:solidFill>
                              <a:srgbClr val="0085CA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b="1" i="1" smtClean="0">
                                <a:solidFill>
                                  <a:srgbClr val="0085C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0085CA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solidFill>
                          <a:srgbClr val="0085CA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85C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85CA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85C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Ellipsoid-</a:t>
                </a:r>
                <a:r>
                  <a:rPr lang="en-US" dirty="0" err="1"/>
                  <a:t>Halfspace</a:t>
                </a:r>
                <a:r>
                  <a:rPr lang="en-US" dirty="0"/>
                  <a:t> Intersection</a:t>
                </a:r>
              </a:p>
              <a:p>
                <a:r>
                  <a:rPr lang="en-US" dirty="0"/>
                  <a:t>Prior work had to </a:t>
                </a:r>
                <a:r>
                  <a:rPr lang="en-US" i="1" dirty="0">
                    <a:solidFill>
                      <a:srgbClr val="ED4747"/>
                    </a:solidFill>
                  </a:rPr>
                  <a:t>approximate</a:t>
                </a:r>
                <a:r>
                  <a:rPr lang="en-US" dirty="0"/>
                  <a:t> the inequality</a:t>
                </a:r>
              </a:p>
              <a:p>
                <a:pPr lvl="1"/>
                <a:r>
                  <a:rPr lang="en-US" dirty="0"/>
                  <a:t>Guarantees on the secret enable more accurate estimates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E33ACF-76E3-ADFE-0344-1A458DD8E2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6B2A0-9340-8DD2-A6C2-46FBE879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24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64C7AD-54E6-FD56-3CA5-DDDE0D3DEEF9}"/>
              </a:ext>
            </a:extLst>
          </p:cNvPr>
          <p:cNvGrpSpPr/>
          <p:nvPr/>
        </p:nvGrpSpPr>
        <p:grpSpPr>
          <a:xfrm>
            <a:off x="2924403" y="3755019"/>
            <a:ext cx="6343194" cy="2421944"/>
            <a:chOff x="2550571" y="3755019"/>
            <a:chExt cx="6343194" cy="2421944"/>
          </a:xfrm>
        </p:grpSpPr>
        <p:pic>
          <p:nvPicPr>
            <p:cNvPr id="8" name="Picture 7" descr="A graph of a line with a circle in the center&#10;&#10;Description automatically generated">
              <a:extLst>
                <a:ext uri="{FF2B5EF4-FFF2-40B4-BE49-F238E27FC236}">
                  <a16:creationId xmlns:a16="http://schemas.microsoft.com/office/drawing/2014/main" id="{1C495376-AE99-F3AD-FC7B-D4215CA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571" y="3755019"/>
              <a:ext cx="2421944" cy="2421944"/>
            </a:xfrm>
            <a:prstGeom prst="rect">
              <a:avLst/>
            </a:prstGeom>
          </p:spPr>
        </p:pic>
        <p:pic>
          <p:nvPicPr>
            <p:cNvPr id="9" name="Picture 8" descr="A graph of an ellipse&#10;&#10;Description automatically generated">
              <a:extLst>
                <a:ext uri="{FF2B5EF4-FFF2-40B4-BE49-F238E27FC236}">
                  <a16:creationId xmlns:a16="http://schemas.microsoft.com/office/drawing/2014/main" id="{78A60C9C-0FBA-847C-48BA-BDD356252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821" y="3755019"/>
              <a:ext cx="2421944" cy="2421944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8C07582-898F-BFCC-4FBB-78019E0453F0}"/>
                </a:ext>
              </a:extLst>
            </p:cNvPr>
            <p:cNvCxnSpPr>
              <a:cxnSpLocks/>
            </p:cNvCxnSpPr>
            <p:nvPr/>
          </p:nvCxnSpPr>
          <p:spPr>
            <a:xfrm>
              <a:off x="5211192" y="4965991"/>
              <a:ext cx="1047565" cy="0"/>
            </a:xfrm>
            <a:prstGeom prst="straightConnector1">
              <a:avLst/>
            </a:prstGeom>
            <a:ln w="38100">
              <a:solidFill>
                <a:srgbClr val="ED474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754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589D-C37E-56D5-107A-E7341FA9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Revisiting Decryption Failures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E33ACF-76E3-ADFE-0344-1A458DD8E2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Experimented using a toy Frodo-80 parameter set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=80,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Tested 50 independent instances, averages shown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E33ACF-76E3-ADFE-0344-1A458DD8E2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6B2A0-9340-8DD2-A6C2-46FBE879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785E0FD7-D22A-14A3-82E1-45433CBA3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93" y="3086230"/>
            <a:ext cx="7211637" cy="360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E71E-934A-CD3E-1762-9A976AF5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Sized Decryption Failures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31AAFE30-40B8-0B5E-4A56-1D7C196C461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9781861"/>
                  </p:ext>
                </p:extLst>
              </p:nvPr>
            </p:nvGraphicFramePr>
            <p:xfrm>
              <a:off x="1125683" y="2871783"/>
              <a:ext cx="9940633" cy="32918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053082">
                      <a:extLst>
                        <a:ext uri="{9D8B030D-6E8A-4147-A177-3AD203B41FA5}">
                          <a16:colId xmlns:a16="http://schemas.microsoft.com/office/drawing/2014/main" val="1759234310"/>
                        </a:ext>
                      </a:extLst>
                    </a:gridCol>
                    <a:gridCol w="2022574">
                      <a:extLst>
                        <a:ext uri="{9D8B030D-6E8A-4147-A177-3AD203B41FA5}">
                          <a16:colId xmlns:a16="http://schemas.microsoft.com/office/drawing/2014/main" val="3655393596"/>
                        </a:ext>
                      </a:extLst>
                    </a:gridCol>
                    <a:gridCol w="1169577">
                      <a:extLst>
                        <a:ext uri="{9D8B030D-6E8A-4147-A177-3AD203B41FA5}">
                          <a16:colId xmlns:a16="http://schemas.microsoft.com/office/drawing/2014/main" val="1292619614"/>
                        </a:ext>
                      </a:extLst>
                    </a:gridCol>
                    <a:gridCol w="1173850">
                      <a:extLst>
                        <a:ext uri="{9D8B030D-6E8A-4147-A177-3AD203B41FA5}">
                          <a16:colId xmlns:a16="http://schemas.microsoft.com/office/drawing/2014/main" val="3719512304"/>
                        </a:ext>
                      </a:extLst>
                    </a:gridCol>
                    <a:gridCol w="1173850">
                      <a:extLst>
                        <a:ext uri="{9D8B030D-6E8A-4147-A177-3AD203B41FA5}">
                          <a16:colId xmlns:a16="http://schemas.microsoft.com/office/drawing/2014/main" val="294458832"/>
                        </a:ext>
                      </a:extLst>
                    </a:gridCol>
                    <a:gridCol w="1173850">
                      <a:extLst>
                        <a:ext uri="{9D8B030D-6E8A-4147-A177-3AD203B41FA5}">
                          <a16:colId xmlns:a16="http://schemas.microsoft.com/office/drawing/2014/main" val="3015243938"/>
                        </a:ext>
                      </a:extLst>
                    </a:gridCol>
                    <a:gridCol w="1173850">
                      <a:extLst>
                        <a:ext uri="{9D8B030D-6E8A-4147-A177-3AD203B41FA5}">
                          <a16:colId xmlns:a16="http://schemas.microsoft.com/office/drawing/2014/main" val="1784609947"/>
                        </a:ext>
                      </a:extLst>
                    </a:gridCol>
                  </a:tblGrid>
                  <a:tr h="548640">
                    <a:tc rowSpan="2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2400" dirty="0"/>
                            <a:t>Full-</a:t>
                          </a:r>
                          <a:r>
                            <a:rPr lang="en-US" sz="2400" dirty="0" err="1"/>
                            <a:t>Dimen</a:t>
                          </a:r>
                          <a:r>
                            <a:rPr lang="en-US" sz="2400" dirty="0"/>
                            <a:t>. Approx. Hints</a:t>
                          </a:r>
                        </a:p>
                      </a:txBody>
                      <a:tcPr/>
                    </a:tc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Inequality Hints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9110144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Key 1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Key 2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Key 3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Key 4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Key 5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178336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Initial BKZ-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487.08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dirty="0"/>
                            <a:t>487.08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/>
                            <a:t>487.08</a:t>
                          </a:r>
                          <a:endParaRPr lang="en-US" sz="24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/>
                            <a:t>487.08</a:t>
                          </a:r>
                          <a:endParaRPr lang="en-US" sz="24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/>
                            <a:t>487.08</a:t>
                          </a:r>
                          <a:endParaRPr lang="en-US" sz="24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/>
                            <a:t>487.08</a:t>
                          </a:r>
                          <a:endParaRPr lang="en-US" sz="24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80332642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Ciphertexts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4000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1224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1106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959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986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965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991590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Ellipsoid Norm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322.61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213.55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590.57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546.58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485.14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9750611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Final BKZ-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307.85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>
                              <a:solidFill>
                                <a:srgbClr val="ED4747"/>
                              </a:solidFill>
                            </a:rPr>
                            <a:t>295.68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>
                              <a:solidFill>
                                <a:srgbClr val="ED4747"/>
                              </a:solidFill>
                            </a:rPr>
                            <a:t>279.78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>
                              <a:solidFill>
                                <a:srgbClr val="ED4747"/>
                              </a:solidFill>
                            </a:rPr>
                            <a:t>284.47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>
                              <a:solidFill>
                                <a:srgbClr val="ED4747"/>
                              </a:solidFill>
                            </a:rPr>
                            <a:t>283.67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>
                              <a:solidFill>
                                <a:srgbClr val="ED4747"/>
                              </a:solidFill>
                            </a:rPr>
                            <a:t>284.70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8830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31AAFE30-40B8-0B5E-4A56-1D7C196C461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329781861"/>
                  </p:ext>
                </p:extLst>
              </p:nvPr>
            </p:nvGraphicFramePr>
            <p:xfrm>
              <a:off x="1125683" y="2871783"/>
              <a:ext cx="9940633" cy="32918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053082">
                      <a:extLst>
                        <a:ext uri="{9D8B030D-6E8A-4147-A177-3AD203B41FA5}">
                          <a16:colId xmlns:a16="http://schemas.microsoft.com/office/drawing/2014/main" val="1759234310"/>
                        </a:ext>
                      </a:extLst>
                    </a:gridCol>
                    <a:gridCol w="2022574">
                      <a:extLst>
                        <a:ext uri="{9D8B030D-6E8A-4147-A177-3AD203B41FA5}">
                          <a16:colId xmlns:a16="http://schemas.microsoft.com/office/drawing/2014/main" val="3655393596"/>
                        </a:ext>
                      </a:extLst>
                    </a:gridCol>
                    <a:gridCol w="1169577">
                      <a:extLst>
                        <a:ext uri="{9D8B030D-6E8A-4147-A177-3AD203B41FA5}">
                          <a16:colId xmlns:a16="http://schemas.microsoft.com/office/drawing/2014/main" val="1292619614"/>
                        </a:ext>
                      </a:extLst>
                    </a:gridCol>
                    <a:gridCol w="1173850">
                      <a:extLst>
                        <a:ext uri="{9D8B030D-6E8A-4147-A177-3AD203B41FA5}">
                          <a16:colId xmlns:a16="http://schemas.microsoft.com/office/drawing/2014/main" val="3719512304"/>
                        </a:ext>
                      </a:extLst>
                    </a:gridCol>
                    <a:gridCol w="1173850">
                      <a:extLst>
                        <a:ext uri="{9D8B030D-6E8A-4147-A177-3AD203B41FA5}">
                          <a16:colId xmlns:a16="http://schemas.microsoft.com/office/drawing/2014/main" val="294458832"/>
                        </a:ext>
                      </a:extLst>
                    </a:gridCol>
                    <a:gridCol w="1173850">
                      <a:extLst>
                        <a:ext uri="{9D8B030D-6E8A-4147-A177-3AD203B41FA5}">
                          <a16:colId xmlns:a16="http://schemas.microsoft.com/office/drawing/2014/main" val="3015243938"/>
                        </a:ext>
                      </a:extLst>
                    </a:gridCol>
                    <a:gridCol w="1173850">
                      <a:extLst>
                        <a:ext uri="{9D8B030D-6E8A-4147-A177-3AD203B41FA5}">
                          <a16:colId xmlns:a16="http://schemas.microsoft.com/office/drawing/2014/main" val="1784609947"/>
                        </a:ext>
                      </a:extLst>
                    </a:gridCol>
                  </a:tblGrid>
                  <a:tr h="548640">
                    <a:tc rowSpan="2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2400" dirty="0"/>
                            <a:t>Full-</a:t>
                          </a:r>
                          <a:r>
                            <a:rPr lang="en-US" sz="2400" dirty="0" err="1"/>
                            <a:t>Dimen</a:t>
                          </a:r>
                          <a:r>
                            <a:rPr lang="en-US" sz="2400" dirty="0"/>
                            <a:t>. Approx. Hints</a:t>
                          </a:r>
                        </a:p>
                      </a:txBody>
                      <a:tcPr/>
                    </a:tc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Inequality Hints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9110144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Key 1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Key 2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Key 3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Key 4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Key 5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178336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7" t="-206593" r="-385460" b="-3131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487.08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dirty="0"/>
                            <a:t>487.08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/>
                            <a:t>487.08</a:t>
                          </a:r>
                          <a:endParaRPr lang="en-US" sz="24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/>
                            <a:t>487.08</a:t>
                          </a:r>
                          <a:endParaRPr lang="en-US" sz="24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/>
                            <a:t>487.08</a:t>
                          </a:r>
                          <a:endParaRPr lang="en-US" sz="24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b="0" dirty="0"/>
                            <a:t>487.08</a:t>
                          </a:r>
                          <a:endParaRPr lang="en-US" sz="24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80332642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Ciphertexts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4000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1224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1106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959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986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965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991590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Ellipsoid Norm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1807" t="-410000" r="-291265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322.61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213.55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590.57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546.58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/>
                            <a:t>485.14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9750611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7" t="-510000" r="-385460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307.85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>
                              <a:solidFill>
                                <a:srgbClr val="ED4747"/>
                              </a:solidFill>
                            </a:rPr>
                            <a:t>295.68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>
                              <a:solidFill>
                                <a:srgbClr val="ED4747"/>
                              </a:solidFill>
                            </a:rPr>
                            <a:t>279.78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>
                              <a:solidFill>
                                <a:srgbClr val="ED4747"/>
                              </a:solidFill>
                            </a:rPr>
                            <a:t>284.47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>
                              <a:solidFill>
                                <a:srgbClr val="ED4747"/>
                              </a:solidFill>
                            </a:rPr>
                            <a:t>283.67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400" dirty="0">
                              <a:solidFill>
                                <a:srgbClr val="ED4747"/>
                              </a:solidFill>
                            </a:rPr>
                            <a:t>284.70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8830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793E4-16DF-99B1-8390-C0332827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3A76D-A652-9C10-4489-071CBF719AE2}"/>
              </a:ext>
            </a:extLst>
          </p:cNvPr>
          <p:cNvSpPr txBox="1"/>
          <p:nvPr/>
        </p:nvSpPr>
        <p:spPr>
          <a:xfrm>
            <a:off x="838200" y="1833158"/>
            <a:ext cx="746088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Full-sized </a:t>
            </a:r>
            <a:r>
              <a:rPr lang="en-US" sz="2800" dirty="0" err="1"/>
              <a:t>FrodoKEM</a:t>
            </a:r>
            <a:r>
              <a:rPr lang="en-US" sz="2800" dirty="0"/>
              <a:t> instance have too low DFR!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Simulate failures from [FKK+22]</a:t>
            </a:r>
          </a:p>
        </p:txBody>
      </p:sp>
    </p:spTree>
    <p:extLst>
      <p:ext uri="{BB962C8B-B14F-4D97-AF65-F5344CB8AC3E}">
        <p14:creationId xmlns:p14="http://schemas.microsoft.com/office/powerpoint/2010/main" val="222610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27E8E-41FF-7EA4-3261-D3C46277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Failure Boosting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E6A3FE-2B5C-F4BF-F056-E187F1E71C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i="1" dirty="0">
                    <a:solidFill>
                      <a:srgbClr val="ED4747"/>
                    </a:solidFill>
                  </a:rPr>
                  <a:t>Smaller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		</a:t>
                </a:r>
                <a:r>
                  <a:rPr lang="en-US" i="1" dirty="0">
                    <a:solidFill>
                      <a:srgbClr val="0085CA"/>
                    </a:solidFill>
                  </a:rPr>
                  <a:t>Higher</a:t>
                </a:r>
                <a:r>
                  <a:rPr lang="en-US" dirty="0"/>
                  <a:t> chance of failure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Finding all </a:t>
                </a:r>
                <a:r>
                  <a:rPr lang="en-US" i="1" dirty="0">
                    <a:solidFill>
                      <a:srgbClr val="0085CA"/>
                    </a:solidFill>
                  </a:rPr>
                  <a:t>34</a:t>
                </a:r>
                <a:r>
                  <a:rPr lang="en-US" dirty="0"/>
                  <a:t> failures required ~</a:t>
                </a:r>
                <a:r>
                  <a:rPr lang="en-US" b="1" dirty="0"/>
                  <a:t>39.8k</a:t>
                </a:r>
                <a:br>
                  <a:rPr lang="en-US" dirty="0"/>
                </a:br>
                <a:r>
                  <a:rPr lang="en-US" dirty="0"/>
                  <a:t>queries vs ~94.9k for a linear scan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E6A3FE-2B5C-F4BF-F056-E187F1E71C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b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E5F4C-00EE-9D75-A7EB-AD55F6AE6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5A1131-03E2-69F9-2883-EBFEFE2B9D09}"/>
                  </a:ext>
                </a:extLst>
              </p:cNvPr>
              <p:cNvSpPr txBox="1"/>
              <p:nvPr/>
            </p:nvSpPr>
            <p:spPr>
              <a:xfrm>
                <a:off x="838200" y="1947724"/>
                <a:ext cx="5706177" cy="46166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2400" b="1" dirty="0"/>
                  <a:t> can be used to </a:t>
                </a:r>
                <a:r>
                  <a:rPr lang="en-US" sz="2400" b="1" dirty="0">
                    <a:solidFill>
                      <a:srgbClr val="0085CA"/>
                    </a:solidFill>
                  </a:rPr>
                  <a:t>predict</a:t>
                </a:r>
                <a:r>
                  <a:rPr lang="en-US" sz="2400" b="1" dirty="0"/>
                  <a:t> hint effectiveness!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5A1131-03E2-69F9-2883-EBFEFE2B9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47724"/>
                <a:ext cx="570617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94EBF1-32AC-E910-36B6-A0B0454EF00C}"/>
              </a:ext>
            </a:extLst>
          </p:cNvPr>
          <p:cNvCxnSpPr/>
          <p:nvPr/>
        </p:nvCxnSpPr>
        <p:spPr>
          <a:xfrm>
            <a:off x="2438546" y="2914842"/>
            <a:ext cx="1013988" cy="0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aph with a bar graph&#10;&#10;Description automatically generated">
            <a:extLst>
              <a:ext uri="{FF2B5EF4-FFF2-40B4-BE49-F238E27FC236}">
                <a16:creationId xmlns:a16="http://schemas.microsoft.com/office/drawing/2014/main" id="{F1FCA66F-D1BD-5448-E5DB-0E14CEBCD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4" y="3122336"/>
            <a:ext cx="3651484" cy="2190891"/>
          </a:xfrm>
          <a:prstGeom prst="rect">
            <a:avLst/>
          </a:prstGeom>
        </p:spPr>
      </p:pic>
      <p:pic>
        <p:nvPicPr>
          <p:cNvPr id="11" name="Picture 10" descr="A graph with blue bars&#10;&#10;Description automatically generated">
            <a:extLst>
              <a:ext uri="{FF2B5EF4-FFF2-40B4-BE49-F238E27FC236}">
                <a16:creationId xmlns:a16="http://schemas.microsoft.com/office/drawing/2014/main" id="{C6196640-E5CB-F3B4-7CF1-047F9CA15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58" y="3122336"/>
            <a:ext cx="3651485" cy="2190891"/>
          </a:xfrm>
          <a:prstGeom prst="rect">
            <a:avLst/>
          </a:prstGeom>
        </p:spPr>
      </p:pic>
      <p:pic>
        <p:nvPicPr>
          <p:cNvPr id="13" name="Picture 12" descr="A graph with blue bars&#10;&#10;Description automatically generated">
            <a:extLst>
              <a:ext uri="{FF2B5EF4-FFF2-40B4-BE49-F238E27FC236}">
                <a16:creationId xmlns:a16="http://schemas.microsoft.com/office/drawing/2014/main" id="{FA56D72C-8B93-C9C1-1DC9-CAB5E0716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743" y="3122336"/>
            <a:ext cx="3651484" cy="219089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B7895A-1F03-B4DD-2D78-4DFB092E81AA}"/>
              </a:ext>
            </a:extLst>
          </p:cNvPr>
          <p:cNvGrpSpPr/>
          <p:nvPr/>
        </p:nvGrpSpPr>
        <p:grpSpPr>
          <a:xfrm>
            <a:off x="7516998" y="4296087"/>
            <a:ext cx="3105210" cy="1355961"/>
            <a:chOff x="7516998" y="5051834"/>
            <a:chExt cx="3105210" cy="135596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F3783D5-14CE-CD9B-9F21-107EA75BAD87}"/>
                </a:ext>
              </a:extLst>
            </p:cNvPr>
            <p:cNvSpPr/>
            <p:nvPr/>
          </p:nvSpPr>
          <p:spPr>
            <a:xfrm>
              <a:off x="10094614" y="5051834"/>
              <a:ext cx="527594" cy="733330"/>
            </a:xfrm>
            <a:prstGeom prst="ellipse">
              <a:avLst/>
            </a:prstGeom>
            <a:noFill/>
            <a:ln w="38100">
              <a:solidFill>
                <a:srgbClr val="ED47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3303EF-DA20-C65C-621F-55DBB9EAE889}"/>
                </a:ext>
              </a:extLst>
            </p:cNvPr>
            <p:cNvSpPr txBox="1"/>
            <p:nvPr/>
          </p:nvSpPr>
          <p:spPr>
            <a:xfrm>
              <a:off x="7516998" y="5946130"/>
              <a:ext cx="2120773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Unlikely to fail!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1C03DFA-0910-5799-6576-CE1AA392FECE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9637771" y="5632450"/>
              <a:ext cx="456843" cy="544513"/>
            </a:xfrm>
            <a:prstGeom prst="straightConnector1">
              <a:avLst/>
            </a:prstGeom>
            <a:ln w="38100">
              <a:solidFill>
                <a:srgbClr val="ED474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76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5684-F981-F2F3-54C3-F1BD8098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Hints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6B358-056E-ABE3-CE00-A9C44AA81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Modeled as Ellipsoid-Ellipsoid Intersection</a:t>
            </a:r>
          </a:p>
          <a:p>
            <a:pPr lvl="1"/>
            <a:r>
              <a:rPr lang="en-US" b="1" dirty="0">
                <a:solidFill>
                  <a:srgbClr val="ED4747"/>
                </a:solidFill>
              </a:rPr>
              <a:t>Note</a:t>
            </a:r>
            <a:r>
              <a:rPr lang="en-US" dirty="0"/>
              <a:t>: Different relaxation from </a:t>
            </a:r>
            <a:r>
              <a:rPr lang="en-US" dirty="0" err="1"/>
              <a:t>Löwner</a:t>
            </a:r>
            <a:r>
              <a:rPr lang="en-US" dirty="0"/>
              <a:t>-John Ellipsoids!</a:t>
            </a:r>
          </a:p>
          <a:p>
            <a:pPr lvl="1"/>
            <a:r>
              <a:rPr lang="en-US" dirty="0"/>
              <a:t>Convex combination of two ellipsoids—</a:t>
            </a:r>
            <a:r>
              <a:rPr lang="en-US" i="1" dirty="0">
                <a:solidFill>
                  <a:srgbClr val="0085CA"/>
                </a:solidFill>
              </a:rPr>
              <a:t>ellipsoid fusion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838BB-2053-8107-ED9A-95DE49F7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A graph of ellipse and ellipse&#10;&#10;Description automatically generated">
            <a:extLst>
              <a:ext uri="{FF2B5EF4-FFF2-40B4-BE49-F238E27FC236}">
                <a16:creationId xmlns:a16="http://schemas.microsoft.com/office/drawing/2014/main" id="{CCFB3B6E-40BE-5989-7C08-36BFB8280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4" y="3325299"/>
            <a:ext cx="2744005" cy="2744005"/>
          </a:xfrm>
          <a:prstGeom prst="rect">
            <a:avLst/>
          </a:prstGeom>
        </p:spPr>
      </p:pic>
      <p:pic>
        <p:nvPicPr>
          <p:cNvPr id="8" name="Picture 7" descr="A graph of a graph of ellipse&#10;&#10;Description automatically generated">
            <a:extLst>
              <a:ext uri="{FF2B5EF4-FFF2-40B4-BE49-F238E27FC236}">
                <a16:creationId xmlns:a16="http://schemas.microsoft.com/office/drawing/2014/main" id="{DB65C4B5-3FDA-99C5-8526-3599DCFED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4" y="3325300"/>
            <a:ext cx="2744005" cy="2744005"/>
          </a:xfrm>
          <a:prstGeom prst="rect">
            <a:avLst/>
          </a:prstGeom>
        </p:spPr>
      </p:pic>
      <p:pic>
        <p:nvPicPr>
          <p:cNvPr id="10" name="Picture 9" descr="A graph of a graph&#10;&#10;Description automatically generated">
            <a:extLst>
              <a:ext uri="{FF2B5EF4-FFF2-40B4-BE49-F238E27FC236}">
                <a16:creationId xmlns:a16="http://schemas.microsoft.com/office/drawing/2014/main" id="{D5F778FF-68DD-2D0C-9E1B-D19E6E994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5" y="3190363"/>
            <a:ext cx="3343271" cy="334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0113-F535-2739-605A-4776D07F2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15D7F-EEC7-0082-08D1-41CDE8C1D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Hint framework is limited to the </a:t>
            </a:r>
            <a:r>
              <a:rPr lang="en-US" i="1" dirty="0">
                <a:solidFill>
                  <a:srgbClr val="0085CA"/>
                </a:solidFill>
              </a:rPr>
              <a:t>primal</a:t>
            </a:r>
            <a:r>
              <a:rPr lang="en-US" dirty="0"/>
              <a:t> attack only</a:t>
            </a:r>
          </a:p>
          <a:p>
            <a:pPr lvl="1"/>
            <a:r>
              <a:rPr lang="en-US" dirty="0"/>
              <a:t>How to determine when another algorithm is more efficient?</a:t>
            </a:r>
          </a:p>
          <a:p>
            <a:pPr lvl="1"/>
            <a:endParaRPr lang="en-US" dirty="0"/>
          </a:p>
          <a:p>
            <a:r>
              <a:rPr lang="en-US" dirty="0"/>
              <a:t>Using </a:t>
            </a:r>
            <a:r>
              <a:rPr lang="en-US" i="1" dirty="0">
                <a:solidFill>
                  <a:srgbClr val="0085CA"/>
                </a:solidFill>
              </a:rPr>
              <a:t>maximal</a:t>
            </a:r>
            <a:r>
              <a:rPr lang="en-US" i="1" dirty="0"/>
              <a:t> </a:t>
            </a:r>
            <a:r>
              <a:rPr lang="en-US" i="1" dirty="0">
                <a:solidFill>
                  <a:srgbClr val="0085CA"/>
                </a:solidFill>
              </a:rPr>
              <a:t>inscribed</a:t>
            </a:r>
            <a:r>
              <a:rPr lang="en-US" dirty="0"/>
              <a:t> ellipsoids for security lower bounds</a:t>
            </a:r>
          </a:p>
          <a:p>
            <a:pPr lvl="1"/>
            <a:r>
              <a:rPr lang="en-US" dirty="0"/>
              <a:t>More complicated to calculate. Equations exist for Ellipsoid Slabs</a:t>
            </a:r>
          </a:p>
          <a:p>
            <a:pPr lvl="1"/>
            <a:endParaRPr lang="en-US" dirty="0"/>
          </a:p>
          <a:p>
            <a:r>
              <a:rPr lang="en-US" dirty="0"/>
              <a:t>Incorporating more techniques from </a:t>
            </a:r>
            <a:r>
              <a:rPr lang="en-US" i="1" dirty="0">
                <a:solidFill>
                  <a:srgbClr val="0085CA"/>
                </a:solidFill>
              </a:rPr>
              <a:t>control theory</a:t>
            </a:r>
          </a:p>
          <a:p>
            <a:pPr lvl="1"/>
            <a:r>
              <a:rPr lang="en-US" dirty="0"/>
              <a:t>State estimation literature could yield further optimizations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64868-825C-72C6-2B67-1DC52D55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B6F3-7081-9E2A-5DCD-2891183A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EF7ED-3218-8758-B166-918D2F745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consider </a:t>
            </a:r>
            <a:r>
              <a:rPr lang="en-US" i="1" dirty="0">
                <a:solidFill>
                  <a:srgbClr val="0085CA"/>
                </a:solidFill>
              </a:rPr>
              <a:t>concrete</a:t>
            </a:r>
            <a:r>
              <a:rPr lang="en-US" dirty="0"/>
              <a:t> risks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Exact computational costs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Security </a:t>
            </a:r>
            <a:r>
              <a:rPr lang="en-US" i="1" dirty="0">
                <a:solidFill>
                  <a:srgbClr val="ED4747"/>
                </a:solidFill>
              </a:rPr>
              <a:t>degradation</a:t>
            </a:r>
            <a:r>
              <a:rPr lang="en-US" dirty="0"/>
              <a:t> over time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Improve attacks for specific deployments</a:t>
            </a:r>
          </a:p>
          <a:p>
            <a:r>
              <a:rPr lang="en-US" dirty="0"/>
              <a:t>Create frameworks for tracking security degradation </a:t>
            </a:r>
            <a:r>
              <a:rPr lang="en-US" i="1" dirty="0">
                <a:solidFill>
                  <a:srgbClr val="0085CA"/>
                </a:solidFill>
              </a:rPr>
              <a:t>automatically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55D35-0BA8-97E8-C70D-B0A52432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3</a:t>
            </a:fld>
            <a:endParaRPr lang="en-US"/>
          </a:p>
        </p:txBody>
      </p:sp>
      <p:pic>
        <p:nvPicPr>
          <p:cNvPr id="5" name="Graphic 4" descr="Remote learning math outline">
            <a:extLst>
              <a:ext uri="{FF2B5EF4-FFF2-40B4-BE49-F238E27FC236}">
                <a16:creationId xmlns:a16="http://schemas.microsoft.com/office/drawing/2014/main" id="{83C32E94-4275-5635-01F4-3DEFA834D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2360" y="2053537"/>
            <a:ext cx="643640" cy="643640"/>
          </a:xfrm>
          <a:prstGeom prst="rect">
            <a:avLst/>
          </a:prstGeom>
        </p:spPr>
      </p:pic>
      <p:pic>
        <p:nvPicPr>
          <p:cNvPr id="4098" name="Picture 2" descr="Security Breach Icon - Free PNG &amp; SVG 3508332 - Noun Project">
            <a:extLst>
              <a:ext uri="{FF2B5EF4-FFF2-40B4-BE49-F238E27FC236}">
                <a16:creationId xmlns:a16="http://schemas.microsoft.com/office/drawing/2014/main" id="{4DA95AA8-22C4-6F5B-4AB1-67D72B4AE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15" y="2697177"/>
            <a:ext cx="626985" cy="62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2A45BD-C41D-8A59-CC38-07F279740E9C}"/>
              </a:ext>
            </a:extLst>
          </p:cNvPr>
          <p:cNvSpPr txBox="1"/>
          <p:nvPr/>
        </p:nvSpPr>
        <p:spPr>
          <a:xfrm>
            <a:off x="928581" y="4367812"/>
            <a:ext cx="10076926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/>
              <a:t>Create frameworks for tracking security degradation </a:t>
            </a:r>
            <a:r>
              <a:rPr lang="en-US" sz="2800" b="1" i="1" dirty="0">
                <a:solidFill>
                  <a:srgbClr val="0085CA"/>
                </a:solidFill>
              </a:rPr>
              <a:t>automatically</a:t>
            </a:r>
          </a:p>
        </p:txBody>
      </p:sp>
    </p:spTree>
    <p:extLst>
      <p:ext uri="{BB962C8B-B14F-4D97-AF65-F5344CB8AC3E}">
        <p14:creationId xmlns:p14="http://schemas.microsoft.com/office/powerpoint/2010/main" val="21297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65BE99-A96F-A18B-BFA0-BB279B97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786387-4BEC-6E0B-09F6-CEBD58A35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Paper at: </a:t>
            </a:r>
            <a:r>
              <a:rPr lang="en-US" dirty="0">
                <a:hlinkClick r:id="rId2"/>
              </a:rPr>
              <a:t>ia.cr/2022/1345</a:t>
            </a:r>
            <a:endParaRPr lang="en-US" dirty="0"/>
          </a:p>
          <a:p>
            <a:r>
              <a:rPr lang="en-US" dirty="0"/>
              <a:t>Email: </a:t>
            </a:r>
            <a:r>
              <a:rPr lang="en-US" dirty="0">
                <a:hlinkClick r:id="rId3"/>
              </a:rPr>
              <a:t>hkippen@umd.edu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82049-C1C7-E308-0C5C-67B21448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30</a:t>
            </a:fld>
            <a:endParaRPr lang="en-US"/>
          </a:p>
        </p:txBody>
      </p:sp>
      <p:pic>
        <p:nvPicPr>
          <p:cNvPr id="1026" name="Picture 2" descr="Dc Comics Idk GIF">
            <a:extLst>
              <a:ext uri="{FF2B5EF4-FFF2-40B4-BE49-F238E27FC236}">
                <a16:creationId xmlns:a16="http://schemas.microsoft.com/office/drawing/2014/main" id="{AE6285FF-F44F-882F-015F-1EB544DF3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15" y="1082674"/>
            <a:ext cx="6328835" cy="47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32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1985-C096-231C-C957-423D8622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AD472-40D1-73E8-D1B4-F6DB5FC0B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[FKK+22] </a:t>
            </a:r>
            <a:r>
              <a:rPr lang="en-US" dirty="0" err="1"/>
              <a:t>Fahr</a:t>
            </a:r>
            <a:r>
              <a:rPr lang="en-US" dirty="0"/>
              <a:t>, M., Kippen, H., Kwong, A., Dang, T., </a:t>
            </a:r>
            <a:r>
              <a:rPr lang="en-US" dirty="0" err="1"/>
              <a:t>Lichtinger</a:t>
            </a:r>
            <a:r>
              <a:rPr lang="en-US" dirty="0"/>
              <a:t>, J., </a:t>
            </a:r>
            <a:r>
              <a:rPr lang="en-US" dirty="0" err="1"/>
              <a:t>Dachman</a:t>
            </a:r>
            <a:r>
              <a:rPr lang="en-US" dirty="0"/>
              <a:t>-Soled, D., </a:t>
            </a:r>
            <a:r>
              <a:rPr lang="en-US" dirty="0" err="1"/>
              <a:t>Genkin</a:t>
            </a:r>
            <a:r>
              <a:rPr lang="en-US" dirty="0"/>
              <a:t>, D., Nelson, A., </a:t>
            </a:r>
            <a:r>
              <a:rPr lang="en-US" dirty="0" err="1"/>
              <a:t>Perlner</a:t>
            </a:r>
            <a:r>
              <a:rPr lang="en-US" dirty="0"/>
              <a:t>, R., </a:t>
            </a:r>
            <a:r>
              <a:rPr lang="en-US" dirty="0" err="1"/>
              <a:t>Yerukhimovich</a:t>
            </a:r>
            <a:r>
              <a:rPr lang="en-US" dirty="0"/>
              <a:t>, A., </a:t>
            </a:r>
            <a:r>
              <a:rPr lang="en-US" dirty="0" err="1"/>
              <a:t>Apon</a:t>
            </a:r>
            <a:r>
              <a:rPr lang="en-US" dirty="0"/>
              <a:t>, D. (2022). </a:t>
            </a:r>
            <a:r>
              <a:rPr lang="en-US" i="1" dirty="0"/>
              <a:t>“When Frodo Flips: End-to-End Key Recovery on </a:t>
            </a:r>
            <a:r>
              <a:rPr lang="en-US" i="1" dirty="0" err="1"/>
              <a:t>FrodoKEM</a:t>
            </a:r>
            <a:r>
              <a:rPr lang="en-US" i="1" dirty="0"/>
              <a:t> via </a:t>
            </a:r>
            <a:r>
              <a:rPr lang="en-US" i="1" dirty="0" err="1"/>
              <a:t>Rowhammer</a:t>
            </a:r>
            <a:r>
              <a:rPr lang="en-US" i="1" dirty="0"/>
              <a:t>.”</a:t>
            </a:r>
            <a:r>
              <a:rPr lang="en-US" dirty="0"/>
              <a:t> In Proceedings of the 2022 ACM SIGSAC Conference on Computer and Communications Security (CCS '22). Association for Computing Machinery, New York, NY, USA, 979–993. </a:t>
            </a:r>
            <a:r>
              <a:rPr lang="en-US" dirty="0">
                <a:hlinkClick r:id="rId2"/>
              </a:rPr>
              <a:t>https://doi.org/10.1145/3548606.3560673</a:t>
            </a:r>
            <a:endParaRPr lang="en-US" dirty="0"/>
          </a:p>
          <a:p>
            <a:r>
              <a:rPr lang="en-US" dirty="0"/>
              <a:t>[DDGR20] </a:t>
            </a:r>
            <a:r>
              <a:rPr lang="en-US" dirty="0" err="1"/>
              <a:t>Dachman</a:t>
            </a:r>
            <a:r>
              <a:rPr lang="en-US" dirty="0"/>
              <a:t>-Soled, D., </a:t>
            </a:r>
            <a:r>
              <a:rPr lang="en-US" dirty="0" err="1"/>
              <a:t>Ducas</a:t>
            </a:r>
            <a:r>
              <a:rPr lang="en-US" dirty="0"/>
              <a:t>, L., Gong, H., &amp; Rossi, M. (2020, August). “</a:t>
            </a:r>
            <a:r>
              <a:rPr lang="en-US" i="1" dirty="0"/>
              <a:t>LWE with side information: attacks and concrete security estimation.” </a:t>
            </a:r>
            <a:r>
              <a:rPr lang="en-US" dirty="0"/>
              <a:t>In Advances in Cryptology–CRYPTO 2020: 40th Annual International Cryptology Conference, CRYPTO 2020, Santa Barbara, CA, USA, August 17–21, 2020, Proceedings, Part II (pp. 329-358). Cham: Springer International Publishing.</a:t>
            </a:r>
          </a:p>
          <a:p>
            <a:r>
              <a:rPr lang="en-US" dirty="0"/>
              <a:t>[</a:t>
            </a:r>
            <a:r>
              <a:rPr lang="en-US" dirty="0" err="1"/>
              <a:t>FrodoKEM</a:t>
            </a:r>
            <a:r>
              <a:rPr lang="en-US" dirty="0"/>
              <a:t>] </a:t>
            </a:r>
            <a:r>
              <a:rPr lang="en-US" dirty="0" err="1"/>
              <a:t>Alkim</a:t>
            </a:r>
            <a:r>
              <a:rPr lang="en-US" dirty="0"/>
              <a:t>, E., Bos, J.W., </a:t>
            </a:r>
            <a:r>
              <a:rPr lang="en-US" dirty="0" err="1"/>
              <a:t>Ducas</a:t>
            </a:r>
            <a:r>
              <a:rPr lang="en-US" dirty="0"/>
              <a:t>, L., Longa, P., Mironov, I., </a:t>
            </a:r>
            <a:r>
              <a:rPr lang="en-US" dirty="0" err="1"/>
              <a:t>Naehrig</a:t>
            </a:r>
            <a:r>
              <a:rPr lang="en-US" dirty="0"/>
              <a:t>, M., </a:t>
            </a:r>
            <a:r>
              <a:rPr lang="en-US" dirty="0" err="1"/>
              <a:t>Nikolaenko</a:t>
            </a:r>
            <a:r>
              <a:rPr lang="en-US" dirty="0"/>
              <a:t>, V., </a:t>
            </a:r>
            <a:r>
              <a:rPr lang="en-US" dirty="0" err="1"/>
              <a:t>Peikert</a:t>
            </a:r>
            <a:r>
              <a:rPr lang="en-US" dirty="0"/>
              <a:t>, C., Raghunathan, A., </a:t>
            </a:r>
            <a:r>
              <a:rPr lang="en-US" dirty="0" err="1"/>
              <a:t>Stebila</a:t>
            </a:r>
            <a:r>
              <a:rPr lang="en-US" dirty="0"/>
              <a:t>, D., Easterbrook, K., Brian, L. (2021, June): </a:t>
            </a:r>
            <a:r>
              <a:rPr lang="en-US" i="1" dirty="0"/>
              <a:t>“</a:t>
            </a:r>
            <a:r>
              <a:rPr lang="en-US" i="1" dirty="0" err="1"/>
              <a:t>FrodoKEM</a:t>
            </a:r>
            <a:r>
              <a:rPr lang="en-US" i="1" dirty="0"/>
              <a:t>: Learning With Errors Key Encapsulation.”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FrodoKEM-specification-20210604.pdf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16A0B-976C-26F8-A759-A9E08798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02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C876-79F7-9042-2C16-3E64CDE98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Cryptanalysis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C66A4-B271-3F19-6A49-3207F8E2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4</a:t>
            </a:fld>
            <a:endParaRPr lang="en-US"/>
          </a:p>
        </p:txBody>
      </p:sp>
      <p:sp>
        <p:nvSpPr>
          <p:cNvPr id="5" name="Flowchart: Multidocument 4">
            <a:extLst>
              <a:ext uri="{FF2B5EF4-FFF2-40B4-BE49-F238E27FC236}">
                <a16:creationId xmlns:a16="http://schemas.microsoft.com/office/drawing/2014/main" id="{F41A561B-F6B1-C5A7-E90C-183D41ADACA4}"/>
              </a:ext>
            </a:extLst>
          </p:cNvPr>
          <p:cNvSpPr/>
          <p:nvPr/>
        </p:nvSpPr>
        <p:spPr>
          <a:xfrm>
            <a:off x="838200" y="1825625"/>
            <a:ext cx="2310063" cy="1227221"/>
          </a:xfrm>
          <a:prstGeom prst="flowChartMultidocumen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Lattice Scheme</a:t>
            </a:r>
          </a:p>
        </p:txBody>
      </p:sp>
      <p:grpSp>
        <p:nvGrpSpPr>
          <p:cNvPr id="24" name="partial side channel scale">
            <a:extLst>
              <a:ext uri="{FF2B5EF4-FFF2-40B4-BE49-F238E27FC236}">
                <a16:creationId xmlns:a16="http://schemas.microsoft.com/office/drawing/2014/main" id="{2D6295D5-35B4-0FA5-3D44-F23063166A1C}"/>
              </a:ext>
            </a:extLst>
          </p:cNvPr>
          <p:cNvGrpSpPr/>
          <p:nvPr/>
        </p:nvGrpSpPr>
        <p:grpSpPr>
          <a:xfrm>
            <a:off x="5637959" y="3498064"/>
            <a:ext cx="852429" cy="852429"/>
            <a:chOff x="1965589" y="4236719"/>
            <a:chExt cx="2084554" cy="2084554"/>
          </a:xfrm>
        </p:grpSpPr>
        <p:pic>
          <p:nvPicPr>
            <p:cNvPr id="22" name="Graphic 21" descr="Dumbbell with solid fill">
              <a:extLst>
                <a:ext uri="{FF2B5EF4-FFF2-40B4-BE49-F238E27FC236}">
                  <a16:creationId xmlns:a16="http://schemas.microsoft.com/office/drawing/2014/main" id="{12730740-E8D8-D988-1371-B5963827B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60642" y="4421955"/>
              <a:ext cx="470383" cy="470383"/>
            </a:xfrm>
            <a:prstGeom prst="rect">
              <a:avLst/>
            </a:prstGeom>
          </p:spPr>
        </p:pic>
        <p:pic>
          <p:nvPicPr>
            <p:cNvPr id="23" name="Picture 2" descr="Premium Vector | Bathroom weight scale icon in flat style mass measurement  vector illustration on isolated background overweight sign business concept">
              <a:extLst>
                <a:ext uri="{FF2B5EF4-FFF2-40B4-BE49-F238E27FC236}">
                  <a16:creationId xmlns:a16="http://schemas.microsoft.com/office/drawing/2014/main" id="{2DECAD99-A30B-A2E6-3E88-967D57F29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4250" y1="48600" x2="54100" y2="56300"/>
                          <a14:foregroundMark x1="54100" y1="56300" x2="54450" y2="56300"/>
                          <a14:foregroundMark x1="40050" y1="46500" x2="39150" y2="54300"/>
                          <a14:foregroundMark x1="39150" y1="54300" x2="41550" y2="64200"/>
                          <a14:foregroundMark x1="41550" y1="64200" x2="49300" y2="67900"/>
                          <a14:foregroundMark x1="49300" y1="67900" x2="66950" y2="62700"/>
                          <a14:foregroundMark x1="66950" y1="62700" x2="55850" y2="43700"/>
                          <a14:foregroundMark x1="55850" y1="43700" x2="45300" y2="41000"/>
                          <a14:foregroundMark x1="45300" y1="41000" x2="40400" y2="41600"/>
                          <a14:foregroundMark x1="40400" y1="41950" x2="39500" y2="49950"/>
                          <a14:foregroundMark x1="39500" y1="49950" x2="42000" y2="57950"/>
                          <a14:foregroundMark x1="42000" y1="57950" x2="51000" y2="58750"/>
                          <a14:foregroundMark x1="51000" y1="58750" x2="48350" y2="50550"/>
                          <a14:foregroundMark x1="48350" y1="50550" x2="47450" y2="63850"/>
                          <a14:foregroundMark x1="47450" y1="63850" x2="47800" y2="63350"/>
                          <a14:foregroundMark x1="47100" y1="60900" x2="54650" y2="62850"/>
                          <a14:foregroundMark x1="54650" y1="62850" x2="55150" y2="56300"/>
                          <a14:foregroundMark x1="54800" y1="50000" x2="54800" y2="57650"/>
                          <a14:foregroundMark x1="54800" y1="57650" x2="59450" y2="51250"/>
                          <a14:foregroundMark x1="59450" y1="51250" x2="47200" y2="52450"/>
                          <a14:foregroundMark x1="47200" y1="52450" x2="50600" y2="496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589" y="4236719"/>
              <a:ext cx="2084554" cy="208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hybrid attack scale">
            <a:extLst>
              <a:ext uri="{FF2B5EF4-FFF2-40B4-BE49-F238E27FC236}">
                <a16:creationId xmlns:a16="http://schemas.microsoft.com/office/drawing/2014/main" id="{FB9445B4-670E-B1F0-C91A-4D4B6E598C1F}"/>
              </a:ext>
            </a:extLst>
          </p:cNvPr>
          <p:cNvGrpSpPr/>
          <p:nvPr/>
        </p:nvGrpSpPr>
        <p:grpSpPr>
          <a:xfrm>
            <a:off x="7749552" y="3167895"/>
            <a:ext cx="1497187" cy="1532714"/>
            <a:chOff x="5411915" y="4034104"/>
            <a:chExt cx="2084554" cy="2134019"/>
          </a:xfrm>
        </p:grpSpPr>
        <p:pic>
          <p:nvPicPr>
            <p:cNvPr id="20" name="Graphic 19" descr="Dumbbell with solid fill">
              <a:extLst>
                <a:ext uri="{FF2B5EF4-FFF2-40B4-BE49-F238E27FC236}">
                  <a16:creationId xmlns:a16="http://schemas.microsoft.com/office/drawing/2014/main" id="{80277E1D-31A0-90FA-D400-A69FB4AAF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83809" y="4268372"/>
              <a:ext cx="470383" cy="470383"/>
            </a:xfrm>
            <a:prstGeom prst="rect">
              <a:avLst/>
            </a:prstGeom>
          </p:spPr>
        </p:pic>
        <p:pic>
          <p:nvPicPr>
            <p:cNvPr id="21" name="Graphic 20" descr="Dumbbell with solid fill">
              <a:extLst>
                <a:ext uri="{FF2B5EF4-FFF2-40B4-BE49-F238E27FC236}">
                  <a16:creationId xmlns:a16="http://schemas.microsoft.com/office/drawing/2014/main" id="{F5195F46-EE52-2704-3B61-BE895792B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54192" y="4268371"/>
              <a:ext cx="470383" cy="470383"/>
            </a:xfrm>
            <a:prstGeom prst="rect">
              <a:avLst/>
            </a:prstGeom>
          </p:spPr>
        </p:pic>
        <p:pic>
          <p:nvPicPr>
            <p:cNvPr id="19" name="Picture 2" descr="Premium Vector | Bathroom weight scale icon in flat style mass measurement  vector illustration on isolated background overweight sign business concept">
              <a:extLst>
                <a:ext uri="{FF2B5EF4-FFF2-40B4-BE49-F238E27FC236}">
                  <a16:creationId xmlns:a16="http://schemas.microsoft.com/office/drawing/2014/main" id="{9502D9D2-0F7D-D7FE-04A1-E8487A90F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4250" y1="48600" x2="54100" y2="56300"/>
                          <a14:foregroundMark x1="54100" y1="56300" x2="54450" y2="56300"/>
                          <a14:foregroundMark x1="40050" y1="46500" x2="39150" y2="54300"/>
                          <a14:foregroundMark x1="39150" y1="54300" x2="41550" y2="64200"/>
                          <a14:foregroundMark x1="41550" y1="64200" x2="49300" y2="67900"/>
                          <a14:foregroundMark x1="49300" y1="67900" x2="66950" y2="62700"/>
                          <a14:foregroundMark x1="66950" y1="62700" x2="55850" y2="43700"/>
                          <a14:foregroundMark x1="55850" y1="43700" x2="45300" y2="41000"/>
                          <a14:foregroundMark x1="45300" y1="41000" x2="40400" y2="41600"/>
                          <a14:foregroundMark x1="40400" y1="41950" x2="39500" y2="49950"/>
                          <a14:foregroundMark x1="39500" y1="49950" x2="42000" y2="57950"/>
                          <a14:foregroundMark x1="42000" y1="57950" x2="51000" y2="58750"/>
                          <a14:foregroundMark x1="51000" y1="58750" x2="48350" y2="50550"/>
                          <a14:foregroundMark x1="48350" y1="50550" x2="47450" y2="63850"/>
                          <a14:foregroundMark x1="47450" y1="63850" x2="47800" y2="63350"/>
                          <a14:foregroundMark x1="47100" y1="60900" x2="54650" y2="62850"/>
                          <a14:foregroundMark x1="54650" y1="62850" x2="55150" y2="56300"/>
                          <a14:foregroundMark x1="54800" y1="50000" x2="54800" y2="57650"/>
                          <a14:foregroundMark x1="54800" y1="57650" x2="59450" y2="51250"/>
                          <a14:foregroundMark x1="59450" y1="51250" x2="47200" y2="52450"/>
                          <a14:foregroundMark x1="47200" y1="52450" x2="50600" y2="496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1915" y="4083569"/>
              <a:ext cx="2084554" cy="208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Graphic 24" descr="Dumbbell with solid fill">
              <a:extLst>
                <a:ext uri="{FF2B5EF4-FFF2-40B4-BE49-F238E27FC236}">
                  <a16:creationId xmlns:a16="http://schemas.microsoft.com/office/drawing/2014/main" id="{2A5236DF-B249-86F0-6328-78E4827FA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7971" y="4034104"/>
              <a:ext cx="470383" cy="470383"/>
            </a:xfrm>
            <a:prstGeom prst="rect">
              <a:avLst/>
            </a:prstGeom>
          </p:spPr>
        </p:pic>
      </p:grpSp>
      <p:grpSp>
        <p:nvGrpSpPr>
          <p:cNvPr id="27" name="side channel scale">
            <a:extLst>
              <a:ext uri="{FF2B5EF4-FFF2-40B4-BE49-F238E27FC236}">
                <a16:creationId xmlns:a16="http://schemas.microsoft.com/office/drawing/2014/main" id="{63D8456D-8A8F-05FC-1520-D68BF777BEF2}"/>
              </a:ext>
            </a:extLst>
          </p:cNvPr>
          <p:cNvGrpSpPr/>
          <p:nvPr/>
        </p:nvGrpSpPr>
        <p:grpSpPr>
          <a:xfrm>
            <a:off x="7731790" y="4643254"/>
            <a:ext cx="1532714" cy="1559574"/>
            <a:chOff x="8860843" y="4200623"/>
            <a:chExt cx="2084554" cy="2121085"/>
          </a:xfrm>
        </p:grpSpPr>
        <p:pic>
          <p:nvPicPr>
            <p:cNvPr id="16" name="Graphic 15" descr="Dumbbell with solid fill">
              <a:extLst>
                <a:ext uri="{FF2B5EF4-FFF2-40B4-BE49-F238E27FC236}">
                  <a16:creationId xmlns:a16="http://schemas.microsoft.com/office/drawing/2014/main" id="{F5C292D0-A1D4-BD96-F265-43CA49E25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32737" y="4421957"/>
              <a:ext cx="470383" cy="470383"/>
            </a:xfrm>
            <a:prstGeom prst="rect">
              <a:avLst/>
            </a:prstGeom>
          </p:spPr>
        </p:pic>
        <p:pic>
          <p:nvPicPr>
            <p:cNvPr id="17" name="Graphic 16" descr="Dumbbell with solid fill">
              <a:extLst>
                <a:ext uri="{FF2B5EF4-FFF2-40B4-BE49-F238E27FC236}">
                  <a16:creationId xmlns:a16="http://schemas.microsoft.com/office/drawing/2014/main" id="{9AB5E5B0-C36D-B6AA-2251-2768D14CA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03120" y="4421956"/>
              <a:ext cx="470383" cy="470383"/>
            </a:xfrm>
            <a:prstGeom prst="rect">
              <a:avLst/>
            </a:prstGeom>
          </p:spPr>
        </p:pic>
        <p:pic>
          <p:nvPicPr>
            <p:cNvPr id="18" name="Graphic 17" descr="Dumbbell with solid fill">
              <a:extLst>
                <a:ext uri="{FF2B5EF4-FFF2-40B4-BE49-F238E27FC236}">
                  <a16:creationId xmlns:a16="http://schemas.microsoft.com/office/drawing/2014/main" id="{3A46ED63-668C-F264-30D2-F94B1065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67928" y="4200623"/>
              <a:ext cx="470383" cy="470383"/>
            </a:xfrm>
            <a:prstGeom prst="rect">
              <a:avLst/>
            </a:prstGeom>
          </p:spPr>
        </p:pic>
        <p:pic>
          <p:nvPicPr>
            <p:cNvPr id="15" name="Picture 2" descr="Premium Vector | Bathroom weight scale icon in flat style mass measurement  vector illustration on isolated background overweight sign business concept">
              <a:extLst>
                <a:ext uri="{FF2B5EF4-FFF2-40B4-BE49-F238E27FC236}">
                  <a16:creationId xmlns:a16="http://schemas.microsoft.com/office/drawing/2014/main" id="{EF45F13D-7746-7589-9D1A-647E4419C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4250" y1="48600" x2="54100" y2="56300"/>
                          <a14:foregroundMark x1="54100" y1="56300" x2="54450" y2="56300"/>
                          <a14:foregroundMark x1="40050" y1="46500" x2="39150" y2="54300"/>
                          <a14:foregroundMark x1="39150" y1="54300" x2="41550" y2="64200"/>
                          <a14:foregroundMark x1="41550" y1="64200" x2="49300" y2="67900"/>
                          <a14:foregroundMark x1="49300" y1="67900" x2="66950" y2="62700"/>
                          <a14:foregroundMark x1="66950" y1="62700" x2="55850" y2="43700"/>
                          <a14:foregroundMark x1="55850" y1="43700" x2="45300" y2="41000"/>
                          <a14:foregroundMark x1="45300" y1="41000" x2="40400" y2="41600"/>
                          <a14:foregroundMark x1="40400" y1="41950" x2="39500" y2="49950"/>
                          <a14:foregroundMark x1="39500" y1="49950" x2="42000" y2="57950"/>
                          <a14:foregroundMark x1="42000" y1="57950" x2="51000" y2="58750"/>
                          <a14:foregroundMark x1="51000" y1="58750" x2="48350" y2="50550"/>
                          <a14:foregroundMark x1="48350" y1="50550" x2="47450" y2="63850"/>
                          <a14:foregroundMark x1="47450" y1="63850" x2="47800" y2="63350"/>
                          <a14:foregroundMark x1="47100" y1="60900" x2="54650" y2="62850"/>
                          <a14:foregroundMark x1="54650" y1="62850" x2="55150" y2="56300"/>
                          <a14:foregroundMark x1="54800" y1="50000" x2="54800" y2="57650"/>
                          <a14:foregroundMark x1="54800" y1="57650" x2="59450" y2="51250"/>
                          <a14:foregroundMark x1="59450" y1="51250" x2="47200" y2="52450"/>
                          <a14:foregroundMark x1="47200" y1="52450" x2="50600" y2="496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0843" y="4237154"/>
              <a:ext cx="2084554" cy="208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Key recovery scale">
            <a:extLst>
              <a:ext uri="{FF2B5EF4-FFF2-40B4-BE49-F238E27FC236}">
                <a16:creationId xmlns:a16="http://schemas.microsoft.com/office/drawing/2014/main" id="{665BAFA3-C054-2C91-BF78-3EDC8A2D8F0D}"/>
              </a:ext>
            </a:extLst>
          </p:cNvPr>
          <p:cNvGrpSpPr/>
          <p:nvPr/>
        </p:nvGrpSpPr>
        <p:grpSpPr>
          <a:xfrm>
            <a:off x="7723866" y="1642364"/>
            <a:ext cx="1532713" cy="1555713"/>
            <a:chOff x="8840790" y="2067506"/>
            <a:chExt cx="2084554" cy="2109053"/>
          </a:xfrm>
        </p:grpSpPr>
        <p:pic>
          <p:nvPicPr>
            <p:cNvPr id="12" name="Graphic 11" descr="Dumbbell with solid fill">
              <a:extLst>
                <a:ext uri="{FF2B5EF4-FFF2-40B4-BE49-F238E27FC236}">
                  <a16:creationId xmlns:a16="http://schemas.microsoft.com/office/drawing/2014/main" id="{FDC12FBF-CBB4-84E5-D086-02F1298C5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12684" y="2288840"/>
              <a:ext cx="470383" cy="470383"/>
            </a:xfrm>
            <a:prstGeom prst="rect">
              <a:avLst/>
            </a:prstGeom>
          </p:spPr>
        </p:pic>
        <p:pic>
          <p:nvPicPr>
            <p:cNvPr id="13" name="Graphic 12" descr="Dumbbell with solid fill">
              <a:extLst>
                <a:ext uri="{FF2B5EF4-FFF2-40B4-BE49-F238E27FC236}">
                  <a16:creationId xmlns:a16="http://schemas.microsoft.com/office/drawing/2014/main" id="{15CF1CA2-D5FF-6EF4-F9DD-2967431E9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83067" y="2288839"/>
              <a:ext cx="470383" cy="470383"/>
            </a:xfrm>
            <a:prstGeom prst="rect">
              <a:avLst/>
            </a:prstGeom>
          </p:spPr>
        </p:pic>
        <p:pic>
          <p:nvPicPr>
            <p:cNvPr id="14" name="Graphic 13" descr="Dumbbell with solid fill">
              <a:extLst>
                <a:ext uri="{FF2B5EF4-FFF2-40B4-BE49-F238E27FC236}">
                  <a16:creationId xmlns:a16="http://schemas.microsoft.com/office/drawing/2014/main" id="{751F93C9-F07B-2412-9DF9-C92C21C09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47875" y="2067506"/>
              <a:ext cx="470383" cy="470383"/>
            </a:xfrm>
            <a:prstGeom prst="rect">
              <a:avLst/>
            </a:prstGeom>
          </p:spPr>
        </p:pic>
        <p:pic>
          <p:nvPicPr>
            <p:cNvPr id="1026" name="Picture 2" descr="Premium Vector | Bathroom weight scale icon in flat style mass measurement  vector illustration on isolated background overweight sign business concept">
              <a:extLst>
                <a:ext uri="{FF2B5EF4-FFF2-40B4-BE49-F238E27FC236}">
                  <a16:creationId xmlns:a16="http://schemas.microsoft.com/office/drawing/2014/main" id="{69E1CC9D-458C-7F2B-A2D1-38514FBEC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4250" y1="48600" x2="54100" y2="56300"/>
                          <a14:foregroundMark x1="54100" y1="56300" x2="54450" y2="56300"/>
                          <a14:foregroundMark x1="40050" y1="46500" x2="39150" y2="54300"/>
                          <a14:foregroundMark x1="39150" y1="54300" x2="41550" y2="64200"/>
                          <a14:foregroundMark x1="41550" y1="64200" x2="49300" y2="67900"/>
                          <a14:foregroundMark x1="49300" y1="67900" x2="66950" y2="62700"/>
                          <a14:foregroundMark x1="66950" y1="62700" x2="55850" y2="43700"/>
                          <a14:foregroundMark x1="55850" y1="43700" x2="45300" y2="41000"/>
                          <a14:foregroundMark x1="45300" y1="41000" x2="40400" y2="41600"/>
                          <a14:foregroundMark x1="40400" y1="41950" x2="39500" y2="49950"/>
                          <a14:foregroundMark x1="39500" y1="49950" x2="42000" y2="57950"/>
                          <a14:foregroundMark x1="42000" y1="57950" x2="51000" y2="58750"/>
                          <a14:foregroundMark x1="51000" y1="58750" x2="48350" y2="50550"/>
                          <a14:foregroundMark x1="48350" y1="50550" x2="47450" y2="63850"/>
                          <a14:foregroundMark x1="47450" y1="63850" x2="47800" y2="63350"/>
                          <a14:foregroundMark x1="47100" y1="60900" x2="54650" y2="62850"/>
                          <a14:foregroundMark x1="54650" y1="62850" x2="55150" y2="56300"/>
                          <a14:foregroundMark x1="54800" y1="50000" x2="54800" y2="57650"/>
                          <a14:foregroundMark x1="54800" y1="57650" x2="59450" y2="51250"/>
                          <a14:foregroundMark x1="59450" y1="51250" x2="47200" y2="52450"/>
                          <a14:foregroundMark x1="47200" y1="52450" x2="50600" y2="496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0790" y="2092005"/>
              <a:ext cx="2084554" cy="208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D56945D-3247-321F-DED3-A60535A3E94A}"/>
              </a:ext>
            </a:extLst>
          </p:cNvPr>
          <p:cNvSpPr txBox="1"/>
          <p:nvPr/>
        </p:nvSpPr>
        <p:spPr>
          <a:xfrm>
            <a:off x="9114974" y="1931403"/>
            <a:ext cx="2286000" cy="830997"/>
          </a:xfrm>
          <a:prstGeom prst="rect">
            <a:avLst/>
          </a:prstGeom>
          <a:noFill/>
          <a:ln w="38100">
            <a:solidFill>
              <a:srgbClr val="0085C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Work needed</a:t>
            </a:r>
          </a:p>
          <a:p>
            <a:pPr algn="ctr"/>
            <a:r>
              <a:rPr lang="en-US" sz="2400" dirty="0"/>
              <a:t>for </a:t>
            </a:r>
            <a:r>
              <a:rPr lang="en-US" sz="2400" i="1" dirty="0">
                <a:solidFill>
                  <a:srgbClr val="0085CA"/>
                </a:solidFill>
              </a:rPr>
              <a:t>key recovery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E1F4DC-FCDF-0B8D-5FA0-7677514E1BCC}"/>
              </a:ext>
            </a:extLst>
          </p:cNvPr>
          <p:cNvSpPr txBox="1"/>
          <p:nvPr/>
        </p:nvSpPr>
        <p:spPr>
          <a:xfrm>
            <a:off x="9109603" y="4718245"/>
            <a:ext cx="2286000" cy="1200329"/>
          </a:xfrm>
          <a:prstGeom prst="rect">
            <a:avLst/>
          </a:prstGeom>
          <a:noFill/>
          <a:ln w="38100">
            <a:solidFill>
              <a:srgbClr val="ED474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Side information</a:t>
            </a:r>
          </a:p>
          <a:p>
            <a:pPr algn="ctr"/>
            <a:r>
              <a:rPr lang="en-US" sz="2400" dirty="0"/>
              <a:t>needed for </a:t>
            </a:r>
          </a:p>
          <a:p>
            <a:pPr algn="ctr"/>
            <a:r>
              <a:rPr lang="en-US" sz="2400" i="1" dirty="0">
                <a:solidFill>
                  <a:srgbClr val="0085CA"/>
                </a:solidFill>
              </a:rPr>
              <a:t>key recovery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C8DD11-FF54-5F8B-416A-8A43432C15C1}"/>
              </a:ext>
            </a:extLst>
          </p:cNvPr>
          <p:cNvSpPr txBox="1"/>
          <p:nvPr/>
        </p:nvSpPr>
        <p:spPr>
          <a:xfrm>
            <a:off x="9109603" y="3449237"/>
            <a:ext cx="2286000" cy="830997"/>
          </a:xfrm>
          <a:prstGeom prst="rect">
            <a:avLst/>
          </a:prstGeom>
          <a:noFill/>
          <a:ln w="38100">
            <a:solidFill>
              <a:srgbClr val="0085CA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Hybrid</a:t>
            </a:r>
          </a:p>
          <a:p>
            <a:pPr algn="ctr"/>
            <a:r>
              <a:rPr lang="en-US" sz="2400" dirty="0"/>
              <a:t>Attack</a:t>
            </a: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88A41B9D-EE26-9A51-1274-DFADF7AB2C0A}"/>
              </a:ext>
            </a:extLst>
          </p:cNvPr>
          <p:cNvSpPr/>
          <p:nvPr/>
        </p:nvSpPr>
        <p:spPr>
          <a:xfrm>
            <a:off x="9069896" y="3429057"/>
            <a:ext cx="2359152" cy="886968"/>
          </a:xfrm>
          <a:prstGeom prst="rect">
            <a:avLst/>
          </a:prstGeom>
          <a:noFill/>
          <a:ln w="38100">
            <a:solidFill>
              <a:srgbClr val="ED4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4" name="Computer Measurement">
            <a:extLst>
              <a:ext uri="{FF2B5EF4-FFF2-40B4-BE49-F238E27FC236}">
                <a16:creationId xmlns:a16="http://schemas.microsoft.com/office/drawing/2014/main" id="{7C91BE18-F064-CCBD-C81A-6B18A0F97C66}"/>
              </a:ext>
            </a:extLst>
          </p:cNvPr>
          <p:cNvGrpSpPr/>
          <p:nvPr/>
        </p:nvGrpSpPr>
        <p:grpSpPr>
          <a:xfrm>
            <a:off x="3231221" y="4540806"/>
            <a:ext cx="1003727" cy="1003727"/>
            <a:chOff x="320419" y="3014755"/>
            <a:chExt cx="2537080" cy="2537080"/>
          </a:xfrm>
        </p:grpSpPr>
        <p:pic>
          <p:nvPicPr>
            <p:cNvPr id="1029" name="Graphic 1028" descr="Laptop outline">
              <a:extLst>
                <a:ext uri="{FF2B5EF4-FFF2-40B4-BE49-F238E27FC236}">
                  <a16:creationId xmlns:a16="http://schemas.microsoft.com/office/drawing/2014/main" id="{CD424FE0-B31A-3F6F-BCC5-91AB22A99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0419" y="3014755"/>
              <a:ext cx="2537080" cy="2537080"/>
            </a:xfrm>
            <a:prstGeom prst="rect">
              <a:avLst/>
            </a:prstGeom>
          </p:spPr>
        </p:pic>
        <p:pic>
          <p:nvPicPr>
            <p:cNvPr id="1031" name="Graphic 1030" descr="Processor outline">
              <a:extLst>
                <a:ext uri="{FF2B5EF4-FFF2-40B4-BE49-F238E27FC236}">
                  <a16:creationId xmlns:a16="http://schemas.microsoft.com/office/drawing/2014/main" id="{E480AFE5-E48C-8766-DF46-089454BFE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1759" y="3709263"/>
              <a:ext cx="914400" cy="914400"/>
            </a:xfrm>
            <a:prstGeom prst="rect">
              <a:avLst/>
            </a:prstGeom>
          </p:spPr>
        </p:pic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EE3AD6DE-1708-BF9D-CEDF-0F9CF56FC38E}"/>
                </a:ext>
              </a:extLst>
            </p:cNvPr>
            <p:cNvGrpSpPr/>
            <p:nvPr/>
          </p:nvGrpSpPr>
          <p:grpSpPr>
            <a:xfrm>
              <a:off x="1643213" y="3669220"/>
              <a:ext cx="914400" cy="914400"/>
              <a:chOff x="1678725" y="3686973"/>
              <a:chExt cx="914400" cy="9144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32" name="Oval 1031">
                <a:extLst>
                  <a:ext uri="{FF2B5EF4-FFF2-40B4-BE49-F238E27FC236}">
                    <a16:creationId xmlns:a16="http://schemas.microsoft.com/office/drawing/2014/main" id="{01DD0EA8-92BB-040E-399B-291D63104EEB}"/>
                  </a:ext>
                </a:extLst>
              </p:cNvPr>
              <p:cNvSpPr/>
              <p:nvPr/>
            </p:nvSpPr>
            <p:spPr>
              <a:xfrm>
                <a:off x="1770027" y="3772055"/>
                <a:ext cx="534508" cy="53450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7" name="Graphic 1026" descr="Research with solid fill">
                <a:extLst>
                  <a:ext uri="{FF2B5EF4-FFF2-40B4-BE49-F238E27FC236}">
                    <a16:creationId xmlns:a16="http://schemas.microsoft.com/office/drawing/2014/main" id="{1D294F9D-7D15-A510-9B8E-E968D817E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78725" y="3686973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1035" name="Picture 4" descr="Synthesis Icon Images – Browse 782 Stock Photos, Vectors, and Video | Adobe  Stock">
            <a:extLst>
              <a:ext uri="{FF2B5EF4-FFF2-40B4-BE49-F238E27FC236}">
                <a16:creationId xmlns:a16="http://schemas.microsoft.com/office/drawing/2014/main" id="{AA9C7B43-F6FA-531F-C486-DCFBF0F6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33" b="94167" l="7108" r="92647">
                        <a14:foregroundMark x1="67892" y1="24167" x2="67892" y2="24167"/>
                        <a14:foregroundMark x1="93382" y1="47778" x2="93382" y2="47778"/>
                        <a14:foregroundMark x1="66912" y1="94444" x2="66912" y2="94444"/>
                        <a14:foregroundMark x1="52696" y1="84167" x2="52696" y2="84167"/>
                        <a14:foregroundMark x1="23039" y1="70000" x2="23039" y2="70000"/>
                        <a14:foregroundMark x1="7108" y1="71667" x2="7108" y2="71667"/>
                        <a14:foregroundMark x1="23039" y1="50833" x2="23039" y2="50833"/>
                        <a14:foregroundMark x1="15441" y1="24444" x2="15441" y2="24444"/>
                        <a14:foregroundMark x1="47794" y1="15278" x2="47794" y2="15278"/>
                        <a14:foregroundMark x1="46814" y1="5833" x2="46814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225" y="4824685"/>
            <a:ext cx="1203913" cy="10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3BF9C94F-AC75-018C-B384-2D0855792665}"/>
              </a:ext>
            </a:extLst>
          </p:cNvPr>
          <p:cNvGrpSpPr/>
          <p:nvPr/>
        </p:nvGrpSpPr>
        <p:grpSpPr>
          <a:xfrm>
            <a:off x="4430006" y="2026932"/>
            <a:ext cx="2236338" cy="830997"/>
            <a:chOff x="4430006" y="2026932"/>
            <a:chExt cx="2236338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B25C76-DDC1-12BD-77C5-A4B49D898B31}"/>
                </a:ext>
              </a:extLst>
            </p:cNvPr>
            <p:cNvSpPr txBox="1"/>
            <p:nvPr/>
          </p:nvSpPr>
          <p:spPr>
            <a:xfrm>
              <a:off x="4430006" y="2026932"/>
              <a:ext cx="16790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Lowest Cost</a:t>
              </a:r>
            </a:p>
            <a:p>
              <a:pPr algn="ctr"/>
              <a:r>
                <a:rPr lang="en-US" sz="2400" dirty="0"/>
                <a:t>Attack</a:t>
              </a:r>
            </a:p>
          </p:txBody>
        </p: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2A35A139-B3B1-C1D8-65C0-BB02B5429637}"/>
                </a:ext>
              </a:extLst>
            </p:cNvPr>
            <p:cNvGrpSpPr/>
            <p:nvPr/>
          </p:nvGrpSpPr>
          <p:grpSpPr>
            <a:xfrm>
              <a:off x="6081869" y="2093472"/>
              <a:ext cx="414245" cy="710921"/>
              <a:chOff x="3115307" y="3134526"/>
              <a:chExt cx="921595" cy="1581625"/>
            </a:xfrm>
          </p:grpSpPr>
          <p:pic>
            <p:nvPicPr>
              <p:cNvPr id="1037" name="Graphic 1036" descr="Web design with solid fill">
                <a:extLst>
                  <a:ext uri="{FF2B5EF4-FFF2-40B4-BE49-F238E27FC236}">
                    <a16:creationId xmlns:a16="http://schemas.microsoft.com/office/drawing/2014/main" id="{14995C8B-2C91-2468-23B9-8EC50938B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122502" y="3134526"/>
                <a:ext cx="914400" cy="914401"/>
              </a:xfrm>
              <a:prstGeom prst="rect">
                <a:avLst/>
              </a:prstGeom>
            </p:spPr>
          </p:pic>
          <p:pic>
            <p:nvPicPr>
              <p:cNvPr id="1038" name="Graphic 1037" descr="Web design with solid fill">
                <a:extLst>
                  <a:ext uri="{FF2B5EF4-FFF2-40B4-BE49-F238E27FC236}">
                    <a16:creationId xmlns:a16="http://schemas.microsoft.com/office/drawing/2014/main" id="{B8314377-D4F3-F040-3B19-6F1C88384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3115307" y="3801750"/>
                <a:ext cx="914400" cy="914401"/>
              </a:xfrm>
              <a:prstGeom prst="rect">
                <a:avLst/>
              </a:prstGeom>
            </p:spPr>
          </p:pic>
        </p:grpSp>
        <p:cxnSp>
          <p:nvCxnSpPr>
            <p:cNvPr id="1042" name="Straight Arrow Connector 1041">
              <a:extLst>
                <a:ext uri="{FF2B5EF4-FFF2-40B4-BE49-F238E27FC236}">
                  <a16:creationId xmlns:a16="http://schemas.microsoft.com/office/drawing/2014/main" id="{1AD200EF-D2E9-539B-A33E-C40C9946F6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4001" y="2321276"/>
              <a:ext cx="182343" cy="0"/>
            </a:xfrm>
            <a:prstGeom prst="straightConnector1">
              <a:avLst/>
            </a:prstGeom>
            <a:ln w="38100">
              <a:solidFill>
                <a:srgbClr val="0085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5" name="Flowchart: Multidocument 1044">
            <a:extLst>
              <a:ext uri="{FF2B5EF4-FFF2-40B4-BE49-F238E27FC236}">
                <a16:creationId xmlns:a16="http://schemas.microsoft.com/office/drawing/2014/main" id="{AA9BD2A9-90AE-296A-DDAA-C299BEADEFC1}"/>
              </a:ext>
            </a:extLst>
          </p:cNvPr>
          <p:cNvSpPr/>
          <p:nvPr/>
        </p:nvSpPr>
        <p:spPr>
          <a:xfrm>
            <a:off x="838200" y="4836145"/>
            <a:ext cx="2310063" cy="1227221"/>
          </a:xfrm>
          <a:prstGeom prst="flowChartMultidocumen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Lattice Scheme</a:t>
            </a:r>
          </a:p>
        </p:txBody>
      </p:sp>
      <p:cxnSp>
        <p:nvCxnSpPr>
          <p:cNvPr id="1047" name="Straight Arrow Connector 1046">
            <a:extLst>
              <a:ext uri="{FF2B5EF4-FFF2-40B4-BE49-F238E27FC236}">
                <a16:creationId xmlns:a16="http://schemas.microsoft.com/office/drawing/2014/main" id="{77D67F68-AF9D-50AD-2D8E-42349F1A153E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3148263" y="2439236"/>
            <a:ext cx="1281743" cy="31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8" name="Straight Arrow Connector 1047">
            <a:extLst>
              <a:ext uri="{FF2B5EF4-FFF2-40B4-BE49-F238E27FC236}">
                <a16:creationId xmlns:a16="http://schemas.microsoft.com/office/drawing/2014/main" id="{215E1189-1449-6DB6-105A-5C1854F06816}"/>
              </a:ext>
            </a:extLst>
          </p:cNvPr>
          <p:cNvCxnSpPr/>
          <p:nvPr/>
        </p:nvCxnSpPr>
        <p:spPr>
          <a:xfrm>
            <a:off x="6761646" y="2414375"/>
            <a:ext cx="1281743" cy="31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9" name="TextBox 1048">
            <a:extLst>
              <a:ext uri="{FF2B5EF4-FFF2-40B4-BE49-F238E27FC236}">
                <a16:creationId xmlns:a16="http://schemas.microsoft.com/office/drawing/2014/main" id="{941834DC-BC95-9D81-57B7-A25E4E3B411E}"/>
              </a:ext>
            </a:extLst>
          </p:cNvPr>
          <p:cNvSpPr txBox="1"/>
          <p:nvPr/>
        </p:nvSpPr>
        <p:spPr>
          <a:xfrm>
            <a:off x="6692978" y="2362134"/>
            <a:ext cx="133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 models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F5F8424D-2F7E-2D20-2077-873F5E361E0C}"/>
              </a:ext>
            </a:extLst>
          </p:cNvPr>
          <p:cNvSpPr txBox="1"/>
          <p:nvPr/>
        </p:nvSpPr>
        <p:spPr>
          <a:xfrm>
            <a:off x="9567541" y="1617881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e.g., 128 bits</a:t>
            </a:r>
          </a:p>
        </p:txBody>
      </p:sp>
      <p:cxnSp>
        <p:nvCxnSpPr>
          <p:cNvPr id="1051" name="Straight Arrow Connector 1050">
            <a:extLst>
              <a:ext uri="{FF2B5EF4-FFF2-40B4-BE49-F238E27FC236}">
                <a16:creationId xmlns:a16="http://schemas.microsoft.com/office/drawing/2014/main" id="{D959E6AF-15A7-ED56-B6F6-4A5D136AEFFA}"/>
              </a:ext>
            </a:extLst>
          </p:cNvPr>
          <p:cNvCxnSpPr>
            <a:cxnSpLocks/>
          </p:cNvCxnSpPr>
          <p:nvPr/>
        </p:nvCxnSpPr>
        <p:spPr>
          <a:xfrm>
            <a:off x="3148263" y="5388357"/>
            <a:ext cx="178707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3481C157-2B9E-3DD3-6C18-7A87D4391764}"/>
              </a:ext>
            </a:extLst>
          </p:cNvPr>
          <p:cNvCxnSpPr>
            <a:cxnSpLocks/>
          </p:cNvCxnSpPr>
          <p:nvPr/>
        </p:nvCxnSpPr>
        <p:spPr>
          <a:xfrm>
            <a:off x="6330092" y="5388357"/>
            <a:ext cx="16959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54" name="Picture 4" descr="Synthesis Icon Images – Browse 782 Stock Photos, Vectors, and Video | Adobe  Stock">
            <a:extLst>
              <a:ext uri="{FF2B5EF4-FFF2-40B4-BE49-F238E27FC236}">
                <a16:creationId xmlns:a16="http://schemas.microsoft.com/office/drawing/2014/main" id="{76033E06-0111-8170-A0ED-FFF40A5E6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33" b="94167" l="7108" r="92647">
                        <a14:foregroundMark x1="67892" y1="24167" x2="67892" y2="24167"/>
                        <a14:foregroundMark x1="93382" y1="47778" x2="93382" y2="47778"/>
                        <a14:foregroundMark x1="66912" y1="94444" x2="66912" y2="94444"/>
                        <a14:foregroundMark x1="52696" y1="84167" x2="52696" y2="84167"/>
                        <a14:foregroundMark x1="23039" y1="70000" x2="23039" y2="70000"/>
                        <a14:foregroundMark x1="7108" y1="71667" x2="7108" y2="71667"/>
                        <a14:foregroundMark x1="23039" y1="50833" x2="23039" y2="50833"/>
                        <a14:foregroundMark x1="15441" y1="24444" x2="15441" y2="24444"/>
                        <a14:foregroundMark x1="47794" y1="15278" x2="47794" y2="15278"/>
                        <a14:foregroundMark x1="46814" y1="5833" x2="46814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70" y="3573812"/>
            <a:ext cx="698914" cy="6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7" name="Connector: Elbow 1056">
            <a:extLst>
              <a:ext uri="{FF2B5EF4-FFF2-40B4-BE49-F238E27FC236}">
                <a16:creationId xmlns:a16="http://schemas.microsoft.com/office/drawing/2014/main" id="{3D7196E9-091E-1907-0C1D-5C782DD1F7CA}"/>
              </a:ext>
            </a:extLst>
          </p:cNvPr>
          <p:cNvCxnSpPr>
            <a:cxnSpLocks/>
            <a:endCxn id="1054" idx="1"/>
          </p:cNvCxnSpPr>
          <p:nvPr/>
        </p:nvCxnSpPr>
        <p:spPr>
          <a:xfrm rot="5400000" flipH="1" flipV="1">
            <a:off x="4030545" y="4377032"/>
            <a:ext cx="1506200" cy="51645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3" name="Straight Arrow Connector 1062">
            <a:extLst>
              <a:ext uri="{FF2B5EF4-FFF2-40B4-BE49-F238E27FC236}">
                <a16:creationId xmlns:a16="http://schemas.microsoft.com/office/drawing/2014/main" id="{963055A5-6A13-F18E-3B6E-04D1BA895BA2}"/>
              </a:ext>
            </a:extLst>
          </p:cNvPr>
          <p:cNvCxnSpPr/>
          <p:nvPr/>
        </p:nvCxnSpPr>
        <p:spPr>
          <a:xfrm flipV="1">
            <a:off x="5637959" y="2902319"/>
            <a:ext cx="0" cy="5710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5" name="Straight Arrow Connector 1064">
            <a:extLst>
              <a:ext uri="{FF2B5EF4-FFF2-40B4-BE49-F238E27FC236}">
                <a16:creationId xmlns:a16="http://schemas.microsoft.com/office/drawing/2014/main" id="{B770C7FF-73FF-2591-F2BF-8A4FF80C088A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8490222" y="2835884"/>
            <a:ext cx="2" cy="3320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1" name="TextBox 1070">
            <a:extLst>
              <a:ext uri="{FF2B5EF4-FFF2-40B4-BE49-F238E27FC236}">
                <a16:creationId xmlns:a16="http://schemas.microsoft.com/office/drawing/2014/main" id="{14C8C17C-E2DA-79C0-C089-589991B2FD88}"/>
              </a:ext>
            </a:extLst>
          </p:cNvPr>
          <p:cNvSpPr txBox="1"/>
          <p:nvPr/>
        </p:nvSpPr>
        <p:spPr>
          <a:xfrm>
            <a:off x="829530" y="5965282"/>
            <a:ext cx="8280073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Previous work created a </a:t>
            </a:r>
            <a:r>
              <a:rPr lang="en-US" sz="2400" b="1" i="1" dirty="0">
                <a:solidFill>
                  <a:srgbClr val="0085CA"/>
                </a:solidFill>
              </a:rPr>
              <a:t>framework</a:t>
            </a:r>
            <a:r>
              <a:rPr lang="en-US" sz="2400" b="1" dirty="0"/>
              <a:t> for analyzing the impact of</a:t>
            </a:r>
          </a:p>
          <a:p>
            <a:r>
              <a:rPr lang="en-US" sz="2400" b="1" dirty="0"/>
              <a:t>side information on security</a:t>
            </a:r>
          </a:p>
        </p:txBody>
      </p:sp>
    </p:spTree>
    <p:extLst>
      <p:ext uri="{BB962C8B-B14F-4D97-AF65-F5344CB8AC3E}">
        <p14:creationId xmlns:p14="http://schemas.microsoft.com/office/powerpoint/2010/main" val="303587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1024" grpId="0" animBg="1"/>
      <p:bldP spid="1045" grpId="0" animBg="1"/>
      <p:bldP spid="1049" grpId="0"/>
      <p:bldP spid="1050" grpId="0"/>
      <p:bldP spid="10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113E-B712-6133-693E-B195FEA2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 [DDGR20]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4BA69-FD66-11A0-7FE3-60597BB02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Categorize side information into </a:t>
            </a:r>
            <a:r>
              <a:rPr lang="en-US" i="1" dirty="0">
                <a:solidFill>
                  <a:srgbClr val="0085CA"/>
                </a:solidFill>
              </a:rPr>
              <a:t>hints</a:t>
            </a:r>
          </a:p>
          <a:p>
            <a:pPr marL="514350" indent="-514350">
              <a:buFont typeface="+mj-lt"/>
              <a:buAutoNum type="arabicPeriod"/>
            </a:pPr>
            <a:endParaRPr lang="en-US" i="1" dirty="0">
              <a:solidFill>
                <a:srgbClr val="0085CA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Track the </a:t>
            </a:r>
            <a:r>
              <a:rPr lang="en-US" b="1" i="1" dirty="0">
                <a:solidFill>
                  <a:srgbClr val="ED4747"/>
                </a:solidFill>
              </a:rPr>
              <a:t>conditional distribution </a:t>
            </a:r>
            <a:r>
              <a:rPr lang="en-US" dirty="0"/>
              <a:t>of the secret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rgbClr val="0085CA"/>
                </a:solidFill>
              </a:rPr>
              <a:t>Estimate</a:t>
            </a:r>
            <a:r>
              <a:rPr lang="en-US" dirty="0"/>
              <a:t> the remaining hardness</a:t>
            </a:r>
          </a:p>
          <a:p>
            <a:pPr lvl="1"/>
            <a:r>
              <a:rPr lang="en-US" dirty="0"/>
              <a:t>Experimentally confirmed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D7180-8B23-F7E3-A265-B2639EDC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5</a:t>
            </a:fld>
            <a:endParaRPr lang="en-US"/>
          </a:p>
        </p:txBody>
      </p:sp>
      <p:pic>
        <p:nvPicPr>
          <p:cNvPr id="7" name="Graphic 6" descr="Normal Distribution with solid fill">
            <a:extLst>
              <a:ext uri="{FF2B5EF4-FFF2-40B4-BE49-F238E27FC236}">
                <a16:creationId xmlns:a16="http://schemas.microsoft.com/office/drawing/2014/main" id="{EEAEB2FC-CD39-8363-9995-B480CB6FA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15164" y="2637237"/>
            <a:ext cx="914400" cy="914400"/>
          </a:xfrm>
          <a:prstGeom prst="rect">
            <a:avLst/>
          </a:prstGeom>
        </p:spPr>
      </p:pic>
      <p:pic>
        <p:nvPicPr>
          <p:cNvPr id="2050" name="Picture 2" descr="Banner Download Vector Calculation Expense - Accounting Icon Png,  Transparent Png , Transparent Png Image - PNGitem">
            <a:extLst>
              <a:ext uri="{FF2B5EF4-FFF2-40B4-BE49-F238E27FC236}">
                <a16:creationId xmlns:a16="http://schemas.microsoft.com/office/drawing/2014/main" id="{374D6AF1-2280-16E3-F011-4F2F0277E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73" b="91186" l="6163" r="94070">
                        <a14:foregroundMark x1="26977" y1="11099" x2="26977" y2="11099"/>
                        <a14:foregroundMark x1="36744" y1="7073" x2="36744" y2="7073"/>
                        <a14:foregroundMark x1="38953" y1="7073" x2="38953" y2="7073"/>
                        <a14:foregroundMark x1="33488" y1="8052" x2="33488" y2="8052"/>
                        <a14:foregroundMark x1="17209" y1="20239" x2="17209" y2="20239"/>
                        <a14:foregroundMark x1="6395" y1="22307" x2="6395" y2="22307"/>
                        <a14:foregroundMark x1="6395" y1="22307" x2="6395" y2="22307"/>
                        <a14:foregroundMark x1="19419" y1="43526" x2="19419" y2="43526"/>
                        <a14:foregroundMark x1="19419" y1="59739" x2="19419" y2="59739"/>
                        <a14:foregroundMark x1="56279" y1="54733" x2="56279" y2="54733"/>
                        <a14:foregroundMark x1="59419" y1="62786" x2="59419" y2="62786"/>
                        <a14:foregroundMark x1="74651" y1="64853" x2="74651" y2="64853"/>
                        <a14:foregroundMark x1="83256" y1="63765" x2="83256" y2="63765"/>
                        <a14:foregroundMark x1="81163" y1="72905" x2="81163" y2="72905"/>
                        <a14:foregroundMark x1="71395" y1="73993" x2="71395" y2="73993"/>
                        <a14:foregroundMark x1="58372" y1="73993" x2="58372" y2="73993"/>
                        <a14:foregroundMark x1="58372" y1="84113" x2="58372" y2="84113"/>
                        <a14:foregroundMark x1="70349" y1="83025" x2="70349" y2="83025"/>
                        <a14:foregroundMark x1="83256" y1="82046" x2="83256" y2="82046"/>
                        <a14:foregroundMark x1="93023" y1="83025" x2="93023" y2="83025"/>
                        <a14:foregroundMark x1="94070" y1="83025" x2="94070" y2="83025"/>
                        <a14:foregroundMark x1="63837" y1="91186" x2="63837" y2="9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156" y="4083412"/>
            <a:ext cx="709380" cy="7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int Icon - Free PNG &amp; SVG 3194435 - Noun Project">
            <a:extLst>
              <a:ext uri="{FF2B5EF4-FFF2-40B4-BE49-F238E27FC236}">
                <a16:creationId xmlns:a16="http://schemas.microsoft.com/office/drawing/2014/main" id="{B5AAFC8D-49FF-5490-FB6A-D572F637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36" y="135104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94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B2F130-4B2C-D8C3-3789-661D0DCA2A48}"/>
              </a:ext>
            </a:extLst>
          </p:cNvPr>
          <p:cNvSpPr/>
          <p:nvPr/>
        </p:nvSpPr>
        <p:spPr>
          <a:xfrm>
            <a:off x="7367545" y="1870075"/>
            <a:ext cx="2389017" cy="1866152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  <a:effectLst>
            <a:softEdge rad="381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E86BB2-74A4-EBAE-5F41-E791DC71B91C}"/>
              </a:ext>
            </a:extLst>
          </p:cNvPr>
          <p:cNvSpPr/>
          <p:nvPr/>
        </p:nvSpPr>
        <p:spPr>
          <a:xfrm>
            <a:off x="7367545" y="1870075"/>
            <a:ext cx="1596352" cy="1866152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  <a:effectLst>
            <a:softEdge rad="381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0F23B4-0F62-78BC-D133-E48D6F8A416A}"/>
                  </a:ext>
                </a:extLst>
              </p:cNvPr>
              <p:cNvSpPr txBox="1"/>
              <p:nvPr/>
            </p:nvSpPr>
            <p:spPr>
              <a:xfrm>
                <a:off x="7226422" y="1870075"/>
                <a:ext cx="4199139" cy="18661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5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1,3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/>
                              <m:e/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/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/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/>
                              <m:e/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0F23B4-0F62-78BC-D133-E48D6F8A4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422" y="1870075"/>
                <a:ext cx="4199139" cy="18661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4516C56-2A56-6FCE-37C5-2D2E3B77A6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BKZ-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or “</a:t>
                </a:r>
                <a:r>
                  <a:rPr lang="en-US" dirty="0" err="1"/>
                  <a:t>Bikz</a:t>
                </a:r>
                <a:r>
                  <a:rPr lang="en-US" dirty="0"/>
                  <a:t>” [DDGR20]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4516C56-2A56-6FCE-37C5-2D2E3B77A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E9F90-8C91-CD0C-2607-D46AC75F0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Hardness measured by BKZ block size</a:t>
            </a:r>
          </a:p>
          <a:p>
            <a:pPr lvl="1"/>
            <a:r>
              <a:rPr lang="en-US" dirty="0"/>
              <a:t>Referred to as </a:t>
            </a:r>
            <a:r>
              <a:rPr lang="en-US" i="1" dirty="0">
                <a:solidFill>
                  <a:srgbClr val="0085CA"/>
                </a:solidFill>
              </a:rPr>
              <a:t>“</a:t>
            </a:r>
            <a:r>
              <a:rPr lang="en-US" i="1" dirty="0" err="1">
                <a:solidFill>
                  <a:srgbClr val="0085CA"/>
                </a:solidFill>
              </a:rPr>
              <a:t>bikz</a:t>
            </a:r>
            <a:r>
              <a:rPr lang="en-US" i="1" dirty="0">
                <a:solidFill>
                  <a:srgbClr val="0085CA"/>
                </a:solidFill>
              </a:rPr>
              <a:t>”</a:t>
            </a:r>
          </a:p>
          <a:p>
            <a:pPr lvl="1"/>
            <a:endParaRPr lang="en-US" i="1" dirty="0">
              <a:solidFill>
                <a:srgbClr val="0085CA"/>
              </a:solidFill>
            </a:endParaRPr>
          </a:p>
          <a:p>
            <a:r>
              <a:rPr lang="en-US" dirty="0"/>
              <a:t>Required block size depends 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Lattice dimension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Lattice volume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Length of the shortest 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69F36-E3B5-26D7-A087-F2684842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0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7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113E-B712-6133-693E-B195FEA2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 [DDGR20]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4BA69-FD66-11A0-7FE3-60597BB02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Categorize side information into </a:t>
            </a:r>
            <a:r>
              <a:rPr lang="en-US" b="1" i="1" dirty="0">
                <a:solidFill>
                  <a:srgbClr val="0085CA"/>
                </a:solidFill>
              </a:rPr>
              <a:t>hints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D7180-8B23-F7E3-A265-B2639EDC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7</a:t>
            </a:fld>
            <a:endParaRPr lang="en-US"/>
          </a:p>
        </p:txBody>
      </p:sp>
      <p:pic>
        <p:nvPicPr>
          <p:cNvPr id="2052" name="Picture 4" descr="hint Icon - Free PNG &amp; SVG 3194435 - Noun Project">
            <a:extLst>
              <a:ext uri="{FF2B5EF4-FFF2-40B4-BE49-F238E27FC236}">
                <a16:creationId xmlns:a16="http://schemas.microsoft.com/office/drawing/2014/main" id="{B5AAFC8D-49FF-5490-FB6A-D572F637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36" y="135104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08B13AC7-994D-E98A-05B2-38CC086FA8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7047617"/>
                  </p:ext>
                </p:extLst>
              </p:nvPr>
            </p:nvGraphicFramePr>
            <p:xfrm>
              <a:off x="838200" y="2562047"/>
              <a:ext cx="7178336" cy="234696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tableStyleId>{F5AB1C69-6EDB-4FF4-983F-18BD219EF322}</a:tableStyleId>
                  </a:tblPr>
                  <a:tblGrid>
                    <a:gridCol w="3589168">
                      <a:extLst>
                        <a:ext uri="{9D8B030D-6E8A-4147-A177-3AD203B41FA5}">
                          <a16:colId xmlns:a16="http://schemas.microsoft.com/office/drawing/2014/main" val="3746040380"/>
                        </a:ext>
                      </a:extLst>
                    </a:gridCol>
                    <a:gridCol w="3589168">
                      <a:extLst>
                        <a:ext uri="{9D8B030D-6E8A-4147-A177-3AD203B41FA5}">
                          <a16:colId xmlns:a16="http://schemas.microsoft.com/office/drawing/2014/main" val="3172071247"/>
                        </a:ext>
                      </a:extLst>
                    </a:gridCol>
                  </a:tblGrid>
                  <a:tr h="422577">
                    <a:tc gridSpan="2">
                      <a:txBody>
                        <a:bodyPr/>
                        <a:lstStyle/>
                        <a:p>
                          <a:r>
                            <a:rPr lang="en-US" sz="2800" dirty="0"/>
                            <a:t>Types of Hints</a:t>
                          </a:r>
                          <a:endParaRPr lang="en-US" sz="24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9375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Perfect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=ℓ</m:t>
                              </m:r>
                            </m:oMath>
                          </a14:m>
                          <a:r>
                            <a:rPr lang="en-US" sz="2400" dirty="0"/>
                            <a:t>*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81126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Modular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=ℓ  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𝑚𝑜𝑑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30136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Approximate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≈ℓ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98654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Short Vector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oMath>
                          </a14:m>
                          <a:r>
                            <a:rPr lang="en-US" sz="2400" b="0" dirty="0"/>
                            <a:t>  </a:t>
                          </a:r>
                          <a:r>
                            <a:rPr lang="en-US" sz="2400" b="0" dirty="0" err="1"/>
                            <a:t>s.t.</a:t>
                          </a:r>
                          <a:r>
                            <a:rPr lang="en-US" sz="2400" b="0" dirty="0"/>
                            <a:t> </a:t>
                          </a:r>
                          <a:r>
                            <a:rPr lang="en-US" sz="2400" b="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oMath>
                          </a14:m>
                          <a:r>
                            <a:rPr lang="en-US" sz="2400" b="1" dirty="0"/>
                            <a:t> </a:t>
                          </a:r>
                          <a:r>
                            <a:rPr lang="en-US" sz="2400" b="0" dirty="0"/>
                            <a:t>is short</a:t>
                          </a:r>
                          <a:endParaRPr lang="en-US" sz="2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020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08B13AC7-994D-E98A-05B2-38CC086FA8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7047617"/>
                  </p:ext>
                </p:extLst>
              </p:nvPr>
            </p:nvGraphicFramePr>
            <p:xfrm>
              <a:off x="838200" y="2562047"/>
              <a:ext cx="7178336" cy="234696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tableStyleId>{F5AB1C69-6EDB-4FF4-983F-18BD219EF322}</a:tableStyleId>
                  </a:tblPr>
                  <a:tblGrid>
                    <a:gridCol w="3589168">
                      <a:extLst>
                        <a:ext uri="{9D8B030D-6E8A-4147-A177-3AD203B41FA5}">
                          <a16:colId xmlns:a16="http://schemas.microsoft.com/office/drawing/2014/main" val="3746040380"/>
                        </a:ext>
                      </a:extLst>
                    </a:gridCol>
                    <a:gridCol w="3589168">
                      <a:extLst>
                        <a:ext uri="{9D8B030D-6E8A-4147-A177-3AD203B41FA5}">
                          <a16:colId xmlns:a16="http://schemas.microsoft.com/office/drawing/2014/main" val="3172071247"/>
                        </a:ext>
                      </a:extLst>
                    </a:gridCol>
                  </a:tblGrid>
                  <a:tr h="518160">
                    <a:tc gridSpan="2">
                      <a:txBody>
                        <a:bodyPr/>
                        <a:lstStyle/>
                        <a:p>
                          <a:r>
                            <a:rPr lang="en-US" sz="2800" dirty="0"/>
                            <a:t>Types of Hints</a:t>
                          </a:r>
                          <a:endParaRPr lang="en-US" sz="24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937548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Perfect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698" t="-125333" r="-2037" b="-3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811267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Modular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698" t="-222368" r="-2037" b="-226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3013630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Approximate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698" t="-326667" r="-2037" b="-129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986541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/>
                            <a:t>Short Vector Hints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698" t="-426667" r="-2037" b="-29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0204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1AA979-C16C-8E8D-2F39-862B5BA6046A}"/>
              </a:ext>
            </a:extLst>
          </p:cNvPr>
          <p:cNvCxnSpPr/>
          <p:nvPr/>
        </p:nvCxnSpPr>
        <p:spPr>
          <a:xfrm flipH="1">
            <a:off x="8115068" y="3300997"/>
            <a:ext cx="264713" cy="0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3E81014-C0BA-043D-1B7E-0C3E756FEA7F}"/>
              </a:ext>
            </a:extLst>
          </p:cNvPr>
          <p:cNvSpPr txBox="1"/>
          <p:nvPr/>
        </p:nvSpPr>
        <p:spPr>
          <a:xfrm>
            <a:off x="8379781" y="3052408"/>
            <a:ext cx="3216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5CA"/>
                </a:solidFill>
              </a:rPr>
              <a:t>High confidence leakage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97264-A7C0-A89C-FB7D-5271E32653FC}"/>
              </a:ext>
            </a:extLst>
          </p:cNvPr>
          <p:cNvCxnSpPr/>
          <p:nvPr/>
        </p:nvCxnSpPr>
        <p:spPr>
          <a:xfrm flipH="1">
            <a:off x="8115068" y="3760876"/>
            <a:ext cx="264713" cy="0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8C2E704-DC66-D9BE-695D-D75558B45ACE}"/>
              </a:ext>
            </a:extLst>
          </p:cNvPr>
          <p:cNvSpPr txBox="1"/>
          <p:nvPr/>
        </p:nvSpPr>
        <p:spPr>
          <a:xfrm>
            <a:off x="8379781" y="3521165"/>
            <a:ext cx="222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5CA"/>
                </a:solidFill>
              </a:rPr>
              <a:t>NTT Coefficients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2440CE-6BFE-E5A4-20CB-B3D709329741}"/>
              </a:ext>
            </a:extLst>
          </p:cNvPr>
          <p:cNvCxnSpPr/>
          <p:nvPr/>
        </p:nvCxnSpPr>
        <p:spPr>
          <a:xfrm flipH="1">
            <a:off x="8115068" y="4215425"/>
            <a:ext cx="264713" cy="0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2567E02-28C2-75B8-59F1-0A749C596B04}"/>
              </a:ext>
            </a:extLst>
          </p:cNvPr>
          <p:cNvSpPr txBox="1"/>
          <p:nvPr/>
        </p:nvSpPr>
        <p:spPr>
          <a:xfrm>
            <a:off x="8379781" y="3975714"/>
            <a:ext cx="3157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5CA"/>
                </a:solidFill>
              </a:rPr>
              <a:t>Low confidence leakage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0A6CED-F91C-E6F9-283F-711A234AA394}"/>
              </a:ext>
            </a:extLst>
          </p:cNvPr>
          <p:cNvCxnSpPr/>
          <p:nvPr/>
        </p:nvCxnSpPr>
        <p:spPr>
          <a:xfrm flipH="1">
            <a:off x="8115068" y="4694188"/>
            <a:ext cx="264713" cy="0"/>
          </a:xfrm>
          <a:prstGeom prst="straightConnector1">
            <a:avLst/>
          </a:prstGeom>
          <a:ln w="38100">
            <a:solidFill>
              <a:srgbClr val="0085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1674F56-281D-86A1-9952-B14F23F8F8E2}"/>
              </a:ext>
            </a:extLst>
          </p:cNvPr>
          <p:cNvSpPr txBox="1"/>
          <p:nvPr/>
        </p:nvSpPr>
        <p:spPr>
          <a:xfrm>
            <a:off x="8379781" y="4463355"/>
            <a:ext cx="2660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5CA"/>
                </a:solidFill>
              </a:rPr>
              <a:t>Scheme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Footer Placeholder 6">
                <a:extLst>
                  <a:ext uri="{FF2B5EF4-FFF2-40B4-BE49-F238E27FC236}">
                    <a16:creationId xmlns:a16="http://schemas.microsoft.com/office/drawing/2014/main" id="{D015A6F8-C12B-AF31-184A-381640B1000B}"/>
                  </a:ext>
                </a:extLst>
              </p:cNvPr>
              <p:cNvSpPr>
                <a:spLocks noGrp="1"/>
              </p:cNvSpPr>
              <p:nvPr>
                <p:ph type="ftr" sz="quarter" idx="11"/>
              </p:nvPr>
            </p:nvSpPr>
            <p:spPr>
              <a:xfrm>
                <a:off x="838200" y="6311900"/>
                <a:ext cx="4114800" cy="365125"/>
              </a:xfrm>
            </p:spPr>
            <p:txBody>
              <a:bodyPr/>
              <a:lstStyle/>
              <a:p>
                <a:pPr algn="l"/>
                <a:r>
                  <a:rPr lang="en-US" sz="2400" dirty="0"/>
                  <a:t>*Secret Point is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</m:acc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end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rgbClr val="0085C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85CA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</m:d>
                    <m:acc>
                      <m:accPr>
                        <m:chr m:val="⃗"/>
                        <m:ctrlPr>
                          <a:rPr lang="en-US" sz="2400" b="0" i="1" smtClean="0">
                            <a:solidFill>
                              <a:srgbClr val="ED474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ED4747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d>
                      <m:dPr>
                        <m:beg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Footer Placeholder 6">
                <a:extLst>
                  <a:ext uri="{FF2B5EF4-FFF2-40B4-BE49-F238E27FC236}">
                    <a16:creationId xmlns:a16="http://schemas.microsoft.com/office/drawing/2014/main" id="{D015A6F8-C12B-AF31-184A-381640B100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xfrm>
                <a:off x="838200" y="6311900"/>
                <a:ext cx="4114800" cy="365125"/>
              </a:xfrm>
              <a:blipFill>
                <a:blip r:embed="rId4"/>
                <a:stretch>
                  <a:fillRect l="-2370" t="-36667" b="-5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42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113E-B712-6133-693E-B195FEA2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[DDGR20]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4BA69-FD66-11A0-7FE3-60597BB02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Hints couldn’t (fully) capture common leakage</a:t>
            </a:r>
          </a:p>
          <a:p>
            <a:pPr lvl="1"/>
            <a:r>
              <a:rPr lang="en-US" dirty="0"/>
              <a:t>Hamming weight</a:t>
            </a:r>
          </a:p>
          <a:p>
            <a:pPr lvl="1"/>
            <a:r>
              <a:rPr lang="en-US" dirty="0"/>
              <a:t>Decryption failures*</a:t>
            </a:r>
          </a:p>
          <a:p>
            <a:pPr lvl="1"/>
            <a:endParaRPr lang="en-US" dirty="0"/>
          </a:p>
          <a:p>
            <a:r>
              <a:rPr lang="en-US" dirty="0"/>
              <a:t>Lack of rigorous guarantees on estimate accuracy</a:t>
            </a:r>
          </a:p>
          <a:p>
            <a:pPr lvl="1"/>
            <a:r>
              <a:rPr lang="en-US" dirty="0"/>
              <a:t>Assumed secret was </a:t>
            </a:r>
            <a:r>
              <a:rPr lang="en-US" i="1" dirty="0">
                <a:solidFill>
                  <a:srgbClr val="0085CA"/>
                </a:solidFill>
              </a:rPr>
              <a:t>Gaussian</a:t>
            </a:r>
          </a:p>
          <a:p>
            <a:pPr lvl="1"/>
            <a:r>
              <a:rPr lang="en-US" dirty="0"/>
              <a:t>Guarantees only for </a:t>
            </a:r>
            <a:r>
              <a:rPr lang="en-US" i="1" dirty="0">
                <a:solidFill>
                  <a:srgbClr val="ED4747"/>
                </a:solidFill>
              </a:rPr>
              <a:t>primitive</a:t>
            </a:r>
            <a:r>
              <a:rPr lang="en-US" dirty="0"/>
              <a:t> hint vectors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D7180-8B23-F7E3-A265-B2639EDC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F976B-14EA-353F-A8AA-1E627D7A0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608903" cy="365125"/>
          </a:xfrm>
        </p:spPr>
        <p:txBody>
          <a:bodyPr/>
          <a:lstStyle/>
          <a:p>
            <a:r>
              <a:rPr lang="en-US" sz="2400" dirty="0"/>
              <a:t>*Decryption failures required an approximation technique</a:t>
            </a:r>
          </a:p>
        </p:txBody>
      </p:sp>
    </p:spTree>
    <p:extLst>
      <p:ext uri="{BB962C8B-B14F-4D97-AF65-F5344CB8AC3E}">
        <p14:creationId xmlns:p14="http://schemas.microsoft.com/office/powerpoint/2010/main" val="76203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113E-B712-6133-693E-B195FEA2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[DDGR20]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4BA69-FD66-11A0-7FE3-60597BB02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Hints couldn’t (fully) capture common leakage</a:t>
            </a:r>
          </a:p>
          <a:p>
            <a:pPr lvl="1"/>
            <a:r>
              <a:rPr lang="en-US" dirty="0"/>
              <a:t>Hamming weight</a:t>
            </a:r>
          </a:p>
          <a:p>
            <a:pPr lvl="1"/>
            <a:r>
              <a:rPr lang="en-US" dirty="0"/>
              <a:t>Decryption failures*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Lack of rigorous guarantees on estimate accuracy</a:t>
            </a:r>
          </a:p>
          <a:p>
            <a:pPr lvl="1"/>
            <a:r>
              <a:rPr lang="en-US" dirty="0"/>
              <a:t>Assumed secret was </a:t>
            </a:r>
            <a:r>
              <a:rPr lang="en-US" i="1" dirty="0"/>
              <a:t>Gaussian</a:t>
            </a:r>
          </a:p>
          <a:p>
            <a:pPr lvl="1"/>
            <a:r>
              <a:rPr lang="en-US" dirty="0"/>
              <a:t>Guarantees only for </a:t>
            </a:r>
            <a:r>
              <a:rPr lang="en-US" i="1" dirty="0"/>
              <a:t>primitive</a:t>
            </a:r>
            <a:r>
              <a:rPr lang="en-US" dirty="0"/>
              <a:t> hint vectors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D7180-8B23-F7E3-A265-B2639EDC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B81F3-D877-40AB-B9C6-5DBC3A20DFE8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F976B-14EA-353F-A8AA-1E627D7A0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608903" cy="365125"/>
          </a:xfrm>
        </p:spPr>
        <p:txBody>
          <a:bodyPr/>
          <a:lstStyle/>
          <a:p>
            <a:r>
              <a:rPr lang="en-US" sz="2400" dirty="0"/>
              <a:t>*Decryption failures required an approximation technique</a:t>
            </a:r>
          </a:p>
        </p:txBody>
      </p:sp>
      <p:pic>
        <p:nvPicPr>
          <p:cNvPr id="1026" name="Picture 2" descr="Thinking think meme GIF on GIFER - by Fofyn">
            <a:extLst>
              <a:ext uri="{FF2B5EF4-FFF2-40B4-BE49-F238E27FC236}">
                <a16:creationId xmlns:a16="http://schemas.microsoft.com/office/drawing/2014/main" id="{02BB291F-3937-D735-0E7D-44D6E9EF4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221" y="2408831"/>
            <a:ext cx="2957012" cy="204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37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38C7CF35E62E4FA94CD114489511EE" ma:contentTypeVersion="0" ma:contentTypeDescription="Create a new document." ma:contentTypeScope="" ma:versionID="0cf17014ac22821292e67bfa24c3c9c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0f5fd60bab0d1f3e8040f36e38ce71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E64817-50F7-4E9B-AE72-04B0DFCC5386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BA8234B-1FC5-4D25-B1BE-29D59FF048D0}">
  <ds:schemaRefs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474786F-0599-4BE2-9CD4-F9AA4BD73F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3651</TotalTime>
  <Words>1339</Words>
  <Application>Microsoft Office PowerPoint</Application>
  <PresentationFormat>Widescreen</PresentationFormat>
  <Paragraphs>330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Calibri Light</vt:lpstr>
      <vt:lpstr>Cambria Math</vt:lpstr>
      <vt:lpstr>Calibri</vt:lpstr>
      <vt:lpstr>Arial</vt:lpstr>
      <vt:lpstr>Office Theme</vt:lpstr>
      <vt:lpstr>Revisiting Security Estimation for LWE with Hints from a Geometric Perspective</vt:lpstr>
      <vt:lpstr>The Big Picture</vt:lpstr>
      <vt:lpstr>The Big Picture</vt:lpstr>
      <vt:lpstr>Lattice Cryptanalysis</vt:lpstr>
      <vt:lpstr>Previous Work [DDGR20]</vt:lpstr>
      <vt:lpstr>BKZ-β or “Bikz” [DDGR20]</vt:lpstr>
      <vt:lpstr>Hints [DDGR20]</vt:lpstr>
      <vt:lpstr>Limitations [DDGR20]</vt:lpstr>
      <vt:lpstr>Limitations [DDGR20]</vt:lpstr>
      <vt:lpstr>Objectives</vt:lpstr>
      <vt:lpstr>Talk Organization</vt:lpstr>
      <vt:lpstr>Talk Organization</vt:lpstr>
      <vt:lpstr>Learning with Errors (LWE)</vt:lpstr>
      <vt:lpstr>Embedding</vt:lpstr>
      <vt:lpstr>The DBDD Problem</vt:lpstr>
      <vt:lpstr>Reducing DBDD to uSVP</vt:lpstr>
      <vt:lpstr>Talk Organization</vt:lpstr>
      <vt:lpstr>Towards a New Approach</vt:lpstr>
      <vt:lpstr>What do we Obtain?</vt:lpstr>
      <vt:lpstr>Integrating Hints Geometrically</vt:lpstr>
      <vt:lpstr>Perfect Hints</vt:lpstr>
      <vt:lpstr>Ellipsoid Method α</vt:lpstr>
      <vt:lpstr>Talk Organization</vt:lpstr>
      <vt:lpstr>Revisiting Decryption Failures</vt:lpstr>
      <vt:lpstr>Revisiting Decryption Failures</vt:lpstr>
      <vt:lpstr>Full Sized Decryption Failures</vt:lpstr>
      <vt:lpstr>Geometric Failure Boosting</vt:lpstr>
      <vt:lpstr>Combined Hints</vt:lpstr>
      <vt:lpstr>Discussion and Future Work</vt:lpstr>
      <vt:lpstr>Thank you!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Kwong, Andrew</dc:creator>
  <cp:lastModifiedBy>Hunter Michael Kippen</cp:lastModifiedBy>
  <cp:revision>88</cp:revision>
  <dcterms:created xsi:type="dcterms:W3CDTF">2022-10-19T23:04:11Z</dcterms:created>
  <dcterms:modified xsi:type="dcterms:W3CDTF">2023-08-17T22:09:47Z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0x010100B138C7CF35E62E4FA94CD114489511EE</vt:lpwstr>
  </property>
</Properties>
</file>