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35"/>
  </p:notesMasterIdLst>
  <p:sldIdLst>
    <p:sldId id="259" r:id="rId5"/>
    <p:sldId id="267" r:id="rId6"/>
    <p:sldId id="268" r:id="rId7"/>
    <p:sldId id="269" r:id="rId8"/>
    <p:sldId id="270" r:id="rId9"/>
    <p:sldId id="287" r:id="rId10"/>
    <p:sldId id="286" r:id="rId11"/>
    <p:sldId id="290" r:id="rId12"/>
    <p:sldId id="292" r:id="rId13"/>
    <p:sldId id="277" r:id="rId14"/>
    <p:sldId id="278" r:id="rId15"/>
    <p:sldId id="294" r:id="rId16"/>
    <p:sldId id="279" r:id="rId17"/>
    <p:sldId id="280" r:id="rId18"/>
    <p:sldId id="301" r:id="rId19"/>
    <p:sldId id="281" r:id="rId20"/>
    <p:sldId id="282" r:id="rId21"/>
    <p:sldId id="300" r:id="rId22"/>
    <p:sldId id="295" r:id="rId23"/>
    <p:sldId id="302" r:id="rId24"/>
    <p:sldId id="273" r:id="rId25"/>
    <p:sldId id="296" r:id="rId26"/>
    <p:sldId id="297" r:id="rId27"/>
    <p:sldId id="298" r:id="rId28"/>
    <p:sldId id="283" r:id="rId29"/>
    <p:sldId id="299" r:id="rId30"/>
    <p:sldId id="284" r:id="rId31"/>
    <p:sldId id="285" r:id="rId32"/>
    <p:sldId id="276" r:id="rId33"/>
    <p:sldId id="272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88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C03672-725F-49D1-9B6F-C30D55C09203}" v="230" dt="2023-08-14T23:55:39.1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942" autoAdjust="0"/>
  </p:normalViewPr>
  <p:slideViewPr>
    <p:cSldViewPr snapToGrid="0" snapToObjects="1">
      <p:cViewPr varScale="1">
        <p:scale>
          <a:sx n="84" d="100"/>
          <a:sy n="84" d="100"/>
        </p:scale>
        <p:origin x="86" y="23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DD571-E22F-4A38-B450-8CCBD829A548}" type="datetimeFigureOut">
              <a:rPr lang="en-US"/>
              <a:t>8/17/2023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C2C40-CB1C-4820-9151-EC51EC2E7E0F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5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C2C40-CB1C-4820-9151-EC51EC2E7E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273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many models and many settings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C2C40-CB1C-4820-9151-EC51EC2E7E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008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effectLst/>
                <a:latin typeface="Arial" panose="020B0604020202020204" pitchFamily="34" charset="0"/>
              </a:rPr>
              <a:t>Prio</a:t>
            </a:r>
            <a:r>
              <a:rPr lang="en-US" b="1" dirty="0">
                <a:effectLst/>
                <a:latin typeface="Arial" panose="020B0604020202020204" pitchFamily="34" charset="0"/>
              </a:rPr>
              <a:t>: Private, Robust and Scalable Computation of Aggregate </a:t>
            </a:r>
            <a:r>
              <a:rPr lang="en-US" b="1" dirty="0">
                <a:effectLst/>
                <a:latin typeface="Times New Roman" panose="02020603050405020304" pitchFamily="18" charset="0"/>
              </a:rPr>
              <a:t>Statistics</a:t>
            </a:r>
            <a:r>
              <a:rPr lang="en-US" dirty="0">
                <a:effectLst/>
                <a:latin typeface="Times New Roman" panose="02020603050405020304" pitchFamily="18" charset="0"/>
              </a:rPr>
              <a:t>, Henry Corrigan-Gibbs and Dan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Boneh</a:t>
            </a:r>
            <a:r>
              <a:rPr lang="en-US" dirty="0">
                <a:effectLst/>
                <a:latin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Usenix</a:t>
            </a:r>
            <a:r>
              <a:rPr lang="en-US" dirty="0">
                <a:effectLst/>
                <a:latin typeface="Times New Roman" panose="02020603050405020304" pitchFamily="18" charset="0"/>
              </a:rPr>
              <a:t> Security 2017</a:t>
            </a:r>
            <a:endParaRPr lang="en-US" dirty="0"/>
          </a:p>
          <a:p>
            <a:endParaRPr lang="en-US" dirty="0">
              <a:effectLst/>
              <a:latin typeface="Arial" panose="020B0604020202020204" pitchFamily="34" charset="0"/>
            </a:endParaRPr>
          </a:p>
          <a:p>
            <a:r>
              <a:rPr lang="en-US" b="1" dirty="0">
                <a:effectLst/>
                <a:latin typeface="Arial" panose="020B0604020202020204" pitchFamily="34" charset="0"/>
              </a:rPr>
              <a:t>Practical Secure Aggregation for Privacy-Preserving Machine Learning</a:t>
            </a:r>
            <a:r>
              <a:rPr lang="en-US" dirty="0">
                <a:effectLst/>
                <a:latin typeface="Arial" panose="020B0604020202020204" pitchFamily="34" charset="0"/>
              </a:rPr>
              <a:t>, Keith </a:t>
            </a:r>
            <a:r>
              <a:rPr lang="en-US" dirty="0" err="1">
                <a:effectLst/>
                <a:latin typeface="Arial" panose="020B0604020202020204" pitchFamily="34" charset="0"/>
              </a:rPr>
              <a:t>Bonawitz</a:t>
            </a:r>
            <a:r>
              <a:rPr lang="en-US" dirty="0">
                <a:effectLst/>
                <a:latin typeface="Arial" panose="020B0604020202020204" pitchFamily="34" charset="0"/>
              </a:rPr>
              <a:t>, Vladimir Ivanov, Ben </a:t>
            </a:r>
            <a:r>
              <a:rPr lang="en-US" dirty="0" err="1">
                <a:effectLst/>
                <a:latin typeface="Arial" panose="020B0604020202020204" pitchFamily="34" charset="0"/>
              </a:rPr>
              <a:t>Kreuter</a:t>
            </a:r>
            <a:r>
              <a:rPr lang="en-US" dirty="0">
                <a:effectLst/>
                <a:latin typeface="Arial" panose="020B0604020202020204" pitchFamily="34" charset="0"/>
              </a:rPr>
              <a:t>, Antonio </a:t>
            </a:r>
            <a:r>
              <a:rPr lang="en-US" dirty="0" err="1">
                <a:effectLst/>
                <a:latin typeface="Arial" panose="020B0604020202020204" pitchFamily="34" charset="0"/>
              </a:rPr>
              <a:t>Marcedone,H</a:t>
            </a:r>
            <a:r>
              <a:rPr lang="en-US" dirty="0">
                <a:effectLst/>
                <a:latin typeface="Arial" panose="020B0604020202020204" pitchFamily="34" charset="0"/>
              </a:rPr>
              <a:t>. Brendan McMahan, </a:t>
            </a:r>
            <a:r>
              <a:rPr lang="en-US" dirty="0" err="1">
                <a:effectLst/>
                <a:latin typeface="Arial" panose="020B0604020202020204" pitchFamily="34" charset="0"/>
              </a:rPr>
              <a:t>Sarvar</a:t>
            </a:r>
            <a:r>
              <a:rPr lang="en-US" dirty="0">
                <a:effectLst/>
                <a:latin typeface="Arial" panose="020B0604020202020204" pitchFamily="34" charset="0"/>
              </a:rPr>
              <a:t> Patel, Daniel Ramage, Aaron Segal, and </a:t>
            </a:r>
            <a:r>
              <a:rPr lang="en-US" dirty="0" err="1">
                <a:effectLst/>
                <a:latin typeface="Arial" panose="020B0604020202020204" pitchFamily="34" charset="0"/>
              </a:rPr>
              <a:t>Karn</a:t>
            </a:r>
            <a:r>
              <a:rPr lang="en-US" dirty="0">
                <a:effectLst/>
                <a:latin typeface="Arial" panose="020B0604020202020204" pitchFamily="34" charset="0"/>
              </a:rPr>
              <a:t> Seth, ACM-CCS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C2C40-CB1C-4820-9151-EC51EC2E7E0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915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[IKOS06] Yuval Ishai, Eyal Kushilevitz, </a:t>
            </a:r>
            <a:r>
              <a:rPr lang="en-US" dirty="0" err="1"/>
              <a:t>Rafail</a:t>
            </a:r>
            <a:r>
              <a:rPr lang="en-US" dirty="0"/>
              <a:t> Ostrovsky, and Amit Sahai. Cryptography from anonymity. In FOCS 2006, pages 239–248. IEEE Computer Society, 2006.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C2C40-CB1C-4820-9151-EC51EC2E7E0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23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[CSU+19]</a:t>
            </a:r>
          </a:p>
          <a:p>
            <a:r>
              <a:rPr lang="en-US" dirty="0"/>
              <a:t>Albert </a:t>
            </a:r>
            <a:r>
              <a:rPr lang="en-US" dirty="0" err="1"/>
              <a:t>Cheu</a:t>
            </a:r>
            <a:r>
              <a:rPr lang="en-US" dirty="0"/>
              <a:t>, Adam D. Smith, Jonathan R. Ullman, David </a:t>
            </a:r>
            <a:r>
              <a:rPr lang="en-US" dirty="0" err="1"/>
              <a:t>Zeber</a:t>
            </a:r>
            <a:r>
              <a:rPr lang="en-US" dirty="0"/>
              <a:t>, and Maxim </a:t>
            </a:r>
            <a:r>
              <a:rPr lang="en-US" dirty="0" err="1"/>
              <a:t>Zhilyaev</a:t>
            </a:r>
            <a:r>
              <a:rPr lang="en-US" dirty="0"/>
              <a:t>.</a:t>
            </a:r>
          </a:p>
          <a:p>
            <a:r>
              <a:rPr lang="en-US" dirty="0"/>
              <a:t>Distributed differential privacy via shuffling. In EUROCRYPT, Part I, volume 11476 of Lecture Notes in Computer Science, pages 375–403. Springer, 2019.</a:t>
            </a:r>
          </a:p>
          <a:p>
            <a:endParaRPr lang="en-US" dirty="0"/>
          </a:p>
          <a:p>
            <a:r>
              <a:rPr lang="en-US" dirty="0"/>
              <a:t>[EFM+19]</a:t>
            </a:r>
          </a:p>
          <a:p>
            <a:r>
              <a:rPr lang="en-US" dirty="0" err="1"/>
              <a:t>Ulfar</a:t>
            </a:r>
            <a:r>
              <a:rPr lang="en-US" dirty="0"/>
              <a:t> </a:t>
            </a:r>
            <a:r>
              <a:rPr lang="en-US" dirty="0" err="1"/>
              <a:t>Erlingsson</a:t>
            </a:r>
            <a:r>
              <a:rPr lang="en-US" dirty="0"/>
              <a:t>, Vitaly Feldman, Ilya Mironov, Ananth Raghunathan, Kunal Talwar, and </a:t>
            </a:r>
            <a:r>
              <a:rPr lang="en-US" dirty="0" err="1"/>
              <a:t>Abhradeep</a:t>
            </a:r>
            <a:r>
              <a:rPr lang="en-US" dirty="0"/>
              <a:t> </a:t>
            </a:r>
            <a:r>
              <a:rPr lang="en-US" dirty="0" err="1"/>
              <a:t>Thakurta</a:t>
            </a:r>
            <a:r>
              <a:rPr lang="en-US" dirty="0"/>
              <a:t>.</a:t>
            </a:r>
          </a:p>
          <a:p>
            <a:r>
              <a:rPr lang="en-US" dirty="0"/>
              <a:t>Amplification by shuffling: From local to central differential privacy via anonymity. In SODA 2019, pages 2468–2479. SIAM, 2019.</a:t>
            </a:r>
          </a:p>
          <a:p>
            <a:endParaRPr lang="en-US" dirty="0"/>
          </a:p>
          <a:p>
            <a:r>
              <a:rPr lang="en-US" dirty="0"/>
              <a:t>[EFM+20]</a:t>
            </a:r>
          </a:p>
          <a:p>
            <a:r>
              <a:rPr lang="en-US" dirty="0" err="1"/>
              <a:t>Ulfar</a:t>
            </a:r>
            <a:r>
              <a:rPr lang="en-US" dirty="0"/>
              <a:t> </a:t>
            </a:r>
            <a:r>
              <a:rPr lang="en-US" dirty="0" err="1"/>
              <a:t>Erlingsson</a:t>
            </a:r>
            <a:r>
              <a:rPr lang="en-US" dirty="0"/>
              <a:t>, Vitaly Feldman, Ilya Mironov, Ananth Raghunathan, Shuang Song, Kunal Talwar, and </a:t>
            </a:r>
            <a:r>
              <a:rPr lang="en-US" dirty="0" err="1"/>
              <a:t>Abhradeep</a:t>
            </a:r>
            <a:r>
              <a:rPr lang="en-US" dirty="0"/>
              <a:t> </a:t>
            </a:r>
            <a:r>
              <a:rPr lang="en-US" dirty="0" err="1"/>
              <a:t>Thakurta</a:t>
            </a:r>
            <a:r>
              <a:rPr lang="en-US" dirty="0"/>
              <a:t>.</a:t>
            </a:r>
          </a:p>
          <a:p>
            <a:r>
              <a:rPr lang="en-US" dirty="0"/>
              <a:t>Encode, shuffle, analyze privacy revisited: Formalizations and empirical evaluation. </a:t>
            </a:r>
            <a:r>
              <a:rPr lang="en-US" dirty="0" err="1"/>
              <a:t>CoRR</a:t>
            </a:r>
            <a:r>
              <a:rPr lang="en-US" dirty="0"/>
              <a:t>, abs/2001.03618, 2020.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C2C40-CB1C-4820-9151-EC51EC2E7E0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276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C2C40-CB1C-4820-9151-EC51EC2E7E0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968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703E2F8D-62B3-48AF-BAF5-944399905ED0}" type="datetimeFigureOut">
              <a:rPr lang="en-US" smtClean="0"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F44216D-285E-4743-ADC0-F517FFC766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887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2F8D-62B3-48AF-BAF5-944399905ED0}" type="datetimeFigureOut">
              <a:rPr lang="en-US" smtClean="0"/>
              <a:t>8/17/2023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216D-285E-4743-ADC0-F517FFC766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68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2F8D-62B3-48AF-BAF5-944399905ED0}" type="datetimeFigureOut">
              <a:rPr lang="en-US" smtClean="0"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216D-285E-4743-ADC0-F517FFC766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62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2F8D-62B3-48AF-BAF5-944399905ED0}" type="datetimeFigureOut">
              <a:rPr lang="en-US" smtClean="0"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216D-285E-4743-ADC0-F517FFC766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182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2F8D-62B3-48AF-BAF5-944399905ED0}" type="datetimeFigureOut">
              <a:rPr lang="en-US" smtClean="0"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216D-285E-4743-ADC0-F517FFC766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298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2F8D-62B3-48AF-BAF5-944399905ED0}" type="datetimeFigureOut">
              <a:rPr lang="en-US" smtClean="0"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216D-285E-4743-ADC0-F517FFC766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998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2F8D-62B3-48AF-BAF5-944399905ED0}" type="datetimeFigureOut">
              <a:rPr lang="en-US" smtClean="0"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216D-285E-4743-ADC0-F517FFC766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783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2F8D-62B3-48AF-BAF5-944399905ED0}" type="datetimeFigureOut">
              <a:rPr lang="en-US" smtClean="0"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216D-285E-4743-ADC0-F517FFC766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666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2F8D-62B3-48AF-BAF5-944399905ED0}" type="datetimeFigureOut">
              <a:rPr lang="en-US" smtClean="0"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216D-285E-4743-ADC0-F517FFC766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502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0974584-F7C5-6440-926F-F6A9781D6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83" y="2033448"/>
            <a:ext cx="7552916" cy="21305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0667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0EAB2A1-27FC-7D46-BBF1-72410CED55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596" y="2560320"/>
            <a:ext cx="94457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70A3AA-4210-FB4E-9790-9D6891AFF655}"/>
              </a:ext>
            </a:extLst>
          </p:cNvPr>
          <p:cNvCxnSpPr>
            <a:cxnSpLocks/>
          </p:cNvCxnSpPr>
          <p:nvPr userDrawn="1"/>
        </p:nvCxnSpPr>
        <p:spPr>
          <a:xfrm>
            <a:off x="533400" y="1104900"/>
            <a:ext cx="11119104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28B6F196-1924-E341-B33B-77AEF4A87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30609"/>
            <a:ext cx="9146972" cy="640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6486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1786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313038"/>
            <a:ext cx="10960442" cy="1175951"/>
          </a:xfrm>
        </p:spPr>
        <p:txBody>
          <a:bodyPr>
            <a:normAutofit/>
          </a:bodyPr>
          <a:lstStyle>
            <a:lvl1pPr>
              <a:defRPr sz="400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80519"/>
            <a:ext cx="10960442" cy="4436076"/>
          </a:xfrm>
        </p:spPr>
        <p:txBody>
          <a:bodyPr anchor="t">
            <a:normAutofit/>
          </a:bodyPr>
          <a:lstStyle>
            <a:lvl1pPr marL="285750" indent="-285750">
              <a:buFont typeface="Wingdings" panose="05000000000000000000" pitchFamily="2" charset="2"/>
              <a:buChar char="§"/>
              <a:defRPr sz="3200"/>
            </a:lvl1pPr>
            <a:lvl2pPr>
              <a:defRPr sz="2800"/>
            </a:lvl2pPr>
            <a:lvl3pPr marL="1200150" indent="-285750">
              <a:buFont typeface="Wingdings" panose="05000000000000000000" pitchFamily="2" charset="2"/>
              <a:buChar char="Ø"/>
              <a:defRPr sz="2400"/>
            </a:lvl3pPr>
            <a:lvl4pPr marL="1543050" indent="-171450">
              <a:buFont typeface="Courier New" panose="02070309020205020404" pitchFamily="49" charset="0"/>
              <a:buChar char="o"/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8929" y="6250459"/>
            <a:ext cx="1600200" cy="377825"/>
          </a:xfrm>
        </p:spPr>
        <p:txBody>
          <a:bodyPr/>
          <a:lstStyle/>
          <a:p>
            <a:fld id="{703E2F8D-62B3-48AF-BAF5-944399905ED0}" type="datetimeFigureOut">
              <a:rPr lang="en-US" smtClean="0"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6244281"/>
            <a:ext cx="7827659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09309" y="6244280"/>
            <a:ext cx="551167" cy="377825"/>
          </a:xfrm>
        </p:spPr>
        <p:txBody>
          <a:bodyPr/>
          <a:lstStyle/>
          <a:p>
            <a:fld id="{5F44216D-285E-4743-ADC0-F517FFC766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53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2F8D-62B3-48AF-BAF5-944399905ED0}" type="datetimeFigureOut">
              <a:rPr lang="en-US" smtClean="0"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216D-285E-4743-ADC0-F517FFC766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99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2F8D-62B3-48AF-BAF5-944399905ED0}" type="datetimeFigureOut">
              <a:rPr lang="en-US" smtClean="0"/>
              <a:t>8/17/2023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216D-285E-4743-ADC0-F517FFC766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51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2F8D-62B3-48AF-BAF5-944399905ED0}" type="datetimeFigureOut">
              <a:rPr lang="en-US" smtClean="0"/>
              <a:t>8/17/2023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216D-285E-4743-ADC0-F517FFC766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28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2F8D-62B3-48AF-BAF5-944399905ED0}" type="datetimeFigureOut">
              <a:rPr lang="en-US" smtClean="0"/>
              <a:t>8/17/2023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216D-285E-4743-ADC0-F517FFC766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95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2F8D-62B3-48AF-BAF5-944399905ED0}" type="datetimeFigureOut">
              <a:rPr lang="en-US" smtClean="0"/>
              <a:t>8/17/2023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216D-285E-4743-ADC0-F517FFC766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37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2F8D-62B3-48AF-BAF5-944399905ED0}" type="datetimeFigureOut">
              <a:rPr lang="en-US" smtClean="0"/>
              <a:t>8/17/2023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216D-285E-4743-ADC0-F517FFC766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275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2F8D-62B3-48AF-BAF5-944399905ED0}" type="datetimeFigureOut">
              <a:rPr lang="en-US" smtClean="0"/>
              <a:t>8/17/2023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216D-285E-4743-ADC0-F517FFC766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84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3E2F8D-62B3-48AF-BAF5-944399905ED0}" type="datetimeFigureOut">
              <a:rPr lang="en-US" smtClean="0"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44216D-285E-4743-ADC0-F517FFC766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9273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51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.iacr.org/2023/87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500.png"/><Relationship Id="rId7" Type="http://schemas.openxmlformats.org/officeDocument/2006/relationships/image" Target="../media/image54.png"/><Relationship Id="rId12" Type="http://schemas.openxmlformats.org/officeDocument/2006/relationships/image" Target="../media/image58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7.png"/><Relationship Id="rId5" Type="http://schemas.openxmlformats.org/officeDocument/2006/relationships/image" Target="../media/image52.png"/><Relationship Id="rId10" Type="http://schemas.openxmlformats.org/officeDocument/2006/relationships/image" Target="../media/image56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0.png"/><Relationship Id="rId7" Type="http://schemas.openxmlformats.org/officeDocument/2006/relationships/image" Target="../media/image64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44.pn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75583F-376C-40AE-9849-09070F0B5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896" y="1158081"/>
            <a:ext cx="10510124" cy="2872728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Additive Randomized Encodings and Their Applications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165814A-5271-4039-9F12-014787DA9EF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32895" y="4260989"/>
            <a:ext cx="10845479" cy="151209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dirty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Shai Halevi  	Yuval Ishai  	Eyal Kushilevitz  	Tal Rabin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3200" dirty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AWS</a:t>
            </a:r>
            <a:r>
              <a:rPr lang="en-US" sz="3200" baseline="30000" dirty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</a:t>
            </a:r>
            <a:r>
              <a:rPr lang="en-US" sz="3200" dirty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 Technion			  Technion				AWS</a:t>
            </a:r>
            <a:r>
              <a:rPr lang="en-US" sz="3200" baseline="30000" dirty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</a:t>
            </a:r>
          </a:p>
        </p:txBody>
      </p:sp>
      <p:grpSp>
        <p:nvGrpSpPr>
          <p:cNvPr id="2" name="Group 1" descr="circles connected by lines">
            <a:extLst>
              <a:ext uri="{FF2B5EF4-FFF2-40B4-BE49-F238E27FC236}">
                <a16:creationId xmlns:a16="http://schemas.microsoft.com/office/drawing/2014/main" id="{698A0E4F-CFB4-48D6-8D5D-D7F7DD3198A1}"/>
              </a:ext>
            </a:extLst>
          </p:cNvPr>
          <p:cNvGrpSpPr/>
          <p:nvPr/>
        </p:nvGrpSpPr>
        <p:grpSpPr>
          <a:xfrm>
            <a:off x="9831509" y="466545"/>
            <a:ext cx="1646866" cy="2004747"/>
            <a:chOff x="6867728" y="1031132"/>
            <a:chExt cx="4046706" cy="4853637"/>
          </a:xfrm>
        </p:grpSpPr>
        <p:cxnSp>
          <p:nvCxnSpPr>
            <p:cNvPr id="8" name="Straight Connector 7" descr="straight line">
              <a:extLst>
                <a:ext uri="{FF2B5EF4-FFF2-40B4-BE49-F238E27FC236}">
                  <a16:creationId xmlns:a16="http://schemas.microsoft.com/office/drawing/2014/main" id="{C765D672-336B-734D-801A-36CBB0354E18}"/>
                </a:ext>
              </a:extLst>
            </p:cNvPr>
            <p:cNvCxnSpPr>
              <a:cxnSpLocks/>
            </p:cNvCxnSpPr>
            <p:nvPr/>
          </p:nvCxnSpPr>
          <p:spPr>
            <a:xfrm>
              <a:off x="7988238" y="2801566"/>
              <a:ext cx="1330860" cy="7481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 descr="straight line">
              <a:extLst>
                <a:ext uri="{FF2B5EF4-FFF2-40B4-BE49-F238E27FC236}">
                  <a16:creationId xmlns:a16="http://schemas.microsoft.com/office/drawing/2014/main" id="{89008531-943E-8C42-82ED-72460A2D10A4}"/>
                </a:ext>
              </a:extLst>
            </p:cNvPr>
            <p:cNvCxnSpPr>
              <a:cxnSpLocks/>
            </p:cNvCxnSpPr>
            <p:nvPr/>
          </p:nvCxnSpPr>
          <p:spPr>
            <a:xfrm>
              <a:off x="9708204" y="1960547"/>
              <a:ext cx="214008" cy="105502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" name="Oval 5" descr="oval shape">
              <a:extLst>
                <a:ext uri="{FF2B5EF4-FFF2-40B4-BE49-F238E27FC236}">
                  <a16:creationId xmlns:a16="http://schemas.microsoft.com/office/drawing/2014/main" id="{9A66A37A-7FB5-194C-B2F8-BB77745D65B0}"/>
                </a:ext>
              </a:extLst>
            </p:cNvPr>
            <p:cNvSpPr/>
            <p:nvPr/>
          </p:nvSpPr>
          <p:spPr>
            <a:xfrm>
              <a:off x="6867728" y="1887166"/>
              <a:ext cx="1303506" cy="130350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 descr="oval shape">
              <a:extLst>
                <a:ext uri="{FF2B5EF4-FFF2-40B4-BE49-F238E27FC236}">
                  <a16:creationId xmlns:a16="http://schemas.microsoft.com/office/drawing/2014/main" id="{9B093669-6BD2-2541-BF99-500AC2759CD6}"/>
                </a:ext>
              </a:extLst>
            </p:cNvPr>
            <p:cNvSpPr/>
            <p:nvPr/>
          </p:nvSpPr>
          <p:spPr>
            <a:xfrm>
              <a:off x="9144000" y="1031132"/>
              <a:ext cx="1031132" cy="103113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 descr="oval shape">
              <a:extLst>
                <a:ext uri="{FF2B5EF4-FFF2-40B4-BE49-F238E27FC236}">
                  <a16:creationId xmlns:a16="http://schemas.microsoft.com/office/drawing/2014/main" id="{EEB60046-7AC0-4C4A-9CA7-4DE66AF0F9E2}"/>
                </a:ext>
              </a:extLst>
            </p:cNvPr>
            <p:cNvSpPr/>
            <p:nvPr/>
          </p:nvSpPr>
          <p:spPr>
            <a:xfrm>
              <a:off x="8598544" y="5000016"/>
              <a:ext cx="884753" cy="88475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 descr="straight line">
              <a:extLst>
                <a:ext uri="{FF2B5EF4-FFF2-40B4-BE49-F238E27FC236}">
                  <a16:creationId xmlns:a16="http://schemas.microsoft.com/office/drawing/2014/main" id="{DC6AFA79-D8E3-E745-9969-5BF09667F3B4}"/>
                </a:ext>
              </a:extLst>
            </p:cNvPr>
            <p:cNvCxnSpPr>
              <a:cxnSpLocks/>
              <a:endCxn id="9" idx="7"/>
            </p:cNvCxnSpPr>
            <p:nvPr/>
          </p:nvCxnSpPr>
          <p:spPr>
            <a:xfrm flipH="1">
              <a:off x="9353728" y="4465840"/>
              <a:ext cx="501713" cy="66374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Oval 10" descr="oval shape">
              <a:extLst>
                <a:ext uri="{FF2B5EF4-FFF2-40B4-BE49-F238E27FC236}">
                  <a16:creationId xmlns:a16="http://schemas.microsoft.com/office/drawing/2014/main" id="{398897D7-2466-E540-8D23-AD7AEA562812}"/>
                </a:ext>
              </a:extLst>
            </p:cNvPr>
            <p:cNvSpPr/>
            <p:nvPr/>
          </p:nvSpPr>
          <p:spPr>
            <a:xfrm>
              <a:off x="9144000" y="3015574"/>
              <a:ext cx="1770434" cy="177043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83E0EED-A144-4489-BE22-7E98B7EE658A}"/>
              </a:ext>
            </a:extLst>
          </p:cNvPr>
          <p:cNvSpPr txBox="1"/>
          <p:nvPr/>
        </p:nvSpPr>
        <p:spPr>
          <a:xfrm>
            <a:off x="6965160" y="6282151"/>
            <a:ext cx="4410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* Work done while at the Algorand Foundation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86A4FA-EC39-4FB9-A0E8-BC41559662A1}"/>
              </a:ext>
            </a:extLst>
          </p:cNvPr>
          <p:cNvSpPr txBox="1"/>
          <p:nvPr/>
        </p:nvSpPr>
        <p:spPr>
          <a:xfrm>
            <a:off x="684239" y="635455"/>
            <a:ext cx="32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hlinkClick r:id="rId3"/>
              </a:rPr>
              <a:t>https://eprint.iacr.org/2023/870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590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92BE2-20D1-453A-979D-A7055A4DA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ARE for all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F6B9E0-AA2A-4718-9D48-FEE71B691C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Main step: computational ARE for 2-party equality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𝐸𝑄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1  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0  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Then, ARE for 2-party Oblivious-Transfer</a:t>
                </a:r>
              </a:p>
              <a:p>
                <a:pPr lvl="1"/>
                <a:r>
                  <a:rPr lang="en-US" dirty="0"/>
                  <a:t>Using ARE for EQ over {0,1,2}</a:t>
                </a:r>
              </a:p>
              <a:p>
                <a:pPr lvl="8"/>
                <a:endParaRPr lang="en-US" dirty="0"/>
              </a:p>
              <a:p>
                <a:r>
                  <a:rPr lang="en-US" dirty="0"/>
                  <a:t>Finally, ARE for all functions</a:t>
                </a:r>
              </a:p>
              <a:p>
                <a:pPr lvl="1"/>
                <a:r>
                  <a:rPr lang="en-US" dirty="0"/>
                  <a:t>Using garbled circuits and ARE for OT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F6B9E0-AA2A-4718-9D48-FEE71B691C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80" t="-2889" b="-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26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118D5-63A3-497E-A8BA-8C38C106B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for EQ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2C7EA1-5DA4-4DB3-95FA-2F4F2EFCF8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Basic idea: consider the equation (with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’es)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cross-term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cancels out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Naïve protocol: parties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at random</a:t>
                </a:r>
              </a:p>
              <a:p>
                <a:pPr lvl="1"/>
                <a:r>
                  <a:rPr lang="en-US" dirty="0"/>
                  <a:t>Party 1 sends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,   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92D050"/>
                  </a:solidFill>
                </a:endParaRPr>
              </a:p>
              <a:p>
                <a:pPr lvl="1"/>
                <a:r>
                  <a:rPr lang="en-US" dirty="0"/>
                  <a:t>Party 2 sends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,  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,  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92D050"/>
                  </a:solidFill>
                </a:endParaRPr>
              </a:p>
              <a:p>
                <a:pPr lvl="1"/>
                <a:r>
                  <a:rPr lang="en-US" dirty="0"/>
                  <a:t>Evaluator checks whether </a:t>
                </a:r>
                <a:r>
                  <a:rPr lang="en-US" dirty="0">
                    <a:solidFill>
                      <a:srgbClr val="FFFF00"/>
                    </a:solidFill>
                  </a:rPr>
                  <a:t>sum1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sum2 = sum3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2C7EA1-5DA4-4DB3-95FA-2F4F2EFCF8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80" t="-1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03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118D5-63A3-497E-A8BA-8C38C106B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for EQ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2C7EA1-5DA4-4DB3-95FA-2F4F2EFCF8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Basic idea: consider the equation (with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’es)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cross-term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cancels out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Naïve protocol: parties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at random</a:t>
                </a:r>
              </a:p>
              <a:p>
                <a:pPr lvl="1"/>
                <a:r>
                  <a:rPr lang="en-US" dirty="0"/>
                  <a:t>Party 1 sends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,   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92D050"/>
                  </a:solidFill>
                </a:endParaRPr>
              </a:p>
              <a:p>
                <a:pPr lvl="1"/>
                <a:r>
                  <a:rPr lang="en-US" dirty="0"/>
                  <a:t>Party 2 sends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,  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,  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92D050"/>
                  </a:solidFill>
                </a:endParaRPr>
              </a:p>
              <a:p>
                <a:pPr lvl="1"/>
                <a:r>
                  <a:rPr lang="en-US" dirty="0"/>
                  <a:t>Evaluator checks whether </a:t>
                </a:r>
                <a:r>
                  <a:rPr lang="en-US" dirty="0">
                    <a:solidFill>
                      <a:srgbClr val="FFFF00"/>
                    </a:solidFill>
                  </a:rPr>
                  <a:t>sum1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sum2 = sum3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2C7EA1-5DA4-4DB3-95FA-2F4F2EFCF8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80" t="-1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E8964D-4FC0-44D6-B085-F9AC571F7D7F}"/>
                  </a:ext>
                </a:extLst>
              </p:cNvPr>
              <p:cNvSpPr txBox="1"/>
              <p:nvPr/>
            </p:nvSpPr>
            <p:spPr>
              <a:xfrm>
                <a:off x="810637" y="1835285"/>
                <a:ext cx="10201073" cy="1384995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800" dirty="0"/>
                  <a:t>This is insecure, it reveals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So we put these vectors in the exponent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Evaluator uses pairing to compute the product sum1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800" dirty="0"/>
                  <a:t>sum2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E8964D-4FC0-44D6-B085-F9AC571F7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37" y="1835285"/>
                <a:ext cx="10201073" cy="1384995"/>
              </a:xfrm>
              <a:prstGeom prst="rect">
                <a:avLst/>
              </a:prstGeom>
              <a:blipFill>
                <a:blip r:embed="rId3"/>
                <a:stretch>
                  <a:fillRect l="-1255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4825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118D5-63A3-497E-A8BA-8C38C106B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for EQ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2C7EA1-5DA4-4DB3-95FA-2F4F2EFCF8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1680519"/>
                <a:ext cx="10386236" cy="443607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Better protocol: parties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at random</a:t>
                </a:r>
              </a:p>
              <a:p>
                <a:pPr lvl="1"/>
                <a:r>
                  <a:rPr lang="en-US" dirty="0"/>
                  <a:t>Party 1 sends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,    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,    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Party 2 sends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,  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,  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Evaluator checks whether </a:t>
                </a:r>
                <a:r>
                  <a:rPr lang="en-US" i="1" dirty="0">
                    <a:solidFill>
                      <a:srgbClr val="FFFF00"/>
                    </a:solidFill>
                  </a:rPr>
                  <a:t>e</a:t>
                </a:r>
                <a:r>
                  <a:rPr lang="en-US" dirty="0">
                    <a:solidFill>
                      <a:srgbClr val="FFFF00"/>
                    </a:solidFill>
                  </a:rPr>
                  <a:t>(sum1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sum2) = sum3</a:t>
                </a:r>
                <a:endParaRPr lang="en-US" dirty="0"/>
              </a:p>
              <a:p>
                <a:pPr lvl="8"/>
                <a:endParaRPr lang="en-US" dirty="0"/>
              </a:p>
              <a:p>
                <a:pPr marL="0" indent="0">
                  <a:buNone/>
                </a:pPr>
                <a:r>
                  <a:rPr lang="en-US" u="sng" dirty="0"/>
                  <a:t>Lemma</a:t>
                </a:r>
                <a:r>
                  <a:rPr lang="en-US" dirty="0"/>
                  <a:t>: assuming (something weaker than) squaring-XDH,</a:t>
                </a:r>
                <a:br>
                  <a:rPr lang="en-US" dirty="0"/>
                </a:br>
                <a:r>
                  <a:rPr lang="en-US" dirty="0"/>
                  <a:t>   this protocol is ARE for EQ</a:t>
                </a:r>
              </a:p>
              <a:p>
                <a:pPr lvl="1"/>
                <a:r>
                  <a:rPr lang="en-US" dirty="0"/>
                  <a:t>(sum1,sum2,sum3) is pseudorandom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2C7EA1-5DA4-4DB3-95FA-2F4F2EFCF8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680519"/>
                <a:ext cx="10386236" cy="4436076"/>
              </a:xfrm>
              <a:blipFill>
                <a:blip r:embed="rId2"/>
                <a:stretch>
                  <a:fillRect l="-1527" t="-1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23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46AC5-1059-461F-9185-A0D5F5A23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EQ to 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B0C4B-D537-4630-BE62-456645FE3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241" y="1680519"/>
            <a:ext cx="11300636" cy="11759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Lemma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    Equality is ARE-complete for binary functions with small domains</a:t>
            </a:r>
          </a:p>
          <a:p>
            <a:pPr lvl="8"/>
            <a:endParaRPr lang="en-US" dirty="0"/>
          </a:p>
        </p:txBody>
      </p:sp>
      <p:pic>
        <p:nvPicPr>
          <p:cNvPr id="7" name="Picture 6" descr="OMG Bee">
            <a:extLst>
              <a:ext uri="{FF2B5EF4-FFF2-40B4-BE49-F238E27FC236}">
                <a16:creationId xmlns:a16="http://schemas.microsoft.com/office/drawing/2014/main" id="{90D2AE97-2CD2-19B9-EEFC-8DB44E0E3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080" y="2609608"/>
            <a:ext cx="3982720" cy="398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74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46AC5-1059-461F-9185-A0D5F5A23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EQ to 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4B0C4B-D537-4630-BE62-456645FE36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1241" y="1680518"/>
                <a:ext cx="11300636" cy="472028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u="sng" dirty="0"/>
                  <a:t>Lemma</a:t>
                </a:r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dirty="0"/>
                  <a:t>    Equality is ARE-complete for binary functions with small domains</a:t>
                </a:r>
              </a:p>
              <a:p>
                <a:pPr lvl="8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Proof Sketch: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lists of all the values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, it runs an instance of EQ against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’s input</a:t>
                </a:r>
              </a:p>
              <a:p>
                <a:pPr lvl="1"/>
                <a:r>
                  <a:rPr lang="en-US" dirty="0"/>
                  <a:t>Evaluator outputs 1 if any of the EQ tests pass, otherwise 0</a:t>
                </a:r>
              </a:p>
              <a:p>
                <a:r>
                  <a:rPr lang="en-US" dirty="0"/>
                  <a:t>The list is padded (</a:t>
                </a:r>
                <a:r>
                  <a:rPr lang="en-US"/>
                  <a:t>so its </a:t>
                </a:r>
                <a:r>
                  <a:rPr lang="en-US" dirty="0"/>
                  <a:t>length is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),</a:t>
                </a:r>
                <a:br>
                  <a:rPr lang="en-US" dirty="0"/>
                </a:br>
                <a:r>
                  <a:rPr lang="en-US" dirty="0"/>
                  <a:t>and cyclic shifted by a random amount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4B0C4B-D537-4630-BE62-456645FE36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1241" y="1680518"/>
                <a:ext cx="11300636" cy="4720281"/>
              </a:xfrm>
              <a:blipFill>
                <a:blip r:embed="rId2"/>
                <a:stretch>
                  <a:fillRect l="-1348" t="-2713" r="-1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155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9DB3E-ABC0-41F0-BA62-1E76E7695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EQ to OT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680E95-056B-42F1-ABB3-E77F26941C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Alternatively, a small variation of the EQ protocol directly</a:t>
                </a:r>
                <a:br>
                  <a:rPr lang="en-US" dirty="0"/>
                </a:br>
                <a:r>
                  <a:rPr lang="en-US" dirty="0"/>
                  <a:t>yields an ARE for the Rabin-OT function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𝑅𝑂𝑇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𝑟𝑎𝑛𝑑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This can be used to implement 1-of-2 OT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680E95-056B-42F1-ABB3-E77F26941C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8691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8CD10-2BDD-4A65-B6BA-BA02AECD6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OT to any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C6A38E-EA47-447D-B4EE-04FB85D4A5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1488989"/>
                <a:ext cx="10960442" cy="462760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Essentially, just use a garbled circuit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Party 1 sends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Parties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 sends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    0,     0,  …, </m:t>
                        </m:r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,…,  0 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Evaluator gets sum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𝑂𝑇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𝑂𝑇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,  …, </m:t>
                        </m:r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Evaluator computes all the OT outputs (which are the GC labels), then evaluates the garbled circuit and get the output</a:t>
                </a:r>
              </a:p>
              <a:p>
                <a:pPr lvl="8"/>
                <a:endParaRPr lang="en-US" dirty="0"/>
              </a:p>
              <a:p>
                <a:pPr marL="0" indent="0">
                  <a:buNone/>
                </a:pPr>
                <a:r>
                  <a:rPr lang="en-US" u="sng" dirty="0"/>
                  <a:t>Theorem</a:t>
                </a:r>
                <a:r>
                  <a:rPr lang="en-US" dirty="0"/>
                  <a:t>: every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-input function has a computational ARE </a:t>
                </a:r>
              </a:p>
              <a:p>
                <a:pPr lvl="1"/>
                <a:r>
                  <a:rPr lang="en-US" dirty="0"/>
                  <a:t>assuming (something weaker than) squaring-XDH</a:t>
                </a:r>
                <a:br>
                  <a:rPr lang="en-US" dirty="0"/>
                </a:br>
                <a:r>
                  <a:rPr lang="en-US" dirty="0"/>
                  <a:t> 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C6A38E-EA47-447D-B4EE-04FB85D4A5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488989"/>
                <a:ext cx="10960442" cy="4627606"/>
              </a:xfrm>
              <a:blipFill>
                <a:blip r:embed="rId2"/>
                <a:stretch>
                  <a:fillRect l="-1336" t="-2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88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718E5-5205-9FDB-5E7E-2AAF57512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of this result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610322-FE95-BB9B-B924-1B2F6CB67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25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EF2A3-B306-94E0-E85E-8D08665C7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Shuffle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783D8-41D8-6208-BD4B-27BC7D69F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29719"/>
            <a:ext cx="11136548" cy="808681"/>
          </a:xfrm>
        </p:spPr>
        <p:txBody>
          <a:bodyPr>
            <a:normAutofit/>
          </a:bodyPr>
          <a:lstStyle/>
          <a:p>
            <a:r>
              <a:rPr lang="en-US" dirty="0"/>
              <a:t>Leveraging anonymity for secure computation [IKOS06]</a:t>
            </a:r>
          </a:p>
          <a:p>
            <a:pPr lvl="1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722746C-21AF-B799-7B12-637017361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272" y="2601595"/>
            <a:ext cx="48895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64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3E254-1D63-4628-8284-68CBB1611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MPC for the sum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FE8CB-32F8-4BD0-A38D-CD83C76A2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289" y="5047086"/>
            <a:ext cx="6042456" cy="69471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It doesn’t get any easier than this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CCF321F-FFAE-4668-A01E-2B2F485A6537}"/>
              </a:ext>
            </a:extLst>
          </p:cNvPr>
          <p:cNvGrpSpPr/>
          <p:nvPr/>
        </p:nvGrpSpPr>
        <p:grpSpPr>
          <a:xfrm>
            <a:off x="1291388" y="1810914"/>
            <a:ext cx="2896508" cy="2862322"/>
            <a:chOff x="821289" y="1904296"/>
            <a:chExt cx="2896508" cy="28623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F3B66EE-98B5-4EB2-925C-0EDCA66D08D0}"/>
                    </a:ext>
                  </a:extLst>
                </p:cNvPr>
                <p:cNvSpPr txBox="1"/>
                <p:nvPr/>
              </p:nvSpPr>
              <p:spPr>
                <a:xfrm>
                  <a:off x="821289" y="1904296"/>
                  <a:ext cx="566245" cy="28623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  <a:p>
                  <a:endParaRPr lang="en-US" sz="20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b="0" dirty="0"/>
                </a:p>
                <a:p>
                  <a:endParaRPr lang="en-US" sz="20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  <a:p>
                  <a:endParaRPr lang="en-US" sz="20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2000" b="0" dirty="0"/>
                </a:p>
                <a:p>
                  <a:endParaRPr lang="en-US" sz="2000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F3B66EE-98B5-4EB2-925C-0EDCA66D08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289" y="1904296"/>
                  <a:ext cx="566245" cy="286232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6DC7DB73-6E67-416C-B6A0-AC8010BF8990}"/>
                    </a:ext>
                  </a:extLst>
                </p:cNvPr>
                <p:cNvSpPr/>
                <p:nvPr/>
              </p:nvSpPr>
              <p:spPr>
                <a:xfrm>
                  <a:off x="2178264" y="2810811"/>
                  <a:ext cx="1013254" cy="105650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  </m:t>
                        </m:r>
                        <m:nary>
                          <m:naryPr>
                            <m:chr m:val="∑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6DC7DB73-6E67-416C-B6A0-AC8010BF89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8264" y="2810811"/>
                  <a:ext cx="1013254" cy="105650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CD2674C-BABD-48CA-9901-115D0A7DBECC}"/>
                </a:ext>
              </a:extLst>
            </p:cNvPr>
            <p:cNvCxnSpPr>
              <a:endCxn id="6" idx="1"/>
            </p:cNvCxnSpPr>
            <p:nvPr/>
          </p:nvCxnSpPr>
          <p:spPr>
            <a:xfrm>
              <a:off x="1303744" y="2276382"/>
              <a:ext cx="1022908" cy="6891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36CE4C8-4CC9-4E64-AA30-6B2375B9DC93}"/>
                </a:ext>
              </a:extLst>
            </p:cNvPr>
            <p:cNvCxnSpPr>
              <a:cxnSpLocks/>
            </p:cNvCxnSpPr>
            <p:nvPr/>
          </p:nvCxnSpPr>
          <p:spPr>
            <a:xfrm>
              <a:off x="1291388" y="2810811"/>
              <a:ext cx="914400" cy="3429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F3A52EA-CBF1-4F3B-A989-2A7928E92CBB}"/>
                </a:ext>
              </a:extLst>
            </p:cNvPr>
            <p:cNvCxnSpPr>
              <a:endCxn id="6" idx="2"/>
            </p:cNvCxnSpPr>
            <p:nvPr/>
          </p:nvCxnSpPr>
          <p:spPr>
            <a:xfrm>
              <a:off x="1303744" y="3339062"/>
              <a:ext cx="87452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3326B39-16CF-4287-9536-862E28192BB9}"/>
                </a:ext>
              </a:extLst>
            </p:cNvPr>
            <p:cNvCxnSpPr>
              <a:endCxn id="6" idx="3"/>
            </p:cNvCxnSpPr>
            <p:nvPr/>
          </p:nvCxnSpPr>
          <p:spPr>
            <a:xfrm flipV="1">
              <a:off x="1303744" y="3712593"/>
              <a:ext cx="1022908" cy="7447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1B303A7-3DA6-44AC-AD06-06AF3F79F3C7}"/>
                </a:ext>
              </a:extLst>
            </p:cNvPr>
            <p:cNvCxnSpPr>
              <a:stCxn id="6" idx="6"/>
            </p:cNvCxnSpPr>
            <p:nvPr/>
          </p:nvCxnSpPr>
          <p:spPr>
            <a:xfrm>
              <a:off x="3191518" y="3339063"/>
              <a:ext cx="2406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A23FE6F-465E-4D30-8659-B1A02B65A6BB}"/>
                </a:ext>
              </a:extLst>
            </p:cNvPr>
            <p:cNvSpPr txBox="1"/>
            <p:nvPr/>
          </p:nvSpPr>
          <p:spPr>
            <a:xfrm>
              <a:off x="3432141" y="3122272"/>
              <a:ext cx="2856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6C444D59-F911-4051-9DA3-C88B3FEECA0D}"/>
              </a:ext>
            </a:extLst>
          </p:cNvPr>
          <p:cNvSpPr/>
          <p:nvPr/>
        </p:nvSpPr>
        <p:spPr>
          <a:xfrm>
            <a:off x="5417022" y="2489886"/>
            <a:ext cx="4232189" cy="17361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What if this was enough?</a:t>
            </a:r>
          </a:p>
        </p:txBody>
      </p:sp>
    </p:spTree>
    <p:extLst>
      <p:ext uri="{BB962C8B-B14F-4D97-AF65-F5344CB8AC3E}">
        <p14:creationId xmlns:p14="http://schemas.microsoft.com/office/powerpoint/2010/main" val="224004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EF2A3-B306-94E0-E85E-8D08665C7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Shuffle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1783D8-41D8-6208-BD4B-27BC7D69FA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1680519"/>
                <a:ext cx="11136548" cy="469901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Leveraging anonymity for secure computation [IKOS06]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Parties post anonymous messages to a bulletin board</a:t>
                </a:r>
              </a:p>
              <a:p>
                <a:pPr lvl="1"/>
                <a:r>
                  <a:rPr lang="en-US" dirty="0"/>
                  <a:t>Evaluator gets the posted messages, but not who sent what</a:t>
                </a:r>
              </a:p>
              <a:p>
                <a:pPr lvl="1"/>
                <a:r>
                  <a:rPr lang="en-US" dirty="0"/>
                  <a:t>The (unordered) set of posted messages implies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but nothing else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Popular in the differential-privacy world</a:t>
                </a:r>
              </a:p>
              <a:p>
                <a:pPr lvl="1"/>
                <a:r>
                  <a:rPr lang="en-US" dirty="0"/>
                  <a:t>[CSU+19, EFM+19,EFM+20,…]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1783D8-41D8-6208-BD4B-27BC7D69FA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680519"/>
                <a:ext cx="11136548" cy="4699016"/>
              </a:xfrm>
              <a:blipFill>
                <a:blip r:embed="rId3"/>
                <a:stretch>
                  <a:fillRect l="-1260" t="-2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9288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9FA5B-66A3-415E-A81B-94E06B62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Shuffle model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6E9151B-3C25-5DD4-300D-7A939E68DC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1680519"/>
                <a:ext cx="10960442" cy="493429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Yet another variation of randomized encoding</a:t>
                </a:r>
              </a:p>
              <a:p>
                <a:pPr lvl="2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8"/>
                <a:endParaRPr lang="en-US" dirty="0"/>
              </a:p>
              <a:p>
                <a:pPr>
                  <a:spcAft>
                    <a:spcPts val="0"/>
                  </a:spcAft>
                </a:pPr>
                <a:r>
                  <a:rPr lang="en-US" dirty="0"/>
                  <a:t>Correctness: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Decode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endParaRPr lang="en-US" dirty="0">
                  <a:solidFill>
                    <a:srgbClr val="92D050"/>
                  </a:solidFill>
                </a:endParaRPr>
              </a:p>
              <a:p>
                <a:r>
                  <a:rPr lang="en-US" dirty="0"/>
                  <a:t>Secrecy: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Sim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b="0" i="0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b="0" i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spcBef>
                    <a:spcPts val="600"/>
                  </a:spcBef>
                </a:pPr>
                <a:r>
                  <a:rPr lang="en-US" dirty="0" err="1"/>
                  <a:t>Thm</a:t>
                </a:r>
                <a:r>
                  <a:rPr lang="en-US" dirty="0"/>
                  <a:t> [IKOS06,…]: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secure-sum protocol in the Shuffle model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6E9151B-3C25-5DD4-300D-7A939E68DC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680519"/>
                <a:ext cx="10960442" cy="4934290"/>
              </a:xfrm>
              <a:blipFill>
                <a:blip r:embed="rId2"/>
                <a:stretch>
                  <a:fillRect l="-1280" t="-1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4C4501B2-4377-44AD-8CC4-7FEC47E37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666" y="2398064"/>
            <a:ext cx="2080235" cy="178453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F783980-C989-D931-D5C5-40D72901D76B}"/>
              </a:ext>
            </a:extLst>
          </p:cNvPr>
          <p:cNvGrpSpPr/>
          <p:nvPr/>
        </p:nvGrpSpPr>
        <p:grpSpPr>
          <a:xfrm>
            <a:off x="822252" y="2398064"/>
            <a:ext cx="2692012" cy="1569659"/>
            <a:chOff x="1204890" y="2558169"/>
            <a:chExt cx="2309373" cy="14332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C665673-A5AF-4B5F-8BB9-C8AE8979A539}"/>
                    </a:ext>
                  </a:extLst>
                </p:cNvPr>
                <p:cNvSpPr txBox="1"/>
                <p:nvPr/>
              </p:nvSpPr>
              <p:spPr>
                <a:xfrm>
                  <a:off x="1204890" y="2558169"/>
                  <a:ext cx="494615" cy="14332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2400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C665673-A5AF-4B5F-8BB9-C8AE8979A5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4890" y="2558169"/>
                  <a:ext cx="494615" cy="143320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0C0E08B-A1DC-4CAB-8C8D-9A081FE9F5A1}"/>
                </a:ext>
              </a:extLst>
            </p:cNvPr>
            <p:cNvCxnSpPr>
              <a:cxnSpLocks/>
            </p:cNvCxnSpPr>
            <p:nvPr/>
          </p:nvCxnSpPr>
          <p:spPr>
            <a:xfrm>
              <a:off x="1560740" y="2793138"/>
              <a:ext cx="2674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55EABD9-608C-4660-BDBA-BE7093FFDF2A}"/>
                </a:ext>
              </a:extLst>
            </p:cNvPr>
            <p:cNvCxnSpPr>
              <a:cxnSpLocks/>
            </p:cNvCxnSpPr>
            <p:nvPr/>
          </p:nvCxnSpPr>
          <p:spPr>
            <a:xfrm>
              <a:off x="1560740" y="3085425"/>
              <a:ext cx="2674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5C15007-D69A-43AD-945F-FCC158035C40}"/>
                </a:ext>
              </a:extLst>
            </p:cNvPr>
            <p:cNvCxnSpPr>
              <a:cxnSpLocks/>
            </p:cNvCxnSpPr>
            <p:nvPr/>
          </p:nvCxnSpPr>
          <p:spPr>
            <a:xfrm>
              <a:off x="1560740" y="3717494"/>
              <a:ext cx="2674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3BD4F2A-8371-45CE-A531-E21BAECEB102}"/>
                    </a:ext>
                  </a:extLst>
                </p:cNvPr>
                <p:cNvSpPr txBox="1"/>
                <p:nvPr/>
              </p:nvSpPr>
              <p:spPr>
                <a:xfrm>
                  <a:off x="1791010" y="2558169"/>
                  <a:ext cx="1537257" cy="4413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3BD4F2A-8371-45CE-A531-E21BAECEB1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1010" y="2558169"/>
                  <a:ext cx="1537257" cy="44131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B47D2F5-1D9A-453C-9110-62A50991EF6C}"/>
                    </a:ext>
                  </a:extLst>
                </p:cNvPr>
                <p:cNvSpPr txBox="1"/>
                <p:nvPr/>
              </p:nvSpPr>
              <p:spPr>
                <a:xfrm>
                  <a:off x="1785047" y="2861250"/>
                  <a:ext cx="1549469" cy="4416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B47D2F5-1D9A-453C-9110-62A50991EF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5047" y="2861250"/>
                  <a:ext cx="1549469" cy="44167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062DF85-17BD-476F-9592-7A4BACBD663C}"/>
                    </a:ext>
                  </a:extLst>
                </p:cNvPr>
                <p:cNvSpPr txBox="1"/>
                <p:nvPr/>
              </p:nvSpPr>
              <p:spPr>
                <a:xfrm>
                  <a:off x="1785047" y="3465850"/>
                  <a:ext cx="1583573" cy="4413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062DF85-17BD-476F-9592-7A4BACBD66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5047" y="3465850"/>
                  <a:ext cx="1583573" cy="44131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3BE5868-753E-48E9-AA06-E1845FD904FA}"/>
                </a:ext>
              </a:extLst>
            </p:cNvPr>
            <p:cNvCxnSpPr>
              <a:cxnSpLocks/>
            </p:cNvCxnSpPr>
            <p:nvPr/>
          </p:nvCxnSpPr>
          <p:spPr>
            <a:xfrm>
              <a:off x="3246844" y="2835156"/>
              <a:ext cx="2674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D157501-C2AF-4DD1-8F9B-23F4D5CE7606}"/>
                </a:ext>
              </a:extLst>
            </p:cNvPr>
            <p:cNvCxnSpPr>
              <a:cxnSpLocks/>
            </p:cNvCxnSpPr>
            <p:nvPr/>
          </p:nvCxnSpPr>
          <p:spPr>
            <a:xfrm>
              <a:off x="3246844" y="3127444"/>
              <a:ext cx="2674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56BAF22-CD31-4407-B4E6-FF8F53552767}"/>
                </a:ext>
              </a:extLst>
            </p:cNvPr>
            <p:cNvCxnSpPr>
              <a:cxnSpLocks/>
            </p:cNvCxnSpPr>
            <p:nvPr/>
          </p:nvCxnSpPr>
          <p:spPr>
            <a:xfrm>
              <a:off x="3246844" y="3759513"/>
              <a:ext cx="2674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B68B41A-6E9D-46D0-65F0-A5F7C965B803}"/>
              </a:ext>
            </a:extLst>
          </p:cNvPr>
          <p:cNvGrpSpPr/>
          <p:nvPr/>
        </p:nvGrpSpPr>
        <p:grpSpPr>
          <a:xfrm>
            <a:off x="5603653" y="3086214"/>
            <a:ext cx="6244766" cy="503728"/>
            <a:chOff x="5603653" y="3086214"/>
            <a:chExt cx="5416843" cy="503728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7D6F1A3-AF9B-44F5-BD7F-893561F093D1}"/>
                </a:ext>
              </a:extLst>
            </p:cNvPr>
            <p:cNvCxnSpPr>
              <a:cxnSpLocks/>
            </p:cNvCxnSpPr>
            <p:nvPr/>
          </p:nvCxnSpPr>
          <p:spPr>
            <a:xfrm>
              <a:off x="5603653" y="3290333"/>
              <a:ext cx="2674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0C0F8D7-C249-4323-9BD9-CD64409FFB50}"/>
                    </a:ext>
                  </a:extLst>
                </p:cNvPr>
                <p:cNvSpPr txBox="1"/>
                <p:nvPr/>
              </p:nvSpPr>
              <p:spPr>
                <a:xfrm>
                  <a:off x="5859826" y="3086214"/>
                  <a:ext cx="3900555" cy="5037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{ the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a14:m>
                  <a:r>
                    <a:rPr lang="en-US" sz="2400" dirty="0"/>
                    <a:t> s shuffled randomly }</a:t>
                  </a: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0C0F8D7-C249-4323-9BD9-CD64409FFB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9826" y="3086214"/>
                  <a:ext cx="3900555" cy="503728"/>
                </a:xfrm>
                <a:prstGeom prst="rect">
                  <a:avLst/>
                </a:prstGeom>
                <a:blipFill>
                  <a:blip r:embed="rId8"/>
                  <a:stretch>
                    <a:fillRect l="-2171" t="-8434" b="-192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E409769-DE51-4CB2-89B9-EFAF414C929F}"/>
                </a:ext>
              </a:extLst>
            </p:cNvPr>
            <p:cNvCxnSpPr>
              <a:cxnSpLocks/>
            </p:cNvCxnSpPr>
            <p:nvPr/>
          </p:nvCxnSpPr>
          <p:spPr>
            <a:xfrm>
              <a:off x="9215646" y="3328805"/>
              <a:ext cx="2674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74F1F6F-3533-4509-92E3-AF2CD288A256}"/>
                    </a:ext>
                  </a:extLst>
                </p:cNvPr>
                <p:cNvSpPr txBox="1"/>
                <p:nvPr/>
              </p:nvSpPr>
              <p:spPr>
                <a:xfrm>
                  <a:off x="9388446" y="3127444"/>
                  <a:ext cx="163205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74F1F6F-3533-4509-92E3-AF2CD288A2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8446" y="3127444"/>
                  <a:ext cx="1632050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344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4978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873BA4D-8088-D530-3D0A-7F1C044F4F3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Corollary: computing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in the Shuffle model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873BA4D-8088-D530-3D0A-7F1C044F4F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03" b="-2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AA2A57CF-A396-90B3-FE3F-23BC33A29FB8}"/>
              </a:ext>
            </a:extLst>
          </p:cNvPr>
          <p:cNvSpPr/>
          <p:nvPr/>
        </p:nvSpPr>
        <p:spPr>
          <a:xfrm>
            <a:off x="3394055" y="2387295"/>
            <a:ext cx="3674711" cy="202009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9212A7-B39F-CC63-703A-1079E68CAB41}"/>
                  </a:ext>
                </a:extLst>
              </p:cNvPr>
              <p:cNvSpPr txBox="1"/>
              <p:nvPr/>
            </p:nvSpPr>
            <p:spPr>
              <a:xfrm>
                <a:off x="1653001" y="2407005"/>
                <a:ext cx="649310" cy="23267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9212A7-B39F-CC63-703A-1079E68CA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001" y="2407005"/>
                <a:ext cx="649310" cy="23267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F4019F-FE62-E7FB-8063-D92E2A26605F}"/>
                  </a:ext>
                </a:extLst>
              </p:cNvPr>
              <p:cNvSpPr txBox="1"/>
              <p:nvPr/>
            </p:nvSpPr>
            <p:spPr>
              <a:xfrm>
                <a:off x="2436378" y="2418635"/>
                <a:ext cx="649310" cy="23267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F4019F-FE62-E7FB-8063-D92E2A266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378" y="2418635"/>
                <a:ext cx="649310" cy="2326737"/>
              </a:xfrm>
              <a:prstGeom prst="rect">
                <a:avLst/>
              </a:prstGeom>
              <a:blipFill>
                <a:blip r:embed="rId4"/>
                <a:stretch>
                  <a:fillRect t="-787" r="-21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818B203-1C21-3EC9-2925-E6CD9ACCD4C4}"/>
              </a:ext>
            </a:extLst>
          </p:cNvPr>
          <p:cNvCxnSpPr>
            <a:cxnSpLocks/>
          </p:cNvCxnSpPr>
          <p:nvPr/>
        </p:nvCxnSpPr>
        <p:spPr>
          <a:xfrm>
            <a:off x="2161263" y="2682918"/>
            <a:ext cx="2957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0884463-2B53-116A-FFD0-281A6D91D10F}"/>
                  </a:ext>
                </a:extLst>
              </p:cNvPr>
              <p:cNvSpPr/>
              <p:nvPr/>
            </p:nvSpPr>
            <p:spPr>
              <a:xfrm>
                <a:off x="6419653" y="2463695"/>
                <a:ext cx="576379" cy="5589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nary>
                        <m:naryPr>
                          <m:chr m:val="∑"/>
                          <m:ctrlPr>
                            <a:rPr lang="en-US" sz="12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0884463-2B53-116A-FFD0-281A6D91D1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53" y="2463695"/>
                <a:ext cx="576379" cy="558983"/>
              </a:xfrm>
              <a:prstGeom prst="ellipse">
                <a:avLst/>
              </a:prstGeom>
              <a:blipFill>
                <a:blip r:embed="rId5"/>
                <a:stretch>
                  <a:fillRect l="-72449" t="-100000" r="-62245" b="-15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BE3183F-60EA-1795-D2B5-4B265D794EEE}"/>
                  </a:ext>
                </a:extLst>
              </p:cNvPr>
              <p:cNvSpPr txBox="1"/>
              <p:nvPr/>
            </p:nvSpPr>
            <p:spPr>
              <a:xfrm>
                <a:off x="7090295" y="3144357"/>
                <a:ext cx="453333" cy="553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BE3183F-60EA-1795-D2B5-4B265D794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295" y="3144357"/>
                <a:ext cx="453333" cy="5539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E8714C3-DCBB-8EC0-3B9B-C7B070FAF828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7428187" y="3415057"/>
            <a:ext cx="964763" cy="87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5B26808-8328-91B2-AC79-D6BB0FD329F2}"/>
                  </a:ext>
                </a:extLst>
              </p:cNvPr>
              <p:cNvSpPr txBox="1"/>
              <p:nvPr/>
            </p:nvSpPr>
            <p:spPr>
              <a:xfrm>
                <a:off x="8392950" y="3138064"/>
                <a:ext cx="1719971" cy="553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5B26808-8328-91B2-AC79-D6BB0FD32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950" y="3138064"/>
                <a:ext cx="1719971" cy="553985"/>
              </a:xfrm>
              <a:prstGeom prst="rect">
                <a:avLst/>
              </a:prstGeom>
              <a:blipFill>
                <a:blip r:embed="rId7"/>
                <a:stretch>
                  <a:fillRect l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2146800-DCAE-9B03-0D82-CBCF06647882}"/>
              </a:ext>
            </a:extLst>
          </p:cNvPr>
          <p:cNvCxnSpPr>
            <a:cxnSpLocks/>
          </p:cNvCxnSpPr>
          <p:nvPr/>
        </p:nvCxnSpPr>
        <p:spPr>
          <a:xfrm>
            <a:off x="2161263" y="3075906"/>
            <a:ext cx="2957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5F50CC4-37CB-50D4-D793-7D7CF30234C6}"/>
              </a:ext>
            </a:extLst>
          </p:cNvPr>
          <p:cNvCxnSpPr>
            <a:cxnSpLocks/>
          </p:cNvCxnSpPr>
          <p:nvPr/>
        </p:nvCxnSpPr>
        <p:spPr>
          <a:xfrm>
            <a:off x="2161263" y="3468895"/>
            <a:ext cx="2957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CC94BE3-E99E-81E5-83F4-929B5385A5F9}"/>
              </a:ext>
            </a:extLst>
          </p:cNvPr>
          <p:cNvCxnSpPr>
            <a:cxnSpLocks/>
          </p:cNvCxnSpPr>
          <p:nvPr/>
        </p:nvCxnSpPr>
        <p:spPr>
          <a:xfrm>
            <a:off x="2161263" y="4138140"/>
            <a:ext cx="2957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A0B6FAF-E739-71B8-E769-D587FB79E223}"/>
              </a:ext>
            </a:extLst>
          </p:cNvPr>
          <p:cNvCxnSpPr>
            <a:cxnSpLocks/>
          </p:cNvCxnSpPr>
          <p:nvPr/>
        </p:nvCxnSpPr>
        <p:spPr>
          <a:xfrm>
            <a:off x="2939064" y="2679026"/>
            <a:ext cx="2957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2058AF4-0411-2C08-E358-5F8E131F5DE5}"/>
              </a:ext>
            </a:extLst>
          </p:cNvPr>
          <p:cNvCxnSpPr>
            <a:cxnSpLocks/>
          </p:cNvCxnSpPr>
          <p:nvPr/>
        </p:nvCxnSpPr>
        <p:spPr>
          <a:xfrm>
            <a:off x="2939064" y="3072015"/>
            <a:ext cx="2957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599E471-7D1C-0D90-FBB8-F4565199142A}"/>
              </a:ext>
            </a:extLst>
          </p:cNvPr>
          <p:cNvCxnSpPr>
            <a:cxnSpLocks/>
          </p:cNvCxnSpPr>
          <p:nvPr/>
        </p:nvCxnSpPr>
        <p:spPr>
          <a:xfrm>
            <a:off x="2939064" y="3465004"/>
            <a:ext cx="2957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C2F8919-A742-D6DF-AFE7-593C4730A227}"/>
              </a:ext>
            </a:extLst>
          </p:cNvPr>
          <p:cNvCxnSpPr>
            <a:cxnSpLocks/>
          </p:cNvCxnSpPr>
          <p:nvPr/>
        </p:nvCxnSpPr>
        <p:spPr>
          <a:xfrm>
            <a:off x="2939064" y="4134249"/>
            <a:ext cx="2957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D36D6C06-F947-67CB-2B72-1F6C6FC61E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4547" y="2842622"/>
            <a:ext cx="1213727" cy="110943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139CB78-C1C9-74DF-EA94-EB5D6A2E0589}"/>
              </a:ext>
            </a:extLst>
          </p:cNvPr>
          <p:cNvSpPr txBox="1"/>
          <p:nvPr/>
        </p:nvSpPr>
        <p:spPr>
          <a:xfrm>
            <a:off x="3857794" y="1757962"/>
            <a:ext cx="3126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2. Shuffle model summation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ABF8A1-EF89-C537-C28B-3A498A12583A}"/>
              </a:ext>
            </a:extLst>
          </p:cNvPr>
          <p:cNvSpPr txBox="1"/>
          <p:nvPr/>
        </p:nvSpPr>
        <p:spPr>
          <a:xfrm>
            <a:off x="1592968" y="1732795"/>
            <a:ext cx="1860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1. ARE encoding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6C27E05-192B-C285-B130-4D2EB7900C99}"/>
              </a:ext>
            </a:extLst>
          </p:cNvPr>
          <p:cNvSpPr txBox="1"/>
          <p:nvPr/>
        </p:nvSpPr>
        <p:spPr>
          <a:xfrm>
            <a:off x="7614510" y="1741252"/>
            <a:ext cx="1860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3. ARE encoding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DE41326-7313-4E1A-8D80-A24F89DBF54C}"/>
              </a:ext>
            </a:extLst>
          </p:cNvPr>
          <p:cNvGrpSpPr/>
          <p:nvPr/>
        </p:nvGrpSpPr>
        <p:grpSpPr>
          <a:xfrm>
            <a:off x="3334129" y="2538936"/>
            <a:ext cx="3892922" cy="1739199"/>
            <a:chOff x="3334129" y="2538936"/>
            <a:chExt cx="3892922" cy="173919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4593D14-B407-4B79-87E6-69A74EE7CC83}"/>
                </a:ext>
              </a:extLst>
            </p:cNvPr>
            <p:cNvGrpSpPr/>
            <p:nvPr/>
          </p:nvGrpSpPr>
          <p:grpSpPr>
            <a:xfrm>
              <a:off x="3334129" y="2538936"/>
              <a:ext cx="1290418" cy="1739199"/>
              <a:chOff x="3334129" y="2538936"/>
              <a:chExt cx="1290418" cy="1739199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53D24B3A-B20C-4C11-9D6E-4A64D3BA93A9}"/>
                  </a:ext>
                </a:extLst>
              </p:cNvPr>
              <p:cNvGrpSpPr/>
              <p:nvPr/>
            </p:nvGrpSpPr>
            <p:grpSpPr>
              <a:xfrm>
                <a:off x="3334129" y="2538936"/>
                <a:ext cx="1019446" cy="1739199"/>
                <a:chOff x="3334129" y="2538936"/>
                <a:chExt cx="1019446" cy="173919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901FBB87-F242-49C3-9200-3BCC947BB23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334129" y="2538936"/>
                      <a:ext cx="992388" cy="28796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1,1</m:t>
                                </m:r>
                              </m:sub>
                              <m:sup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Sup>
                              <m:sSubSup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901FBB87-F242-49C3-9200-3BCC947BB23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34129" y="2538936"/>
                      <a:ext cx="992388" cy="287964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>
                      <a:extLst>
                        <a:ext uri="{FF2B5EF4-FFF2-40B4-BE49-F238E27FC236}">
                          <a16:creationId xmlns:a16="http://schemas.microsoft.com/office/drawing/2014/main" id="{3847B599-5543-4BBB-9B7B-FEE0A14338C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334129" y="2900048"/>
                      <a:ext cx="999569" cy="28815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2,1</m:t>
                                </m:r>
                              </m:sub>
                              <m:sup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Sup>
                              <m:sSubSup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33" name="TextBox 32">
                      <a:extLst>
                        <a:ext uri="{FF2B5EF4-FFF2-40B4-BE49-F238E27FC236}">
                          <a16:creationId xmlns:a16="http://schemas.microsoft.com/office/drawing/2014/main" id="{3847B599-5543-4BBB-9B7B-FEE0A14338C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34129" y="2900048"/>
                      <a:ext cx="999569" cy="288156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TextBox 36">
                      <a:extLst>
                        <a:ext uri="{FF2B5EF4-FFF2-40B4-BE49-F238E27FC236}">
                          <a16:creationId xmlns:a16="http://schemas.microsoft.com/office/drawing/2014/main" id="{7A128DCE-17CA-46EE-BD9B-D05DE7DA7DD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334129" y="3296439"/>
                      <a:ext cx="999569" cy="28815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3,1</m:t>
                                </m:r>
                              </m:sub>
                              <m:sup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Sup>
                              <m:sSubSup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3,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37" name="TextBox 36">
                      <a:extLst>
                        <a:ext uri="{FF2B5EF4-FFF2-40B4-BE49-F238E27FC236}">
                          <a16:creationId xmlns:a16="http://schemas.microsoft.com/office/drawing/2014/main" id="{7A128DCE-17CA-46EE-BD9B-D05DE7DA7DD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34129" y="3296439"/>
                      <a:ext cx="999569" cy="288156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730C1168-9207-4D50-A68C-7F2E94BDB09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334129" y="3990171"/>
                      <a:ext cx="1019446" cy="28796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  <m:sup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Sup>
                              <m:sSubSup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730C1168-9207-4D50-A68C-7F2E94BDB09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34129" y="3990171"/>
                      <a:ext cx="1019446" cy="287964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F89D0DA1-84BD-4A60-B28D-0517170692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3728" y="2743187"/>
                <a:ext cx="363638" cy="196163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4AC61D3D-A264-4A0A-9236-D2CCD62980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4633" y="3068604"/>
                <a:ext cx="369914" cy="90005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B1B27F1B-6702-485E-98F5-EC0A8D0134DF}"/>
                  </a:ext>
                </a:extLst>
              </p:cNvPr>
              <p:cNvCxnSpPr>
                <a:cxnSpLocks/>
                <a:endCxn id="36" idx="1"/>
              </p:cNvCxnSpPr>
              <p:nvPr/>
            </p:nvCxnSpPr>
            <p:spPr>
              <a:xfrm flipV="1">
                <a:off x="4267640" y="3397342"/>
                <a:ext cx="356907" cy="2266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3269FD07-2E7E-47F2-B193-0B30010477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35047" y="3902365"/>
                <a:ext cx="382319" cy="195475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0947ABB-B83D-40DF-A726-609B9A847EC6}"/>
                </a:ext>
              </a:extLst>
            </p:cNvPr>
            <p:cNvCxnSpPr>
              <a:cxnSpLocks/>
            </p:cNvCxnSpPr>
            <p:nvPr/>
          </p:nvCxnSpPr>
          <p:spPr>
            <a:xfrm>
              <a:off x="5743576" y="3414092"/>
              <a:ext cx="1483475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F91DF4E-CD6A-4E9F-8B6A-413311E0595A}"/>
                </a:ext>
              </a:extLst>
            </p:cNvPr>
            <p:cNvSpPr/>
            <p:nvPr/>
          </p:nvSpPr>
          <p:spPr>
            <a:xfrm>
              <a:off x="5947106" y="3275693"/>
              <a:ext cx="649637" cy="27987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/>
                <a:t>dec</a:t>
              </a:r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F9E70100-23FD-4E2E-A652-811113BE00AC}"/>
              </a:ext>
            </a:extLst>
          </p:cNvPr>
          <p:cNvSpPr/>
          <p:nvPr/>
        </p:nvSpPr>
        <p:spPr>
          <a:xfrm>
            <a:off x="7542177" y="3262747"/>
            <a:ext cx="649637" cy="27987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/>
              <a:t>dec</a:t>
            </a:r>
          </a:p>
        </p:txBody>
      </p:sp>
    </p:spTree>
    <p:extLst>
      <p:ext uri="{BB962C8B-B14F-4D97-AF65-F5344CB8AC3E}">
        <p14:creationId xmlns:p14="http://schemas.microsoft.com/office/powerpoint/2010/main" val="137804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177E3-A961-A9A2-A0DD-325A1E85F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Centralized to Shuffle-model 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B2BC7-C319-925D-67DE-66A665348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105" y="1668423"/>
            <a:ext cx="10312939" cy="4864443"/>
          </a:xfrm>
        </p:spPr>
        <p:txBody>
          <a:bodyPr>
            <a:normAutofit/>
          </a:bodyPr>
          <a:lstStyle/>
          <a:p>
            <a:r>
              <a:rPr lang="en-US" dirty="0"/>
              <a:t>A general-purpose compiler, compiling differentially-private centralized mechanisms into shuffle-model mechanisms</a:t>
            </a:r>
          </a:p>
          <a:p>
            <a:pPr lvl="8"/>
            <a:endParaRPr lang="en-US" dirty="0"/>
          </a:p>
          <a:p>
            <a:r>
              <a:rPr lang="en-US" b="0" dirty="0">
                <a:latin typeface="Cambria Math" panose="02040503050406030204" pitchFamily="18" charset="0"/>
              </a:rPr>
              <a:t>A</a:t>
            </a:r>
            <a:r>
              <a:rPr lang="en-US" dirty="0"/>
              <a:t> differentially-private mechanism is just a function</a:t>
            </a:r>
            <a:endParaRPr lang="en-US" b="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816FDBB8-2912-CB60-6DA7-C5925244322F}"/>
                  </a:ext>
                </a:extLst>
              </p:cNvPr>
              <p:cNvSpPr/>
              <p:nvPr/>
            </p:nvSpPr>
            <p:spPr>
              <a:xfrm>
                <a:off x="3622040" y="3931005"/>
                <a:ext cx="2773680" cy="196596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←$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816FDBB8-2912-CB60-6DA7-C59252443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040" y="3931005"/>
                <a:ext cx="2773680" cy="196596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F3366C-FC2E-07A5-8232-C6642F0C07B7}"/>
                  </a:ext>
                </a:extLst>
              </p:cNvPr>
              <p:cNvSpPr txBox="1"/>
              <p:nvPr/>
            </p:nvSpPr>
            <p:spPr>
              <a:xfrm>
                <a:off x="6641904" y="4667005"/>
                <a:ext cx="26793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F3366C-FC2E-07A5-8232-C6642F0C0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904" y="4667005"/>
                <a:ext cx="2679323" cy="461665"/>
              </a:xfrm>
              <a:prstGeom prst="rect">
                <a:avLst/>
              </a:prstGeom>
              <a:blipFill>
                <a:blip r:embed="rId3"/>
                <a:stretch>
                  <a:fillRect t="-20000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8E89AD-566B-1215-51AE-30C092628EB6}"/>
                  </a:ext>
                </a:extLst>
              </p:cNvPr>
              <p:cNvSpPr txBox="1"/>
              <p:nvPr/>
            </p:nvSpPr>
            <p:spPr>
              <a:xfrm>
                <a:off x="2359208" y="3843730"/>
                <a:ext cx="649310" cy="23267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8E89AD-566B-1215-51AE-30C092628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208" y="3843730"/>
                <a:ext cx="649310" cy="23267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8D7EFF7-C2A2-16B7-B723-3BB6D41D48BA}"/>
              </a:ext>
            </a:extLst>
          </p:cNvPr>
          <p:cNvCxnSpPr/>
          <p:nvPr/>
        </p:nvCxnSpPr>
        <p:spPr>
          <a:xfrm>
            <a:off x="2844800" y="4098645"/>
            <a:ext cx="970280" cy="29464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06184F3-0D34-D8E4-C960-83AE0C7ED230}"/>
              </a:ext>
            </a:extLst>
          </p:cNvPr>
          <p:cNvCxnSpPr>
            <a:cxnSpLocks/>
          </p:cNvCxnSpPr>
          <p:nvPr/>
        </p:nvCxnSpPr>
        <p:spPr>
          <a:xfrm>
            <a:off x="2844800" y="4500880"/>
            <a:ext cx="853440" cy="13975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54BC9EF-D2BC-A521-9DFE-3B8BA4711F5D}"/>
              </a:ext>
            </a:extLst>
          </p:cNvPr>
          <p:cNvCxnSpPr>
            <a:cxnSpLocks/>
            <a:endCxn id="10" idx="2"/>
          </p:cNvCxnSpPr>
          <p:nvPr/>
        </p:nvCxnSpPr>
        <p:spPr>
          <a:xfrm>
            <a:off x="2844800" y="4881691"/>
            <a:ext cx="777240" cy="3229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9ABF054-286B-0585-FAEB-B80BB60E9851}"/>
              </a:ext>
            </a:extLst>
          </p:cNvPr>
          <p:cNvCxnSpPr>
            <a:cxnSpLocks/>
          </p:cNvCxnSpPr>
          <p:nvPr/>
        </p:nvCxnSpPr>
        <p:spPr>
          <a:xfrm flipV="1">
            <a:off x="2844800" y="5389328"/>
            <a:ext cx="970280" cy="21952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82AE15B-B9C6-CD07-0F3D-CC86F27DE17E}"/>
              </a:ext>
            </a:extLst>
          </p:cNvPr>
          <p:cNvCxnSpPr>
            <a:cxnSpLocks/>
          </p:cNvCxnSpPr>
          <p:nvPr/>
        </p:nvCxnSpPr>
        <p:spPr>
          <a:xfrm>
            <a:off x="6395720" y="4930140"/>
            <a:ext cx="33528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918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177E3-A961-A9A2-A0DD-325A1E85F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Centralized to Shuffle-model 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B2BC7-C319-925D-67DE-66A665348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814" y="1668423"/>
            <a:ext cx="10312939" cy="4864443"/>
          </a:xfrm>
        </p:spPr>
        <p:txBody>
          <a:bodyPr>
            <a:normAutofit/>
          </a:bodyPr>
          <a:lstStyle/>
          <a:p>
            <a:r>
              <a:rPr lang="en-US" dirty="0"/>
              <a:t>A general-purpose compiler, compiling differentially-private centralized mechanisms into shuffle-model mechanisms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140196B-1B74-C246-65F5-6D7DF9C6C2EF}"/>
                  </a:ext>
                </a:extLst>
              </p:cNvPr>
              <p:cNvSpPr txBox="1"/>
              <p:nvPr/>
            </p:nvSpPr>
            <p:spPr>
              <a:xfrm>
                <a:off x="1331615" y="3539366"/>
                <a:ext cx="64026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b="0" dirty="0">
                  <a:solidFill>
                    <a:srgbClr val="FFFF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140196B-1B74-C246-65F5-6D7DF9C6C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15" y="3539366"/>
                <a:ext cx="640261" cy="1938992"/>
              </a:xfrm>
              <a:prstGeom prst="rect">
                <a:avLst/>
              </a:prstGeom>
              <a:blipFill>
                <a:blip r:embed="rId2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487D08-87BD-2A18-FE74-B7F69C0BCB8F}"/>
                  </a:ext>
                </a:extLst>
              </p:cNvPr>
              <p:cNvSpPr txBox="1"/>
              <p:nvPr/>
            </p:nvSpPr>
            <p:spPr>
              <a:xfrm>
                <a:off x="2322084" y="3539366"/>
                <a:ext cx="649310" cy="23267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487D08-87BD-2A18-FE74-B7F69C0BC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084" y="3539366"/>
                <a:ext cx="649310" cy="2326737"/>
              </a:xfrm>
              <a:prstGeom prst="rect">
                <a:avLst/>
              </a:prstGeom>
              <a:blipFill>
                <a:blip r:embed="rId3"/>
                <a:stretch>
                  <a:fillRect t="-787" r="-21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25D9DCF-1DAD-7EAB-8D31-FCFEC1D28646}"/>
              </a:ext>
            </a:extLst>
          </p:cNvPr>
          <p:cNvCxnSpPr>
            <a:cxnSpLocks/>
          </p:cNvCxnSpPr>
          <p:nvPr/>
        </p:nvCxnSpPr>
        <p:spPr>
          <a:xfrm>
            <a:off x="2046969" y="3836942"/>
            <a:ext cx="2957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86D2B9C-D059-0E23-BC7B-6C7D4C4B221D}"/>
              </a:ext>
            </a:extLst>
          </p:cNvPr>
          <p:cNvCxnSpPr>
            <a:cxnSpLocks/>
          </p:cNvCxnSpPr>
          <p:nvPr/>
        </p:nvCxnSpPr>
        <p:spPr>
          <a:xfrm>
            <a:off x="2046969" y="4229931"/>
            <a:ext cx="2957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CBF4ED1-85FD-FAB8-3F1D-36FB47D27FE9}"/>
              </a:ext>
            </a:extLst>
          </p:cNvPr>
          <p:cNvCxnSpPr>
            <a:cxnSpLocks/>
          </p:cNvCxnSpPr>
          <p:nvPr/>
        </p:nvCxnSpPr>
        <p:spPr>
          <a:xfrm>
            <a:off x="2046969" y="4622920"/>
            <a:ext cx="2957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E505FC4-F2F0-7187-43A3-62C752392BF0}"/>
              </a:ext>
            </a:extLst>
          </p:cNvPr>
          <p:cNvCxnSpPr>
            <a:cxnSpLocks/>
          </p:cNvCxnSpPr>
          <p:nvPr/>
        </p:nvCxnSpPr>
        <p:spPr>
          <a:xfrm>
            <a:off x="2046969" y="5292165"/>
            <a:ext cx="2957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2DA7521-8B6C-CC19-A248-D218B6E31951}"/>
              </a:ext>
            </a:extLst>
          </p:cNvPr>
          <p:cNvCxnSpPr>
            <a:cxnSpLocks/>
          </p:cNvCxnSpPr>
          <p:nvPr/>
        </p:nvCxnSpPr>
        <p:spPr>
          <a:xfrm>
            <a:off x="2824770" y="3836942"/>
            <a:ext cx="2957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D3FAFB4-F42E-3E6F-081C-4692BABCE405}"/>
              </a:ext>
            </a:extLst>
          </p:cNvPr>
          <p:cNvCxnSpPr>
            <a:cxnSpLocks/>
          </p:cNvCxnSpPr>
          <p:nvPr/>
        </p:nvCxnSpPr>
        <p:spPr>
          <a:xfrm>
            <a:off x="2824770" y="4229931"/>
            <a:ext cx="2957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3EB44E3-0836-A607-D8A9-7FAA36C5E7C8}"/>
              </a:ext>
            </a:extLst>
          </p:cNvPr>
          <p:cNvCxnSpPr>
            <a:cxnSpLocks/>
          </p:cNvCxnSpPr>
          <p:nvPr/>
        </p:nvCxnSpPr>
        <p:spPr>
          <a:xfrm>
            <a:off x="2824770" y="4622920"/>
            <a:ext cx="2957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BB8254B-15EB-3A69-1683-7C8146A69AFE}"/>
              </a:ext>
            </a:extLst>
          </p:cNvPr>
          <p:cNvCxnSpPr>
            <a:cxnSpLocks/>
          </p:cNvCxnSpPr>
          <p:nvPr/>
        </p:nvCxnSpPr>
        <p:spPr>
          <a:xfrm>
            <a:off x="2824770" y="5292165"/>
            <a:ext cx="2957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B2D183E-FF90-35D2-E982-BC832577AA7D}"/>
                  </a:ext>
                </a:extLst>
              </p:cNvPr>
              <p:cNvSpPr txBox="1"/>
              <p:nvPr/>
            </p:nvSpPr>
            <p:spPr>
              <a:xfrm>
                <a:off x="3120479" y="3539366"/>
                <a:ext cx="1845955" cy="2026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3,1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B2D183E-FF90-35D2-E982-BC832577A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479" y="3539366"/>
                <a:ext cx="1845955" cy="20264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A63A4151-8DCF-A514-5C55-F933486B56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3884" y="3726576"/>
            <a:ext cx="2080235" cy="1784538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A1D18A8-2736-DF35-C6FD-8C57323F2E56}"/>
              </a:ext>
            </a:extLst>
          </p:cNvPr>
          <p:cNvCxnSpPr>
            <a:cxnSpLocks/>
          </p:cNvCxnSpPr>
          <p:nvPr/>
        </p:nvCxnSpPr>
        <p:spPr>
          <a:xfrm>
            <a:off x="4819810" y="3836942"/>
            <a:ext cx="2957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5C9AF9D-DA70-D826-72AE-32C019B3B167}"/>
              </a:ext>
            </a:extLst>
          </p:cNvPr>
          <p:cNvCxnSpPr>
            <a:cxnSpLocks/>
          </p:cNvCxnSpPr>
          <p:nvPr/>
        </p:nvCxnSpPr>
        <p:spPr>
          <a:xfrm>
            <a:off x="4819810" y="4229931"/>
            <a:ext cx="2957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5D50BAE-1E88-3A04-985B-3D0E80AC3E44}"/>
              </a:ext>
            </a:extLst>
          </p:cNvPr>
          <p:cNvCxnSpPr>
            <a:cxnSpLocks/>
          </p:cNvCxnSpPr>
          <p:nvPr/>
        </p:nvCxnSpPr>
        <p:spPr>
          <a:xfrm>
            <a:off x="4819810" y="4622920"/>
            <a:ext cx="2957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DF827C4-94AA-CA39-AAC9-C24E07E06294}"/>
              </a:ext>
            </a:extLst>
          </p:cNvPr>
          <p:cNvCxnSpPr>
            <a:cxnSpLocks/>
          </p:cNvCxnSpPr>
          <p:nvPr/>
        </p:nvCxnSpPr>
        <p:spPr>
          <a:xfrm>
            <a:off x="4819810" y="5292165"/>
            <a:ext cx="2957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D125117-D408-7AC7-E98C-7468000B90A0}"/>
              </a:ext>
            </a:extLst>
          </p:cNvPr>
          <p:cNvCxnSpPr>
            <a:cxnSpLocks/>
          </p:cNvCxnSpPr>
          <p:nvPr/>
        </p:nvCxnSpPr>
        <p:spPr>
          <a:xfrm>
            <a:off x="7267090" y="4648192"/>
            <a:ext cx="2957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CD6B73A-DFFF-519A-45BB-51B8DE10B0F5}"/>
                  </a:ext>
                </a:extLst>
              </p:cNvPr>
              <p:cNvSpPr txBox="1"/>
              <p:nvPr/>
            </p:nvSpPr>
            <p:spPr>
              <a:xfrm>
                <a:off x="7468015" y="4282580"/>
                <a:ext cx="1317091" cy="710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shuffled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CD6B73A-DFFF-519A-45BB-51B8DE10B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015" y="4282580"/>
                <a:ext cx="1317091" cy="7101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11FDBB8-322E-6A8B-AF26-F7E236C3385D}"/>
              </a:ext>
            </a:extLst>
          </p:cNvPr>
          <p:cNvCxnSpPr>
            <a:cxnSpLocks/>
          </p:cNvCxnSpPr>
          <p:nvPr/>
        </p:nvCxnSpPr>
        <p:spPr>
          <a:xfrm>
            <a:off x="8670102" y="4667647"/>
            <a:ext cx="2957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C4587D4-31A6-8C7A-3161-6A8504A71DD6}"/>
                  </a:ext>
                </a:extLst>
              </p:cNvPr>
              <p:cNvSpPr txBox="1"/>
              <p:nvPr/>
            </p:nvSpPr>
            <p:spPr>
              <a:xfrm>
                <a:off x="8965811" y="4482981"/>
                <a:ext cx="3497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C4587D4-31A6-8C7A-3161-6A8504A71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5811" y="4482981"/>
                <a:ext cx="34971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CBA9677-1427-33D5-EB96-B90EEA88AA60}"/>
              </a:ext>
            </a:extLst>
          </p:cNvPr>
          <p:cNvCxnSpPr>
            <a:cxnSpLocks/>
          </p:cNvCxnSpPr>
          <p:nvPr/>
        </p:nvCxnSpPr>
        <p:spPr>
          <a:xfrm>
            <a:off x="9282125" y="4678043"/>
            <a:ext cx="2957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3323946-9005-435C-9569-25CFA3FB54C8}"/>
                  </a:ext>
                </a:extLst>
              </p:cNvPr>
              <p:cNvSpPr txBox="1"/>
              <p:nvPr/>
            </p:nvSpPr>
            <p:spPr>
              <a:xfrm>
                <a:off x="9559489" y="4454689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3323946-9005-435C-9569-25CFA3FB5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9489" y="4454689"/>
                <a:ext cx="371384" cy="369332"/>
              </a:xfrm>
              <a:prstGeom prst="rect">
                <a:avLst/>
              </a:prstGeom>
              <a:blipFill>
                <a:blip r:embed="rId8"/>
                <a:stretch>
                  <a:fillRect t="-23333" r="-2786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74F58EF3-0386-8F44-C73C-D0AB9D08806E}"/>
              </a:ext>
            </a:extLst>
          </p:cNvPr>
          <p:cNvGrpSpPr/>
          <p:nvPr/>
        </p:nvGrpSpPr>
        <p:grpSpPr>
          <a:xfrm>
            <a:off x="1178389" y="2806982"/>
            <a:ext cx="9493480" cy="646331"/>
            <a:chOff x="1573980" y="5829066"/>
            <a:chExt cx="9493480" cy="64633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CD9D5B1-05B9-3372-5118-186F1C1A2BBC}"/>
                </a:ext>
              </a:extLst>
            </p:cNvPr>
            <p:cNvSpPr txBox="1"/>
            <p:nvPr/>
          </p:nvSpPr>
          <p:spPr>
            <a:xfrm>
              <a:off x="1573980" y="5953217"/>
              <a:ext cx="1468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ARE encoding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A1FBA0B-7990-6974-EC95-FFF01F390EB2}"/>
                </a:ext>
              </a:extLst>
            </p:cNvPr>
            <p:cNvSpPr txBox="1"/>
            <p:nvPr/>
          </p:nvSpPr>
          <p:spPr>
            <a:xfrm>
              <a:off x="2883024" y="5829066"/>
              <a:ext cx="22676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Shuffle-model</a:t>
              </a:r>
              <a:br>
                <a:rPr lang="en-US" dirty="0"/>
              </a:br>
              <a:r>
                <a:rPr lang="en-US" dirty="0"/>
                <a:t>encoding for sum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7292C78-82E5-CFBE-04EA-47EEFE7D676F}"/>
                </a:ext>
              </a:extLst>
            </p:cNvPr>
            <p:cNvSpPr txBox="1"/>
            <p:nvPr/>
          </p:nvSpPr>
          <p:spPr>
            <a:xfrm>
              <a:off x="7557880" y="5829066"/>
              <a:ext cx="22676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Shuffle-model</a:t>
              </a:r>
              <a:br>
                <a:rPr lang="en-US" dirty="0"/>
              </a:br>
              <a:r>
                <a:rPr lang="en-US" dirty="0"/>
                <a:t>decoding for sum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8208A3B-05FB-5C48-5FF3-81D05E06A27F}"/>
                </a:ext>
              </a:extLst>
            </p:cNvPr>
            <p:cNvSpPr txBox="1"/>
            <p:nvPr/>
          </p:nvSpPr>
          <p:spPr>
            <a:xfrm>
              <a:off x="9599109" y="5927270"/>
              <a:ext cx="1468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ARE decoding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DC20615-2244-33AC-67C3-257D4783461A}"/>
              </a:ext>
            </a:extLst>
          </p:cNvPr>
          <p:cNvGrpSpPr/>
          <p:nvPr/>
        </p:nvGrpSpPr>
        <p:grpSpPr>
          <a:xfrm>
            <a:off x="1809345" y="3535081"/>
            <a:ext cx="7985107" cy="2738483"/>
            <a:chOff x="1809345" y="3535081"/>
            <a:chExt cx="7985107" cy="2738483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3F89BDE2-A588-E03B-A9B5-6FEC3B44A6DD}"/>
                </a:ext>
              </a:extLst>
            </p:cNvPr>
            <p:cNvSpPr/>
            <p:nvPr/>
          </p:nvSpPr>
          <p:spPr>
            <a:xfrm>
              <a:off x="1809345" y="3539366"/>
              <a:ext cx="3120572" cy="2167528"/>
            </a:xfrm>
            <a:prstGeom prst="round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A3C15545-60D4-C6A5-4731-778F571EE4F8}"/>
                </a:ext>
              </a:extLst>
            </p:cNvPr>
            <p:cNvSpPr/>
            <p:nvPr/>
          </p:nvSpPr>
          <p:spPr>
            <a:xfrm>
              <a:off x="7544477" y="3535081"/>
              <a:ext cx="1845955" cy="2167528"/>
            </a:xfrm>
            <a:prstGeom prst="round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D5B367F-ACB1-F555-C5DB-E49B8C5A1CF8}"/>
                </a:ext>
              </a:extLst>
            </p:cNvPr>
            <p:cNvSpPr txBox="1"/>
            <p:nvPr/>
          </p:nvSpPr>
          <p:spPr>
            <a:xfrm>
              <a:off x="2227965" y="5810666"/>
              <a:ext cx="2034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local encoding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F917A22-4132-95A5-87C2-6FC2277699E9}"/>
                </a:ext>
              </a:extLst>
            </p:cNvPr>
            <p:cNvSpPr txBox="1"/>
            <p:nvPr/>
          </p:nvSpPr>
          <p:spPr>
            <a:xfrm>
              <a:off x="5646392" y="5811899"/>
              <a:ext cx="10392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shuffle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CF0B0D4-D02B-4C8F-4B88-8246ED29A607}"/>
                </a:ext>
              </a:extLst>
            </p:cNvPr>
            <p:cNvSpPr txBox="1"/>
            <p:nvPr/>
          </p:nvSpPr>
          <p:spPr>
            <a:xfrm>
              <a:off x="7544477" y="5811899"/>
              <a:ext cx="2249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output decoding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0283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E703E-B606-4FF5-A1EC-13B97DA07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 the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A219B-218C-495F-A81A-5C62CC651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80519"/>
            <a:ext cx="10608012" cy="4436076"/>
          </a:xfrm>
        </p:spPr>
        <p:txBody>
          <a:bodyPr>
            <a:normAutofit/>
          </a:bodyPr>
          <a:lstStyle/>
          <a:p>
            <a:r>
              <a:rPr lang="en-US" dirty="0"/>
              <a:t>Statistical ARE for capped-sum</a:t>
            </a:r>
          </a:p>
          <a:p>
            <a:r>
              <a:rPr lang="en-US" dirty="0"/>
              <a:t>Perfect-ARE implies a “vector multiplication program” (VMP)</a:t>
            </a:r>
          </a:p>
          <a:p>
            <a:pPr lvl="1"/>
            <a:r>
              <a:rPr lang="en-US" dirty="0"/>
              <a:t>Essentially DFT of the protocol’s probability distributions</a:t>
            </a:r>
          </a:p>
          <a:p>
            <a:pPr lvl="1"/>
            <a:r>
              <a:rPr lang="en-US" dirty="0"/>
              <a:t>Using VMPs to prove impossibility of perfect AREs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dirty="0">
                <a:sym typeface="Wingdings" panose="05000000000000000000" pitchFamily="2" charset="2"/>
              </a:rPr>
              <a:t>No perfect-secrecy ARE for capped sum</a:t>
            </a:r>
          </a:p>
          <a:p>
            <a:pPr lvl="8"/>
            <a:endParaRPr lang="en-US" dirty="0"/>
          </a:p>
          <a:p>
            <a:r>
              <a:rPr lang="en-US" dirty="0"/>
              <a:t>A mostly-failed attempt to extend impossibility results to statistical AREs</a:t>
            </a:r>
          </a:p>
        </p:txBody>
      </p:sp>
    </p:spTree>
    <p:extLst>
      <p:ext uri="{BB962C8B-B14F-4D97-AF65-F5344CB8AC3E}">
        <p14:creationId xmlns:p14="http://schemas.microsoft.com/office/powerpoint/2010/main" val="965619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E703E-B606-4FF5-A1EC-13B97DA07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in the paper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1A219B-218C-495F-A81A-5C62CC6513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1680518"/>
                <a:ext cx="11079479" cy="468137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A notion of Robust ARE</a:t>
                </a:r>
              </a:p>
              <a:p>
                <a:pPr lvl="1"/>
                <a:r>
                  <a:rPr lang="en-US" dirty="0"/>
                  <a:t>ARE with security even against colluding input parties, (implies obfuscation)</a:t>
                </a:r>
              </a:p>
              <a:p>
                <a:r>
                  <a:rPr lang="en-US" dirty="0"/>
                  <a:t>Robust ARE for all function in the ideal-obfuscation model</a:t>
                </a:r>
              </a:p>
              <a:p>
                <a:r>
                  <a:rPr lang="en-US" dirty="0"/>
                  <a:t>Statistical robust ARE 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implies “best info-theoretic MPC”</a:t>
                </a:r>
                <a:br>
                  <a:rPr lang="en-US" dirty="0"/>
                </a:br>
                <a:r>
                  <a:rPr lang="en-US" dirty="0"/>
                  <a:t>(BIT-MPC [HIKR18]) for the same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Robust ARE for all constant-size 3-party functions implies degree-2 multi-party randomized encoding (MPRE [ABT21]) for all functions</a:t>
                </a:r>
              </a:p>
              <a:p>
                <a:pPr lvl="1"/>
                <a:r>
                  <a:rPr lang="en-US" dirty="0"/>
                  <a:t>This is optimal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1A219B-218C-495F-A81A-5C62CC6513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680518"/>
                <a:ext cx="11079479" cy="4681371"/>
              </a:xfrm>
              <a:blipFill>
                <a:blip r:embed="rId2"/>
                <a:stretch>
                  <a:fillRect l="-1156" t="-1563" r="-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3981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34313-C5BF-46AB-A5C1-64C30DB30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2A82F-B838-47C2-87E8-F6A42866A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Introduced additive randomized-encoding</a:t>
            </a:r>
          </a:p>
          <a:p>
            <a:pPr lvl="1"/>
            <a:r>
              <a:rPr lang="en-US" dirty="0"/>
              <a:t>What you can get using just a single call to a sum oracle</a:t>
            </a:r>
          </a:p>
          <a:p>
            <a:pPr lvl="1"/>
            <a:r>
              <a:rPr lang="en-US" dirty="0"/>
              <a:t>Variants: perfect/statistical/computational, robust/non-robust</a:t>
            </a:r>
          </a:p>
          <a:p>
            <a:r>
              <a:rPr lang="en-US" dirty="0"/>
              <a:t>Positive and negative results</a:t>
            </a:r>
          </a:p>
          <a:p>
            <a:pPr lvl="1"/>
            <a:r>
              <a:rPr lang="en-US" dirty="0"/>
              <a:t>In particular: every function has a computational ARE</a:t>
            </a:r>
          </a:p>
          <a:p>
            <a:r>
              <a:rPr lang="en-US" dirty="0"/>
              <a:t>Applications and connection to other notions/settings</a:t>
            </a:r>
          </a:p>
        </p:txBody>
      </p:sp>
    </p:spTree>
    <p:extLst>
      <p:ext uri="{BB962C8B-B14F-4D97-AF65-F5344CB8AC3E}">
        <p14:creationId xmlns:p14="http://schemas.microsoft.com/office/powerpoint/2010/main" val="34301361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91E6B-DF12-4619-830B-25429BC88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EC1B2-2626-41DB-ADAF-B9E23CE0A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every function have a statistical ARE?</a:t>
            </a:r>
          </a:p>
          <a:p>
            <a:pPr lvl="1"/>
            <a:r>
              <a:rPr lang="en-US" dirty="0"/>
              <a:t>We suspect no, but could not prove it</a:t>
            </a:r>
          </a:p>
          <a:p>
            <a:r>
              <a:rPr lang="en-US" dirty="0"/>
              <a:t>Computational ARE from more assumptions</a:t>
            </a:r>
          </a:p>
          <a:p>
            <a:pPr lvl="1"/>
            <a:r>
              <a:rPr lang="en-US" dirty="0"/>
              <a:t>At least from LWE?</a:t>
            </a:r>
          </a:p>
          <a:p>
            <a:pPr lvl="1"/>
            <a:r>
              <a:rPr lang="en-US" dirty="0"/>
              <a:t>Can we get it from OWFs?</a:t>
            </a:r>
          </a:p>
          <a:p>
            <a:r>
              <a:rPr lang="en-US" dirty="0"/>
              <a:t>Robust ARE from </a:t>
            </a:r>
            <a:r>
              <a:rPr lang="en-US" dirty="0" err="1"/>
              <a:t>iO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Or any other plain-model obfuscation (even BB)?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F62104-2498-FA39-9528-DA5645A3DDF8}"/>
              </a:ext>
            </a:extLst>
          </p:cNvPr>
          <p:cNvSpPr/>
          <p:nvPr/>
        </p:nvSpPr>
        <p:spPr>
          <a:xfrm rot="18816482">
            <a:off x="7702354" y="3102015"/>
            <a:ext cx="3166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0682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6F6660-8B02-4836-BD10-71989AF8B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ARE for Capped 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71FCA26-7671-4BEA-891A-6EB8BEC242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CappedSu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ctrlP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endParaRPr lang="en-US" dirty="0">
                  <a:solidFill>
                    <a:srgbClr val="92D050"/>
                  </a:solidFill>
                </a:endParaRPr>
              </a:p>
              <a:p>
                <a:pPr lvl="8"/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be a large enough modulus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a random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of rank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modulo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Dec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en-US" dirty="0"/>
                  <a:t>: Output the rank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modulo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lvl="5"/>
                <a:endParaRPr lang="en-US" dirty="0"/>
              </a:p>
              <a:p>
                <a:pPr marL="0" indent="0">
                  <a:buNone/>
                </a:pPr>
                <a:r>
                  <a:rPr lang="en-US" u="sng" dirty="0"/>
                  <a:t>Lemma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is close to a random matrix of rank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71FCA26-7671-4BEA-891A-6EB8BEC242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4269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90BC5FB-544D-4886-B5A6-FBB41F89AAE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if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could be computed securely by…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90BC5FB-544D-4886-B5A6-FBB41F89AA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03" b="-2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59D45DFB-72A5-4958-88BF-862167FDF4F8}"/>
              </a:ext>
            </a:extLst>
          </p:cNvPr>
          <p:cNvGrpSpPr/>
          <p:nvPr/>
        </p:nvGrpSpPr>
        <p:grpSpPr>
          <a:xfrm>
            <a:off x="869625" y="1646665"/>
            <a:ext cx="2761734" cy="3525583"/>
            <a:chOff x="869625" y="1469317"/>
            <a:chExt cx="2761734" cy="35255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8DCEEC0-3253-4247-B7B2-9E1016E29CA9}"/>
                    </a:ext>
                  </a:extLst>
                </p:cNvPr>
                <p:cNvSpPr txBox="1"/>
                <p:nvPr/>
              </p:nvSpPr>
              <p:spPr>
                <a:xfrm>
                  <a:off x="869625" y="2124336"/>
                  <a:ext cx="609526" cy="28623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  <a:p>
                  <a:endParaRPr lang="en-US" sz="20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b="0" dirty="0"/>
                </a:p>
                <a:p>
                  <a:endParaRPr lang="en-US" sz="20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  <a:p>
                  <a:endParaRPr lang="en-US" sz="20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2000" b="0" dirty="0"/>
                </a:p>
                <a:p>
                  <a:endParaRPr lang="en-US" sz="2000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8DCEEC0-3253-4247-B7B2-9E1016E29C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625" y="2124336"/>
                  <a:ext cx="609526" cy="286232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7553ECF-319A-4B62-84F7-CE01D18F7E17}"/>
                    </a:ext>
                  </a:extLst>
                </p:cNvPr>
                <p:cNvSpPr txBox="1"/>
                <p:nvPr/>
              </p:nvSpPr>
              <p:spPr>
                <a:xfrm>
                  <a:off x="1813233" y="2132578"/>
                  <a:ext cx="1818126" cy="28623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000" dirty="0"/>
                    <a:t> Enc(1,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000" dirty="0"/>
                    <a:t>)</a:t>
                  </a:r>
                </a:p>
                <a:p>
                  <a:endParaRPr lang="en-US" sz="2000" dirty="0"/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000" dirty="0"/>
                    <a:t> Enc(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2000" dirty="0"/>
                    <a:t>)</a:t>
                  </a:r>
                  <a:endParaRPr lang="en-US" sz="2000" b="0" dirty="0"/>
                </a:p>
                <a:p>
                  <a:endParaRPr lang="en-US" sz="2000" dirty="0"/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000" dirty="0"/>
                    <a:t> Enc(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sz="2000" dirty="0"/>
                    <a:t>)</a:t>
                  </a:r>
                </a:p>
                <a:p>
                  <a:endParaRPr lang="en-US" sz="20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2000" b="0" dirty="0"/>
                </a:p>
                <a:p>
                  <a:endParaRPr lang="en-US" sz="2000" b="0" dirty="0"/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000" dirty="0"/>
                    <a:t> Enc(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000" dirty="0"/>
                    <a:t>)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7553ECF-319A-4B62-84F7-CE01D18F7E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3233" y="2132578"/>
                  <a:ext cx="1818126" cy="2862322"/>
                </a:xfrm>
                <a:prstGeom prst="rect">
                  <a:avLst/>
                </a:prstGeom>
                <a:blipFill>
                  <a:blip r:embed="rId5"/>
                  <a:stretch>
                    <a:fillRect t="-1279" r="-3010" b="-29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8270257-AB52-40A9-93EA-9C51E0EC5E47}"/>
                </a:ext>
              </a:extLst>
            </p:cNvPr>
            <p:cNvCxnSpPr>
              <a:cxnSpLocks/>
            </p:cNvCxnSpPr>
            <p:nvPr/>
          </p:nvCxnSpPr>
          <p:spPr>
            <a:xfrm>
              <a:off x="1346886" y="2347784"/>
              <a:ext cx="5251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037FB88-3158-4C6F-A995-4061A960B4A6}"/>
                </a:ext>
              </a:extLst>
            </p:cNvPr>
            <p:cNvCxnSpPr>
              <a:cxnSpLocks/>
            </p:cNvCxnSpPr>
            <p:nvPr/>
          </p:nvCxnSpPr>
          <p:spPr>
            <a:xfrm>
              <a:off x="1346886" y="2963561"/>
              <a:ext cx="5251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1D38686-F09B-44F3-9764-F9DE935C52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46886" y="3555496"/>
              <a:ext cx="525163" cy="238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862BD31-ECD5-44A4-BB05-C8DC5C28426C}"/>
                </a:ext>
              </a:extLst>
            </p:cNvPr>
            <p:cNvCxnSpPr>
              <a:cxnSpLocks/>
            </p:cNvCxnSpPr>
            <p:nvPr/>
          </p:nvCxnSpPr>
          <p:spPr>
            <a:xfrm>
              <a:off x="1346886" y="4775884"/>
              <a:ext cx="5251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E599153-31A9-4C52-B673-572218EAC67F}"/>
                </a:ext>
              </a:extLst>
            </p:cNvPr>
            <p:cNvSpPr txBox="1"/>
            <p:nvPr/>
          </p:nvSpPr>
          <p:spPr>
            <a:xfrm>
              <a:off x="1005765" y="1469317"/>
              <a:ext cx="22762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/>
                <a:t>1. local encoding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2E4C5E5-48D0-4E12-A61D-2E6899781DB3}"/>
              </a:ext>
            </a:extLst>
          </p:cNvPr>
          <p:cNvGrpSpPr/>
          <p:nvPr/>
        </p:nvGrpSpPr>
        <p:grpSpPr>
          <a:xfrm>
            <a:off x="3312420" y="1646665"/>
            <a:ext cx="2512401" cy="3198129"/>
            <a:chOff x="3312420" y="1469317"/>
            <a:chExt cx="2512401" cy="31981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9FB00017-5E7E-4C73-B283-4D2F2A263FC1}"/>
                    </a:ext>
                  </a:extLst>
                </p:cNvPr>
                <p:cNvSpPr/>
                <p:nvPr/>
              </p:nvSpPr>
              <p:spPr>
                <a:xfrm>
                  <a:off x="4199296" y="3020907"/>
                  <a:ext cx="1013254" cy="105650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  </m:t>
                        </m:r>
                        <m:nary>
                          <m:naryPr>
                            <m:chr m:val="∑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9FB00017-5E7E-4C73-B283-4D2F2A263F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9296" y="3020907"/>
                  <a:ext cx="1013254" cy="105650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AC4FDCB-1882-43E4-AC81-F2DEE5C13F9E}"/>
                </a:ext>
              </a:extLst>
            </p:cNvPr>
            <p:cNvCxnSpPr>
              <a:endCxn id="6" idx="1"/>
            </p:cNvCxnSpPr>
            <p:nvPr/>
          </p:nvCxnSpPr>
          <p:spPr>
            <a:xfrm>
              <a:off x="3324776" y="2486478"/>
              <a:ext cx="1022908" cy="6891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30350E2-51AF-4932-8B89-3EB47DE1B993}"/>
                </a:ext>
              </a:extLst>
            </p:cNvPr>
            <p:cNvCxnSpPr>
              <a:cxnSpLocks/>
            </p:cNvCxnSpPr>
            <p:nvPr/>
          </p:nvCxnSpPr>
          <p:spPr>
            <a:xfrm>
              <a:off x="3312420" y="3020907"/>
              <a:ext cx="914400" cy="3429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C7C65D9-F6E8-4EE6-AF26-FCAAA9756BA0}"/>
                </a:ext>
              </a:extLst>
            </p:cNvPr>
            <p:cNvCxnSpPr>
              <a:endCxn id="6" idx="2"/>
            </p:cNvCxnSpPr>
            <p:nvPr/>
          </p:nvCxnSpPr>
          <p:spPr>
            <a:xfrm>
              <a:off x="3324776" y="3549158"/>
              <a:ext cx="87452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39E6AB9-EB33-447E-A6BC-2F7AA77C1668}"/>
                </a:ext>
              </a:extLst>
            </p:cNvPr>
            <p:cNvCxnSpPr>
              <a:endCxn id="6" idx="3"/>
            </p:cNvCxnSpPr>
            <p:nvPr/>
          </p:nvCxnSpPr>
          <p:spPr>
            <a:xfrm flipV="1">
              <a:off x="3324776" y="3922689"/>
              <a:ext cx="1022908" cy="7447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85BF84B-1DC2-4FD7-9FF7-A68804F0C202}"/>
                </a:ext>
              </a:extLst>
            </p:cNvPr>
            <p:cNvCxnSpPr>
              <a:stCxn id="6" idx="6"/>
            </p:cNvCxnSpPr>
            <p:nvPr/>
          </p:nvCxnSpPr>
          <p:spPr>
            <a:xfrm>
              <a:off x="5212550" y="3549159"/>
              <a:ext cx="2406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AC16EF9-4EFA-4A33-92D9-38CB35E4B78A}"/>
                    </a:ext>
                  </a:extLst>
                </p:cNvPr>
                <p:cNvSpPr txBox="1"/>
                <p:nvPr/>
              </p:nvSpPr>
              <p:spPr>
                <a:xfrm>
                  <a:off x="5458567" y="3345102"/>
                  <a:ext cx="36625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AC16EF9-4EFA-4A33-92D9-38CB35E4B7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8567" y="3345102"/>
                  <a:ext cx="366254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2A07D09-C181-4F83-9BB2-6E477A6B61B4}"/>
                </a:ext>
              </a:extLst>
            </p:cNvPr>
            <p:cNvSpPr txBox="1"/>
            <p:nvPr/>
          </p:nvSpPr>
          <p:spPr>
            <a:xfrm>
              <a:off x="4180411" y="1469317"/>
              <a:ext cx="10134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/>
                <a:t>2. sum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A28711F-7F2E-4158-B89C-25E338907A6D}"/>
              </a:ext>
            </a:extLst>
          </p:cNvPr>
          <p:cNvGrpSpPr/>
          <p:nvPr/>
        </p:nvGrpSpPr>
        <p:grpSpPr>
          <a:xfrm>
            <a:off x="5816660" y="1646665"/>
            <a:ext cx="5028453" cy="2294477"/>
            <a:chOff x="5816660" y="1469317"/>
            <a:chExt cx="5028453" cy="229447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9D1563E-D018-424B-A26F-BDD8BD643303}"/>
                </a:ext>
              </a:extLst>
            </p:cNvPr>
            <p:cNvSpPr txBox="1"/>
            <p:nvPr/>
          </p:nvSpPr>
          <p:spPr>
            <a:xfrm>
              <a:off x="6096000" y="1469317"/>
              <a:ext cx="25539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/>
                <a:t>3. output decoding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E69DAA0-3990-424E-8A07-36F03D74E903}"/>
                </a:ext>
              </a:extLst>
            </p:cNvPr>
            <p:cNvCxnSpPr>
              <a:cxnSpLocks/>
            </p:cNvCxnSpPr>
            <p:nvPr/>
          </p:nvCxnSpPr>
          <p:spPr>
            <a:xfrm>
              <a:off x="5816660" y="3566982"/>
              <a:ext cx="81273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F407DAE-E343-4850-8BDE-4B23F4A7AA1D}"/>
                    </a:ext>
                  </a:extLst>
                </p:cNvPr>
                <p:cNvSpPr txBox="1"/>
                <p:nvPr/>
              </p:nvSpPr>
              <p:spPr>
                <a:xfrm>
                  <a:off x="6656922" y="3363684"/>
                  <a:ext cx="418819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000" dirty="0"/>
                    <a:t> Dec(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en-US" sz="2000" dirty="0"/>
                    <a:t>)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000" dirty="0"/>
                    <a:t> </a:t>
                  </a: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F407DAE-E343-4850-8BDE-4B23F4A7AA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6922" y="3363684"/>
                  <a:ext cx="4188191" cy="400110"/>
                </a:xfrm>
                <a:prstGeom prst="rect">
                  <a:avLst/>
                </a:prstGeom>
                <a:blipFill>
                  <a:blip r:embed="rId8"/>
                  <a:stretch>
                    <a:fillRect t="-9091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9339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BC5FB-544D-4886-B5A6-FBB41F89A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Robust</a:t>
            </a:r>
            <a:r>
              <a:rPr lang="en-US" dirty="0"/>
              <a:t> Additive Randomized Encoding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31">
                <a:extLst>
                  <a:ext uri="{FF2B5EF4-FFF2-40B4-BE49-F238E27FC236}">
                    <a16:creationId xmlns:a16="http://schemas.microsoft.com/office/drawing/2014/main" id="{14E1F3DC-4CF2-487B-9806-88BA9BBDC3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2759850"/>
                <a:ext cx="10960442" cy="378511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𝐴𝑅𝐸</m:t>
                    </m:r>
                    <m:r>
                      <a:rPr lang="en-US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US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Setup</m:t>
                        </m:r>
                        <m:r>
                          <a:rPr lang="en-US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Enc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err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 err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 err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Dec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Sim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dirty="0">
                  <a:solidFill>
                    <a:srgbClr val="FFC000"/>
                  </a:solidFill>
                </a:endParaRPr>
              </a:p>
              <a:p>
                <a:pPr lvl="8"/>
                <a:endParaRPr lang="en-US" dirty="0">
                  <a:solidFill>
                    <a:srgbClr val="FFC000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⊂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</a:rPr>
                  <a:t>and</a:t>
                </a:r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 the domain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92D050"/>
                    </a:solidFill>
                  </a:rPr>
                  <a:t>Correctness: Dec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𝑝𝑝</m:t>
                        </m:r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Enc</m:t>
                            </m:r>
                            <m:r>
                              <a:rPr lang="en-US" b="0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𝑝𝑝</m:t>
                            </m:r>
                            <m: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b="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92D050"/>
                    </a:solidFill>
                  </a:rPr>
                  <a:t> whp</a:t>
                </a:r>
              </a:p>
              <a:p>
                <a:pPr lvl="1"/>
                <a:r>
                  <a:rPr lang="en-US" dirty="0">
                    <a:solidFill>
                      <a:srgbClr val="92D050"/>
                    </a:solidFill>
                  </a:rPr>
                  <a:t>Secrecy: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b="0" i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𝑝𝑝</m:t>
                        </m:r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𝑆𝑖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sub>
                        </m:sSub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endParaRPr lang="en-US" dirty="0">
                  <a:solidFill>
                    <a:srgbClr val="92D05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residual function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fixed</a:t>
                </a:r>
              </a:p>
              <a:p>
                <a:pPr lvl="2"/>
                <a:r>
                  <a:rPr lang="en-US" dirty="0"/>
                  <a:t>Privacy even against a collusion of the evaluator with parties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32" name="Content Placeholder 31">
                <a:extLst>
                  <a:ext uri="{FF2B5EF4-FFF2-40B4-BE49-F238E27FC236}">
                    <a16:creationId xmlns:a16="http://schemas.microsoft.com/office/drawing/2014/main" id="{14E1F3DC-4CF2-487B-9806-88BA9BBDC3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2759850"/>
                <a:ext cx="10960442" cy="3785112"/>
              </a:xfrm>
              <a:blipFill>
                <a:blip r:embed="rId3"/>
                <a:stretch>
                  <a:fillRect l="-1280" b="-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23C4E74B-F1A0-48A0-8F08-5D35F1401923}"/>
              </a:ext>
            </a:extLst>
          </p:cNvPr>
          <p:cNvGrpSpPr/>
          <p:nvPr/>
        </p:nvGrpSpPr>
        <p:grpSpPr>
          <a:xfrm>
            <a:off x="2532165" y="1399546"/>
            <a:ext cx="6988716" cy="1084619"/>
            <a:chOff x="2754587" y="1360240"/>
            <a:chExt cx="6988716" cy="10846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8DCEEC0-3253-4247-B7B2-9E1016E29CA9}"/>
                    </a:ext>
                  </a:extLst>
                </p:cNvPr>
                <p:cNvSpPr txBox="1"/>
                <p:nvPr/>
              </p:nvSpPr>
              <p:spPr>
                <a:xfrm>
                  <a:off x="4326429" y="1360240"/>
                  <a:ext cx="447045" cy="107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1600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8DCEEC0-3253-4247-B7B2-9E1016E29C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6429" y="1360240"/>
                  <a:ext cx="447045" cy="107721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7553ECF-319A-4B62-84F7-CE01D18F7E17}"/>
                    </a:ext>
                  </a:extLst>
                </p:cNvPr>
                <p:cNvSpPr txBox="1"/>
                <p:nvPr/>
              </p:nvSpPr>
              <p:spPr>
                <a:xfrm>
                  <a:off x="4931611" y="1367641"/>
                  <a:ext cx="1796197" cy="107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1600" dirty="0"/>
                    <a:t> Enc(</a:t>
                  </a:r>
                  <a:r>
                    <a:rPr lang="en-US" sz="1600" i="1" dirty="0"/>
                    <a:t>pp</a:t>
                  </a:r>
                  <a:r>
                    <a:rPr lang="en-US" sz="1600" dirty="0"/>
                    <a:t>,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1600" dirty="0"/>
                    <a:t>)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1600" dirty="0"/>
                    <a:t> Enc(</a:t>
                  </a:r>
                  <a:r>
                    <a:rPr lang="en-US" sz="1600" i="1" dirty="0"/>
                    <a:t>pp</a:t>
                  </a:r>
                  <a:r>
                    <a:rPr lang="en-US" sz="1600" dirty="0"/>
                    <a:t>,</a:t>
                  </a:r>
                  <a14:m>
                    <m:oMath xmlns:m="http://schemas.openxmlformats.org/officeDocument/2006/math"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2,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1600" dirty="0"/>
                    <a:t>)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1600" b="0" dirty="0"/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1600" dirty="0"/>
                    <a:t> Enc(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𝑝𝑝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7553ECF-319A-4B62-84F7-CE01D18F7E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1611" y="1367641"/>
                  <a:ext cx="1796197" cy="1077218"/>
                </a:xfrm>
                <a:prstGeom prst="rect">
                  <a:avLst/>
                </a:prstGeom>
                <a:blipFill>
                  <a:blip r:embed="rId5"/>
                  <a:stretch>
                    <a:fillRect t="-1695" r="-680" b="-62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8270257-AB52-40A9-93EA-9C51E0EC5E47}"/>
                </a:ext>
              </a:extLst>
            </p:cNvPr>
            <p:cNvCxnSpPr>
              <a:cxnSpLocks/>
            </p:cNvCxnSpPr>
            <p:nvPr/>
          </p:nvCxnSpPr>
          <p:spPr>
            <a:xfrm>
              <a:off x="4724606" y="1545504"/>
              <a:ext cx="2190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9FB00017-5E7E-4C73-B283-4D2F2A263FC1}"/>
                    </a:ext>
                  </a:extLst>
                </p:cNvPr>
                <p:cNvSpPr/>
                <p:nvPr/>
              </p:nvSpPr>
              <p:spPr>
                <a:xfrm>
                  <a:off x="6982696" y="1593856"/>
                  <a:ext cx="701315" cy="6872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   </m:t>
                        </m:r>
                        <m:nary>
                          <m:naryPr>
                            <m:chr m:val="∑"/>
                            <m:ctrlPr>
                              <a:rPr lang="en-US" sz="1200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2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2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9FB00017-5E7E-4C73-B283-4D2F2A263F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2696" y="1593856"/>
                  <a:ext cx="701315" cy="687278"/>
                </a:xfrm>
                <a:prstGeom prst="ellipse">
                  <a:avLst/>
                </a:prstGeom>
                <a:blipFill>
                  <a:blip r:embed="rId6"/>
                  <a:stretch>
                    <a:fillRect l="-51695" t="-73276" r="-55085" b="-1172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AC4FDCB-1882-43E4-AC81-F2DEE5C13F9E}"/>
                </a:ext>
              </a:extLst>
            </p:cNvPr>
            <p:cNvCxnSpPr>
              <a:cxnSpLocks/>
            </p:cNvCxnSpPr>
            <p:nvPr/>
          </p:nvCxnSpPr>
          <p:spPr>
            <a:xfrm>
              <a:off x="6633333" y="1539447"/>
              <a:ext cx="349363" cy="2338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30350E2-51AF-4932-8B89-3EB47DE1B993}"/>
                </a:ext>
              </a:extLst>
            </p:cNvPr>
            <p:cNvCxnSpPr>
              <a:cxnSpLocks/>
              <a:endCxn id="6" idx="2"/>
            </p:cNvCxnSpPr>
            <p:nvPr/>
          </p:nvCxnSpPr>
          <p:spPr>
            <a:xfrm>
              <a:off x="6633333" y="1827677"/>
              <a:ext cx="349363" cy="1098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C7C65D9-F6E8-4EE6-AF26-FCAAA9756B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66604" y="2075150"/>
              <a:ext cx="316092" cy="2527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85BF84B-1DC2-4FD7-9FF7-A68804F0C202}"/>
                </a:ext>
              </a:extLst>
            </p:cNvPr>
            <p:cNvCxnSpPr>
              <a:cxnSpLocks/>
            </p:cNvCxnSpPr>
            <p:nvPr/>
          </p:nvCxnSpPr>
          <p:spPr>
            <a:xfrm>
              <a:off x="7687694" y="1931099"/>
              <a:ext cx="16693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AC16EF9-4EFA-4A33-92D9-38CB35E4B78A}"/>
                    </a:ext>
                  </a:extLst>
                </p:cNvPr>
                <p:cNvSpPr txBox="1"/>
                <p:nvPr/>
              </p:nvSpPr>
              <p:spPr>
                <a:xfrm>
                  <a:off x="7853282" y="1755426"/>
                  <a:ext cx="275286" cy="2807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AC16EF9-4EFA-4A33-92D9-38CB35E4B7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3282" y="1755426"/>
                  <a:ext cx="275286" cy="280700"/>
                </a:xfrm>
                <a:prstGeom prst="rect">
                  <a:avLst/>
                </a:prstGeom>
                <a:blipFill>
                  <a:blip r:embed="rId7"/>
                  <a:stretch>
                    <a:fillRect b="-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F407DAE-E343-4850-8BDE-4B23F4A7AA1D}"/>
                    </a:ext>
                  </a:extLst>
                </p:cNvPr>
                <p:cNvSpPr txBox="1"/>
                <p:nvPr/>
              </p:nvSpPr>
              <p:spPr>
                <a:xfrm>
                  <a:off x="8347639" y="1773446"/>
                  <a:ext cx="139566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1600" dirty="0"/>
                    <a:t> Dec(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dirty="0" smtClean="0">
                          <a:latin typeface="Cambria Math" panose="02040503050406030204" pitchFamily="18" charset="0"/>
                        </a:rPr>
                        <m:t>pp</m:t>
                      </m:r>
                      <m:r>
                        <a:rPr lang="en-US" sz="1600" b="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F407DAE-E343-4850-8BDE-4B23F4A7AA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7639" y="1773446"/>
                  <a:ext cx="1395664" cy="338554"/>
                </a:xfrm>
                <a:prstGeom prst="rect">
                  <a:avLst/>
                </a:prstGeom>
                <a:blipFill>
                  <a:blip r:embed="rId8"/>
                  <a:stretch>
                    <a:fillRect t="-5357" r="-1310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8CFE3DF-9913-4442-877F-977D0F968C7C}"/>
                </a:ext>
              </a:extLst>
            </p:cNvPr>
            <p:cNvCxnSpPr>
              <a:cxnSpLocks/>
            </p:cNvCxnSpPr>
            <p:nvPr/>
          </p:nvCxnSpPr>
          <p:spPr>
            <a:xfrm>
              <a:off x="4724606" y="1827650"/>
              <a:ext cx="2190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1885A3B-F499-4A18-950B-F664CA581C0E}"/>
                </a:ext>
              </a:extLst>
            </p:cNvPr>
            <p:cNvCxnSpPr>
              <a:cxnSpLocks/>
            </p:cNvCxnSpPr>
            <p:nvPr/>
          </p:nvCxnSpPr>
          <p:spPr>
            <a:xfrm>
              <a:off x="4702273" y="2302030"/>
              <a:ext cx="2190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7853BBA4-7B14-4CBD-A0FD-81B3DD0FD583}"/>
                </a:ext>
              </a:extLst>
            </p:cNvPr>
            <p:cNvCxnSpPr>
              <a:cxnSpLocks/>
            </p:cNvCxnSpPr>
            <p:nvPr/>
          </p:nvCxnSpPr>
          <p:spPr>
            <a:xfrm>
              <a:off x="8128568" y="1941856"/>
              <a:ext cx="2190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BCAF802-A2A3-4575-A232-1E557E25F954}"/>
                    </a:ext>
                  </a:extLst>
                </p:cNvPr>
                <p:cNvSpPr txBox="1"/>
                <p:nvPr/>
              </p:nvSpPr>
              <p:spPr>
                <a:xfrm>
                  <a:off x="2754587" y="1752829"/>
                  <a:ext cx="16382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Setup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(⋅)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BCAF802-A2A3-4575-A232-1E557E25F9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4587" y="1752829"/>
                  <a:ext cx="1638205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46606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F0CA7-3CF3-439C-B65A-F4F7438E6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Maybe it is not that crazy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C627C-DDFB-4E44-AEDC-5C8AD8920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80519"/>
            <a:ext cx="9341707" cy="4436076"/>
          </a:xfrm>
        </p:spPr>
        <p:txBody>
          <a:bodyPr/>
          <a:lstStyle/>
          <a:p>
            <a:r>
              <a:rPr lang="en-US" dirty="0"/>
              <a:t>Sum-based protocols can do “interesting stuff”</a:t>
            </a:r>
          </a:p>
          <a:p>
            <a:pPr lvl="1"/>
            <a:r>
              <a:rPr lang="en-US" dirty="0" err="1"/>
              <a:t>Prio</a:t>
            </a:r>
            <a:r>
              <a:rPr lang="en-US" dirty="0"/>
              <a:t> [CB17]: Private aggregate statistics</a:t>
            </a:r>
          </a:p>
          <a:p>
            <a:pPr lvl="1"/>
            <a:r>
              <a:rPr lang="en-US" dirty="0"/>
              <a:t>Federated ML [BIK+17, …] using private aggregation 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  <a:p>
            <a:r>
              <a:rPr lang="en-US" dirty="0"/>
              <a:t>So we ask:</a:t>
            </a:r>
          </a:p>
          <a:p>
            <a:pPr marL="457200" lvl="1" indent="0">
              <a:buNone/>
            </a:pPr>
            <a:r>
              <a:rPr lang="en-US" b="1" i="1" dirty="0">
                <a:solidFill>
                  <a:srgbClr val="92D050"/>
                </a:solidFill>
              </a:rPr>
              <a:t>What can be computed securely given only a sum </a:t>
            </a:r>
            <a:r>
              <a:rPr lang="en-US" b="1" i="1" baseline="30000" dirty="0">
                <a:solidFill>
                  <a:srgbClr val="92D050"/>
                </a:solidFill>
              </a:rPr>
              <a:t> </a:t>
            </a:r>
            <a:r>
              <a:rPr lang="en-US" b="1" i="1" dirty="0">
                <a:solidFill>
                  <a:srgbClr val="92D050"/>
                </a:solidFill>
              </a:rPr>
              <a:t>oracle?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57B89C-4D7D-4EA2-932D-F5B315E6CE64}"/>
              </a:ext>
            </a:extLst>
          </p:cNvPr>
          <p:cNvSpPr txBox="1"/>
          <p:nvPr/>
        </p:nvSpPr>
        <p:spPr>
          <a:xfrm>
            <a:off x="8983362" y="6308125"/>
            <a:ext cx="24357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 Over any Abelian group?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67D62A-858C-46BD-A055-D046CF7D3BE7}"/>
              </a:ext>
            </a:extLst>
          </p:cNvPr>
          <p:cNvSpPr txBox="1"/>
          <p:nvPr/>
        </p:nvSpPr>
        <p:spPr>
          <a:xfrm>
            <a:off x="8365092" y="516512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92D050"/>
                </a:solidFill>
              </a:rPr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88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BC5FB-544D-4886-B5A6-FBB41F89A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Randomized Encoding (ARE)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31">
                <a:extLst>
                  <a:ext uri="{FF2B5EF4-FFF2-40B4-BE49-F238E27FC236}">
                    <a16:creationId xmlns:a16="http://schemas.microsoft.com/office/drawing/2014/main" id="{14E1F3DC-4CF2-487B-9806-88BA9BBDC3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2759850"/>
                <a:ext cx="10960442" cy="378511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𝐴𝑅𝐸</m:t>
                    </m:r>
                    <m:r>
                      <a:rPr lang="en-US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US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Setup</m:t>
                        </m:r>
                        <m:r>
                          <a:rPr lang="en-US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ode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  <m:r>
                          <a:rPr lang="en-US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Dec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ode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  <m:r>
                          <a:rPr lang="en-US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Sim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  <m:r>
                          <a:rPr lang="en-US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dirty="0">
                  <a:solidFill>
                    <a:srgbClr val="FFC000"/>
                  </a:solidFill>
                </a:endParaRPr>
              </a:p>
              <a:p>
                <a:pPr lvl="8"/>
                <a:endParaRPr lang="en-US" dirty="0">
                  <a:solidFill>
                    <a:srgbClr val="FFC000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 the domain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lvl="1"/>
                <a:r>
                  <a:rPr lang="en-US" dirty="0">
                    <a:solidFill>
                      <a:srgbClr val="92D050"/>
                    </a:solidFill>
                  </a:rPr>
                  <a:t>Correctness: Dec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𝑝𝑝</m:t>
                        </m:r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Enc</m:t>
                            </m:r>
                            <m:r>
                              <a:rPr lang="en-US" b="0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𝑝𝑝</m:t>
                            </m:r>
                            <m: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b="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92D050"/>
                    </a:solidFill>
                  </a:rPr>
                  <a:t> whp</a:t>
                </a:r>
              </a:p>
              <a:p>
                <a:pPr lvl="1"/>
                <a:r>
                  <a:rPr lang="en-US" dirty="0">
                    <a:solidFill>
                      <a:srgbClr val="92D050"/>
                    </a:solidFill>
                  </a:rPr>
                  <a:t>Secrecy: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b="0" i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𝑝𝑝</m:t>
                        </m:r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92D050"/>
                        </a:solidFill>
                      </a:rPr>
                      <m:t>Sim</m:t>
                    </m:r>
                    <m:d>
                      <m:dPr>
                        <m:ctrlP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32" name="Content Placeholder 31">
                <a:extLst>
                  <a:ext uri="{FF2B5EF4-FFF2-40B4-BE49-F238E27FC236}">
                    <a16:creationId xmlns:a16="http://schemas.microsoft.com/office/drawing/2014/main" id="{14E1F3DC-4CF2-487B-9806-88BA9BBDC3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2759850"/>
                <a:ext cx="10960442" cy="3785112"/>
              </a:xfrm>
              <a:blipFill>
                <a:blip r:embed="rId2"/>
                <a:stretch>
                  <a:fillRect l="-1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B73D75A8-CF6E-44D5-AA0B-61FCABEFB1FA}"/>
              </a:ext>
            </a:extLst>
          </p:cNvPr>
          <p:cNvGrpSpPr/>
          <p:nvPr/>
        </p:nvGrpSpPr>
        <p:grpSpPr>
          <a:xfrm>
            <a:off x="4934132" y="5329191"/>
            <a:ext cx="3527504" cy="720759"/>
            <a:chOff x="4293972" y="4856203"/>
            <a:chExt cx="3527504" cy="72075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9FCE8A1-A6B9-4999-8C03-179EC1ED826D}"/>
                </a:ext>
              </a:extLst>
            </p:cNvPr>
            <p:cNvSpPr txBox="1"/>
            <p:nvPr/>
          </p:nvSpPr>
          <p:spPr>
            <a:xfrm>
              <a:off x="4293972" y="5207630"/>
              <a:ext cx="35275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Perfect, statistical or computational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88FE56AE-FC45-4ABF-A98E-42FEF9D314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10416" y="4856203"/>
              <a:ext cx="0" cy="41395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3C4E74B-F1A0-48A0-8F08-5D35F1401923}"/>
              </a:ext>
            </a:extLst>
          </p:cNvPr>
          <p:cNvGrpSpPr/>
          <p:nvPr/>
        </p:nvGrpSpPr>
        <p:grpSpPr>
          <a:xfrm>
            <a:off x="2532165" y="1399546"/>
            <a:ext cx="6988716" cy="1084619"/>
            <a:chOff x="2754587" y="1360240"/>
            <a:chExt cx="6988716" cy="10846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8DCEEC0-3253-4247-B7B2-9E1016E29CA9}"/>
                    </a:ext>
                  </a:extLst>
                </p:cNvPr>
                <p:cNvSpPr txBox="1"/>
                <p:nvPr/>
              </p:nvSpPr>
              <p:spPr>
                <a:xfrm>
                  <a:off x="4326429" y="1360240"/>
                  <a:ext cx="447045" cy="107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1600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8DCEEC0-3253-4247-B7B2-9E1016E29C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6429" y="1360240"/>
                  <a:ext cx="447045" cy="107721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7553ECF-319A-4B62-84F7-CE01D18F7E17}"/>
                    </a:ext>
                  </a:extLst>
                </p:cNvPr>
                <p:cNvSpPr txBox="1"/>
                <p:nvPr/>
              </p:nvSpPr>
              <p:spPr>
                <a:xfrm>
                  <a:off x="4931611" y="1367641"/>
                  <a:ext cx="1796197" cy="107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1600" dirty="0"/>
                    <a:t> Enc(</a:t>
                  </a:r>
                  <a:r>
                    <a:rPr lang="en-US" sz="1600" i="1" dirty="0"/>
                    <a:t>pp</a:t>
                  </a:r>
                  <a:r>
                    <a:rPr lang="en-US" sz="1600" dirty="0"/>
                    <a:t>,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1600" dirty="0"/>
                    <a:t>)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1600" dirty="0"/>
                    <a:t> Enc(</a:t>
                  </a:r>
                  <a:r>
                    <a:rPr lang="en-US" sz="1600" i="1" dirty="0"/>
                    <a:t>pp</a:t>
                  </a:r>
                  <a:r>
                    <a:rPr lang="en-US" sz="1600" dirty="0"/>
                    <a:t>,</a:t>
                  </a:r>
                  <a14:m>
                    <m:oMath xmlns:m="http://schemas.openxmlformats.org/officeDocument/2006/math"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2,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1600" dirty="0"/>
                    <a:t>)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1600" b="0" dirty="0"/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1600" dirty="0"/>
                    <a:t> Enc(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𝑝𝑝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7553ECF-319A-4B62-84F7-CE01D18F7E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1611" y="1367641"/>
                  <a:ext cx="1796197" cy="1077218"/>
                </a:xfrm>
                <a:prstGeom prst="rect">
                  <a:avLst/>
                </a:prstGeom>
                <a:blipFill>
                  <a:blip r:embed="rId4"/>
                  <a:stretch>
                    <a:fillRect t="-1695" r="-680" b="-62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8270257-AB52-40A9-93EA-9C51E0EC5E47}"/>
                </a:ext>
              </a:extLst>
            </p:cNvPr>
            <p:cNvCxnSpPr>
              <a:cxnSpLocks/>
            </p:cNvCxnSpPr>
            <p:nvPr/>
          </p:nvCxnSpPr>
          <p:spPr>
            <a:xfrm>
              <a:off x="4724606" y="1545504"/>
              <a:ext cx="2190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9FB00017-5E7E-4C73-B283-4D2F2A263FC1}"/>
                    </a:ext>
                  </a:extLst>
                </p:cNvPr>
                <p:cNvSpPr/>
                <p:nvPr/>
              </p:nvSpPr>
              <p:spPr>
                <a:xfrm>
                  <a:off x="6982696" y="1593856"/>
                  <a:ext cx="701315" cy="6872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   </m:t>
                        </m:r>
                        <m:nary>
                          <m:naryPr>
                            <m:chr m:val="∑"/>
                            <m:ctrlPr>
                              <a:rPr lang="en-US" sz="1200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2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2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9FB00017-5E7E-4C73-B283-4D2F2A263F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2696" y="1593856"/>
                  <a:ext cx="701315" cy="687278"/>
                </a:xfrm>
                <a:prstGeom prst="ellipse">
                  <a:avLst/>
                </a:prstGeom>
                <a:blipFill>
                  <a:blip r:embed="rId5"/>
                  <a:stretch>
                    <a:fillRect l="-51695" t="-73276" r="-55085" b="-1172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AC4FDCB-1882-43E4-AC81-F2DEE5C13F9E}"/>
                </a:ext>
              </a:extLst>
            </p:cNvPr>
            <p:cNvCxnSpPr>
              <a:cxnSpLocks/>
            </p:cNvCxnSpPr>
            <p:nvPr/>
          </p:nvCxnSpPr>
          <p:spPr>
            <a:xfrm>
              <a:off x="6633333" y="1539447"/>
              <a:ext cx="349363" cy="2338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30350E2-51AF-4932-8B89-3EB47DE1B993}"/>
                </a:ext>
              </a:extLst>
            </p:cNvPr>
            <p:cNvCxnSpPr>
              <a:cxnSpLocks/>
              <a:endCxn id="6" idx="2"/>
            </p:cNvCxnSpPr>
            <p:nvPr/>
          </p:nvCxnSpPr>
          <p:spPr>
            <a:xfrm>
              <a:off x="6633333" y="1827677"/>
              <a:ext cx="349363" cy="1098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C7C65D9-F6E8-4EE6-AF26-FCAAA9756B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66604" y="2075150"/>
              <a:ext cx="316092" cy="2527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85BF84B-1DC2-4FD7-9FF7-A68804F0C202}"/>
                </a:ext>
              </a:extLst>
            </p:cNvPr>
            <p:cNvCxnSpPr>
              <a:cxnSpLocks/>
            </p:cNvCxnSpPr>
            <p:nvPr/>
          </p:nvCxnSpPr>
          <p:spPr>
            <a:xfrm>
              <a:off x="7687694" y="1931099"/>
              <a:ext cx="16693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AC16EF9-4EFA-4A33-92D9-38CB35E4B78A}"/>
                    </a:ext>
                  </a:extLst>
                </p:cNvPr>
                <p:cNvSpPr txBox="1"/>
                <p:nvPr/>
              </p:nvSpPr>
              <p:spPr>
                <a:xfrm>
                  <a:off x="7853282" y="1755426"/>
                  <a:ext cx="275286" cy="2807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AC16EF9-4EFA-4A33-92D9-38CB35E4B7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3282" y="1755426"/>
                  <a:ext cx="275286" cy="280700"/>
                </a:xfrm>
                <a:prstGeom prst="rect">
                  <a:avLst/>
                </a:prstGeom>
                <a:blipFill>
                  <a:blip r:embed="rId6"/>
                  <a:stretch>
                    <a:fillRect b="-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F407DAE-E343-4850-8BDE-4B23F4A7AA1D}"/>
                    </a:ext>
                  </a:extLst>
                </p:cNvPr>
                <p:cNvSpPr txBox="1"/>
                <p:nvPr/>
              </p:nvSpPr>
              <p:spPr>
                <a:xfrm>
                  <a:off x="8347639" y="1773446"/>
                  <a:ext cx="139566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1600" dirty="0"/>
                    <a:t> Dec(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dirty="0" smtClean="0">
                          <a:latin typeface="Cambria Math" panose="02040503050406030204" pitchFamily="18" charset="0"/>
                        </a:rPr>
                        <m:t>pp</m:t>
                      </m:r>
                      <m:r>
                        <a:rPr lang="en-US" sz="1600" b="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F407DAE-E343-4850-8BDE-4B23F4A7AA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7639" y="1773446"/>
                  <a:ext cx="1395664" cy="338554"/>
                </a:xfrm>
                <a:prstGeom prst="rect">
                  <a:avLst/>
                </a:prstGeom>
                <a:blipFill>
                  <a:blip r:embed="rId7"/>
                  <a:stretch>
                    <a:fillRect t="-5357" r="-1310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8CFE3DF-9913-4442-877F-977D0F968C7C}"/>
                </a:ext>
              </a:extLst>
            </p:cNvPr>
            <p:cNvCxnSpPr>
              <a:cxnSpLocks/>
            </p:cNvCxnSpPr>
            <p:nvPr/>
          </p:nvCxnSpPr>
          <p:spPr>
            <a:xfrm>
              <a:off x="4724606" y="1827650"/>
              <a:ext cx="2190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1885A3B-F499-4A18-950B-F664CA581C0E}"/>
                </a:ext>
              </a:extLst>
            </p:cNvPr>
            <p:cNvCxnSpPr>
              <a:cxnSpLocks/>
            </p:cNvCxnSpPr>
            <p:nvPr/>
          </p:nvCxnSpPr>
          <p:spPr>
            <a:xfrm>
              <a:off x="4702273" y="2302030"/>
              <a:ext cx="2190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7853BBA4-7B14-4CBD-A0FD-81B3DD0FD583}"/>
                </a:ext>
              </a:extLst>
            </p:cNvPr>
            <p:cNvCxnSpPr>
              <a:cxnSpLocks/>
            </p:cNvCxnSpPr>
            <p:nvPr/>
          </p:nvCxnSpPr>
          <p:spPr>
            <a:xfrm>
              <a:off x="8128568" y="1941856"/>
              <a:ext cx="2190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BCAF802-A2A3-4575-A232-1E557E25F954}"/>
                    </a:ext>
                  </a:extLst>
                </p:cNvPr>
                <p:cNvSpPr txBox="1"/>
                <p:nvPr/>
              </p:nvSpPr>
              <p:spPr>
                <a:xfrm>
                  <a:off x="2754587" y="1752829"/>
                  <a:ext cx="16382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Setup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(⋅)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BCAF802-A2A3-4575-A232-1E557E25F9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4587" y="1752829"/>
                  <a:ext cx="1638205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7448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4DEE63-98D5-FC80-BC05-F650F1371D1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Example: ARE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-party OR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4DEE63-98D5-FC80-BC05-F650F1371D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03" b="-2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19">
                <a:extLst>
                  <a:ext uri="{FF2B5EF4-FFF2-40B4-BE49-F238E27FC236}">
                    <a16:creationId xmlns:a16="http://schemas.microsoft.com/office/drawing/2014/main" id="{15640B04-7A81-E1D4-68E0-5C1E4F7BD9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4669983"/>
                <a:ext cx="10960442" cy="142949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Correctness error of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Perfect secrecy: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𝑆𝑖𝑚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→{0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$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Content Placeholder 19">
                <a:extLst>
                  <a:ext uri="{FF2B5EF4-FFF2-40B4-BE49-F238E27FC236}">
                    <a16:creationId xmlns:a16="http://schemas.microsoft.com/office/drawing/2014/main" id="{15640B04-7A81-E1D4-68E0-5C1E4F7BD9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4669983"/>
                <a:ext cx="10960442" cy="1429493"/>
              </a:xfrm>
              <a:blipFill>
                <a:blip r:embed="rId3"/>
                <a:stretch>
                  <a:fillRect l="-1280" t="-5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8FD02AAC-78C6-D710-1C7D-476A27956079}"/>
              </a:ext>
            </a:extLst>
          </p:cNvPr>
          <p:cNvGrpSpPr/>
          <p:nvPr/>
        </p:nvGrpSpPr>
        <p:grpSpPr>
          <a:xfrm>
            <a:off x="4874880" y="1861075"/>
            <a:ext cx="2426409" cy="2180968"/>
            <a:chOff x="4874880" y="1861075"/>
            <a:chExt cx="2426409" cy="21809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4B11812A-2939-EC06-875B-EA6946B17B9E}"/>
                    </a:ext>
                  </a:extLst>
                </p:cNvPr>
                <p:cNvSpPr/>
                <p:nvPr/>
              </p:nvSpPr>
              <p:spPr>
                <a:xfrm>
                  <a:off x="5761756" y="2395504"/>
                  <a:ext cx="1013254" cy="105650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  </m:t>
                        </m:r>
                        <m:nary>
                          <m:naryPr>
                            <m:chr m:val="∑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4B11812A-2939-EC06-875B-EA6946B17B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1756" y="2395504"/>
                  <a:ext cx="1013254" cy="105650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D0BBCA0-4604-E6B6-40EF-7B8D1AC3825B}"/>
                </a:ext>
              </a:extLst>
            </p:cNvPr>
            <p:cNvCxnSpPr>
              <a:endCxn id="6" idx="1"/>
            </p:cNvCxnSpPr>
            <p:nvPr/>
          </p:nvCxnSpPr>
          <p:spPr>
            <a:xfrm>
              <a:off x="4887236" y="1861075"/>
              <a:ext cx="1022908" cy="6891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C209DF4-58A6-CAA0-4DEE-13E2B27EBA4E}"/>
                </a:ext>
              </a:extLst>
            </p:cNvPr>
            <p:cNvCxnSpPr>
              <a:cxnSpLocks/>
            </p:cNvCxnSpPr>
            <p:nvPr/>
          </p:nvCxnSpPr>
          <p:spPr>
            <a:xfrm>
              <a:off x="4874880" y="2395504"/>
              <a:ext cx="914400" cy="3429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D6BFF7C-D634-EE43-6C4E-60F999DB3A4E}"/>
                </a:ext>
              </a:extLst>
            </p:cNvPr>
            <p:cNvCxnSpPr>
              <a:endCxn id="6" idx="2"/>
            </p:cNvCxnSpPr>
            <p:nvPr/>
          </p:nvCxnSpPr>
          <p:spPr>
            <a:xfrm>
              <a:off x="4887236" y="2923755"/>
              <a:ext cx="87452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999FCD8-9463-B044-6A90-E33E54332CEE}"/>
                </a:ext>
              </a:extLst>
            </p:cNvPr>
            <p:cNvCxnSpPr>
              <a:endCxn id="6" idx="3"/>
            </p:cNvCxnSpPr>
            <p:nvPr/>
          </p:nvCxnSpPr>
          <p:spPr>
            <a:xfrm flipV="1">
              <a:off x="4887236" y="3297286"/>
              <a:ext cx="1022908" cy="7447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49D61DB-4511-7ACE-70A2-60D8EA226DD7}"/>
                </a:ext>
              </a:extLst>
            </p:cNvPr>
            <p:cNvCxnSpPr>
              <a:stCxn id="6" idx="6"/>
            </p:cNvCxnSpPr>
            <p:nvPr/>
          </p:nvCxnSpPr>
          <p:spPr>
            <a:xfrm>
              <a:off x="6775010" y="2923756"/>
              <a:ext cx="2406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546C34B-1F21-19CB-8806-DE0663BE67D1}"/>
                </a:ext>
              </a:extLst>
            </p:cNvPr>
            <p:cNvSpPr txBox="1"/>
            <p:nvPr/>
          </p:nvSpPr>
          <p:spPr>
            <a:xfrm>
              <a:off x="7015633" y="2706965"/>
              <a:ext cx="2856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30FACC5-6ACF-346A-D71D-D460A7B1C21A}"/>
              </a:ext>
            </a:extLst>
          </p:cNvPr>
          <p:cNvGrpSpPr/>
          <p:nvPr/>
        </p:nvGrpSpPr>
        <p:grpSpPr>
          <a:xfrm>
            <a:off x="1795914" y="1488989"/>
            <a:ext cx="3230384" cy="2865928"/>
            <a:chOff x="1795914" y="1488989"/>
            <a:chExt cx="3230384" cy="28659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B54E792-2F00-FB51-F613-15DAF73C2276}"/>
                    </a:ext>
                  </a:extLst>
                </p:cNvPr>
                <p:cNvSpPr txBox="1"/>
                <p:nvPr/>
              </p:nvSpPr>
              <p:spPr>
                <a:xfrm>
                  <a:off x="4404781" y="1488989"/>
                  <a:ext cx="621517" cy="28623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  <a:p>
                  <a:endParaRPr lang="en-US" sz="20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b="0" dirty="0"/>
                </a:p>
                <a:p>
                  <a:endParaRPr lang="en-US" sz="20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  <a:p>
                  <a:endParaRPr lang="en-US" sz="20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2000" b="0" dirty="0"/>
                </a:p>
                <a:p>
                  <a:endParaRPr lang="en-US" sz="2000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B54E792-2F00-FB51-F613-15DAF73C22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4781" y="1488989"/>
                  <a:ext cx="621517" cy="2862322"/>
                </a:xfrm>
                <a:prstGeom prst="rect">
                  <a:avLst/>
                </a:prstGeom>
                <a:blipFill>
                  <a:blip r:embed="rId5"/>
                  <a:stretch>
                    <a:fillRect t="-851" r="-186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FD6C497-FA6B-89CE-2890-9D02C33A21EC}"/>
                    </a:ext>
                  </a:extLst>
                </p:cNvPr>
                <p:cNvSpPr txBox="1"/>
                <p:nvPr/>
              </p:nvSpPr>
              <p:spPr>
                <a:xfrm>
                  <a:off x="2310886" y="2205403"/>
                  <a:ext cx="2196265" cy="14294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0  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  <m:r>
                                <a:rPr lang="en-US" b="0" i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en-US" dirty="0">
                      <a:solidFill>
                        <a:srgbClr val="FFC000"/>
                      </a:solidFill>
                    </a:rPr>
                    <a:t> Over large enough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a14:m>
                  <a:endParaRPr lang="en-US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FD6C497-FA6B-89CE-2890-9D02C33A21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0886" y="2205403"/>
                  <a:ext cx="2196265" cy="1429494"/>
                </a:xfrm>
                <a:prstGeom prst="rect">
                  <a:avLst/>
                </a:prstGeom>
                <a:blipFill>
                  <a:blip r:embed="rId6"/>
                  <a:stretch>
                    <a:fillRect l="-2222" b="-47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73C2CC0-A1C0-35AF-3D98-F6E4FEBB2FEC}"/>
                    </a:ext>
                  </a:extLst>
                </p:cNvPr>
                <p:cNvSpPr txBox="1"/>
                <p:nvPr/>
              </p:nvSpPr>
              <p:spPr>
                <a:xfrm>
                  <a:off x="1795914" y="1492595"/>
                  <a:ext cx="566245" cy="28623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  <a:p>
                  <a:endParaRPr lang="en-US" sz="20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b="0" dirty="0"/>
                </a:p>
                <a:p>
                  <a:endParaRPr lang="en-US" sz="20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  <a:p>
                  <a:endParaRPr lang="en-US" sz="20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2000" b="0" dirty="0"/>
                </a:p>
                <a:p>
                  <a:endParaRPr lang="en-US" sz="2000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73C2CC0-A1C0-35AF-3D98-F6E4FEBB2F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914" y="1492595"/>
                  <a:ext cx="566245" cy="286232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E4A7B40-07AD-E061-8B32-9E837C5CC671}"/>
              </a:ext>
            </a:extLst>
          </p:cNvPr>
          <p:cNvGrpSpPr/>
          <p:nvPr/>
        </p:nvGrpSpPr>
        <p:grpSpPr>
          <a:xfrm>
            <a:off x="7243731" y="2316141"/>
            <a:ext cx="2253823" cy="1019125"/>
            <a:chOff x="7243731" y="2316141"/>
            <a:chExt cx="2253823" cy="10191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505B30B-D665-14B8-78B5-B723F7272CE2}"/>
                    </a:ext>
                  </a:extLst>
                </p:cNvPr>
                <p:cNvSpPr txBox="1"/>
                <p:nvPr/>
              </p:nvSpPr>
              <p:spPr>
                <a:xfrm>
                  <a:off x="7301289" y="2316141"/>
                  <a:ext cx="2196265" cy="10191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0  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=0    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505B30B-D665-14B8-78B5-B723F7272C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1289" y="2316141"/>
                  <a:ext cx="2196265" cy="101912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73AB4DD-7B4E-7DA6-7E7F-899FAED2B024}"/>
                </a:ext>
              </a:extLst>
            </p:cNvPr>
            <p:cNvCxnSpPr/>
            <p:nvPr/>
          </p:nvCxnSpPr>
          <p:spPr>
            <a:xfrm>
              <a:off x="7243731" y="2927344"/>
              <a:ext cx="2406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919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BC5FB-544D-4886-B5A6-FBB41F89A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Randomized Encoding (ARE)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31">
                <a:extLst>
                  <a:ext uri="{FF2B5EF4-FFF2-40B4-BE49-F238E27FC236}">
                    <a16:creationId xmlns:a16="http://schemas.microsoft.com/office/drawing/2014/main" id="{14E1F3DC-4CF2-487B-9806-88BA9BBDC3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2759850"/>
                <a:ext cx="10960442" cy="378511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𝐴𝑅𝐸</m:t>
                    </m:r>
                    <m:r>
                      <a:rPr lang="en-US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US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Setup</m:t>
                        </m:r>
                        <m:r>
                          <a:rPr lang="en-US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Enc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err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 err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 err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Dec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Sim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dirty="0">
                  <a:solidFill>
                    <a:srgbClr val="FFC000"/>
                  </a:solidFill>
                </a:endParaRPr>
              </a:p>
              <a:p>
                <a:pPr lvl="8"/>
                <a:endParaRPr lang="en-US" dirty="0">
                  <a:solidFill>
                    <a:srgbClr val="FFC000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 the domain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lvl="1"/>
                <a:r>
                  <a:rPr lang="en-US" dirty="0">
                    <a:solidFill>
                      <a:srgbClr val="92D050"/>
                    </a:solidFill>
                  </a:rPr>
                  <a:t>Correctness: Dec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𝑝𝑝</m:t>
                        </m:r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Enc</m:t>
                            </m:r>
                            <m:r>
                              <a:rPr lang="en-US" b="0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b="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92D050"/>
                    </a:solidFill>
                  </a:rPr>
                  <a:t> whp</a:t>
                </a:r>
              </a:p>
              <a:p>
                <a:pPr lvl="1"/>
                <a:r>
                  <a:rPr lang="en-US" dirty="0">
                    <a:solidFill>
                      <a:srgbClr val="92D050"/>
                    </a:solidFill>
                  </a:rPr>
                  <a:t>Secrecy: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b="0" i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𝑝𝑝</m:t>
                        </m:r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92D050"/>
                        </a:solidFill>
                      </a:rPr>
                      <m:t>Sim</m:t>
                    </m:r>
                    <m:d>
                      <m:dPr>
                        <m:ctrlP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32" name="Content Placeholder 31">
                <a:extLst>
                  <a:ext uri="{FF2B5EF4-FFF2-40B4-BE49-F238E27FC236}">
                    <a16:creationId xmlns:a16="http://schemas.microsoft.com/office/drawing/2014/main" id="{14E1F3DC-4CF2-487B-9806-88BA9BBDC3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2759850"/>
                <a:ext cx="10960442" cy="3785112"/>
              </a:xfrm>
              <a:blipFill>
                <a:blip r:embed="rId2"/>
                <a:stretch>
                  <a:fillRect l="-1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B73D75A8-CF6E-44D5-AA0B-61FCABEFB1FA}"/>
              </a:ext>
            </a:extLst>
          </p:cNvPr>
          <p:cNvGrpSpPr/>
          <p:nvPr/>
        </p:nvGrpSpPr>
        <p:grpSpPr>
          <a:xfrm>
            <a:off x="4934132" y="5329191"/>
            <a:ext cx="3527504" cy="720759"/>
            <a:chOff x="4293972" y="4856203"/>
            <a:chExt cx="3527504" cy="72075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9FCE8A1-A6B9-4999-8C03-179EC1ED826D}"/>
                </a:ext>
              </a:extLst>
            </p:cNvPr>
            <p:cNvSpPr txBox="1"/>
            <p:nvPr/>
          </p:nvSpPr>
          <p:spPr>
            <a:xfrm>
              <a:off x="4293972" y="5207630"/>
              <a:ext cx="35275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Perfect, statistical or computational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88FE56AE-FC45-4ABF-A98E-42FEF9D314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10416" y="4856203"/>
              <a:ext cx="0" cy="41395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3C4E74B-F1A0-48A0-8F08-5D35F1401923}"/>
              </a:ext>
            </a:extLst>
          </p:cNvPr>
          <p:cNvGrpSpPr/>
          <p:nvPr/>
        </p:nvGrpSpPr>
        <p:grpSpPr>
          <a:xfrm>
            <a:off x="2532165" y="1399546"/>
            <a:ext cx="6988716" cy="1084619"/>
            <a:chOff x="2754587" y="1360240"/>
            <a:chExt cx="6988716" cy="10846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8DCEEC0-3253-4247-B7B2-9E1016E29CA9}"/>
                    </a:ext>
                  </a:extLst>
                </p:cNvPr>
                <p:cNvSpPr txBox="1"/>
                <p:nvPr/>
              </p:nvSpPr>
              <p:spPr>
                <a:xfrm>
                  <a:off x="4326429" y="1360240"/>
                  <a:ext cx="447045" cy="107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1600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8DCEEC0-3253-4247-B7B2-9E1016E29C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6429" y="1360240"/>
                  <a:ext cx="447045" cy="107721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7553ECF-319A-4B62-84F7-CE01D18F7E17}"/>
                    </a:ext>
                  </a:extLst>
                </p:cNvPr>
                <p:cNvSpPr txBox="1"/>
                <p:nvPr/>
              </p:nvSpPr>
              <p:spPr>
                <a:xfrm>
                  <a:off x="4931611" y="1367641"/>
                  <a:ext cx="1796197" cy="107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1600" dirty="0"/>
                    <a:t> Enc(</a:t>
                  </a:r>
                  <a:r>
                    <a:rPr lang="en-US" sz="1600" i="1" dirty="0"/>
                    <a:t>pp</a:t>
                  </a:r>
                  <a:r>
                    <a:rPr lang="en-US" sz="1600" dirty="0"/>
                    <a:t>,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1600" dirty="0"/>
                    <a:t>)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1600" dirty="0"/>
                    <a:t> Enc(</a:t>
                  </a:r>
                  <a:r>
                    <a:rPr lang="en-US" sz="1600" i="1" dirty="0"/>
                    <a:t>pp</a:t>
                  </a:r>
                  <a:r>
                    <a:rPr lang="en-US" sz="1600" dirty="0"/>
                    <a:t>,</a:t>
                  </a:r>
                  <a14:m>
                    <m:oMath xmlns:m="http://schemas.openxmlformats.org/officeDocument/2006/math"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2,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1600" dirty="0"/>
                    <a:t>)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1600" b="0" dirty="0"/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1600" dirty="0"/>
                    <a:t> Enc(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𝑝𝑝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7553ECF-319A-4B62-84F7-CE01D18F7E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1611" y="1367641"/>
                  <a:ext cx="1796197" cy="1077218"/>
                </a:xfrm>
                <a:prstGeom prst="rect">
                  <a:avLst/>
                </a:prstGeom>
                <a:blipFill>
                  <a:blip r:embed="rId4"/>
                  <a:stretch>
                    <a:fillRect t="-1695" r="-680" b="-62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8270257-AB52-40A9-93EA-9C51E0EC5E47}"/>
                </a:ext>
              </a:extLst>
            </p:cNvPr>
            <p:cNvCxnSpPr>
              <a:cxnSpLocks/>
            </p:cNvCxnSpPr>
            <p:nvPr/>
          </p:nvCxnSpPr>
          <p:spPr>
            <a:xfrm>
              <a:off x="4724606" y="1545504"/>
              <a:ext cx="2190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9FB00017-5E7E-4C73-B283-4D2F2A263FC1}"/>
                    </a:ext>
                  </a:extLst>
                </p:cNvPr>
                <p:cNvSpPr/>
                <p:nvPr/>
              </p:nvSpPr>
              <p:spPr>
                <a:xfrm>
                  <a:off x="6982696" y="1593856"/>
                  <a:ext cx="701315" cy="6872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   </m:t>
                        </m:r>
                        <m:nary>
                          <m:naryPr>
                            <m:chr m:val="∑"/>
                            <m:ctrlPr>
                              <a:rPr lang="en-US" sz="1200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2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2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9FB00017-5E7E-4C73-B283-4D2F2A263F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2696" y="1593856"/>
                  <a:ext cx="701315" cy="687278"/>
                </a:xfrm>
                <a:prstGeom prst="ellipse">
                  <a:avLst/>
                </a:prstGeom>
                <a:blipFill>
                  <a:blip r:embed="rId5"/>
                  <a:stretch>
                    <a:fillRect l="-51695" t="-73276" r="-55085" b="-1172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AC4FDCB-1882-43E4-AC81-F2DEE5C13F9E}"/>
                </a:ext>
              </a:extLst>
            </p:cNvPr>
            <p:cNvCxnSpPr>
              <a:cxnSpLocks/>
            </p:cNvCxnSpPr>
            <p:nvPr/>
          </p:nvCxnSpPr>
          <p:spPr>
            <a:xfrm>
              <a:off x="6633333" y="1539447"/>
              <a:ext cx="349363" cy="2338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30350E2-51AF-4932-8B89-3EB47DE1B993}"/>
                </a:ext>
              </a:extLst>
            </p:cNvPr>
            <p:cNvCxnSpPr>
              <a:cxnSpLocks/>
              <a:endCxn id="6" idx="2"/>
            </p:cNvCxnSpPr>
            <p:nvPr/>
          </p:nvCxnSpPr>
          <p:spPr>
            <a:xfrm>
              <a:off x="6633333" y="1827677"/>
              <a:ext cx="349363" cy="1098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C7C65D9-F6E8-4EE6-AF26-FCAAA9756B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66604" y="2075150"/>
              <a:ext cx="316092" cy="2527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85BF84B-1DC2-4FD7-9FF7-A68804F0C202}"/>
                </a:ext>
              </a:extLst>
            </p:cNvPr>
            <p:cNvCxnSpPr>
              <a:cxnSpLocks/>
            </p:cNvCxnSpPr>
            <p:nvPr/>
          </p:nvCxnSpPr>
          <p:spPr>
            <a:xfrm>
              <a:off x="7687694" y="1931099"/>
              <a:ext cx="16693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AC16EF9-4EFA-4A33-92D9-38CB35E4B78A}"/>
                    </a:ext>
                  </a:extLst>
                </p:cNvPr>
                <p:cNvSpPr txBox="1"/>
                <p:nvPr/>
              </p:nvSpPr>
              <p:spPr>
                <a:xfrm>
                  <a:off x="7853282" y="1755426"/>
                  <a:ext cx="275286" cy="2807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AC16EF9-4EFA-4A33-92D9-38CB35E4B7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3282" y="1755426"/>
                  <a:ext cx="275286" cy="280700"/>
                </a:xfrm>
                <a:prstGeom prst="rect">
                  <a:avLst/>
                </a:prstGeom>
                <a:blipFill>
                  <a:blip r:embed="rId6"/>
                  <a:stretch>
                    <a:fillRect b="-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F407DAE-E343-4850-8BDE-4B23F4A7AA1D}"/>
                    </a:ext>
                  </a:extLst>
                </p:cNvPr>
                <p:cNvSpPr txBox="1"/>
                <p:nvPr/>
              </p:nvSpPr>
              <p:spPr>
                <a:xfrm>
                  <a:off x="8347639" y="1773446"/>
                  <a:ext cx="139566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1600" dirty="0"/>
                    <a:t> Dec(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dirty="0" smtClean="0">
                          <a:latin typeface="Cambria Math" panose="02040503050406030204" pitchFamily="18" charset="0"/>
                        </a:rPr>
                        <m:t>pp</m:t>
                      </m:r>
                      <m:r>
                        <a:rPr lang="en-US" sz="1600" b="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F407DAE-E343-4850-8BDE-4B23F4A7AA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7639" y="1773446"/>
                  <a:ext cx="1395664" cy="338554"/>
                </a:xfrm>
                <a:prstGeom prst="rect">
                  <a:avLst/>
                </a:prstGeom>
                <a:blipFill>
                  <a:blip r:embed="rId7"/>
                  <a:stretch>
                    <a:fillRect t="-5357" r="-1310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8CFE3DF-9913-4442-877F-977D0F968C7C}"/>
                </a:ext>
              </a:extLst>
            </p:cNvPr>
            <p:cNvCxnSpPr>
              <a:cxnSpLocks/>
            </p:cNvCxnSpPr>
            <p:nvPr/>
          </p:nvCxnSpPr>
          <p:spPr>
            <a:xfrm>
              <a:off x="4724606" y="1827650"/>
              <a:ext cx="2190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1885A3B-F499-4A18-950B-F664CA581C0E}"/>
                </a:ext>
              </a:extLst>
            </p:cNvPr>
            <p:cNvCxnSpPr>
              <a:cxnSpLocks/>
            </p:cNvCxnSpPr>
            <p:nvPr/>
          </p:nvCxnSpPr>
          <p:spPr>
            <a:xfrm>
              <a:off x="4702273" y="2302030"/>
              <a:ext cx="2190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7853BBA4-7B14-4CBD-A0FD-81B3DD0FD583}"/>
                </a:ext>
              </a:extLst>
            </p:cNvPr>
            <p:cNvCxnSpPr>
              <a:cxnSpLocks/>
            </p:cNvCxnSpPr>
            <p:nvPr/>
          </p:nvCxnSpPr>
          <p:spPr>
            <a:xfrm>
              <a:off x="8128568" y="1941856"/>
              <a:ext cx="2190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BCAF802-A2A3-4575-A232-1E557E25F954}"/>
                    </a:ext>
                  </a:extLst>
                </p:cNvPr>
                <p:cNvSpPr txBox="1"/>
                <p:nvPr/>
              </p:nvSpPr>
              <p:spPr>
                <a:xfrm>
                  <a:off x="2754587" y="1752829"/>
                  <a:ext cx="16382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Setup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(⋅)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BCAF802-A2A3-4575-A232-1E557E25F9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4587" y="1752829"/>
                  <a:ext cx="1638205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E18F50AB-E947-FD5A-7748-30864667395F}"/>
              </a:ext>
            </a:extLst>
          </p:cNvPr>
          <p:cNvSpPr/>
          <p:nvPr/>
        </p:nvSpPr>
        <p:spPr>
          <a:xfrm>
            <a:off x="2617677" y="1192192"/>
            <a:ext cx="3973325" cy="1556426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8EB0655-8979-ACEF-7FCB-B3975530E0AE}"/>
                  </a:ext>
                </a:extLst>
              </p:cNvPr>
              <p:cNvSpPr/>
              <p:nvPr/>
            </p:nvSpPr>
            <p:spPr>
              <a:xfrm>
                <a:off x="1649004" y="3069449"/>
                <a:ext cx="8506957" cy="2833737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274320" tIns="0" bIns="0" rtlCol="0" anchor="ctr"/>
              <a:lstStyle/>
              <a:p>
                <a:r>
                  <a:rPr lang="en-US" sz="3200" b="1" dirty="0">
                    <a:solidFill>
                      <a:srgbClr val="FFC000"/>
                    </a:solidFill>
                  </a:rPr>
                  <a:t>Difference from standard RE is the separation</a:t>
                </a:r>
                <a:br>
                  <a:rPr lang="en-US" sz="3200" b="1" dirty="0">
                    <a:solidFill>
                      <a:srgbClr val="FFC000"/>
                    </a:solidFill>
                  </a:rPr>
                </a:br>
                <a:r>
                  <a:rPr lang="en-US" sz="3200" b="1" dirty="0">
                    <a:solidFill>
                      <a:srgbClr val="FFC000"/>
                    </a:solidFill>
                  </a:rPr>
                  <a:t>of local pre-processing vs. global combination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400" b="1" dirty="0">
                    <a:solidFill>
                      <a:srgbClr val="FFC000"/>
                    </a:solidFill>
                    <a:sym typeface="Wingdings" panose="05000000000000000000" pitchFamily="2" charset="2"/>
                  </a:rPr>
                  <a:t> </a:t>
                </a:r>
                <a:r>
                  <a:rPr lang="en-US" sz="2400" b="1" dirty="0">
                    <a:solidFill>
                      <a:srgbClr val="FFC000"/>
                    </a:solidFill>
                  </a:rPr>
                  <a:t>Can get by with a degree-1 combination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sz="3200" b="1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FFC000"/>
                    </a:solidFill>
                  </a:rPr>
                  <a:t>’s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8EB0655-8979-ACEF-7FCB-B3975530E0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004" y="3069449"/>
                <a:ext cx="8506957" cy="28337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Up 11">
            <a:extLst>
              <a:ext uri="{FF2B5EF4-FFF2-40B4-BE49-F238E27FC236}">
                <a16:creationId xmlns:a16="http://schemas.microsoft.com/office/drawing/2014/main" id="{FC63EB10-5EC4-5B7A-A632-D386A05AB576}"/>
              </a:ext>
            </a:extLst>
          </p:cNvPr>
          <p:cNvSpPr/>
          <p:nvPr/>
        </p:nvSpPr>
        <p:spPr>
          <a:xfrm>
            <a:off x="4411834" y="2766311"/>
            <a:ext cx="606603" cy="771752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11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EEC57-D7A5-4F65-B00D-08621BD4F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5DDB9A-C19F-413F-A692-CC84A80D79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1680520"/>
                <a:ext cx="10960442" cy="241806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All functions have computational ARE</a:t>
                </a:r>
              </a:p>
              <a:p>
                <a:pPr lvl="1"/>
                <a:r>
                  <a:rPr lang="en-US" dirty="0"/>
                  <a:t>Assuming DDH-like hardness in bilinear groups</a:t>
                </a:r>
              </a:p>
              <a:p>
                <a:r>
                  <a:rPr lang="en-US" dirty="0"/>
                  <a:t>Corollary: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can be computed securely in the shuffle model</a:t>
                </a:r>
              </a:p>
              <a:p>
                <a:pPr marL="457200" lvl="1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</a:t>
                </a:r>
                <a:r>
                  <a:rPr lang="en-US" dirty="0"/>
                  <a:t>General-purpose compiler from centralized differential privacy</a:t>
                </a:r>
                <a:br>
                  <a:rPr lang="en-US" dirty="0"/>
                </a:br>
                <a:r>
                  <a:rPr lang="en-US" dirty="0"/>
                  <a:t>     to (non-robust) D.P. in the shuffle model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5DDB9A-C19F-413F-A692-CC84A80D79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680520"/>
                <a:ext cx="10960442" cy="2418068"/>
              </a:xfrm>
              <a:blipFill>
                <a:blip r:embed="rId2"/>
                <a:stretch>
                  <a:fillRect l="-1169" t="-5051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80F512CF-D345-4E71-4042-452A37C8C808}"/>
              </a:ext>
            </a:extLst>
          </p:cNvPr>
          <p:cNvSpPr/>
          <p:nvPr/>
        </p:nvSpPr>
        <p:spPr>
          <a:xfrm>
            <a:off x="3923069" y="4721277"/>
            <a:ext cx="4122741" cy="91240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74320" tIns="0" bIns="0" rtlCol="0" anchor="ctr"/>
          <a:lstStyle/>
          <a:p>
            <a:r>
              <a:rPr lang="en-US" sz="3200" b="1" dirty="0">
                <a:solidFill>
                  <a:srgbClr val="FFC000"/>
                </a:solidFill>
              </a:rPr>
              <a:t>Main focus of this talk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FD37B72D-C5BD-6F61-B226-3613881CACFA}"/>
              </a:ext>
            </a:extLst>
          </p:cNvPr>
          <p:cNvSpPr/>
          <p:nvPr/>
        </p:nvSpPr>
        <p:spPr>
          <a:xfrm>
            <a:off x="7625080" y="1041400"/>
            <a:ext cx="3921760" cy="1463040"/>
          </a:xfrm>
          <a:prstGeom prst="cloudCallout">
            <a:avLst>
              <a:gd name="adj1" fmla="val -8786"/>
              <a:gd name="adj2" fmla="val 7083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[IKOS’06], we’ll describe it a little later</a:t>
            </a:r>
          </a:p>
        </p:txBody>
      </p:sp>
    </p:spTree>
    <p:extLst>
      <p:ext uri="{BB962C8B-B14F-4D97-AF65-F5344CB8AC3E}">
        <p14:creationId xmlns:p14="http://schemas.microsoft.com/office/powerpoint/2010/main" val="3005944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EEC57-D7A5-4F65-B00D-08621BD4F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5DDB9A-C19F-413F-A692-CC84A80D79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1680518"/>
                <a:ext cx="10960442" cy="501667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solidFill>
                      <a:schemeClr val="tx1">
                        <a:lumMod val="65000"/>
                      </a:schemeClr>
                    </a:solidFill>
                  </a:rPr>
                  <a:t>All functions have computational ARE</a:t>
                </a:r>
              </a:p>
              <a:p>
                <a:pPr lvl="1"/>
                <a:r>
                  <a:rPr lang="en-US" dirty="0">
                    <a:solidFill>
                      <a:schemeClr val="tx1">
                        <a:lumMod val="65000"/>
                      </a:schemeClr>
                    </a:solidFill>
                  </a:rPr>
                  <a:t>Assuming DDH-like hardness in bilinear groups</a:t>
                </a:r>
              </a:p>
              <a:p>
                <a:r>
                  <a:rPr lang="en-US" dirty="0">
                    <a:solidFill>
                      <a:schemeClr val="tx1">
                        <a:lumMod val="65000"/>
                      </a:schemeClr>
                    </a:solidFill>
                  </a:rPr>
                  <a:t>Corollary: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tx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tx1">
                        <a:lumMod val="65000"/>
                      </a:schemeClr>
                    </a:solidFill>
                  </a:rPr>
                  <a:t> can be computed securely in the shuffle model</a:t>
                </a: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chemeClr val="tx1">
                        <a:lumMod val="65000"/>
                      </a:schemeClr>
                    </a:solidFill>
                    <a:sym typeface="Wingdings" panose="05000000000000000000" pitchFamily="2" charset="2"/>
                  </a:rPr>
                  <a:t></a:t>
                </a:r>
                <a:r>
                  <a:rPr lang="en-US" dirty="0">
                    <a:solidFill>
                      <a:schemeClr val="tx1">
                        <a:lumMod val="65000"/>
                      </a:schemeClr>
                    </a:solidFill>
                  </a:rPr>
                  <a:t>General-purpose compiler from centralized differential privacy</a:t>
                </a:r>
                <a:br>
                  <a:rPr lang="en-US" dirty="0">
                    <a:solidFill>
                      <a:schemeClr val="tx1">
                        <a:lumMod val="65000"/>
                      </a:schemeClr>
                    </a:solidFill>
                  </a:rPr>
                </a:br>
                <a:r>
                  <a:rPr lang="en-US" dirty="0">
                    <a:solidFill>
                      <a:schemeClr val="tx1">
                        <a:lumMod val="65000"/>
                      </a:schemeClr>
                    </a:solidFill>
                  </a:rPr>
                  <a:t>     to (non-robust) D.P. in the shuffle model</a:t>
                </a:r>
              </a:p>
              <a:p>
                <a:r>
                  <a:rPr lang="en-US" dirty="0"/>
                  <a:t>Upper/lower bounds on statistical/perfect ARE</a:t>
                </a:r>
              </a:p>
              <a:p>
                <a:r>
                  <a:rPr lang="en-US" dirty="0"/>
                  <a:t>A notion of robust-ARE, construction in the ideal-OBF model</a:t>
                </a:r>
              </a:p>
              <a:p>
                <a:pPr lvl="1"/>
                <a:r>
                  <a:rPr lang="en-US" dirty="0"/>
                  <a:t>Secure even against collusion of the evaluator with input parties</a:t>
                </a:r>
              </a:p>
              <a:p>
                <a:pPr lvl="1"/>
                <a:r>
                  <a:rPr lang="en-US" dirty="0"/>
                  <a:t>Connection to “Best-possible I.T. MPC” (BIT-MPC, [HIKR’18])</a:t>
                </a:r>
              </a:p>
              <a:p>
                <a:pPr lvl="1"/>
                <a:r>
                  <a:rPr lang="en-US" dirty="0"/>
                  <a:t>Connections to multi-party-RE (MPRE [ABT’21])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5DDB9A-C19F-413F-A692-CC84A80D79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680518"/>
                <a:ext cx="10960442" cy="5016673"/>
              </a:xfrm>
              <a:blipFill>
                <a:blip r:embed="rId2"/>
                <a:stretch>
                  <a:fillRect l="-1169" t="-2430" b="-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80F512CF-D345-4E71-4042-452A37C8C808}"/>
              </a:ext>
            </a:extLst>
          </p:cNvPr>
          <p:cNvSpPr/>
          <p:nvPr/>
        </p:nvSpPr>
        <p:spPr>
          <a:xfrm>
            <a:off x="9423860" y="3732651"/>
            <a:ext cx="2082339" cy="91240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74320" tIns="0" bIns="0" rtlCol="0" anchor="ctr"/>
          <a:lstStyle/>
          <a:p>
            <a:r>
              <a:rPr lang="en-US" sz="3200" b="1" dirty="0">
                <a:solidFill>
                  <a:srgbClr val="FFC000"/>
                </a:solidFill>
              </a:rPr>
              <a:t>Not today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696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78DEAE-E0CA-42BB-BA2E-F6A39AAEB4B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A1A6209-623F-4A40-A043-EF97F4DE51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CC2A95-AB18-4E2B-BAAB-ED507F826E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0</TotalTime>
  <Words>2106</Words>
  <Application>Microsoft Office PowerPoint</Application>
  <PresentationFormat>Widescreen</PresentationFormat>
  <Paragraphs>364</Paragraphs>
  <Slides>30</Slides>
  <Notes>6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Courier New</vt:lpstr>
      <vt:lpstr>Segoe UI</vt:lpstr>
      <vt:lpstr>Times New Roman</vt:lpstr>
      <vt:lpstr>Wingdings</vt:lpstr>
      <vt:lpstr>Celestial</vt:lpstr>
      <vt:lpstr>Additive Randomized Encodings and Their Applications</vt:lpstr>
      <vt:lpstr>Secure MPC for the sum function</vt:lpstr>
      <vt:lpstr>What if every f could be computed securely by…</vt:lpstr>
      <vt:lpstr>Maybe it is not that crazy</vt:lpstr>
      <vt:lpstr>Additive Randomized Encoding (ARE)</vt:lpstr>
      <vt:lpstr>Example: ARE for n-party OR</vt:lpstr>
      <vt:lpstr>Additive Randomized Encoding (ARE)</vt:lpstr>
      <vt:lpstr>Main results</vt:lpstr>
      <vt:lpstr>Main results</vt:lpstr>
      <vt:lpstr>Computational ARE for all Functions</vt:lpstr>
      <vt:lpstr>ARE for EQ</vt:lpstr>
      <vt:lpstr>ARE for EQ</vt:lpstr>
      <vt:lpstr>ARE for EQ (2)</vt:lpstr>
      <vt:lpstr>From EQ to OT</vt:lpstr>
      <vt:lpstr>From EQ to OT</vt:lpstr>
      <vt:lpstr>From EQ to OT (2)</vt:lpstr>
      <vt:lpstr>From OT to any Function</vt:lpstr>
      <vt:lpstr>Implications of this result</vt:lpstr>
      <vt:lpstr>The Shuffle model</vt:lpstr>
      <vt:lpstr>The Shuffle model</vt:lpstr>
      <vt:lpstr>The Shuffle model (2)</vt:lpstr>
      <vt:lpstr>Corollary: computing every f in the Shuffle model</vt:lpstr>
      <vt:lpstr>From Centralized to Shuffle-model DP</vt:lpstr>
      <vt:lpstr>From Centralized to Shuffle-model DP</vt:lpstr>
      <vt:lpstr>More in the paper</vt:lpstr>
      <vt:lpstr>Even more in the paper</vt:lpstr>
      <vt:lpstr>Summary</vt:lpstr>
      <vt:lpstr>Open problems</vt:lpstr>
      <vt:lpstr>Statistical ARE for Capped Sum</vt:lpstr>
      <vt:lpstr>Robust Additive Randomized Encoding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Additive Randomized Encodings and Their Applications</dc:title>
  <dc:creator/>
  <cp:lastModifiedBy/>
  <cp:revision>1</cp:revision>
  <dcterms:created xsi:type="dcterms:W3CDTF">2023-05-01T17:37:37Z</dcterms:created>
  <dcterms:modified xsi:type="dcterms:W3CDTF">2023-08-17T21:29:30Z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