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29"/>
  </p:notesMasterIdLst>
  <p:sldIdLst>
    <p:sldId id="257" r:id="rId2"/>
    <p:sldId id="1565" r:id="rId3"/>
    <p:sldId id="1567" r:id="rId4"/>
    <p:sldId id="1569" r:id="rId5"/>
    <p:sldId id="1571" r:id="rId6"/>
    <p:sldId id="1598" r:id="rId7"/>
    <p:sldId id="1550" r:id="rId8"/>
    <p:sldId id="1617" r:id="rId9"/>
    <p:sldId id="1563" r:id="rId10"/>
    <p:sldId id="1528" r:id="rId11"/>
    <p:sldId id="1624" r:id="rId12"/>
    <p:sldId id="1602" r:id="rId13"/>
    <p:sldId id="1582" r:id="rId14"/>
    <p:sldId id="1618" r:id="rId15"/>
    <p:sldId id="1612" r:id="rId16"/>
    <p:sldId id="1620" r:id="rId17"/>
    <p:sldId id="1621" r:id="rId18"/>
    <p:sldId id="1619" r:id="rId19"/>
    <p:sldId id="1622" r:id="rId20"/>
    <p:sldId id="1611" r:id="rId21"/>
    <p:sldId id="1623" r:id="rId22"/>
    <p:sldId id="1615" r:id="rId23"/>
    <p:sldId id="1606" r:id="rId24"/>
    <p:sldId id="1573" r:id="rId25"/>
    <p:sldId id="1616" r:id="rId26"/>
    <p:sldId id="1592" r:id="rId27"/>
    <p:sldId id="1580" r:id="rId28"/>
  </p:sldIdLst>
  <p:sldSz cx="12192000" cy="6858000"/>
  <p:notesSz cx="6858000" cy="9144000"/>
  <p:embeddedFontLst>
    <p:embeddedFont>
      <p:font typeface="Calibri" panose="020F0502020204030204" pitchFamily="34" charset="0"/>
      <p:regular r:id="rId30"/>
      <p:bold r:id="rId31"/>
      <p:italic r:id="rId32"/>
      <p:boldItalic r:id="rId33"/>
    </p:embeddedFont>
    <p:embeddedFont>
      <p:font typeface="Cambria Math" panose="02040503050406030204" pitchFamily="18" charset="0"/>
      <p:regular r:id="rId34"/>
    </p:embeddedFont>
    <p:embeddedFont>
      <p:font typeface="Candara" panose="020E0502030303020204" pitchFamily="34" charset="0"/>
      <p:regular r:id="rId35"/>
      <p:bold r:id="rId36"/>
      <p:italic r:id="rId37"/>
      <p:boldItalic r:id="rId3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20" userDrawn="1">
          <p15:clr>
            <a:srgbClr val="A4A3A4"/>
          </p15:clr>
        </p15:guide>
        <p15:guide id="2" pos="528"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2F2F2"/>
    <a:srgbClr val="FF0000"/>
    <a:srgbClr val="FFFD78"/>
    <a:srgbClr val="93F4F1"/>
    <a:srgbClr val="D5FC79"/>
    <a:srgbClr val="FFFBF0"/>
    <a:srgbClr val="FFFBF1"/>
    <a:srgbClr val="4D6B3C"/>
    <a:srgbClr val="EBFEE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843"/>
    <p:restoredTop sz="64155"/>
  </p:normalViewPr>
  <p:slideViewPr>
    <p:cSldViewPr snapToGrid="0" snapToObjects="1">
      <p:cViewPr>
        <p:scale>
          <a:sx n="82" d="100"/>
          <a:sy n="82" d="100"/>
        </p:scale>
        <p:origin x="592" y="-48"/>
      </p:cViewPr>
      <p:guideLst>
        <p:guide orient="horz" pos="720"/>
        <p:guide pos="528"/>
      </p:guideLst>
    </p:cSldViewPr>
  </p:slideViewPr>
  <p:notesTextViewPr>
    <p:cViewPr>
      <p:scale>
        <a:sx n="200" d="100"/>
        <a:sy n="200" d="100"/>
      </p:scale>
      <p:origin x="0" y="0"/>
    </p:cViewPr>
  </p:notesTextViewPr>
  <p:sorterViewPr>
    <p:cViewPr>
      <p:scale>
        <a:sx n="80" d="100"/>
        <a:sy n="80" d="100"/>
      </p:scale>
      <p:origin x="0" y="0"/>
    </p:cViewPr>
  </p:sorterViewPr>
  <p:notesViewPr>
    <p:cSldViewPr snapToGrid="0" snapToObjects="1" showGuides="1">
      <p:cViewPr>
        <p:scale>
          <a:sx n="121" d="100"/>
          <a:sy n="121" d="100"/>
        </p:scale>
        <p:origin x="3152" y="-61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Candara" panose="020E0502030303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Candara" panose="020E0502030303020204" pitchFamily="34" charset="0"/>
              </a:defRPr>
            </a:lvl1pPr>
          </a:lstStyle>
          <a:p>
            <a:fld id="{AB9225D0-011C-8348-8557-C8DD044432AD}" type="datetimeFigureOut">
              <a:rPr lang="en-US" smtClean="0"/>
              <a:pPr/>
              <a:t>8/17/23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Candara" panose="020E0502030303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Candara" panose="020E0502030303020204" pitchFamily="34" charset="0"/>
              </a:defRPr>
            </a:lvl1pPr>
          </a:lstStyle>
          <a:p>
            <a:fld id="{4FE6FACE-F25D-A444-A8EE-6249ECDAD730}" type="slidenum">
              <a:rPr lang="en-US" smtClean="0"/>
              <a:pPr/>
              <a:t>‹#›</a:t>
            </a:fld>
            <a:endParaRPr lang="en-US" dirty="0"/>
          </a:p>
        </p:txBody>
      </p:sp>
    </p:spTree>
    <p:extLst>
      <p:ext uri="{BB962C8B-B14F-4D97-AF65-F5344CB8AC3E}">
        <p14:creationId xmlns:p14="http://schemas.microsoft.com/office/powerpoint/2010/main" val="1162351325"/>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Candara" panose="020E0502030303020204" pitchFamily="34" charset="0"/>
        <a:ea typeface="+mn-ea"/>
        <a:cs typeface="+mn-cs"/>
      </a:defRPr>
    </a:lvl1pPr>
    <a:lvl2pPr marL="457200" algn="l" defTabSz="914400" rtl="0" eaLnBrk="1" latinLnBrk="0" hangingPunct="1">
      <a:defRPr sz="1200" b="0" i="0" kern="1200">
        <a:solidFill>
          <a:schemeClr val="tx1"/>
        </a:solidFill>
        <a:latin typeface="Candara" panose="020E0502030303020204" pitchFamily="34" charset="0"/>
        <a:ea typeface="+mn-ea"/>
        <a:cs typeface="+mn-cs"/>
      </a:defRPr>
    </a:lvl2pPr>
    <a:lvl3pPr marL="914400" algn="l" defTabSz="914400" rtl="0" eaLnBrk="1" latinLnBrk="0" hangingPunct="1">
      <a:defRPr sz="1200" b="0" i="0" kern="1200">
        <a:solidFill>
          <a:schemeClr val="tx1"/>
        </a:solidFill>
        <a:latin typeface="Candara" panose="020E0502030303020204" pitchFamily="34" charset="0"/>
        <a:ea typeface="+mn-ea"/>
        <a:cs typeface="+mn-cs"/>
      </a:defRPr>
    </a:lvl3pPr>
    <a:lvl4pPr marL="1371600" algn="l" defTabSz="914400" rtl="0" eaLnBrk="1" latinLnBrk="0" hangingPunct="1">
      <a:defRPr sz="1200" b="0" i="0" kern="1200">
        <a:solidFill>
          <a:schemeClr val="tx1"/>
        </a:solidFill>
        <a:latin typeface="Candara" panose="020E0502030303020204" pitchFamily="34" charset="0"/>
        <a:ea typeface="+mn-ea"/>
        <a:cs typeface="+mn-cs"/>
      </a:defRPr>
    </a:lvl4pPr>
    <a:lvl5pPr marL="1828800" algn="l" defTabSz="914400" rtl="0" eaLnBrk="1" latinLnBrk="0" hangingPunct="1">
      <a:defRPr sz="1200" b="0" i="0" kern="1200">
        <a:solidFill>
          <a:schemeClr val="tx1"/>
        </a:solidFill>
        <a:latin typeface="Candara" panose="020E0502030303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80" userDrawn="1">
          <p15:clr>
            <a:srgbClr val="F26B43"/>
          </p15:clr>
        </p15:guide>
        <p15:guide id="2" pos="2160"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 everyone. At a very high level, this work initiates the study of the costs of the offline phase of preprocessing attacks.</a:t>
            </a:r>
          </a:p>
        </p:txBody>
      </p:sp>
      <p:sp>
        <p:nvSpPr>
          <p:cNvPr id="4" name="Slide Number Placeholder 3"/>
          <p:cNvSpPr>
            <a:spLocks noGrp="1"/>
          </p:cNvSpPr>
          <p:nvPr>
            <p:ph type="sldNum" sz="quarter" idx="5"/>
          </p:nvPr>
        </p:nvSpPr>
        <p:spPr/>
        <p:txBody>
          <a:bodyPr/>
          <a:lstStyle/>
          <a:p>
            <a:fld id="{AF9716D6-04AB-3A4A-A653-D1EEC8A53BAE}" type="slidenum">
              <a:rPr lang="en-US" smtClean="0"/>
              <a:t>1</a:t>
            </a:fld>
            <a:endParaRPr lang="en-US"/>
          </a:p>
        </p:txBody>
      </p:sp>
    </p:spTree>
    <p:extLst>
      <p:ext uri="{BB962C8B-B14F-4D97-AF65-F5344CB8AC3E}">
        <p14:creationId xmlns:p14="http://schemas.microsoft.com/office/powerpoint/2010/main" val="368215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 me start by briefly recalling the formalization of the auxiliary input ideal models in prior work on time-space tradeoffs. Here the adversary is a two stage one. The first stage has unbounded access to the ideal object which may be a random oracle, an ideal cipher, a generic group oracle </a:t>
            </a:r>
            <a:r>
              <a:rPr lang="en-US" dirty="0" err="1"/>
              <a:t>etc</a:t>
            </a:r>
            <a:r>
              <a:rPr lang="en-US" dirty="0"/>
              <a:t>, and can output S bits of advice to the second stage. The latter gets to see the problem instance, can make at most T queries to the ideal object and needs to solve the instance. </a:t>
            </a:r>
          </a:p>
        </p:txBody>
      </p:sp>
      <p:sp>
        <p:nvSpPr>
          <p:cNvPr id="4" name="Slide Number Placeholder 3"/>
          <p:cNvSpPr>
            <a:spLocks noGrp="1"/>
          </p:cNvSpPr>
          <p:nvPr>
            <p:ph type="sldNum" sz="quarter" idx="5"/>
          </p:nvPr>
        </p:nvSpPr>
        <p:spPr/>
        <p:txBody>
          <a:bodyPr/>
          <a:lstStyle/>
          <a:p>
            <a:fld id="{4FE6FACE-F25D-A444-A8EE-6249ECDAD730}" type="slidenum">
              <a:rPr lang="en-US" smtClean="0"/>
              <a:pPr/>
              <a:t>10</a:t>
            </a:fld>
            <a:endParaRPr lang="en-US" dirty="0"/>
          </a:p>
        </p:txBody>
      </p:sp>
    </p:spTree>
    <p:extLst>
      <p:ext uri="{BB962C8B-B14F-4D97-AF65-F5344CB8AC3E}">
        <p14:creationId xmlns:p14="http://schemas.microsoft.com/office/powerpoint/2010/main" val="38326165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model we introduce in our work is the dual to the time-space tradeoff model. Here the first stage adversary is allowed only T_1 queries to the ideal object, and instead the advice it can pass on to the second stage is unbounded. The second stage can make T_2 queries to the ideal object.</a:t>
            </a:r>
          </a:p>
          <a:p>
            <a:endParaRPr lang="en-US" dirty="0"/>
          </a:p>
          <a:p>
            <a:r>
              <a:rPr lang="en-US" dirty="0"/>
              <a:t>We will refer to such an adversary A as a T_1,T_2 adversary.</a:t>
            </a:r>
          </a:p>
        </p:txBody>
      </p:sp>
      <p:sp>
        <p:nvSpPr>
          <p:cNvPr id="4" name="Slide Number Placeholder 3"/>
          <p:cNvSpPr>
            <a:spLocks noGrp="1"/>
          </p:cNvSpPr>
          <p:nvPr>
            <p:ph type="sldNum" sz="quarter" idx="5"/>
          </p:nvPr>
        </p:nvSpPr>
        <p:spPr/>
        <p:txBody>
          <a:bodyPr/>
          <a:lstStyle/>
          <a:p>
            <a:fld id="{4FE6FACE-F25D-A444-A8EE-6249ECDAD730}" type="slidenum">
              <a:rPr lang="en-US" smtClean="0"/>
              <a:pPr/>
              <a:t>11</a:t>
            </a:fld>
            <a:endParaRPr lang="en-US" dirty="0"/>
          </a:p>
        </p:txBody>
      </p:sp>
    </p:spTree>
    <p:extLst>
      <p:ext uri="{BB962C8B-B14F-4D97-AF65-F5344CB8AC3E}">
        <p14:creationId xmlns:p14="http://schemas.microsoft.com/office/powerpoint/2010/main" val="40122487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baseline="0" dirty="0"/>
                  <a:t>This brings us to our first result. We show in this model that salting generically defeats preprocessing in a quantitative sense. </a:t>
                </a:r>
              </a:p>
              <a:p>
                <a:endParaRPr lang="en-US" dirty="0"/>
              </a:p>
              <a:p>
                <a:r>
                  <a:rPr lang="en-US" baseline="0" dirty="0"/>
                  <a:t>In more detail, let \</a:t>
                </a:r>
                <a:r>
                  <a:rPr lang="en-US" baseline="0" dirty="0" err="1"/>
                  <a:t>Pi^g</a:t>
                </a:r>
                <a:r>
                  <a:rPr lang="en-US" baseline="0" dirty="0"/>
                  <a:t> be a scheme that uses the random oracle g, and assume that for all T^* query adversary the maximum advantage against \</a:t>
                </a:r>
                <a:r>
                  <a:rPr lang="en-US" baseline="0" dirty="0" err="1"/>
                  <a:t>Pi^g</a:t>
                </a:r>
                <a:r>
                  <a:rPr lang="en-US" baseline="0" dirty="0"/>
                  <a:t> is at most 0.4. Then if we consider the salted version of the scheme where the salt is picked uniformly at random, we can show that for all adversaries to win with advantage 0.9, either the offline time must be nearly as high as the time needed to win against every salt, or the online time must be nearly as large as T^*. This essentially says that to achieve advantage close to 1, the adversary cannot really trade offline time and online time. This generalizes to any arbitrary ideal primitive beyond random oracles, and I refer you to our paper for that.</a:t>
                </a:r>
              </a:p>
              <a:p>
                <a:endParaRPr lang="en-US" baseline="0" dirty="0"/>
              </a:p>
              <a:p>
                <a:r>
                  <a:rPr lang="en-US" dirty="0"/>
                  <a:t>However, there are two issues with this result. First is that this deals with adversaries which have advantage close to 1, and secondly it holds for constructions where every query to the random oracle is salted, something that is not the case for constructions like </a:t>
                </a:r>
                <a:r>
                  <a:rPr lang="en-US" dirty="0" err="1"/>
                  <a:t>merkle-damgard</a:t>
                </a:r>
                <a:r>
                  <a:rPr lang="en-US" dirty="0"/>
                  <a:t>.</a:t>
                </a:r>
                <a:endParaRPr lang="en-US" baseline="0" dirty="0"/>
              </a:p>
              <a:p>
                <a:endParaRPr lang="en-US" dirty="0"/>
              </a:p>
              <a:p>
                <a:r>
                  <a:rPr lang="en-US" baseline="0" dirty="0"/>
                  <a:t>To overcome the first issue, let me tell you a bit more about how the technique behind this theorem actually gives a generic techniques to upper bound the advantage for any (T_1, T_2) adversary. </a:t>
                </a:r>
              </a:p>
              <a:p>
                <a:endParaRPr lang="en-US" baseline="0" dirty="0"/>
              </a:p>
            </p:txBody>
          </p:sp>
        </mc:Choice>
        <mc:Fallback xmlns="">
          <p:sp>
            <p:nvSpPr>
              <p:cNvPr id="3" name="Notes Placeholder 2"/>
              <p:cNvSpPr>
                <a:spLocks noGrp="1"/>
              </p:cNvSpPr>
              <p:nvPr>
                <p:ph type="body" idx="1"/>
              </p:nvPr>
            </p:nvSpPr>
            <p:spPr/>
            <p:txBody>
              <a:bodyPr/>
              <a:lstStyle/>
              <a:p>
                <a:r>
                  <a:rPr lang="en-US" dirty="0"/>
                  <a:t>Our first result confirms the intuition that salting defeats preprocessing, generically. What do I mean by this?</a:t>
                </a:r>
              </a:p>
              <a:p>
                <a:endParaRPr lang="en-US" dirty="0"/>
              </a:p>
              <a:p>
                <a:r>
                  <a:rPr lang="en-US" dirty="0"/>
                  <a:t>Consider a scheme </a:t>
                </a:r>
                <a:r>
                  <a:rPr lang="en-US" b="0" i="0">
                    <a:latin typeface="Cambria Math" panose="02040503050406030204" pitchFamily="18" charset="0"/>
                  </a:rPr>
                  <a:t>Π</a:t>
                </a:r>
                <a:r>
                  <a:rPr lang="en-US" dirty="0"/>
                  <a:t> that uses</a:t>
                </a:r>
                <a:r>
                  <a:rPr lang="en-US" baseline="0" dirty="0"/>
                  <a:t> a hash function g with output length n bits. We say that this construction is T,\epsilon secure for some security property sec, if for all online-only adversaries against that security property making T* q </a:t>
                </a:r>
                <a:r>
                  <a:rPr lang="en-US" baseline="0" dirty="0" err="1"/>
                  <a:t>eries</a:t>
                </a:r>
                <a:r>
                  <a:rPr lang="en-US" baseline="0" dirty="0"/>
                  <a:t> the advantage is upper bounded by epsilon.</a:t>
                </a:r>
                <a:br>
                  <a:rPr lang="en-US" baseline="0" dirty="0"/>
                </a:br>
                <a:br>
                  <a:rPr lang="en-US" baseline="0" dirty="0"/>
                </a:br>
                <a:br>
                  <a:rPr lang="en-US" baseline="0" dirty="0"/>
                </a:br>
                <a:r>
                  <a:rPr lang="en-US" baseline="0" dirty="0"/>
                  <a:t>Now replace g with a keyed or salted hash function h, where the salt is picked uniformly at random. This is known as salting.</a:t>
                </a:r>
              </a:p>
              <a:p>
                <a:endParaRPr lang="en-US" baseline="0" dirty="0"/>
              </a:p>
              <a:p>
                <a:endParaRPr lang="en-US" baseline="0" dirty="0"/>
              </a:p>
              <a:p>
                <a:r>
                  <a:rPr lang="en-US" baseline="0" dirty="0"/>
                  <a:t>What we show that if \</a:t>
                </a:r>
                <a:r>
                  <a:rPr lang="en-US" baseline="0" dirty="0" err="1"/>
                  <a:t>pi^g</a:t>
                </a:r>
                <a:r>
                  <a:rPr lang="en-US" baseline="0" dirty="0"/>
                  <a:t> is (T*,epsilon) secure, then for a T_1,T_2 adversary to have advantage very close to one, would need either the adversary to solve the problem for nearly all choices of the salt in preprocessing phase or need it to run for time almost close to T^* in the online phase. Meaning that, there is no essential tradeoff between queries of offline and online phases.</a:t>
                </a:r>
              </a:p>
            </p:txBody>
          </p:sp>
        </mc:Fallback>
      </mc:AlternateContent>
      <p:sp>
        <p:nvSpPr>
          <p:cNvPr id="4" name="Slide Number Placeholder 3"/>
          <p:cNvSpPr>
            <a:spLocks noGrp="1"/>
          </p:cNvSpPr>
          <p:nvPr>
            <p:ph type="sldNum" sz="quarter" idx="5"/>
          </p:nvPr>
        </p:nvSpPr>
        <p:spPr/>
        <p:txBody>
          <a:bodyPr/>
          <a:lstStyle/>
          <a:p>
            <a:fld id="{4FE6FACE-F25D-A444-A8EE-6249ECDAD730}" type="slidenum">
              <a:rPr lang="en-US" smtClean="0"/>
              <a:pPr/>
              <a:t>12</a:t>
            </a:fld>
            <a:endParaRPr lang="en-US" dirty="0"/>
          </a:p>
        </p:txBody>
      </p:sp>
    </p:spTree>
    <p:extLst>
      <p:ext uri="{BB962C8B-B14F-4D97-AF65-F5344CB8AC3E}">
        <p14:creationId xmlns:p14="http://schemas.microsoft.com/office/powerpoint/2010/main" val="42719266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The proof proceeds in two steps: we first show that for any adversary making T^*/2 queries in expectation, the advantage is at most 0.9.</a:t>
            </a:r>
          </a:p>
          <a:p>
            <a:r>
              <a:rPr lang="en-US" dirty="0"/>
              <a:t>This follows  from Markov’s inequality. </a:t>
            </a:r>
          </a:p>
          <a:p>
            <a:endParaRPr lang="en-US" dirty="0"/>
          </a:p>
          <a:p>
            <a:r>
              <a:rPr lang="en-US" dirty="0"/>
              <a:t>The second implication follows from a general lemma, which says that …</a:t>
            </a:r>
          </a:p>
        </p:txBody>
      </p:sp>
      <p:sp>
        <p:nvSpPr>
          <p:cNvPr id="4" name="Slide Number Placeholder 3"/>
          <p:cNvSpPr>
            <a:spLocks noGrp="1"/>
          </p:cNvSpPr>
          <p:nvPr>
            <p:ph type="sldNum" sz="quarter" idx="5"/>
          </p:nvPr>
        </p:nvSpPr>
        <p:spPr/>
        <p:txBody>
          <a:bodyPr/>
          <a:lstStyle/>
          <a:p>
            <a:fld id="{4FE6FACE-F25D-A444-A8EE-6249ECDAD730}" type="slidenum">
              <a:rPr lang="en-US" smtClean="0"/>
              <a:pPr/>
              <a:t>13</a:t>
            </a:fld>
            <a:endParaRPr lang="en-US" dirty="0"/>
          </a:p>
        </p:txBody>
      </p:sp>
    </p:spTree>
    <p:extLst>
      <p:ext uri="{BB962C8B-B14F-4D97-AF65-F5344CB8AC3E}">
        <p14:creationId xmlns:p14="http://schemas.microsoft.com/office/powerpoint/2010/main" val="27350772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every T_1,T_2 adversary A, one can constructed an online only adversary B making T_1/2^s+T_2 queries in expectation that has the same advantage.</a:t>
            </a:r>
          </a:p>
          <a:p>
            <a:endParaRPr lang="en-US" dirty="0"/>
          </a:p>
          <a:p>
            <a:endParaRPr lang="en-US" dirty="0"/>
          </a:p>
          <a:p>
            <a:r>
              <a:rPr lang="en-US" dirty="0"/>
              <a:t>A prior work by jaeger and </a:t>
            </a:r>
            <a:r>
              <a:rPr lang="en-US" dirty="0" err="1"/>
              <a:t>Tessaro</a:t>
            </a:r>
            <a:r>
              <a:rPr lang="en-US" dirty="0"/>
              <a:t> gave security guarantees for adversaries in terms of their expected running time for certain cases, which then can be used.</a:t>
            </a:r>
          </a:p>
        </p:txBody>
      </p:sp>
      <p:sp>
        <p:nvSpPr>
          <p:cNvPr id="4" name="Slide Number Placeholder 3"/>
          <p:cNvSpPr>
            <a:spLocks noGrp="1"/>
          </p:cNvSpPr>
          <p:nvPr>
            <p:ph type="sldNum" sz="quarter" idx="5"/>
          </p:nvPr>
        </p:nvSpPr>
        <p:spPr/>
        <p:txBody>
          <a:bodyPr/>
          <a:lstStyle/>
          <a:p>
            <a:fld id="{4FE6FACE-F25D-A444-A8EE-6249ECDAD730}" type="slidenum">
              <a:rPr lang="en-US" smtClean="0"/>
              <a:pPr/>
              <a:t>14</a:t>
            </a:fld>
            <a:endParaRPr lang="en-US" dirty="0"/>
          </a:p>
        </p:txBody>
      </p:sp>
    </p:spTree>
    <p:extLst>
      <p:ext uri="{BB962C8B-B14F-4D97-AF65-F5344CB8AC3E}">
        <p14:creationId xmlns:p14="http://schemas.microsoft.com/office/powerpoint/2010/main" val="24661207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example, consider using this technique for pre-image resistance of salted random oracles, which entails that given a random salt and random point in the image the adversary needs to find a pre-image. Using the bounds of Jaeger-</a:t>
            </a:r>
            <a:r>
              <a:rPr lang="en-US" dirty="0" err="1"/>
              <a:t>Tessaro</a:t>
            </a:r>
            <a:r>
              <a:rPr lang="en-US" dirty="0"/>
              <a:t> along with this generic technique directly gives us a tight bound that shows that there is indeed no offline-online tradeoff for this case.</a:t>
            </a:r>
          </a:p>
        </p:txBody>
      </p:sp>
      <p:sp>
        <p:nvSpPr>
          <p:cNvPr id="4" name="Slide Number Placeholder 3"/>
          <p:cNvSpPr>
            <a:spLocks noGrp="1"/>
          </p:cNvSpPr>
          <p:nvPr>
            <p:ph type="sldNum" sz="quarter" idx="5"/>
          </p:nvPr>
        </p:nvSpPr>
        <p:spPr/>
        <p:txBody>
          <a:bodyPr/>
          <a:lstStyle/>
          <a:p>
            <a:fld id="{4FE6FACE-F25D-A444-A8EE-6249ECDAD730}" type="slidenum">
              <a:rPr lang="en-US" smtClean="0"/>
              <a:pPr/>
              <a:t>15</a:t>
            </a:fld>
            <a:endParaRPr lang="en-US" dirty="0"/>
          </a:p>
        </p:txBody>
      </p:sp>
    </p:spTree>
    <p:extLst>
      <p:ext uri="{BB962C8B-B14F-4D97-AF65-F5344CB8AC3E}">
        <p14:creationId xmlns:p14="http://schemas.microsoft.com/office/powerpoint/2010/main" val="29024130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next consider collision resistance using the same technique, and while we get a guarantee here, it turns out that the bound we get is not tight- the corresponding term for online only attack does not match exactly.</a:t>
            </a:r>
          </a:p>
        </p:txBody>
      </p:sp>
      <p:sp>
        <p:nvSpPr>
          <p:cNvPr id="4" name="Slide Number Placeholder 3"/>
          <p:cNvSpPr>
            <a:spLocks noGrp="1"/>
          </p:cNvSpPr>
          <p:nvPr>
            <p:ph type="sldNum" sz="quarter" idx="5"/>
          </p:nvPr>
        </p:nvSpPr>
        <p:spPr/>
        <p:txBody>
          <a:bodyPr/>
          <a:lstStyle/>
          <a:p>
            <a:fld id="{4FE6FACE-F25D-A444-A8EE-6249ECDAD730}" type="slidenum">
              <a:rPr lang="en-US" smtClean="0"/>
              <a:pPr/>
              <a:t>16</a:t>
            </a:fld>
            <a:endParaRPr lang="en-US" dirty="0"/>
          </a:p>
        </p:txBody>
      </p:sp>
    </p:spTree>
    <p:extLst>
      <p:ext uri="{BB962C8B-B14F-4D97-AF65-F5344CB8AC3E}">
        <p14:creationId xmlns:p14="http://schemas.microsoft.com/office/powerpoint/2010/main" val="27922525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resolve this, we actually give a direct proof of the tight bound using a compression argument. This shows that the generic technique does not always give the best bounds.</a:t>
            </a:r>
          </a:p>
        </p:txBody>
      </p:sp>
      <p:sp>
        <p:nvSpPr>
          <p:cNvPr id="4" name="Slide Number Placeholder 3"/>
          <p:cNvSpPr>
            <a:spLocks noGrp="1"/>
          </p:cNvSpPr>
          <p:nvPr>
            <p:ph type="sldNum" sz="quarter" idx="5"/>
          </p:nvPr>
        </p:nvSpPr>
        <p:spPr/>
        <p:txBody>
          <a:bodyPr/>
          <a:lstStyle/>
          <a:p>
            <a:fld id="{4FE6FACE-F25D-A444-A8EE-6249ECDAD730}" type="slidenum">
              <a:rPr lang="en-US" smtClean="0"/>
              <a:pPr/>
              <a:t>17</a:t>
            </a:fld>
            <a:endParaRPr lang="en-US" dirty="0"/>
          </a:p>
        </p:txBody>
      </p:sp>
    </p:spTree>
    <p:extLst>
      <p:ext uri="{BB962C8B-B14F-4D97-AF65-F5344CB8AC3E}">
        <p14:creationId xmlns:p14="http://schemas.microsoft.com/office/powerpoint/2010/main" val="37734025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all the examples so far, all the calls to the random oracle were salted, but this is not the case in Merkle-</a:t>
            </a:r>
            <a:r>
              <a:rPr lang="en-US" dirty="0" err="1"/>
              <a:t>Damgard</a:t>
            </a:r>
            <a:r>
              <a:rPr lang="en-US" dirty="0"/>
              <a:t>. We consider two-block Merkle </a:t>
            </a:r>
            <a:r>
              <a:rPr lang="en-US" dirty="0" err="1"/>
              <a:t>Damgard</a:t>
            </a:r>
            <a:r>
              <a:rPr lang="en-US" dirty="0"/>
              <a:t>, and here the techniques so far do not apply directly, and the proofs are significantly more challenging.</a:t>
            </a:r>
          </a:p>
        </p:txBody>
      </p:sp>
      <p:sp>
        <p:nvSpPr>
          <p:cNvPr id="4" name="Slide Number Placeholder 3"/>
          <p:cNvSpPr>
            <a:spLocks noGrp="1"/>
          </p:cNvSpPr>
          <p:nvPr>
            <p:ph type="sldNum" sz="quarter" idx="5"/>
          </p:nvPr>
        </p:nvSpPr>
        <p:spPr/>
        <p:txBody>
          <a:bodyPr/>
          <a:lstStyle/>
          <a:p>
            <a:fld id="{4FE6FACE-F25D-A444-A8EE-6249ECDAD730}" type="slidenum">
              <a:rPr lang="en-US" smtClean="0"/>
              <a:pPr/>
              <a:t>18</a:t>
            </a:fld>
            <a:endParaRPr lang="en-US" dirty="0"/>
          </a:p>
        </p:txBody>
      </p:sp>
    </p:spTree>
    <p:extLst>
      <p:ext uri="{BB962C8B-B14F-4D97-AF65-F5344CB8AC3E}">
        <p14:creationId xmlns:p14="http://schemas.microsoft.com/office/powerpoint/2010/main" val="3260516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first prove a tight bound for the pre-image resistance of two-block MD. This bound is more interesting than others: here there is a regime where there is indeed a tradeoff between offline and online queries (this wasn’t the case in the previous bounds).</a:t>
            </a:r>
            <a:br>
              <a:rPr lang="en-US" dirty="0"/>
            </a:br>
            <a:endParaRPr lang="en-US" dirty="0"/>
          </a:p>
        </p:txBody>
      </p:sp>
      <p:sp>
        <p:nvSpPr>
          <p:cNvPr id="4" name="Slide Number Placeholder 3"/>
          <p:cNvSpPr>
            <a:spLocks noGrp="1"/>
          </p:cNvSpPr>
          <p:nvPr>
            <p:ph type="sldNum" sz="quarter" idx="5"/>
          </p:nvPr>
        </p:nvSpPr>
        <p:spPr/>
        <p:txBody>
          <a:bodyPr/>
          <a:lstStyle/>
          <a:p>
            <a:fld id="{4FE6FACE-F25D-A444-A8EE-6249ECDAD730}" type="slidenum">
              <a:rPr lang="en-US" smtClean="0"/>
              <a:pPr/>
              <a:t>19</a:t>
            </a:fld>
            <a:endParaRPr lang="en-US" dirty="0"/>
          </a:p>
        </p:txBody>
      </p:sp>
    </p:spTree>
    <p:extLst>
      <p:ext uri="{BB962C8B-B14F-4D97-AF65-F5344CB8AC3E}">
        <p14:creationId xmlns:p14="http://schemas.microsoft.com/office/powerpoint/2010/main" val="27455013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Abstractly, we can think of an adversary as being given some problem instance, then running for a certain amount of time T, and finally the adversary succeeds if it outputs a solution for the given instance.</a:t>
            </a:r>
          </a:p>
          <a:p>
            <a:endParaRPr lang="en-US" dirty="0"/>
          </a:p>
          <a:p>
            <a:r>
              <a:rPr lang="en-US" dirty="0"/>
              <a:t>In this talk, we are concerned with a more general type of attack, known as a pre-processing attack, originally due to Hellman. Here, we consider a </a:t>
            </a:r>
            <a:r>
              <a:rPr lang="en-US" u="sng" dirty="0"/>
              <a:t>two-stage</a:t>
            </a:r>
            <a:r>
              <a:rPr lang="en-US" dirty="0"/>
              <a:t> adversary. Prior to seeing the the problem instance, the </a:t>
            </a:r>
            <a:r>
              <a:rPr lang="en-US" u="sng" dirty="0"/>
              <a:t>offline</a:t>
            </a:r>
            <a:r>
              <a:rPr lang="en-US" dirty="0"/>
              <a:t> adversary runs for some time T_1, to provide an advice string of some bounded length S. Then, the online adversary is given the advice, the problem instance, and within some time budget T_2, outputs a solution.</a:t>
            </a:r>
          </a:p>
          <a:p>
            <a:endParaRPr lang="en-US" dirty="0"/>
          </a:p>
          <a:p>
            <a:r>
              <a:rPr lang="en-US" dirty="0"/>
              <a:t>A classical interpretation of pre-processing attacks is in the context of non-uniform security, where the mere existence of some advice can impact security, regardless of how long it takes to produce such advice.</a:t>
            </a:r>
          </a:p>
          <a:p>
            <a:endParaRPr lang="en-US" dirty="0"/>
          </a:p>
          <a:p>
            <a:r>
              <a:rPr lang="en-US" dirty="0"/>
              <a:t>In this case, offline does not matter, only the advice size.</a:t>
            </a:r>
          </a:p>
          <a:p>
            <a:endParaRPr lang="en-US" dirty="0"/>
          </a:p>
          <a:p>
            <a:endParaRPr lang="en-US" dirty="0"/>
          </a:p>
          <a:p>
            <a:r>
              <a:rPr lang="en-US" dirty="0"/>
              <a:t>-- old</a:t>
            </a:r>
          </a:p>
          <a:p>
            <a:endParaRPr lang="en-US" dirty="0"/>
          </a:p>
          <a:p>
            <a:endParaRPr lang="en-US" dirty="0"/>
          </a:p>
          <a:p>
            <a:r>
              <a:rPr lang="en-US" dirty="0"/>
              <a:t>In cryptography, we quantify security by the amount of time T needed by an adversary A, to solve some problem instance.</a:t>
            </a:r>
          </a:p>
          <a:p>
            <a:endParaRPr lang="en-US" dirty="0"/>
          </a:p>
          <a:p>
            <a:endParaRPr lang="en-US" dirty="0"/>
          </a:p>
          <a:p>
            <a:r>
              <a:rPr lang="en-US" dirty="0"/>
              <a:t>Often, we consider some special kinds of adversaries A which is a two stage one. The first stage of the adversary, known as the offline phase takes time T1 to do preprocessing, computes some S-bits of advice and then passes it on to the online stage. The online stage gets to see the problem instance, has time T2 and needs to output a solution.</a:t>
            </a:r>
          </a:p>
          <a:p>
            <a:endParaRPr lang="en-US" dirty="0"/>
          </a:p>
          <a:p>
            <a:r>
              <a:rPr lang="en-US" dirty="0"/>
              <a:t>Traditionally, this advice has been interpreted as the non-uniformity, something that we often care about in cryptography. Of course, in this case the parameter T1 is ignored, as all that matters is that the S-bit advice exists.</a:t>
            </a:r>
          </a:p>
        </p:txBody>
      </p:sp>
      <p:sp>
        <p:nvSpPr>
          <p:cNvPr id="4" name="Slide Number Placeholder 3"/>
          <p:cNvSpPr>
            <a:spLocks noGrp="1"/>
          </p:cNvSpPr>
          <p:nvPr>
            <p:ph type="sldNum" sz="quarter" idx="5"/>
          </p:nvPr>
        </p:nvSpPr>
        <p:spPr/>
        <p:txBody>
          <a:bodyPr/>
          <a:lstStyle/>
          <a:p>
            <a:fld id="{4FE6FACE-F25D-A444-A8EE-6249ECDAD730}" type="slidenum">
              <a:rPr lang="en-US" smtClean="0"/>
              <a:pPr/>
              <a:t>2</a:t>
            </a:fld>
            <a:endParaRPr lang="en-US" dirty="0"/>
          </a:p>
        </p:txBody>
      </p:sp>
    </p:spTree>
    <p:extLst>
      <p:ext uri="{BB962C8B-B14F-4D97-AF65-F5344CB8AC3E}">
        <p14:creationId xmlns:p14="http://schemas.microsoft.com/office/powerpoint/2010/main" val="40063112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we looked at the collision resistance of Merkle-</a:t>
            </a:r>
            <a:r>
              <a:rPr lang="en-US" dirty="0" err="1"/>
              <a:t>Damgard</a:t>
            </a:r>
            <a:r>
              <a:rPr lang="en-US" dirty="0"/>
              <a:t>. This was significantly more challenging to analyze than everything that came earlier, and we could prove a bound that was tight for online-only attacks, the offline-online tradeoff attacks but could not give a matching attack for the offline-only part of the bound. We conjecture that this bound can likely be improved and leave it as future work.</a:t>
            </a:r>
            <a:br>
              <a:rPr lang="en-US" dirty="0"/>
            </a:br>
            <a:endParaRPr lang="en-US" dirty="0"/>
          </a:p>
        </p:txBody>
      </p:sp>
      <p:sp>
        <p:nvSpPr>
          <p:cNvPr id="4" name="Slide Number Placeholder 3"/>
          <p:cNvSpPr>
            <a:spLocks noGrp="1"/>
          </p:cNvSpPr>
          <p:nvPr>
            <p:ph type="sldNum" sz="quarter" idx="5"/>
          </p:nvPr>
        </p:nvSpPr>
        <p:spPr/>
        <p:txBody>
          <a:bodyPr/>
          <a:lstStyle/>
          <a:p>
            <a:fld id="{4FE6FACE-F25D-A444-A8EE-6249ECDAD730}" type="slidenum">
              <a:rPr lang="en-US" smtClean="0"/>
              <a:pPr/>
              <a:t>20</a:t>
            </a:fld>
            <a:endParaRPr lang="en-US" dirty="0"/>
          </a:p>
        </p:txBody>
      </p:sp>
    </p:spTree>
    <p:extLst>
      <p:ext uri="{BB962C8B-B14F-4D97-AF65-F5344CB8AC3E}">
        <p14:creationId xmlns:p14="http://schemas.microsoft.com/office/powerpoint/2010/main" val="19321880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will tell you a little bit about the main underlying challenge of these direct proofs.</a:t>
            </a:r>
          </a:p>
        </p:txBody>
      </p:sp>
      <p:sp>
        <p:nvSpPr>
          <p:cNvPr id="4" name="Slide Number Placeholder 3"/>
          <p:cNvSpPr>
            <a:spLocks noGrp="1"/>
          </p:cNvSpPr>
          <p:nvPr>
            <p:ph type="sldNum" sz="quarter" idx="5"/>
          </p:nvPr>
        </p:nvSpPr>
        <p:spPr/>
        <p:txBody>
          <a:bodyPr/>
          <a:lstStyle/>
          <a:p>
            <a:fld id="{4FE6FACE-F25D-A444-A8EE-6249ECDAD730}" type="slidenum">
              <a:rPr lang="en-US" smtClean="0"/>
              <a:pPr/>
              <a:t>21</a:t>
            </a:fld>
            <a:endParaRPr lang="en-US" dirty="0"/>
          </a:p>
        </p:txBody>
      </p:sp>
    </p:spTree>
    <p:extLst>
      <p:ext uri="{BB962C8B-B14F-4D97-AF65-F5344CB8AC3E}">
        <p14:creationId xmlns:p14="http://schemas.microsoft.com/office/powerpoint/2010/main" val="40486638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the analysis of the offline-only attacks.</a:t>
            </a:r>
          </a:p>
          <a:p>
            <a:endParaRPr lang="en-US" dirty="0"/>
          </a:p>
          <a:p>
            <a:r>
              <a:rPr lang="en-US" dirty="0"/>
              <a:t>For example, for the analysis of the collision resistance of the salted random oracle, we need to give an upper bound on the number of salts for which the adversary finds collisions in the offline </a:t>
            </a:r>
            <a:r>
              <a:rPr lang="en-US" dirty="0" err="1"/>
              <a:t>phase.An</a:t>
            </a:r>
            <a:r>
              <a:rPr lang="en-US" dirty="0"/>
              <a:t> upper bound on expected number of salts suffices, but it is unclear how to prove an expectation upper bound when the queries are adaptive. What we do is we show that the probability that the adversary making T_1 queries finds collision for roughly more than T_1/2^n/2+s salts is small.</a:t>
            </a:r>
          </a:p>
        </p:txBody>
      </p:sp>
      <p:sp>
        <p:nvSpPr>
          <p:cNvPr id="4" name="Slide Number Placeholder 3"/>
          <p:cNvSpPr>
            <a:spLocks noGrp="1"/>
          </p:cNvSpPr>
          <p:nvPr>
            <p:ph type="sldNum" sz="quarter" idx="5"/>
          </p:nvPr>
        </p:nvSpPr>
        <p:spPr/>
        <p:txBody>
          <a:bodyPr/>
          <a:lstStyle/>
          <a:p>
            <a:fld id="{4FE6FACE-F25D-A444-A8EE-6249ECDAD730}" type="slidenum">
              <a:rPr lang="en-US" smtClean="0"/>
              <a:pPr/>
              <a:t>22</a:t>
            </a:fld>
            <a:endParaRPr lang="en-US" dirty="0"/>
          </a:p>
        </p:txBody>
      </p:sp>
    </p:spTree>
    <p:extLst>
      <p:ext uri="{BB962C8B-B14F-4D97-AF65-F5344CB8AC3E}">
        <p14:creationId xmlns:p14="http://schemas.microsoft.com/office/powerpoint/2010/main" val="30171251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use a compression argument to prove this. The compression lemma says essentially that it is impossible to compress a set of random elements, even relative to a random string.</a:t>
            </a:r>
          </a:p>
          <a:p>
            <a:endParaRPr lang="en-US" dirty="0"/>
          </a:p>
          <a:p>
            <a:r>
              <a:rPr lang="en-US" dirty="0"/>
              <a:t>Our strategy here would be to encode the random oracle using the offline adversary and show decoding would succeed whenever the adversary finds k collisions. </a:t>
            </a:r>
          </a:p>
        </p:txBody>
      </p:sp>
      <p:sp>
        <p:nvSpPr>
          <p:cNvPr id="4" name="Slide Number Placeholder 3"/>
          <p:cNvSpPr>
            <a:spLocks noGrp="1"/>
          </p:cNvSpPr>
          <p:nvPr>
            <p:ph type="sldNum" sz="quarter" idx="5"/>
          </p:nvPr>
        </p:nvSpPr>
        <p:spPr/>
        <p:txBody>
          <a:bodyPr/>
          <a:lstStyle/>
          <a:p>
            <a:fld id="{4FE6FACE-F25D-A444-A8EE-6249ECDAD730}" type="slidenum">
              <a:rPr lang="en-US" smtClean="0"/>
              <a:pPr/>
              <a:t>23</a:t>
            </a:fld>
            <a:endParaRPr lang="en-US" dirty="0"/>
          </a:p>
        </p:txBody>
      </p:sp>
    </p:spTree>
    <p:extLst>
      <p:ext uri="{BB962C8B-B14F-4D97-AF65-F5344CB8AC3E}">
        <p14:creationId xmlns:p14="http://schemas.microsoft.com/office/powerpoint/2010/main" val="12565411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an example of how the encoding procedure works. Consider these are the  eight queries made by A_1- the collisions are highlighted in same color, and this is how they look.</a:t>
            </a:r>
          </a:p>
          <a:p>
            <a:endParaRPr lang="en-US" dirty="0"/>
          </a:p>
          <a:p>
            <a:r>
              <a:rPr lang="en-US" dirty="0"/>
              <a:t>The encoding would consists of all the colliding query index pair- note that for one salt, just one pair of colliding query indices are stored, even if there might be more. The answers of the random oracle queries will be stored in a list, omitting the second of the colliding pairs for every salt, and at the end all the </a:t>
            </a:r>
            <a:r>
              <a:rPr lang="en-US" dirty="0" err="1"/>
              <a:t>unqueries</a:t>
            </a:r>
            <a:r>
              <a:rPr lang="en-US" dirty="0"/>
              <a:t> value of the random oracle are appended in order.</a:t>
            </a:r>
          </a:p>
        </p:txBody>
      </p:sp>
      <p:sp>
        <p:nvSpPr>
          <p:cNvPr id="4" name="Slide Number Placeholder 3"/>
          <p:cNvSpPr>
            <a:spLocks noGrp="1"/>
          </p:cNvSpPr>
          <p:nvPr>
            <p:ph type="sldNum" sz="quarter" idx="5"/>
          </p:nvPr>
        </p:nvSpPr>
        <p:spPr/>
        <p:txBody>
          <a:bodyPr/>
          <a:lstStyle/>
          <a:p>
            <a:fld id="{4FE6FACE-F25D-A444-A8EE-6249ECDAD730}" type="slidenum">
              <a:rPr lang="en-US" smtClean="0"/>
              <a:pPr/>
              <a:t>24</a:t>
            </a:fld>
            <a:endParaRPr lang="en-US" dirty="0"/>
          </a:p>
        </p:txBody>
      </p:sp>
    </p:spTree>
    <p:extLst>
      <p:ext uri="{BB962C8B-B14F-4D97-AF65-F5344CB8AC3E}">
        <p14:creationId xmlns:p14="http://schemas.microsoft.com/office/powerpoint/2010/main" val="19692120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Decoding runs A, answering with the answers in the list. If the current query index is in the set S it checks if there was exactly one query on the same salt earlier which has the index in the set, and answers accordingly. For 3, it finds the collision and </a:t>
            </a:r>
            <a:r>
              <a:rPr lang="en-US" dirty="0" err="1"/>
              <a:t>answes</a:t>
            </a:r>
            <a:r>
              <a:rPr lang="en-US" dirty="0"/>
              <a:t> with y_2.</a:t>
            </a:r>
          </a:p>
          <a:p>
            <a:endParaRPr lang="en-US" dirty="0"/>
          </a:p>
          <a:p>
            <a:r>
              <a:rPr lang="en-US" dirty="0"/>
              <a:t>Applying the compression lemma would give us the probability bound on the adversary finding k collisions just like we needed.</a:t>
            </a:r>
          </a:p>
        </p:txBody>
      </p:sp>
      <p:sp>
        <p:nvSpPr>
          <p:cNvPr id="4" name="Slide Number Placeholder 3"/>
          <p:cNvSpPr>
            <a:spLocks noGrp="1"/>
          </p:cNvSpPr>
          <p:nvPr>
            <p:ph type="sldNum" sz="quarter" idx="5"/>
          </p:nvPr>
        </p:nvSpPr>
        <p:spPr/>
        <p:txBody>
          <a:bodyPr/>
          <a:lstStyle/>
          <a:p>
            <a:fld id="{4FE6FACE-F25D-A444-A8EE-6249ECDAD730}" type="slidenum">
              <a:rPr lang="en-US" smtClean="0"/>
              <a:pPr/>
              <a:t>25</a:t>
            </a:fld>
            <a:endParaRPr lang="en-US" dirty="0"/>
          </a:p>
        </p:txBody>
      </p:sp>
    </p:spTree>
    <p:extLst>
      <p:ext uri="{BB962C8B-B14F-4D97-AF65-F5344CB8AC3E}">
        <p14:creationId xmlns:p14="http://schemas.microsoft.com/office/powerpoint/2010/main" val="39226340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was already a bit involved, but things get more messy in two block Merkle </a:t>
            </a:r>
            <a:r>
              <a:rPr lang="en-US" dirty="0" err="1"/>
              <a:t>Damgard</a:t>
            </a:r>
            <a:r>
              <a:rPr lang="en-US" dirty="0"/>
              <a:t>, where we need to reason about the number of salts for which the adversary can find these diamond like structures. For parameter regime T_1 much larger than 2^n these are hard to reason about, because several salts may share queries in these structures. We give more sophisticated compression arguments and prove something non-trivial but not necessarily tight.</a:t>
            </a:r>
          </a:p>
        </p:txBody>
      </p:sp>
      <p:sp>
        <p:nvSpPr>
          <p:cNvPr id="4" name="Slide Number Placeholder 3"/>
          <p:cNvSpPr>
            <a:spLocks noGrp="1"/>
          </p:cNvSpPr>
          <p:nvPr>
            <p:ph type="sldNum" sz="quarter" idx="5"/>
          </p:nvPr>
        </p:nvSpPr>
        <p:spPr/>
        <p:txBody>
          <a:bodyPr/>
          <a:lstStyle/>
          <a:p>
            <a:fld id="{4FE6FACE-F25D-A444-A8EE-6249ECDAD730}" type="slidenum">
              <a:rPr lang="en-US" smtClean="0"/>
              <a:pPr/>
              <a:t>26</a:t>
            </a:fld>
            <a:endParaRPr lang="en-US" dirty="0"/>
          </a:p>
        </p:txBody>
      </p:sp>
    </p:spTree>
    <p:extLst>
      <p:ext uri="{BB962C8B-B14F-4D97-AF65-F5344CB8AC3E}">
        <p14:creationId xmlns:p14="http://schemas.microsoft.com/office/powerpoint/2010/main" val="4583048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conclude, we introduce this new offline-online model and show salting defeats preprocessing generically in a qualitative sense. We develop new techniques to give more precise bounds- there are several open problems: closing the gap for two-block MD collisions, analyzing beyond two-blocks MD, and most importantly developing techniques that allows us to analyze the more general model that considers all of offline time, space and online time.</a:t>
            </a:r>
          </a:p>
        </p:txBody>
      </p:sp>
      <p:sp>
        <p:nvSpPr>
          <p:cNvPr id="4" name="Slide Number Placeholder 3"/>
          <p:cNvSpPr>
            <a:spLocks noGrp="1"/>
          </p:cNvSpPr>
          <p:nvPr>
            <p:ph type="sldNum" sz="quarter" idx="5"/>
          </p:nvPr>
        </p:nvSpPr>
        <p:spPr/>
        <p:txBody>
          <a:bodyPr/>
          <a:lstStyle/>
          <a:p>
            <a:fld id="{4FE6FACE-F25D-A444-A8EE-6249ECDAD730}" type="slidenum">
              <a:rPr lang="en-US" smtClean="0"/>
              <a:pPr/>
              <a:t>27</a:t>
            </a:fld>
            <a:endParaRPr lang="en-US" dirty="0"/>
          </a:p>
        </p:txBody>
      </p:sp>
    </p:spTree>
    <p:extLst>
      <p:ext uri="{BB962C8B-B14F-4D97-AF65-F5344CB8AC3E}">
        <p14:creationId xmlns:p14="http://schemas.microsoft.com/office/powerpoint/2010/main" val="9436011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number of works have embraced this viewpoint and have studied inherent trade-offs between advice size and online time, by giving either attacks, or by proving lower bounds in ideal models that show that certain trade-offs are inherent.</a:t>
            </a:r>
          </a:p>
        </p:txBody>
      </p:sp>
      <p:sp>
        <p:nvSpPr>
          <p:cNvPr id="4" name="Slide Number Placeholder 3"/>
          <p:cNvSpPr>
            <a:spLocks noGrp="1"/>
          </p:cNvSpPr>
          <p:nvPr>
            <p:ph type="sldNum" sz="quarter" idx="5"/>
          </p:nvPr>
        </p:nvSpPr>
        <p:spPr/>
        <p:txBody>
          <a:bodyPr/>
          <a:lstStyle/>
          <a:p>
            <a:fld id="{4FE6FACE-F25D-A444-A8EE-6249ECDAD730}" type="slidenum">
              <a:rPr lang="en-US" smtClean="0"/>
              <a:pPr/>
              <a:t>3</a:t>
            </a:fld>
            <a:endParaRPr lang="en-US" dirty="0"/>
          </a:p>
        </p:txBody>
      </p:sp>
    </p:spTree>
    <p:extLst>
      <p:ext uri="{BB962C8B-B14F-4D97-AF65-F5344CB8AC3E}">
        <p14:creationId xmlns:p14="http://schemas.microsoft.com/office/powerpoint/2010/main" val="8658924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work however, we want to look a bit closer at the offline complexity, and ask ourselves whether we should care about it, and if so, what can we say about it?</a:t>
            </a:r>
          </a:p>
          <a:p>
            <a:endParaRPr lang="en-US" dirty="0"/>
          </a:p>
          <a:p>
            <a:endParaRPr lang="en-US" dirty="0"/>
          </a:p>
          <a:p>
            <a:r>
              <a:rPr lang="en-US" dirty="0"/>
              <a:t>Indeed, we contend that in some cases, we actually want to run a pre-processing attack. I will give some examples shortly.</a:t>
            </a:r>
          </a:p>
          <a:p>
            <a:endParaRPr lang="en-US" dirty="0"/>
          </a:p>
          <a:p>
            <a:r>
              <a:rPr lang="en-US" dirty="0"/>
              <a:t>In this case, it is important that the offline time complexity is feasible, and also, that it is worth it to run the attack.</a:t>
            </a:r>
          </a:p>
          <a:p>
            <a:endParaRPr lang="en-US" dirty="0"/>
          </a:p>
          <a:p>
            <a:r>
              <a:rPr lang="en-US" dirty="0"/>
              <a:t>We establish an easy starting baseline: if T* is the run-time of the best possible online only attack. Of course, for a preprocessing attack, since we are going the extra mile, we would want the online time T2 to be much smaller than T*. And this would mean that the magnitude of T1 has to at least or more than the order of T^* because otherwise there would be a better online only attack.</a:t>
            </a:r>
          </a:p>
          <a:p>
            <a:endParaRPr lang="en-US" dirty="0"/>
          </a:p>
          <a:p>
            <a:r>
              <a:rPr lang="en-US" dirty="0"/>
              <a:t>So, one may argue that such an attack is not really worth it, as the offline time complexity is always higher than T* and we are better off running the best online-only attack. However, taking a closer look, there are at least two situations where this is ok.</a:t>
            </a:r>
          </a:p>
          <a:p>
            <a:endParaRPr lang="en-US" dirty="0"/>
          </a:p>
          <a:p>
            <a:r>
              <a:rPr lang="en-US" dirty="0"/>
              <a:t>--- old </a:t>
            </a:r>
          </a:p>
          <a:p>
            <a:r>
              <a:rPr lang="en-US" dirty="0"/>
              <a:t>For this let us first take a different view: we ask when is a preprocessing attack practical?</a:t>
            </a:r>
          </a:p>
          <a:p>
            <a:r>
              <a:rPr lang="en-US" dirty="0"/>
              <a:t>The answer is if T_1 is within feasible range, i.e., not prohibitively large. In that case these attacks are indeed feasible.</a:t>
            </a:r>
          </a:p>
          <a:p>
            <a:endParaRPr lang="en-US" dirty="0"/>
          </a:p>
          <a:p>
            <a:endParaRPr lang="en-US" dirty="0"/>
          </a:p>
          <a:p>
            <a:r>
              <a:rPr lang="en-US" dirty="0"/>
              <a:t>We establish an easy starting baseline: if T* is the run-time of the best possible online only attack. Of course, for a preprocessing attack, since we are going the extra mile, we would want the online time T2 to be much smaller than T*. And this would mean that the magnitude of T1 has to at least or more than the order of T^* because otherwise there would be a better online only attack.</a:t>
            </a:r>
          </a:p>
          <a:p>
            <a:endParaRPr lang="en-US" dirty="0"/>
          </a:p>
          <a:p>
            <a:endParaRPr lang="en-US" dirty="0"/>
          </a:p>
          <a:p>
            <a:r>
              <a:rPr lang="en-US" dirty="0"/>
              <a:t>Question is, are there examples where this is okay?</a:t>
            </a:r>
          </a:p>
          <a:p>
            <a:endParaRPr lang="en-US" dirty="0"/>
          </a:p>
          <a:p>
            <a:endParaRPr lang="en-US" dirty="0"/>
          </a:p>
        </p:txBody>
      </p:sp>
      <p:sp>
        <p:nvSpPr>
          <p:cNvPr id="4" name="Slide Number Placeholder 3"/>
          <p:cNvSpPr>
            <a:spLocks noGrp="1"/>
          </p:cNvSpPr>
          <p:nvPr>
            <p:ph type="sldNum" sz="quarter" idx="5"/>
          </p:nvPr>
        </p:nvSpPr>
        <p:spPr/>
        <p:txBody>
          <a:bodyPr/>
          <a:lstStyle/>
          <a:p>
            <a:fld id="{4FE6FACE-F25D-A444-A8EE-6249ECDAD730}" type="slidenum">
              <a:rPr lang="en-US" smtClean="0"/>
              <a:pPr/>
              <a:t>4</a:t>
            </a:fld>
            <a:endParaRPr lang="en-US" dirty="0"/>
          </a:p>
        </p:txBody>
      </p:sp>
    </p:spTree>
    <p:extLst>
      <p:ext uri="{BB962C8B-B14F-4D97-AF65-F5344CB8AC3E}">
        <p14:creationId xmlns:p14="http://schemas.microsoft.com/office/powerpoint/2010/main" val="12085887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example is the setting where the online time is very limited due to a short time-out. Prior work has shown an attack of this flavor in breaking discrete logarithm online within TLS key exchange sessions using large amounts of preprocessing. Here, we clearly need to act fast, so a large amount of pre-processing is justified.</a:t>
            </a:r>
          </a:p>
          <a:p>
            <a:endParaRPr lang="en-US" dirty="0"/>
          </a:p>
          <a:p>
            <a:r>
              <a:rPr lang="en-US" dirty="0"/>
              <a:t>Another example is a setting where the preprocessing advice can be re-used, for example in the context of rainbow tables for inverting password hashes. Even though computing a rainbow table costs as much as a full-fledged dictionary attacks, the fact that this rainbow table can be recycled is what makes it worth it.</a:t>
            </a:r>
          </a:p>
        </p:txBody>
      </p:sp>
      <p:sp>
        <p:nvSpPr>
          <p:cNvPr id="4" name="Slide Number Placeholder 3"/>
          <p:cNvSpPr>
            <a:spLocks noGrp="1"/>
          </p:cNvSpPr>
          <p:nvPr>
            <p:ph type="sldNum" sz="quarter" idx="5"/>
          </p:nvPr>
        </p:nvSpPr>
        <p:spPr/>
        <p:txBody>
          <a:bodyPr/>
          <a:lstStyle/>
          <a:p>
            <a:fld id="{4FE6FACE-F25D-A444-A8EE-6249ECDAD730}" type="slidenum">
              <a:rPr lang="en-US" smtClean="0"/>
              <a:pPr/>
              <a:t>5</a:t>
            </a:fld>
            <a:endParaRPr lang="en-US" dirty="0"/>
          </a:p>
        </p:txBody>
      </p:sp>
    </p:spTree>
    <p:extLst>
      <p:ext uri="{BB962C8B-B14F-4D97-AF65-F5344CB8AC3E}">
        <p14:creationId xmlns:p14="http://schemas.microsoft.com/office/powerpoint/2010/main" val="19780059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we have established that there indeed are settings where an explicit preprocessing attacks make sense. In these cases, it is indeed important to understand the time complexity of the offline phase.</a:t>
            </a:r>
          </a:p>
          <a:p>
            <a:endParaRPr lang="en-US" dirty="0"/>
          </a:p>
          <a:p>
            <a:r>
              <a:rPr lang="en-US" dirty="0"/>
              <a:t>But the question is whether we can actually show something interesting? It is not immediately clear, because for example for the case of rainbow tables, it is  fairly straightforward to see that either the offline or the online phase has to take time close to N.</a:t>
            </a:r>
          </a:p>
        </p:txBody>
      </p:sp>
      <p:sp>
        <p:nvSpPr>
          <p:cNvPr id="4" name="Slide Number Placeholder 3"/>
          <p:cNvSpPr>
            <a:spLocks noGrp="1"/>
          </p:cNvSpPr>
          <p:nvPr>
            <p:ph type="sldNum" sz="quarter" idx="5"/>
          </p:nvPr>
        </p:nvSpPr>
        <p:spPr/>
        <p:txBody>
          <a:bodyPr/>
          <a:lstStyle/>
          <a:p>
            <a:fld id="{4FE6FACE-F25D-A444-A8EE-6249ECDAD730}" type="slidenum">
              <a:rPr lang="en-US" smtClean="0"/>
              <a:pPr/>
              <a:t>6</a:t>
            </a:fld>
            <a:endParaRPr lang="en-US" dirty="0"/>
          </a:p>
        </p:txBody>
      </p:sp>
    </p:spTree>
    <p:extLst>
      <p:ext uri="{BB962C8B-B14F-4D97-AF65-F5344CB8AC3E}">
        <p14:creationId xmlns:p14="http://schemas.microsoft.com/office/powerpoint/2010/main" val="1562935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That brings me to a more interesting example, which has emerged in prior works on studying pre-processing attacks for the salted Merkle-</a:t>
            </a:r>
            <a:r>
              <a:rPr lang="en-US" dirty="0" err="1"/>
              <a:t>Damgaard</a:t>
            </a:r>
            <a:r>
              <a:rPr lang="en-US" dirty="0"/>
              <a:t> construction</a:t>
            </a:r>
          </a:p>
          <a:p>
            <a:endParaRPr lang="en-US" dirty="0"/>
          </a:p>
          <a:p>
            <a:r>
              <a:rPr lang="en-US" dirty="0"/>
              <a:t>Consider the </a:t>
            </a:r>
            <a:r>
              <a:rPr lang="en-US" u="sng" dirty="0"/>
              <a:t>salted</a:t>
            </a:r>
            <a:r>
              <a:rPr lang="en-US" dirty="0"/>
              <a:t> Merkle-Damgard construction, which is a very popular iterated hashing mechanism. It is based on a compression function h that hashes 2n bits to n bits. We consider the two block keyed variant of </a:t>
            </a:r>
            <a:r>
              <a:rPr lang="en-US" dirty="0" err="1"/>
              <a:t>merkle</a:t>
            </a:r>
            <a:r>
              <a:rPr lang="en-US" dirty="0"/>
              <a:t> </a:t>
            </a:r>
            <a:r>
              <a:rPr lang="en-US" dirty="0" err="1"/>
              <a:t>damgard</a:t>
            </a:r>
            <a:r>
              <a:rPr lang="en-US" dirty="0"/>
              <a:t> where h is applied twice, first to the key and the first message block and then to the output and the second message block.</a:t>
            </a:r>
          </a:p>
          <a:p>
            <a:endParaRPr lang="en-US" dirty="0"/>
          </a:p>
          <a:p>
            <a:r>
              <a:rPr lang="en-US" dirty="0"/>
              <a:t>In particular, we consider the following preprocessing attack that finds collisions for some randomly chosen salt a.</a:t>
            </a:r>
          </a:p>
          <a:p>
            <a:endParaRPr lang="en-US" dirty="0"/>
          </a:p>
          <a:p>
            <a:r>
              <a:rPr lang="en-US" dirty="0"/>
              <a:t>In the offline phase, the attack simply finds collisions for roughly S different salts.</a:t>
            </a:r>
          </a:p>
          <a:p>
            <a:endParaRPr lang="en-US" dirty="0"/>
          </a:p>
          <a:p>
            <a:endParaRPr lang="en-US" dirty="0"/>
          </a:p>
          <a:p>
            <a:r>
              <a:rPr lang="en-US" dirty="0"/>
              <a:t>In the online phase, it keeps making distinct queries on its input salt till one of the query answers is a salt for which it found a collision in the offline phase.</a:t>
            </a:r>
          </a:p>
          <a:p>
            <a:endParaRPr lang="en-US" dirty="0"/>
          </a:p>
          <a:p>
            <a:r>
              <a:rPr lang="en-US" dirty="0"/>
              <a:t>It is easy to see that to succeed with probability 1, the online phase would need roughly 2^n/S queries, and the product of the offline and online times would roughly be 2^1.5n. </a:t>
            </a:r>
          </a:p>
        </p:txBody>
      </p:sp>
      <p:sp>
        <p:nvSpPr>
          <p:cNvPr id="4" name="Slide Number Placeholder 3"/>
          <p:cNvSpPr>
            <a:spLocks noGrp="1"/>
          </p:cNvSpPr>
          <p:nvPr>
            <p:ph type="sldNum" sz="quarter" idx="5"/>
          </p:nvPr>
        </p:nvSpPr>
        <p:spPr/>
        <p:txBody>
          <a:bodyPr/>
          <a:lstStyle/>
          <a:p>
            <a:fld id="{4FE6FACE-F25D-A444-A8EE-6249ECDAD730}" type="slidenum">
              <a:rPr lang="en-US" smtClean="0"/>
              <a:pPr/>
              <a:t>7</a:t>
            </a:fld>
            <a:endParaRPr lang="en-US" dirty="0"/>
          </a:p>
        </p:txBody>
      </p:sp>
    </p:spTree>
    <p:extLst>
      <p:ext uri="{BB962C8B-B14F-4D97-AF65-F5344CB8AC3E}">
        <p14:creationId xmlns:p14="http://schemas.microsoft.com/office/powerpoint/2010/main" val="39218976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this means is to get an attack better than the birthday attack, we need T_1 to be at least 2^n. So this attack is worth doing if we need to find more than 2^n/2 different collisions.</a:t>
            </a:r>
          </a:p>
          <a:p>
            <a:endParaRPr lang="en-US" dirty="0"/>
          </a:p>
          <a:p>
            <a:endParaRPr lang="en-US" dirty="0"/>
          </a:p>
          <a:p>
            <a:r>
              <a:rPr lang="en-US" dirty="0"/>
              <a:t>The bigger question is: is this the optimal tradeoff? How do we prove if it is?</a:t>
            </a:r>
          </a:p>
        </p:txBody>
      </p:sp>
      <p:sp>
        <p:nvSpPr>
          <p:cNvPr id="4" name="Slide Number Placeholder 3"/>
          <p:cNvSpPr>
            <a:spLocks noGrp="1"/>
          </p:cNvSpPr>
          <p:nvPr>
            <p:ph type="sldNum" sz="quarter" idx="5"/>
          </p:nvPr>
        </p:nvSpPr>
        <p:spPr/>
        <p:txBody>
          <a:bodyPr/>
          <a:lstStyle/>
          <a:p>
            <a:fld id="{4FE6FACE-F25D-A444-A8EE-6249ECDAD730}" type="slidenum">
              <a:rPr lang="en-US" smtClean="0"/>
              <a:pPr/>
              <a:t>8</a:t>
            </a:fld>
            <a:endParaRPr lang="en-US" dirty="0"/>
          </a:p>
        </p:txBody>
      </p:sp>
    </p:spTree>
    <p:extLst>
      <p:ext uri="{BB962C8B-B14F-4D97-AF65-F5344CB8AC3E}">
        <p14:creationId xmlns:p14="http://schemas.microsoft.com/office/powerpoint/2010/main" val="15369655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introduce a new toolkit to understand the relationship between offline and online time in preprocessing attacks. </a:t>
            </a:r>
          </a:p>
          <a:p>
            <a:endParaRPr lang="en-US" dirty="0"/>
          </a:p>
          <a:p>
            <a:endParaRPr lang="en-US" dirty="0"/>
          </a:p>
          <a:p>
            <a:r>
              <a:rPr lang="en-US" dirty="0"/>
              <a:t>We first show a general result that salting defeats preprocessing qualitatively and later develop new techniques to prove quantitative bounds for salted random oracles and </a:t>
            </a:r>
            <a:r>
              <a:rPr lang="en-US" dirty="0" err="1"/>
              <a:t>merkle</a:t>
            </a:r>
            <a:r>
              <a:rPr lang="en-US" dirty="0"/>
              <a:t> </a:t>
            </a:r>
            <a:r>
              <a:rPr lang="en-US" dirty="0" err="1"/>
              <a:t>damgard</a:t>
            </a:r>
            <a:r>
              <a:rPr lang="en-US" dirty="0"/>
              <a:t>.</a:t>
            </a:r>
          </a:p>
          <a:p>
            <a:endParaRPr lang="en-US" dirty="0"/>
          </a:p>
          <a:p>
            <a:endParaRPr lang="en-US" dirty="0"/>
          </a:p>
        </p:txBody>
      </p:sp>
      <p:sp>
        <p:nvSpPr>
          <p:cNvPr id="4" name="Slide Number Placeholder 3"/>
          <p:cNvSpPr>
            <a:spLocks noGrp="1"/>
          </p:cNvSpPr>
          <p:nvPr>
            <p:ph type="sldNum" sz="quarter" idx="5"/>
          </p:nvPr>
        </p:nvSpPr>
        <p:spPr/>
        <p:txBody>
          <a:bodyPr/>
          <a:lstStyle/>
          <a:p>
            <a:fld id="{7CF8DADB-08B8-674F-B7D9-7A1ACF1733EC}" type="slidenum">
              <a:rPr lang="en-US" smtClean="0"/>
              <a:t>9</a:t>
            </a:fld>
            <a:endParaRPr lang="en-US"/>
          </a:p>
        </p:txBody>
      </p:sp>
    </p:spTree>
    <p:extLst>
      <p:ext uri="{BB962C8B-B14F-4D97-AF65-F5344CB8AC3E}">
        <p14:creationId xmlns:p14="http://schemas.microsoft.com/office/powerpoint/2010/main" val="18146118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A944AB-77A2-BB46-AF09-7F6A6C8050AF}"/>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C22ECDD6-E25D-8744-876F-DA751E03BA7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2492A9A-769F-C34E-A5A2-4C49DBF00BA2}"/>
              </a:ext>
            </a:extLst>
          </p:cNvPr>
          <p:cNvSpPr>
            <a:spLocks noGrp="1"/>
          </p:cNvSpPr>
          <p:nvPr>
            <p:ph type="dt" sz="half" idx="10"/>
          </p:nvPr>
        </p:nvSpPr>
        <p:spPr/>
        <p:txBody>
          <a:bodyPr/>
          <a:lstStyle/>
          <a:p>
            <a:fld id="{28DB4816-448F-F349-B63D-F5C1937ABDA8}" type="datetime1">
              <a:rPr lang="en-US" smtClean="0"/>
              <a:t>8/17/23</a:t>
            </a:fld>
            <a:endParaRPr lang="en-US"/>
          </a:p>
        </p:txBody>
      </p:sp>
      <p:sp>
        <p:nvSpPr>
          <p:cNvPr id="5" name="Footer Placeholder 4">
            <a:extLst>
              <a:ext uri="{FF2B5EF4-FFF2-40B4-BE49-F238E27FC236}">
                <a16:creationId xmlns:a16="http://schemas.microsoft.com/office/drawing/2014/main" id="{112098FB-9DEF-D441-9F7E-7C93E405A0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F96977-5891-224C-BBD0-28453D1C48B6}"/>
              </a:ext>
            </a:extLst>
          </p:cNvPr>
          <p:cNvSpPr>
            <a:spLocks noGrp="1"/>
          </p:cNvSpPr>
          <p:nvPr>
            <p:ph type="sldNum" sz="quarter" idx="12"/>
          </p:nvPr>
        </p:nvSpPr>
        <p:spPr/>
        <p:txBody>
          <a:bodyPr/>
          <a:lstStyle/>
          <a:p>
            <a:fld id="{C7ABA984-2DFB-1240-9A7E-58F7E0AF05BD}" type="slidenum">
              <a:rPr lang="en-US" smtClean="0"/>
              <a:t>‹#›</a:t>
            </a:fld>
            <a:endParaRPr lang="en-US"/>
          </a:p>
        </p:txBody>
      </p:sp>
    </p:spTree>
    <p:extLst>
      <p:ext uri="{BB962C8B-B14F-4D97-AF65-F5344CB8AC3E}">
        <p14:creationId xmlns:p14="http://schemas.microsoft.com/office/powerpoint/2010/main" val="11708495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E91F54-2697-AE43-8C27-21FDB902F84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AF78B76-0B2E-0F4A-A2FC-3FB7BAA232B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12ECA1-FA31-F443-91DB-A17672CD0829}"/>
              </a:ext>
            </a:extLst>
          </p:cNvPr>
          <p:cNvSpPr>
            <a:spLocks noGrp="1"/>
          </p:cNvSpPr>
          <p:nvPr>
            <p:ph type="dt" sz="half" idx="10"/>
          </p:nvPr>
        </p:nvSpPr>
        <p:spPr/>
        <p:txBody>
          <a:bodyPr/>
          <a:lstStyle/>
          <a:p>
            <a:fld id="{7EB61408-95CB-074C-A8EB-1787C4103D50}" type="datetime1">
              <a:rPr lang="en-US" smtClean="0"/>
              <a:t>8/17/23</a:t>
            </a:fld>
            <a:endParaRPr lang="en-US"/>
          </a:p>
        </p:txBody>
      </p:sp>
      <p:sp>
        <p:nvSpPr>
          <p:cNvPr id="5" name="Footer Placeholder 4">
            <a:extLst>
              <a:ext uri="{FF2B5EF4-FFF2-40B4-BE49-F238E27FC236}">
                <a16:creationId xmlns:a16="http://schemas.microsoft.com/office/drawing/2014/main" id="{6245A8F4-B733-7B40-B776-5018D247E0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656DDE-9E5D-A94A-89A0-CD6848794535}"/>
              </a:ext>
            </a:extLst>
          </p:cNvPr>
          <p:cNvSpPr>
            <a:spLocks noGrp="1"/>
          </p:cNvSpPr>
          <p:nvPr>
            <p:ph type="sldNum" sz="quarter" idx="12"/>
          </p:nvPr>
        </p:nvSpPr>
        <p:spPr/>
        <p:txBody>
          <a:bodyPr/>
          <a:lstStyle/>
          <a:p>
            <a:fld id="{C7ABA984-2DFB-1240-9A7E-58F7E0AF05BD}" type="slidenum">
              <a:rPr lang="en-US" smtClean="0"/>
              <a:t>‹#›</a:t>
            </a:fld>
            <a:endParaRPr lang="en-US"/>
          </a:p>
        </p:txBody>
      </p:sp>
    </p:spTree>
    <p:extLst>
      <p:ext uri="{BB962C8B-B14F-4D97-AF65-F5344CB8AC3E}">
        <p14:creationId xmlns:p14="http://schemas.microsoft.com/office/powerpoint/2010/main" val="20919505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79B3799-A524-5945-B282-ABEA713B8E3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56FC719-AA3A-2F4C-A99C-F016B54A1CC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B78F20-3A94-D648-9DAA-A0F13F67E4AE}"/>
              </a:ext>
            </a:extLst>
          </p:cNvPr>
          <p:cNvSpPr>
            <a:spLocks noGrp="1"/>
          </p:cNvSpPr>
          <p:nvPr>
            <p:ph type="dt" sz="half" idx="10"/>
          </p:nvPr>
        </p:nvSpPr>
        <p:spPr/>
        <p:txBody>
          <a:bodyPr/>
          <a:lstStyle/>
          <a:p>
            <a:fld id="{A1D710CA-E947-C540-811D-D689BD529AA5}" type="datetime1">
              <a:rPr lang="en-US" smtClean="0"/>
              <a:t>8/17/23</a:t>
            </a:fld>
            <a:endParaRPr lang="en-US"/>
          </a:p>
        </p:txBody>
      </p:sp>
      <p:sp>
        <p:nvSpPr>
          <p:cNvPr id="5" name="Footer Placeholder 4">
            <a:extLst>
              <a:ext uri="{FF2B5EF4-FFF2-40B4-BE49-F238E27FC236}">
                <a16:creationId xmlns:a16="http://schemas.microsoft.com/office/drawing/2014/main" id="{DDD0E666-6040-554B-8A3D-F83AF1BB69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8A9173-88C6-594D-B849-F85BE31ED78A}"/>
              </a:ext>
            </a:extLst>
          </p:cNvPr>
          <p:cNvSpPr>
            <a:spLocks noGrp="1"/>
          </p:cNvSpPr>
          <p:nvPr>
            <p:ph type="sldNum" sz="quarter" idx="12"/>
          </p:nvPr>
        </p:nvSpPr>
        <p:spPr/>
        <p:txBody>
          <a:bodyPr/>
          <a:lstStyle/>
          <a:p>
            <a:fld id="{C7ABA984-2DFB-1240-9A7E-58F7E0AF05BD}" type="slidenum">
              <a:rPr lang="en-US" smtClean="0"/>
              <a:t>‹#›</a:t>
            </a:fld>
            <a:endParaRPr lang="en-US"/>
          </a:p>
        </p:txBody>
      </p:sp>
    </p:spTree>
    <p:extLst>
      <p:ext uri="{BB962C8B-B14F-4D97-AF65-F5344CB8AC3E}">
        <p14:creationId xmlns:p14="http://schemas.microsoft.com/office/powerpoint/2010/main" val="38671001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D0217-8B26-F74F-8B8D-98CE021BDDC4}"/>
              </a:ext>
            </a:extLst>
          </p:cNvPr>
          <p:cNvSpPr>
            <a:spLocks noGrp="1"/>
          </p:cNvSpPr>
          <p:nvPr>
            <p:ph type="title"/>
          </p:nvPr>
        </p:nvSpPr>
        <p:spPr>
          <a:xfrm>
            <a:off x="838200" y="365125"/>
            <a:ext cx="10515600" cy="791013"/>
          </a:xfrm>
        </p:spPr>
        <p:txBody>
          <a:bodyPr>
            <a:normAutofit/>
          </a:bodyPr>
          <a:lstStyle>
            <a:lvl1pPr>
              <a:defRPr sz="3200">
                <a:solidFill>
                  <a:schemeClr val="accent5">
                    <a:lumMod val="75000"/>
                  </a:schemeClr>
                </a:solidFill>
                <a:latin typeface="Candara" panose="020E0502030303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14B14FEE-0D9F-034A-8E01-27DC92C09752}"/>
              </a:ext>
            </a:extLst>
          </p:cNvPr>
          <p:cNvSpPr>
            <a:spLocks noGrp="1"/>
          </p:cNvSpPr>
          <p:nvPr>
            <p:ph idx="1"/>
          </p:nvPr>
        </p:nvSpPr>
        <p:spPr/>
        <p:txBody>
          <a:bodyPr/>
          <a:lstStyle>
            <a:lvl1pPr>
              <a:defRPr>
                <a:latin typeface="Candara" panose="020E0502030303020204" pitchFamily="34" charset="0"/>
              </a:defRPr>
            </a:lvl1pPr>
            <a:lvl2pPr>
              <a:defRPr>
                <a:latin typeface="Candara" panose="020E0502030303020204" pitchFamily="34" charset="0"/>
              </a:defRPr>
            </a:lvl2pPr>
            <a:lvl3pPr>
              <a:defRPr>
                <a:latin typeface="Candara" panose="020E0502030303020204" pitchFamily="34" charset="0"/>
              </a:defRPr>
            </a:lvl3pPr>
            <a:lvl4pPr>
              <a:defRPr>
                <a:latin typeface="Candara" panose="020E0502030303020204" pitchFamily="34" charset="0"/>
              </a:defRPr>
            </a:lvl4pPr>
            <a:lvl5pPr>
              <a:defRPr>
                <a:latin typeface="Candara" panose="020E0502030303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C7F517C-A31A-AB45-8EEC-84996841F6BA}"/>
              </a:ext>
            </a:extLst>
          </p:cNvPr>
          <p:cNvSpPr>
            <a:spLocks noGrp="1"/>
          </p:cNvSpPr>
          <p:nvPr>
            <p:ph type="dt" sz="half" idx="10"/>
          </p:nvPr>
        </p:nvSpPr>
        <p:spPr/>
        <p:txBody>
          <a:bodyPr/>
          <a:lstStyle/>
          <a:p>
            <a:fld id="{4B15C378-DFE2-2846-8B03-3D9D846A9219}" type="datetime1">
              <a:rPr lang="en-US" smtClean="0"/>
              <a:t>8/17/23</a:t>
            </a:fld>
            <a:endParaRPr lang="en-US"/>
          </a:p>
        </p:txBody>
      </p:sp>
      <p:sp>
        <p:nvSpPr>
          <p:cNvPr id="5" name="Footer Placeholder 4">
            <a:extLst>
              <a:ext uri="{FF2B5EF4-FFF2-40B4-BE49-F238E27FC236}">
                <a16:creationId xmlns:a16="http://schemas.microsoft.com/office/drawing/2014/main" id="{1C3F5854-7F0C-7843-B7BB-1B26CCDE29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F4C268-4ADB-5846-819C-28AA81230248}"/>
              </a:ext>
            </a:extLst>
          </p:cNvPr>
          <p:cNvSpPr>
            <a:spLocks noGrp="1"/>
          </p:cNvSpPr>
          <p:nvPr>
            <p:ph type="sldNum" sz="quarter" idx="12"/>
          </p:nvPr>
        </p:nvSpPr>
        <p:spPr/>
        <p:txBody>
          <a:bodyPr/>
          <a:lstStyle/>
          <a:p>
            <a:fld id="{C7ABA984-2DFB-1240-9A7E-58F7E0AF05BD}" type="slidenum">
              <a:rPr lang="en-US" smtClean="0"/>
              <a:t>‹#›</a:t>
            </a:fld>
            <a:endParaRPr lang="en-US"/>
          </a:p>
        </p:txBody>
      </p:sp>
    </p:spTree>
    <p:extLst>
      <p:ext uri="{BB962C8B-B14F-4D97-AF65-F5344CB8AC3E}">
        <p14:creationId xmlns:p14="http://schemas.microsoft.com/office/powerpoint/2010/main" val="327697199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8C856-4BBA-B547-ACD7-73B67109AB5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7FCF4BB-9F01-8544-8B55-30EB5CDC5F0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7B76034-F1BF-5746-B3C3-8B049554B8F4}"/>
              </a:ext>
            </a:extLst>
          </p:cNvPr>
          <p:cNvSpPr>
            <a:spLocks noGrp="1"/>
          </p:cNvSpPr>
          <p:nvPr>
            <p:ph type="dt" sz="half" idx="10"/>
          </p:nvPr>
        </p:nvSpPr>
        <p:spPr/>
        <p:txBody>
          <a:bodyPr/>
          <a:lstStyle/>
          <a:p>
            <a:fld id="{125443C4-0F57-6D46-8E90-8C8CB9A4BCD6}" type="datetime1">
              <a:rPr lang="en-US" smtClean="0"/>
              <a:t>8/17/23</a:t>
            </a:fld>
            <a:endParaRPr lang="en-US"/>
          </a:p>
        </p:txBody>
      </p:sp>
      <p:sp>
        <p:nvSpPr>
          <p:cNvPr id="5" name="Footer Placeholder 4">
            <a:extLst>
              <a:ext uri="{FF2B5EF4-FFF2-40B4-BE49-F238E27FC236}">
                <a16:creationId xmlns:a16="http://schemas.microsoft.com/office/drawing/2014/main" id="{AEC887A9-C2BD-D645-9FC7-B8595CCA9A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DA52F0-24DB-604A-9B46-4040290E76C5}"/>
              </a:ext>
            </a:extLst>
          </p:cNvPr>
          <p:cNvSpPr>
            <a:spLocks noGrp="1"/>
          </p:cNvSpPr>
          <p:nvPr>
            <p:ph type="sldNum" sz="quarter" idx="12"/>
          </p:nvPr>
        </p:nvSpPr>
        <p:spPr/>
        <p:txBody>
          <a:bodyPr/>
          <a:lstStyle/>
          <a:p>
            <a:fld id="{C7ABA984-2DFB-1240-9A7E-58F7E0AF05BD}" type="slidenum">
              <a:rPr lang="en-US" smtClean="0"/>
              <a:t>‹#›</a:t>
            </a:fld>
            <a:endParaRPr lang="en-US"/>
          </a:p>
        </p:txBody>
      </p:sp>
    </p:spTree>
    <p:extLst>
      <p:ext uri="{BB962C8B-B14F-4D97-AF65-F5344CB8AC3E}">
        <p14:creationId xmlns:p14="http://schemas.microsoft.com/office/powerpoint/2010/main" val="40538602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5F4E3-ABF7-0949-89EE-A6D525F5B5FD}"/>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CF7E9C80-72F0-0544-A8DB-33E32CE8ECB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C08B878-C0D6-0F41-91B9-10DF5FF4DFA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6C1D77A-21E1-3544-BB10-88093FCCD32F}"/>
              </a:ext>
            </a:extLst>
          </p:cNvPr>
          <p:cNvSpPr>
            <a:spLocks noGrp="1"/>
          </p:cNvSpPr>
          <p:nvPr>
            <p:ph type="dt" sz="half" idx="10"/>
          </p:nvPr>
        </p:nvSpPr>
        <p:spPr/>
        <p:txBody>
          <a:bodyPr/>
          <a:lstStyle/>
          <a:p>
            <a:fld id="{E1E13632-DA0C-634D-9FEB-A82A78C10A8A}" type="datetime1">
              <a:rPr lang="en-US" smtClean="0"/>
              <a:t>8/17/23</a:t>
            </a:fld>
            <a:endParaRPr lang="en-US"/>
          </a:p>
        </p:txBody>
      </p:sp>
      <p:sp>
        <p:nvSpPr>
          <p:cNvPr id="6" name="Footer Placeholder 5">
            <a:extLst>
              <a:ext uri="{FF2B5EF4-FFF2-40B4-BE49-F238E27FC236}">
                <a16:creationId xmlns:a16="http://schemas.microsoft.com/office/drawing/2014/main" id="{7A544B19-13FD-3944-99D1-810ABA1C40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4193A1C-DE28-8648-83FE-D119E4A2FEA9}"/>
              </a:ext>
            </a:extLst>
          </p:cNvPr>
          <p:cNvSpPr>
            <a:spLocks noGrp="1"/>
          </p:cNvSpPr>
          <p:nvPr>
            <p:ph type="sldNum" sz="quarter" idx="12"/>
          </p:nvPr>
        </p:nvSpPr>
        <p:spPr/>
        <p:txBody>
          <a:bodyPr/>
          <a:lstStyle/>
          <a:p>
            <a:fld id="{C7ABA984-2DFB-1240-9A7E-58F7E0AF05BD}" type="slidenum">
              <a:rPr lang="en-US" smtClean="0"/>
              <a:t>‹#›</a:t>
            </a:fld>
            <a:endParaRPr lang="en-US"/>
          </a:p>
        </p:txBody>
      </p:sp>
    </p:spTree>
    <p:extLst>
      <p:ext uri="{BB962C8B-B14F-4D97-AF65-F5344CB8AC3E}">
        <p14:creationId xmlns:p14="http://schemas.microsoft.com/office/powerpoint/2010/main" val="12022318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2D52F-1004-0541-B4A2-16E9C1D5484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805C6BC-D23E-8944-BED0-50D2C079AE5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7044893-84D6-394E-96E7-55ED273CA9D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1C4FB12-5533-5540-A3FF-ABC60DF8D28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3F370BB-18A0-034A-BC5A-08448967008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71D10E0-7F13-FA40-BAAE-547FDB059020}"/>
              </a:ext>
            </a:extLst>
          </p:cNvPr>
          <p:cNvSpPr>
            <a:spLocks noGrp="1"/>
          </p:cNvSpPr>
          <p:nvPr>
            <p:ph type="dt" sz="half" idx="10"/>
          </p:nvPr>
        </p:nvSpPr>
        <p:spPr/>
        <p:txBody>
          <a:bodyPr/>
          <a:lstStyle/>
          <a:p>
            <a:fld id="{878DA4FA-520D-434C-BAC4-0896EB111B95}" type="datetime1">
              <a:rPr lang="en-US" smtClean="0"/>
              <a:t>8/17/23</a:t>
            </a:fld>
            <a:endParaRPr lang="en-US"/>
          </a:p>
        </p:txBody>
      </p:sp>
      <p:sp>
        <p:nvSpPr>
          <p:cNvPr id="8" name="Footer Placeholder 7">
            <a:extLst>
              <a:ext uri="{FF2B5EF4-FFF2-40B4-BE49-F238E27FC236}">
                <a16:creationId xmlns:a16="http://schemas.microsoft.com/office/drawing/2014/main" id="{69D0A854-E684-8343-9EE2-BC165CC68F7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A7F3EC3-6BAF-984A-9EF0-3E5E3C12B5EC}"/>
              </a:ext>
            </a:extLst>
          </p:cNvPr>
          <p:cNvSpPr>
            <a:spLocks noGrp="1"/>
          </p:cNvSpPr>
          <p:nvPr>
            <p:ph type="sldNum" sz="quarter" idx="12"/>
          </p:nvPr>
        </p:nvSpPr>
        <p:spPr/>
        <p:txBody>
          <a:bodyPr/>
          <a:lstStyle/>
          <a:p>
            <a:fld id="{C7ABA984-2DFB-1240-9A7E-58F7E0AF05BD}" type="slidenum">
              <a:rPr lang="en-US" smtClean="0"/>
              <a:t>‹#›</a:t>
            </a:fld>
            <a:endParaRPr lang="en-US"/>
          </a:p>
        </p:txBody>
      </p:sp>
    </p:spTree>
    <p:extLst>
      <p:ext uri="{BB962C8B-B14F-4D97-AF65-F5344CB8AC3E}">
        <p14:creationId xmlns:p14="http://schemas.microsoft.com/office/powerpoint/2010/main" val="2757831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2EF97-8829-F242-88B5-4B3C178F902C}"/>
              </a:ext>
            </a:extLst>
          </p:cNvPr>
          <p:cNvSpPr>
            <a:spLocks noGrp="1"/>
          </p:cNvSpPr>
          <p:nvPr>
            <p:ph type="title"/>
          </p:nvPr>
        </p:nvSpPr>
        <p:spPr/>
        <p:txBody>
          <a:bodyPr/>
          <a:lstStyle>
            <a:lvl1pPr>
              <a:defRPr>
                <a:solidFill>
                  <a:schemeClr val="accent5">
                    <a:lumMod val="75000"/>
                  </a:schemeClr>
                </a:solidFill>
              </a:defRPr>
            </a:lvl1pPr>
          </a:lstStyle>
          <a:p>
            <a:r>
              <a:rPr lang="en-US"/>
              <a:t>Click to edit Master title style</a:t>
            </a:r>
          </a:p>
        </p:txBody>
      </p:sp>
      <p:sp>
        <p:nvSpPr>
          <p:cNvPr id="3" name="Date Placeholder 2">
            <a:extLst>
              <a:ext uri="{FF2B5EF4-FFF2-40B4-BE49-F238E27FC236}">
                <a16:creationId xmlns:a16="http://schemas.microsoft.com/office/drawing/2014/main" id="{45625012-8FF5-0B46-B17F-990D49F05117}"/>
              </a:ext>
            </a:extLst>
          </p:cNvPr>
          <p:cNvSpPr>
            <a:spLocks noGrp="1"/>
          </p:cNvSpPr>
          <p:nvPr>
            <p:ph type="dt" sz="half" idx="10"/>
          </p:nvPr>
        </p:nvSpPr>
        <p:spPr/>
        <p:txBody>
          <a:bodyPr/>
          <a:lstStyle/>
          <a:p>
            <a:fld id="{ECC0B71B-8645-E64B-803B-11389593F475}" type="datetime1">
              <a:rPr lang="en-US" smtClean="0"/>
              <a:t>8/17/23</a:t>
            </a:fld>
            <a:endParaRPr lang="en-US"/>
          </a:p>
        </p:txBody>
      </p:sp>
      <p:sp>
        <p:nvSpPr>
          <p:cNvPr id="4" name="Footer Placeholder 3">
            <a:extLst>
              <a:ext uri="{FF2B5EF4-FFF2-40B4-BE49-F238E27FC236}">
                <a16:creationId xmlns:a16="http://schemas.microsoft.com/office/drawing/2014/main" id="{1C9ABBF3-D75C-E24D-99F6-6DF1955B1B5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1399721-75FD-524D-B688-A2C580834545}"/>
              </a:ext>
            </a:extLst>
          </p:cNvPr>
          <p:cNvSpPr>
            <a:spLocks noGrp="1"/>
          </p:cNvSpPr>
          <p:nvPr>
            <p:ph type="sldNum" sz="quarter" idx="12"/>
          </p:nvPr>
        </p:nvSpPr>
        <p:spPr/>
        <p:txBody>
          <a:bodyPr/>
          <a:lstStyle/>
          <a:p>
            <a:fld id="{C7ABA984-2DFB-1240-9A7E-58F7E0AF05BD}" type="slidenum">
              <a:rPr lang="en-US" smtClean="0"/>
              <a:t>‹#›</a:t>
            </a:fld>
            <a:endParaRPr lang="en-US"/>
          </a:p>
        </p:txBody>
      </p:sp>
    </p:spTree>
    <p:extLst>
      <p:ext uri="{BB962C8B-B14F-4D97-AF65-F5344CB8AC3E}">
        <p14:creationId xmlns:p14="http://schemas.microsoft.com/office/powerpoint/2010/main" val="21795440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594AE1-E8F3-7A4B-8DD9-4CBB18FF61E5}"/>
              </a:ext>
            </a:extLst>
          </p:cNvPr>
          <p:cNvSpPr>
            <a:spLocks noGrp="1"/>
          </p:cNvSpPr>
          <p:nvPr>
            <p:ph type="dt" sz="half" idx="10"/>
          </p:nvPr>
        </p:nvSpPr>
        <p:spPr/>
        <p:txBody>
          <a:bodyPr/>
          <a:lstStyle/>
          <a:p>
            <a:fld id="{3FE1652A-522F-9348-B386-4A59D89A7BAF}" type="datetime1">
              <a:rPr lang="en-US" smtClean="0"/>
              <a:t>8/17/23</a:t>
            </a:fld>
            <a:endParaRPr lang="en-US"/>
          </a:p>
        </p:txBody>
      </p:sp>
      <p:sp>
        <p:nvSpPr>
          <p:cNvPr id="3" name="Footer Placeholder 2">
            <a:extLst>
              <a:ext uri="{FF2B5EF4-FFF2-40B4-BE49-F238E27FC236}">
                <a16:creationId xmlns:a16="http://schemas.microsoft.com/office/drawing/2014/main" id="{26B63584-3052-6148-B12D-49D76B037C8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82CB9B7-0015-BC4A-8C25-D499667FE7FC}"/>
              </a:ext>
            </a:extLst>
          </p:cNvPr>
          <p:cNvSpPr>
            <a:spLocks noGrp="1"/>
          </p:cNvSpPr>
          <p:nvPr>
            <p:ph type="sldNum" sz="quarter" idx="12"/>
          </p:nvPr>
        </p:nvSpPr>
        <p:spPr/>
        <p:txBody>
          <a:bodyPr/>
          <a:lstStyle/>
          <a:p>
            <a:fld id="{C7ABA984-2DFB-1240-9A7E-58F7E0AF05BD}" type="slidenum">
              <a:rPr lang="en-US" smtClean="0"/>
              <a:t>‹#›</a:t>
            </a:fld>
            <a:endParaRPr lang="en-US"/>
          </a:p>
        </p:txBody>
      </p:sp>
    </p:spTree>
    <p:extLst>
      <p:ext uri="{BB962C8B-B14F-4D97-AF65-F5344CB8AC3E}">
        <p14:creationId xmlns:p14="http://schemas.microsoft.com/office/powerpoint/2010/main" val="1559342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EBE6C-9D20-B04C-8EC1-39C378AC2C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0395F12-6084-9146-83C1-80BA004FD45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229C58B-4EED-6745-A921-EE2C105423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C97CB2-D8FF-3F49-8B05-C8B7808416D6}"/>
              </a:ext>
            </a:extLst>
          </p:cNvPr>
          <p:cNvSpPr>
            <a:spLocks noGrp="1"/>
          </p:cNvSpPr>
          <p:nvPr>
            <p:ph type="dt" sz="half" idx="10"/>
          </p:nvPr>
        </p:nvSpPr>
        <p:spPr/>
        <p:txBody>
          <a:bodyPr/>
          <a:lstStyle/>
          <a:p>
            <a:fld id="{3560401B-4687-304B-A6E9-E731239E1D85}" type="datetime1">
              <a:rPr lang="en-US" smtClean="0"/>
              <a:t>8/17/23</a:t>
            </a:fld>
            <a:endParaRPr lang="en-US"/>
          </a:p>
        </p:txBody>
      </p:sp>
      <p:sp>
        <p:nvSpPr>
          <p:cNvPr id="6" name="Footer Placeholder 5">
            <a:extLst>
              <a:ext uri="{FF2B5EF4-FFF2-40B4-BE49-F238E27FC236}">
                <a16:creationId xmlns:a16="http://schemas.microsoft.com/office/drawing/2014/main" id="{D54FFDBC-23D2-B840-AD05-3AA2452F1B7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6E4ED11-D29D-E042-BE7F-9044426F03DC}"/>
              </a:ext>
            </a:extLst>
          </p:cNvPr>
          <p:cNvSpPr>
            <a:spLocks noGrp="1"/>
          </p:cNvSpPr>
          <p:nvPr>
            <p:ph type="sldNum" sz="quarter" idx="12"/>
          </p:nvPr>
        </p:nvSpPr>
        <p:spPr/>
        <p:txBody>
          <a:bodyPr/>
          <a:lstStyle/>
          <a:p>
            <a:fld id="{C7ABA984-2DFB-1240-9A7E-58F7E0AF05BD}" type="slidenum">
              <a:rPr lang="en-US" smtClean="0"/>
              <a:t>‹#›</a:t>
            </a:fld>
            <a:endParaRPr lang="en-US"/>
          </a:p>
        </p:txBody>
      </p:sp>
    </p:spTree>
    <p:extLst>
      <p:ext uri="{BB962C8B-B14F-4D97-AF65-F5344CB8AC3E}">
        <p14:creationId xmlns:p14="http://schemas.microsoft.com/office/powerpoint/2010/main" val="25154319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C6326-0324-DE49-9268-86B1944517A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89D490D-C088-1A4D-8855-C70D5F9D983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AEAB4BA-9B49-9440-923D-A16689D4A4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2D3B74C-A1FB-7549-B3BD-DA0EA64C6429}"/>
              </a:ext>
            </a:extLst>
          </p:cNvPr>
          <p:cNvSpPr>
            <a:spLocks noGrp="1"/>
          </p:cNvSpPr>
          <p:nvPr>
            <p:ph type="dt" sz="half" idx="10"/>
          </p:nvPr>
        </p:nvSpPr>
        <p:spPr/>
        <p:txBody>
          <a:bodyPr/>
          <a:lstStyle/>
          <a:p>
            <a:fld id="{82301720-96B2-AA4F-8E2B-EC417AE5951B}" type="datetime1">
              <a:rPr lang="en-US" smtClean="0"/>
              <a:t>8/17/23</a:t>
            </a:fld>
            <a:endParaRPr lang="en-US"/>
          </a:p>
        </p:txBody>
      </p:sp>
      <p:sp>
        <p:nvSpPr>
          <p:cNvPr id="6" name="Footer Placeholder 5">
            <a:extLst>
              <a:ext uri="{FF2B5EF4-FFF2-40B4-BE49-F238E27FC236}">
                <a16:creationId xmlns:a16="http://schemas.microsoft.com/office/drawing/2014/main" id="{BA144E12-6E85-ED46-8254-2338D94AD3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DFAF449-0837-9C49-B5C3-F59C2A915175}"/>
              </a:ext>
            </a:extLst>
          </p:cNvPr>
          <p:cNvSpPr>
            <a:spLocks noGrp="1"/>
          </p:cNvSpPr>
          <p:nvPr>
            <p:ph type="sldNum" sz="quarter" idx="12"/>
          </p:nvPr>
        </p:nvSpPr>
        <p:spPr/>
        <p:txBody>
          <a:bodyPr/>
          <a:lstStyle/>
          <a:p>
            <a:fld id="{C7ABA984-2DFB-1240-9A7E-58F7E0AF05BD}" type="slidenum">
              <a:rPr lang="en-US" smtClean="0"/>
              <a:t>‹#›</a:t>
            </a:fld>
            <a:endParaRPr lang="en-US"/>
          </a:p>
        </p:txBody>
      </p:sp>
    </p:spTree>
    <p:extLst>
      <p:ext uri="{BB962C8B-B14F-4D97-AF65-F5344CB8AC3E}">
        <p14:creationId xmlns:p14="http://schemas.microsoft.com/office/powerpoint/2010/main" val="29770635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1F2273A-54DF-3946-9A44-6C9161134DF9}"/>
              </a:ext>
            </a:extLst>
          </p:cNvPr>
          <p:cNvSpPr>
            <a:spLocks noGrp="1"/>
          </p:cNvSpPr>
          <p:nvPr>
            <p:ph type="title"/>
          </p:nvPr>
        </p:nvSpPr>
        <p:spPr>
          <a:xfrm>
            <a:off x="838200" y="365125"/>
            <a:ext cx="10515600" cy="85407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62FD3763-1824-5A42-8C5B-5AB4920B9078}"/>
              </a:ext>
            </a:extLst>
          </p:cNvPr>
          <p:cNvSpPr>
            <a:spLocks noGrp="1"/>
          </p:cNvSpPr>
          <p:nvPr>
            <p:ph type="body" idx="1"/>
          </p:nvPr>
        </p:nvSpPr>
        <p:spPr>
          <a:xfrm>
            <a:off x="838200" y="1363170"/>
            <a:ext cx="10515600" cy="473283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F93D267-28E0-A740-9CD1-BC0AB4E65B0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Candara" panose="020E0502030303020204" pitchFamily="34" charset="0"/>
              </a:defRPr>
            </a:lvl1pPr>
          </a:lstStyle>
          <a:p>
            <a:fld id="{64997DB7-5461-5F42-9F21-B9933418756E}" type="datetime1">
              <a:rPr lang="en-US" smtClean="0"/>
              <a:t>8/17/23</a:t>
            </a:fld>
            <a:endParaRPr lang="en-US" dirty="0"/>
          </a:p>
        </p:txBody>
      </p:sp>
      <p:sp>
        <p:nvSpPr>
          <p:cNvPr id="5" name="Footer Placeholder 4">
            <a:extLst>
              <a:ext uri="{FF2B5EF4-FFF2-40B4-BE49-F238E27FC236}">
                <a16:creationId xmlns:a16="http://schemas.microsoft.com/office/drawing/2014/main" id="{4EF40A76-F264-6843-8DEB-3E76E03154C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Candara" panose="020E0502030303020204" pitchFamily="34" charset="0"/>
              </a:defRPr>
            </a:lvl1pPr>
          </a:lstStyle>
          <a:p>
            <a:endParaRPr lang="en-US" dirty="0"/>
          </a:p>
        </p:txBody>
      </p:sp>
      <p:sp>
        <p:nvSpPr>
          <p:cNvPr id="6" name="Slide Number Placeholder 5">
            <a:extLst>
              <a:ext uri="{FF2B5EF4-FFF2-40B4-BE49-F238E27FC236}">
                <a16:creationId xmlns:a16="http://schemas.microsoft.com/office/drawing/2014/main" id="{5D484D84-39BD-9947-A9A8-3DD1E0F6649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Candara" panose="020E0502030303020204" pitchFamily="34" charset="0"/>
              </a:defRPr>
            </a:lvl1pPr>
          </a:lstStyle>
          <a:p>
            <a:fld id="{C7ABA984-2DFB-1240-9A7E-58F7E0AF05BD}" type="slidenum">
              <a:rPr lang="en-US" smtClean="0"/>
              <a:pPr/>
              <a:t>‹#›</a:t>
            </a:fld>
            <a:endParaRPr lang="en-US" dirty="0"/>
          </a:p>
        </p:txBody>
      </p:sp>
    </p:spTree>
    <p:extLst>
      <p:ext uri="{BB962C8B-B14F-4D97-AF65-F5344CB8AC3E}">
        <p14:creationId xmlns:p14="http://schemas.microsoft.com/office/powerpoint/2010/main" val="17164221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3200" kern="1200">
          <a:solidFill>
            <a:schemeClr val="accent5">
              <a:lumMod val="75000"/>
            </a:schemeClr>
          </a:solidFill>
          <a:latin typeface="Candara" panose="020E0502030303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ndara" panose="020E05020303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ndara" panose="020E05020303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ndara" panose="020E05020303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ndara" panose="020E05020303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ndara" panose="020E05020303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3" Type="http://schemas.openxmlformats.org/officeDocument/2006/relationships/image" Target="../media/image120.png"/><Relationship Id="rId12" Type="http://schemas.openxmlformats.org/officeDocument/2006/relationships/image" Target="../media/image110.png"/><Relationship Id="rId2" Type="http://schemas.openxmlformats.org/officeDocument/2006/relationships/notesSlide" Target="../notesSlides/notesSlide10.xml"/><Relationship Id="rId16"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image" Target="../media/image100.png"/><Relationship Id="rId5" Type="http://schemas.openxmlformats.org/officeDocument/2006/relationships/image" Target="NULL"/><Relationship Id="rId15" Type="http://schemas.openxmlformats.org/officeDocument/2006/relationships/image" Target="../media/image130.png"/><Relationship Id="rId10" Type="http://schemas.openxmlformats.org/officeDocument/2006/relationships/image" Target="../media/image40.png"/><Relationship Id="rId9" Type="http://schemas.openxmlformats.org/officeDocument/2006/relationships/image" Target="NULL"/><Relationship Id="rId14" Type="http://schemas.openxmlformats.org/officeDocument/2006/relationships/image" Target="../media/image111.png"/></Relationships>
</file>

<file path=ppt/slides/_rels/slide11.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51.png"/><Relationship Id="rId3" Type="http://schemas.openxmlformats.org/officeDocument/2006/relationships/image" Target="../media/image42.png"/><Relationship Id="rId7" Type="http://schemas.openxmlformats.org/officeDocument/2006/relationships/image" Target="../media/image46.png"/><Relationship Id="rId12" Type="http://schemas.openxmlformats.org/officeDocument/2006/relationships/image" Target="../media/image41.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5.png"/><Relationship Id="rId11" Type="http://schemas.openxmlformats.org/officeDocument/2006/relationships/image" Target="../media/image50.png"/><Relationship Id="rId5" Type="http://schemas.openxmlformats.org/officeDocument/2006/relationships/image" Target="../media/image44.png"/><Relationship Id="rId10" Type="http://schemas.openxmlformats.org/officeDocument/2006/relationships/image" Target="../media/image49.png"/><Relationship Id="rId4" Type="http://schemas.openxmlformats.org/officeDocument/2006/relationships/image" Target="../media/image43.png"/><Relationship Id="rId9" Type="http://schemas.openxmlformats.org/officeDocument/2006/relationships/image" Target="../media/image48.png"/></Relationships>
</file>

<file path=ppt/slides/_rels/slide12.xml.rels><?xml version="1.0" encoding="UTF-8" standalone="yes"?>
<Relationships xmlns="http://schemas.openxmlformats.org/package/2006/relationships"><Relationship Id="rId8" Type="http://schemas.openxmlformats.org/officeDocument/2006/relationships/image" Target="../media/image551.png"/><Relationship Id="rId3" Type="http://schemas.openxmlformats.org/officeDocument/2006/relationships/image" Target="../media/image52.png"/><Relationship Id="rId7" Type="http://schemas.openxmlformats.org/officeDocument/2006/relationships/image" Target="../media/image55.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50.png"/><Relationship Id="rId5" Type="http://schemas.openxmlformats.org/officeDocument/2006/relationships/image" Target="../media/image54.png"/><Relationship Id="rId4" Type="http://schemas.openxmlformats.org/officeDocument/2006/relationships/image" Target="../media/image53.png"/><Relationship Id="rId9" Type="http://schemas.openxmlformats.org/officeDocument/2006/relationships/image" Target="../media/image56.png"/></Relationships>
</file>

<file path=ppt/slides/_rels/slide1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59.png"/><Relationship Id="rId4" Type="http://schemas.openxmlformats.org/officeDocument/2006/relationships/image" Target="../media/image58.png"/></Relationships>
</file>

<file path=ppt/slides/_rels/slide1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62.png"/><Relationship Id="rId4" Type="http://schemas.openxmlformats.org/officeDocument/2006/relationships/image" Target="../media/image61.png"/></Relationships>
</file>

<file path=ppt/slides/_rels/slide1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65.png"/><Relationship Id="rId4" Type="http://schemas.openxmlformats.org/officeDocument/2006/relationships/image" Target="../media/image64.png"/></Relationships>
</file>

<file path=ppt/slides/_rels/slide1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68.png"/><Relationship Id="rId4" Type="http://schemas.openxmlformats.org/officeDocument/2006/relationships/image" Target="../media/image67.png"/></Relationships>
</file>

<file path=ppt/slides/_rels/slide1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68.png"/><Relationship Id="rId4" Type="http://schemas.openxmlformats.org/officeDocument/2006/relationships/image" Target="../media/image69.png"/></Relationships>
</file>

<file path=ppt/slides/_rels/slide18.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image" Target="../media/image70.png"/><Relationship Id="rId7" Type="http://schemas.openxmlformats.org/officeDocument/2006/relationships/image" Target="../media/image74.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73.png"/><Relationship Id="rId5" Type="http://schemas.openxmlformats.org/officeDocument/2006/relationships/image" Target="../media/image72.png"/><Relationship Id="rId10" Type="http://schemas.openxmlformats.org/officeDocument/2006/relationships/image" Target="../media/image77.png"/><Relationship Id="rId4" Type="http://schemas.openxmlformats.org/officeDocument/2006/relationships/image" Target="../media/image71.png"/><Relationship Id="rId9" Type="http://schemas.openxmlformats.org/officeDocument/2006/relationships/image" Target="../media/image76.png"/></Relationships>
</file>

<file path=ppt/slides/_rels/slide19.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81.png"/><Relationship Id="rId5" Type="http://schemas.openxmlformats.org/officeDocument/2006/relationships/image" Target="../media/image80.png"/><Relationship Id="rId4" Type="http://schemas.openxmlformats.org/officeDocument/2006/relationships/image" Target="../media/image79.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88.png"/><Relationship Id="rId3" Type="http://schemas.openxmlformats.org/officeDocument/2006/relationships/image" Target="../media/image83.png"/><Relationship Id="rId7" Type="http://schemas.openxmlformats.org/officeDocument/2006/relationships/image" Target="../media/image87.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86.png"/><Relationship Id="rId5" Type="http://schemas.openxmlformats.org/officeDocument/2006/relationships/image" Target="../media/image85.png"/><Relationship Id="rId4" Type="http://schemas.openxmlformats.org/officeDocument/2006/relationships/image" Target="../media/image84.png"/><Relationship Id="rId9" Type="http://schemas.openxmlformats.org/officeDocument/2006/relationships/image" Target="../media/image89.png"/></Relationships>
</file>

<file path=ppt/slides/_rels/slide23.xml.rels><?xml version="1.0" encoding="UTF-8" standalone="yes"?>
<Relationships xmlns="http://schemas.openxmlformats.org/package/2006/relationships"><Relationship Id="rId8" Type="http://schemas.openxmlformats.org/officeDocument/2006/relationships/image" Target="../media/image291.png"/><Relationship Id="rId3" Type="http://schemas.openxmlformats.org/officeDocument/2006/relationships/image" Target="../media/image691.png"/><Relationship Id="rId7" Type="http://schemas.openxmlformats.org/officeDocument/2006/relationships/image" Target="../media/image711.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701.png"/><Relationship Id="rId11" Type="http://schemas.openxmlformats.org/officeDocument/2006/relationships/image" Target="../media/image741.png"/><Relationship Id="rId5" Type="http://schemas.openxmlformats.org/officeDocument/2006/relationships/image" Target="../media/image260.png"/><Relationship Id="rId10" Type="http://schemas.openxmlformats.org/officeDocument/2006/relationships/image" Target="../media/image731.png"/><Relationship Id="rId4" Type="http://schemas.openxmlformats.org/officeDocument/2006/relationships/image" Target="../media/image252.png"/><Relationship Id="rId9" Type="http://schemas.openxmlformats.org/officeDocument/2006/relationships/image" Target="../media/image721.png"/></Relationships>
</file>

<file path=ppt/slides/_rels/slide24.xml.rels><?xml version="1.0" encoding="UTF-8" standalone="yes"?>
<Relationships xmlns="http://schemas.openxmlformats.org/package/2006/relationships"><Relationship Id="rId8" Type="http://schemas.openxmlformats.org/officeDocument/2006/relationships/image" Target="../media/image720.png"/><Relationship Id="rId13" Type="http://schemas.openxmlformats.org/officeDocument/2006/relationships/image" Target="../media/image770.png"/><Relationship Id="rId18" Type="http://schemas.openxmlformats.org/officeDocument/2006/relationships/image" Target="../media/image820.png"/><Relationship Id="rId3" Type="http://schemas.openxmlformats.org/officeDocument/2006/relationships/image" Target="../media/image751.png"/><Relationship Id="rId21" Type="http://schemas.openxmlformats.org/officeDocument/2006/relationships/image" Target="../media/image850.png"/><Relationship Id="rId7" Type="http://schemas.openxmlformats.org/officeDocument/2006/relationships/image" Target="../media/image710.png"/><Relationship Id="rId12" Type="http://schemas.openxmlformats.org/officeDocument/2006/relationships/image" Target="../media/image760.png"/><Relationship Id="rId17" Type="http://schemas.openxmlformats.org/officeDocument/2006/relationships/image" Target="../media/image810.png"/><Relationship Id="rId2" Type="http://schemas.openxmlformats.org/officeDocument/2006/relationships/notesSlide" Target="../notesSlides/notesSlide24.xml"/><Relationship Id="rId16" Type="http://schemas.openxmlformats.org/officeDocument/2006/relationships/image" Target="../media/image800.png"/><Relationship Id="rId20" Type="http://schemas.openxmlformats.org/officeDocument/2006/relationships/image" Target="../media/image840.png"/><Relationship Id="rId1" Type="http://schemas.openxmlformats.org/officeDocument/2006/relationships/slideLayout" Target="../slideLayouts/slideLayout2.xml"/><Relationship Id="rId6" Type="http://schemas.openxmlformats.org/officeDocument/2006/relationships/image" Target="../media/image700.png"/><Relationship Id="rId11" Type="http://schemas.openxmlformats.org/officeDocument/2006/relationships/image" Target="../media/image750.png"/><Relationship Id="rId5" Type="http://schemas.openxmlformats.org/officeDocument/2006/relationships/image" Target="../media/image690.png"/><Relationship Id="rId15" Type="http://schemas.openxmlformats.org/officeDocument/2006/relationships/image" Target="../media/image790.png"/><Relationship Id="rId10" Type="http://schemas.openxmlformats.org/officeDocument/2006/relationships/image" Target="../media/image740.png"/><Relationship Id="rId19" Type="http://schemas.openxmlformats.org/officeDocument/2006/relationships/image" Target="../media/image830.png"/><Relationship Id="rId4" Type="http://schemas.openxmlformats.org/officeDocument/2006/relationships/image" Target="../media/image761.png"/><Relationship Id="rId9" Type="http://schemas.openxmlformats.org/officeDocument/2006/relationships/image" Target="../media/image730.png"/><Relationship Id="rId14" Type="http://schemas.openxmlformats.org/officeDocument/2006/relationships/image" Target="../media/image780.png"/></Relationships>
</file>

<file path=ppt/slides/_rels/slide25.xml.rels><?xml version="1.0" encoding="UTF-8" standalone="yes"?>
<Relationships xmlns="http://schemas.openxmlformats.org/package/2006/relationships"><Relationship Id="rId8" Type="http://schemas.openxmlformats.org/officeDocument/2006/relationships/image" Target="../media/image91.png"/><Relationship Id="rId13" Type="http://schemas.openxmlformats.org/officeDocument/2006/relationships/image" Target="../media/image96.png"/><Relationship Id="rId18" Type="http://schemas.openxmlformats.org/officeDocument/2006/relationships/image" Target="../media/image101.png"/><Relationship Id="rId3" Type="http://schemas.openxmlformats.org/officeDocument/2006/relationships/image" Target="../media/image860.png"/><Relationship Id="rId7" Type="http://schemas.openxmlformats.org/officeDocument/2006/relationships/image" Target="../media/image90.png"/><Relationship Id="rId12" Type="http://schemas.openxmlformats.org/officeDocument/2006/relationships/image" Target="../media/image95.png"/><Relationship Id="rId17" Type="http://schemas.openxmlformats.org/officeDocument/2006/relationships/image" Target="../media/image1000.png"/><Relationship Id="rId2" Type="http://schemas.openxmlformats.org/officeDocument/2006/relationships/notesSlide" Target="../notesSlides/notesSlide25.xml"/><Relationship Id="rId16" Type="http://schemas.openxmlformats.org/officeDocument/2006/relationships/image" Target="../media/image99.png"/><Relationship Id="rId1" Type="http://schemas.openxmlformats.org/officeDocument/2006/relationships/slideLayout" Target="../slideLayouts/slideLayout2.xml"/><Relationship Id="rId6" Type="http://schemas.openxmlformats.org/officeDocument/2006/relationships/image" Target="../media/image890.png"/><Relationship Id="rId11" Type="http://schemas.openxmlformats.org/officeDocument/2006/relationships/image" Target="../media/image94.png"/><Relationship Id="rId5" Type="http://schemas.openxmlformats.org/officeDocument/2006/relationships/image" Target="../media/image880.png"/><Relationship Id="rId15" Type="http://schemas.openxmlformats.org/officeDocument/2006/relationships/image" Target="../media/image98.png"/><Relationship Id="rId10" Type="http://schemas.openxmlformats.org/officeDocument/2006/relationships/image" Target="../media/image93.png"/><Relationship Id="rId4" Type="http://schemas.openxmlformats.org/officeDocument/2006/relationships/image" Target="../media/image870.png"/><Relationship Id="rId9" Type="http://schemas.openxmlformats.org/officeDocument/2006/relationships/image" Target="../media/image92.png"/><Relationship Id="rId14" Type="http://schemas.openxmlformats.org/officeDocument/2006/relationships/image" Target="../media/image97.png"/></Relationships>
</file>

<file path=ppt/slides/_rels/slide26.xml.rels><?xml version="1.0" encoding="UTF-8" standalone="yes"?>
<Relationships xmlns="http://schemas.openxmlformats.org/package/2006/relationships"><Relationship Id="rId8" Type="http://schemas.openxmlformats.org/officeDocument/2006/relationships/image" Target="../media/image109.png"/><Relationship Id="rId13" Type="http://schemas.openxmlformats.org/officeDocument/2006/relationships/image" Target="../media/image116.png"/><Relationship Id="rId3" Type="http://schemas.openxmlformats.org/officeDocument/2006/relationships/image" Target="../media/image102.png"/><Relationship Id="rId7" Type="http://schemas.openxmlformats.org/officeDocument/2006/relationships/image" Target="../media/image108.png"/><Relationship Id="rId12" Type="http://schemas.openxmlformats.org/officeDocument/2006/relationships/image" Target="../media/image115.png"/><Relationship Id="rId2" Type="http://schemas.openxmlformats.org/officeDocument/2006/relationships/notesSlide" Target="../notesSlides/notesSlide26.xml"/><Relationship Id="rId16" Type="http://schemas.openxmlformats.org/officeDocument/2006/relationships/image" Target="../media/image990.png"/><Relationship Id="rId1" Type="http://schemas.openxmlformats.org/officeDocument/2006/relationships/slideLayout" Target="../slideLayouts/slideLayout2.xml"/><Relationship Id="rId6" Type="http://schemas.openxmlformats.org/officeDocument/2006/relationships/image" Target="../media/image103.png"/><Relationship Id="rId11" Type="http://schemas.openxmlformats.org/officeDocument/2006/relationships/image" Target="../media/image114.png"/><Relationship Id="rId5" Type="http://schemas.openxmlformats.org/officeDocument/2006/relationships/image" Target="../media/image930.png"/><Relationship Id="rId15" Type="http://schemas.openxmlformats.org/officeDocument/2006/relationships/image" Target="../media/image970.png"/><Relationship Id="rId10" Type="http://schemas.openxmlformats.org/officeDocument/2006/relationships/image" Target="../media/image113.png"/><Relationship Id="rId4" Type="http://schemas.openxmlformats.org/officeDocument/2006/relationships/image" Target="../media/image107.png"/><Relationship Id="rId9" Type="http://schemas.openxmlformats.org/officeDocument/2006/relationships/image" Target="../media/image112.png"/><Relationship Id="rId14" Type="http://schemas.openxmlformats.org/officeDocument/2006/relationships/image" Target="../media/image117.png"/></Relationships>
</file>

<file path=ppt/slides/_rels/slide27.xml.rels><?xml version="1.0" encoding="UTF-8" standalone="yes"?>
<Relationships xmlns="http://schemas.openxmlformats.org/package/2006/relationships"><Relationship Id="rId3" Type="http://schemas.openxmlformats.org/officeDocument/2006/relationships/hyperlink" Target="https://eprint.iacr.org/2023/856"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https://www.weightymatters.ca/2015/07/babies-react-to-uofts-defence-of-its.html" TargetMode="External"/><Relationship Id="rId3" Type="http://schemas.openxmlformats.org/officeDocument/2006/relationships/image" Target="../media/image12.png"/><Relationship Id="rId7"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7.png"/><Relationship Id="rId7" Type="http://schemas.openxmlformats.org/officeDocument/2006/relationships/hyperlink" Target="https://pixabay.com/en/recycling-sign-green-symbol-294079/"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hyperlink" Target="https://pixabay.com/ko/%ED%8F%AD%ED%83%84-%ED%8F%AD%EB%B0%9C-%ED%8F%AD%ED%8C%8C-%ED%8F%AD%EB%B0%9C%EB%AC%BC-%EB%B8%94%EB%9E%99-%EB%A7%8C%ED%99%94-%EC%9D%BC%EB%9F%AC%EC%8A%A4%ED%8A%B8-%EB%A0%88%EC%9D%B4-%EC%85%98-1602109/" TargetMode="Externa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220.png"/><Relationship Id="rId13" Type="http://schemas.openxmlformats.org/officeDocument/2006/relationships/image" Target="../media/image26.png"/><Relationship Id="rId18" Type="http://schemas.openxmlformats.org/officeDocument/2006/relationships/image" Target="../media/image31.png"/><Relationship Id="rId3" Type="http://schemas.openxmlformats.org/officeDocument/2006/relationships/image" Target="../media/image22.png"/><Relationship Id="rId21" Type="http://schemas.openxmlformats.org/officeDocument/2006/relationships/image" Target="../media/image34.png"/><Relationship Id="rId7" Type="http://schemas.openxmlformats.org/officeDocument/2006/relationships/image" Target="../media/image210.png"/><Relationship Id="rId12" Type="http://schemas.openxmlformats.org/officeDocument/2006/relationships/image" Target="../media/image250.png"/><Relationship Id="rId17" Type="http://schemas.openxmlformats.org/officeDocument/2006/relationships/image" Target="../media/image30.png"/><Relationship Id="rId2" Type="http://schemas.openxmlformats.org/officeDocument/2006/relationships/notesSlide" Target="../notesSlides/notesSlide7.xml"/><Relationship Id="rId16" Type="http://schemas.openxmlformats.org/officeDocument/2006/relationships/image" Target="../media/image29.png"/><Relationship Id="rId20"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200.png"/><Relationship Id="rId11" Type="http://schemas.openxmlformats.org/officeDocument/2006/relationships/image" Target="../media/image25.png"/><Relationship Id="rId5" Type="http://schemas.openxmlformats.org/officeDocument/2006/relationships/image" Target="../media/image190.png"/><Relationship Id="rId15" Type="http://schemas.openxmlformats.org/officeDocument/2006/relationships/image" Target="../media/image28.png"/><Relationship Id="rId23" Type="http://schemas.openxmlformats.org/officeDocument/2006/relationships/image" Target="../media/image36.png"/><Relationship Id="rId10" Type="http://schemas.openxmlformats.org/officeDocument/2006/relationships/image" Target="../media/image24.png"/><Relationship Id="rId19" Type="http://schemas.openxmlformats.org/officeDocument/2006/relationships/image" Target="../media/image32.png"/><Relationship Id="rId4" Type="http://schemas.openxmlformats.org/officeDocument/2006/relationships/image" Target="../media/image180.png"/><Relationship Id="rId9" Type="http://schemas.openxmlformats.org/officeDocument/2006/relationships/image" Target="../media/image23.png"/><Relationship Id="rId14" Type="http://schemas.openxmlformats.org/officeDocument/2006/relationships/image" Target="../media/image27.png"/><Relationship Id="rId22" Type="http://schemas.openxmlformats.org/officeDocument/2006/relationships/image" Target="../media/image35.png"/></Relationships>
</file>

<file path=ppt/slides/_rels/slide8.xml.rels><?xml version="1.0" encoding="UTF-8" standalone="yes"?>
<Relationships xmlns="http://schemas.openxmlformats.org/package/2006/relationships"><Relationship Id="rId8" Type="http://schemas.openxmlformats.org/officeDocument/2006/relationships/image" Target="../media/image220.png"/><Relationship Id="rId3" Type="http://schemas.openxmlformats.org/officeDocument/2006/relationships/image" Target="../media/image22.png"/><Relationship Id="rId7" Type="http://schemas.openxmlformats.org/officeDocument/2006/relationships/image" Target="../media/image210.png"/><Relationship Id="rId12" Type="http://schemas.openxmlformats.org/officeDocument/2006/relationships/image" Target="../media/image39.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00.png"/><Relationship Id="rId11" Type="http://schemas.openxmlformats.org/officeDocument/2006/relationships/image" Target="../media/image38.png"/><Relationship Id="rId5" Type="http://schemas.openxmlformats.org/officeDocument/2006/relationships/image" Target="../media/image190.png"/><Relationship Id="rId10" Type="http://schemas.openxmlformats.org/officeDocument/2006/relationships/image" Target="../media/image37.png"/><Relationship Id="rId4" Type="http://schemas.openxmlformats.org/officeDocument/2006/relationships/image" Target="../media/image180.png"/><Relationship Id="rId9" Type="http://schemas.openxmlformats.org/officeDocument/2006/relationships/image" Target="../media/image2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ED59C49-F581-DC48-84BD-3A9913ACF515}"/>
              </a:ext>
            </a:extLst>
          </p:cNvPr>
          <p:cNvSpPr/>
          <p:nvPr/>
        </p:nvSpPr>
        <p:spPr>
          <a:xfrm>
            <a:off x="0" y="1410076"/>
            <a:ext cx="12192000" cy="1569659"/>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 name="Subtitle 2">
            <a:extLst>
              <a:ext uri="{FF2B5EF4-FFF2-40B4-BE49-F238E27FC236}">
                <a16:creationId xmlns:a16="http://schemas.microsoft.com/office/drawing/2014/main" id="{CE625D26-DDF5-B042-8E47-3B8386642B8E}"/>
              </a:ext>
            </a:extLst>
          </p:cNvPr>
          <p:cNvSpPr>
            <a:spLocks noGrp="1"/>
          </p:cNvSpPr>
          <p:nvPr>
            <p:ph type="subTitle" idx="1"/>
          </p:nvPr>
        </p:nvSpPr>
        <p:spPr>
          <a:xfrm>
            <a:off x="1532394" y="3510549"/>
            <a:ext cx="3733801" cy="904080"/>
          </a:xfrm>
        </p:spPr>
        <p:txBody>
          <a:bodyPr>
            <a:normAutofit/>
          </a:bodyPr>
          <a:lstStyle/>
          <a:p>
            <a:r>
              <a:rPr lang="en-US" sz="3500" b="1" dirty="0" err="1">
                <a:solidFill>
                  <a:srgbClr val="FF0000"/>
                </a:solidFill>
              </a:rPr>
              <a:t>Ashrujit</a:t>
            </a:r>
            <a:r>
              <a:rPr lang="en-US" sz="3500" b="1" dirty="0">
                <a:solidFill>
                  <a:srgbClr val="FF0000"/>
                </a:solidFill>
              </a:rPr>
              <a:t> Ghoshal</a:t>
            </a:r>
          </a:p>
        </p:txBody>
      </p:sp>
      <p:sp>
        <p:nvSpPr>
          <p:cNvPr id="7" name="TextBox 6">
            <a:extLst>
              <a:ext uri="{FF2B5EF4-FFF2-40B4-BE49-F238E27FC236}">
                <a16:creationId xmlns:a16="http://schemas.microsoft.com/office/drawing/2014/main" id="{1DCD55C7-C4AC-2C48-B079-0E611B569A4D}"/>
              </a:ext>
            </a:extLst>
          </p:cNvPr>
          <p:cNvSpPr txBox="1"/>
          <p:nvPr/>
        </p:nvSpPr>
        <p:spPr>
          <a:xfrm>
            <a:off x="4106883" y="5896770"/>
            <a:ext cx="3978234" cy="584775"/>
          </a:xfrm>
          <a:prstGeom prst="rect">
            <a:avLst/>
          </a:prstGeom>
          <a:noFill/>
        </p:spPr>
        <p:txBody>
          <a:bodyPr wrap="square" rtlCol="0">
            <a:spAutoFit/>
          </a:bodyPr>
          <a:lstStyle/>
          <a:p>
            <a:pPr algn="ctr"/>
            <a:r>
              <a:rPr lang="en-US" sz="3200" dirty="0">
                <a:latin typeface="Candara" panose="020E0502030303020204" pitchFamily="34" charset="0"/>
              </a:rPr>
              <a:t>CRYPTO 2023</a:t>
            </a:r>
          </a:p>
        </p:txBody>
      </p:sp>
      <p:sp>
        <p:nvSpPr>
          <p:cNvPr id="4" name="TextBox 3">
            <a:extLst>
              <a:ext uri="{FF2B5EF4-FFF2-40B4-BE49-F238E27FC236}">
                <a16:creationId xmlns:a16="http://schemas.microsoft.com/office/drawing/2014/main" id="{D4DCC16F-8A83-3A86-B7D7-93B3DA7E39D0}"/>
              </a:ext>
            </a:extLst>
          </p:cNvPr>
          <p:cNvSpPr txBox="1"/>
          <p:nvPr/>
        </p:nvSpPr>
        <p:spPr>
          <a:xfrm>
            <a:off x="1312052" y="1446173"/>
            <a:ext cx="9567894" cy="1569660"/>
          </a:xfrm>
          <a:prstGeom prst="rect">
            <a:avLst/>
          </a:prstGeom>
          <a:noFill/>
          <a:effectLst/>
        </p:spPr>
        <p:txBody>
          <a:bodyPr wrap="square" rtlCol="0">
            <a:spAutoFit/>
          </a:bodyPr>
          <a:lstStyle/>
          <a:p>
            <a:pPr algn="ctr"/>
            <a:r>
              <a:rPr lang="en-US" sz="4800" b="1" dirty="0">
                <a:ln w="0"/>
                <a:solidFill>
                  <a:srgbClr val="002060"/>
                </a:solidFill>
                <a:effectLst>
                  <a:outerShdw blurRad="38100" dist="25400" dir="5400000" algn="ctr" rotWithShape="0">
                    <a:srgbClr val="6E747A">
                      <a:alpha val="43000"/>
                    </a:srgbClr>
                  </a:outerShdw>
                </a:effectLst>
                <a:latin typeface="Candara" panose="020E0502030303020204" pitchFamily="34" charset="0"/>
              </a:rPr>
              <a:t>The Query Complexity of Preprocessing Attacks</a:t>
            </a:r>
            <a:endParaRPr lang="en-US" sz="4800" b="1" dirty="0">
              <a:latin typeface="Candara" panose="020E0502030303020204" pitchFamily="34" charset="0"/>
            </a:endParaRPr>
          </a:p>
        </p:txBody>
      </p:sp>
      <p:sp>
        <p:nvSpPr>
          <p:cNvPr id="10" name="Slide Number Placeholder 9">
            <a:extLst>
              <a:ext uri="{FF2B5EF4-FFF2-40B4-BE49-F238E27FC236}">
                <a16:creationId xmlns:a16="http://schemas.microsoft.com/office/drawing/2014/main" id="{6366DBC6-C601-777F-38C7-E66CD66E95CA}"/>
              </a:ext>
            </a:extLst>
          </p:cNvPr>
          <p:cNvSpPr>
            <a:spLocks noGrp="1"/>
          </p:cNvSpPr>
          <p:nvPr>
            <p:ph type="sldNum" sz="quarter" idx="12"/>
          </p:nvPr>
        </p:nvSpPr>
        <p:spPr/>
        <p:txBody>
          <a:bodyPr/>
          <a:lstStyle/>
          <a:p>
            <a:fld id="{C7ABA984-2DFB-1240-9A7E-58F7E0AF05BD}" type="slidenum">
              <a:rPr lang="en-US" smtClean="0"/>
              <a:t>1</a:t>
            </a:fld>
            <a:endParaRPr lang="en-US"/>
          </a:p>
        </p:txBody>
      </p:sp>
      <p:sp>
        <p:nvSpPr>
          <p:cNvPr id="6" name="Subtitle 2">
            <a:extLst>
              <a:ext uri="{FF2B5EF4-FFF2-40B4-BE49-F238E27FC236}">
                <a16:creationId xmlns:a16="http://schemas.microsoft.com/office/drawing/2014/main" id="{FAD2A0FE-BEF4-10F6-CB2A-E57B6ADA1647}"/>
              </a:ext>
            </a:extLst>
          </p:cNvPr>
          <p:cNvSpPr txBox="1">
            <a:spLocks/>
          </p:cNvSpPr>
          <p:nvPr/>
        </p:nvSpPr>
        <p:spPr>
          <a:xfrm>
            <a:off x="7470748" y="3510549"/>
            <a:ext cx="3733801" cy="90408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Candara" panose="020E0502030303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Candara" panose="020E050203030302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Candara" panose="020E050203030302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Candara" panose="020E050203030302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Candara" panose="020E0502030303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3500" b="1" dirty="0">
                <a:solidFill>
                  <a:srgbClr val="000000"/>
                </a:solidFill>
              </a:rPr>
              <a:t>Stefano </a:t>
            </a:r>
            <a:r>
              <a:rPr lang="en-US" sz="3500" b="1" dirty="0" err="1">
                <a:solidFill>
                  <a:srgbClr val="000000"/>
                </a:solidFill>
              </a:rPr>
              <a:t>Tessaro</a:t>
            </a:r>
            <a:endParaRPr lang="en-US" sz="3500" b="1" dirty="0">
              <a:solidFill>
                <a:srgbClr val="000000"/>
              </a:solidFill>
            </a:endParaRPr>
          </a:p>
        </p:txBody>
      </p:sp>
      <p:sp>
        <p:nvSpPr>
          <p:cNvPr id="8" name="TextBox 7">
            <a:extLst>
              <a:ext uri="{FF2B5EF4-FFF2-40B4-BE49-F238E27FC236}">
                <a16:creationId xmlns:a16="http://schemas.microsoft.com/office/drawing/2014/main" id="{A76050BA-AAEF-041B-6908-6B7DA85DC55A}"/>
              </a:ext>
            </a:extLst>
          </p:cNvPr>
          <p:cNvSpPr txBox="1"/>
          <p:nvPr/>
        </p:nvSpPr>
        <p:spPr>
          <a:xfrm>
            <a:off x="7604577" y="4183795"/>
            <a:ext cx="3466142" cy="461665"/>
          </a:xfrm>
          <a:prstGeom prst="rect">
            <a:avLst/>
          </a:prstGeom>
          <a:noFill/>
        </p:spPr>
        <p:txBody>
          <a:bodyPr wrap="none" rtlCol="0">
            <a:spAutoFit/>
          </a:bodyPr>
          <a:lstStyle/>
          <a:p>
            <a:r>
              <a:rPr lang="en-US" sz="2400" dirty="0">
                <a:latin typeface="Candara" panose="020E0502030303020204" pitchFamily="34" charset="0"/>
              </a:rPr>
              <a:t>University of Washington</a:t>
            </a:r>
          </a:p>
        </p:txBody>
      </p:sp>
      <p:sp>
        <p:nvSpPr>
          <p:cNvPr id="2" name="TextBox 1">
            <a:extLst>
              <a:ext uri="{FF2B5EF4-FFF2-40B4-BE49-F238E27FC236}">
                <a16:creationId xmlns:a16="http://schemas.microsoft.com/office/drawing/2014/main" id="{60ADCDCD-55AF-D2E0-32E7-E73C365CA4DA}"/>
              </a:ext>
            </a:extLst>
          </p:cNvPr>
          <p:cNvSpPr txBox="1"/>
          <p:nvPr/>
        </p:nvSpPr>
        <p:spPr>
          <a:xfrm>
            <a:off x="1666223" y="4183795"/>
            <a:ext cx="3674404" cy="461665"/>
          </a:xfrm>
          <a:prstGeom prst="rect">
            <a:avLst/>
          </a:prstGeom>
          <a:noFill/>
        </p:spPr>
        <p:txBody>
          <a:bodyPr wrap="none" rtlCol="0">
            <a:spAutoFit/>
          </a:bodyPr>
          <a:lstStyle/>
          <a:p>
            <a:r>
              <a:rPr lang="en-US" sz="2400" dirty="0">
                <a:latin typeface="Candara" panose="020E0502030303020204" pitchFamily="34" charset="0"/>
              </a:rPr>
              <a:t>Carnegie Mellon University</a:t>
            </a:r>
          </a:p>
        </p:txBody>
      </p:sp>
    </p:spTree>
    <p:extLst>
      <p:ext uri="{BB962C8B-B14F-4D97-AF65-F5344CB8AC3E}">
        <p14:creationId xmlns:p14="http://schemas.microsoft.com/office/powerpoint/2010/main" val="14576283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673B4-30F0-AF07-F47B-58EB7E329BDD}"/>
              </a:ext>
            </a:extLst>
          </p:cNvPr>
          <p:cNvSpPr>
            <a:spLocks noGrp="1"/>
          </p:cNvSpPr>
          <p:nvPr>
            <p:ph type="title"/>
          </p:nvPr>
        </p:nvSpPr>
        <p:spPr/>
        <p:txBody>
          <a:bodyPr>
            <a:normAutofit/>
          </a:bodyPr>
          <a:lstStyle/>
          <a:p>
            <a:r>
              <a:rPr lang="en-US" dirty="0"/>
              <a:t>Auxiliary-input (ai) ideal models</a:t>
            </a:r>
            <a:endParaRPr lang="en-US" dirty="0">
              <a:solidFill>
                <a:srgbClr val="FF0000"/>
              </a:solidFill>
            </a:endParaRPr>
          </a:p>
        </p:txBody>
      </p:sp>
      <p:sp>
        <p:nvSpPr>
          <p:cNvPr id="4" name="Slide Number Placeholder 3">
            <a:extLst>
              <a:ext uri="{FF2B5EF4-FFF2-40B4-BE49-F238E27FC236}">
                <a16:creationId xmlns:a16="http://schemas.microsoft.com/office/drawing/2014/main" id="{F70A347B-1545-B527-AF98-6C00BAE1995D}"/>
              </a:ext>
            </a:extLst>
          </p:cNvPr>
          <p:cNvSpPr>
            <a:spLocks noGrp="1"/>
          </p:cNvSpPr>
          <p:nvPr>
            <p:ph type="sldNum" sz="quarter" idx="12"/>
          </p:nvPr>
        </p:nvSpPr>
        <p:spPr/>
        <p:txBody>
          <a:bodyPr/>
          <a:lstStyle/>
          <a:p>
            <a:fld id="{C7ABA984-2DFB-1240-9A7E-58F7E0AF05BD}" type="slidenum">
              <a:rPr lang="en-US" smtClean="0"/>
              <a:t>10</a:t>
            </a:fld>
            <a:endParaRPr lang="en-US"/>
          </a:p>
        </p:txBody>
      </p:sp>
      <p:cxnSp>
        <p:nvCxnSpPr>
          <p:cNvPr id="16" name="Straight Arrow Connector 15">
            <a:extLst>
              <a:ext uri="{FF2B5EF4-FFF2-40B4-BE49-F238E27FC236}">
                <a16:creationId xmlns:a16="http://schemas.microsoft.com/office/drawing/2014/main" id="{9E457A3A-C433-3E14-D0AC-79A412671C46}"/>
              </a:ext>
            </a:extLst>
          </p:cNvPr>
          <p:cNvCxnSpPr>
            <a:cxnSpLocks/>
          </p:cNvCxnSpPr>
          <p:nvPr/>
        </p:nvCxnSpPr>
        <p:spPr>
          <a:xfrm>
            <a:off x="7385322" y="3534035"/>
            <a:ext cx="193338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D8EA9D17-541D-C9C0-F0C7-12E512F3FAA9}"/>
              </a:ext>
            </a:extLst>
          </p:cNvPr>
          <p:cNvCxnSpPr>
            <a:cxnSpLocks/>
          </p:cNvCxnSpPr>
          <p:nvPr/>
        </p:nvCxnSpPr>
        <p:spPr>
          <a:xfrm flipH="1">
            <a:off x="7391066" y="3776226"/>
            <a:ext cx="193338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09B22CB0-6FDA-737F-D285-76AD0FB08A31}"/>
              </a:ext>
            </a:extLst>
          </p:cNvPr>
          <p:cNvCxnSpPr>
            <a:cxnSpLocks/>
          </p:cNvCxnSpPr>
          <p:nvPr/>
        </p:nvCxnSpPr>
        <p:spPr>
          <a:xfrm>
            <a:off x="7385322" y="4230047"/>
            <a:ext cx="193338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52EE8182-ADA7-B118-2FA1-91028175DE8F}"/>
              </a:ext>
            </a:extLst>
          </p:cNvPr>
          <p:cNvCxnSpPr>
            <a:cxnSpLocks/>
          </p:cNvCxnSpPr>
          <p:nvPr/>
        </p:nvCxnSpPr>
        <p:spPr>
          <a:xfrm flipH="1">
            <a:off x="7385322" y="4475869"/>
            <a:ext cx="193338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8C1F4F60-C9F9-3F06-6381-3F71EF0036A9}"/>
                  </a:ext>
                </a:extLst>
              </p:cNvPr>
              <p:cNvSpPr txBox="1"/>
              <p:nvPr/>
            </p:nvSpPr>
            <p:spPr>
              <a:xfrm>
                <a:off x="8183672" y="3750827"/>
                <a:ext cx="348172" cy="461665"/>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m:t>
                      </m:r>
                    </m:oMath>
                  </m:oMathPara>
                </a14:m>
                <a:endParaRPr lang="en-US" sz="2400" dirty="0" err="1">
                  <a:latin typeface="Candara" panose="020E0502030303020204" pitchFamily="34" charset="0"/>
                </a:endParaRPr>
              </a:p>
            </p:txBody>
          </p:sp>
        </mc:Choice>
        <mc:Fallback xmlns="">
          <p:sp>
            <p:nvSpPr>
              <p:cNvPr id="20" name="TextBox 19">
                <a:extLst>
                  <a:ext uri="{FF2B5EF4-FFF2-40B4-BE49-F238E27FC236}">
                    <a16:creationId xmlns:a16="http://schemas.microsoft.com/office/drawing/2014/main" id="{8C1F4F60-C9F9-3F06-6381-3F71EF0036A9}"/>
                  </a:ext>
                </a:extLst>
              </p:cNvPr>
              <p:cNvSpPr txBox="1">
                <a:spLocks noRot="1" noChangeAspect="1" noMove="1" noResize="1" noEditPoints="1" noAdjustHandles="1" noChangeArrowheads="1" noChangeShapeType="1" noTextEdit="1"/>
              </p:cNvSpPr>
              <p:nvPr/>
            </p:nvSpPr>
            <p:spPr>
              <a:xfrm>
                <a:off x="8183672" y="3750827"/>
                <a:ext cx="348172" cy="461665"/>
              </a:xfrm>
              <a:prstGeom prst="rect">
                <a:avLst/>
              </a:prstGeom>
              <a:blipFill>
                <a:blip r:embed="rId5"/>
                <a:stretch>
                  <a:fillRect/>
                </a:stretch>
              </a:blipFill>
            </p:spPr>
            <p:txBody>
              <a:bodyPr/>
              <a:lstStyle/>
              <a:p>
                <a:r>
                  <a:rPr lang="en-US">
                    <a:noFill/>
                  </a:rPr>
                  <a:t> </a:t>
                </a:r>
              </a:p>
            </p:txBody>
          </p:sp>
        </mc:Fallback>
      </mc:AlternateContent>
      <p:sp>
        <p:nvSpPr>
          <p:cNvPr id="21" name="Left Brace 20">
            <a:extLst>
              <a:ext uri="{FF2B5EF4-FFF2-40B4-BE49-F238E27FC236}">
                <a16:creationId xmlns:a16="http://schemas.microsoft.com/office/drawing/2014/main" id="{0B5DA65F-2975-90E5-5E48-917EE74E717E}"/>
              </a:ext>
            </a:extLst>
          </p:cNvPr>
          <p:cNvSpPr/>
          <p:nvPr/>
        </p:nvSpPr>
        <p:spPr>
          <a:xfrm rot="10800000">
            <a:off x="9491066" y="3376893"/>
            <a:ext cx="71561" cy="120953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Candara" panose="020E0502030303020204" pitchFamily="34" charset="0"/>
            </a:endParaRPr>
          </a:p>
        </p:txBody>
      </p:sp>
      <p:cxnSp>
        <p:nvCxnSpPr>
          <p:cNvPr id="22" name="Curved Connector 21">
            <a:extLst>
              <a:ext uri="{FF2B5EF4-FFF2-40B4-BE49-F238E27FC236}">
                <a16:creationId xmlns:a16="http://schemas.microsoft.com/office/drawing/2014/main" id="{B670BBD0-52E3-C227-131A-1B4274B411C1}"/>
              </a:ext>
            </a:extLst>
          </p:cNvPr>
          <p:cNvCxnSpPr>
            <a:cxnSpLocks/>
            <a:stCxn id="21" idx="1"/>
          </p:cNvCxnSpPr>
          <p:nvPr/>
        </p:nvCxnSpPr>
        <p:spPr>
          <a:xfrm flipV="1">
            <a:off x="9562627" y="2529520"/>
            <a:ext cx="747127" cy="1452139"/>
          </a:xfrm>
          <a:prstGeom prst="curvedConnector3">
            <a:avLst>
              <a:gd name="adj1" fmla="val 7866"/>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56D91743-AF00-3C64-0D52-755A4E26AFF2}"/>
              </a:ext>
            </a:extLst>
          </p:cNvPr>
          <p:cNvCxnSpPr>
            <a:cxnSpLocks/>
          </p:cNvCxnSpPr>
          <p:nvPr/>
        </p:nvCxnSpPr>
        <p:spPr>
          <a:xfrm>
            <a:off x="4479098" y="3950106"/>
            <a:ext cx="1102551"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27" name="TextBox 26">
                <a:extLst>
                  <a:ext uri="{FF2B5EF4-FFF2-40B4-BE49-F238E27FC236}">
                    <a16:creationId xmlns:a16="http://schemas.microsoft.com/office/drawing/2014/main" id="{1B4AF21C-D497-CC93-0993-E71442CDF1C5}"/>
                  </a:ext>
                </a:extLst>
              </p:cNvPr>
              <p:cNvSpPr txBox="1"/>
              <p:nvPr/>
            </p:nvSpPr>
            <p:spPr>
              <a:xfrm>
                <a:off x="4438717" y="3465291"/>
                <a:ext cx="1116197" cy="461665"/>
              </a:xfrm>
              <a:prstGeom prst="rect">
                <a:avLst/>
              </a:prstGeom>
              <a:noFill/>
            </p:spPr>
            <p:txBody>
              <a:bodyPr wrap="square" rtlCol="0">
                <a:spAutoFit/>
              </a:bodyPr>
              <a:lstStyle/>
              <a:p>
                <a:pPr algn="ctr"/>
                <a14:m>
                  <m:oMath xmlns:m="http://schemas.openxmlformats.org/officeDocument/2006/math">
                    <m:r>
                      <a:rPr lang="en-US" sz="2400" b="0" i="1" smtClean="0">
                        <a:solidFill>
                          <a:srgbClr val="0070C0"/>
                        </a:solidFill>
                        <a:latin typeface="Cambria Math" panose="02040503050406030204" pitchFamily="18" charset="0"/>
                      </a:rPr>
                      <m:t>𝑆</m:t>
                    </m:r>
                  </m:oMath>
                </a14:m>
                <a:r>
                  <a:rPr lang="en-US" sz="2400" dirty="0">
                    <a:latin typeface="Candara" panose="020E0502030303020204" pitchFamily="34" charset="0"/>
                  </a:rPr>
                  <a:t> bits</a:t>
                </a:r>
                <a:endParaRPr lang="en-US" sz="2400" dirty="0" err="1">
                  <a:latin typeface="Candara" panose="020E0502030303020204" pitchFamily="34" charset="0"/>
                </a:endParaRPr>
              </a:p>
            </p:txBody>
          </p:sp>
        </mc:Choice>
        <mc:Fallback>
          <p:sp>
            <p:nvSpPr>
              <p:cNvPr id="27" name="TextBox 26">
                <a:extLst>
                  <a:ext uri="{FF2B5EF4-FFF2-40B4-BE49-F238E27FC236}">
                    <a16:creationId xmlns:a16="http://schemas.microsoft.com/office/drawing/2014/main" id="{1B4AF21C-D497-CC93-0993-E71442CDF1C5}"/>
                  </a:ext>
                </a:extLst>
              </p:cNvPr>
              <p:cNvSpPr txBox="1">
                <a:spLocks noRot="1" noChangeAspect="1" noMove="1" noResize="1" noEditPoints="1" noAdjustHandles="1" noChangeArrowheads="1" noChangeShapeType="1" noTextEdit="1"/>
              </p:cNvSpPr>
              <p:nvPr/>
            </p:nvSpPr>
            <p:spPr>
              <a:xfrm>
                <a:off x="4438717" y="3465291"/>
                <a:ext cx="1116197" cy="461665"/>
              </a:xfrm>
              <a:prstGeom prst="rect">
                <a:avLst/>
              </a:prstGeom>
              <a:blipFill>
                <a:blip r:embed="rId6"/>
                <a:stretch>
                  <a:fillRect t="-7895" b="-28947"/>
                </a:stretch>
              </a:blipFill>
            </p:spPr>
            <p:txBody>
              <a:bodyPr/>
              <a:lstStyle/>
              <a:p>
                <a:r>
                  <a:rPr lang="en-US">
                    <a:noFill/>
                  </a:rPr>
                  <a:t> </a:t>
                </a:r>
              </a:p>
            </p:txBody>
          </p:sp>
        </mc:Fallback>
      </mc:AlternateContent>
      <p:cxnSp>
        <p:nvCxnSpPr>
          <p:cNvPr id="30" name="Straight Arrow Connector 29">
            <a:extLst>
              <a:ext uri="{FF2B5EF4-FFF2-40B4-BE49-F238E27FC236}">
                <a16:creationId xmlns:a16="http://schemas.microsoft.com/office/drawing/2014/main" id="{62CFA995-AD2D-FB30-ED24-7F1B26821D53}"/>
              </a:ext>
            </a:extLst>
          </p:cNvPr>
          <p:cNvCxnSpPr>
            <a:cxnSpLocks/>
          </p:cNvCxnSpPr>
          <p:nvPr/>
        </p:nvCxnSpPr>
        <p:spPr>
          <a:xfrm>
            <a:off x="2207027" y="3804523"/>
            <a:ext cx="79260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C141DB6E-7A56-B68A-5B4C-B3169885A29D}"/>
              </a:ext>
            </a:extLst>
          </p:cNvPr>
          <p:cNvCxnSpPr>
            <a:cxnSpLocks/>
          </p:cNvCxnSpPr>
          <p:nvPr/>
        </p:nvCxnSpPr>
        <p:spPr>
          <a:xfrm flipH="1" flipV="1">
            <a:off x="2207027" y="3534035"/>
            <a:ext cx="792606" cy="24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26F6F942-87BB-AA4B-E997-C8A67B575E91}"/>
              </a:ext>
            </a:extLst>
          </p:cNvPr>
          <p:cNvCxnSpPr>
            <a:cxnSpLocks/>
          </p:cNvCxnSpPr>
          <p:nvPr/>
        </p:nvCxnSpPr>
        <p:spPr>
          <a:xfrm>
            <a:off x="2218895" y="4559791"/>
            <a:ext cx="76886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192B6BD9-BBD8-989F-C736-DA5EF36CDF5D}"/>
              </a:ext>
            </a:extLst>
          </p:cNvPr>
          <p:cNvCxnSpPr>
            <a:cxnSpLocks/>
          </p:cNvCxnSpPr>
          <p:nvPr/>
        </p:nvCxnSpPr>
        <p:spPr>
          <a:xfrm flipH="1">
            <a:off x="2181640" y="4265613"/>
            <a:ext cx="79425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9F00024D-9F2B-00F8-364D-11B103BA5F4C}"/>
                  </a:ext>
                </a:extLst>
              </p:cNvPr>
              <p:cNvSpPr txBox="1"/>
              <p:nvPr/>
            </p:nvSpPr>
            <p:spPr>
              <a:xfrm>
                <a:off x="2445027" y="3793783"/>
                <a:ext cx="348172" cy="461665"/>
              </a:xfrm>
              <a:prstGeom prst="rect">
                <a:avLst/>
              </a:prstGeom>
              <a:noFill/>
            </p:spPr>
            <p:txBody>
              <a:bodyPr wrap="square" rtlCol="0">
                <a:spAutoFit/>
              </a:bodyPr>
              <a:lstStyle/>
              <a:p>
                <a:pPr algn="l"/>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m:t>
                      </m:r>
                    </m:oMath>
                  </m:oMathPara>
                </a14:m>
                <a:endParaRPr lang="en-US" sz="2400" dirty="0" err="1">
                  <a:latin typeface="Candara" panose="020E0502030303020204" pitchFamily="34" charset="0"/>
                </a:endParaRPr>
              </a:p>
            </p:txBody>
          </p:sp>
        </mc:Choice>
        <mc:Fallback xmlns="">
          <p:sp>
            <p:nvSpPr>
              <p:cNvPr id="34" name="TextBox 33">
                <a:extLst>
                  <a:ext uri="{FF2B5EF4-FFF2-40B4-BE49-F238E27FC236}">
                    <a16:creationId xmlns:a16="http://schemas.microsoft.com/office/drawing/2014/main" id="{9F00024D-9F2B-00F8-364D-11B103BA5F4C}"/>
                  </a:ext>
                </a:extLst>
              </p:cNvPr>
              <p:cNvSpPr txBox="1">
                <a:spLocks noRot="1" noChangeAspect="1" noMove="1" noResize="1" noEditPoints="1" noAdjustHandles="1" noChangeArrowheads="1" noChangeShapeType="1" noTextEdit="1"/>
              </p:cNvSpPr>
              <p:nvPr/>
            </p:nvSpPr>
            <p:spPr>
              <a:xfrm>
                <a:off x="2445027" y="3793783"/>
                <a:ext cx="348172" cy="461665"/>
              </a:xfrm>
              <a:prstGeom prst="rect">
                <a:avLst/>
              </a:prstGeom>
              <a:blipFill>
                <a:blip r:embed="rId9"/>
                <a:stretch>
                  <a:fillRect/>
                </a:stretch>
              </a:blipFill>
            </p:spPr>
            <p:txBody>
              <a:bodyPr/>
              <a:lstStyle/>
              <a:p>
                <a:r>
                  <a:rPr lang="en-US">
                    <a:noFill/>
                  </a:rPr>
                  <a:t> </a:t>
                </a:r>
              </a:p>
            </p:txBody>
          </p:sp>
        </mc:Fallback>
      </mc:AlternateContent>
      <p:sp>
        <p:nvSpPr>
          <p:cNvPr id="35" name="Left Brace 34">
            <a:extLst>
              <a:ext uri="{FF2B5EF4-FFF2-40B4-BE49-F238E27FC236}">
                <a16:creationId xmlns:a16="http://schemas.microsoft.com/office/drawing/2014/main" id="{F815627D-BDAC-1A03-34C0-D932E4131B0D}"/>
              </a:ext>
            </a:extLst>
          </p:cNvPr>
          <p:cNvSpPr/>
          <p:nvPr/>
        </p:nvSpPr>
        <p:spPr>
          <a:xfrm rot="10800000">
            <a:off x="3106736" y="3444121"/>
            <a:ext cx="71561" cy="120953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Candara" panose="020E0502030303020204" pitchFamily="34" charset="0"/>
            </a:endParaRPr>
          </a:p>
        </p:txBody>
      </p:sp>
      <mc:AlternateContent xmlns:mc="http://schemas.openxmlformats.org/markup-compatibility/2006">
        <mc:Choice xmlns:a14="http://schemas.microsoft.com/office/drawing/2010/main" Requires="a14">
          <p:sp>
            <p:nvSpPr>
              <p:cNvPr id="38" name="TextBox 37">
                <a:extLst>
                  <a:ext uri="{FF2B5EF4-FFF2-40B4-BE49-F238E27FC236}">
                    <a16:creationId xmlns:a16="http://schemas.microsoft.com/office/drawing/2014/main" id="{5B5D0AA6-BACF-A18B-5CA9-24E7F7F58122}"/>
                  </a:ext>
                </a:extLst>
              </p:cNvPr>
              <p:cNvSpPr txBox="1"/>
              <p:nvPr/>
            </p:nvSpPr>
            <p:spPr>
              <a:xfrm>
                <a:off x="10688746" y="2312444"/>
                <a:ext cx="1400063" cy="461665"/>
              </a:xfrm>
              <a:prstGeom prst="rect">
                <a:avLst/>
              </a:prstGeom>
              <a:noFill/>
            </p:spPr>
            <p:txBody>
              <a:bodyPr wrap="none" rtlCol="0">
                <a:spAutoFit/>
              </a:bodyPr>
              <a:lstStyle/>
              <a:p>
                <a:pPr algn="l"/>
                <a14:m>
                  <m:oMath xmlns:m="http://schemas.openxmlformats.org/officeDocument/2006/math">
                    <m:r>
                      <a:rPr lang="en-US" sz="2400" b="0" i="1" smtClean="0">
                        <a:solidFill>
                          <a:srgbClr val="0070C0"/>
                        </a:solidFill>
                        <a:latin typeface="Cambria Math" panose="02040503050406030204" pitchFamily="18" charset="0"/>
                      </a:rPr>
                      <m:t>𝑇</m:t>
                    </m:r>
                  </m:oMath>
                </a14:m>
                <a:r>
                  <a:rPr lang="en-US" sz="2400" dirty="0">
                    <a:latin typeface="Candara" panose="020E0502030303020204" pitchFamily="34" charset="0"/>
                  </a:rPr>
                  <a:t> queries</a:t>
                </a:r>
                <a:endParaRPr lang="en-US" sz="2400" dirty="0" err="1">
                  <a:latin typeface="Candara" panose="020E0502030303020204" pitchFamily="34" charset="0"/>
                </a:endParaRPr>
              </a:p>
            </p:txBody>
          </p:sp>
        </mc:Choice>
        <mc:Fallback>
          <p:sp>
            <p:nvSpPr>
              <p:cNvPr id="38" name="TextBox 37">
                <a:extLst>
                  <a:ext uri="{FF2B5EF4-FFF2-40B4-BE49-F238E27FC236}">
                    <a16:creationId xmlns:a16="http://schemas.microsoft.com/office/drawing/2014/main" id="{5B5D0AA6-BACF-A18B-5CA9-24E7F7F58122}"/>
                  </a:ext>
                </a:extLst>
              </p:cNvPr>
              <p:cNvSpPr txBox="1">
                <a:spLocks noRot="1" noChangeAspect="1" noMove="1" noResize="1" noEditPoints="1" noAdjustHandles="1" noChangeArrowheads="1" noChangeShapeType="1" noTextEdit="1"/>
              </p:cNvSpPr>
              <p:nvPr/>
            </p:nvSpPr>
            <p:spPr>
              <a:xfrm>
                <a:off x="10688746" y="2312444"/>
                <a:ext cx="1400063" cy="461665"/>
              </a:xfrm>
              <a:prstGeom prst="rect">
                <a:avLst/>
              </a:prstGeom>
              <a:blipFill>
                <a:blip r:embed="rId10"/>
                <a:stretch>
                  <a:fillRect l="-901" t="-5263" r="-6306" b="-28947"/>
                </a:stretch>
              </a:blipFill>
            </p:spPr>
            <p:txBody>
              <a:bodyPr/>
              <a:lstStyle/>
              <a:p>
                <a:r>
                  <a:rPr lang="en-US">
                    <a:noFill/>
                  </a:rPr>
                  <a:t> </a:t>
                </a:r>
              </a:p>
            </p:txBody>
          </p:sp>
        </mc:Fallback>
      </mc:AlternateContent>
      <p:sp>
        <p:nvSpPr>
          <p:cNvPr id="3" name="TextBox 2">
            <a:extLst>
              <a:ext uri="{FF2B5EF4-FFF2-40B4-BE49-F238E27FC236}">
                <a16:creationId xmlns:a16="http://schemas.microsoft.com/office/drawing/2014/main" id="{999472FC-E0D7-49FA-4FDF-2F7770CA5216}"/>
              </a:ext>
            </a:extLst>
          </p:cNvPr>
          <p:cNvSpPr txBox="1"/>
          <p:nvPr/>
        </p:nvSpPr>
        <p:spPr>
          <a:xfrm>
            <a:off x="4609588" y="2391931"/>
            <a:ext cx="3595856" cy="461665"/>
          </a:xfrm>
          <a:prstGeom prst="rect">
            <a:avLst/>
          </a:prstGeom>
          <a:noFill/>
        </p:spPr>
        <p:txBody>
          <a:bodyPr wrap="none" rtlCol="0">
            <a:spAutoFit/>
          </a:bodyPr>
          <a:lstStyle/>
          <a:p>
            <a:pPr algn="l"/>
            <a:r>
              <a:rPr lang="en-US" sz="2400" dirty="0">
                <a:solidFill>
                  <a:srgbClr val="002060"/>
                </a:solidFill>
                <a:latin typeface="Candara" panose="020E0502030303020204" pitchFamily="34" charset="0"/>
              </a:rPr>
              <a:t>problem instance e.g., salt</a:t>
            </a:r>
          </a:p>
        </p:txBody>
      </p:sp>
      <p:cxnSp>
        <p:nvCxnSpPr>
          <p:cNvPr id="5" name="Straight Arrow Connector 4">
            <a:extLst>
              <a:ext uri="{FF2B5EF4-FFF2-40B4-BE49-F238E27FC236}">
                <a16:creationId xmlns:a16="http://schemas.microsoft.com/office/drawing/2014/main" id="{CE848997-B9A1-2ADC-81B1-FB8C770F813C}"/>
              </a:ext>
            </a:extLst>
          </p:cNvPr>
          <p:cNvCxnSpPr>
            <a:cxnSpLocks/>
          </p:cNvCxnSpPr>
          <p:nvPr/>
        </p:nvCxnSpPr>
        <p:spPr>
          <a:xfrm>
            <a:off x="6344228" y="2958302"/>
            <a:ext cx="0" cy="36410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B835E4F4-027C-6822-2BAD-D726E8E356E9}"/>
              </a:ext>
            </a:extLst>
          </p:cNvPr>
          <p:cNvSpPr/>
          <p:nvPr/>
        </p:nvSpPr>
        <p:spPr>
          <a:xfrm rot="5400000">
            <a:off x="610123" y="3704796"/>
            <a:ext cx="1326777" cy="589612"/>
          </a:xfrm>
          <a:prstGeom prst="rect">
            <a:avLst/>
          </a:prstGeom>
          <a:solidFill>
            <a:srgbClr val="D5FC79">
              <a:alpha val="14902"/>
            </a:srgbClr>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latin typeface="Candara" panose="020E0502030303020204" pitchFamily="34" charset="0"/>
            </a:endParaRPr>
          </a:p>
        </p:txBody>
      </p:sp>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5C5E3E73-F5C6-00FD-1C46-A45196BD1132}"/>
                  </a:ext>
                </a:extLst>
              </p:cNvPr>
              <p:cNvSpPr txBox="1"/>
              <p:nvPr/>
            </p:nvSpPr>
            <p:spPr>
              <a:xfrm>
                <a:off x="1021752" y="3726740"/>
                <a:ext cx="478015" cy="461665"/>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r>
                        <a:rPr lang="en-US" sz="2400" b="1" i="1" smtClean="0">
                          <a:solidFill>
                            <a:srgbClr val="FF0000"/>
                          </a:solidFill>
                          <a:latin typeface="Cambria Math" panose="02040503050406030204" pitchFamily="18" charset="0"/>
                        </a:rPr>
                        <m:t>𝑶</m:t>
                      </m:r>
                    </m:oMath>
                  </m:oMathPara>
                </a14:m>
                <a:endParaRPr lang="en-US" sz="2400" b="1" dirty="0" err="1">
                  <a:solidFill>
                    <a:srgbClr val="FF0000"/>
                  </a:solidFill>
                  <a:latin typeface="Candara" panose="020E0502030303020204" pitchFamily="34" charset="0"/>
                </a:endParaRPr>
              </a:p>
            </p:txBody>
          </p:sp>
        </mc:Choice>
        <mc:Fallback xmlns="">
          <p:sp>
            <p:nvSpPr>
              <p:cNvPr id="39" name="TextBox 38">
                <a:extLst>
                  <a:ext uri="{FF2B5EF4-FFF2-40B4-BE49-F238E27FC236}">
                    <a16:creationId xmlns:a16="http://schemas.microsoft.com/office/drawing/2014/main" id="{5C5E3E73-F5C6-00FD-1C46-A45196BD1132}"/>
                  </a:ext>
                </a:extLst>
              </p:cNvPr>
              <p:cNvSpPr txBox="1">
                <a:spLocks noRot="1" noChangeAspect="1" noMove="1" noResize="1" noEditPoints="1" noAdjustHandles="1" noChangeArrowheads="1" noChangeShapeType="1" noTextEdit="1"/>
              </p:cNvSpPr>
              <p:nvPr/>
            </p:nvSpPr>
            <p:spPr>
              <a:xfrm>
                <a:off x="1021752" y="3726740"/>
                <a:ext cx="478015" cy="461665"/>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30591CDF-E359-9A16-4CCB-874EBD3A84BE}"/>
                  </a:ext>
                </a:extLst>
              </p:cNvPr>
              <p:cNvSpPr txBox="1"/>
              <p:nvPr/>
            </p:nvSpPr>
            <p:spPr>
              <a:xfrm>
                <a:off x="9997209" y="3750658"/>
                <a:ext cx="478015" cy="461665"/>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r>
                        <a:rPr lang="en-US" sz="2400" b="1" i="1" smtClean="0">
                          <a:solidFill>
                            <a:srgbClr val="FF0000"/>
                          </a:solidFill>
                          <a:latin typeface="Cambria Math" panose="02040503050406030204" pitchFamily="18" charset="0"/>
                        </a:rPr>
                        <m:t>𝑶</m:t>
                      </m:r>
                    </m:oMath>
                  </m:oMathPara>
                </a14:m>
                <a:endParaRPr lang="en-US" sz="2400" b="1" dirty="0" err="1">
                  <a:solidFill>
                    <a:srgbClr val="FF0000"/>
                  </a:solidFill>
                  <a:latin typeface="Candara" panose="020E0502030303020204" pitchFamily="34" charset="0"/>
                </a:endParaRPr>
              </a:p>
            </p:txBody>
          </p:sp>
        </mc:Choice>
        <mc:Fallback xmlns="">
          <p:sp>
            <p:nvSpPr>
              <p:cNvPr id="41" name="TextBox 40">
                <a:extLst>
                  <a:ext uri="{FF2B5EF4-FFF2-40B4-BE49-F238E27FC236}">
                    <a16:creationId xmlns:a16="http://schemas.microsoft.com/office/drawing/2014/main" id="{30591CDF-E359-9A16-4CCB-874EBD3A84BE}"/>
                  </a:ext>
                </a:extLst>
              </p:cNvPr>
              <p:cNvSpPr txBox="1">
                <a:spLocks noRot="1" noChangeAspect="1" noMove="1" noResize="1" noEditPoints="1" noAdjustHandles="1" noChangeArrowheads="1" noChangeShapeType="1" noTextEdit="1"/>
              </p:cNvSpPr>
              <p:nvPr/>
            </p:nvSpPr>
            <p:spPr>
              <a:xfrm>
                <a:off x="9997209" y="3750658"/>
                <a:ext cx="478015" cy="461665"/>
              </a:xfrm>
              <a:prstGeom prst="rect">
                <a:avLst/>
              </a:prstGeom>
              <a:blipFill>
                <a:blip r:embed="rId12"/>
                <a:stretch>
                  <a:fillRect/>
                </a:stretch>
              </a:blipFill>
            </p:spPr>
            <p:txBody>
              <a:bodyPr/>
              <a:lstStyle/>
              <a:p>
                <a:r>
                  <a:rPr lang="en-US">
                    <a:noFill/>
                  </a:rPr>
                  <a:t> </a:t>
                </a:r>
              </a:p>
            </p:txBody>
          </p:sp>
        </mc:Fallback>
      </mc:AlternateContent>
      <p:sp>
        <p:nvSpPr>
          <p:cNvPr id="12" name="TextBox 11">
            <a:extLst>
              <a:ext uri="{FF2B5EF4-FFF2-40B4-BE49-F238E27FC236}">
                <a16:creationId xmlns:a16="http://schemas.microsoft.com/office/drawing/2014/main" id="{0671D483-E6C5-F5E4-F529-39ADD3308EE8}"/>
              </a:ext>
            </a:extLst>
          </p:cNvPr>
          <p:cNvSpPr txBox="1"/>
          <p:nvPr/>
        </p:nvSpPr>
        <p:spPr>
          <a:xfrm>
            <a:off x="1732227" y="2579042"/>
            <a:ext cx="1791910" cy="461665"/>
          </a:xfrm>
          <a:prstGeom prst="rect">
            <a:avLst/>
          </a:prstGeom>
          <a:noFill/>
        </p:spPr>
        <p:txBody>
          <a:bodyPr wrap="square">
            <a:spAutoFit/>
          </a:bodyPr>
          <a:lstStyle/>
          <a:p>
            <a:r>
              <a:rPr lang="en-US" sz="2400" dirty="0">
                <a:latin typeface="Candara" panose="020E0502030303020204" pitchFamily="34" charset="0"/>
              </a:rPr>
              <a:t>unbounded</a:t>
            </a:r>
            <a:endParaRPr lang="en-IL" sz="2400" dirty="0"/>
          </a:p>
        </p:txBody>
      </p:sp>
      <p:sp>
        <p:nvSpPr>
          <p:cNvPr id="8" name="Rectangle 7">
            <a:extLst>
              <a:ext uri="{FF2B5EF4-FFF2-40B4-BE49-F238E27FC236}">
                <a16:creationId xmlns:a16="http://schemas.microsoft.com/office/drawing/2014/main" id="{48633C67-9945-5E14-1F2E-A3F6D95EA625}"/>
              </a:ext>
            </a:extLst>
          </p:cNvPr>
          <p:cNvSpPr/>
          <p:nvPr/>
        </p:nvSpPr>
        <p:spPr>
          <a:xfrm rot="5400000">
            <a:off x="9541055" y="3637076"/>
            <a:ext cx="1326777" cy="589612"/>
          </a:xfrm>
          <a:prstGeom prst="rect">
            <a:avLst/>
          </a:prstGeom>
          <a:solidFill>
            <a:srgbClr val="D5FC79">
              <a:alpha val="14902"/>
            </a:srgbClr>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latin typeface="Candara" panose="020E0502030303020204" pitchFamily="34" charset="0"/>
            </a:endParaRP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36441BE0-A1C5-3872-A1F7-D168B4F0424E}"/>
                  </a:ext>
                </a:extLst>
              </p:cNvPr>
              <p:cNvSpPr txBox="1"/>
              <p:nvPr/>
            </p:nvSpPr>
            <p:spPr>
              <a:xfrm>
                <a:off x="818543" y="1321631"/>
                <a:ext cx="2800703" cy="646331"/>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r>
                        <a:rPr lang="en-US" sz="3600" b="1" i="1" smtClean="0">
                          <a:solidFill>
                            <a:srgbClr val="FF0000"/>
                          </a:solidFill>
                          <a:latin typeface="Cambria Math" panose="02040503050406030204" pitchFamily="18" charset="0"/>
                        </a:rPr>
                        <m:t>𝑨</m:t>
                      </m:r>
                      <m:r>
                        <a:rPr lang="en-US" sz="3600" b="1" i="1" smtClean="0">
                          <a:solidFill>
                            <a:srgbClr val="FF0000"/>
                          </a:solidFill>
                          <a:latin typeface="Cambria Math" panose="02040503050406030204" pitchFamily="18" charset="0"/>
                        </a:rPr>
                        <m:t>=</m:t>
                      </m:r>
                      <m:d>
                        <m:dPr>
                          <m:ctrlPr>
                            <a:rPr lang="en-US" sz="3600" b="1" i="1" smtClean="0">
                              <a:solidFill>
                                <a:srgbClr val="FF0000"/>
                              </a:solidFill>
                              <a:latin typeface="Cambria Math" panose="02040503050406030204" pitchFamily="18" charset="0"/>
                            </a:rPr>
                          </m:ctrlPr>
                        </m:dPr>
                        <m:e>
                          <m:sSub>
                            <m:sSubPr>
                              <m:ctrlPr>
                                <a:rPr lang="en-US" sz="3600" b="1" i="1" smtClean="0">
                                  <a:solidFill>
                                    <a:srgbClr val="FF0000"/>
                                  </a:solidFill>
                                  <a:latin typeface="Cambria Math" panose="02040503050406030204" pitchFamily="18" charset="0"/>
                                </a:rPr>
                              </m:ctrlPr>
                            </m:sSubPr>
                            <m:e>
                              <m:r>
                                <a:rPr lang="en-US" sz="3600" b="1" i="1" smtClean="0">
                                  <a:solidFill>
                                    <a:srgbClr val="FF0000"/>
                                  </a:solidFill>
                                  <a:latin typeface="Cambria Math" panose="02040503050406030204" pitchFamily="18" charset="0"/>
                                </a:rPr>
                                <m:t>𝑨</m:t>
                              </m:r>
                            </m:e>
                            <m:sub>
                              <m:r>
                                <a:rPr lang="en-US" sz="3600" b="1" i="1" smtClean="0">
                                  <a:solidFill>
                                    <a:srgbClr val="FF0000"/>
                                  </a:solidFill>
                                  <a:latin typeface="Cambria Math" panose="02040503050406030204" pitchFamily="18" charset="0"/>
                                </a:rPr>
                                <m:t>𝟏</m:t>
                              </m:r>
                            </m:sub>
                          </m:sSub>
                          <m:r>
                            <a:rPr lang="en-US" sz="3600" b="1" i="1" smtClean="0">
                              <a:solidFill>
                                <a:srgbClr val="FF0000"/>
                              </a:solidFill>
                              <a:latin typeface="Cambria Math" panose="02040503050406030204" pitchFamily="18" charset="0"/>
                            </a:rPr>
                            <m:t>,</m:t>
                          </m:r>
                          <m:sSub>
                            <m:sSubPr>
                              <m:ctrlPr>
                                <a:rPr lang="en-US" sz="3600" b="1" i="1" smtClean="0">
                                  <a:solidFill>
                                    <a:srgbClr val="FF0000"/>
                                  </a:solidFill>
                                  <a:latin typeface="Cambria Math" panose="02040503050406030204" pitchFamily="18" charset="0"/>
                                </a:rPr>
                              </m:ctrlPr>
                            </m:sSubPr>
                            <m:e>
                              <m:r>
                                <a:rPr lang="en-US" sz="3600" b="1" i="1" smtClean="0">
                                  <a:solidFill>
                                    <a:srgbClr val="FF0000"/>
                                  </a:solidFill>
                                  <a:latin typeface="Cambria Math" panose="02040503050406030204" pitchFamily="18" charset="0"/>
                                </a:rPr>
                                <m:t>𝑨</m:t>
                              </m:r>
                            </m:e>
                            <m:sub>
                              <m:r>
                                <a:rPr lang="en-US" sz="3600" b="1" i="1" smtClean="0">
                                  <a:solidFill>
                                    <a:srgbClr val="FF0000"/>
                                  </a:solidFill>
                                  <a:latin typeface="Cambria Math" panose="02040503050406030204" pitchFamily="18" charset="0"/>
                                </a:rPr>
                                <m:t>𝟐</m:t>
                              </m:r>
                            </m:sub>
                          </m:sSub>
                        </m:e>
                      </m:d>
                    </m:oMath>
                  </m:oMathPara>
                </a14:m>
                <a:endParaRPr lang="en-US" sz="3600" b="1" dirty="0" err="1">
                  <a:solidFill>
                    <a:srgbClr val="FF0000"/>
                  </a:solidFill>
                  <a:latin typeface="Candara" panose="020E0502030303020204" pitchFamily="34" charset="0"/>
                </a:endParaRPr>
              </a:p>
            </p:txBody>
          </p:sp>
        </mc:Choice>
        <mc:Fallback xmlns="">
          <p:sp>
            <p:nvSpPr>
              <p:cNvPr id="9" name="TextBox 8">
                <a:extLst>
                  <a:ext uri="{FF2B5EF4-FFF2-40B4-BE49-F238E27FC236}">
                    <a16:creationId xmlns:a16="http://schemas.microsoft.com/office/drawing/2014/main" id="{36441BE0-A1C5-3872-A1F7-D168B4F0424E}"/>
                  </a:ext>
                </a:extLst>
              </p:cNvPr>
              <p:cNvSpPr txBox="1">
                <a:spLocks noRot="1" noChangeAspect="1" noMove="1" noResize="1" noEditPoints="1" noAdjustHandles="1" noChangeArrowheads="1" noChangeShapeType="1" noTextEdit="1"/>
              </p:cNvSpPr>
              <p:nvPr/>
            </p:nvSpPr>
            <p:spPr>
              <a:xfrm>
                <a:off x="818543" y="1321631"/>
                <a:ext cx="2800703" cy="646331"/>
              </a:xfrm>
              <a:prstGeom prst="rect">
                <a:avLst/>
              </a:prstGeom>
              <a:blipFill>
                <a:blip r:embed="rId13"/>
                <a:stretch>
                  <a:fillRect b="-576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66FEBBC9-1531-2595-7F2D-3BCB1AB98F87}"/>
                  </a:ext>
                </a:extLst>
              </p:cNvPr>
              <p:cNvSpPr txBox="1"/>
              <p:nvPr/>
            </p:nvSpPr>
            <p:spPr>
              <a:xfrm>
                <a:off x="3442066" y="3526719"/>
                <a:ext cx="725881" cy="769441"/>
              </a:xfrm>
              <a:prstGeom prst="rect">
                <a:avLst/>
              </a:prstGeom>
              <a:noFill/>
            </p:spPr>
            <p:txBody>
              <a:bodyPr wrap="square" rtlCol="0">
                <a:spAutoFit/>
              </a:bodyPr>
              <a:lstStyle/>
              <a:p>
                <a:pPr algn="l"/>
                <a14:m>
                  <m:oMathPara xmlns:m="http://schemas.openxmlformats.org/officeDocument/2006/math">
                    <m:oMathParaPr>
                      <m:jc m:val="centerGroup"/>
                    </m:oMathParaPr>
                    <m:oMath xmlns:m="http://schemas.openxmlformats.org/officeDocument/2006/math">
                      <m:sSub>
                        <m:sSubPr>
                          <m:ctrlPr>
                            <a:rPr lang="en-US" sz="4400" b="1" i="1" smtClean="0">
                              <a:solidFill>
                                <a:srgbClr val="FF0000"/>
                              </a:solidFill>
                              <a:latin typeface="Cambria Math" panose="02040503050406030204" pitchFamily="18" charset="0"/>
                            </a:rPr>
                          </m:ctrlPr>
                        </m:sSubPr>
                        <m:e>
                          <m:r>
                            <a:rPr lang="en-US" sz="4400" b="1" i="1" smtClean="0">
                              <a:solidFill>
                                <a:srgbClr val="FF0000"/>
                              </a:solidFill>
                              <a:latin typeface="Cambria Math" panose="02040503050406030204" pitchFamily="18" charset="0"/>
                            </a:rPr>
                            <m:t>𝑨</m:t>
                          </m:r>
                        </m:e>
                        <m:sub>
                          <m:r>
                            <a:rPr lang="en-US" sz="4400" b="1" i="1" smtClean="0">
                              <a:solidFill>
                                <a:srgbClr val="FF0000"/>
                              </a:solidFill>
                              <a:latin typeface="Cambria Math" panose="02040503050406030204" pitchFamily="18" charset="0"/>
                            </a:rPr>
                            <m:t>𝟏</m:t>
                          </m:r>
                        </m:sub>
                      </m:sSub>
                    </m:oMath>
                  </m:oMathPara>
                </a14:m>
                <a:endParaRPr lang="en-US" sz="4400" b="1" dirty="0" err="1">
                  <a:solidFill>
                    <a:srgbClr val="FF0000"/>
                  </a:solidFill>
                  <a:latin typeface="Candara" panose="020E0502030303020204" pitchFamily="34" charset="0"/>
                </a:endParaRPr>
              </a:p>
            </p:txBody>
          </p:sp>
        </mc:Choice>
        <mc:Fallback xmlns="">
          <p:sp>
            <p:nvSpPr>
              <p:cNvPr id="10" name="TextBox 9">
                <a:extLst>
                  <a:ext uri="{FF2B5EF4-FFF2-40B4-BE49-F238E27FC236}">
                    <a16:creationId xmlns:a16="http://schemas.microsoft.com/office/drawing/2014/main" id="{66FEBBC9-1531-2595-7F2D-3BCB1AB98F87}"/>
                  </a:ext>
                </a:extLst>
              </p:cNvPr>
              <p:cNvSpPr txBox="1">
                <a:spLocks noRot="1" noChangeAspect="1" noMove="1" noResize="1" noEditPoints="1" noAdjustHandles="1" noChangeArrowheads="1" noChangeShapeType="1" noTextEdit="1"/>
              </p:cNvSpPr>
              <p:nvPr/>
            </p:nvSpPr>
            <p:spPr>
              <a:xfrm>
                <a:off x="3442066" y="3526719"/>
                <a:ext cx="725881" cy="769441"/>
              </a:xfrm>
              <a:prstGeom prst="rect">
                <a:avLst/>
              </a:prstGeom>
              <a:blipFill>
                <a:blip r:embed="rId14"/>
                <a:stretch>
                  <a:fillRect l="-13793" r="-15517" b="-64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6EEC9547-0018-5DA8-55EE-DE66C902D732}"/>
                  </a:ext>
                </a:extLst>
              </p:cNvPr>
              <p:cNvSpPr txBox="1"/>
              <p:nvPr/>
            </p:nvSpPr>
            <p:spPr>
              <a:xfrm>
                <a:off x="5961837" y="3463453"/>
                <a:ext cx="950260" cy="769441"/>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sSub>
                        <m:sSubPr>
                          <m:ctrlPr>
                            <a:rPr lang="en-US" sz="4400" b="1" i="1" smtClean="0">
                              <a:solidFill>
                                <a:srgbClr val="FF0000"/>
                              </a:solidFill>
                              <a:latin typeface="Cambria Math" panose="02040503050406030204" pitchFamily="18" charset="0"/>
                            </a:rPr>
                          </m:ctrlPr>
                        </m:sSubPr>
                        <m:e>
                          <m:r>
                            <a:rPr lang="en-US" sz="4400" b="1" i="1" smtClean="0">
                              <a:solidFill>
                                <a:srgbClr val="FF0000"/>
                              </a:solidFill>
                              <a:latin typeface="Cambria Math" panose="02040503050406030204" pitchFamily="18" charset="0"/>
                            </a:rPr>
                            <m:t>𝑨</m:t>
                          </m:r>
                        </m:e>
                        <m:sub>
                          <m:r>
                            <a:rPr lang="en-US" sz="4400" b="1" i="1" smtClean="0">
                              <a:solidFill>
                                <a:srgbClr val="FF0000"/>
                              </a:solidFill>
                              <a:latin typeface="Cambria Math" panose="02040503050406030204" pitchFamily="18" charset="0"/>
                            </a:rPr>
                            <m:t>𝟐</m:t>
                          </m:r>
                        </m:sub>
                      </m:sSub>
                    </m:oMath>
                  </m:oMathPara>
                </a14:m>
                <a:endParaRPr lang="en-US" sz="4400" b="1" dirty="0" err="1">
                  <a:solidFill>
                    <a:srgbClr val="FF0000"/>
                  </a:solidFill>
                  <a:latin typeface="Candara" panose="020E0502030303020204" pitchFamily="34" charset="0"/>
                </a:endParaRPr>
              </a:p>
            </p:txBody>
          </p:sp>
        </mc:Choice>
        <mc:Fallback xmlns="">
          <p:sp>
            <p:nvSpPr>
              <p:cNvPr id="11" name="TextBox 10">
                <a:extLst>
                  <a:ext uri="{FF2B5EF4-FFF2-40B4-BE49-F238E27FC236}">
                    <a16:creationId xmlns:a16="http://schemas.microsoft.com/office/drawing/2014/main" id="{6EEC9547-0018-5DA8-55EE-DE66C902D732}"/>
                  </a:ext>
                </a:extLst>
              </p:cNvPr>
              <p:cNvSpPr txBox="1">
                <a:spLocks noRot="1" noChangeAspect="1" noMove="1" noResize="1" noEditPoints="1" noAdjustHandles="1" noChangeArrowheads="1" noChangeShapeType="1" noTextEdit="1"/>
              </p:cNvSpPr>
              <p:nvPr/>
            </p:nvSpPr>
            <p:spPr>
              <a:xfrm>
                <a:off x="5961837" y="3463453"/>
                <a:ext cx="950260" cy="769441"/>
              </a:xfrm>
              <a:prstGeom prst="rect">
                <a:avLst/>
              </a:prstGeom>
              <a:blipFill>
                <a:blip r:embed="rId15"/>
                <a:stretch>
                  <a:fillRect l="-2632" b="-6452"/>
                </a:stretch>
              </a:blipFill>
            </p:spPr>
            <p:txBody>
              <a:bodyPr/>
              <a:lstStyle/>
              <a:p>
                <a:r>
                  <a:rPr lang="en-US">
                    <a:noFill/>
                  </a:rPr>
                  <a:t> </a:t>
                </a:r>
              </a:p>
            </p:txBody>
          </p:sp>
        </mc:Fallback>
      </mc:AlternateContent>
      <p:cxnSp>
        <p:nvCxnSpPr>
          <p:cNvPr id="14" name="Straight Arrow Connector 13">
            <a:extLst>
              <a:ext uri="{FF2B5EF4-FFF2-40B4-BE49-F238E27FC236}">
                <a16:creationId xmlns:a16="http://schemas.microsoft.com/office/drawing/2014/main" id="{67C185F1-FB1F-EC16-6F7B-670492B105AE}"/>
              </a:ext>
            </a:extLst>
          </p:cNvPr>
          <p:cNvCxnSpPr>
            <a:cxnSpLocks/>
          </p:cNvCxnSpPr>
          <p:nvPr/>
        </p:nvCxnSpPr>
        <p:spPr>
          <a:xfrm>
            <a:off x="6344228" y="4351087"/>
            <a:ext cx="0" cy="36410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C71B9ECB-2695-905D-8CD0-B75B1F082C70}"/>
              </a:ext>
            </a:extLst>
          </p:cNvPr>
          <p:cNvSpPr txBox="1"/>
          <p:nvPr/>
        </p:nvSpPr>
        <p:spPr>
          <a:xfrm>
            <a:off x="5726110" y="4916592"/>
            <a:ext cx="1236236" cy="461665"/>
          </a:xfrm>
          <a:prstGeom prst="rect">
            <a:avLst/>
          </a:prstGeom>
          <a:noFill/>
        </p:spPr>
        <p:txBody>
          <a:bodyPr wrap="none" rtlCol="0">
            <a:spAutoFit/>
          </a:bodyPr>
          <a:lstStyle/>
          <a:p>
            <a:pPr algn="l"/>
            <a:r>
              <a:rPr lang="en-US" sz="2400" dirty="0">
                <a:latin typeface="Candara" panose="020E0502030303020204" pitchFamily="34" charset="0"/>
              </a:rPr>
              <a:t>solution</a:t>
            </a:r>
          </a:p>
        </p:txBody>
      </p:sp>
      <mc:AlternateContent xmlns:mc="http://schemas.openxmlformats.org/markup-compatibility/2006">
        <mc:Choice xmlns:a14="http://schemas.microsoft.com/office/drawing/2010/main" Requires="a14">
          <p:sp>
            <p:nvSpPr>
              <p:cNvPr id="13" name="TextBox 12">
                <a:extLst>
                  <a:ext uri="{FF2B5EF4-FFF2-40B4-BE49-F238E27FC236}">
                    <a16:creationId xmlns:a16="http://schemas.microsoft.com/office/drawing/2014/main" id="{CB8A0DB9-41BD-F7AB-7B6A-B445415B2060}"/>
                  </a:ext>
                </a:extLst>
              </p:cNvPr>
              <p:cNvSpPr txBox="1"/>
              <p:nvPr/>
            </p:nvSpPr>
            <p:spPr>
              <a:xfrm>
                <a:off x="6715157" y="1179321"/>
                <a:ext cx="5207097" cy="461665"/>
              </a:xfrm>
              <a:prstGeom prst="rect">
                <a:avLst/>
              </a:prstGeom>
              <a:noFill/>
            </p:spPr>
            <p:txBody>
              <a:bodyPr wrap="square" rtlCol="0">
                <a:spAutoFit/>
              </a:bodyPr>
              <a:lstStyle/>
              <a:p>
                <a:pPr algn="l"/>
                <a14:m>
                  <m:oMath xmlns:m="http://schemas.openxmlformats.org/officeDocument/2006/math">
                    <m:r>
                      <a:rPr lang="en-US" sz="2400" b="1" i="1" smtClean="0">
                        <a:solidFill>
                          <a:srgbClr val="FF0000"/>
                        </a:solidFill>
                        <a:latin typeface="Cambria Math" panose="02040503050406030204" pitchFamily="18" charset="0"/>
                      </a:rPr>
                      <m:t>𝑶</m:t>
                    </m:r>
                  </m:oMath>
                </a14:m>
                <a:r>
                  <a:rPr lang="en-US" sz="2400" b="0" dirty="0">
                    <a:latin typeface="Candara" panose="020E0502030303020204" pitchFamily="34" charset="0"/>
                    <a:ea typeface="Helvetica" charset="0"/>
                    <a:cs typeface="Helvetica" charset="0"/>
                  </a:rPr>
                  <a:t> = RO, ideal cipher, GGM oracle, …</a:t>
                </a:r>
              </a:p>
            </p:txBody>
          </p:sp>
        </mc:Choice>
        <mc:Fallback>
          <p:sp>
            <p:nvSpPr>
              <p:cNvPr id="13" name="TextBox 12">
                <a:extLst>
                  <a:ext uri="{FF2B5EF4-FFF2-40B4-BE49-F238E27FC236}">
                    <a16:creationId xmlns:a16="http://schemas.microsoft.com/office/drawing/2014/main" id="{CB8A0DB9-41BD-F7AB-7B6A-B445415B2060}"/>
                  </a:ext>
                </a:extLst>
              </p:cNvPr>
              <p:cNvSpPr txBox="1">
                <a:spLocks noRot="1" noChangeAspect="1" noMove="1" noResize="1" noEditPoints="1" noAdjustHandles="1" noChangeArrowheads="1" noChangeShapeType="1" noTextEdit="1"/>
              </p:cNvSpPr>
              <p:nvPr/>
            </p:nvSpPr>
            <p:spPr>
              <a:xfrm>
                <a:off x="6715157" y="1179321"/>
                <a:ext cx="5207097" cy="461665"/>
              </a:xfrm>
              <a:prstGeom prst="rect">
                <a:avLst/>
              </a:prstGeom>
              <a:blipFill>
                <a:blip r:embed="rId16"/>
                <a:stretch>
                  <a:fillRect l="-243" t="-7895" b="-28947"/>
                </a:stretch>
              </a:blipFill>
            </p:spPr>
            <p:txBody>
              <a:bodyPr/>
              <a:lstStyle/>
              <a:p>
                <a:r>
                  <a:rPr lang="en-US">
                    <a:noFill/>
                  </a:rPr>
                  <a:t> </a:t>
                </a:r>
              </a:p>
            </p:txBody>
          </p:sp>
        </mc:Fallback>
      </mc:AlternateContent>
    </p:spTree>
    <p:extLst>
      <p:ext uri="{BB962C8B-B14F-4D97-AF65-F5344CB8AC3E}">
        <p14:creationId xmlns:p14="http://schemas.microsoft.com/office/powerpoint/2010/main" val="3791166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8"/>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8"/>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6"/>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7"/>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8"/>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9"/>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0"/>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1"/>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14"/>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5"/>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7" grpId="0"/>
      <p:bldP spid="34" grpId="0"/>
      <p:bldP spid="35" grpId="0" animBg="1"/>
      <p:bldP spid="38" grpId="0"/>
      <p:bldP spid="3" grpId="0"/>
      <p:bldP spid="23" grpId="0" animBg="1"/>
      <p:bldP spid="39" grpId="0"/>
      <p:bldP spid="41" grpId="0"/>
      <p:bldP spid="12" grpId="0"/>
      <p:bldP spid="8" grpId="0" animBg="1"/>
      <p:bldP spid="9" grpId="0"/>
      <p:bldP spid="10" grpId="0"/>
      <p:bldP spid="11"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673B4-30F0-AF07-F47B-58EB7E329BDD}"/>
              </a:ext>
            </a:extLst>
          </p:cNvPr>
          <p:cNvSpPr>
            <a:spLocks noGrp="1"/>
          </p:cNvSpPr>
          <p:nvPr>
            <p:ph type="title"/>
          </p:nvPr>
        </p:nvSpPr>
        <p:spPr/>
        <p:txBody>
          <a:bodyPr>
            <a:normAutofit/>
          </a:bodyPr>
          <a:lstStyle/>
          <a:p>
            <a:r>
              <a:rPr lang="en-US" dirty="0"/>
              <a:t>This work -- model</a:t>
            </a:r>
            <a:endParaRPr lang="en-US" dirty="0">
              <a:solidFill>
                <a:srgbClr val="FF0000"/>
              </a:solidFill>
            </a:endParaRPr>
          </a:p>
        </p:txBody>
      </p:sp>
      <p:sp>
        <p:nvSpPr>
          <p:cNvPr id="4" name="Slide Number Placeholder 3">
            <a:extLst>
              <a:ext uri="{FF2B5EF4-FFF2-40B4-BE49-F238E27FC236}">
                <a16:creationId xmlns:a16="http://schemas.microsoft.com/office/drawing/2014/main" id="{F70A347B-1545-B527-AF98-6C00BAE1995D}"/>
              </a:ext>
            </a:extLst>
          </p:cNvPr>
          <p:cNvSpPr>
            <a:spLocks noGrp="1"/>
          </p:cNvSpPr>
          <p:nvPr>
            <p:ph type="sldNum" sz="quarter" idx="12"/>
          </p:nvPr>
        </p:nvSpPr>
        <p:spPr/>
        <p:txBody>
          <a:bodyPr/>
          <a:lstStyle/>
          <a:p>
            <a:fld id="{C7ABA984-2DFB-1240-9A7E-58F7E0AF05BD}" type="slidenum">
              <a:rPr lang="en-US" smtClean="0"/>
              <a:t>11</a:t>
            </a:fld>
            <a:endParaRPr lang="en-US"/>
          </a:p>
        </p:txBody>
      </p:sp>
      <p:cxnSp>
        <p:nvCxnSpPr>
          <p:cNvPr id="16" name="Straight Arrow Connector 15">
            <a:extLst>
              <a:ext uri="{FF2B5EF4-FFF2-40B4-BE49-F238E27FC236}">
                <a16:creationId xmlns:a16="http://schemas.microsoft.com/office/drawing/2014/main" id="{9E457A3A-C433-3E14-D0AC-79A412671C46}"/>
              </a:ext>
            </a:extLst>
          </p:cNvPr>
          <p:cNvCxnSpPr>
            <a:cxnSpLocks/>
          </p:cNvCxnSpPr>
          <p:nvPr/>
        </p:nvCxnSpPr>
        <p:spPr>
          <a:xfrm>
            <a:off x="7385322" y="3534035"/>
            <a:ext cx="193338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D8EA9D17-541D-C9C0-F0C7-12E512F3FAA9}"/>
              </a:ext>
            </a:extLst>
          </p:cNvPr>
          <p:cNvCxnSpPr>
            <a:cxnSpLocks/>
          </p:cNvCxnSpPr>
          <p:nvPr/>
        </p:nvCxnSpPr>
        <p:spPr>
          <a:xfrm flipH="1">
            <a:off x="7391066" y="3776226"/>
            <a:ext cx="193338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09B22CB0-6FDA-737F-D285-76AD0FB08A31}"/>
              </a:ext>
            </a:extLst>
          </p:cNvPr>
          <p:cNvCxnSpPr>
            <a:cxnSpLocks/>
          </p:cNvCxnSpPr>
          <p:nvPr/>
        </p:nvCxnSpPr>
        <p:spPr>
          <a:xfrm>
            <a:off x="7385322" y="4230047"/>
            <a:ext cx="193338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52EE8182-ADA7-B118-2FA1-91028175DE8F}"/>
              </a:ext>
            </a:extLst>
          </p:cNvPr>
          <p:cNvCxnSpPr>
            <a:cxnSpLocks/>
          </p:cNvCxnSpPr>
          <p:nvPr/>
        </p:nvCxnSpPr>
        <p:spPr>
          <a:xfrm flipH="1">
            <a:off x="7385322" y="4475869"/>
            <a:ext cx="193338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20" name="TextBox 19">
                <a:extLst>
                  <a:ext uri="{FF2B5EF4-FFF2-40B4-BE49-F238E27FC236}">
                    <a16:creationId xmlns:a16="http://schemas.microsoft.com/office/drawing/2014/main" id="{8C1F4F60-C9F9-3F06-6381-3F71EF0036A9}"/>
                  </a:ext>
                </a:extLst>
              </p:cNvPr>
              <p:cNvSpPr txBox="1"/>
              <p:nvPr/>
            </p:nvSpPr>
            <p:spPr>
              <a:xfrm>
                <a:off x="8183672" y="3750827"/>
                <a:ext cx="348172" cy="461665"/>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m:t>
                      </m:r>
                    </m:oMath>
                  </m:oMathPara>
                </a14:m>
                <a:endParaRPr lang="en-US" sz="2400" dirty="0" err="1">
                  <a:latin typeface="Candara" panose="020E0502030303020204" pitchFamily="34" charset="0"/>
                </a:endParaRPr>
              </a:p>
            </p:txBody>
          </p:sp>
        </mc:Choice>
        <mc:Fallback>
          <p:sp>
            <p:nvSpPr>
              <p:cNvPr id="20" name="TextBox 19">
                <a:extLst>
                  <a:ext uri="{FF2B5EF4-FFF2-40B4-BE49-F238E27FC236}">
                    <a16:creationId xmlns:a16="http://schemas.microsoft.com/office/drawing/2014/main" id="{8C1F4F60-C9F9-3F06-6381-3F71EF0036A9}"/>
                  </a:ext>
                </a:extLst>
              </p:cNvPr>
              <p:cNvSpPr txBox="1">
                <a:spLocks noRot="1" noChangeAspect="1" noMove="1" noResize="1" noEditPoints="1" noAdjustHandles="1" noChangeArrowheads="1" noChangeShapeType="1" noTextEdit="1"/>
              </p:cNvSpPr>
              <p:nvPr/>
            </p:nvSpPr>
            <p:spPr>
              <a:xfrm>
                <a:off x="8183672" y="3750827"/>
                <a:ext cx="348172" cy="461665"/>
              </a:xfrm>
              <a:prstGeom prst="rect">
                <a:avLst/>
              </a:prstGeom>
              <a:blipFill>
                <a:blip r:embed="rId3"/>
                <a:stretch>
                  <a:fillRect/>
                </a:stretch>
              </a:blipFill>
            </p:spPr>
            <p:txBody>
              <a:bodyPr/>
              <a:lstStyle/>
              <a:p>
                <a:r>
                  <a:rPr lang="en-US">
                    <a:noFill/>
                  </a:rPr>
                  <a:t> </a:t>
                </a:r>
              </a:p>
            </p:txBody>
          </p:sp>
        </mc:Fallback>
      </mc:AlternateContent>
      <p:sp>
        <p:nvSpPr>
          <p:cNvPr id="21" name="Left Brace 20">
            <a:extLst>
              <a:ext uri="{FF2B5EF4-FFF2-40B4-BE49-F238E27FC236}">
                <a16:creationId xmlns:a16="http://schemas.microsoft.com/office/drawing/2014/main" id="{0B5DA65F-2975-90E5-5E48-917EE74E717E}"/>
              </a:ext>
            </a:extLst>
          </p:cNvPr>
          <p:cNvSpPr/>
          <p:nvPr/>
        </p:nvSpPr>
        <p:spPr>
          <a:xfrm rot="10800000">
            <a:off x="9491066" y="3376893"/>
            <a:ext cx="71561" cy="120953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Candara" panose="020E0502030303020204" pitchFamily="34" charset="0"/>
            </a:endParaRPr>
          </a:p>
        </p:txBody>
      </p:sp>
      <p:cxnSp>
        <p:nvCxnSpPr>
          <p:cNvPr id="22" name="Curved Connector 21">
            <a:extLst>
              <a:ext uri="{FF2B5EF4-FFF2-40B4-BE49-F238E27FC236}">
                <a16:creationId xmlns:a16="http://schemas.microsoft.com/office/drawing/2014/main" id="{B670BBD0-52E3-C227-131A-1B4274B411C1}"/>
              </a:ext>
            </a:extLst>
          </p:cNvPr>
          <p:cNvCxnSpPr>
            <a:cxnSpLocks/>
            <a:stCxn id="21" idx="1"/>
          </p:cNvCxnSpPr>
          <p:nvPr/>
        </p:nvCxnSpPr>
        <p:spPr>
          <a:xfrm flipV="1">
            <a:off x="9562627" y="2529520"/>
            <a:ext cx="747127" cy="1452139"/>
          </a:xfrm>
          <a:prstGeom prst="curvedConnector3">
            <a:avLst>
              <a:gd name="adj1" fmla="val 7866"/>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56D91743-AF00-3C64-0D52-755A4E26AFF2}"/>
              </a:ext>
            </a:extLst>
          </p:cNvPr>
          <p:cNvCxnSpPr>
            <a:cxnSpLocks/>
          </p:cNvCxnSpPr>
          <p:nvPr/>
        </p:nvCxnSpPr>
        <p:spPr>
          <a:xfrm>
            <a:off x="4479098" y="3950106"/>
            <a:ext cx="1102551"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1B4AF21C-D497-CC93-0993-E71442CDF1C5}"/>
              </a:ext>
            </a:extLst>
          </p:cNvPr>
          <p:cNvSpPr txBox="1"/>
          <p:nvPr/>
        </p:nvSpPr>
        <p:spPr>
          <a:xfrm>
            <a:off x="4204122" y="3330962"/>
            <a:ext cx="1755577" cy="461665"/>
          </a:xfrm>
          <a:prstGeom prst="rect">
            <a:avLst/>
          </a:prstGeom>
          <a:noFill/>
        </p:spPr>
        <p:txBody>
          <a:bodyPr wrap="square" rtlCol="0">
            <a:spAutoFit/>
          </a:bodyPr>
          <a:lstStyle/>
          <a:p>
            <a:pPr algn="ctr"/>
            <a:r>
              <a:rPr lang="en-US" sz="2400" dirty="0">
                <a:latin typeface="Candara" panose="020E0502030303020204" pitchFamily="34" charset="0"/>
              </a:rPr>
              <a:t>unbounded</a:t>
            </a:r>
          </a:p>
        </p:txBody>
      </p:sp>
      <p:cxnSp>
        <p:nvCxnSpPr>
          <p:cNvPr id="30" name="Straight Arrow Connector 29">
            <a:extLst>
              <a:ext uri="{FF2B5EF4-FFF2-40B4-BE49-F238E27FC236}">
                <a16:creationId xmlns:a16="http://schemas.microsoft.com/office/drawing/2014/main" id="{62CFA995-AD2D-FB30-ED24-7F1B26821D53}"/>
              </a:ext>
            </a:extLst>
          </p:cNvPr>
          <p:cNvCxnSpPr>
            <a:cxnSpLocks/>
          </p:cNvCxnSpPr>
          <p:nvPr/>
        </p:nvCxnSpPr>
        <p:spPr>
          <a:xfrm>
            <a:off x="2207027" y="3804523"/>
            <a:ext cx="79260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C141DB6E-7A56-B68A-5B4C-B3169885A29D}"/>
              </a:ext>
            </a:extLst>
          </p:cNvPr>
          <p:cNvCxnSpPr>
            <a:cxnSpLocks/>
          </p:cNvCxnSpPr>
          <p:nvPr/>
        </p:nvCxnSpPr>
        <p:spPr>
          <a:xfrm flipH="1" flipV="1">
            <a:off x="2207027" y="3534035"/>
            <a:ext cx="792606" cy="24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26F6F942-87BB-AA4B-E997-C8A67B575E91}"/>
              </a:ext>
            </a:extLst>
          </p:cNvPr>
          <p:cNvCxnSpPr>
            <a:cxnSpLocks/>
          </p:cNvCxnSpPr>
          <p:nvPr/>
        </p:nvCxnSpPr>
        <p:spPr>
          <a:xfrm>
            <a:off x="2218895" y="4559791"/>
            <a:ext cx="76886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192B6BD9-BBD8-989F-C736-DA5EF36CDF5D}"/>
              </a:ext>
            </a:extLst>
          </p:cNvPr>
          <p:cNvCxnSpPr>
            <a:cxnSpLocks/>
          </p:cNvCxnSpPr>
          <p:nvPr/>
        </p:nvCxnSpPr>
        <p:spPr>
          <a:xfrm flipH="1">
            <a:off x="2181640" y="4265613"/>
            <a:ext cx="79425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34" name="TextBox 33">
                <a:extLst>
                  <a:ext uri="{FF2B5EF4-FFF2-40B4-BE49-F238E27FC236}">
                    <a16:creationId xmlns:a16="http://schemas.microsoft.com/office/drawing/2014/main" id="{9F00024D-9F2B-00F8-364D-11B103BA5F4C}"/>
                  </a:ext>
                </a:extLst>
              </p:cNvPr>
              <p:cNvSpPr txBox="1"/>
              <p:nvPr/>
            </p:nvSpPr>
            <p:spPr>
              <a:xfrm>
                <a:off x="2445027" y="3793783"/>
                <a:ext cx="348172" cy="461665"/>
              </a:xfrm>
              <a:prstGeom prst="rect">
                <a:avLst/>
              </a:prstGeom>
              <a:noFill/>
            </p:spPr>
            <p:txBody>
              <a:bodyPr wrap="square" rtlCol="0">
                <a:spAutoFit/>
              </a:bodyPr>
              <a:lstStyle/>
              <a:p>
                <a:pPr algn="l"/>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m:t>
                      </m:r>
                    </m:oMath>
                  </m:oMathPara>
                </a14:m>
                <a:endParaRPr lang="en-US" sz="2400" dirty="0" err="1">
                  <a:latin typeface="Candara" panose="020E0502030303020204" pitchFamily="34" charset="0"/>
                </a:endParaRPr>
              </a:p>
            </p:txBody>
          </p:sp>
        </mc:Choice>
        <mc:Fallback>
          <p:sp>
            <p:nvSpPr>
              <p:cNvPr id="34" name="TextBox 33">
                <a:extLst>
                  <a:ext uri="{FF2B5EF4-FFF2-40B4-BE49-F238E27FC236}">
                    <a16:creationId xmlns:a16="http://schemas.microsoft.com/office/drawing/2014/main" id="{9F00024D-9F2B-00F8-364D-11B103BA5F4C}"/>
                  </a:ext>
                </a:extLst>
              </p:cNvPr>
              <p:cNvSpPr txBox="1">
                <a:spLocks noRot="1" noChangeAspect="1" noMove="1" noResize="1" noEditPoints="1" noAdjustHandles="1" noChangeArrowheads="1" noChangeShapeType="1" noTextEdit="1"/>
              </p:cNvSpPr>
              <p:nvPr/>
            </p:nvSpPr>
            <p:spPr>
              <a:xfrm>
                <a:off x="2445027" y="3793783"/>
                <a:ext cx="348172" cy="461665"/>
              </a:xfrm>
              <a:prstGeom prst="rect">
                <a:avLst/>
              </a:prstGeom>
              <a:blipFill>
                <a:blip r:embed="rId4"/>
                <a:stretch>
                  <a:fillRect/>
                </a:stretch>
              </a:blipFill>
            </p:spPr>
            <p:txBody>
              <a:bodyPr/>
              <a:lstStyle/>
              <a:p>
                <a:r>
                  <a:rPr lang="en-US">
                    <a:noFill/>
                  </a:rPr>
                  <a:t> </a:t>
                </a:r>
              </a:p>
            </p:txBody>
          </p:sp>
        </mc:Fallback>
      </mc:AlternateContent>
      <p:sp>
        <p:nvSpPr>
          <p:cNvPr id="35" name="Left Brace 34">
            <a:extLst>
              <a:ext uri="{FF2B5EF4-FFF2-40B4-BE49-F238E27FC236}">
                <a16:creationId xmlns:a16="http://schemas.microsoft.com/office/drawing/2014/main" id="{F815627D-BDAC-1A03-34C0-D932E4131B0D}"/>
              </a:ext>
            </a:extLst>
          </p:cNvPr>
          <p:cNvSpPr/>
          <p:nvPr/>
        </p:nvSpPr>
        <p:spPr>
          <a:xfrm rot="10800000">
            <a:off x="3106736" y="3444121"/>
            <a:ext cx="71561" cy="120953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Candara" panose="020E0502030303020204" pitchFamily="34" charset="0"/>
            </a:endParaRPr>
          </a:p>
        </p:txBody>
      </p:sp>
      <mc:AlternateContent xmlns:mc="http://schemas.openxmlformats.org/markup-compatibility/2006">
        <mc:Choice xmlns:a14="http://schemas.microsoft.com/office/drawing/2010/main" Requires="a14">
          <p:sp>
            <p:nvSpPr>
              <p:cNvPr id="38" name="TextBox 37">
                <a:extLst>
                  <a:ext uri="{FF2B5EF4-FFF2-40B4-BE49-F238E27FC236}">
                    <a16:creationId xmlns:a16="http://schemas.microsoft.com/office/drawing/2014/main" id="{5B5D0AA6-BACF-A18B-5CA9-24E7F7F58122}"/>
                  </a:ext>
                </a:extLst>
              </p:cNvPr>
              <p:cNvSpPr txBox="1"/>
              <p:nvPr/>
            </p:nvSpPr>
            <p:spPr>
              <a:xfrm>
                <a:off x="10688746" y="2312444"/>
                <a:ext cx="1502847" cy="461665"/>
              </a:xfrm>
              <a:prstGeom prst="rect">
                <a:avLst/>
              </a:prstGeom>
              <a:noFill/>
            </p:spPr>
            <p:txBody>
              <a:bodyPr wrap="none" rtlCol="0">
                <a:spAutoFit/>
              </a:bodyPr>
              <a:lstStyle/>
              <a:p>
                <a:pPr algn="l"/>
                <a14:m>
                  <m:oMath xmlns:m="http://schemas.openxmlformats.org/officeDocument/2006/math">
                    <m:sSub>
                      <m:sSubPr>
                        <m:ctrlPr>
                          <a:rPr lang="en-US" sz="2400" b="0" i="1" smtClean="0">
                            <a:solidFill>
                              <a:srgbClr val="0070C0"/>
                            </a:solidFill>
                            <a:latin typeface="Cambria Math" panose="02040503050406030204" pitchFamily="18" charset="0"/>
                          </a:rPr>
                        </m:ctrlPr>
                      </m:sSubPr>
                      <m:e>
                        <m:r>
                          <a:rPr lang="en-US" sz="2400" b="0" i="1" smtClean="0">
                            <a:solidFill>
                              <a:srgbClr val="0070C0"/>
                            </a:solidFill>
                            <a:latin typeface="Cambria Math" panose="02040503050406030204" pitchFamily="18" charset="0"/>
                          </a:rPr>
                          <m:t>𝑇</m:t>
                        </m:r>
                      </m:e>
                      <m:sub>
                        <m:r>
                          <a:rPr lang="en-US" sz="2400" b="0" i="1" smtClean="0">
                            <a:solidFill>
                              <a:srgbClr val="0070C0"/>
                            </a:solidFill>
                            <a:latin typeface="Cambria Math" panose="02040503050406030204" pitchFamily="18" charset="0"/>
                          </a:rPr>
                          <m:t>2</m:t>
                        </m:r>
                      </m:sub>
                    </m:sSub>
                  </m:oMath>
                </a14:m>
                <a:r>
                  <a:rPr lang="en-US" sz="2400" dirty="0">
                    <a:solidFill>
                      <a:srgbClr val="0070C0"/>
                    </a:solidFill>
                    <a:latin typeface="Candara" panose="020E0502030303020204" pitchFamily="34" charset="0"/>
                  </a:rPr>
                  <a:t> </a:t>
                </a:r>
                <a:r>
                  <a:rPr lang="en-US" sz="2400" dirty="0">
                    <a:latin typeface="Candara" panose="020E0502030303020204" pitchFamily="34" charset="0"/>
                  </a:rPr>
                  <a:t>queries</a:t>
                </a:r>
                <a:endParaRPr lang="en-US" sz="2400" dirty="0" err="1">
                  <a:latin typeface="Candara" panose="020E0502030303020204" pitchFamily="34" charset="0"/>
                </a:endParaRPr>
              </a:p>
            </p:txBody>
          </p:sp>
        </mc:Choice>
        <mc:Fallback>
          <p:sp>
            <p:nvSpPr>
              <p:cNvPr id="38" name="TextBox 37">
                <a:extLst>
                  <a:ext uri="{FF2B5EF4-FFF2-40B4-BE49-F238E27FC236}">
                    <a16:creationId xmlns:a16="http://schemas.microsoft.com/office/drawing/2014/main" id="{5B5D0AA6-BACF-A18B-5CA9-24E7F7F58122}"/>
                  </a:ext>
                </a:extLst>
              </p:cNvPr>
              <p:cNvSpPr txBox="1">
                <a:spLocks noRot="1" noChangeAspect="1" noMove="1" noResize="1" noEditPoints="1" noAdjustHandles="1" noChangeArrowheads="1" noChangeShapeType="1" noTextEdit="1"/>
              </p:cNvSpPr>
              <p:nvPr/>
            </p:nvSpPr>
            <p:spPr>
              <a:xfrm>
                <a:off x="10688746" y="2312444"/>
                <a:ext cx="1502847" cy="461665"/>
              </a:xfrm>
              <a:prstGeom prst="rect">
                <a:avLst/>
              </a:prstGeom>
              <a:blipFill>
                <a:blip r:embed="rId5"/>
                <a:stretch>
                  <a:fillRect l="-833" t="-5263" r="-5000" b="-28947"/>
                </a:stretch>
              </a:blipFill>
            </p:spPr>
            <p:txBody>
              <a:bodyPr/>
              <a:lstStyle/>
              <a:p>
                <a:r>
                  <a:rPr lang="en-US">
                    <a:noFill/>
                  </a:rPr>
                  <a:t> </a:t>
                </a:r>
              </a:p>
            </p:txBody>
          </p:sp>
        </mc:Fallback>
      </mc:AlternateContent>
      <p:sp>
        <p:nvSpPr>
          <p:cNvPr id="3" name="TextBox 2">
            <a:extLst>
              <a:ext uri="{FF2B5EF4-FFF2-40B4-BE49-F238E27FC236}">
                <a16:creationId xmlns:a16="http://schemas.microsoft.com/office/drawing/2014/main" id="{999472FC-E0D7-49FA-4FDF-2F7770CA5216}"/>
              </a:ext>
            </a:extLst>
          </p:cNvPr>
          <p:cNvSpPr txBox="1"/>
          <p:nvPr/>
        </p:nvSpPr>
        <p:spPr>
          <a:xfrm>
            <a:off x="4609588" y="2391931"/>
            <a:ext cx="3595856" cy="461665"/>
          </a:xfrm>
          <a:prstGeom prst="rect">
            <a:avLst/>
          </a:prstGeom>
          <a:noFill/>
        </p:spPr>
        <p:txBody>
          <a:bodyPr wrap="none" rtlCol="0">
            <a:spAutoFit/>
          </a:bodyPr>
          <a:lstStyle/>
          <a:p>
            <a:pPr algn="l"/>
            <a:r>
              <a:rPr lang="en-US" sz="2400" dirty="0">
                <a:solidFill>
                  <a:srgbClr val="002060"/>
                </a:solidFill>
                <a:latin typeface="Candara" panose="020E0502030303020204" pitchFamily="34" charset="0"/>
              </a:rPr>
              <a:t>problem instance e.g., salt</a:t>
            </a:r>
          </a:p>
        </p:txBody>
      </p:sp>
      <p:cxnSp>
        <p:nvCxnSpPr>
          <p:cNvPr id="5" name="Straight Arrow Connector 4">
            <a:extLst>
              <a:ext uri="{FF2B5EF4-FFF2-40B4-BE49-F238E27FC236}">
                <a16:creationId xmlns:a16="http://schemas.microsoft.com/office/drawing/2014/main" id="{CE848997-B9A1-2ADC-81B1-FB8C770F813C}"/>
              </a:ext>
            </a:extLst>
          </p:cNvPr>
          <p:cNvCxnSpPr>
            <a:cxnSpLocks/>
          </p:cNvCxnSpPr>
          <p:nvPr/>
        </p:nvCxnSpPr>
        <p:spPr>
          <a:xfrm>
            <a:off x="6344228" y="2958302"/>
            <a:ext cx="0" cy="36410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B835E4F4-027C-6822-2BAD-D726E8E356E9}"/>
              </a:ext>
            </a:extLst>
          </p:cNvPr>
          <p:cNvSpPr/>
          <p:nvPr/>
        </p:nvSpPr>
        <p:spPr>
          <a:xfrm rot="5400000">
            <a:off x="610123" y="3704796"/>
            <a:ext cx="1326777" cy="589612"/>
          </a:xfrm>
          <a:prstGeom prst="rect">
            <a:avLst/>
          </a:prstGeom>
          <a:solidFill>
            <a:srgbClr val="D5FC79">
              <a:alpha val="14902"/>
            </a:srgbClr>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latin typeface="Candara" panose="020E0502030303020204" pitchFamily="34" charset="0"/>
            </a:endParaRPr>
          </a:p>
        </p:txBody>
      </p:sp>
      <mc:AlternateContent xmlns:mc="http://schemas.openxmlformats.org/markup-compatibility/2006">
        <mc:Choice xmlns:a14="http://schemas.microsoft.com/office/drawing/2010/main" Requires="a14">
          <p:sp>
            <p:nvSpPr>
              <p:cNvPr id="39" name="TextBox 38">
                <a:extLst>
                  <a:ext uri="{FF2B5EF4-FFF2-40B4-BE49-F238E27FC236}">
                    <a16:creationId xmlns:a16="http://schemas.microsoft.com/office/drawing/2014/main" id="{5C5E3E73-F5C6-00FD-1C46-A45196BD1132}"/>
                  </a:ext>
                </a:extLst>
              </p:cNvPr>
              <p:cNvSpPr txBox="1"/>
              <p:nvPr/>
            </p:nvSpPr>
            <p:spPr>
              <a:xfrm>
                <a:off x="1021752" y="3726740"/>
                <a:ext cx="478015" cy="461665"/>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r>
                        <a:rPr lang="en-US" sz="2400" b="1" i="1" smtClean="0">
                          <a:solidFill>
                            <a:srgbClr val="FF0000"/>
                          </a:solidFill>
                          <a:latin typeface="Cambria Math" panose="02040503050406030204" pitchFamily="18" charset="0"/>
                        </a:rPr>
                        <m:t>𝑶</m:t>
                      </m:r>
                    </m:oMath>
                  </m:oMathPara>
                </a14:m>
                <a:endParaRPr lang="en-US" sz="2400" b="1" dirty="0" err="1">
                  <a:solidFill>
                    <a:srgbClr val="FF0000"/>
                  </a:solidFill>
                  <a:latin typeface="Candara" panose="020E0502030303020204" pitchFamily="34" charset="0"/>
                </a:endParaRPr>
              </a:p>
            </p:txBody>
          </p:sp>
        </mc:Choice>
        <mc:Fallback>
          <p:sp>
            <p:nvSpPr>
              <p:cNvPr id="39" name="TextBox 38">
                <a:extLst>
                  <a:ext uri="{FF2B5EF4-FFF2-40B4-BE49-F238E27FC236}">
                    <a16:creationId xmlns:a16="http://schemas.microsoft.com/office/drawing/2014/main" id="{5C5E3E73-F5C6-00FD-1C46-A45196BD1132}"/>
                  </a:ext>
                </a:extLst>
              </p:cNvPr>
              <p:cNvSpPr txBox="1">
                <a:spLocks noRot="1" noChangeAspect="1" noMove="1" noResize="1" noEditPoints="1" noAdjustHandles="1" noChangeArrowheads="1" noChangeShapeType="1" noTextEdit="1"/>
              </p:cNvSpPr>
              <p:nvPr/>
            </p:nvSpPr>
            <p:spPr>
              <a:xfrm>
                <a:off x="1021752" y="3726740"/>
                <a:ext cx="478015" cy="461665"/>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1" name="TextBox 40">
                <a:extLst>
                  <a:ext uri="{FF2B5EF4-FFF2-40B4-BE49-F238E27FC236}">
                    <a16:creationId xmlns:a16="http://schemas.microsoft.com/office/drawing/2014/main" id="{30591CDF-E359-9A16-4CCB-874EBD3A84BE}"/>
                  </a:ext>
                </a:extLst>
              </p:cNvPr>
              <p:cNvSpPr txBox="1"/>
              <p:nvPr/>
            </p:nvSpPr>
            <p:spPr>
              <a:xfrm>
                <a:off x="9997209" y="3750658"/>
                <a:ext cx="478015" cy="461665"/>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r>
                        <a:rPr lang="en-US" sz="2400" b="1" i="1" smtClean="0">
                          <a:solidFill>
                            <a:srgbClr val="FF0000"/>
                          </a:solidFill>
                          <a:latin typeface="Cambria Math" panose="02040503050406030204" pitchFamily="18" charset="0"/>
                        </a:rPr>
                        <m:t>𝑶</m:t>
                      </m:r>
                    </m:oMath>
                  </m:oMathPara>
                </a14:m>
                <a:endParaRPr lang="en-US" sz="2400" b="1" dirty="0" err="1">
                  <a:solidFill>
                    <a:srgbClr val="FF0000"/>
                  </a:solidFill>
                  <a:latin typeface="Candara" panose="020E0502030303020204" pitchFamily="34" charset="0"/>
                </a:endParaRPr>
              </a:p>
            </p:txBody>
          </p:sp>
        </mc:Choice>
        <mc:Fallback>
          <p:sp>
            <p:nvSpPr>
              <p:cNvPr id="41" name="TextBox 40">
                <a:extLst>
                  <a:ext uri="{FF2B5EF4-FFF2-40B4-BE49-F238E27FC236}">
                    <a16:creationId xmlns:a16="http://schemas.microsoft.com/office/drawing/2014/main" id="{30591CDF-E359-9A16-4CCB-874EBD3A84BE}"/>
                  </a:ext>
                </a:extLst>
              </p:cNvPr>
              <p:cNvSpPr txBox="1">
                <a:spLocks noRot="1" noChangeAspect="1" noMove="1" noResize="1" noEditPoints="1" noAdjustHandles="1" noChangeArrowheads="1" noChangeShapeType="1" noTextEdit="1"/>
              </p:cNvSpPr>
              <p:nvPr/>
            </p:nvSpPr>
            <p:spPr>
              <a:xfrm>
                <a:off x="9997209" y="3750658"/>
                <a:ext cx="478015" cy="461665"/>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2" name="TextBox 11">
                <a:extLst>
                  <a:ext uri="{FF2B5EF4-FFF2-40B4-BE49-F238E27FC236}">
                    <a16:creationId xmlns:a16="http://schemas.microsoft.com/office/drawing/2014/main" id="{0671D483-E6C5-F5E4-F529-39ADD3308EE8}"/>
                  </a:ext>
                </a:extLst>
              </p:cNvPr>
              <p:cNvSpPr txBox="1"/>
              <p:nvPr/>
            </p:nvSpPr>
            <p:spPr>
              <a:xfrm>
                <a:off x="1966203" y="2592387"/>
                <a:ext cx="1791910" cy="461665"/>
              </a:xfrm>
              <a:prstGeom prst="rect">
                <a:avLst/>
              </a:prstGeom>
              <a:noFill/>
            </p:spPr>
            <p:txBody>
              <a:bodyPr wrap="square">
                <a:spAutoFit/>
              </a:bodyPr>
              <a:lstStyle/>
              <a:p>
                <a14:m>
                  <m:oMath xmlns:m="http://schemas.openxmlformats.org/officeDocument/2006/math">
                    <m:sSub>
                      <m:sSubPr>
                        <m:ctrlPr>
                          <a:rPr lang="en-US" sz="2400" b="0" i="1" dirty="0" smtClean="0">
                            <a:solidFill>
                              <a:srgbClr val="0070C0"/>
                            </a:solidFill>
                            <a:latin typeface="Cambria Math" panose="02040503050406030204" pitchFamily="18" charset="0"/>
                          </a:rPr>
                        </m:ctrlPr>
                      </m:sSubPr>
                      <m:e>
                        <m:r>
                          <a:rPr lang="en-US" sz="2400" b="0" i="1" dirty="0" smtClean="0">
                            <a:solidFill>
                              <a:srgbClr val="0070C0"/>
                            </a:solidFill>
                            <a:latin typeface="Cambria Math" panose="02040503050406030204" pitchFamily="18" charset="0"/>
                          </a:rPr>
                          <m:t>𝑇</m:t>
                        </m:r>
                      </m:e>
                      <m:sub>
                        <m:r>
                          <a:rPr lang="en-US" sz="2400" b="0" i="1" dirty="0" smtClean="0">
                            <a:solidFill>
                              <a:srgbClr val="0070C0"/>
                            </a:solidFill>
                            <a:latin typeface="Cambria Math" panose="02040503050406030204" pitchFamily="18" charset="0"/>
                          </a:rPr>
                          <m:t>1</m:t>
                        </m:r>
                      </m:sub>
                    </m:sSub>
                  </m:oMath>
                </a14:m>
                <a:r>
                  <a:rPr lang="en-US" sz="2400" dirty="0">
                    <a:solidFill>
                      <a:srgbClr val="0070C0"/>
                    </a:solidFill>
                    <a:latin typeface="Candara" panose="020E0502030303020204" pitchFamily="34" charset="0"/>
                  </a:rPr>
                  <a:t> </a:t>
                </a:r>
                <a:r>
                  <a:rPr lang="en-US" sz="2400" dirty="0">
                    <a:latin typeface="Candara" panose="020E0502030303020204" pitchFamily="34" charset="0"/>
                  </a:rPr>
                  <a:t>queries</a:t>
                </a:r>
                <a:endParaRPr lang="en-IL" sz="2400" dirty="0">
                  <a:latin typeface="Candara" panose="020E0502030303020204" pitchFamily="34" charset="0"/>
                </a:endParaRPr>
              </a:p>
            </p:txBody>
          </p:sp>
        </mc:Choice>
        <mc:Fallback>
          <p:sp>
            <p:nvSpPr>
              <p:cNvPr id="12" name="TextBox 11">
                <a:extLst>
                  <a:ext uri="{FF2B5EF4-FFF2-40B4-BE49-F238E27FC236}">
                    <a16:creationId xmlns:a16="http://schemas.microsoft.com/office/drawing/2014/main" id="{0671D483-E6C5-F5E4-F529-39ADD3308EE8}"/>
                  </a:ext>
                </a:extLst>
              </p:cNvPr>
              <p:cNvSpPr txBox="1">
                <a:spLocks noRot="1" noChangeAspect="1" noMove="1" noResize="1" noEditPoints="1" noAdjustHandles="1" noChangeArrowheads="1" noChangeShapeType="1" noTextEdit="1"/>
              </p:cNvSpPr>
              <p:nvPr/>
            </p:nvSpPr>
            <p:spPr>
              <a:xfrm>
                <a:off x="1966203" y="2592387"/>
                <a:ext cx="1791910" cy="461665"/>
              </a:xfrm>
              <a:prstGeom prst="rect">
                <a:avLst/>
              </a:prstGeom>
              <a:blipFill>
                <a:blip r:embed="rId8"/>
                <a:stretch>
                  <a:fillRect l="-1418" t="-8108" b="-29730"/>
                </a:stretch>
              </a:blipFill>
            </p:spPr>
            <p:txBody>
              <a:bodyPr/>
              <a:lstStyle/>
              <a:p>
                <a:r>
                  <a:rPr lang="en-US">
                    <a:noFill/>
                  </a:rPr>
                  <a:t> </a:t>
                </a:r>
              </a:p>
            </p:txBody>
          </p:sp>
        </mc:Fallback>
      </mc:AlternateContent>
      <p:sp>
        <p:nvSpPr>
          <p:cNvPr id="8" name="Rectangle 7">
            <a:extLst>
              <a:ext uri="{FF2B5EF4-FFF2-40B4-BE49-F238E27FC236}">
                <a16:creationId xmlns:a16="http://schemas.microsoft.com/office/drawing/2014/main" id="{48633C67-9945-5E14-1F2E-A3F6D95EA625}"/>
              </a:ext>
            </a:extLst>
          </p:cNvPr>
          <p:cNvSpPr/>
          <p:nvPr/>
        </p:nvSpPr>
        <p:spPr>
          <a:xfrm rot="5400000">
            <a:off x="9541055" y="3637076"/>
            <a:ext cx="1326777" cy="589612"/>
          </a:xfrm>
          <a:prstGeom prst="rect">
            <a:avLst/>
          </a:prstGeom>
          <a:solidFill>
            <a:srgbClr val="D5FC79">
              <a:alpha val="14902"/>
            </a:srgbClr>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latin typeface="Candara" panose="020E0502030303020204" pitchFamily="34" charset="0"/>
            </a:endParaRPr>
          </a:p>
        </p:txBody>
      </p:sp>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36441BE0-A1C5-3872-A1F7-D168B4F0424E}"/>
                  </a:ext>
                </a:extLst>
              </p:cNvPr>
              <p:cNvSpPr txBox="1"/>
              <p:nvPr/>
            </p:nvSpPr>
            <p:spPr>
              <a:xfrm>
                <a:off x="818543" y="1321631"/>
                <a:ext cx="2800703" cy="646331"/>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r>
                        <a:rPr lang="en-US" sz="3600" b="1" i="1" smtClean="0">
                          <a:solidFill>
                            <a:srgbClr val="FF0000"/>
                          </a:solidFill>
                          <a:latin typeface="Cambria Math" panose="02040503050406030204" pitchFamily="18" charset="0"/>
                        </a:rPr>
                        <m:t>𝑨</m:t>
                      </m:r>
                      <m:r>
                        <a:rPr lang="en-US" sz="3600" b="1" i="1" smtClean="0">
                          <a:solidFill>
                            <a:srgbClr val="FF0000"/>
                          </a:solidFill>
                          <a:latin typeface="Cambria Math" panose="02040503050406030204" pitchFamily="18" charset="0"/>
                        </a:rPr>
                        <m:t>=</m:t>
                      </m:r>
                      <m:d>
                        <m:dPr>
                          <m:ctrlPr>
                            <a:rPr lang="en-US" sz="3600" b="1" i="1" smtClean="0">
                              <a:solidFill>
                                <a:srgbClr val="FF0000"/>
                              </a:solidFill>
                              <a:latin typeface="Cambria Math" panose="02040503050406030204" pitchFamily="18" charset="0"/>
                            </a:rPr>
                          </m:ctrlPr>
                        </m:dPr>
                        <m:e>
                          <m:sSub>
                            <m:sSubPr>
                              <m:ctrlPr>
                                <a:rPr lang="en-US" sz="3600" b="1" i="1" smtClean="0">
                                  <a:solidFill>
                                    <a:srgbClr val="FF0000"/>
                                  </a:solidFill>
                                  <a:latin typeface="Cambria Math" panose="02040503050406030204" pitchFamily="18" charset="0"/>
                                </a:rPr>
                              </m:ctrlPr>
                            </m:sSubPr>
                            <m:e>
                              <m:r>
                                <a:rPr lang="en-US" sz="3600" b="1" i="1" smtClean="0">
                                  <a:solidFill>
                                    <a:srgbClr val="FF0000"/>
                                  </a:solidFill>
                                  <a:latin typeface="Cambria Math" panose="02040503050406030204" pitchFamily="18" charset="0"/>
                                </a:rPr>
                                <m:t>𝑨</m:t>
                              </m:r>
                            </m:e>
                            <m:sub>
                              <m:r>
                                <a:rPr lang="en-US" sz="3600" b="1" i="1" smtClean="0">
                                  <a:solidFill>
                                    <a:srgbClr val="FF0000"/>
                                  </a:solidFill>
                                  <a:latin typeface="Cambria Math" panose="02040503050406030204" pitchFamily="18" charset="0"/>
                                </a:rPr>
                                <m:t>𝟏</m:t>
                              </m:r>
                            </m:sub>
                          </m:sSub>
                          <m:r>
                            <a:rPr lang="en-US" sz="3600" b="1" i="1" smtClean="0">
                              <a:solidFill>
                                <a:srgbClr val="FF0000"/>
                              </a:solidFill>
                              <a:latin typeface="Cambria Math" panose="02040503050406030204" pitchFamily="18" charset="0"/>
                            </a:rPr>
                            <m:t>,</m:t>
                          </m:r>
                          <m:sSub>
                            <m:sSubPr>
                              <m:ctrlPr>
                                <a:rPr lang="en-US" sz="3600" b="1" i="1" smtClean="0">
                                  <a:solidFill>
                                    <a:srgbClr val="FF0000"/>
                                  </a:solidFill>
                                  <a:latin typeface="Cambria Math" panose="02040503050406030204" pitchFamily="18" charset="0"/>
                                </a:rPr>
                              </m:ctrlPr>
                            </m:sSubPr>
                            <m:e>
                              <m:r>
                                <a:rPr lang="en-US" sz="3600" b="1" i="1" smtClean="0">
                                  <a:solidFill>
                                    <a:srgbClr val="FF0000"/>
                                  </a:solidFill>
                                  <a:latin typeface="Cambria Math" panose="02040503050406030204" pitchFamily="18" charset="0"/>
                                </a:rPr>
                                <m:t>𝑨</m:t>
                              </m:r>
                            </m:e>
                            <m:sub>
                              <m:r>
                                <a:rPr lang="en-US" sz="3600" b="1" i="1" smtClean="0">
                                  <a:solidFill>
                                    <a:srgbClr val="FF0000"/>
                                  </a:solidFill>
                                  <a:latin typeface="Cambria Math" panose="02040503050406030204" pitchFamily="18" charset="0"/>
                                </a:rPr>
                                <m:t>𝟐</m:t>
                              </m:r>
                            </m:sub>
                          </m:sSub>
                        </m:e>
                      </m:d>
                    </m:oMath>
                  </m:oMathPara>
                </a14:m>
                <a:endParaRPr lang="en-US" sz="3600" b="1" dirty="0" err="1">
                  <a:solidFill>
                    <a:srgbClr val="FF0000"/>
                  </a:solidFill>
                  <a:latin typeface="Candara" panose="020E0502030303020204" pitchFamily="34" charset="0"/>
                </a:endParaRPr>
              </a:p>
            </p:txBody>
          </p:sp>
        </mc:Choice>
        <mc:Fallback>
          <p:sp>
            <p:nvSpPr>
              <p:cNvPr id="9" name="TextBox 8">
                <a:extLst>
                  <a:ext uri="{FF2B5EF4-FFF2-40B4-BE49-F238E27FC236}">
                    <a16:creationId xmlns:a16="http://schemas.microsoft.com/office/drawing/2014/main" id="{36441BE0-A1C5-3872-A1F7-D168B4F0424E}"/>
                  </a:ext>
                </a:extLst>
              </p:cNvPr>
              <p:cNvSpPr txBox="1">
                <a:spLocks noRot="1" noChangeAspect="1" noMove="1" noResize="1" noEditPoints="1" noAdjustHandles="1" noChangeArrowheads="1" noChangeShapeType="1" noTextEdit="1"/>
              </p:cNvSpPr>
              <p:nvPr/>
            </p:nvSpPr>
            <p:spPr>
              <a:xfrm>
                <a:off x="818543" y="1321631"/>
                <a:ext cx="2800703" cy="646331"/>
              </a:xfrm>
              <a:prstGeom prst="rect">
                <a:avLst/>
              </a:prstGeom>
              <a:blipFill>
                <a:blip r:embed="rId9"/>
                <a:stretch>
                  <a:fillRect b="-5769"/>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0" name="TextBox 9">
                <a:extLst>
                  <a:ext uri="{FF2B5EF4-FFF2-40B4-BE49-F238E27FC236}">
                    <a16:creationId xmlns:a16="http://schemas.microsoft.com/office/drawing/2014/main" id="{66FEBBC9-1531-2595-7F2D-3BCB1AB98F87}"/>
                  </a:ext>
                </a:extLst>
              </p:cNvPr>
              <p:cNvSpPr txBox="1"/>
              <p:nvPr/>
            </p:nvSpPr>
            <p:spPr>
              <a:xfrm>
                <a:off x="3442066" y="3526719"/>
                <a:ext cx="725881" cy="769441"/>
              </a:xfrm>
              <a:prstGeom prst="rect">
                <a:avLst/>
              </a:prstGeom>
              <a:noFill/>
            </p:spPr>
            <p:txBody>
              <a:bodyPr wrap="square" rtlCol="0">
                <a:spAutoFit/>
              </a:bodyPr>
              <a:lstStyle/>
              <a:p>
                <a:pPr algn="l"/>
                <a14:m>
                  <m:oMathPara xmlns:m="http://schemas.openxmlformats.org/officeDocument/2006/math">
                    <m:oMathParaPr>
                      <m:jc m:val="centerGroup"/>
                    </m:oMathParaPr>
                    <m:oMath xmlns:m="http://schemas.openxmlformats.org/officeDocument/2006/math">
                      <m:sSub>
                        <m:sSubPr>
                          <m:ctrlPr>
                            <a:rPr lang="en-US" sz="4400" b="1" i="1" smtClean="0">
                              <a:solidFill>
                                <a:srgbClr val="FF0000"/>
                              </a:solidFill>
                              <a:latin typeface="Cambria Math" panose="02040503050406030204" pitchFamily="18" charset="0"/>
                            </a:rPr>
                          </m:ctrlPr>
                        </m:sSubPr>
                        <m:e>
                          <m:r>
                            <a:rPr lang="en-US" sz="4400" b="1" i="1" smtClean="0">
                              <a:solidFill>
                                <a:srgbClr val="FF0000"/>
                              </a:solidFill>
                              <a:latin typeface="Cambria Math" panose="02040503050406030204" pitchFamily="18" charset="0"/>
                            </a:rPr>
                            <m:t>𝑨</m:t>
                          </m:r>
                        </m:e>
                        <m:sub>
                          <m:r>
                            <a:rPr lang="en-US" sz="4400" b="1" i="1" smtClean="0">
                              <a:solidFill>
                                <a:srgbClr val="FF0000"/>
                              </a:solidFill>
                              <a:latin typeface="Cambria Math" panose="02040503050406030204" pitchFamily="18" charset="0"/>
                            </a:rPr>
                            <m:t>𝟏</m:t>
                          </m:r>
                        </m:sub>
                      </m:sSub>
                    </m:oMath>
                  </m:oMathPara>
                </a14:m>
                <a:endParaRPr lang="en-US" sz="4400" b="1" dirty="0" err="1">
                  <a:solidFill>
                    <a:srgbClr val="FF0000"/>
                  </a:solidFill>
                  <a:latin typeface="Candara" panose="020E0502030303020204" pitchFamily="34" charset="0"/>
                </a:endParaRPr>
              </a:p>
            </p:txBody>
          </p:sp>
        </mc:Choice>
        <mc:Fallback>
          <p:sp>
            <p:nvSpPr>
              <p:cNvPr id="10" name="TextBox 9">
                <a:extLst>
                  <a:ext uri="{FF2B5EF4-FFF2-40B4-BE49-F238E27FC236}">
                    <a16:creationId xmlns:a16="http://schemas.microsoft.com/office/drawing/2014/main" id="{66FEBBC9-1531-2595-7F2D-3BCB1AB98F87}"/>
                  </a:ext>
                </a:extLst>
              </p:cNvPr>
              <p:cNvSpPr txBox="1">
                <a:spLocks noRot="1" noChangeAspect="1" noMove="1" noResize="1" noEditPoints="1" noAdjustHandles="1" noChangeArrowheads="1" noChangeShapeType="1" noTextEdit="1"/>
              </p:cNvSpPr>
              <p:nvPr/>
            </p:nvSpPr>
            <p:spPr>
              <a:xfrm>
                <a:off x="3442066" y="3526719"/>
                <a:ext cx="725881" cy="769441"/>
              </a:xfrm>
              <a:prstGeom prst="rect">
                <a:avLst/>
              </a:prstGeom>
              <a:blipFill>
                <a:blip r:embed="rId10"/>
                <a:stretch>
                  <a:fillRect l="-13793" r="-15517" b="-645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1" name="TextBox 10">
                <a:extLst>
                  <a:ext uri="{FF2B5EF4-FFF2-40B4-BE49-F238E27FC236}">
                    <a16:creationId xmlns:a16="http://schemas.microsoft.com/office/drawing/2014/main" id="{6EEC9547-0018-5DA8-55EE-DE66C902D732}"/>
                  </a:ext>
                </a:extLst>
              </p:cNvPr>
              <p:cNvSpPr txBox="1"/>
              <p:nvPr/>
            </p:nvSpPr>
            <p:spPr>
              <a:xfrm>
                <a:off x="5961837" y="3463453"/>
                <a:ext cx="950260" cy="769441"/>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sSub>
                        <m:sSubPr>
                          <m:ctrlPr>
                            <a:rPr lang="en-US" sz="4400" b="1" i="1" smtClean="0">
                              <a:solidFill>
                                <a:srgbClr val="FF0000"/>
                              </a:solidFill>
                              <a:latin typeface="Cambria Math" panose="02040503050406030204" pitchFamily="18" charset="0"/>
                            </a:rPr>
                          </m:ctrlPr>
                        </m:sSubPr>
                        <m:e>
                          <m:r>
                            <a:rPr lang="en-US" sz="4400" b="1" i="1" smtClean="0">
                              <a:solidFill>
                                <a:srgbClr val="FF0000"/>
                              </a:solidFill>
                              <a:latin typeface="Cambria Math" panose="02040503050406030204" pitchFamily="18" charset="0"/>
                            </a:rPr>
                            <m:t>𝑨</m:t>
                          </m:r>
                        </m:e>
                        <m:sub>
                          <m:r>
                            <a:rPr lang="en-US" sz="4400" b="1" i="1" smtClean="0">
                              <a:solidFill>
                                <a:srgbClr val="FF0000"/>
                              </a:solidFill>
                              <a:latin typeface="Cambria Math" panose="02040503050406030204" pitchFamily="18" charset="0"/>
                            </a:rPr>
                            <m:t>𝟐</m:t>
                          </m:r>
                        </m:sub>
                      </m:sSub>
                    </m:oMath>
                  </m:oMathPara>
                </a14:m>
                <a:endParaRPr lang="en-US" sz="4400" b="1" dirty="0" err="1">
                  <a:solidFill>
                    <a:srgbClr val="FF0000"/>
                  </a:solidFill>
                  <a:latin typeface="Candara" panose="020E0502030303020204" pitchFamily="34" charset="0"/>
                </a:endParaRPr>
              </a:p>
            </p:txBody>
          </p:sp>
        </mc:Choice>
        <mc:Fallback>
          <p:sp>
            <p:nvSpPr>
              <p:cNvPr id="11" name="TextBox 10">
                <a:extLst>
                  <a:ext uri="{FF2B5EF4-FFF2-40B4-BE49-F238E27FC236}">
                    <a16:creationId xmlns:a16="http://schemas.microsoft.com/office/drawing/2014/main" id="{6EEC9547-0018-5DA8-55EE-DE66C902D732}"/>
                  </a:ext>
                </a:extLst>
              </p:cNvPr>
              <p:cNvSpPr txBox="1">
                <a:spLocks noRot="1" noChangeAspect="1" noMove="1" noResize="1" noEditPoints="1" noAdjustHandles="1" noChangeArrowheads="1" noChangeShapeType="1" noTextEdit="1"/>
              </p:cNvSpPr>
              <p:nvPr/>
            </p:nvSpPr>
            <p:spPr>
              <a:xfrm>
                <a:off x="5961837" y="3463453"/>
                <a:ext cx="950260" cy="769441"/>
              </a:xfrm>
              <a:prstGeom prst="rect">
                <a:avLst/>
              </a:prstGeom>
              <a:blipFill>
                <a:blip r:embed="rId11"/>
                <a:stretch>
                  <a:fillRect l="-2632" b="-6452"/>
                </a:stretch>
              </a:blipFill>
            </p:spPr>
            <p:txBody>
              <a:bodyPr/>
              <a:lstStyle/>
              <a:p>
                <a:r>
                  <a:rPr lang="en-US">
                    <a:noFill/>
                  </a:rPr>
                  <a:t> </a:t>
                </a:r>
              </a:p>
            </p:txBody>
          </p:sp>
        </mc:Fallback>
      </mc:AlternateContent>
      <p:cxnSp>
        <p:nvCxnSpPr>
          <p:cNvPr id="14" name="Straight Arrow Connector 13">
            <a:extLst>
              <a:ext uri="{FF2B5EF4-FFF2-40B4-BE49-F238E27FC236}">
                <a16:creationId xmlns:a16="http://schemas.microsoft.com/office/drawing/2014/main" id="{67C185F1-FB1F-EC16-6F7B-670492B105AE}"/>
              </a:ext>
            </a:extLst>
          </p:cNvPr>
          <p:cNvCxnSpPr>
            <a:cxnSpLocks/>
          </p:cNvCxnSpPr>
          <p:nvPr/>
        </p:nvCxnSpPr>
        <p:spPr>
          <a:xfrm>
            <a:off x="6344228" y="4351087"/>
            <a:ext cx="0" cy="36410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C71B9ECB-2695-905D-8CD0-B75B1F082C70}"/>
              </a:ext>
            </a:extLst>
          </p:cNvPr>
          <p:cNvSpPr txBox="1"/>
          <p:nvPr/>
        </p:nvSpPr>
        <p:spPr>
          <a:xfrm>
            <a:off x="5726110" y="4916592"/>
            <a:ext cx="1236236" cy="461665"/>
          </a:xfrm>
          <a:prstGeom prst="rect">
            <a:avLst/>
          </a:prstGeom>
          <a:noFill/>
        </p:spPr>
        <p:txBody>
          <a:bodyPr wrap="none" rtlCol="0">
            <a:spAutoFit/>
          </a:bodyPr>
          <a:lstStyle/>
          <a:p>
            <a:pPr algn="l"/>
            <a:r>
              <a:rPr lang="en-US" sz="2400" dirty="0">
                <a:latin typeface="Candara" panose="020E0502030303020204" pitchFamily="34" charset="0"/>
              </a:rPr>
              <a:t>solution</a:t>
            </a:r>
          </a:p>
        </p:txBody>
      </p:sp>
      <mc:AlternateContent xmlns:mc="http://schemas.openxmlformats.org/markup-compatibility/2006">
        <mc:Choice xmlns:a14="http://schemas.microsoft.com/office/drawing/2010/main" Requires="a14">
          <p:sp>
            <p:nvSpPr>
              <p:cNvPr id="13" name="TextBox 12">
                <a:extLst>
                  <a:ext uri="{FF2B5EF4-FFF2-40B4-BE49-F238E27FC236}">
                    <a16:creationId xmlns:a16="http://schemas.microsoft.com/office/drawing/2014/main" id="{CB8A0DB9-41BD-F7AB-7B6A-B445415B2060}"/>
                  </a:ext>
                </a:extLst>
              </p:cNvPr>
              <p:cNvSpPr txBox="1"/>
              <p:nvPr/>
            </p:nvSpPr>
            <p:spPr>
              <a:xfrm>
                <a:off x="6715157" y="1179321"/>
                <a:ext cx="5207097" cy="461665"/>
              </a:xfrm>
              <a:prstGeom prst="rect">
                <a:avLst/>
              </a:prstGeom>
              <a:noFill/>
            </p:spPr>
            <p:txBody>
              <a:bodyPr wrap="square" rtlCol="0">
                <a:spAutoFit/>
              </a:bodyPr>
              <a:lstStyle/>
              <a:p>
                <a:pPr algn="l"/>
                <a14:m>
                  <m:oMath xmlns:m="http://schemas.openxmlformats.org/officeDocument/2006/math">
                    <m:r>
                      <a:rPr lang="en-US" sz="2400" b="1" i="1" smtClean="0">
                        <a:solidFill>
                          <a:srgbClr val="FF0000"/>
                        </a:solidFill>
                        <a:latin typeface="Cambria Math" panose="02040503050406030204" pitchFamily="18" charset="0"/>
                      </a:rPr>
                      <m:t>𝑶</m:t>
                    </m:r>
                  </m:oMath>
                </a14:m>
                <a:r>
                  <a:rPr lang="en-US" sz="2400" b="0" dirty="0">
                    <a:latin typeface="Candara" panose="020E0502030303020204" pitchFamily="34" charset="0"/>
                    <a:ea typeface="Helvetica" charset="0"/>
                    <a:cs typeface="Helvetica" charset="0"/>
                  </a:rPr>
                  <a:t> = RO, ideal cipher, GGM oracle, …</a:t>
                </a:r>
              </a:p>
            </p:txBody>
          </p:sp>
        </mc:Choice>
        <mc:Fallback>
          <p:sp>
            <p:nvSpPr>
              <p:cNvPr id="13" name="TextBox 12">
                <a:extLst>
                  <a:ext uri="{FF2B5EF4-FFF2-40B4-BE49-F238E27FC236}">
                    <a16:creationId xmlns:a16="http://schemas.microsoft.com/office/drawing/2014/main" id="{CB8A0DB9-41BD-F7AB-7B6A-B445415B2060}"/>
                  </a:ext>
                </a:extLst>
              </p:cNvPr>
              <p:cNvSpPr txBox="1">
                <a:spLocks noRot="1" noChangeAspect="1" noMove="1" noResize="1" noEditPoints="1" noAdjustHandles="1" noChangeArrowheads="1" noChangeShapeType="1" noTextEdit="1"/>
              </p:cNvSpPr>
              <p:nvPr/>
            </p:nvSpPr>
            <p:spPr>
              <a:xfrm>
                <a:off x="6715157" y="1179321"/>
                <a:ext cx="5207097" cy="461665"/>
              </a:xfrm>
              <a:prstGeom prst="rect">
                <a:avLst/>
              </a:prstGeom>
              <a:blipFill>
                <a:blip r:embed="rId12"/>
                <a:stretch>
                  <a:fillRect l="-243" t="-7895" b="-2894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82E0D800-3F3F-D246-EC26-B4F7FFE91AB0}"/>
                  </a:ext>
                </a:extLst>
              </p:cNvPr>
              <p:cNvSpPr txBox="1"/>
              <p:nvPr/>
            </p:nvSpPr>
            <p:spPr>
              <a:xfrm>
                <a:off x="832654" y="5800409"/>
                <a:ext cx="3775714" cy="461665"/>
              </a:xfrm>
              <a:prstGeom prst="rect">
                <a:avLst/>
              </a:prstGeom>
              <a:noFill/>
            </p:spPr>
            <p:txBody>
              <a:bodyPr wrap="none" rtlCol="0">
                <a:spAutoFit/>
              </a:bodyPr>
              <a:lstStyle/>
              <a:p>
                <a:pPr algn="l"/>
                <a:r>
                  <a:rPr lang="en-US" sz="2400" dirty="0">
                    <a:solidFill>
                      <a:srgbClr val="C00000"/>
                    </a:solidFill>
                    <a:latin typeface="Candara" panose="020E0502030303020204" pitchFamily="34" charset="0"/>
                  </a:rPr>
                  <a:t>Notation</a:t>
                </a:r>
                <a:r>
                  <a:rPr lang="en-US" sz="2400" dirty="0">
                    <a:latin typeface="Candara" panose="020E0502030303020204" pitchFamily="34" charset="0"/>
                  </a:rPr>
                  <a:t>: </a:t>
                </a:r>
                <a14:m>
                  <m:oMath xmlns:m="http://schemas.openxmlformats.org/officeDocument/2006/math">
                    <m:r>
                      <a:rPr lang="en-US" sz="2400" b="0" i="1" smtClean="0">
                        <a:solidFill>
                          <a:srgbClr val="0070C0"/>
                        </a:solidFill>
                        <a:latin typeface="Cambria Math" panose="02040503050406030204" pitchFamily="18" charset="0"/>
                      </a:rPr>
                      <m:t>(</m:t>
                    </m:r>
                    <m:sSub>
                      <m:sSubPr>
                        <m:ctrlPr>
                          <a:rPr lang="en-US" sz="2400" b="0" i="1" smtClean="0">
                            <a:solidFill>
                              <a:srgbClr val="0070C0"/>
                            </a:solidFill>
                            <a:latin typeface="Cambria Math" panose="02040503050406030204" pitchFamily="18" charset="0"/>
                          </a:rPr>
                        </m:ctrlPr>
                      </m:sSubPr>
                      <m:e>
                        <m:r>
                          <a:rPr lang="en-US" sz="2400" b="0" i="1" smtClean="0">
                            <a:solidFill>
                              <a:srgbClr val="0070C0"/>
                            </a:solidFill>
                            <a:latin typeface="Cambria Math" panose="02040503050406030204" pitchFamily="18" charset="0"/>
                          </a:rPr>
                          <m:t>𝑇</m:t>
                        </m:r>
                      </m:e>
                      <m:sub>
                        <m:r>
                          <a:rPr lang="en-US" sz="2400" b="0" i="1" smtClean="0">
                            <a:solidFill>
                              <a:srgbClr val="0070C0"/>
                            </a:solidFill>
                            <a:latin typeface="Cambria Math" panose="02040503050406030204" pitchFamily="18" charset="0"/>
                          </a:rPr>
                          <m:t>1</m:t>
                        </m:r>
                      </m:sub>
                    </m:sSub>
                    <m:r>
                      <a:rPr lang="en-US" sz="2400" b="0" i="1" smtClean="0">
                        <a:solidFill>
                          <a:srgbClr val="0070C0"/>
                        </a:solidFill>
                        <a:latin typeface="Cambria Math" panose="02040503050406030204" pitchFamily="18" charset="0"/>
                      </a:rPr>
                      <m:t>,</m:t>
                    </m:r>
                    <m:sSub>
                      <m:sSubPr>
                        <m:ctrlPr>
                          <a:rPr lang="en-US" sz="2400" b="0" i="1" smtClean="0">
                            <a:solidFill>
                              <a:srgbClr val="0070C0"/>
                            </a:solidFill>
                            <a:latin typeface="Cambria Math" panose="02040503050406030204" pitchFamily="18" charset="0"/>
                          </a:rPr>
                        </m:ctrlPr>
                      </m:sSubPr>
                      <m:e>
                        <m:r>
                          <a:rPr lang="en-US" sz="2400" b="0" i="1" smtClean="0">
                            <a:solidFill>
                              <a:srgbClr val="0070C0"/>
                            </a:solidFill>
                            <a:latin typeface="Cambria Math" panose="02040503050406030204" pitchFamily="18" charset="0"/>
                          </a:rPr>
                          <m:t>𝑇</m:t>
                        </m:r>
                      </m:e>
                      <m:sub>
                        <m:r>
                          <a:rPr lang="en-US" sz="2400" b="0" i="1" smtClean="0">
                            <a:solidFill>
                              <a:srgbClr val="0070C0"/>
                            </a:solidFill>
                            <a:latin typeface="Cambria Math" panose="02040503050406030204" pitchFamily="18" charset="0"/>
                          </a:rPr>
                          <m:t>2</m:t>
                        </m:r>
                      </m:sub>
                    </m:sSub>
                    <m:r>
                      <a:rPr lang="en-US" sz="2400" b="0" i="1" smtClean="0">
                        <a:solidFill>
                          <a:srgbClr val="0070C0"/>
                        </a:solidFill>
                        <a:latin typeface="Cambria Math" panose="02040503050406030204" pitchFamily="18" charset="0"/>
                      </a:rPr>
                      <m:t>)</m:t>
                    </m:r>
                  </m:oMath>
                </a14:m>
                <a:r>
                  <a:rPr lang="en-US" sz="2400" dirty="0">
                    <a:latin typeface="Candara" panose="020E0502030303020204" pitchFamily="34" charset="0"/>
                  </a:rPr>
                  <a:t>-adversary</a:t>
                </a:r>
                <a:endParaRPr lang="en-US" sz="2400" dirty="0" err="1">
                  <a:latin typeface="Candara" panose="020E0502030303020204" pitchFamily="34" charset="0"/>
                </a:endParaRPr>
              </a:p>
            </p:txBody>
          </p:sp>
        </mc:Choice>
        <mc:Fallback>
          <p:sp>
            <p:nvSpPr>
              <p:cNvPr id="6" name="TextBox 5">
                <a:extLst>
                  <a:ext uri="{FF2B5EF4-FFF2-40B4-BE49-F238E27FC236}">
                    <a16:creationId xmlns:a16="http://schemas.microsoft.com/office/drawing/2014/main" id="{82E0D800-3F3F-D246-EC26-B4F7FFE91AB0}"/>
                  </a:ext>
                </a:extLst>
              </p:cNvPr>
              <p:cNvSpPr txBox="1">
                <a:spLocks noRot="1" noChangeAspect="1" noMove="1" noResize="1" noEditPoints="1" noAdjustHandles="1" noChangeArrowheads="1" noChangeShapeType="1" noTextEdit="1"/>
              </p:cNvSpPr>
              <p:nvPr/>
            </p:nvSpPr>
            <p:spPr>
              <a:xfrm>
                <a:off x="832654" y="5800409"/>
                <a:ext cx="3775714" cy="461665"/>
              </a:xfrm>
              <a:prstGeom prst="rect">
                <a:avLst/>
              </a:prstGeom>
              <a:blipFill>
                <a:blip r:embed="rId13"/>
                <a:stretch>
                  <a:fillRect l="-2349" t="-8108" r="-1678" b="-32432"/>
                </a:stretch>
              </a:blipFill>
            </p:spPr>
            <p:txBody>
              <a:bodyPr/>
              <a:lstStyle/>
              <a:p>
                <a:r>
                  <a:rPr lang="en-US">
                    <a:noFill/>
                  </a:rPr>
                  <a:t> </a:t>
                </a:r>
              </a:p>
            </p:txBody>
          </p:sp>
        </mc:Fallback>
      </mc:AlternateContent>
    </p:spTree>
    <p:extLst>
      <p:ext uri="{BB962C8B-B14F-4D97-AF65-F5344CB8AC3E}">
        <p14:creationId xmlns:p14="http://schemas.microsoft.com/office/powerpoint/2010/main" val="2566396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14A902-C8E0-323B-3D67-28E3C9DF0F32}"/>
              </a:ext>
            </a:extLst>
          </p:cNvPr>
          <p:cNvSpPr>
            <a:spLocks noGrp="1"/>
          </p:cNvSpPr>
          <p:nvPr>
            <p:ph type="title"/>
          </p:nvPr>
        </p:nvSpPr>
        <p:spPr/>
        <p:txBody>
          <a:bodyPr/>
          <a:lstStyle/>
          <a:p>
            <a:r>
              <a:rPr lang="en-US" dirty="0"/>
              <a:t>Salting defeats preprocessing</a:t>
            </a:r>
          </a:p>
        </p:txBody>
      </p:sp>
      <p:sp>
        <p:nvSpPr>
          <p:cNvPr id="4" name="Slide Number Placeholder 3">
            <a:extLst>
              <a:ext uri="{FF2B5EF4-FFF2-40B4-BE49-F238E27FC236}">
                <a16:creationId xmlns:a16="http://schemas.microsoft.com/office/drawing/2014/main" id="{9C561DE7-EF74-42D5-7D71-ABB4DC21F79C}"/>
              </a:ext>
            </a:extLst>
          </p:cNvPr>
          <p:cNvSpPr>
            <a:spLocks noGrp="1"/>
          </p:cNvSpPr>
          <p:nvPr>
            <p:ph type="sldNum" sz="quarter" idx="12"/>
          </p:nvPr>
        </p:nvSpPr>
        <p:spPr/>
        <p:txBody>
          <a:bodyPr/>
          <a:lstStyle/>
          <a:p>
            <a:fld id="{C7ABA984-2DFB-1240-9A7E-58F7E0AF05BD}" type="slidenum">
              <a:rPr lang="en-US" smtClean="0"/>
              <a:t>12</a:t>
            </a:fld>
            <a:endParaRPr lang="en-US"/>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A7C5D569-26C7-2857-271D-49B49ED6E601}"/>
                  </a:ext>
                </a:extLst>
              </p:cNvPr>
              <p:cNvSpPr txBox="1"/>
              <p:nvPr/>
            </p:nvSpPr>
            <p:spPr>
              <a:xfrm>
                <a:off x="838200" y="1153648"/>
                <a:ext cx="7131439" cy="461665"/>
              </a:xfrm>
              <a:prstGeom prst="rect">
                <a:avLst/>
              </a:prstGeom>
              <a:noFill/>
            </p:spPr>
            <p:txBody>
              <a:bodyPr wrap="none" rtlCol="0">
                <a:spAutoFit/>
              </a:bodyPr>
              <a:lstStyle/>
              <a:p>
                <a:pPr algn="l"/>
                <a:r>
                  <a:rPr lang="en-US" sz="2400" b="0" dirty="0">
                    <a:latin typeface="Candara" panose="020E0502030303020204" pitchFamily="34" charset="0"/>
                  </a:rPr>
                  <a:t>Scheme </a:t>
                </a:r>
                <a14:m>
                  <m:oMath xmlns:m="http://schemas.openxmlformats.org/officeDocument/2006/math">
                    <m:sSup>
                      <m:sSupPr>
                        <m:ctrlPr>
                          <a:rPr lang="en-US" sz="2400" b="0" i="1" smtClean="0">
                            <a:solidFill>
                              <a:schemeClr val="accent5">
                                <a:lumMod val="75000"/>
                              </a:schemeClr>
                            </a:solidFill>
                            <a:latin typeface="Cambria Math" panose="02040503050406030204" pitchFamily="18" charset="0"/>
                          </a:rPr>
                        </m:ctrlPr>
                      </m:sSupPr>
                      <m:e>
                        <m:r>
                          <m:rPr>
                            <m:sty m:val="p"/>
                          </m:rPr>
                          <a:rPr lang="en-US" sz="2400" b="0" i="0" smtClean="0">
                            <a:solidFill>
                              <a:schemeClr val="accent5">
                                <a:lumMod val="75000"/>
                              </a:schemeClr>
                            </a:solidFill>
                            <a:latin typeface="Cambria Math" panose="02040503050406030204" pitchFamily="18" charset="0"/>
                          </a:rPr>
                          <m:t>Π</m:t>
                        </m:r>
                      </m:e>
                      <m:sup>
                        <m:r>
                          <a:rPr lang="en-US" sz="2400" b="0" i="1" smtClean="0">
                            <a:solidFill>
                              <a:schemeClr val="accent5">
                                <a:lumMod val="75000"/>
                              </a:schemeClr>
                            </a:solidFill>
                            <a:latin typeface="Cambria Math" panose="02040503050406030204" pitchFamily="18" charset="0"/>
                          </a:rPr>
                          <m:t>𝑔</m:t>
                        </m:r>
                      </m:sup>
                    </m:sSup>
                  </m:oMath>
                </a14:m>
                <a:r>
                  <a:rPr lang="en-US" sz="2400" dirty="0">
                    <a:solidFill>
                      <a:schemeClr val="accent5">
                        <a:lumMod val="75000"/>
                      </a:schemeClr>
                    </a:solidFill>
                    <a:latin typeface="Candara" panose="020E0502030303020204" pitchFamily="34" charset="0"/>
                  </a:rPr>
                  <a:t> </a:t>
                </a:r>
                <a:r>
                  <a:rPr lang="en-US" sz="2400" dirty="0">
                    <a:latin typeface="Candara" panose="020E0502030303020204" pitchFamily="34" charset="0"/>
                  </a:rPr>
                  <a:t>where </a:t>
                </a:r>
                <a14:m>
                  <m:oMath xmlns:m="http://schemas.openxmlformats.org/officeDocument/2006/math">
                    <m:r>
                      <a:rPr lang="en-US" sz="2400" b="0" i="1" smtClean="0">
                        <a:solidFill>
                          <a:schemeClr val="accent5">
                            <a:lumMod val="75000"/>
                          </a:schemeClr>
                        </a:solidFill>
                        <a:latin typeface="Cambria Math" panose="02040503050406030204" pitchFamily="18" charset="0"/>
                      </a:rPr>
                      <m:t>𝑔</m:t>
                    </m:r>
                    <m:r>
                      <a:rPr lang="en-US" sz="2400" b="0" i="1" smtClean="0">
                        <a:solidFill>
                          <a:schemeClr val="accent5">
                            <a:lumMod val="75000"/>
                          </a:schemeClr>
                        </a:solidFill>
                        <a:latin typeface="Cambria Math" panose="02040503050406030204" pitchFamily="18" charset="0"/>
                      </a:rPr>
                      <m:t>:</m:t>
                    </m:r>
                    <m:sSup>
                      <m:sSupPr>
                        <m:ctrlPr>
                          <a:rPr lang="en-US" sz="2400" b="0" i="1" smtClean="0">
                            <a:solidFill>
                              <a:schemeClr val="accent5">
                                <a:lumMod val="75000"/>
                              </a:schemeClr>
                            </a:solidFill>
                            <a:latin typeface="Cambria Math" panose="02040503050406030204" pitchFamily="18" charset="0"/>
                          </a:rPr>
                        </m:ctrlPr>
                      </m:sSupPr>
                      <m:e>
                        <m:d>
                          <m:dPr>
                            <m:begChr m:val="{"/>
                            <m:endChr m:val="}"/>
                            <m:ctrlPr>
                              <a:rPr lang="en-US" sz="2400" b="0" i="1" smtClean="0">
                                <a:solidFill>
                                  <a:schemeClr val="accent5">
                                    <a:lumMod val="75000"/>
                                  </a:schemeClr>
                                </a:solidFill>
                                <a:latin typeface="Cambria Math" panose="02040503050406030204" pitchFamily="18" charset="0"/>
                              </a:rPr>
                            </m:ctrlPr>
                          </m:dPr>
                          <m:e>
                            <m:r>
                              <a:rPr lang="en-US" sz="2400" b="0" i="1" smtClean="0">
                                <a:solidFill>
                                  <a:schemeClr val="accent5">
                                    <a:lumMod val="75000"/>
                                  </a:schemeClr>
                                </a:solidFill>
                                <a:latin typeface="Cambria Math" panose="02040503050406030204" pitchFamily="18" charset="0"/>
                              </a:rPr>
                              <m:t>0,1</m:t>
                            </m:r>
                          </m:e>
                        </m:d>
                      </m:e>
                      <m:sup>
                        <m:r>
                          <a:rPr lang="en-US" sz="2400" b="0" i="1" smtClean="0">
                            <a:solidFill>
                              <a:schemeClr val="accent5">
                                <a:lumMod val="75000"/>
                              </a:schemeClr>
                            </a:solidFill>
                            <a:latin typeface="Cambria Math" panose="02040503050406030204" pitchFamily="18" charset="0"/>
                          </a:rPr>
                          <m:t>∗</m:t>
                        </m:r>
                      </m:sup>
                    </m:sSup>
                    <m:r>
                      <a:rPr lang="en-US" sz="2400" b="0" i="1" smtClean="0">
                        <a:solidFill>
                          <a:schemeClr val="accent5">
                            <a:lumMod val="75000"/>
                          </a:schemeClr>
                        </a:solidFill>
                        <a:latin typeface="Cambria Math" panose="02040503050406030204" pitchFamily="18" charset="0"/>
                      </a:rPr>
                      <m:t>→</m:t>
                    </m:r>
                    <m:sSup>
                      <m:sSupPr>
                        <m:ctrlPr>
                          <a:rPr lang="en-US" sz="2400" b="0" i="1" smtClean="0">
                            <a:solidFill>
                              <a:schemeClr val="accent5">
                                <a:lumMod val="75000"/>
                              </a:schemeClr>
                            </a:solidFill>
                            <a:latin typeface="Cambria Math" panose="02040503050406030204" pitchFamily="18" charset="0"/>
                          </a:rPr>
                        </m:ctrlPr>
                      </m:sSupPr>
                      <m:e>
                        <m:d>
                          <m:dPr>
                            <m:begChr m:val="{"/>
                            <m:endChr m:val="}"/>
                            <m:ctrlPr>
                              <a:rPr lang="en-US" sz="2400" b="0" i="1" smtClean="0">
                                <a:solidFill>
                                  <a:schemeClr val="accent5">
                                    <a:lumMod val="75000"/>
                                  </a:schemeClr>
                                </a:solidFill>
                                <a:latin typeface="Cambria Math" panose="02040503050406030204" pitchFamily="18" charset="0"/>
                              </a:rPr>
                            </m:ctrlPr>
                          </m:dPr>
                          <m:e>
                            <m:r>
                              <a:rPr lang="en-US" sz="2400" b="0" i="1" smtClean="0">
                                <a:solidFill>
                                  <a:schemeClr val="accent5">
                                    <a:lumMod val="75000"/>
                                  </a:schemeClr>
                                </a:solidFill>
                                <a:latin typeface="Cambria Math" panose="02040503050406030204" pitchFamily="18" charset="0"/>
                              </a:rPr>
                              <m:t>0,1</m:t>
                            </m:r>
                          </m:e>
                        </m:d>
                      </m:e>
                      <m:sup>
                        <m:r>
                          <a:rPr lang="en-US" sz="2400" b="0" i="1" smtClean="0">
                            <a:solidFill>
                              <a:schemeClr val="accent5">
                                <a:lumMod val="75000"/>
                              </a:schemeClr>
                            </a:solidFill>
                            <a:latin typeface="Cambria Math" panose="02040503050406030204" pitchFamily="18" charset="0"/>
                          </a:rPr>
                          <m:t>𝑛</m:t>
                        </m:r>
                      </m:sup>
                    </m:sSup>
                  </m:oMath>
                </a14:m>
                <a:r>
                  <a:rPr lang="en-US" sz="2400" dirty="0">
                    <a:latin typeface="Candara" panose="020E0502030303020204" pitchFamily="34" charset="0"/>
                  </a:rPr>
                  <a:t> is random oracle</a:t>
                </a:r>
              </a:p>
            </p:txBody>
          </p:sp>
        </mc:Choice>
        <mc:Fallback xmlns="">
          <p:sp>
            <p:nvSpPr>
              <p:cNvPr id="7" name="TextBox 6">
                <a:extLst>
                  <a:ext uri="{FF2B5EF4-FFF2-40B4-BE49-F238E27FC236}">
                    <a16:creationId xmlns:a16="http://schemas.microsoft.com/office/drawing/2014/main" id="{A7C5D569-26C7-2857-271D-49B49ED6E601}"/>
                  </a:ext>
                </a:extLst>
              </p:cNvPr>
              <p:cNvSpPr txBox="1">
                <a:spLocks noRot="1" noChangeAspect="1" noMove="1" noResize="1" noEditPoints="1" noAdjustHandles="1" noChangeArrowheads="1" noChangeShapeType="1" noTextEdit="1"/>
              </p:cNvSpPr>
              <p:nvPr/>
            </p:nvSpPr>
            <p:spPr>
              <a:xfrm>
                <a:off x="838200" y="1153648"/>
                <a:ext cx="7131439" cy="461665"/>
              </a:xfrm>
              <a:prstGeom prst="rect">
                <a:avLst/>
              </a:prstGeom>
              <a:blipFill>
                <a:blip r:embed="rId3"/>
                <a:stretch>
                  <a:fillRect l="-1423" t="-7895" r="-1068" b="-28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5B2A4C51-40B2-2444-6355-D86371FC3BD9}"/>
                  </a:ext>
                </a:extLst>
              </p:cNvPr>
              <p:cNvSpPr txBox="1"/>
              <p:nvPr/>
            </p:nvSpPr>
            <p:spPr>
              <a:xfrm>
                <a:off x="841248" y="2206164"/>
                <a:ext cx="7364388" cy="461665"/>
              </a:xfrm>
              <a:prstGeom prst="rect">
                <a:avLst/>
              </a:prstGeom>
              <a:noFill/>
            </p:spPr>
            <p:txBody>
              <a:bodyPr wrap="none" rtlCol="0">
                <a:spAutoFit/>
              </a:bodyPr>
              <a:lstStyle/>
              <a:p>
                <a:pPr algn="l"/>
                <a:r>
                  <a:rPr lang="en-US" sz="2400" dirty="0">
                    <a:latin typeface="Candara" panose="020E0502030303020204" pitchFamily="34" charset="0"/>
                  </a:rPr>
                  <a:t>Replace </a:t>
                </a:r>
                <a14:m>
                  <m:oMath xmlns:m="http://schemas.openxmlformats.org/officeDocument/2006/math">
                    <m:r>
                      <a:rPr lang="en-US" sz="2400" b="0" i="1" smtClean="0">
                        <a:solidFill>
                          <a:schemeClr val="accent5">
                            <a:lumMod val="75000"/>
                          </a:schemeClr>
                        </a:solidFill>
                        <a:latin typeface="Cambria Math" panose="02040503050406030204" pitchFamily="18" charset="0"/>
                      </a:rPr>
                      <m:t>𝑔</m:t>
                    </m:r>
                  </m:oMath>
                </a14:m>
                <a:r>
                  <a:rPr lang="en-US" sz="2400" dirty="0">
                    <a:latin typeface="Candara" panose="020E0502030303020204" pitchFamily="34" charset="0"/>
                  </a:rPr>
                  <a:t> with </a:t>
                </a:r>
                <a14:m>
                  <m:oMath xmlns:m="http://schemas.openxmlformats.org/officeDocument/2006/math">
                    <m:r>
                      <a:rPr lang="en-US" sz="2400" b="0" i="1" smtClean="0">
                        <a:solidFill>
                          <a:schemeClr val="accent5">
                            <a:lumMod val="75000"/>
                          </a:schemeClr>
                        </a:solidFill>
                        <a:latin typeface="Cambria Math" panose="02040503050406030204" pitchFamily="18" charset="0"/>
                      </a:rPr>
                      <m:t>h</m:t>
                    </m:r>
                    <m:r>
                      <a:rPr lang="en-US" sz="2400" b="0" i="1" smtClean="0">
                        <a:solidFill>
                          <a:schemeClr val="accent5">
                            <a:lumMod val="75000"/>
                          </a:schemeClr>
                        </a:solidFill>
                        <a:latin typeface="Cambria Math" panose="02040503050406030204" pitchFamily="18" charset="0"/>
                      </a:rPr>
                      <m:t>(</m:t>
                    </m:r>
                    <m:r>
                      <a:rPr lang="en-US" sz="2400" b="0" i="1" smtClean="0">
                        <a:solidFill>
                          <a:schemeClr val="accent5">
                            <a:lumMod val="75000"/>
                          </a:schemeClr>
                        </a:solidFill>
                        <a:latin typeface="Cambria Math" panose="02040503050406030204" pitchFamily="18" charset="0"/>
                      </a:rPr>
                      <m:t>𝑎</m:t>
                    </m:r>
                    <m:r>
                      <a:rPr lang="en-US" sz="2400" b="0" i="1" smtClean="0">
                        <a:solidFill>
                          <a:schemeClr val="accent5">
                            <a:lumMod val="75000"/>
                          </a:schemeClr>
                        </a:solidFill>
                        <a:latin typeface="Cambria Math" panose="02040503050406030204" pitchFamily="18" charset="0"/>
                      </a:rPr>
                      <m:t>,.)</m:t>
                    </m:r>
                  </m:oMath>
                </a14:m>
                <a:r>
                  <a:rPr lang="en-US" sz="2400" dirty="0">
                    <a:solidFill>
                      <a:schemeClr val="accent5">
                        <a:lumMod val="75000"/>
                      </a:schemeClr>
                    </a:solidFill>
                    <a:latin typeface="Candara" panose="020E0502030303020204" pitchFamily="34" charset="0"/>
                  </a:rPr>
                  <a:t> </a:t>
                </a:r>
                <a:r>
                  <a:rPr lang="en-US" sz="2400" dirty="0">
                    <a:latin typeface="Candara" panose="020E0502030303020204" pitchFamily="34" charset="0"/>
                  </a:rPr>
                  <a:t>where </a:t>
                </a:r>
                <a14:m>
                  <m:oMath xmlns:m="http://schemas.openxmlformats.org/officeDocument/2006/math">
                    <m:r>
                      <a:rPr lang="en-US" sz="2400" b="0" i="1" smtClean="0">
                        <a:solidFill>
                          <a:schemeClr val="accent5">
                            <a:lumMod val="75000"/>
                          </a:schemeClr>
                        </a:solidFill>
                        <a:latin typeface="Cambria Math" panose="02040503050406030204" pitchFamily="18" charset="0"/>
                      </a:rPr>
                      <m:t>h</m:t>
                    </m:r>
                    <m:r>
                      <a:rPr lang="en-US" sz="2400" b="0" i="1" smtClean="0">
                        <a:solidFill>
                          <a:schemeClr val="accent5">
                            <a:lumMod val="75000"/>
                          </a:schemeClr>
                        </a:solidFill>
                        <a:latin typeface="Cambria Math" panose="02040503050406030204" pitchFamily="18" charset="0"/>
                      </a:rPr>
                      <m:t>:</m:t>
                    </m:r>
                    <m:sSup>
                      <m:sSupPr>
                        <m:ctrlPr>
                          <a:rPr lang="en-US" sz="2400" b="0" i="1" smtClean="0">
                            <a:solidFill>
                              <a:schemeClr val="accent5">
                                <a:lumMod val="75000"/>
                              </a:schemeClr>
                            </a:solidFill>
                            <a:latin typeface="Cambria Math" panose="02040503050406030204" pitchFamily="18" charset="0"/>
                          </a:rPr>
                        </m:ctrlPr>
                      </m:sSupPr>
                      <m:e>
                        <m:d>
                          <m:dPr>
                            <m:begChr m:val="{"/>
                            <m:endChr m:val="}"/>
                            <m:ctrlPr>
                              <a:rPr lang="en-US" sz="2400" b="0" i="1" smtClean="0">
                                <a:solidFill>
                                  <a:schemeClr val="accent5">
                                    <a:lumMod val="75000"/>
                                  </a:schemeClr>
                                </a:solidFill>
                                <a:latin typeface="Cambria Math" panose="02040503050406030204" pitchFamily="18" charset="0"/>
                              </a:rPr>
                            </m:ctrlPr>
                          </m:dPr>
                          <m:e>
                            <m:r>
                              <a:rPr lang="en-US" sz="2400" b="0" i="1" smtClean="0">
                                <a:solidFill>
                                  <a:schemeClr val="accent5">
                                    <a:lumMod val="75000"/>
                                  </a:schemeClr>
                                </a:solidFill>
                                <a:latin typeface="Cambria Math" panose="02040503050406030204" pitchFamily="18" charset="0"/>
                              </a:rPr>
                              <m:t>0,1</m:t>
                            </m:r>
                          </m:e>
                        </m:d>
                      </m:e>
                      <m:sup>
                        <m:r>
                          <a:rPr lang="en-US" sz="2400" b="0" i="1" smtClean="0">
                            <a:solidFill>
                              <a:schemeClr val="accent5">
                                <a:lumMod val="75000"/>
                              </a:schemeClr>
                            </a:solidFill>
                            <a:latin typeface="Cambria Math" panose="02040503050406030204" pitchFamily="18" charset="0"/>
                          </a:rPr>
                          <m:t>𝑠</m:t>
                        </m:r>
                      </m:sup>
                    </m:sSup>
                    <m:r>
                      <a:rPr lang="en-US" sz="2400" b="0" i="1" smtClean="0">
                        <a:solidFill>
                          <a:schemeClr val="accent5">
                            <a:lumMod val="75000"/>
                          </a:schemeClr>
                        </a:solidFill>
                        <a:latin typeface="Cambria Math" panose="02040503050406030204" pitchFamily="18" charset="0"/>
                      </a:rPr>
                      <m:t>×</m:t>
                    </m:r>
                    <m:sSup>
                      <m:sSupPr>
                        <m:ctrlPr>
                          <a:rPr lang="en-US" sz="2400" b="0" i="1" smtClean="0">
                            <a:solidFill>
                              <a:schemeClr val="accent5">
                                <a:lumMod val="75000"/>
                              </a:schemeClr>
                            </a:solidFill>
                            <a:latin typeface="Cambria Math" panose="02040503050406030204" pitchFamily="18" charset="0"/>
                          </a:rPr>
                        </m:ctrlPr>
                      </m:sSupPr>
                      <m:e>
                        <m:d>
                          <m:dPr>
                            <m:begChr m:val="{"/>
                            <m:endChr m:val="}"/>
                            <m:ctrlPr>
                              <a:rPr lang="en-US" sz="2400" b="0" i="1" smtClean="0">
                                <a:solidFill>
                                  <a:schemeClr val="accent5">
                                    <a:lumMod val="75000"/>
                                  </a:schemeClr>
                                </a:solidFill>
                                <a:latin typeface="Cambria Math" panose="02040503050406030204" pitchFamily="18" charset="0"/>
                              </a:rPr>
                            </m:ctrlPr>
                          </m:dPr>
                          <m:e>
                            <m:r>
                              <a:rPr lang="en-US" sz="2400" b="0" i="1" smtClean="0">
                                <a:solidFill>
                                  <a:schemeClr val="accent5">
                                    <a:lumMod val="75000"/>
                                  </a:schemeClr>
                                </a:solidFill>
                                <a:latin typeface="Cambria Math" panose="02040503050406030204" pitchFamily="18" charset="0"/>
                              </a:rPr>
                              <m:t>0,1</m:t>
                            </m:r>
                          </m:e>
                        </m:d>
                      </m:e>
                      <m:sup>
                        <m:r>
                          <a:rPr lang="en-US" sz="2400" b="0" i="1" smtClean="0">
                            <a:solidFill>
                              <a:schemeClr val="accent5">
                                <a:lumMod val="75000"/>
                              </a:schemeClr>
                            </a:solidFill>
                            <a:latin typeface="Cambria Math" panose="02040503050406030204" pitchFamily="18" charset="0"/>
                          </a:rPr>
                          <m:t>∗</m:t>
                        </m:r>
                      </m:sup>
                    </m:sSup>
                    <m:r>
                      <a:rPr lang="en-US" sz="2400" b="0" i="1" smtClean="0">
                        <a:solidFill>
                          <a:schemeClr val="accent5">
                            <a:lumMod val="75000"/>
                          </a:schemeClr>
                        </a:solidFill>
                        <a:latin typeface="Cambria Math" panose="02040503050406030204" pitchFamily="18" charset="0"/>
                      </a:rPr>
                      <m:t>→</m:t>
                    </m:r>
                    <m:sSup>
                      <m:sSupPr>
                        <m:ctrlPr>
                          <a:rPr lang="en-US" sz="2400" b="0" i="1" smtClean="0">
                            <a:solidFill>
                              <a:schemeClr val="accent5">
                                <a:lumMod val="75000"/>
                              </a:schemeClr>
                            </a:solidFill>
                            <a:latin typeface="Cambria Math" panose="02040503050406030204" pitchFamily="18" charset="0"/>
                          </a:rPr>
                        </m:ctrlPr>
                      </m:sSupPr>
                      <m:e>
                        <m:d>
                          <m:dPr>
                            <m:begChr m:val="{"/>
                            <m:endChr m:val="}"/>
                            <m:ctrlPr>
                              <a:rPr lang="en-US" sz="2400" b="0" i="1" smtClean="0">
                                <a:solidFill>
                                  <a:schemeClr val="accent5">
                                    <a:lumMod val="75000"/>
                                  </a:schemeClr>
                                </a:solidFill>
                                <a:latin typeface="Cambria Math" panose="02040503050406030204" pitchFamily="18" charset="0"/>
                              </a:rPr>
                            </m:ctrlPr>
                          </m:dPr>
                          <m:e>
                            <m:r>
                              <a:rPr lang="en-US" sz="2400" b="0" i="1" smtClean="0">
                                <a:solidFill>
                                  <a:schemeClr val="accent5">
                                    <a:lumMod val="75000"/>
                                  </a:schemeClr>
                                </a:solidFill>
                                <a:latin typeface="Cambria Math" panose="02040503050406030204" pitchFamily="18" charset="0"/>
                              </a:rPr>
                              <m:t>0,1</m:t>
                            </m:r>
                          </m:e>
                        </m:d>
                      </m:e>
                      <m:sup>
                        <m:r>
                          <a:rPr lang="en-US" sz="2400" b="0" i="1" smtClean="0">
                            <a:solidFill>
                              <a:schemeClr val="accent5">
                                <a:lumMod val="75000"/>
                              </a:schemeClr>
                            </a:solidFill>
                            <a:latin typeface="Cambria Math" panose="02040503050406030204" pitchFamily="18" charset="0"/>
                          </a:rPr>
                          <m:t>𝑛</m:t>
                        </m:r>
                      </m:sup>
                    </m:sSup>
                  </m:oMath>
                </a14:m>
                <a:r>
                  <a:rPr lang="en-US" sz="2400" dirty="0">
                    <a:solidFill>
                      <a:schemeClr val="accent5">
                        <a:lumMod val="75000"/>
                      </a:schemeClr>
                    </a:solidFill>
                    <a:latin typeface="Candara" panose="020E0502030303020204" pitchFamily="34" charset="0"/>
                  </a:rPr>
                  <a:t> </a:t>
                </a:r>
                <a:endParaRPr lang="en-US" sz="2400" dirty="0">
                  <a:latin typeface="Candara" panose="020E0502030303020204" pitchFamily="34" charset="0"/>
                </a:endParaRPr>
              </a:p>
            </p:txBody>
          </p:sp>
        </mc:Choice>
        <mc:Fallback xmlns="">
          <p:sp>
            <p:nvSpPr>
              <p:cNvPr id="8" name="TextBox 7">
                <a:extLst>
                  <a:ext uri="{FF2B5EF4-FFF2-40B4-BE49-F238E27FC236}">
                    <a16:creationId xmlns:a16="http://schemas.microsoft.com/office/drawing/2014/main" id="{5B2A4C51-40B2-2444-6355-D86371FC3BD9}"/>
                  </a:ext>
                </a:extLst>
              </p:cNvPr>
              <p:cNvSpPr txBox="1">
                <a:spLocks noRot="1" noChangeAspect="1" noMove="1" noResize="1" noEditPoints="1" noAdjustHandles="1" noChangeArrowheads="1" noChangeShapeType="1" noTextEdit="1"/>
              </p:cNvSpPr>
              <p:nvPr/>
            </p:nvSpPr>
            <p:spPr>
              <a:xfrm>
                <a:off x="841248" y="2206164"/>
                <a:ext cx="7364388" cy="461665"/>
              </a:xfrm>
              <a:prstGeom prst="rect">
                <a:avLst/>
              </a:prstGeom>
              <a:blipFill>
                <a:blip r:embed="rId4"/>
                <a:stretch>
                  <a:fillRect l="-1377" t="-7895" b="-28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37D64F03-14E1-9649-2842-075E00FD6099}"/>
                  </a:ext>
                </a:extLst>
              </p:cNvPr>
              <p:cNvSpPr txBox="1"/>
              <p:nvPr/>
            </p:nvSpPr>
            <p:spPr>
              <a:xfrm>
                <a:off x="841248" y="4154687"/>
                <a:ext cx="8385089" cy="1403910"/>
              </a:xfrm>
              <a:prstGeom prst="rect">
                <a:avLst/>
              </a:prstGeom>
              <a:solidFill>
                <a:schemeClr val="bg1">
                  <a:lumMod val="95000"/>
                </a:schemeClr>
              </a:solidFill>
              <a:ln>
                <a:solidFill>
                  <a:schemeClr val="tx1">
                    <a:lumMod val="50000"/>
                    <a:lumOff val="50000"/>
                  </a:schemeClr>
                </a:solidFill>
              </a:ln>
              <a:effectLst/>
            </p:spPr>
            <p:txBody>
              <a:bodyPr wrap="square" tIns="91440" bIns="182880" rtlCol="0">
                <a:spAutoFit/>
              </a:bodyPr>
              <a:lstStyle/>
              <a:p>
                <a:pPr>
                  <a:lnSpc>
                    <a:spcPct val="150000"/>
                  </a:lnSpc>
                </a:pPr>
                <a:r>
                  <a:rPr lang="en-US" sz="2400" b="1" dirty="0">
                    <a:solidFill>
                      <a:srgbClr val="C00000"/>
                    </a:solidFill>
                    <a:latin typeface="Candara" panose="020E0502030303020204" pitchFamily="34" charset="0"/>
                  </a:rPr>
                  <a:t>Theorem.</a:t>
                </a:r>
                <a:r>
                  <a:rPr lang="en-US" sz="2400" b="1" dirty="0">
                    <a:solidFill>
                      <a:schemeClr val="accent5">
                        <a:lumMod val="75000"/>
                      </a:schemeClr>
                    </a:solidFill>
                    <a:latin typeface="Candara" panose="020E0502030303020204" pitchFamily="34" charset="0"/>
                  </a:rPr>
                  <a:t> </a:t>
                </a:r>
                <a14:m>
                  <m:oMath xmlns:m="http://schemas.openxmlformats.org/officeDocument/2006/math">
                    <m:r>
                      <a:rPr lang="en-US" sz="2400" b="0" i="1" smtClean="0">
                        <a:solidFill>
                          <a:schemeClr val="accent5">
                            <a:lumMod val="75000"/>
                          </a:schemeClr>
                        </a:solidFill>
                        <a:latin typeface="Cambria Math" panose="02040503050406030204" pitchFamily="18" charset="0"/>
                      </a:rPr>
                      <m:t>∀</m:t>
                    </m:r>
                    <m:sSub>
                      <m:sSubPr>
                        <m:ctrlPr>
                          <a:rPr lang="en-US" sz="2400" b="0" i="1" smtClean="0">
                            <a:solidFill>
                              <a:schemeClr val="accent5">
                                <a:lumMod val="75000"/>
                              </a:schemeClr>
                            </a:solidFill>
                            <a:latin typeface="Cambria Math" panose="02040503050406030204" pitchFamily="18" charset="0"/>
                          </a:rPr>
                        </m:ctrlPr>
                      </m:sSubPr>
                      <m:e>
                        <m:r>
                          <a:rPr lang="en-US" sz="2400" b="0" i="1" smtClean="0">
                            <a:solidFill>
                              <a:schemeClr val="accent5">
                                <a:lumMod val="75000"/>
                              </a:schemeClr>
                            </a:solidFill>
                            <a:latin typeface="Cambria Math" panose="02040503050406030204" pitchFamily="18" charset="0"/>
                          </a:rPr>
                          <m:t> (</m:t>
                        </m:r>
                        <m:r>
                          <a:rPr lang="en-US" sz="2400" b="0" i="1" smtClean="0">
                            <a:solidFill>
                              <a:schemeClr val="accent5">
                                <a:lumMod val="75000"/>
                              </a:schemeClr>
                            </a:solidFill>
                            <a:latin typeface="Cambria Math" panose="02040503050406030204" pitchFamily="18" charset="0"/>
                          </a:rPr>
                          <m:t>𝑇</m:t>
                        </m:r>
                      </m:e>
                      <m:sub>
                        <m:r>
                          <a:rPr lang="en-US" sz="2400" b="0" i="1" smtClean="0">
                            <a:solidFill>
                              <a:schemeClr val="accent5">
                                <a:lumMod val="75000"/>
                              </a:schemeClr>
                            </a:solidFill>
                            <a:latin typeface="Cambria Math" panose="02040503050406030204" pitchFamily="18" charset="0"/>
                          </a:rPr>
                          <m:t>1</m:t>
                        </m:r>
                      </m:sub>
                    </m:sSub>
                    <m:r>
                      <a:rPr lang="en-US" sz="2400" b="0" i="1" smtClean="0">
                        <a:solidFill>
                          <a:schemeClr val="accent5">
                            <a:lumMod val="75000"/>
                          </a:schemeClr>
                        </a:solidFill>
                        <a:latin typeface="Cambria Math" panose="02040503050406030204" pitchFamily="18" charset="0"/>
                      </a:rPr>
                      <m:t>,</m:t>
                    </m:r>
                    <m:sSub>
                      <m:sSubPr>
                        <m:ctrlPr>
                          <a:rPr lang="en-US" sz="2400" b="0" i="1" smtClean="0">
                            <a:solidFill>
                              <a:schemeClr val="accent5">
                                <a:lumMod val="75000"/>
                              </a:schemeClr>
                            </a:solidFill>
                            <a:latin typeface="Cambria Math" panose="02040503050406030204" pitchFamily="18" charset="0"/>
                          </a:rPr>
                        </m:ctrlPr>
                      </m:sSubPr>
                      <m:e>
                        <m:r>
                          <a:rPr lang="en-US" sz="2400" b="0" i="1" smtClean="0">
                            <a:solidFill>
                              <a:schemeClr val="accent5">
                                <a:lumMod val="75000"/>
                              </a:schemeClr>
                            </a:solidFill>
                            <a:latin typeface="Cambria Math" panose="02040503050406030204" pitchFamily="18" charset="0"/>
                          </a:rPr>
                          <m:t>𝑇</m:t>
                        </m:r>
                      </m:e>
                      <m:sub>
                        <m:r>
                          <a:rPr lang="en-US" sz="2400" b="0" i="1" smtClean="0">
                            <a:solidFill>
                              <a:schemeClr val="accent5">
                                <a:lumMod val="75000"/>
                              </a:schemeClr>
                            </a:solidFill>
                            <a:latin typeface="Cambria Math" panose="02040503050406030204" pitchFamily="18" charset="0"/>
                          </a:rPr>
                          <m:t>2</m:t>
                        </m:r>
                      </m:sub>
                    </m:sSub>
                    <m:r>
                      <a:rPr lang="en-US" sz="2400" b="0" i="1" smtClean="0">
                        <a:solidFill>
                          <a:schemeClr val="accent5">
                            <a:lumMod val="75000"/>
                          </a:schemeClr>
                        </a:solidFill>
                        <a:latin typeface="Cambria Math" panose="02040503050406030204" pitchFamily="18" charset="0"/>
                      </a:rPr>
                      <m:t>)</m:t>
                    </m:r>
                  </m:oMath>
                </a14:m>
                <a:r>
                  <a:rPr lang="en-US" sz="2400" dirty="0">
                    <a:solidFill>
                      <a:schemeClr val="accent5">
                        <a:lumMod val="75000"/>
                      </a:schemeClr>
                    </a:solidFill>
                    <a:latin typeface="Candara" panose="020E0502030303020204" pitchFamily="34" charset="0"/>
                  </a:rPr>
                  <a:t>-</a:t>
                </a:r>
                <a:r>
                  <a:rPr lang="en-US" sz="2400" dirty="0">
                    <a:solidFill>
                      <a:srgbClr val="000000"/>
                    </a:solidFill>
                    <a:latin typeface="Candara" panose="020E0502030303020204" pitchFamily="34" charset="0"/>
                  </a:rPr>
                  <a:t>adversaries </a:t>
                </a:r>
                <a14:m>
                  <m:oMath xmlns:m="http://schemas.openxmlformats.org/officeDocument/2006/math">
                    <m:r>
                      <a:rPr lang="en-US" sz="2400" b="0" i="1" smtClean="0">
                        <a:solidFill>
                          <a:srgbClr val="FF0000"/>
                        </a:solidFill>
                        <a:latin typeface="Cambria Math" panose="02040503050406030204" pitchFamily="18" charset="0"/>
                      </a:rPr>
                      <m:t>𝐴</m:t>
                    </m:r>
                  </m:oMath>
                </a14:m>
                <a:endParaRPr lang="en-US" sz="2400" dirty="0">
                  <a:solidFill>
                    <a:srgbClr val="000000"/>
                  </a:solidFill>
                  <a:latin typeface="Candara" panose="020E0502030303020204" pitchFamily="34" charset="0"/>
                </a:endParaRPr>
              </a:p>
              <a:p>
                <a:pPr algn="ctr">
                  <a:lnSpc>
                    <a:spcPct val="150000"/>
                  </a:lnSpc>
                </a:pPr>
                <a14:m>
                  <m:oMath xmlns:m="http://schemas.openxmlformats.org/officeDocument/2006/math">
                    <m:sSub>
                      <m:sSubPr>
                        <m:ctrlPr>
                          <a:rPr lang="en-US" sz="2400" b="0" i="1" smtClean="0">
                            <a:solidFill>
                              <a:schemeClr val="accent5">
                                <a:lumMod val="75000"/>
                              </a:schemeClr>
                            </a:solidFill>
                            <a:latin typeface="Cambria Math" panose="02040503050406030204" pitchFamily="18" charset="0"/>
                          </a:rPr>
                        </m:ctrlPr>
                      </m:sSubPr>
                      <m:e>
                        <m:sSubSup>
                          <m:sSubSupPr>
                            <m:ctrlPr>
                              <a:rPr lang="en-US" sz="2400" i="1">
                                <a:solidFill>
                                  <a:schemeClr val="accent5">
                                    <a:lumMod val="75000"/>
                                  </a:schemeClr>
                                </a:solidFill>
                                <a:latin typeface="Cambria Math" panose="02040503050406030204" pitchFamily="18" charset="0"/>
                              </a:rPr>
                            </m:ctrlPr>
                          </m:sSubSupPr>
                          <m:e>
                            <m:r>
                              <m:rPr>
                                <m:sty m:val="p"/>
                              </m:rPr>
                              <a:rPr lang="en-US" sz="2400">
                                <a:solidFill>
                                  <a:schemeClr val="accent5">
                                    <a:lumMod val="75000"/>
                                  </a:schemeClr>
                                </a:solidFill>
                                <a:latin typeface="Cambria Math" panose="02040503050406030204" pitchFamily="18" charset="0"/>
                              </a:rPr>
                              <m:t>Adv</m:t>
                            </m:r>
                          </m:e>
                          <m:sub>
                            <m:sSup>
                              <m:sSupPr>
                                <m:ctrlPr>
                                  <a:rPr lang="en-US" sz="2400" i="1">
                                    <a:solidFill>
                                      <a:schemeClr val="accent5">
                                        <a:lumMod val="75000"/>
                                      </a:schemeClr>
                                    </a:solidFill>
                                    <a:latin typeface="Cambria Math" panose="02040503050406030204" pitchFamily="18" charset="0"/>
                                  </a:rPr>
                                </m:ctrlPr>
                              </m:sSupPr>
                              <m:e>
                                <m:r>
                                  <m:rPr>
                                    <m:sty m:val="p"/>
                                  </m:rPr>
                                  <a:rPr lang="en-US" sz="2400">
                                    <a:solidFill>
                                      <a:schemeClr val="accent5">
                                        <a:lumMod val="75000"/>
                                      </a:schemeClr>
                                    </a:solidFill>
                                    <a:latin typeface="Cambria Math" panose="02040503050406030204" pitchFamily="18" charset="0"/>
                                  </a:rPr>
                                  <m:t>Π</m:t>
                                </m:r>
                              </m:e>
                              <m:sup>
                                <m:r>
                                  <a:rPr lang="en-US" sz="2400" b="0" i="1" smtClean="0">
                                    <a:solidFill>
                                      <a:schemeClr val="accent5">
                                        <a:lumMod val="75000"/>
                                      </a:schemeClr>
                                    </a:solidFill>
                                    <a:latin typeface="Cambria Math" panose="02040503050406030204" pitchFamily="18" charset="0"/>
                                  </a:rPr>
                                  <m:t>h</m:t>
                                </m:r>
                                <m:r>
                                  <a:rPr lang="en-US" sz="2400" b="0" i="1" smtClean="0">
                                    <a:solidFill>
                                      <a:schemeClr val="accent5">
                                        <a:lumMod val="75000"/>
                                      </a:schemeClr>
                                    </a:solidFill>
                                    <a:latin typeface="Cambria Math" panose="02040503050406030204" pitchFamily="18" charset="0"/>
                                  </a:rPr>
                                  <m:t>(</m:t>
                                </m:r>
                                <m:r>
                                  <a:rPr lang="en-US" sz="2400" b="0" i="1" smtClean="0">
                                    <a:solidFill>
                                      <a:schemeClr val="accent5">
                                        <a:lumMod val="75000"/>
                                      </a:schemeClr>
                                    </a:solidFill>
                                    <a:latin typeface="Cambria Math" panose="02040503050406030204" pitchFamily="18" charset="0"/>
                                  </a:rPr>
                                  <m:t>𝑎</m:t>
                                </m:r>
                                <m:r>
                                  <a:rPr lang="en-US" sz="2400" b="0" i="1" smtClean="0">
                                    <a:solidFill>
                                      <a:schemeClr val="accent5">
                                        <a:lumMod val="75000"/>
                                      </a:schemeClr>
                                    </a:solidFill>
                                    <a:latin typeface="Cambria Math" panose="02040503050406030204" pitchFamily="18" charset="0"/>
                                  </a:rPr>
                                  <m:t>,.)</m:t>
                                </m:r>
                              </m:sup>
                            </m:sSup>
                          </m:sub>
                          <m:sup>
                            <m:r>
                              <m:rPr>
                                <m:sty m:val="p"/>
                              </m:rPr>
                              <a:rPr lang="en-US" sz="2400">
                                <a:solidFill>
                                  <a:schemeClr val="accent5">
                                    <a:lumMod val="75000"/>
                                  </a:schemeClr>
                                </a:solidFill>
                                <a:latin typeface="Cambria Math" panose="02040503050406030204" pitchFamily="18" charset="0"/>
                              </a:rPr>
                              <m:t>sec</m:t>
                            </m:r>
                          </m:sup>
                        </m:sSubSup>
                        <m:d>
                          <m:dPr>
                            <m:ctrlPr>
                              <a:rPr lang="en-US" sz="2400" i="1">
                                <a:solidFill>
                                  <a:schemeClr val="accent5">
                                    <a:lumMod val="75000"/>
                                  </a:schemeClr>
                                </a:solidFill>
                                <a:latin typeface="Cambria Math" panose="02040503050406030204" pitchFamily="18" charset="0"/>
                              </a:rPr>
                            </m:ctrlPr>
                          </m:dPr>
                          <m:e>
                            <m:r>
                              <a:rPr lang="en-US" sz="2400" b="0" i="1" smtClean="0">
                                <a:solidFill>
                                  <a:srgbClr val="FF0000"/>
                                </a:solidFill>
                                <a:latin typeface="Cambria Math" panose="02040503050406030204" pitchFamily="18" charset="0"/>
                              </a:rPr>
                              <m:t>𝐴</m:t>
                            </m:r>
                          </m:e>
                        </m:d>
                        <m:r>
                          <m:rPr>
                            <m:nor/>
                          </m:rPr>
                          <a:rPr lang="en-US" sz="2400" dirty="0">
                            <a:solidFill>
                              <a:schemeClr val="accent5">
                                <a:lumMod val="75000"/>
                              </a:schemeClr>
                            </a:solidFill>
                            <a:latin typeface="Candara" panose="020E0502030303020204" pitchFamily="34" charset="0"/>
                          </a:rPr>
                          <m:t> </m:t>
                        </m:r>
                        <m:r>
                          <a:rPr lang="en-US" sz="2400" b="0" i="1" dirty="0" smtClean="0">
                            <a:solidFill>
                              <a:schemeClr val="accent5">
                                <a:lumMod val="75000"/>
                              </a:schemeClr>
                            </a:solidFill>
                            <a:latin typeface="Cambria Math" panose="02040503050406030204" pitchFamily="18" charset="0"/>
                          </a:rPr>
                          <m:t>≥</m:t>
                        </m:r>
                        <m:r>
                          <a:rPr lang="en-US" sz="2400" i="1">
                            <a:solidFill>
                              <a:schemeClr val="accent5">
                                <a:lumMod val="75000"/>
                              </a:schemeClr>
                            </a:solidFill>
                            <a:latin typeface="Cambria Math" panose="02040503050406030204" pitchFamily="18" charset="0"/>
                          </a:rPr>
                          <m:t>0.</m:t>
                        </m:r>
                        <m:r>
                          <a:rPr lang="en-US" sz="2400" b="0" i="1" smtClean="0">
                            <a:solidFill>
                              <a:schemeClr val="accent5">
                                <a:lumMod val="75000"/>
                              </a:schemeClr>
                            </a:solidFill>
                            <a:latin typeface="Cambria Math" panose="02040503050406030204" pitchFamily="18" charset="0"/>
                          </a:rPr>
                          <m:t>9⇒ </m:t>
                        </m:r>
                        <m:r>
                          <a:rPr lang="en-US" sz="2400" b="0" i="1" smtClean="0">
                            <a:solidFill>
                              <a:schemeClr val="accent5">
                                <a:lumMod val="75000"/>
                              </a:schemeClr>
                            </a:solidFill>
                            <a:latin typeface="Cambria Math" panose="02040503050406030204" pitchFamily="18" charset="0"/>
                          </a:rPr>
                          <m:t>𝑇</m:t>
                        </m:r>
                      </m:e>
                      <m:sub>
                        <m:r>
                          <a:rPr lang="en-US" sz="2400" b="0" i="1" smtClean="0">
                            <a:solidFill>
                              <a:schemeClr val="accent5">
                                <a:lumMod val="75000"/>
                              </a:schemeClr>
                            </a:solidFill>
                            <a:latin typeface="Cambria Math" panose="02040503050406030204" pitchFamily="18" charset="0"/>
                          </a:rPr>
                          <m:t>1</m:t>
                        </m:r>
                      </m:sub>
                    </m:sSub>
                    <m:r>
                      <a:rPr lang="en-US" sz="2400" b="0" i="1" smtClean="0">
                        <a:solidFill>
                          <a:schemeClr val="accent5">
                            <a:lumMod val="75000"/>
                          </a:schemeClr>
                        </a:solidFill>
                        <a:latin typeface="Cambria Math" panose="02040503050406030204" pitchFamily="18" charset="0"/>
                      </a:rPr>
                      <m:t>≥</m:t>
                    </m:r>
                    <m:sSup>
                      <m:sSupPr>
                        <m:ctrlPr>
                          <a:rPr lang="en-US" sz="2400" b="0" i="1" smtClean="0">
                            <a:solidFill>
                              <a:schemeClr val="accent5">
                                <a:lumMod val="75000"/>
                              </a:schemeClr>
                            </a:solidFill>
                            <a:latin typeface="Cambria Math" panose="02040503050406030204" pitchFamily="18" charset="0"/>
                          </a:rPr>
                        </m:ctrlPr>
                      </m:sSupPr>
                      <m:e>
                        <m:r>
                          <a:rPr lang="en-US" sz="2400" b="0" i="1" smtClean="0">
                            <a:solidFill>
                              <a:schemeClr val="accent5">
                                <a:lumMod val="75000"/>
                              </a:schemeClr>
                            </a:solidFill>
                            <a:latin typeface="Cambria Math" panose="02040503050406030204" pitchFamily="18" charset="0"/>
                          </a:rPr>
                          <m:t>2</m:t>
                        </m:r>
                      </m:e>
                      <m:sup>
                        <m:r>
                          <a:rPr lang="en-US" sz="2400" b="0" i="1" smtClean="0">
                            <a:solidFill>
                              <a:schemeClr val="accent5">
                                <a:lumMod val="75000"/>
                              </a:schemeClr>
                            </a:solidFill>
                            <a:latin typeface="Cambria Math" panose="02040503050406030204" pitchFamily="18" charset="0"/>
                          </a:rPr>
                          <m:t>𝑠</m:t>
                        </m:r>
                      </m:sup>
                    </m:sSup>
                    <m:sSup>
                      <m:sSupPr>
                        <m:ctrlPr>
                          <a:rPr lang="en-US" sz="2400" b="0" i="1" smtClean="0">
                            <a:solidFill>
                              <a:schemeClr val="accent5">
                                <a:lumMod val="75000"/>
                              </a:schemeClr>
                            </a:solidFill>
                            <a:latin typeface="Cambria Math" panose="02040503050406030204" pitchFamily="18" charset="0"/>
                          </a:rPr>
                        </m:ctrlPr>
                      </m:sSupPr>
                      <m:e>
                        <m:r>
                          <a:rPr lang="en-US" sz="2400" b="0" i="1" smtClean="0">
                            <a:solidFill>
                              <a:schemeClr val="accent5">
                                <a:lumMod val="75000"/>
                              </a:schemeClr>
                            </a:solidFill>
                            <a:latin typeface="Cambria Math" panose="02040503050406030204" pitchFamily="18" charset="0"/>
                          </a:rPr>
                          <m:t>𝑇</m:t>
                        </m:r>
                      </m:e>
                      <m:sup>
                        <m:r>
                          <a:rPr lang="en-US" sz="2400" b="0" i="1" smtClean="0">
                            <a:solidFill>
                              <a:schemeClr val="accent5">
                                <a:lumMod val="75000"/>
                              </a:schemeClr>
                            </a:solidFill>
                            <a:latin typeface="Cambria Math" panose="02040503050406030204" pitchFamily="18" charset="0"/>
                          </a:rPr>
                          <m:t>∗</m:t>
                        </m:r>
                      </m:sup>
                    </m:sSup>
                    <m:r>
                      <a:rPr lang="en-US" sz="2400" b="0" i="1" smtClean="0">
                        <a:solidFill>
                          <a:schemeClr val="accent5">
                            <a:lumMod val="75000"/>
                          </a:schemeClr>
                        </a:solidFill>
                        <a:latin typeface="Cambria Math" panose="02040503050406030204" pitchFamily="18" charset="0"/>
                      </a:rPr>
                      <m:t>/4  </m:t>
                    </m:r>
                    <m:r>
                      <m:rPr>
                        <m:sty m:val="p"/>
                      </m:rPr>
                      <a:rPr lang="en-US" sz="2400" b="0" i="0" smtClean="0">
                        <a:solidFill>
                          <a:schemeClr val="accent5">
                            <a:lumMod val="75000"/>
                          </a:schemeClr>
                        </a:solidFill>
                        <a:latin typeface="Cambria Math" panose="02040503050406030204" pitchFamily="18" charset="0"/>
                      </a:rPr>
                      <m:t>or</m:t>
                    </m:r>
                    <m:r>
                      <a:rPr lang="en-US" sz="2400" b="0" i="1" smtClean="0">
                        <a:solidFill>
                          <a:schemeClr val="accent5">
                            <a:lumMod val="75000"/>
                          </a:schemeClr>
                        </a:solidFill>
                        <a:latin typeface="Cambria Math" panose="02040503050406030204" pitchFamily="18" charset="0"/>
                      </a:rPr>
                      <m:t> </m:t>
                    </m:r>
                    <m:sSub>
                      <m:sSubPr>
                        <m:ctrlPr>
                          <a:rPr lang="en-US" sz="2400" b="0" i="1" smtClean="0">
                            <a:solidFill>
                              <a:schemeClr val="accent5">
                                <a:lumMod val="75000"/>
                              </a:schemeClr>
                            </a:solidFill>
                            <a:latin typeface="Cambria Math" panose="02040503050406030204" pitchFamily="18" charset="0"/>
                          </a:rPr>
                        </m:ctrlPr>
                      </m:sSubPr>
                      <m:e>
                        <m:r>
                          <a:rPr lang="en-US" sz="2400" b="0" i="1" smtClean="0">
                            <a:solidFill>
                              <a:schemeClr val="accent5">
                                <a:lumMod val="75000"/>
                              </a:schemeClr>
                            </a:solidFill>
                            <a:latin typeface="Cambria Math" panose="02040503050406030204" pitchFamily="18" charset="0"/>
                          </a:rPr>
                          <m:t>𝑇</m:t>
                        </m:r>
                      </m:e>
                      <m:sub>
                        <m:r>
                          <a:rPr lang="en-US" sz="2400" b="0" i="1" smtClean="0">
                            <a:solidFill>
                              <a:schemeClr val="accent5">
                                <a:lumMod val="75000"/>
                              </a:schemeClr>
                            </a:solidFill>
                            <a:latin typeface="Cambria Math" panose="02040503050406030204" pitchFamily="18" charset="0"/>
                          </a:rPr>
                          <m:t>2</m:t>
                        </m:r>
                      </m:sub>
                    </m:sSub>
                    <m:r>
                      <a:rPr lang="en-US" sz="2400" b="0" i="1" smtClean="0">
                        <a:solidFill>
                          <a:schemeClr val="accent5">
                            <a:lumMod val="75000"/>
                          </a:schemeClr>
                        </a:solidFill>
                        <a:latin typeface="Cambria Math" panose="02040503050406030204" pitchFamily="18" charset="0"/>
                      </a:rPr>
                      <m:t>≥</m:t>
                    </m:r>
                    <m:sSup>
                      <m:sSupPr>
                        <m:ctrlPr>
                          <a:rPr lang="en-US" sz="2400" b="0" i="1" smtClean="0">
                            <a:solidFill>
                              <a:schemeClr val="accent5">
                                <a:lumMod val="75000"/>
                              </a:schemeClr>
                            </a:solidFill>
                            <a:latin typeface="Cambria Math" panose="02040503050406030204" pitchFamily="18" charset="0"/>
                          </a:rPr>
                        </m:ctrlPr>
                      </m:sSupPr>
                      <m:e>
                        <m:r>
                          <a:rPr lang="en-US" sz="2400" b="0" i="1" smtClean="0">
                            <a:solidFill>
                              <a:schemeClr val="accent5">
                                <a:lumMod val="75000"/>
                              </a:schemeClr>
                            </a:solidFill>
                            <a:latin typeface="Cambria Math" panose="02040503050406030204" pitchFamily="18" charset="0"/>
                          </a:rPr>
                          <m:t>𝑇</m:t>
                        </m:r>
                      </m:e>
                      <m:sup>
                        <m:r>
                          <a:rPr lang="en-US" sz="2400" b="0" i="1" smtClean="0">
                            <a:solidFill>
                              <a:schemeClr val="accent5">
                                <a:lumMod val="75000"/>
                              </a:schemeClr>
                            </a:solidFill>
                            <a:latin typeface="Cambria Math" panose="02040503050406030204" pitchFamily="18" charset="0"/>
                          </a:rPr>
                          <m:t>∗</m:t>
                        </m:r>
                      </m:sup>
                    </m:sSup>
                    <m:r>
                      <a:rPr lang="en-US" sz="2400" b="0" i="1" smtClean="0">
                        <a:solidFill>
                          <a:schemeClr val="accent5">
                            <a:lumMod val="75000"/>
                          </a:schemeClr>
                        </a:solidFill>
                        <a:latin typeface="Cambria Math" panose="02040503050406030204" pitchFamily="18" charset="0"/>
                      </a:rPr>
                      <m:t>/4 </m:t>
                    </m:r>
                  </m:oMath>
                </a14:m>
                <a:r>
                  <a:rPr lang="en-US" sz="2400" dirty="0">
                    <a:solidFill>
                      <a:schemeClr val="accent5">
                        <a:lumMod val="75000"/>
                      </a:schemeClr>
                    </a:solidFill>
                    <a:latin typeface="Candara" panose="020E0502030303020204" pitchFamily="34" charset="0"/>
                  </a:rPr>
                  <a:t> </a:t>
                </a:r>
              </a:p>
            </p:txBody>
          </p:sp>
        </mc:Choice>
        <mc:Fallback xmlns="">
          <p:sp>
            <p:nvSpPr>
              <p:cNvPr id="9" name="TextBox 8">
                <a:extLst>
                  <a:ext uri="{FF2B5EF4-FFF2-40B4-BE49-F238E27FC236}">
                    <a16:creationId xmlns:a16="http://schemas.microsoft.com/office/drawing/2014/main" id="{37D64F03-14E1-9649-2842-075E00FD6099}"/>
                  </a:ext>
                </a:extLst>
              </p:cNvPr>
              <p:cNvSpPr txBox="1">
                <a:spLocks noRot="1" noChangeAspect="1" noMove="1" noResize="1" noEditPoints="1" noAdjustHandles="1" noChangeArrowheads="1" noChangeShapeType="1" noTextEdit="1"/>
              </p:cNvSpPr>
              <p:nvPr/>
            </p:nvSpPr>
            <p:spPr>
              <a:xfrm>
                <a:off x="841248" y="4154687"/>
                <a:ext cx="8385089" cy="1403910"/>
              </a:xfrm>
              <a:prstGeom prst="rect">
                <a:avLst/>
              </a:prstGeom>
              <a:blipFill>
                <a:blip r:embed="rId5"/>
                <a:stretch>
                  <a:fillRect l="-1056"/>
                </a:stretch>
              </a:blipFill>
              <a:ln>
                <a:solidFill>
                  <a:schemeClr val="tx1">
                    <a:lumMod val="50000"/>
                    <a:lumOff val="50000"/>
                  </a:schemeClr>
                </a:solid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3C6C7B96-1B5F-BDFF-A78E-297F441A6BB7}"/>
                  </a:ext>
                </a:extLst>
              </p:cNvPr>
              <p:cNvSpPr txBox="1"/>
              <p:nvPr/>
            </p:nvSpPr>
            <p:spPr>
              <a:xfrm>
                <a:off x="4223624" y="3236336"/>
                <a:ext cx="6884705" cy="461665"/>
              </a:xfrm>
              <a:prstGeom prst="rect">
                <a:avLst/>
              </a:prstGeom>
              <a:noFill/>
            </p:spPr>
            <p:txBody>
              <a:bodyPr wrap="none" rtlCol="0">
                <a:spAutoFit/>
              </a:bodyPr>
              <a:lstStyle/>
              <a:p>
                <a:pPr algn="l"/>
                <a:r>
                  <a:rPr lang="en-US" sz="2400" dirty="0">
                    <a:latin typeface="Candara" panose="020E0502030303020204" pitchFamily="34" charset="0"/>
                  </a:rPr>
                  <a:t>Salted hash function, public </a:t>
                </a:r>
                <a:r>
                  <a:rPr lang="en-US" sz="2400" dirty="0">
                    <a:solidFill>
                      <a:srgbClr val="C00000"/>
                    </a:solidFill>
                    <a:latin typeface="Candara" panose="020E0502030303020204" pitchFamily="34" charset="0"/>
                  </a:rPr>
                  <a:t>salt </a:t>
                </a:r>
                <a14:m>
                  <m:oMath xmlns:m="http://schemas.openxmlformats.org/officeDocument/2006/math">
                    <m:r>
                      <a:rPr lang="en-US" sz="2400" b="0" i="1" smtClean="0">
                        <a:solidFill>
                          <a:srgbClr val="C00000"/>
                        </a:solidFill>
                        <a:latin typeface="Cambria Math" panose="02040503050406030204" pitchFamily="18" charset="0"/>
                      </a:rPr>
                      <m:t>𝑎</m:t>
                    </m:r>
                  </m:oMath>
                </a14:m>
                <a:r>
                  <a:rPr lang="en-US" sz="2400" dirty="0">
                    <a:solidFill>
                      <a:srgbClr val="C00000"/>
                    </a:solidFill>
                    <a:latin typeface="Candara" panose="020E0502030303020204" pitchFamily="34" charset="0"/>
                  </a:rPr>
                  <a:t> </a:t>
                </a:r>
                <a:r>
                  <a:rPr lang="en-US" sz="2400" dirty="0">
                    <a:latin typeface="Candara" panose="020E0502030303020204" pitchFamily="34" charset="0"/>
                  </a:rPr>
                  <a:t>picked at random</a:t>
                </a:r>
              </a:p>
            </p:txBody>
          </p:sp>
        </mc:Choice>
        <mc:Fallback xmlns="">
          <p:sp>
            <p:nvSpPr>
              <p:cNvPr id="5" name="TextBox 4">
                <a:extLst>
                  <a:ext uri="{FF2B5EF4-FFF2-40B4-BE49-F238E27FC236}">
                    <a16:creationId xmlns:a16="http://schemas.microsoft.com/office/drawing/2014/main" id="{3C6C7B96-1B5F-BDFF-A78E-297F441A6BB7}"/>
                  </a:ext>
                </a:extLst>
              </p:cNvPr>
              <p:cNvSpPr txBox="1">
                <a:spLocks noRot="1" noChangeAspect="1" noMove="1" noResize="1" noEditPoints="1" noAdjustHandles="1" noChangeArrowheads="1" noChangeShapeType="1" noTextEdit="1"/>
              </p:cNvSpPr>
              <p:nvPr/>
            </p:nvSpPr>
            <p:spPr>
              <a:xfrm>
                <a:off x="4223624" y="3236336"/>
                <a:ext cx="6884705" cy="461665"/>
              </a:xfrm>
              <a:prstGeom prst="rect">
                <a:avLst/>
              </a:prstGeom>
              <a:blipFill>
                <a:blip r:embed="rId6"/>
                <a:stretch>
                  <a:fillRect l="-1473" t="-5263" r="-368" b="-28947"/>
                </a:stretch>
              </a:blipFill>
            </p:spPr>
            <p:txBody>
              <a:bodyPr/>
              <a:lstStyle/>
              <a:p>
                <a:r>
                  <a:rPr lang="en-US">
                    <a:noFill/>
                  </a:rPr>
                  <a:t> </a:t>
                </a:r>
              </a:p>
            </p:txBody>
          </p:sp>
        </mc:Fallback>
      </mc:AlternateContent>
      <p:sp>
        <p:nvSpPr>
          <p:cNvPr id="6" name="Oval 5">
            <a:extLst>
              <a:ext uri="{FF2B5EF4-FFF2-40B4-BE49-F238E27FC236}">
                <a16:creationId xmlns:a16="http://schemas.microsoft.com/office/drawing/2014/main" id="{D8D08ECF-409A-2587-D49F-2DAD05473E33}"/>
              </a:ext>
            </a:extLst>
          </p:cNvPr>
          <p:cNvSpPr/>
          <p:nvPr/>
        </p:nvSpPr>
        <p:spPr>
          <a:xfrm>
            <a:off x="2882621" y="2226184"/>
            <a:ext cx="419518" cy="461665"/>
          </a:xfrm>
          <a:prstGeom prst="ellipse">
            <a:avLst/>
          </a:prstGeom>
          <a:solidFill>
            <a:srgbClr val="FFFD78">
              <a:alpha val="14902"/>
            </a:srgbClr>
          </a:solidFill>
          <a:ln w="1905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latin typeface="Candara" panose="020E0502030303020204" pitchFamily="34" charset="0"/>
            </a:endParaRPr>
          </a:p>
        </p:txBody>
      </p:sp>
      <p:cxnSp>
        <p:nvCxnSpPr>
          <p:cNvPr id="14" name="Straight Arrow Connector 13">
            <a:extLst>
              <a:ext uri="{FF2B5EF4-FFF2-40B4-BE49-F238E27FC236}">
                <a16:creationId xmlns:a16="http://schemas.microsoft.com/office/drawing/2014/main" id="{D378AA28-A336-4E9C-9E76-D7C40CFB2CBF}"/>
              </a:ext>
            </a:extLst>
          </p:cNvPr>
          <p:cNvCxnSpPr>
            <a:cxnSpLocks/>
            <a:stCxn id="6" idx="5"/>
            <a:endCxn id="5" idx="0"/>
          </p:cNvCxnSpPr>
          <p:nvPr/>
        </p:nvCxnSpPr>
        <p:spPr>
          <a:xfrm>
            <a:off x="3240702" y="2620240"/>
            <a:ext cx="4425275" cy="616096"/>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A5EEFCF9-2B8A-F02C-729F-CA1545A53CB1}"/>
                  </a:ext>
                </a:extLst>
              </p:cNvPr>
              <p:cNvSpPr txBox="1"/>
              <p:nvPr/>
            </p:nvSpPr>
            <p:spPr>
              <a:xfrm>
                <a:off x="841248" y="1708315"/>
                <a:ext cx="5491953" cy="473528"/>
              </a:xfrm>
              <a:prstGeom prst="rect">
                <a:avLst/>
              </a:prstGeom>
              <a:noFill/>
            </p:spPr>
            <p:txBody>
              <a:bodyPr wrap="none" rtlCol="0">
                <a:spAutoFit/>
              </a:bodyPr>
              <a:lstStyle/>
              <a:p>
                <a:r>
                  <a:rPr lang="en-US" sz="2400" b="0" dirty="0">
                    <a:solidFill>
                      <a:srgbClr val="C00000"/>
                    </a:solidFill>
                    <a:latin typeface="Candara" panose="020E0502030303020204" pitchFamily="34" charset="0"/>
                  </a:rPr>
                  <a:t>Assume:</a:t>
                </a:r>
                <a:r>
                  <a:rPr lang="en-US" sz="2400" b="0" dirty="0">
                    <a:solidFill>
                      <a:srgbClr val="002060"/>
                    </a:solidFill>
                    <a:latin typeface="Candara" panose="020E0502030303020204" pitchFamily="34" charset="0"/>
                  </a:rPr>
                  <a:t> </a:t>
                </a:r>
                <a14:m>
                  <m:oMath xmlns:m="http://schemas.openxmlformats.org/officeDocument/2006/math">
                    <m:sSubSup>
                      <m:sSubSupPr>
                        <m:ctrlPr>
                          <a:rPr lang="en-US" sz="2400" i="1">
                            <a:solidFill>
                              <a:srgbClr val="002060"/>
                            </a:solidFill>
                            <a:latin typeface="Cambria Math" panose="02040503050406030204" pitchFamily="18" charset="0"/>
                          </a:rPr>
                        </m:ctrlPr>
                      </m:sSubSupPr>
                      <m:e>
                        <m:r>
                          <a:rPr lang="en-US" sz="2400" i="1" smtClean="0">
                            <a:solidFill>
                              <a:schemeClr val="accent5">
                                <a:lumMod val="75000"/>
                              </a:schemeClr>
                            </a:solidFill>
                            <a:latin typeface="Cambria Math" panose="02040503050406030204" pitchFamily="18" charset="0"/>
                          </a:rPr>
                          <m:t>∀</m:t>
                        </m:r>
                        <m:sSup>
                          <m:sSupPr>
                            <m:ctrlPr>
                              <a:rPr lang="en-US" sz="2400" i="1">
                                <a:solidFill>
                                  <a:schemeClr val="accent5">
                                    <a:lumMod val="75000"/>
                                  </a:schemeClr>
                                </a:solidFill>
                                <a:latin typeface="Cambria Math" panose="02040503050406030204" pitchFamily="18" charset="0"/>
                              </a:rPr>
                            </m:ctrlPr>
                          </m:sSupPr>
                          <m:e>
                            <m:r>
                              <a:rPr lang="en-US" sz="2400" i="1">
                                <a:solidFill>
                                  <a:schemeClr val="accent5">
                                    <a:lumMod val="75000"/>
                                  </a:schemeClr>
                                </a:solidFill>
                                <a:latin typeface="Cambria Math" panose="02040503050406030204" pitchFamily="18" charset="0"/>
                              </a:rPr>
                              <m:t>𝑇</m:t>
                            </m:r>
                          </m:e>
                          <m:sup>
                            <m:r>
                              <a:rPr lang="en-US" sz="2400" i="1">
                                <a:solidFill>
                                  <a:schemeClr val="accent5">
                                    <a:lumMod val="75000"/>
                                  </a:schemeClr>
                                </a:solidFill>
                                <a:latin typeface="Cambria Math" panose="02040503050406030204" pitchFamily="18" charset="0"/>
                              </a:rPr>
                              <m:t>∗</m:t>
                            </m:r>
                          </m:sup>
                        </m:sSup>
                        <m:r>
                          <m:rPr>
                            <m:nor/>
                          </m:rPr>
                          <a:rPr lang="en-US" sz="2400" b="0" i="0" dirty="0" smtClean="0">
                            <a:latin typeface="Candara" panose="020E0502030303020204" pitchFamily="34" charset="0"/>
                          </a:rPr>
                          <m:t>−</m:t>
                        </m:r>
                        <m:r>
                          <m:rPr>
                            <m:nor/>
                          </m:rPr>
                          <a:rPr lang="en-US" sz="2400" b="0" i="0" dirty="0" smtClean="0">
                            <a:latin typeface="Candara" panose="020E0502030303020204" pitchFamily="34" charset="0"/>
                          </a:rPr>
                          <m:t>query</m:t>
                        </m:r>
                        <m:r>
                          <m:rPr>
                            <m:nor/>
                          </m:rPr>
                          <a:rPr lang="en-US" sz="2400" b="0" i="0" dirty="0" smtClean="0">
                            <a:latin typeface="Candara" panose="020E0502030303020204" pitchFamily="34" charset="0"/>
                          </a:rPr>
                          <m:t> </m:t>
                        </m:r>
                        <m:r>
                          <a:rPr lang="en-US" sz="2400" b="0" i="1" smtClean="0">
                            <a:solidFill>
                              <a:srgbClr val="FF0000"/>
                            </a:solidFill>
                            <a:latin typeface="Cambria Math" panose="02040503050406030204" pitchFamily="18" charset="0"/>
                          </a:rPr>
                          <m:t>𝐵</m:t>
                        </m:r>
                        <m:r>
                          <a:rPr lang="en-US" sz="2400" b="0" i="1" smtClean="0">
                            <a:solidFill>
                              <a:schemeClr val="tx1"/>
                            </a:solidFill>
                            <a:latin typeface="Cambria Math" panose="02040503050406030204" pitchFamily="18" charset="0"/>
                          </a:rPr>
                          <m:t>:</m:t>
                        </m:r>
                        <m:r>
                          <a:rPr lang="en-US" sz="2400" b="0" i="1" smtClean="0">
                            <a:solidFill>
                              <a:srgbClr val="FF0000"/>
                            </a:solidFill>
                            <a:latin typeface="Cambria Math" panose="02040503050406030204" pitchFamily="18" charset="0"/>
                          </a:rPr>
                          <m:t> </m:t>
                        </m:r>
                        <m:r>
                          <m:rPr>
                            <m:sty m:val="p"/>
                          </m:rPr>
                          <a:rPr lang="en-US" sz="2400" smtClean="0">
                            <a:solidFill>
                              <a:schemeClr val="accent5">
                                <a:lumMod val="75000"/>
                              </a:schemeClr>
                            </a:solidFill>
                            <a:latin typeface="Cambria Math" panose="02040503050406030204" pitchFamily="18" charset="0"/>
                          </a:rPr>
                          <m:t>Adv</m:t>
                        </m:r>
                      </m:e>
                      <m:sub>
                        <m:sSup>
                          <m:sSupPr>
                            <m:ctrlPr>
                              <a:rPr lang="en-US" sz="2400" i="1" smtClean="0">
                                <a:solidFill>
                                  <a:srgbClr val="0070C0"/>
                                </a:solidFill>
                                <a:latin typeface="Cambria Math" panose="02040503050406030204" pitchFamily="18" charset="0"/>
                              </a:rPr>
                            </m:ctrlPr>
                          </m:sSupPr>
                          <m:e>
                            <m:r>
                              <m:rPr>
                                <m:sty m:val="p"/>
                              </m:rPr>
                              <a:rPr lang="en-US" sz="2400">
                                <a:solidFill>
                                  <a:srgbClr val="0070C0"/>
                                </a:solidFill>
                                <a:latin typeface="Cambria Math" panose="02040503050406030204" pitchFamily="18" charset="0"/>
                              </a:rPr>
                              <m:t>Π</m:t>
                            </m:r>
                          </m:e>
                          <m:sup>
                            <m:r>
                              <a:rPr lang="en-US" sz="2400" i="1">
                                <a:solidFill>
                                  <a:srgbClr val="0070C0"/>
                                </a:solidFill>
                                <a:latin typeface="Cambria Math" panose="02040503050406030204" pitchFamily="18" charset="0"/>
                              </a:rPr>
                              <m:t>𝑔</m:t>
                            </m:r>
                          </m:sup>
                        </m:sSup>
                      </m:sub>
                      <m:sup>
                        <m:r>
                          <m:rPr>
                            <m:sty m:val="p"/>
                          </m:rPr>
                          <a:rPr lang="en-US" sz="2400" smtClean="0">
                            <a:solidFill>
                              <a:schemeClr val="accent5">
                                <a:lumMod val="75000"/>
                              </a:schemeClr>
                            </a:solidFill>
                            <a:latin typeface="Cambria Math" panose="02040503050406030204" pitchFamily="18" charset="0"/>
                          </a:rPr>
                          <m:t>sec</m:t>
                        </m:r>
                      </m:sup>
                    </m:sSubSup>
                    <m:r>
                      <a:rPr lang="en-US" sz="2400" i="1" smtClean="0">
                        <a:solidFill>
                          <a:schemeClr val="accent5">
                            <a:lumMod val="75000"/>
                          </a:schemeClr>
                        </a:solidFill>
                        <a:latin typeface="Cambria Math" panose="02040503050406030204" pitchFamily="18" charset="0"/>
                      </a:rPr>
                      <m:t>(</m:t>
                    </m:r>
                    <m:r>
                      <a:rPr lang="en-US" sz="2400" i="1">
                        <a:solidFill>
                          <a:srgbClr val="FF0000"/>
                        </a:solidFill>
                        <a:latin typeface="Cambria Math" panose="02040503050406030204" pitchFamily="18" charset="0"/>
                      </a:rPr>
                      <m:t>𝐵</m:t>
                    </m:r>
                    <m:r>
                      <a:rPr lang="en-US" sz="2400" i="1" smtClean="0">
                        <a:solidFill>
                          <a:schemeClr val="accent5">
                            <a:lumMod val="75000"/>
                          </a:schemeClr>
                        </a:solidFill>
                        <a:latin typeface="Cambria Math" panose="02040503050406030204" pitchFamily="18" charset="0"/>
                      </a:rPr>
                      <m:t>)</m:t>
                    </m:r>
                  </m:oMath>
                </a14:m>
                <a:r>
                  <a:rPr lang="en-US" sz="2400" dirty="0">
                    <a:solidFill>
                      <a:schemeClr val="accent5">
                        <a:lumMod val="75000"/>
                      </a:schemeClr>
                    </a:solidFill>
                    <a:latin typeface="Candara" panose="020E0502030303020204" pitchFamily="34" charset="0"/>
                  </a:rPr>
                  <a:t> </a:t>
                </a:r>
                <a14:m>
                  <m:oMath xmlns:m="http://schemas.openxmlformats.org/officeDocument/2006/math">
                    <m:r>
                      <a:rPr lang="en-US" sz="2400">
                        <a:solidFill>
                          <a:schemeClr val="accent5">
                            <a:lumMod val="75000"/>
                          </a:schemeClr>
                        </a:solidFill>
                        <a:latin typeface="Cambria Math" panose="02040503050406030204" pitchFamily="18" charset="0"/>
                      </a:rPr>
                      <m:t>≤</m:t>
                    </m:r>
                    <m:r>
                      <a:rPr lang="en-US" sz="2400" b="0" i="1" smtClean="0">
                        <a:solidFill>
                          <a:schemeClr val="accent5">
                            <a:lumMod val="75000"/>
                          </a:schemeClr>
                        </a:solidFill>
                        <a:latin typeface="Cambria Math" panose="02040503050406030204" pitchFamily="18" charset="0"/>
                      </a:rPr>
                      <m:t>0.4</m:t>
                    </m:r>
                  </m:oMath>
                </a14:m>
                <a:endParaRPr lang="en-US" sz="2400" dirty="0">
                  <a:latin typeface="Candara" panose="020E0502030303020204" pitchFamily="34" charset="0"/>
                </a:endParaRPr>
              </a:p>
            </p:txBody>
          </p:sp>
        </mc:Choice>
        <mc:Fallback xmlns="">
          <p:sp>
            <p:nvSpPr>
              <p:cNvPr id="3" name="TextBox 2">
                <a:extLst>
                  <a:ext uri="{FF2B5EF4-FFF2-40B4-BE49-F238E27FC236}">
                    <a16:creationId xmlns:a16="http://schemas.microsoft.com/office/drawing/2014/main" id="{A5EEFCF9-2B8A-F02C-729F-CA1545A53CB1}"/>
                  </a:ext>
                </a:extLst>
              </p:cNvPr>
              <p:cNvSpPr txBox="1">
                <a:spLocks noRot="1" noChangeAspect="1" noMove="1" noResize="1" noEditPoints="1" noAdjustHandles="1" noChangeArrowheads="1" noChangeShapeType="1" noTextEdit="1"/>
              </p:cNvSpPr>
              <p:nvPr/>
            </p:nvSpPr>
            <p:spPr>
              <a:xfrm>
                <a:off x="841248" y="1708315"/>
                <a:ext cx="5491953" cy="473528"/>
              </a:xfrm>
              <a:prstGeom prst="rect">
                <a:avLst/>
              </a:prstGeom>
              <a:blipFill>
                <a:blip r:embed="rId7"/>
                <a:stretch>
                  <a:fillRect l="-1848" t="-7895" b="-263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2AFF08E3-F4CE-CF0E-665D-DC1360B1BE81}"/>
                  </a:ext>
                </a:extLst>
              </p:cNvPr>
              <p:cNvSpPr txBox="1"/>
              <p:nvPr/>
            </p:nvSpPr>
            <p:spPr>
              <a:xfrm>
                <a:off x="5771879" y="3773153"/>
                <a:ext cx="2688173" cy="983873"/>
              </a:xfrm>
              <a:prstGeom prst="cloudCallout">
                <a:avLst>
                  <a:gd name="adj1" fmla="val -67777"/>
                  <a:gd name="adj2" fmla="val 68411"/>
                </a:avLst>
              </a:prstGeom>
              <a:solidFill>
                <a:srgbClr val="FFFDA2"/>
              </a:solidFill>
              <a:ln>
                <a:solidFill>
                  <a:srgbClr val="C00000"/>
                </a:solidFill>
              </a:ln>
              <a:effectLst>
                <a:outerShdw blurRad="50800" dist="38100" dir="2700000" algn="tl" rotWithShape="0">
                  <a:prstClr val="black">
                    <a:alpha val="40000"/>
                  </a:prstClr>
                </a:outerShdw>
              </a:effectLst>
            </p:spPr>
            <p:txBody>
              <a:bodyPr wrap="square" rtlCol="0">
                <a:spAutoFit/>
              </a:bodyPr>
              <a:lstStyle/>
              <a:p>
                <a:pPr algn="l"/>
                <a14:m>
                  <m:oMath xmlns:m="http://schemas.openxmlformats.org/officeDocument/2006/math">
                    <m:r>
                      <a:rPr lang="en-US" b="0" i="1" smtClean="0">
                        <a:latin typeface="Cambria Math" panose="02040503050406030204" pitchFamily="18" charset="0"/>
                        <a:ea typeface="Cambria Math" panose="02040503050406030204" pitchFamily="18" charset="0"/>
                        <a:cs typeface="Helvetica" charset="0"/>
                      </a:rPr>
                      <m:t>∼ </m:t>
                    </m:r>
                  </m:oMath>
                </a14:m>
                <a:r>
                  <a:rPr lang="en-US" b="0" dirty="0">
                    <a:latin typeface="Candara" panose="020E0502030303020204" pitchFamily="34" charset="0"/>
                    <a:ea typeface="Cambria Math" panose="02040503050406030204" pitchFamily="18" charset="0"/>
                    <a:cs typeface="Helvetica" charset="0"/>
                  </a:rPr>
                  <a:t>Time to break </a:t>
                </a:r>
                <a14:m>
                  <m:oMath xmlns:m="http://schemas.openxmlformats.org/officeDocument/2006/math">
                    <m:r>
                      <m:rPr>
                        <m:sty m:val="p"/>
                      </m:rPr>
                      <a:rPr lang="en-US" b="0" i="0" smtClean="0">
                        <a:solidFill>
                          <a:srgbClr val="002060"/>
                        </a:solidFill>
                        <a:latin typeface="Cambria Math" panose="02040503050406030204" pitchFamily="18" charset="0"/>
                        <a:ea typeface="Cambria Math" panose="02040503050406030204" pitchFamily="18" charset="0"/>
                      </a:rPr>
                      <m:t>Π</m:t>
                    </m:r>
                  </m:oMath>
                </a14:m>
                <a:r>
                  <a:rPr lang="en-US" b="0" dirty="0">
                    <a:latin typeface="Candara" panose="020E0502030303020204" pitchFamily="34" charset="0"/>
                    <a:ea typeface="Cambria Math" panose="02040503050406030204" pitchFamily="18" charset="0"/>
                    <a:cs typeface="Helvetica" charset="0"/>
                  </a:rPr>
                  <a:t> on </a:t>
                </a:r>
                <a:r>
                  <a:rPr lang="en-US" b="0" u="sng" dirty="0">
                    <a:latin typeface="Candara" panose="020E0502030303020204" pitchFamily="34" charset="0"/>
                    <a:ea typeface="Cambria Math" panose="02040503050406030204" pitchFamily="18" charset="0"/>
                    <a:cs typeface="Helvetica" charset="0"/>
                  </a:rPr>
                  <a:t>every</a:t>
                </a:r>
                <a:r>
                  <a:rPr lang="en-US" b="0" dirty="0">
                    <a:latin typeface="Candara" panose="020E0502030303020204" pitchFamily="34" charset="0"/>
                    <a:ea typeface="Cambria Math" panose="02040503050406030204" pitchFamily="18" charset="0"/>
                    <a:cs typeface="Helvetica" charset="0"/>
                  </a:rPr>
                  <a:t> salt</a:t>
                </a:r>
              </a:p>
            </p:txBody>
          </p:sp>
        </mc:Choice>
        <mc:Fallback xmlns="">
          <p:sp>
            <p:nvSpPr>
              <p:cNvPr id="13" name="TextBox 12">
                <a:extLst>
                  <a:ext uri="{FF2B5EF4-FFF2-40B4-BE49-F238E27FC236}">
                    <a16:creationId xmlns:a16="http://schemas.microsoft.com/office/drawing/2014/main" id="{2AFF08E3-F4CE-CF0E-665D-DC1360B1BE81}"/>
                  </a:ext>
                </a:extLst>
              </p:cNvPr>
              <p:cNvSpPr txBox="1">
                <a:spLocks noRot="1" noChangeAspect="1" noMove="1" noResize="1" noEditPoints="1" noAdjustHandles="1" noChangeArrowheads="1" noChangeShapeType="1" noTextEdit="1"/>
              </p:cNvSpPr>
              <p:nvPr/>
            </p:nvSpPr>
            <p:spPr>
              <a:xfrm>
                <a:off x="5771879" y="3773153"/>
                <a:ext cx="2688173" cy="983873"/>
              </a:xfrm>
              <a:prstGeom prst="cloudCallout">
                <a:avLst>
                  <a:gd name="adj1" fmla="val -67777"/>
                  <a:gd name="adj2" fmla="val 68411"/>
                </a:avLst>
              </a:prstGeom>
              <a:blipFill>
                <a:blip r:embed="rId8"/>
                <a:stretch>
                  <a:fillRect/>
                </a:stretch>
              </a:blipFill>
              <a:ln>
                <a:solidFill>
                  <a:srgbClr val="C00000"/>
                </a:solidFill>
              </a:ln>
              <a:effectLst>
                <a:outerShdw blurRad="50800" dist="38100" dir="2700000" algn="tl" rotWithShape="0">
                  <a:prstClr val="black">
                    <a:alpha val="40000"/>
                  </a:prst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F3693405-3F64-387B-D079-EC056E415003}"/>
                  </a:ext>
                </a:extLst>
              </p:cNvPr>
              <p:cNvSpPr txBox="1"/>
              <p:nvPr/>
            </p:nvSpPr>
            <p:spPr>
              <a:xfrm>
                <a:off x="8460052" y="3662750"/>
                <a:ext cx="2688173" cy="983873"/>
              </a:xfrm>
              <a:prstGeom prst="cloudCallout">
                <a:avLst>
                  <a:gd name="adj1" fmla="val -88532"/>
                  <a:gd name="adj2" fmla="val 87314"/>
                </a:avLst>
              </a:prstGeom>
              <a:solidFill>
                <a:srgbClr val="FFFDA2"/>
              </a:solidFill>
              <a:ln>
                <a:solidFill>
                  <a:srgbClr val="C00000"/>
                </a:solidFill>
              </a:ln>
              <a:effectLst>
                <a:outerShdw blurRad="50800" dist="38100" dir="2700000" algn="tl" rotWithShape="0">
                  <a:prstClr val="black">
                    <a:alpha val="40000"/>
                  </a:prstClr>
                </a:outerShdw>
              </a:effectLst>
            </p:spPr>
            <p:txBody>
              <a:bodyPr wrap="square" rtlCol="0">
                <a:spAutoFit/>
              </a:bodyPr>
              <a:lstStyle/>
              <a:p>
                <a:pPr algn="l"/>
                <a14:m>
                  <m:oMath xmlns:m="http://schemas.openxmlformats.org/officeDocument/2006/math">
                    <m:r>
                      <a:rPr lang="en-US" b="0" i="1" smtClean="0">
                        <a:latin typeface="Cambria Math" panose="02040503050406030204" pitchFamily="18" charset="0"/>
                        <a:ea typeface="Helvetica" charset="0"/>
                        <a:cs typeface="Helvetica" charset="0"/>
                      </a:rPr>
                      <m:t>∼ </m:t>
                    </m:r>
                  </m:oMath>
                </a14:m>
                <a:r>
                  <a:rPr lang="en-US" b="0" dirty="0">
                    <a:latin typeface="Candara" panose="020E0502030303020204" pitchFamily="34" charset="0"/>
                    <a:ea typeface="Helvetica" charset="0"/>
                    <a:cs typeface="Helvetica" charset="0"/>
                  </a:rPr>
                  <a:t>Time to break </a:t>
                </a:r>
                <a14:m>
                  <m:oMath xmlns:m="http://schemas.openxmlformats.org/officeDocument/2006/math">
                    <m:r>
                      <m:rPr>
                        <m:sty m:val="p"/>
                      </m:rPr>
                      <a:rPr lang="en-US" b="0" i="0" smtClean="0">
                        <a:solidFill>
                          <a:srgbClr val="002060"/>
                        </a:solidFill>
                        <a:latin typeface="Cambria Math" panose="02040503050406030204" pitchFamily="18" charset="0"/>
                      </a:rPr>
                      <m:t>Π</m:t>
                    </m:r>
                  </m:oMath>
                </a14:m>
                <a:r>
                  <a:rPr lang="en-US" b="0" dirty="0">
                    <a:latin typeface="Candara" panose="020E0502030303020204" pitchFamily="34" charset="0"/>
                    <a:ea typeface="Helvetica" charset="0"/>
                    <a:cs typeface="Helvetica" charset="0"/>
                  </a:rPr>
                  <a:t> </a:t>
                </a:r>
                <a:r>
                  <a:rPr lang="en-US" dirty="0">
                    <a:latin typeface="Candara" panose="020E0502030303020204" pitchFamily="34" charset="0"/>
                    <a:ea typeface="Helvetica" charset="0"/>
                    <a:cs typeface="Helvetica" charset="0"/>
                  </a:rPr>
                  <a:t>online only!</a:t>
                </a:r>
                <a:endParaRPr lang="en-US" b="0" dirty="0">
                  <a:latin typeface="Candara" panose="020E0502030303020204" pitchFamily="34" charset="0"/>
                  <a:ea typeface="Helvetica" charset="0"/>
                  <a:cs typeface="Helvetica" charset="0"/>
                </a:endParaRPr>
              </a:p>
            </p:txBody>
          </p:sp>
        </mc:Choice>
        <mc:Fallback xmlns="">
          <p:sp>
            <p:nvSpPr>
              <p:cNvPr id="15" name="TextBox 14">
                <a:extLst>
                  <a:ext uri="{FF2B5EF4-FFF2-40B4-BE49-F238E27FC236}">
                    <a16:creationId xmlns:a16="http://schemas.microsoft.com/office/drawing/2014/main" id="{F3693405-3F64-387B-D079-EC056E415003}"/>
                  </a:ext>
                </a:extLst>
              </p:cNvPr>
              <p:cNvSpPr txBox="1">
                <a:spLocks noRot="1" noChangeAspect="1" noMove="1" noResize="1" noEditPoints="1" noAdjustHandles="1" noChangeArrowheads="1" noChangeShapeType="1" noTextEdit="1"/>
              </p:cNvSpPr>
              <p:nvPr/>
            </p:nvSpPr>
            <p:spPr>
              <a:xfrm>
                <a:off x="8460052" y="3662750"/>
                <a:ext cx="2688173" cy="983873"/>
              </a:xfrm>
              <a:prstGeom prst="cloudCallout">
                <a:avLst>
                  <a:gd name="adj1" fmla="val -88532"/>
                  <a:gd name="adj2" fmla="val 87314"/>
                </a:avLst>
              </a:prstGeom>
              <a:blipFill>
                <a:blip r:embed="rId9"/>
                <a:stretch>
                  <a:fillRect/>
                </a:stretch>
              </a:blipFill>
              <a:ln>
                <a:solidFill>
                  <a:srgbClr val="C00000"/>
                </a:solidFill>
              </a:ln>
              <a:effectLst>
                <a:outerShdw blurRad="50800" dist="38100" dir="2700000" algn="tl" rotWithShape="0">
                  <a:prstClr val="black">
                    <a:alpha val="40000"/>
                  </a:prstClr>
                </a:outerShdw>
              </a:effectLst>
            </p:spPr>
            <p:txBody>
              <a:bodyPr/>
              <a:lstStyle/>
              <a:p>
                <a:r>
                  <a:rPr lang="en-US">
                    <a:noFill/>
                  </a:rPr>
                  <a:t> </a:t>
                </a:r>
              </a:p>
            </p:txBody>
          </p:sp>
        </mc:Fallback>
      </mc:AlternateContent>
      <p:sp>
        <p:nvSpPr>
          <p:cNvPr id="10" name="TextBox 9">
            <a:extLst>
              <a:ext uri="{FF2B5EF4-FFF2-40B4-BE49-F238E27FC236}">
                <a16:creationId xmlns:a16="http://schemas.microsoft.com/office/drawing/2014/main" id="{688F0D92-42B1-38A6-45CF-C96979C55E5D}"/>
              </a:ext>
            </a:extLst>
          </p:cNvPr>
          <p:cNvSpPr txBox="1"/>
          <p:nvPr/>
        </p:nvSpPr>
        <p:spPr>
          <a:xfrm>
            <a:off x="838200" y="5613054"/>
            <a:ext cx="5538696" cy="1200329"/>
          </a:xfrm>
          <a:prstGeom prst="rect">
            <a:avLst/>
          </a:prstGeom>
          <a:noFill/>
        </p:spPr>
        <p:txBody>
          <a:bodyPr wrap="none" rtlCol="0">
            <a:spAutoFit/>
          </a:bodyPr>
          <a:lstStyle/>
          <a:p>
            <a:pPr algn="l"/>
            <a:r>
              <a:rPr lang="en-US" sz="2400" b="1" dirty="0">
                <a:latin typeface="Candara" panose="020E0502030303020204" pitchFamily="34" charset="0"/>
              </a:rPr>
              <a:t>Two issues:</a:t>
            </a:r>
          </a:p>
          <a:p>
            <a:pPr marL="342900" indent="-342900">
              <a:buFont typeface="Arial" panose="020B0604020202020204" pitchFamily="34" charset="0"/>
              <a:buChar char="•"/>
            </a:pPr>
            <a:r>
              <a:rPr lang="en-US" sz="2400" dirty="0">
                <a:solidFill>
                  <a:srgbClr val="C00000"/>
                </a:solidFill>
                <a:latin typeface="Candara" panose="020E0502030303020204" pitchFamily="34" charset="0"/>
              </a:rPr>
              <a:t>only deals with high-advantage regime</a:t>
            </a:r>
          </a:p>
          <a:p>
            <a:pPr marL="342900" indent="-342900">
              <a:buFont typeface="Arial" panose="020B0604020202020204" pitchFamily="34" charset="0"/>
              <a:buChar char="•"/>
            </a:pPr>
            <a:r>
              <a:rPr lang="en-US" sz="2400" dirty="0">
                <a:solidFill>
                  <a:srgbClr val="C00000"/>
                </a:solidFill>
                <a:latin typeface="Candara" panose="020E0502030303020204" pitchFamily="34" charset="0"/>
              </a:rPr>
              <a:t>in some cases, not all calls are salted!</a:t>
            </a:r>
          </a:p>
        </p:txBody>
      </p:sp>
    </p:spTree>
    <p:extLst>
      <p:ext uri="{BB962C8B-B14F-4D97-AF65-F5344CB8AC3E}">
        <p14:creationId xmlns:p14="http://schemas.microsoft.com/office/powerpoint/2010/main" val="2398075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animBg="1"/>
      <p:bldP spid="5" grpId="0"/>
      <p:bldP spid="6" grpId="0" animBg="1"/>
      <p:bldP spid="3" grpId="0"/>
      <p:bldP spid="13" grpId="0" animBg="1"/>
      <p:bldP spid="15" grpId="0" animBg="1"/>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B996F1-7F95-5382-60F9-423699DCA511}"/>
              </a:ext>
            </a:extLst>
          </p:cNvPr>
          <p:cNvSpPr>
            <a:spLocks noGrp="1"/>
          </p:cNvSpPr>
          <p:nvPr>
            <p:ph type="title"/>
          </p:nvPr>
        </p:nvSpPr>
        <p:spPr/>
        <p:txBody>
          <a:bodyPr/>
          <a:lstStyle/>
          <a:p>
            <a:r>
              <a:rPr lang="en-US" dirty="0"/>
              <a:t>Proof idea</a:t>
            </a:r>
          </a:p>
        </p:txBody>
      </p:sp>
      <p:sp>
        <p:nvSpPr>
          <p:cNvPr id="4" name="Slide Number Placeholder 3">
            <a:extLst>
              <a:ext uri="{FF2B5EF4-FFF2-40B4-BE49-F238E27FC236}">
                <a16:creationId xmlns:a16="http://schemas.microsoft.com/office/drawing/2014/main" id="{33D9A161-3FC5-317C-B172-8EB704064461}"/>
              </a:ext>
            </a:extLst>
          </p:cNvPr>
          <p:cNvSpPr>
            <a:spLocks noGrp="1"/>
          </p:cNvSpPr>
          <p:nvPr>
            <p:ph type="sldNum" sz="quarter" idx="12"/>
          </p:nvPr>
        </p:nvSpPr>
        <p:spPr/>
        <p:txBody>
          <a:bodyPr/>
          <a:lstStyle/>
          <a:p>
            <a:fld id="{39E65F0E-D8D0-8548-A870-8F1E432EFAAD}" type="slidenum">
              <a:rPr lang="en-US" smtClean="0"/>
              <a:pPr/>
              <a:t>13</a:t>
            </a:fld>
            <a:endParaRPr lang="en-US"/>
          </a:p>
        </p:txBody>
      </p:sp>
      <mc:AlternateContent xmlns:mc="http://schemas.openxmlformats.org/markup-compatibility/2006">
        <mc:Choice xmlns:a14="http://schemas.microsoft.com/office/drawing/2010/main" Requires="a14">
          <p:sp>
            <p:nvSpPr>
              <p:cNvPr id="5" name="Rounded Rectangle 4">
                <a:extLst>
                  <a:ext uri="{FF2B5EF4-FFF2-40B4-BE49-F238E27FC236}">
                    <a16:creationId xmlns:a16="http://schemas.microsoft.com/office/drawing/2014/main" id="{963853F0-DA91-FF93-F5AF-419B2696CBDE}"/>
                  </a:ext>
                </a:extLst>
              </p:cNvPr>
              <p:cNvSpPr/>
              <p:nvPr/>
            </p:nvSpPr>
            <p:spPr>
              <a:xfrm>
                <a:off x="3964641" y="1152940"/>
                <a:ext cx="4262718" cy="604142"/>
              </a:xfrm>
              <a:prstGeom prst="roundRect">
                <a:avLst/>
              </a:prstGeom>
              <a:solidFill>
                <a:schemeClr val="accent2">
                  <a:lumMod val="20000"/>
                  <a:lumOff val="80000"/>
                </a:schemeClr>
              </a:solidFill>
              <a:ln>
                <a:solidFill>
                  <a:srgbClr val="C00000"/>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a:solidFill>
                      <a:srgbClr val="0070C0"/>
                    </a:solidFill>
                    <a:latin typeface="Candara" panose="020E0502030303020204" pitchFamily="34" charset="0"/>
                  </a:rPr>
                  <a:t> </a:t>
                </a:r>
                <a14:m>
                  <m:oMath xmlns:m="http://schemas.openxmlformats.org/officeDocument/2006/math">
                    <m:r>
                      <a:rPr lang="en-US" i="1">
                        <a:solidFill>
                          <a:srgbClr val="0070C0"/>
                        </a:solidFill>
                        <a:latin typeface="Cambria Math" panose="02040503050406030204" pitchFamily="18" charset="0"/>
                      </a:rPr>
                      <m:t>∀</m:t>
                    </m:r>
                    <m:r>
                      <a:rPr lang="en-US" b="0" i="1" smtClean="0">
                        <a:solidFill>
                          <a:srgbClr val="FF0000"/>
                        </a:solidFill>
                        <a:latin typeface="Cambria Math" panose="02040503050406030204" pitchFamily="18" charset="0"/>
                      </a:rPr>
                      <m:t>𝐵</m:t>
                    </m:r>
                  </m:oMath>
                </a14:m>
                <a:r>
                  <a:rPr lang="en-US" sz="1800" dirty="0">
                    <a:solidFill>
                      <a:srgbClr val="002060"/>
                    </a:solidFill>
                    <a:latin typeface="Candara" panose="020E0502030303020204" pitchFamily="34" charset="0"/>
                  </a:rPr>
                  <a:t> making </a:t>
                </a:r>
                <a14:m>
                  <m:oMath xmlns:m="http://schemas.openxmlformats.org/officeDocument/2006/math">
                    <m:sSup>
                      <m:sSupPr>
                        <m:ctrlPr>
                          <a:rPr lang="en-US" i="1" smtClean="0">
                            <a:solidFill>
                              <a:srgbClr val="0070C0"/>
                            </a:solidFill>
                            <a:latin typeface="Cambria Math" panose="02040503050406030204" pitchFamily="18" charset="0"/>
                          </a:rPr>
                        </m:ctrlPr>
                      </m:sSupPr>
                      <m:e>
                        <m:r>
                          <a:rPr lang="en-US" i="1">
                            <a:solidFill>
                              <a:srgbClr val="0070C0"/>
                            </a:solidFill>
                            <a:latin typeface="Cambria Math" panose="02040503050406030204" pitchFamily="18" charset="0"/>
                          </a:rPr>
                          <m:t>𝑇</m:t>
                        </m:r>
                      </m:e>
                      <m:sup>
                        <m:r>
                          <a:rPr lang="en-US" i="1">
                            <a:solidFill>
                              <a:srgbClr val="0070C0"/>
                            </a:solidFill>
                            <a:latin typeface="Cambria Math" panose="02040503050406030204" pitchFamily="18" charset="0"/>
                          </a:rPr>
                          <m:t>∗</m:t>
                        </m:r>
                      </m:sup>
                    </m:sSup>
                  </m:oMath>
                </a14:m>
                <a:r>
                  <a:rPr lang="en-US" sz="1800" dirty="0">
                    <a:solidFill>
                      <a:srgbClr val="0070C0"/>
                    </a:solidFill>
                    <a:latin typeface="Candara" panose="020E0502030303020204" pitchFamily="34" charset="0"/>
                  </a:rPr>
                  <a:t> </a:t>
                </a:r>
                <a:r>
                  <a:rPr lang="en-US" sz="1800" dirty="0">
                    <a:solidFill>
                      <a:srgbClr val="002060"/>
                    </a:solidFill>
                    <a:latin typeface="Candara" panose="020E0502030303020204" pitchFamily="34" charset="0"/>
                  </a:rPr>
                  <a:t>queries: </a:t>
                </a:r>
                <a14:m>
                  <m:oMath xmlns:m="http://schemas.openxmlformats.org/officeDocument/2006/math">
                    <m:sSubSup>
                      <m:sSubSupPr>
                        <m:ctrlPr>
                          <a:rPr lang="en-US" sz="1800" i="1" smtClean="0">
                            <a:solidFill>
                              <a:srgbClr val="0070C0"/>
                            </a:solidFill>
                            <a:latin typeface="Cambria Math" panose="02040503050406030204" pitchFamily="18" charset="0"/>
                          </a:rPr>
                        </m:ctrlPr>
                      </m:sSubSupPr>
                      <m:e>
                        <m:r>
                          <m:rPr>
                            <m:sty m:val="p"/>
                          </m:rPr>
                          <a:rPr lang="en-US" sz="1800">
                            <a:solidFill>
                              <a:srgbClr val="0070C0"/>
                            </a:solidFill>
                            <a:latin typeface="Cambria Math" panose="02040503050406030204" pitchFamily="18" charset="0"/>
                          </a:rPr>
                          <m:t>Adv</m:t>
                        </m:r>
                      </m:e>
                      <m:sub>
                        <m:sSup>
                          <m:sSupPr>
                            <m:ctrlPr>
                              <a:rPr lang="en-US" sz="1800" i="1">
                                <a:solidFill>
                                  <a:srgbClr val="0070C0"/>
                                </a:solidFill>
                                <a:latin typeface="Cambria Math" panose="02040503050406030204" pitchFamily="18" charset="0"/>
                              </a:rPr>
                            </m:ctrlPr>
                          </m:sSupPr>
                          <m:e>
                            <m:r>
                              <m:rPr>
                                <m:sty m:val="p"/>
                              </m:rPr>
                              <a:rPr lang="en-US" sz="1800">
                                <a:solidFill>
                                  <a:srgbClr val="0070C0"/>
                                </a:solidFill>
                                <a:latin typeface="Cambria Math" panose="02040503050406030204" pitchFamily="18" charset="0"/>
                              </a:rPr>
                              <m:t>Π</m:t>
                            </m:r>
                          </m:e>
                          <m:sup>
                            <m:r>
                              <a:rPr lang="en-US" sz="1800" i="1">
                                <a:solidFill>
                                  <a:srgbClr val="0070C0"/>
                                </a:solidFill>
                                <a:latin typeface="Cambria Math" panose="02040503050406030204" pitchFamily="18" charset="0"/>
                              </a:rPr>
                              <m:t>𝑔</m:t>
                            </m:r>
                          </m:sup>
                        </m:sSup>
                      </m:sub>
                      <m:sup>
                        <m:r>
                          <m:rPr>
                            <m:sty m:val="p"/>
                          </m:rPr>
                          <a:rPr lang="en-US" sz="1800">
                            <a:solidFill>
                              <a:srgbClr val="0070C0"/>
                            </a:solidFill>
                            <a:latin typeface="Cambria Math" panose="02040503050406030204" pitchFamily="18" charset="0"/>
                          </a:rPr>
                          <m:t>sec</m:t>
                        </m:r>
                      </m:sup>
                    </m:sSubSup>
                    <m:r>
                      <a:rPr lang="en-US" sz="1800" i="1">
                        <a:solidFill>
                          <a:srgbClr val="0070C0"/>
                        </a:solidFill>
                        <a:latin typeface="Cambria Math" panose="02040503050406030204" pitchFamily="18" charset="0"/>
                      </a:rPr>
                      <m:t>(</m:t>
                    </m:r>
                    <m:r>
                      <a:rPr lang="en-US" sz="1800" b="0" i="1" smtClean="0">
                        <a:solidFill>
                          <a:srgbClr val="FF0000"/>
                        </a:solidFill>
                        <a:latin typeface="Cambria Math" panose="02040503050406030204" pitchFamily="18" charset="0"/>
                      </a:rPr>
                      <m:t>𝐵</m:t>
                    </m:r>
                    <m:r>
                      <a:rPr lang="en-US" sz="1800" i="1">
                        <a:solidFill>
                          <a:srgbClr val="0070C0"/>
                        </a:solidFill>
                        <a:latin typeface="Cambria Math" panose="02040503050406030204" pitchFamily="18" charset="0"/>
                      </a:rPr>
                      <m:t>)</m:t>
                    </m:r>
                  </m:oMath>
                </a14:m>
                <a:r>
                  <a:rPr lang="en-US" sz="1800" dirty="0">
                    <a:solidFill>
                      <a:srgbClr val="0070C0"/>
                    </a:solidFill>
                    <a:latin typeface="Candara" panose="020E0502030303020204" pitchFamily="34" charset="0"/>
                  </a:rPr>
                  <a:t> </a:t>
                </a:r>
                <a14:m>
                  <m:oMath xmlns:m="http://schemas.openxmlformats.org/officeDocument/2006/math">
                    <m:r>
                      <a:rPr lang="en-US" sz="1800">
                        <a:solidFill>
                          <a:srgbClr val="0070C0"/>
                        </a:solidFill>
                        <a:latin typeface="Cambria Math" panose="02040503050406030204" pitchFamily="18" charset="0"/>
                      </a:rPr>
                      <m:t>≤</m:t>
                    </m:r>
                    <m:r>
                      <a:rPr lang="en-US" sz="1800" b="0" i="1" smtClean="0">
                        <a:solidFill>
                          <a:srgbClr val="0070C0"/>
                        </a:solidFill>
                        <a:latin typeface="Cambria Math" panose="02040503050406030204" pitchFamily="18" charset="0"/>
                      </a:rPr>
                      <m:t>0.4</m:t>
                    </m:r>
                  </m:oMath>
                </a14:m>
                <a:endParaRPr lang="en-US" b="1" dirty="0">
                  <a:latin typeface="Candara" panose="020E0502030303020204" pitchFamily="34" charset="0"/>
                </a:endParaRPr>
              </a:p>
            </p:txBody>
          </p:sp>
        </mc:Choice>
        <mc:Fallback>
          <p:sp>
            <p:nvSpPr>
              <p:cNvPr id="5" name="Rounded Rectangle 4">
                <a:extLst>
                  <a:ext uri="{FF2B5EF4-FFF2-40B4-BE49-F238E27FC236}">
                    <a16:creationId xmlns:a16="http://schemas.microsoft.com/office/drawing/2014/main" id="{963853F0-DA91-FF93-F5AF-419B2696CBDE}"/>
                  </a:ext>
                </a:extLst>
              </p:cNvPr>
              <p:cNvSpPr>
                <a:spLocks noRot="1" noChangeAspect="1" noMove="1" noResize="1" noEditPoints="1" noAdjustHandles="1" noChangeArrowheads="1" noChangeShapeType="1" noTextEdit="1"/>
              </p:cNvSpPr>
              <p:nvPr/>
            </p:nvSpPr>
            <p:spPr>
              <a:xfrm>
                <a:off x="3964641" y="1152940"/>
                <a:ext cx="4262718" cy="604142"/>
              </a:xfrm>
              <a:prstGeom prst="roundRect">
                <a:avLst/>
              </a:prstGeom>
              <a:blipFill>
                <a:blip r:embed="rId3"/>
                <a:stretch>
                  <a:fillRect/>
                </a:stretch>
              </a:blipFill>
              <a:ln>
                <a:solidFill>
                  <a:srgbClr val="C00000"/>
                </a:solidFill>
              </a:ln>
              <a:effectLst>
                <a:outerShdw blurRad="50800" dist="38100" dir="2700000" algn="tl" rotWithShape="0">
                  <a:prstClr val="black">
                    <a:alpha val="40000"/>
                  </a:prstClr>
                </a:outerShdw>
              </a:effec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 name="Rounded Rectangle 6">
                <a:extLst>
                  <a:ext uri="{FF2B5EF4-FFF2-40B4-BE49-F238E27FC236}">
                    <a16:creationId xmlns:a16="http://schemas.microsoft.com/office/drawing/2014/main" id="{0383EB9F-3148-249B-F621-8B4B788509C1}"/>
                  </a:ext>
                </a:extLst>
              </p:cNvPr>
              <p:cNvSpPr/>
              <p:nvPr/>
            </p:nvSpPr>
            <p:spPr>
              <a:xfrm>
                <a:off x="3211282" y="3126929"/>
                <a:ext cx="5893529" cy="604142"/>
              </a:xfrm>
              <a:prstGeom prst="roundRect">
                <a:avLst/>
              </a:prstGeom>
              <a:solidFill>
                <a:schemeClr val="accent2">
                  <a:lumMod val="20000"/>
                  <a:lumOff val="80000"/>
                </a:schemeClr>
              </a:solidFill>
              <a:ln>
                <a:solidFill>
                  <a:srgbClr val="C00000"/>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a:solidFill>
                      <a:srgbClr val="0070C0"/>
                    </a:solidFill>
                    <a:latin typeface="Candara" panose="020E0502030303020204" pitchFamily="34" charset="0"/>
                  </a:rPr>
                  <a:t> </a:t>
                </a:r>
                <a14:m>
                  <m:oMath xmlns:m="http://schemas.openxmlformats.org/officeDocument/2006/math">
                    <m:r>
                      <a:rPr lang="en-US" i="1">
                        <a:solidFill>
                          <a:srgbClr val="0070C0"/>
                        </a:solidFill>
                        <a:latin typeface="Cambria Math" panose="02040503050406030204" pitchFamily="18" charset="0"/>
                      </a:rPr>
                      <m:t>∀</m:t>
                    </m:r>
                    <m:r>
                      <a:rPr lang="en-US" b="0" i="1" smtClean="0">
                        <a:solidFill>
                          <a:srgbClr val="FF0000"/>
                        </a:solidFill>
                        <a:latin typeface="Cambria Math" panose="02040503050406030204" pitchFamily="18" charset="0"/>
                      </a:rPr>
                      <m:t>𝐵</m:t>
                    </m:r>
                    <m:r>
                      <a:rPr lang="en-US" b="0" i="1" smtClean="0">
                        <a:solidFill>
                          <a:srgbClr val="FF0000"/>
                        </a:solidFill>
                        <a:latin typeface="Cambria Math" panose="02040503050406030204" pitchFamily="18" charset="0"/>
                      </a:rPr>
                      <m:t>′</m:t>
                    </m:r>
                  </m:oMath>
                </a14:m>
                <a:r>
                  <a:rPr lang="en-US" sz="1800" dirty="0">
                    <a:solidFill>
                      <a:srgbClr val="002060"/>
                    </a:solidFill>
                    <a:latin typeface="Candara" panose="020E0502030303020204" pitchFamily="34" charset="0"/>
                  </a:rPr>
                  <a:t> making </a:t>
                </a:r>
                <a14:m>
                  <m:oMath xmlns:m="http://schemas.openxmlformats.org/officeDocument/2006/math">
                    <m:sSup>
                      <m:sSupPr>
                        <m:ctrlPr>
                          <a:rPr lang="en-US" i="1" smtClean="0">
                            <a:solidFill>
                              <a:srgbClr val="0070C0"/>
                            </a:solidFill>
                            <a:latin typeface="Cambria Math" panose="02040503050406030204" pitchFamily="18" charset="0"/>
                          </a:rPr>
                        </m:ctrlPr>
                      </m:sSupPr>
                      <m:e>
                        <m:r>
                          <a:rPr lang="en-US" i="1">
                            <a:solidFill>
                              <a:srgbClr val="0070C0"/>
                            </a:solidFill>
                            <a:latin typeface="Cambria Math" panose="02040503050406030204" pitchFamily="18" charset="0"/>
                          </a:rPr>
                          <m:t>𝑇</m:t>
                        </m:r>
                      </m:e>
                      <m:sup>
                        <m:r>
                          <a:rPr lang="en-US" i="1">
                            <a:solidFill>
                              <a:srgbClr val="0070C0"/>
                            </a:solidFill>
                            <a:latin typeface="Cambria Math" panose="02040503050406030204" pitchFamily="18" charset="0"/>
                          </a:rPr>
                          <m:t>∗</m:t>
                        </m:r>
                      </m:sup>
                    </m:sSup>
                    <m:r>
                      <a:rPr lang="en-US" i="1">
                        <a:solidFill>
                          <a:srgbClr val="0070C0"/>
                        </a:solidFill>
                        <a:latin typeface="Cambria Math" panose="02040503050406030204" pitchFamily="18" charset="0"/>
                      </a:rPr>
                      <m:t>/2</m:t>
                    </m:r>
                  </m:oMath>
                </a14:m>
                <a:r>
                  <a:rPr lang="en-US" sz="1800" dirty="0">
                    <a:solidFill>
                      <a:srgbClr val="0070C0"/>
                    </a:solidFill>
                    <a:latin typeface="Candara" panose="020E0502030303020204" pitchFamily="34" charset="0"/>
                  </a:rPr>
                  <a:t> </a:t>
                </a:r>
                <a:r>
                  <a:rPr lang="en-US" sz="1800" dirty="0">
                    <a:solidFill>
                      <a:srgbClr val="002060"/>
                    </a:solidFill>
                    <a:latin typeface="Candara" panose="020E0502030303020204" pitchFamily="34" charset="0"/>
                  </a:rPr>
                  <a:t>queries </a:t>
                </a:r>
                <a:r>
                  <a:rPr lang="en-US" sz="1800" u="sng" dirty="0">
                    <a:solidFill>
                      <a:srgbClr val="002060"/>
                    </a:solidFill>
                    <a:latin typeface="Candara" panose="020E0502030303020204" pitchFamily="34" charset="0"/>
                  </a:rPr>
                  <a:t>in expectation</a:t>
                </a:r>
                <a:r>
                  <a:rPr lang="en-US" sz="1800" dirty="0">
                    <a:solidFill>
                      <a:srgbClr val="002060"/>
                    </a:solidFill>
                    <a:latin typeface="Candara" panose="020E0502030303020204" pitchFamily="34" charset="0"/>
                  </a:rPr>
                  <a:t>: </a:t>
                </a:r>
                <a14:m>
                  <m:oMath xmlns:m="http://schemas.openxmlformats.org/officeDocument/2006/math">
                    <m:sSubSup>
                      <m:sSubSupPr>
                        <m:ctrlPr>
                          <a:rPr lang="en-US" sz="1800" i="1" smtClean="0">
                            <a:solidFill>
                              <a:srgbClr val="0070C0"/>
                            </a:solidFill>
                            <a:latin typeface="Cambria Math" panose="02040503050406030204" pitchFamily="18" charset="0"/>
                          </a:rPr>
                        </m:ctrlPr>
                      </m:sSubSupPr>
                      <m:e>
                        <m:r>
                          <m:rPr>
                            <m:sty m:val="p"/>
                          </m:rPr>
                          <a:rPr lang="en-US" sz="1800">
                            <a:solidFill>
                              <a:srgbClr val="0070C0"/>
                            </a:solidFill>
                            <a:latin typeface="Cambria Math" panose="02040503050406030204" pitchFamily="18" charset="0"/>
                          </a:rPr>
                          <m:t>Adv</m:t>
                        </m:r>
                      </m:e>
                      <m:sub>
                        <m:sSup>
                          <m:sSupPr>
                            <m:ctrlPr>
                              <a:rPr lang="en-US" sz="1800" i="1">
                                <a:solidFill>
                                  <a:srgbClr val="0070C0"/>
                                </a:solidFill>
                                <a:latin typeface="Cambria Math" panose="02040503050406030204" pitchFamily="18" charset="0"/>
                              </a:rPr>
                            </m:ctrlPr>
                          </m:sSupPr>
                          <m:e>
                            <m:r>
                              <m:rPr>
                                <m:sty m:val="p"/>
                              </m:rPr>
                              <a:rPr lang="en-US" sz="1800">
                                <a:solidFill>
                                  <a:srgbClr val="0070C0"/>
                                </a:solidFill>
                                <a:latin typeface="Cambria Math" panose="02040503050406030204" pitchFamily="18" charset="0"/>
                              </a:rPr>
                              <m:t>Π</m:t>
                            </m:r>
                          </m:e>
                          <m:sup>
                            <m:r>
                              <a:rPr lang="en-US" sz="1800" i="1">
                                <a:solidFill>
                                  <a:srgbClr val="0070C0"/>
                                </a:solidFill>
                                <a:latin typeface="Cambria Math" panose="02040503050406030204" pitchFamily="18" charset="0"/>
                              </a:rPr>
                              <m:t>𝑔</m:t>
                            </m:r>
                          </m:sup>
                        </m:sSup>
                      </m:sub>
                      <m:sup>
                        <m:r>
                          <m:rPr>
                            <m:sty m:val="p"/>
                          </m:rPr>
                          <a:rPr lang="en-US" sz="1800">
                            <a:solidFill>
                              <a:srgbClr val="0070C0"/>
                            </a:solidFill>
                            <a:latin typeface="Cambria Math" panose="02040503050406030204" pitchFamily="18" charset="0"/>
                          </a:rPr>
                          <m:t>sec</m:t>
                        </m:r>
                      </m:sup>
                    </m:sSubSup>
                    <m:r>
                      <a:rPr lang="en-US" sz="1800" i="1">
                        <a:solidFill>
                          <a:srgbClr val="0070C0"/>
                        </a:solidFill>
                        <a:latin typeface="Cambria Math" panose="02040503050406030204" pitchFamily="18" charset="0"/>
                      </a:rPr>
                      <m:t>(</m:t>
                    </m:r>
                    <m:r>
                      <a:rPr lang="en-US" sz="1800" b="0" i="1" smtClean="0">
                        <a:solidFill>
                          <a:srgbClr val="FF0000"/>
                        </a:solidFill>
                        <a:latin typeface="Cambria Math" panose="02040503050406030204" pitchFamily="18" charset="0"/>
                      </a:rPr>
                      <m:t>𝐵</m:t>
                    </m:r>
                    <m:r>
                      <a:rPr lang="en-US" sz="1800" b="0" i="1" smtClean="0">
                        <a:solidFill>
                          <a:srgbClr val="FF0000"/>
                        </a:solidFill>
                        <a:latin typeface="Cambria Math" panose="02040503050406030204" pitchFamily="18" charset="0"/>
                      </a:rPr>
                      <m:t>′)</m:t>
                    </m:r>
                  </m:oMath>
                </a14:m>
                <a:r>
                  <a:rPr lang="en-US" sz="1800" dirty="0">
                    <a:solidFill>
                      <a:srgbClr val="0070C0"/>
                    </a:solidFill>
                    <a:latin typeface="Candara" panose="020E0502030303020204" pitchFamily="34" charset="0"/>
                  </a:rPr>
                  <a:t> </a:t>
                </a:r>
                <a14:m>
                  <m:oMath xmlns:m="http://schemas.openxmlformats.org/officeDocument/2006/math">
                    <m:r>
                      <a:rPr lang="en-US" sz="1800">
                        <a:solidFill>
                          <a:srgbClr val="0070C0"/>
                        </a:solidFill>
                        <a:latin typeface="Cambria Math" panose="02040503050406030204" pitchFamily="18" charset="0"/>
                      </a:rPr>
                      <m:t>≤</m:t>
                    </m:r>
                    <m:r>
                      <a:rPr lang="en-US" sz="1800" b="0" i="1" smtClean="0">
                        <a:solidFill>
                          <a:srgbClr val="0070C0"/>
                        </a:solidFill>
                        <a:latin typeface="Cambria Math" panose="02040503050406030204" pitchFamily="18" charset="0"/>
                      </a:rPr>
                      <m:t>0.9</m:t>
                    </m:r>
                  </m:oMath>
                </a14:m>
                <a:endParaRPr lang="en-US" b="1" dirty="0">
                  <a:latin typeface="Candara" panose="020E0502030303020204" pitchFamily="34" charset="0"/>
                </a:endParaRPr>
              </a:p>
            </p:txBody>
          </p:sp>
        </mc:Choice>
        <mc:Fallback>
          <p:sp>
            <p:nvSpPr>
              <p:cNvPr id="7" name="Rounded Rectangle 6">
                <a:extLst>
                  <a:ext uri="{FF2B5EF4-FFF2-40B4-BE49-F238E27FC236}">
                    <a16:creationId xmlns:a16="http://schemas.microsoft.com/office/drawing/2014/main" id="{0383EB9F-3148-249B-F621-8B4B788509C1}"/>
                  </a:ext>
                </a:extLst>
              </p:cNvPr>
              <p:cNvSpPr>
                <a:spLocks noRot="1" noChangeAspect="1" noMove="1" noResize="1" noEditPoints="1" noAdjustHandles="1" noChangeArrowheads="1" noChangeShapeType="1" noTextEdit="1"/>
              </p:cNvSpPr>
              <p:nvPr/>
            </p:nvSpPr>
            <p:spPr>
              <a:xfrm>
                <a:off x="3211282" y="3126929"/>
                <a:ext cx="5893529" cy="604142"/>
              </a:xfrm>
              <a:prstGeom prst="roundRect">
                <a:avLst/>
              </a:prstGeom>
              <a:blipFill>
                <a:blip r:embed="rId4"/>
                <a:stretch>
                  <a:fillRect/>
                </a:stretch>
              </a:blipFill>
              <a:ln>
                <a:solidFill>
                  <a:srgbClr val="C00000"/>
                </a:solidFill>
              </a:ln>
              <a:effectLst>
                <a:outerShdw blurRad="50800" dist="38100" dir="2700000" algn="tl" rotWithShape="0">
                  <a:prstClr val="black">
                    <a:alpha val="40000"/>
                  </a:prstClr>
                </a:outerShdw>
              </a:effectLst>
            </p:spPr>
            <p:txBody>
              <a:bodyPr/>
              <a:lstStyle/>
              <a:p>
                <a:r>
                  <a:rPr lang="en-US">
                    <a:noFill/>
                  </a:rPr>
                  <a:t> </a:t>
                </a:r>
              </a:p>
            </p:txBody>
          </p:sp>
        </mc:Fallback>
      </mc:AlternateContent>
      <p:sp>
        <p:nvSpPr>
          <p:cNvPr id="8" name="Down Arrow 7">
            <a:extLst>
              <a:ext uri="{FF2B5EF4-FFF2-40B4-BE49-F238E27FC236}">
                <a16:creationId xmlns:a16="http://schemas.microsoft.com/office/drawing/2014/main" id="{9E5321EE-1EC4-5160-1083-5896007ED9E6}"/>
              </a:ext>
            </a:extLst>
          </p:cNvPr>
          <p:cNvSpPr/>
          <p:nvPr/>
        </p:nvSpPr>
        <p:spPr>
          <a:xfrm>
            <a:off x="5832564" y="1923868"/>
            <a:ext cx="526869" cy="1039586"/>
          </a:xfrm>
          <a:prstGeom prst="downArrow">
            <a:avLst/>
          </a:prstGeom>
          <a:solidFill>
            <a:srgbClr val="C00000"/>
          </a:solidFill>
          <a:ln>
            <a:solidFill>
              <a:srgbClr val="C00000"/>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D2131A7-70CB-144E-A0A0-5D31C397EBE4}"/>
              </a:ext>
            </a:extLst>
          </p:cNvPr>
          <p:cNvSpPr txBox="1"/>
          <p:nvPr/>
        </p:nvSpPr>
        <p:spPr>
          <a:xfrm>
            <a:off x="6382656" y="2099806"/>
            <a:ext cx="2722155" cy="461665"/>
          </a:xfrm>
          <a:prstGeom prst="rect">
            <a:avLst/>
          </a:prstGeom>
          <a:noFill/>
        </p:spPr>
        <p:txBody>
          <a:bodyPr wrap="square" rtlCol="0">
            <a:spAutoFit/>
          </a:bodyPr>
          <a:lstStyle/>
          <a:p>
            <a:pPr algn="l"/>
            <a:r>
              <a:rPr lang="en-US" sz="2400" b="0" dirty="0">
                <a:solidFill>
                  <a:srgbClr val="C00000"/>
                </a:solidFill>
                <a:latin typeface="Candara" panose="020E0502030303020204" pitchFamily="34" charset="0"/>
                <a:ea typeface="Helvetica" charset="0"/>
                <a:cs typeface="Helvetica" charset="0"/>
              </a:rPr>
              <a:t>(Markov inequality)</a:t>
            </a:r>
          </a:p>
        </p:txBody>
      </p:sp>
      <mc:AlternateContent xmlns:mc="http://schemas.openxmlformats.org/markup-compatibility/2006">
        <mc:Choice xmlns:a14="http://schemas.microsoft.com/office/drawing/2010/main" Requires="a14">
          <p:sp>
            <p:nvSpPr>
              <p:cNvPr id="10" name="Rounded Rectangle 9">
                <a:extLst>
                  <a:ext uri="{FF2B5EF4-FFF2-40B4-BE49-F238E27FC236}">
                    <a16:creationId xmlns:a16="http://schemas.microsoft.com/office/drawing/2014/main" id="{26DC5CAD-BF16-EABC-AD98-1002214828FC}"/>
                  </a:ext>
                </a:extLst>
              </p:cNvPr>
              <p:cNvSpPr/>
              <p:nvPr/>
            </p:nvSpPr>
            <p:spPr>
              <a:xfrm>
                <a:off x="2271990" y="5153237"/>
                <a:ext cx="7694462" cy="604142"/>
              </a:xfrm>
              <a:prstGeom prst="roundRect">
                <a:avLst/>
              </a:prstGeom>
              <a:solidFill>
                <a:schemeClr val="accent2">
                  <a:lumMod val="20000"/>
                  <a:lumOff val="80000"/>
                </a:schemeClr>
              </a:solidFill>
              <a:ln>
                <a:solidFill>
                  <a:srgbClr val="C00000"/>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a:solidFill>
                      <a:srgbClr val="002060"/>
                    </a:solidFill>
                    <a:latin typeface="Candara" panose="020E0502030303020204" pitchFamily="34" charset="0"/>
                  </a:rPr>
                  <a:t> </a:t>
                </a:r>
                <a14:m>
                  <m:oMath xmlns:m="http://schemas.openxmlformats.org/officeDocument/2006/math">
                    <m:r>
                      <a:rPr lang="en-US" i="1" smtClean="0">
                        <a:solidFill>
                          <a:srgbClr val="0070C0"/>
                        </a:solidFill>
                        <a:latin typeface="Cambria Math" panose="02040503050406030204" pitchFamily="18" charset="0"/>
                      </a:rPr>
                      <m:t>∀</m:t>
                    </m:r>
                    <m:sSub>
                      <m:sSubPr>
                        <m:ctrlPr>
                          <a:rPr lang="en-US" i="1">
                            <a:solidFill>
                              <a:srgbClr val="0070C0"/>
                            </a:solidFill>
                            <a:latin typeface="Cambria Math" panose="02040503050406030204" pitchFamily="18" charset="0"/>
                          </a:rPr>
                        </m:ctrlPr>
                      </m:sSubPr>
                      <m:e>
                        <m:r>
                          <a:rPr lang="en-US" i="1">
                            <a:solidFill>
                              <a:srgbClr val="0070C0"/>
                            </a:solidFill>
                            <a:latin typeface="Cambria Math" panose="02040503050406030204" pitchFamily="18" charset="0"/>
                          </a:rPr>
                          <m:t> (</m:t>
                        </m:r>
                        <m:r>
                          <a:rPr lang="en-US" i="1">
                            <a:solidFill>
                              <a:srgbClr val="0070C0"/>
                            </a:solidFill>
                            <a:latin typeface="Cambria Math" panose="02040503050406030204" pitchFamily="18" charset="0"/>
                          </a:rPr>
                          <m:t>𝑇</m:t>
                        </m:r>
                      </m:e>
                      <m:sub>
                        <m:r>
                          <a:rPr lang="en-US" i="1">
                            <a:solidFill>
                              <a:srgbClr val="0070C0"/>
                            </a:solidFill>
                            <a:latin typeface="Cambria Math" panose="02040503050406030204" pitchFamily="18" charset="0"/>
                          </a:rPr>
                          <m:t>1</m:t>
                        </m:r>
                      </m:sub>
                    </m:sSub>
                    <m:r>
                      <a:rPr lang="en-US" i="1">
                        <a:solidFill>
                          <a:srgbClr val="0070C0"/>
                        </a:solidFill>
                        <a:latin typeface="Cambria Math" panose="02040503050406030204" pitchFamily="18" charset="0"/>
                      </a:rPr>
                      <m:t>,</m:t>
                    </m:r>
                    <m:sSub>
                      <m:sSubPr>
                        <m:ctrlPr>
                          <a:rPr lang="en-US" i="1">
                            <a:solidFill>
                              <a:srgbClr val="0070C0"/>
                            </a:solidFill>
                            <a:latin typeface="Cambria Math" panose="02040503050406030204" pitchFamily="18" charset="0"/>
                          </a:rPr>
                        </m:ctrlPr>
                      </m:sSubPr>
                      <m:e>
                        <m:r>
                          <a:rPr lang="en-US" i="1">
                            <a:solidFill>
                              <a:srgbClr val="0070C0"/>
                            </a:solidFill>
                            <a:latin typeface="Cambria Math" panose="02040503050406030204" pitchFamily="18" charset="0"/>
                          </a:rPr>
                          <m:t>𝑇</m:t>
                        </m:r>
                      </m:e>
                      <m:sub>
                        <m:r>
                          <a:rPr lang="en-US" i="1">
                            <a:solidFill>
                              <a:srgbClr val="0070C0"/>
                            </a:solidFill>
                            <a:latin typeface="Cambria Math" panose="02040503050406030204" pitchFamily="18" charset="0"/>
                          </a:rPr>
                          <m:t>2</m:t>
                        </m:r>
                      </m:sub>
                    </m:sSub>
                    <m:r>
                      <a:rPr lang="en-US" i="1">
                        <a:solidFill>
                          <a:srgbClr val="0070C0"/>
                        </a:solidFill>
                        <a:latin typeface="Cambria Math" panose="02040503050406030204" pitchFamily="18" charset="0"/>
                      </a:rPr>
                      <m:t>)</m:t>
                    </m:r>
                    <m:r>
                      <m:rPr>
                        <m:nor/>
                      </m:rPr>
                      <a:rPr lang="en-US" dirty="0">
                        <a:solidFill>
                          <a:srgbClr val="000000"/>
                        </a:solidFill>
                        <a:latin typeface="Candara" panose="020E0502030303020204" pitchFamily="34" charset="0"/>
                      </a:rPr>
                      <m:t>−</m:t>
                    </m:r>
                    <m:r>
                      <m:rPr>
                        <m:nor/>
                      </m:rPr>
                      <a:rPr lang="en-US" dirty="0">
                        <a:solidFill>
                          <a:srgbClr val="000000"/>
                        </a:solidFill>
                        <a:latin typeface="Candara" panose="020E0502030303020204" pitchFamily="34" charset="0"/>
                      </a:rPr>
                      <m:t>adversaries</m:t>
                    </m:r>
                    <m:r>
                      <m:rPr>
                        <m:nor/>
                      </m:rPr>
                      <a:rPr lang="en-US" dirty="0">
                        <a:solidFill>
                          <a:srgbClr val="000000"/>
                        </a:solidFill>
                        <a:latin typeface="Candara" panose="020E0502030303020204" pitchFamily="34" charset="0"/>
                      </a:rPr>
                      <m:t> </m:t>
                    </m:r>
                    <m:r>
                      <a:rPr lang="en-US" b="0" i="1" smtClean="0">
                        <a:solidFill>
                          <a:srgbClr val="FF0000"/>
                        </a:solidFill>
                        <a:latin typeface="Cambria Math" panose="02040503050406030204" pitchFamily="18" charset="0"/>
                      </a:rPr>
                      <m:t>𝐴</m:t>
                    </m:r>
                  </m:oMath>
                </a14:m>
                <a:r>
                  <a:rPr lang="en-US" sz="1800" dirty="0">
                    <a:solidFill>
                      <a:srgbClr val="002060"/>
                    </a:solidFill>
                    <a:latin typeface="Candara" panose="020E0502030303020204" pitchFamily="34" charset="0"/>
                  </a:rPr>
                  <a:t> w/ </a:t>
                </a:r>
                <a14:m>
                  <m:oMath xmlns:m="http://schemas.openxmlformats.org/officeDocument/2006/math">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panose="02040503050406030204" pitchFamily="18" charset="0"/>
                          </a:rPr>
                          <m:t>𝑇</m:t>
                        </m:r>
                      </m:e>
                      <m:sub>
                        <m:r>
                          <a:rPr lang="en-US" b="0" i="1" smtClean="0">
                            <a:solidFill>
                              <a:srgbClr val="0070C0"/>
                            </a:solidFill>
                            <a:latin typeface="Cambria Math" panose="02040503050406030204" pitchFamily="18" charset="0"/>
                          </a:rPr>
                          <m:t>1</m:t>
                        </m:r>
                      </m:sub>
                    </m:sSub>
                    <m:r>
                      <a:rPr lang="en-US" b="0" i="1" smtClean="0">
                        <a:solidFill>
                          <a:srgbClr val="0070C0"/>
                        </a:solidFill>
                        <a:latin typeface="Cambria Math" panose="02040503050406030204" pitchFamily="18" charset="0"/>
                      </a:rPr>
                      <m:t>≤</m:t>
                    </m:r>
                    <m:sSup>
                      <m:sSupPr>
                        <m:ctrlPr>
                          <a:rPr lang="en-US" i="1">
                            <a:solidFill>
                              <a:srgbClr val="0070C0"/>
                            </a:solidFill>
                            <a:latin typeface="Cambria Math" panose="02040503050406030204" pitchFamily="18" charset="0"/>
                          </a:rPr>
                        </m:ctrlPr>
                      </m:sSupPr>
                      <m:e>
                        <m:r>
                          <a:rPr lang="en-US" i="1">
                            <a:solidFill>
                              <a:srgbClr val="0070C0"/>
                            </a:solidFill>
                            <a:latin typeface="Cambria Math" panose="02040503050406030204" pitchFamily="18" charset="0"/>
                          </a:rPr>
                          <m:t>2</m:t>
                        </m:r>
                      </m:e>
                      <m:sup>
                        <m:r>
                          <a:rPr lang="en-US" i="1">
                            <a:solidFill>
                              <a:srgbClr val="0070C0"/>
                            </a:solidFill>
                            <a:latin typeface="Cambria Math" panose="02040503050406030204" pitchFamily="18" charset="0"/>
                          </a:rPr>
                          <m:t>𝑠</m:t>
                        </m:r>
                      </m:sup>
                    </m:sSup>
                    <m:sSup>
                      <m:sSupPr>
                        <m:ctrlPr>
                          <a:rPr lang="en-US" i="1">
                            <a:solidFill>
                              <a:srgbClr val="0070C0"/>
                            </a:solidFill>
                            <a:latin typeface="Cambria Math" panose="02040503050406030204" pitchFamily="18" charset="0"/>
                          </a:rPr>
                        </m:ctrlPr>
                      </m:sSupPr>
                      <m:e>
                        <m:r>
                          <a:rPr lang="en-US" i="1">
                            <a:solidFill>
                              <a:srgbClr val="0070C0"/>
                            </a:solidFill>
                            <a:latin typeface="Cambria Math" panose="02040503050406030204" pitchFamily="18" charset="0"/>
                          </a:rPr>
                          <m:t>𝑇</m:t>
                        </m:r>
                      </m:e>
                      <m:sup>
                        <m:r>
                          <a:rPr lang="en-US" i="1">
                            <a:solidFill>
                              <a:srgbClr val="0070C0"/>
                            </a:solidFill>
                            <a:latin typeface="Cambria Math" panose="02040503050406030204" pitchFamily="18" charset="0"/>
                          </a:rPr>
                          <m:t>∗</m:t>
                        </m:r>
                      </m:sup>
                    </m:sSup>
                    <m:r>
                      <a:rPr lang="en-US" i="1">
                        <a:solidFill>
                          <a:srgbClr val="0070C0"/>
                        </a:solidFill>
                        <a:latin typeface="Cambria Math" panose="02040503050406030204" pitchFamily="18" charset="0"/>
                      </a:rPr>
                      <m:t>/4</m:t>
                    </m:r>
                  </m:oMath>
                </a14:m>
                <a:r>
                  <a:rPr lang="en-US" sz="1800" dirty="0">
                    <a:solidFill>
                      <a:srgbClr val="002060"/>
                    </a:solidFill>
                    <a:latin typeface="Candara" panose="020E0502030303020204" pitchFamily="34" charset="0"/>
                  </a:rPr>
                  <a:t> and </a:t>
                </a:r>
                <a14:m>
                  <m:oMath xmlns:m="http://schemas.openxmlformats.org/officeDocument/2006/math">
                    <m:sSub>
                      <m:sSubPr>
                        <m:ctrlPr>
                          <a:rPr lang="en-US" i="1" smtClean="0">
                            <a:solidFill>
                              <a:srgbClr val="0070C0"/>
                            </a:solidFill>
                            <a:latin typeface="Cambria Math" panose="02040503050406030204" pitchFamily="18" charset="0"/>
                          </a:rPr>
                        </m:ctrlPr>
                      </m:sSubPr>
                      <m:e>
                        <m:r>
                          <a:rPr lang="en-US" i="1">
                            <a:solidFill>
                              <a:srgbClr val="0070C0"/>
                            </a:solidFill>
                            <a:latin typeface="Cambria Math" panose="02040503050406030204" pitchFamily="18" charset="0"/>
                          </a:rPr>
                          <m:t>𝑇</m:t>
                        </m:r>
                      </m:e>
                      <m:sub>
                        <m:r>
                          <a:rPr lang="en-US" b="0" i="1" smtClean="0">
                            <a:solidFill>
                              <a:srgbClr val="0070C0"/>
                            </a:solidFill>
                            <a:latin typeface="Cambria Math" panose="02040503050406030204" pitchFamily="18" charset="0"/>
                          </a:rPr>
                          <m:t>2</m:t>
                        </m:r>
                      </m:sub>
                    </m:sSub>
                    <m:r>
                      <a:rPr lang="en-US" i="1">
                        <a:solidFill>
                          <a:srgbClr val="0070C0"/>
                        </a:solidFill>
                        <a:latin typeface="Cambria Math" panose="02040503050406030204" pitchFamily="18" charset="0"/>
                      </a:rPr>
                      <m:t>≤</m:t>
                    </m:r>
                    <m:sSup>
                      <m:sSupPr>
                        <m:ctrlPr>
                          <a:rPr lang="en-US" i="1">
                            <a:solidFill>
                              <a:srgbClr val="0070C0"/>
                            </a:solidFill>
                            <a:latin typeface="Cambria Math" panose="02040503050406030204" pitchFamily="18" charset="0"/>
                          </a:rPr>
                        </m:ctrlPr>
                      </m:sSupPr>
                      <m:e>
                        <m:r>
                          <a:rPr lang="en-US" i="1">
                            <a:solidFill>
                              <a:srgbClr val="0070C0"/>
                            </a:solidFill>
                            <a:latin typeface="Cambria Math" panose="02040503050406030204" pitchFamily="18" charset="0"/>
                          </a:rPr>
                          <m:t>𝑇</m:t>
                        </m:r>
                      </m:e>
                      <m:sup>
                        <m:r>
                          <a:rPr lang="en-US" i="1">
                            <a:solidFill>
                              <a:srgbClr val="0070C0"/>
                            </a:solidFill>
                            <a:latin typeface="Cambria Math" panose="02040503050406030204" pitchFamily="18" charset="0"/>
                          </a:rPr>
                          <m:t>∗</m:t>
                        </m:r>
                      </m:sup>
                    </m:sSup>
                    <m:r>
                      <a:rPr lang="en-US" i="1">
                        <a:solidFill>
                          <a:srgbClr val="0070C0"/>
                        </a:solidFill>
                        <a:latin typeface="Cambria Math" panose="02040503050406030204" pitchFamily="18" charset="0"/>
                      </a:rPr>
                      <m:t>/4 </m:t>
                    </m:r>
                  </m:oMath>
                </a14:m>
                <a:r>
                  <a:rPr lang="en-US" sz="1800" dirty="0">
                    <a:solidFill>
                      <a:srgbClr val="002060"/>
                    </a:solidFill>
                    <a:latin typeface="Candara" panose="020E0502030303020204" pitchFamily="34" charset="0"/>
                  </a:rPr>
                  <a:t>: </a:t>
                </a:r>
                <a14:m>
                  <m:oMath xmlns:m="http://schemas.openxmlformats.org/officeDocument/2006/math">
                    <m:sSubSup>
                      <m:sSubSupPr>
                        <m:ctrlPr>
                          <a:rPr lang="en-US" i="1" smtClean="0">
                            <a:solidFill>
                              <a:srgbClr val="0070C0"/>
                            </a:solidFill>
                            <a:latin typeface="Cambria Math" panose="02040503050406030204" pitchFamily="18" charset="0"/>
                          </a:rPr>
                        </m:ctrlPr>
                      </m:sSubSupPr>
                      <m:e>
                        <m:r>
                          <m:rPr>
                            <m:sty m:val="p"/>
                          </m:rPr>
                          <a:rPr lang="en-US">
                            <a:solidFill>
                              <a:srgbClr val="0070C0"/>
                            </a:solidFill>
                            <a:latin typeface="Cambria Math" panose="02040503050406030204" pitchFamily="18" charset="0"/>
                          </a:rPr>
                          <m:t>Adv</m:t>
                        </m:r>
                      </m:e>
                      <m:sub>
                        <m:sSup>
                          <m:sSupPr>
                            <m:ctrlPr>
                              <a:rPr lang="en-US" i="1">
                                <a:solidFill>
                                  <a:srgbClr val="0070C0"/>
                                </a:solidFill>
                                <a:latin typeface="Cambria Math" panose="02040503050406030204" pitchFamily="18" charset="0"/>
                              </a:rPr>
                            </m:ctrlPr>
                          </m:sSupPr>
                          <m:e>
                            <m:r>
                              <m:rPr>
                                <m:sty m:val="p"/>
                              </m:rPr>
                              <a:rPr lang="en-US">
                                <a:solidFill>
                                  <a:srgbClr val="0070C0"/>
                                </a:solidFill>
                                <a:latin typeface="Cambria Math" panose="02040503050406030204" pitchFamily="18" charset="0"/>
                              </a:rPr>
                              <m:t>Π</m:t>
                            </m:r>
                          </m:e>
                          <m:sup>
                            <m:r>
                              <a:rPr lang="en-US" i="1">
                                <a:solidFill>
                                  <a:srgbClr val="0070C0"/>
                                </a:solidFill>
                                <a:latin typeface="Cambria Math" panose="02040503050406030204" pitchFamily="18" charset="0"/>
                              </a:rPr>
                              <m:t>h</m:t>
                            </m:r>
                            <m:r>
                              <a:rPr lang="en-US" i="1">
                                <a:solidFill>
                                  <a:srgbClr val="0070C0"/>
                                </a:solidFill>
                                <a:latin typeface="Cambria Math" panose="02040503050406030204" pitchFamily="18" charset="0"/>
                              </a:rPr>
                              <m:t>(</m:t>
                            </m:r>
                            <m:r>
                              <a:rPr lang="en-US" i="1">
                                <a:solidFill>
                                  <a:srgbClr val="0070C0"/>
                                </a:solidFill>
                                <a:latin typeface="Cambria Math" panose="02040503050406030204" pitchFamily="18" charset="0"/>
                              </a:rPr>
                              <m:t>𝑎</m:t>
                            </m:r>
                            <m:r>
                              <a:rPr lang="en-US" i="1">
                                <a:solidFill>
                                  <a:srgbClr val="0070C0"/>
                                </a:solidFill>
                                <a:latin typeface="Cambria Math" panose="02040503050406030204" pitchFamily="18" charset="0"/>
                              </a:rPr>
                              <m:t>,.)</m:t>
                            </m:r>
                          </m:sup>
                        </m:sSup>
                      </m:sub>
                      <m:sup>
                        <m:r>
                          <m:rPr>
                            <m:sty m:val="p"/>
                          </m:rPr>
                          <a:rPr lang="en-US">
                            <a:solidFill>
                              <a:srgbClr val="0070C0"/>
                            </a:solidFill>
                            <a:latin typeface="Cambria Math" panose="02040503050406030204" pitchFamily="18" charset="0"/>
                          </a:rPr>
                          <m:t>sec</m:t>
                        </m:r>
                      </m:sup>
                    </m:sSubSup>
                    <m:d>
                      <m:dPr>
                        <m:ctrlPr>
                          <a:rPr lang="en-US" i="1">
                            <a:solidFill>
                              <a:srgbClr val="0070C0"/>
                            </a:solidFill>
                            <a:latin typeface="Cambria Math" panose="02040503050406030204" pitchFamily="18" charset="0"/>
                          </a:rPr>
                        </m:ctrlPr>
                      </m:dPr>
                      <m:e>
                        <m:r>
                          <a:rPr lang="en-US" b="0" i="1" smtClean="0">
                            <a:solidFill>
                              <a:srgbClr val="FF0000"/>
                            </a:solidFill>
                            <a:latin typeface="Cambria Math" panose="02040503050406030204" pitchFamily="18" charset="0"/>
                          </a:rPr>
                          <m:t>𝐴</m:t>
                        </m:r>
                      </m:e>
                    </m:d>
                    <m:r>
                      <a:rPr lang="en-US" b="0" i="1" dirty="0" smtClean="0">
                        <a:solidFill>
                          <a:srgbClr val="0070C0"/>
                        </a:solidFill>
                        <a:latin typeface="Cambria Math" panose="02040503050406030204" pitchFamily="18" charset="0"/>
                      </a:rPr>
                      <m:t>≤</m:t>
                    </m:r>
                    <m:r>
                      <a:rPr lang="en-US" i="1">
                        <a:solidFill>
                          <a:srgbClr val="0070C0"/>
                        </a:solidFill>
                        <a:latin typeface="Cambria Math" panose="02040503050406030204" pitchFamily="18" charset="0"/>
                      </a:rPr>
                      <m:t>0.9</m:t>
                    </m:r>
                  </m:oMath>
                </a14:m>
                <a:endParaRPr lang="en-US" b="1" dirty="0">
                  <a:latin typeface="Candara" panose="020E0502030303020204" pitchFamily="34" charset="0"/>
                </a:endParaRPr>
              </a:p>
            </p:txBody>
          </p:sp>
        </mc:Choice>
        <mc:Fallback>
          <p:sp>
            <p:nvSpPr>
              <p:cNvPr id="10" name="Rounded Rectangle 9">
                <a:extLst>
                  <a:ext uri="{FF2B5EF4-FFF2-40B4-BE49-F238E27FC236}">
                    <a16:creationId xmlns:a16="http://schemas.microsoft.com/office/drawing/2014/main" id="{26DC5CAD-BF16-EABC-AD98-1002214828FC}"/>
                  </a:ext>
                </a:extLst>
              </p:cNvPr>
              <p:cNvSpPr>
                <a:spLocks noRot="1" noChangeAspect="1" noMove="1" noResize="1" noEditPoints="1" noAdjustHandles="1" noChangeArrowheads="1" noChangeShapeType="1" noTextEdit="1"/>
              </p:cNvSpPr>
              <p:nvPr/>
            </p:nvSpPr>
            <p:spPr>
              <a:xfrm>
                <a:off x="2271990" y="5153237"/>
                <a:ext cx="7694462" cy="604142"/>
              </a:xfrm>
              <a:prstGeom prst="roundRect">
                <a:avLst/>
              </a:prstGeom>
              <a:blipFill>
                <a:blip r:embed="rId5"/>
                <a:stretch>
                  <a:fillRect/>
                </a:stretch>
              </a:blipFill>
              <a:ln>
                <a:solidFill>
                  <a:srgbClr val="C00000"/>
                </a:solidFill>
              </a:ln>
              <a:effectLst>
                <a:outerShdw blurRad="50800" dist="38100" dir="2700000" algn="tl" rotWithShape="0">
                  <a:prstClr val="black">
                    <a:alpha val="40000"/>
                  </a:prstClr>
                </a:outerShdw>
              </a:effectLst>
            </p:spPr>
            <p:txBody>
              <a:bodyPr/>
              <a:lstStyle/>
              <a:p>
                <a:r>
                  <a:rPr lang="en-US">
                    <a:noFill/>
                  </a:rPr>
                  <a:t> </a:t>
                </a:r>
              </a:p>
            </p:txBody>
          </p:sp>
        </mc:Fallback>
      </mc:AlternateContent>
      <p:sp>
        <p:nvSpPr>
          <p:cNvPr id="11" name="Down Arrow 10">
            <a:extLst>
              <a:ext uri="{FF2B5EF4-FFF2-40B4-BE49-F238E27FC236}">
                <a16:creationId xmlns:a16="http://schemas.microsoft.com/office/drawing/2014/main" id="{BE6A00B7-6A6B-42BC-19FF-32919AE305E4}"/>
              </a:ext>
            </a:extLst>
          </p:cNvPr>
          <p:cNvSpPr/>
          <p:nvPr/>
        </p:nvSpPr>
        <p:spPr>
          <a:xfrm>
            <a:off x="5855787" y="3922361"/>
            <a:ext cx="526869" cy="1039586"/>
          </a:xfrm>
          <a:prstGeom prst="downArrow">
            <a:avLst/>
          </a:prstGeom>
          <a:solidFill>
            <a:srgbClr val="C00000"/>
          </a:solidFill>
          <a:ln>
            <a:solidFill>
              <a:srgbClr val="C00000"/>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C947408A-4F4D-C5A6-B7B4-85A3D6B21B2E}"/>
              </a:ext>
            </a:extLst>
          </p:cNvPr>
          <p:cNvSpPr/>
          <p:nvPr/>
        </p:nvSpPr>
        <p:spPr>
          <a:xfrm>
            <a:off x="1158783" y="2443661"/>
            <a:ext cx="10401300" cy="3894546"/>
          </a:xfrm>
          <a:prstGeom prst="ellipse">
            <a:avLst/>
          </a:prstGeom>
          <a:noFill/>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latin typeface="Candara" panose="020E0502030303020204" pitchFamily="34" charset="0"/>
            </a:endParaRPr>
          </a:p>
        </p:txBody>
      </p:sp>
      <p:sp>
        <p:nvSpPr>
          <p:cNvPr id="6" name="TextBox 5">
            <a:extLst>
              <a:ext uri="{FF2B5EF4-FFF2-40B4-BE49-F238E27FC236}">
                <a16:creationId xmlns:a16="http://schemas.microsoft.com/office/drawing/2014/main" id="{CADC305B-A25C-0DA4-33A0-8FCE422C0B3F}"/>
              </a:ext>
            </a:extLst>
          </p:cNvPr>
          <p:cNvSpPr txBox="1"/>
          <p:nvPr/>
        </p:nvSpPr>
        <p:spPr>
          <a:xfrm>
            <a:off x="-124611" y="1675931"/>
            <a:ext cx="4512475" cy="1988106"/>
          </a:xfrm>
          <a:prstGeom prst="irregularSeal1">
            <a:avLst/>
          </a:prstGeom>
          <a:solidFill>
            <a:srgbClr val="FFFF00"/>
          </a:solidFill>
          <a:ln>
            <a:solidFill>
              <a:srgbClr val="C00000"/>
            </a:solidFill>
          </a:ln>
        </p:spPr>
        <p:txBody>
          <a:bodyPr wrap="square" rtlCol="0">
            <a:spAutoFit/>
          </a:bodyPr>
          <a:lstStyle/>
          <a:p>
            <a:pPr algn="l"/>
            <a:r>
              <a:rPr lang="en-US" sz="2000" dirty="0">
                <a:solidFill>
                  <a:srgbClr val="C00000"/>
                </a:solidFill>
                <a:latin typeface="Candara" panose="020E0502030303020204" pitchFamily="34" charset="0"/>
              </a:rPr>
              <a:t>Generic technique for concrete bounds!</a:t>
            </a:r>
          </a:p>
        </p:txBody>
      </p:sp>
    </p:spTree>
    <p:extLst>
      <p:ext uri="{BB962C8B-B14F-4D97-AF65-F5344CB8AC3E}">
        <p14:creationId xmlns:p14="http://schemas.microsoft.com/office/powerpoint/2010/main" val="2635679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P spid="10" grpId="0" animBg="1"/>
      <p:bldP spid="11" grpId="0" animBg="1"/>
      <p:bldP spid="3"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B996F1-7F95-5382-60F9-423699DCA511}"/>
              </a:ext>
            </a:extLst>
          </p:cNvPr>
          <p:cNvSpPr>
            <a:spLocks noGrp="1"/>
          </p:cNvSpPr>
          <p:nvPr>
            <p:ph type="title"/>
          </p:nvPr>
        </p:nvSpPr>
        <p:spPr/>
        <p:txBody>
          <a:bodyPr/>
          <a:lstStyle/>
          <a:p>
            <a:r>
              <a:rPr lang="en-US" dirty="0"/>
              <a:t>Generic technique</a:t>
            </a:r>
          </a:p>
        </p:txBody>
      </p:sp>
      <p:sp>
        <p:nvSpPr>
          <p:cNvPr id="4" name="Slide Number Placeholder 3">
            <a:extLst>
              <a:ext uri="{FF2B5EF4-FFF2-40B4-BE49-F238E27FC236}">
                <a16:creationId xmlns:a16="http://schemas.microsoft.com/office/drawing/2014/main" id="{33D9A161-3FC5-317C-B172-8EB704064461}"/>
              </a:ext>
            </a:extLst>
          </p:cNvPr>
          <p:cNvSpPr>
            <a:spLocks noGrp="1"/>
          </p:cNvSpPr>
          <p:nvPr>
            <p:ph type="sldNum" sz="quarter" idx="12"/>
          </p:nvPr>
        </p:nvSpPr>
        <p:spPr/>
        <p:txBody>
          <a:bodyPr/>
          <a:lstStyle/>
          <a:p>
            <a:fld id="{39E65F0E-D8D0-8548-A870-8F1E432EFAAD}" type="slidenum">
              <a:rPr lang="en-US" smtClean="0"/>
              <a:pPr/>
              <a:t>14</a:t>
            </a:fld>
            <a:endParaRPr lang="en-US"/>
          </a:p>
        </p:txBody>
      </p:sp>
      <mc:AlternateContent xmlns:mc="http://schemas.openxmlformats.org/markup-compatibility/2006">
        <mc:Choice xmlns:a14="http://schemas.microsoft.com/office/drawing/2010/main" Requires="a14">
          <p:sp>
            <p:nvSpPr>
              <p:cNvPr id="7" name="Rounded Rectangle 6">
                <a:extLst>
                  <a:ext uri="{FF2B5EF4-FFF2-40B4-BE49-F238E27FC236}">
                    <a16:creationId xmlns:a16="http://schemas.microsoft.com/office/drawing/2014/main" id="{0383EB9F-3148-249B-F621-8B4B788509C1}"/>
                  </a:ext>
                </a:extLst>
              </p:cNvPr>
              <p:cNvSpPr/>
              <p:nvPr/>
            </p:nvSpPr>
            <p:spPr>
              <a:xfrm>
                <a:off x="3499757" y="2000772"/>
                <a:ext cx="5974552" cy="604142"/>
              </a:xfrm>
              <a:prstGeom prst="roundRect">
                <a:avLst/>
              </a:prstGeom>
              <a:solidFill>
                <a:schemeClr val="accent2">
                  <a:lumMod val="20000"/>
                  <a:lumOff val="80000"/>
                </a:schemeClr>
              </a:solidFill>
              <a:ln>
                <a:solidFill>
                  <a:srgbClr val="C00000"/>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a:solidFill>
                      <a:srgbClr val="002060"/>
                    </a:solidFill>
                    <a:latin typeface="Candara" panose="020E0502030303020204" pitchFamily="34" charset="0"/>
                  </a:rPr>
                  <a:t> </a:t>
                </a:r>
                <a14:m>
                  <m:oMath xmlns:m="http://schemas.openxmlformats.org/officeDocument/2006/math">
                    <m:r>
                      <a:rPr lang="en-US" i="1" smtClean="0">
                        <a:solidFill>
                          <a:srgbClr val="0070C0"/>
                        </a:solidFill>
                        <a:latin typeface="Cambria Math" panose="02040503050406030204" pitchFamily="18" charset="0"/>
                      </a:rPr>
                      <m:t>∀</m:t>
                    </m:r>
                    <m:r>
                      <a:rPr lang="en-US" b="0" i="1" smtClean="0">
                        <a:solidFill>
                          <a:srgbClr val="FF0000"/>
                        </a:solidFill>
                        <a:latin typeface="Cambria Math" panose="02040503050406030204" pitchFamily="18" charset="0"/>
                      </a:rPr>
                      <m:t>𝐵</m:t>
                    </m:r>
                    <m:r>
                      <a:rPr lang="en-US" b="0" i="1" smtClean="0">
                        <a:solidFill>
                          <a:srgbClr val="FF0000"/>
                        </a:solidFill>
                        <a:latin typeface="Cambria Math" panose="02040503050406030204" pitchFamily="18" charset="0"/>
                      </a:rPr>
                      <m:t>′</m:t>
                    </m:r>
                  </m:oMath>
                </a14:m>
                <a:r>
                  <a:rPr lang="en-US" sz="1800" dirty="0">
                    <a:solidFill>
                      <a:srgbClr val="002060"/>
                    </a:solidFill>
                    <a:latin typeface="Candara" panose="020E0502030303020204" pitchFamily="34" charset="0"/>
                  </a:rPr>
                  <a:t> </a:t>
                </a:r>
                <a:r>
                  <a:rPr lang="en-US" dirty="0">
                    <a:solidFill>
                      <a:srgbClr val="002060"/>
                    </a:solidFill>
                    <a:latin typeface="Candara" panose="020E0502030303020204" pitchFamily="34" charset="0"/>
                  </a:rPr>
                  <a:t>making </a:t>
                </a:r>
                <a14:m>
                  <m:oMath xmlns:m="http://schemas.openxmlformats.org/officeDocument/2006/math">
                    <m:f>
                      <m:fPr>
                        <m:ctrlPr>
                          <a:rPr lang="en-US" b="0" i="1" smtClean="0">
                            <a:solidFill>
                              <a:srgbClr val="0070C0"/>
                            </a:solidFill>
                            <a:latin typeface="Cambria Math" panose="02040503050406030204" pitchFamily="18" charset="0"/>
                          </a:rPr>
                        </m:ctrlPr>
                      </m:fPr>
                      <m:num>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panose="02040503050406030204" pitchFamily="18" charset="0"/>
                              </a:rPr>
                              <m:t>𝑇</m:t>
                            </m:r>
                          </m:e>
                          <m:sub>
                            <m:r>
                              <a:rPr lang="en-US" b="0" i="1" smtClean="0">
                                <a:solidFill>
                                  <a:srgbClr val="0070C0"/>
                                </a:solidFill>
                                <a:latin typeface="Cambria Math" panose="02040503050406030204" pitchFamily="18" charset="0"/>
                              </a:rPr>
                              <m:t>1</m:t>
                            </m:r>
                          </m:sub>
                        </m:sSub>
                      </m:num>
                      <m:den>
                        <m:sSup>
                          <m:sSupPr>
                            <m:ctrlPr>
                              <a:rPr lang="en-US" b="0" i="1" smtClean="0">
                                <a:solidFill>
                                  <a:srgbClr val="0070C0"/>
                                </a:solidFill>
                                <a:latin typeface="Cambria Math" panose="02040503050406030204" pitchFamily="18" charset="0"/>
                              </a:rPr>
                            </m:ctrlPr>
                          </m:sSupPr>
                          <m:e>
                            <m:r>
                              <a:rPr lang="en-US" b="0" i="1" smtClean="0">
                                <a:solidFill>
                                  <a:srgbClr val="0070C0"/>
                                </a:solidFill>
                                <a:latin typeface="Cambria Math" panose="02040503050406030204" pitchFamily="18" charset="0"/>
                              </a:rPr>
                              <m:t>2</m:t>
                            </m:r>
                          </m:e>
                          <m:sup>
                            <m:r>
                              <a:rPr lang="en-US" b="0" i="1" smtClean="0">
                                <a:solidFill>
                                  <a:srgbClr val="0070C0"/>
                                </a:solidFill>
                                <a:latin typeface="Cambria Math" panose="02040503050406030204" pitchFamily="18" charset="0"/>
                              </a:rPr>
                              <m:t>𝑠</m:t>
                            </m:r>
                          </m:sup>
                        </m:sSup>
                      </m:den>
                    </m:f>
                    <m:r>
                      <a:rPr lang="en-US" b="0" i="1" smtClean="0">
                        <a:solidFill>
                          <a:srgbClr val="0070C0"/>
                        </a:solidFill>
                        <a:latin typeface="Cambria Math" panose="02040503050406030204" pitchFamily="18" charset="0"/>
                      </a:rPr>
                      <m:t>+</m:t>
                    </m:r>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panose="02040503050406030204" pitchFamily="18" charset="0"/>
                          </a:rPr>
                          <m:t>𝑇</m:t>
                        </m:r>
                      </m:e>
                      <m:sub>
                        <m:r>
                          <a:rPr lang="en-US" b="0" i="1" smtClean="0">
                            <a:solidFill>
                              <a:srgbClr val="0070C0"/>
                            </a:solidFill>
                            <a:latin typeface="Cambria Math" panose="02040503050406030204" pitchFamily="18" charset="0"/>
                          </a:rPr>
                          <m:t>2</m:t>
                        </m:r>
                      </m:sub>
                    </m:sSub>
                  </m:oMath>
                </a14:m>
                <a:r>
                  <a:rPr lang="en-US" dirty="0">
                    <a:solidFill>
                      <a:srgbClr val="0070C0"/>
                    </a:solidFill>
                    <a:latin typeface="Candara" panose="020E0502030303020204" pitchFamily="34" charset="0"/>
                  </a:rPr>
                  <a:t> </a:t>
                </a:r>
                <a:r>
                  <a:rPr lang="en-US" dirty="0">
                    <a:solidFill>
                      <a:srgbClr val="002060"/>
                    </a:solidFill>
                    <a:latin typeface="Candara" panose="020E0502030303020204" pitchFamily="34" charset="0"/>
                  </a:rPr>
                  <a:t>queries </a:t>
                </a:r>
                <a:r>
                  <a:rPr lang="en-US" u="sng" dirty="0">
                    <a:solidFill>
                      <a:srgbClr val="002060"/>
                    </a:solidFill>
                    <a:latin typeface="Candara" panose="020E0502030303020204" pitchFamily="34" charset="0"/>
                  </a:rPr>
                  <a:t>in expectation</a:t>
                </a:r>
                <a:r>
                  <a:rPr lang="en-US" dirty="0">
                    <a:solidFill>
                      <a:srgbClr val="002060"/>
                    </a:solidFill>
                    <a:latin typeface="Candara" panose="020E0502030303020204" pitchFamily="34" charset="0"/>
                  </a:rPr>
                  <a:t>: </a:t>
                </a:r>
                <a14:m>
                  <m:oMath xmlns:m="http://schemas.openxmlformats.org/officeDocument/2006/math">
                    <m:sSubSup>
                      <m:sSubSupPr>
                        <m:ctrlPr>
                          <a:rPr lang="en-US" sz="1800" i="1" smtClean="0">
                            <a:solidFill>
                              <a:srgbClr val="0070C0"/>
                            </a:solidFill>
                            <a:latin typeface="Cambria Math" panose="02040503050406030204" pitchFamily="18" charset="0"/>
                          </a:rPr>
                        </m:ctrlPr>
                      </m:sSubSupPr>
                      <m:e>
                        <m:r>
                          <m:rPr>
                            <m:sty m:val="p"/>
                          </m:rPr>
                          <a:rPr lang="en-US" sz="1800">
                            <a:solidFill>
                              <a:srgbClr val="0070C0"/>
                            </a:solidFill>
                            <a:latin typeface="Cambria Math" panose="02040503050406030204" pitchFamily="18" charset="0"/>
                          </a:rPr>
                          <m:t>Adv</m:t>
                        </m:r>
                      </m:e>
                      <m:sub>
                        <m:sSup>
                          <m:sSupPr>
                            <m:ctrlPr>
                              <a:rPr lang="en-US" sz="1800" i="1">
                                <a:solidFill>
                                  <a:srgbClr val="0070C0"/>
                                </a:solidFill>
                                <a:latin typeface="Cambria Math" panose="02040503050406030204" pitchFamily="18" charset="0"/>
                              </a:rPr>
                            </m:ctrlPr>
                          </m:sSupPr>
                          <m:e>
                            <m:r>
                              <m:rPr>
                                <m:sty m:val="p"/>
                              </m:rPr>
                              <a:rPr lang="en-US" sz="1800">
                                <a:solidFill>
                                  <a:srgbClr val="0070C0"/>
                                </a:solidFill>
                                <a:latin typeface="Cambria Math" panose="02040503050406030204" pitchFamily="18" charset="0"/>
                              </a:rPr>
                              <m:t>Π</m:t>
                            </m:r>
                          </m:e>
                          <m:sup>
                            <m:r>
                              <a:rPr lang="en-US" sz="1800" i="1">
                                <a:solidFill>
                                  <a:srgbClr val="0070C0"/>
                                </a:solidFill>
                                <a:latin typeface="Cambria Math" panose="02040503050406030204" pitchFamily="18" charset="0"/>
                              </a:rPr>
                              <m:t>𝑔</m:t>
                            </m:r>
                          </m:sup>
                        </m:sSup>
                      </m:sub>
                      <m:sup>
                        <m:r>
                          <m:rPr>
                            <m:sty m:val="p"/>
                          </m:rPr>
                          <a:rPr lang="en-US" sz="1800">
                            <a:solidFill>
                              <a:srgbClr val="0070C0"/>
                            </a:solidFill>
                            <a:latin typeface="Cambria Math" panose="02040503050406030204" pitchFamily="18" charset="0"/>
                          </a:rPr>
                          <m:t>sec</m:t>
                        </m:r>
                      </m:sup>
                    </m:sSubSup>
                    <m:r>
                      <a:rPr lang="en-US" sz="1800" i="1">
                        <a:solidFill>
                          <a:srgbClr val="0070C0"/>
                        </a:solidFill>
                        <a:latin typeface="Cambria Math" panose="02040503050406030204" pitchFamily="18" charset="0"/>
                      </a:rPr>
                      <m:t>(</m:t>
                    </m:r>
                    <m:r>
                      <a:rPr lang="en-US" sz="1800" b="0" i="1" smtClean="0">
                        <a:solidFill>
                          <a:srgbClr val="FF0000"/>
                        </a:solidFill>
                        <a:latin typeface="Cambria Math" panose="02040503050406030204" pitchFamily="18" charset="0"/>
                      </a:rPr>
                      <m:t>𝐵</m:t>
                    </m:r>
                    <m:r>
                      <a:rPr lang="en-US" sz="1800" b="0" i="1" smtClean="0">
                        <a:solidFill>
                          <a:srgbClr val="FF0000"/>
                        </a:solidFill>
                        <a:latin typeface="Cambria Math" panose="02040503050406030204" pitchFamily="18" charset="0"/>
                      </a:rPr>
                      <m:t>′)</m:t>
                    </m:r>
                  </m:oMath>
                </a14:m>
                <a:r>
                  <a:rPr lang="en-US" sz="1800" dirty="0">
                    <a:solidFill>
                      <a:srgbClr val="0070C0"/>
                    </a:solidFill>
                    <a:latin typeface="Candara" panose="020E0502030303020204" pitchFamily="34" charset="0"/>
                  </a:rPr>
                  <a:t> </a:t>
                </a:r>
                <a14:m>
                  <m:oMath xmlns:m="http://schemas.openxmlformats.org/officeDocument/2006/math">
                    <m:r>
                      <a:rPr lang="en-US" sz="1800">
                        <a:solidFill>
                          <a:srgbClr val="0070C0"/>
                        </a:solidFill>
                        <a:latin typeface="Cambria Math" panose="02040503050406030204" pitchFamily="18" charset="0"/>
                      </a:rPr>
                      <m:t>≤</m:t>
                    </m:r>
                    <m:r>
                      <a:rPr lang="en-US" sz="1800" b="0" i="1" smtClean="0">
                        <a:solidFill>
                          <a:srgbClr val="0070C0"/>
                        </a:solidFill>
                        <a:latin typeface="Cambria Math" panose="02040503050406030204" pitchFamily="18" charset="0"/>
                      </a:rPr>
                      <m:t>𝜖</m:t>
                    </m:r>
                  </m:oMath>
                </a14:m>
                <a:endParaRPr lang="en-US" b="1" dirty="0">
                  <a:latin typeface="Candara" panose="020E0502030303020204" pitchFamily="34" charset="0"/>
                </a:endParaRPr>
              </a:p>
            </p:txBody>
          </p:sp>
        </mc:Choice>
        <mc:Fallback>
          <p:sp>
            <p:nvSpPr>
              <p:cNvPr id="7" name="Rounded Rectangle 6">
                <a:extLst>
                  <a:ext uri="{FF2B5EF4-FFF2-40B4-BE49-F238E27FC236}">
                    <a16:creationId xmlns:a16="http://schemas.microsoft.com/office/drawing/2014/main" id="{0383EB9F-3148-249B-F621-8B4B788509C1}"/>
                  </a:ext>
                </a:extLst>
              </p:cNvPr>
              <p:cNvSpPr>
                <a:spLocks noRot="1" noChangeAspect="1" noMove="1" noResize="1" noEditPoints="1" noAdjustHandles="1" noChangeArrowheads="1" noChangeShapeType="1" noTextEdit="1"/>
              </p:cNvSpPr>
              <p:nvPr/>
            </p:nvSpPr>
            <p:spPr>
              <a:xfrm>
                <a:off x="3499757" y="2000772"/>
                <a:ext cx="5974552" cy="604142"/>
              </a:xfrm>
              <a:prstGeom prst="roundRect">
                <a:avLst/>
              </a:prstGeom>
              <a:blipFill>
                <a:blip r:embed="rId3"/>
                <a:stretch>
                  <a:fillRect/>
                </a:stretch>
              </a:blipFill>
              <a:ln>
                <a:solidFill>
                  <a:srgbClr val="C00000"/>
                </a:solidFill>
              </a:ln>
              <a:effectLst>
                <a:outerShdw blurRad="50800" dist="38100" dir="2700000" algn="tl" rotWithShape="0">
                  <a:prstClr val="black">
                    <a:alpha val="40000"/>
                  </a:prstClr>
                </a:outerShdw>
              </a:effec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0" name="Rounded Rectangle 9">
                <a:extLst>
                  <a:ext uri="{FF2B5EF4-FFF2-40B4-BE49-F238E27FC236}">
                    <a16:creationId xmlns:a16="http://schemas.microsoft.com/office/drawing/2014/main" id="{26DC5CAD-BF16-EABC-AD98-1002214828FC}"/>
                  </a:ext>
                </a:extLst>
              </p:cNvPr>
              <p:cNvSpPr/>
              <p:nvPr/>
            </p:nvSpPr>
            <p:spPr>
              <a:xfrm>
                <a:off x="4081175" y="4009568"/>
                <a:ext cx="4811716" cy="604142"/>
              </a:xfrm>
              <a:prstGeom prst="roundRect">
                <a:avLst/>
              </a:prstGeom>
              <a:solidFill>
                <a:schemeClr val="accent2">
                  <a:lumMod val="20000"/>
                  <a:lumOff val="80000"/>
                </a:schemeClr>
              </a:solidFill>
              <a:ln>
                <a:solidFill>
                  <a:srgbClr val="C00000"/>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a:solidFill>
                      <a:srgbClr val="002060"/>
                    </a:solidFill>
                    <a:latin typeface="Candara" panose="020E0502030303020204" pitchFamily="34" charset="0"/>
                  </a:rPr>
                  <a:t> </a:t>
                </a:r>
                <a14:m>
                  <m:oMath xmlns:m="http://schemas.openxmlformats.org/officeDocument/2006/math">
                    <m:r>
                      <a:rPr lang="en-US" i="1" smtClean="0">
                        <a:solidFill>
                          <a:srgbClr val="0070C0"/>
                        </a:solidFill>
                        <a:latin typeface="Cambria Math" panose="02040503050406030204" pitchFamily="18" charset="0"/>
                      </a:rPr>
                      <m:t>∀</m:t>
                    </m:r>
                    <m:sSub>
                      <m:sSubPr>
                        <m:ctrlPr>
                          <a:rPr lang="en-US" i="1">
                            <a:solidFill>
                              <a:srgbClr val="0070C0"/>
                            </a:solidFill>
                            <a:latin typeface="Cambria Math" panose="02040503050406030204" pitchFamily="18" charset="0"/>
                          </a:rPr>
                        </m:ctrlPr>
                      </m:sSubPr>
                      <m:e>
                        <m:r>
                          <a:rPr lang="en-US" i="1">
                            <a:solidFill>
                              <a:srgbClr val="0070C0"/>
                            </a:solidFill>
                            <a:latin typeface="Cambria Math" panose="02040503050406030204" pitchFamily="18" charset="0"/>
                          </a:rPr>
                          <m:t> (</m:t>
                        </m:r>
                        <m:r>
                          <a:rPr lang="en-US" i="1">
                            <a:solidFill>
                              <a:srgbClr val="0070C0"/>
                            </a:solidFill>
                            <a:latin typeface="Cambria Math" panose="02040503050406030204" pitchFamily="18" charset="0"/>
                          </a:rPr>
                          <m:t>𝑇</m:t>
                        </m:r>
                      </m:e>
                      <m:sub>
                        <m:r>
                          <a:rPr lang="en-US" i="1">
                            <a:solidFill>
                              <a:srgbClr val="0070C0"/>
                            </a:solidFill>
                            <a:latin typeface="Cambria Math" panose="02040503050406030204" pitchFamily="18" charset="0"/>
                          </a:rPr>
                          <m:t>1</m:t>
                        </m:r>
                      </m:sub>
                    </m:sSub>
                    <m:r>
                      <a:rPr lang="en-US" i="1">
                        <a:solidFill>
                          <a:srgbClr val="0070C0"/>
                        </a:solidFill>
                        <a:latin typeface="Cambria Math" panose="02040503050406030204" pitchFamily="18" charset="0"/>
                      </a:rPr>
                      <m:t>,</m:t>
                    </m:r>
                    <m:sSub>
                      <m:sSubPr>
                        <m:ctrlPr>
                          <a:rPr lang="en-US" i="1">
                            <a:solidFill>
                              <a:srgbClr val="0070C0"/>
                            </a:solidFill>
                            <a:latin typeface="Cambria Math" panose="02040503050406030204" pitchFamily="18" charset="0"/>
                          </a:rPr>
                        </m:ctrlPr>
                      </m:sSubPr>
                      <m:e>
                        <m:r>
                          <a:rPr lang="en-US" i="1">
                            <a:solidFill>
                              <a:srgbClr val="0070C0"/>
                            </a:solidFill>
                            <a:latin typeface="Cambria Math" panose="02040503050406030204" pitchFamily="18" charset="0"/>
                          </a:rPr>
                          <m:t>𝑇</m:t>
                        </m:r>
                      </m:e>
                      <m:sub>
                        <m:r>
                          <a:rPr lang="en-US" i="1">
                            <a:solidFill>
                              <a:srgbClr val="0070C0"/>
                            </a:solidFill>
                            <a:latin typeface="Cambria Math" panose="02040503050406030204" pitchFamily="18" charset="0"/>
                          </a:rPr>
                          <m:t>2</m:t>
                        </m:r>
                      </m:sub>
                    </m:sSub>
                    <m:r>
                      <a:rPr lang="en-US" i="1">
                        <a:solidFill>
                          <a:srgbClr val="0070C0"/>
                        </a:solidFill>
                        <a:latin typeface="Cambria Math" panose="02040503050406030204" pitchFamily="18" charset="0"/>
                      </a:rPr>
                      <m:t>)</m:t>
                    </m:r>
                    <m:r>
                      <m:rPr>
                        <m:nor/>
                      </m:rPr>
                      <a:rPr lang="en-US" dirty="0">
                        <a:solidFill>
                          <a:srgbClr val="000000"/>
                        </a:solidFill>
                        <a:latin typeface="Candara" panose="020E0502030303020204" pitchFamily="34" charset="0"/>
                      </a:rPr>
                      <m:t>−</m:t>
                    </m:r>
                    <m:r>
                      <m:rPr>
                        <m:nor/>
                      </m:rPr>
                      <a:rPr lang="en-US" dirty="0">
                        <a:solidFill>
                          <a:srgbClr val="000000"/>
                        </a:solidFill>
                        <a:latin typeface="Candara" panose="020E0502030303020204" pitchFamily="34" charset="0"/>
                      </a:rPr>
                      <m:t>adversaries</m:t>
                    </m:r>
                    <m:r>
                      <m:rPr>
                        <m:nor/>
                      </m:rPr>
                      <a:rPr lang="en-US" dirty="0">
                        <a:solidFill>
                          <a:srgbClr val="000000"/>
                        </a:solidFill>
                        <a:latin typeface="Candara" panose="020E0502030303020204" pitchFamily="34" charset="0"/>
                      </a:rPr>
                      <m:t> </m:t>
                    </m:r>
                    <m:r>
                      <a:rPr lang="en-US" b="0" i="1" smtClean="0">
                        <a:solidFill>
                          <a:srgbClr val="FF0000"/>
                        </a:solidFill>
                        <a:latin typeface="Cambria Math" panose="02040503050406030204" pitchFamily="18" charset="0"/>
                      </a:rPr>
                      <m:t>𝐴</m:t>
                    </m:r>
                  </m:oMath>
                </a14:m>
                <a:r>
                  <a:rPr lang="en-US" sz="1800" dirty="0">
                    <a:solidFill>
                      <a:srgbClr val="002060"/>
                    </a:solidFill>
                    <a:latin typeface="Candara" panose="020E0502030303020204" pitchFamily="34" charset="0"/>
                  </a:rPr>
                  <a:t>: </a:t>
                </a:r>
                <a14:m>
                  <m:oMath xmlns:m="http://schemas.openxmlformats.org/officeDocument/2006/math">
                    <m:sSubSup>
                      <m:sSubSupPr>
                        <m:ctrlPr>
                          <a:rPr lang="en-US" i="1" smtClean="0">
                            <a:solidFill>
                              <a:srgbClr val="0070C0"/>
                            </a:solidFill>
                            <a:latin typeface="Cambria Math" panose="02040503050406030204" pitchFamily="18" charset="0"/>
                          </a:rPr>
                        </m:ctrlPr>
                      </m:sSubSupPr>
                      <m:e>
                        <m:r>
                          <m:rPr>
                            <m:sty m:val="p"/>
                          </m:rPr>
                          <a:rPr lang="en-US">
                            <a:solidFill>
                              <a:srgbClr val="0070C0"/>
                            </a:solidFill>
                            <a:latin typeface="Cambria Math" panose="02040503050406030204" pitchFamily="18" charset="0"/>
                          </a:rPr>
                          <m:t>Adv</m:t>
                        </m:r>
                      </m:e>
                      <m:sub>
                        <m:sSup>
                          <m:sSupPr>
                            <m:ctrlPr>
                              <a:rPr lang="en-US" i="1">
                                <a:solidFill>
                                  <a:srgbClr val="0070C0"/>
                                </a:solidFill>
                                <a:latin typeface="Cambria Math" panose="02040503050406030204" pitchFamily="18" charset="0"/>
                              </a:rPr>
                            </m:ctrlPr>
                          </m:sSupPr>
                          <m:e>
                            <m:r>
                              <m:rPr>
                                <m:sty m:val="p"/>
                              </m:rPr>
                              <a:rPr lang="en-US">
                                <a:solidFill>
                                  <a:srgbClr val="0070C0"/>
                                </a:solidFill>
                                <a:latin typeface="Cambria Math" panose="02040503050406030204" pitchFamily="18" charset="0"/>
                              </a:rPr>
                              <m:t>Π</m:t>
                            </m:r>
                          </m:e>
                          <m:sup>
                            <m:r>
                              <a:rPr lang="en-US" i="1">
                                <a:solidFill>
                                  <a:srgbClr val="0070C0"/>
                                </a:solidFill>
                                <a:latin typeface="Cambria Math" panose="02040503050406030204" pitchFamily="18" charset="0"/>
                              </a:rPr>
                              <m:t>h</m:t>
                            </m:r>
                            <m:r>
                              <a:rPr lang="en-US" i="1">
                                <a:solidFill>
                                  <a:srgbClr val="0070C0"/>
                                </a:solidFill>
                                <a:latin typeface="Cambria Math" panose="02040503050406030204" pitchFamily="18" charset="0"/>
                              </a:rPr>
                              <m:t>(</m:t>
                            </m:r>
                            <m:r>
                              <a:rPr lang="en-US" i="1">
                                <a:solidFill>
                                  <a:srgbClr val="0070C0"/>
                                </a:solidFill>
                                <a:latin typeface="Cambria Math" panose="02040503050406030204" pitchFamily="18" charset="0"/>
                              </a:rPr>
                              <m:t>𝑎</m:t>
                            </m:r>
                            <m:r>
                              <a:rPr lang="en-US" i="1">
                                <a:solidFill>
                                  <a:srgbClr val="0070C0"/>
                                </a:solidFill>
                                <a:latin typeface="Cambria Math" panose="02040503050406030204" pitchFamily="18" charset="0"/>
                              </a:rPr>
                              <m:t>,.)</m:t>
                            </m:r>
                          </m:sup>
                        </m:sSup>
                      </m:sub>
                      <m:sup>
                        <m:r>
                          <m:rPr>
                            <m:sty m:val="p"/>
                          </m:rPr>
                          <a:rPr lang="en-US">
                            <a:solidFill>
                              <a:srgbClr val="0070C0"/>
                            </a:solidFill>
                            <a:latin typeface="Cambria Math" panose="02040503050406030204" pitchFamily="18" charset="0"/>
                          </a:rPr>
                          <m:t>sec</m:t>
                        </m:r>
                      </m:sup>
                    </m:sSubSup>
                    <m:d>
                      <m:dPr>
                        <m:ctrlPr>
                          <a:rPr lang="en-US" i="1">
                            <a:solidFill>
                              <a:srgbClr val="0070C0"/>
                            </a:solidFill>
                            <a:latin typeface="Cambria Math" panose="02040503050406030204" pitchFamily="18" charset="0"/>
                          </a:rPr>
                        </m:ctrlPr>
                      </m:dPr>
                      <m:e>
                        <m:r>
                          <a:rPr lang="en-US" b="0" i="1" smtClean="0">
                            <a:solidFill>
                              <a:srgbClr val="FF0000"/>
                            </a:solidFill>
                            <a:latin typeface="Cambria Math" panose="02040503050406030204" pitchFamily="18" charset="0"/>
                          </a:rPr>
                          <m:t>𝐴</m:t>
                        </m:r>
                      </m:e>
                    </m:d>
                    <m:r>
                      <a:rPr lang="en-US" b="0" i="1" dirty="0" smtClean="0">
                        <a:solidFill>
                          <a:srgbClr val="0070C0"/>
                        </a:solidFill>
                        <a:latin typeface="Cambria Math" panose="02040503050406030204" pitchFamily="18" charset="0"/>
                      </a:rPr>
                      <m:t>≤</m:t>
                    </m:r>
                    <m:r>
                      <a:rPr lang="en-US" i="1">
                        <a:solidFill>
                          <a:srgbClr val="0070C0"/>
                        </a:solidFill>
                        <a:latin typeface="Cambria Math" panose="02040503050406030204" pitchFamily="18" charset="0"/>
                      </a:rPr>
                      <m:t>𝜖</m:t>
                    </m:r>
                  </m:oMath>
                </a14:m>
                <a:endParaRPr lang="en-US" b="1" dirty="0">
                  <a:latin typeface="Candara" panose="020E0502030303020204" pitchFamily="34" charset="0"/>
                </a:endParaRPr>
              </a:p>
            </p:txBody>
          </p:sp>
        </mc:Choice>
        <mc:Fallback>
          <p:sp>
            <p:nvSpPr>
              <p:cNvPr id="10" name="Rounded Rectangle 9">
                <a:extLst>
                  <a:ext uri="{FF2B5EF4-FFF2-40B4-BE49-F238E27FC236}">
                    <a16:creationId xmlns:a16="http://schemas.microsoft.com/office/drawing/2014/main" id="{26DC5CAD-BF16-EABC-AD98-1002214828FC}"/>
                  </a:ext>
                </a:extLst>
              </p:cNvPr>
              <p:cNvSpPr>
                <a:spLocks noRot="1" noChangeAspect="1" noMove="1" noResize="1" noEditPoints="1" noAdjustHandles="1" noChangeArrowheads="1" noChangeShapeType="1" noTextEdit="1"/>
              </p:cNvSpPr>
              <p:nvPr/>
            </p:nvSpPr>
            <p:spPr>
              <a:xfrm>
                <a:off x="4081175" y="4009568"/>
                <a:ext cx="4811716" cy="604142"/>
              </a:xfrm>
              <a:prstGeom prst="roundRect">
                <a:avLst/>
              </a:prstGeom>
              <a:blipFill>
                <a:blip r:embed="rId4"/>
                <a:stretch>
                  <a:fillRect/>
                </a:stretch>
              </a:blipFill>
              <a:ln>
                <a:solidFill>
                  <a:srgbClr val="C00000"/>
                </a:solidFill>
              </a:ln>
              <a:effectLst>
                <a:outerShdw blurRad="50800" dist="38100" dir="2700000" algn="tl" rotWithShape="0">
                  <a:prstClr val="black">
                    <a:alpha val="40000"/>
                  </a:prstClr>
                </a:outerShdw>
              </a:effectLst>
            </p:spPr>
            <p:txBody>
              <a:bodyPr/>
              <a:lstStyle/>
              <a:p>
                <a:r>
                  <a:rPr lang="en-US">
                    <a:noFill/>
                  </a:rPr>
                  <a:t> </a:t>
                </a:r>
              </a:p>
            </p:txBody>
          </p:sp>
        </mc:Fallback>
      </mc:AlternateContent>
      <p:sp>
        <p:nvSpPr>
          <p:cNvPr id="11" name="Down Arrow 10">
            <a:extLst>
              <a:ext uri="{FF2B5EF4-FFF2-40B4-BE49-F238E27FC236}">
                <a16:creationId xmlns:a16="http://schemas.microsoft.com/office/drawing/2014/main" id="{BE6A00B7-6A6B-42BC-19FF-32919AE305E4}"/>
              </a:ext>
            </a:extLst>
          </p:cNvPr>
          <p:cNvSpPr/>
          <p:nvPr/>
        </p:nvSpPr>
        <p:spPr>
          <a:xfrm>
            <a:off x="6145103" y="2788120"/>
            <a:ext cx="526869" cy="1039586"/>
          </a:xfrm>
          <a:prstGeom prst="downArrow">
            <a:avLst/>
          </a:prstGeom>
          <a:solidFill>
            <a:srgbClr val="C00000"/>
          </a:solidFill>
          <a:ln>
            <a:solidFill>
              <a:srgbClr val="C00000"/>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B3DB0822-0274-57B4-DDE2-91043B86ECED}"/>
                  </a:ext>
                </a:extLst>
              </p:cNvPr>
              <p:cNvSpPr txBox="1"/>
              <p:nvPr/>
            </p:nvSpPr>
            <p:spPr>
              <a:xfrm>
                <a:off x="5336032" y="1045480"/>
                <a:ext cx="5417312" cy="461665"/>
              </a:xfrm>
              <a:prstGeom prst="rect">
                <a:avLst/>
              </a:prstGeom>
              <a:noFill/>
            </p:spPr>
            <p:txBody>
              <a:bodyPr wrap="square" rtlCol="0">
                <a:spAutoFit/>
              </a:bodyPr>
              <a:lstStyle/>
              <a:p>
                <a:pPr algn="ctr"/>
                <a:r>
                  <a:rPr lang="en-US" sz="2400" b="0" dirty="0">
                    <a:latin typeface="Candara" panose="020E0502030303020204" pitchFamily="34" charset="0"/>
                    <a:ea typeface="Helvetica" charset="0"/>
                    <a:cs typeface="Helvetica" charset="0"/>
                  </a:rPr>
                  <a:t>Use </a:t>
                </a:r>
                <a:r>
                  <a:rPr lang="en-US" sz="2400" b="0" dirty="0">
                    <a:solidFill>
                      <a:srgbClr val="C00000"/>
                    </a:solidFill>
                    <a:latin typeface="Candara" panose="020E0502030303020204" pitchFamily="34" charset="0"/>
                    <a:ea typeface="Helvetica" charset="0"/>
                    <a:cs typeface="Helvetica" charset="0"/>
                  </a:rPr>
                  <a:t>[Jaeger-Tessaro ‘20] </a:t>
                </a:r>
                <a:r>
                  <a:rPr lang="en-US" sz="2400" b="0" dirty="0">
                    <a:solidFill>
                      <a:schemeClr val="tx1"/>
                    </a:solidFill>
                    <a:latin typeface="Candara" panose="020E0502030303020204" pitchFamily="34" charset="0"/>
                    <a:ea typeface="Helvetica" charset="0"/>
                    <a:cs typeface="Helvetica" charset="0"/>
                  </a:rPr>
                  <a:t>to compute </a:t>
                </a:r>
                <a14:m>
                  <m:oMath xmlns:m="http://schemas.openxmlformats.org/officeDocument/2006/math">
                    <m:r>
                      <a:rPr lang="en-US" sz="2400" b="0" i="1" smtClean="0">
                        <a:solidFill>
                          <a:schemeClr val="tx1"/>
                        </a:solidFill>
                        <a:latin typeface="Cambria Math" panose="02040503050406030204" pitchFamily="18" charset="0"/>
                      </a:rPr>
                      <m:t>𝜖</m:t>
                    </m:r>
                  </m:oMath>
                </a14:m>
                <a:r>
                  <a:rPr lang="en-US" sz="2400" b="0" dirty="0">
                    <a:solidFill>
                      <a:schemeClr val="tx1"/>
                    </a:solidFill>
                    <a:latin typeface="Candara" panose="020E0502030303020204" pitchFamily="34" charset="0"/>
                    <a:ea typeface="Helvetica" charset="0"/>
                    <a:cs typeface="Helvetica" charset="0"/>
                  </a:rPr>
                  <a:t>! </a:t>
                </a:r>
                <a:endParaRPr lang="en-US" sz="2400" b="0" dirty="0">
                  <a:solidFill>
                    <a:srgbClr val="C00000"/>
                  </a:solidFill>
                  <a:latin typeface="Candara" panose="020E0502030303020204" pitchFamily="34" charset="0"/>
                  <a:ea typeface="Helvetica" charset="0"/>
                  <a:cs typeface="Helvetica" charset="0"/>
                </a:endParaRPr>
              </a:p>
            </p:txBody>
          </p:sp>
        </mc:Choice>
        <mc:Fallback xmlns="">
          <p:sp>
            <p:nvSpPr>
              <p:cNvPr id="12" name="TextBox 11">
                <a:extLst>
                  <a:ext uri="{FF2B5EF4-FFF2-40B4-BE49-F238E27FC236}">
                    <a16:creationId xmlns:a16="http://schemas.microsoft.com/office/drawing/2014/main" id="{B3DB0822-0274-57B4-DDE2-91043B86ECED}"/>
                  </a:ext>
                </a:extLst>
              </p:cNvPr>
              <p:cNvSpPr txBox="1">
                <a:spLocks noRot="1" noChangeAspect="1" noMove="1" noResize="1" noEditPoints="1" noAdjustHandles="1" noChangeArrowheads="1" noChangeShapeType="1" noTextEdit="1"/>
              </p:cNvSpPr>
              <p:nvPr/>
            </p:nvSpPr>
            <p:spPr>
              <a:xfrm>
                <a:off x="5336032" y="1045480"/>
                <a:ext cx="5417312" cy="461665"/>
              </a:xfrm>
              <a:prstGeom prst="rect">
                <a:avLst/>
              </a:prstGeom>
              <a:blipFill>
                <a:blip r:embed="rId5"/>
                <a:stretch>
                  <a:fillRect t="-8108" r="-937" b="-29730"/>
                </a:stretch>
              </a:blipFill>
            </p:spPr>
            <p:txBody>
              <a:bodyPr/>
              <a:lstStyle/>
              <a:p>
                <a:r>
                  <a:rPr lang="en-US">
                    <a:noFill/>
                  </a:rPr>
                  <a:t> </a:t>
                </a:r>
              </a:p>
            </p:txBody>
          </p:sp>
        </mc:Fallback>
      </mc:AlternateContent>
      <p:cxnSp>
        <p:nvCxnSpPr>
          <p:cNvPr id="13" name="Straight Arrow Connector 12">
            <a:extLst>
              <a:ext uri="{FF2B5EF4-FFF2-40B4-BE49-F238E27FC236}">
                <a16:creationId xmlns:a16="http://schemas.microsoft.com/office/drawing/2014/main" id="{F05EDE69-B075-D218-C0E3-4D4514C2410D}"/>
              </a:ext>
            </a:extLst>
          </p:cNvPr>
          <p:cNvCxnSpPr>
            <a:cxnSpLocks/>
            <a:stCxn id="12" idx="2"/>
          </p:cNvCxnSpPr>
          <p:nvPr/>
        </p:nvCxnSpPr>
        <p:spPr>
          <a:xfrm>
            <a:off x="8044688" y="1507145"/>
            <a:ext cx="1154176" cy="687415"/>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0215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3D091-FB89-F90B-820C-A9CBB89E9944}"/>
              </a:ext>
            </a:extLst>
          </p:cNvPr>
          <p:cNvSpPr>
            <a:spLocks noGrp="1"/>
          </p:cNvSpPr>
          <p:nvPr>
            <p:ph type="title"/>
          </p:nvPr>
        </p:nvSpPr>
        <p:spPr/>
        <p:txBody>
          <a:bodyPr/>
          <a:lstStyle/>
          <a:p>
            <a:r>
              <a:rPr lang="en-US" dirty="0"/>
              <a:t>Salted Random Oracles – Generic Technique</a:t>
            </a:r>
          </a:p>
        </p:txBody>
      </p:sp>
      <p:sp>
        <p:nvSpPr>
          <p:cNvPr id="4" name="Slide Number Placeholder 3">
            <a:extLst>
              <a:ext uri="{FF2B5EF4-FFF2-40B4-BE49-F238E27FC236}">
                <a16:creationId xmlns:a16="http://schemas.microsoft.com/office/drawing/2014/main" id="{ED898105-C6DD-8F0C-4B13-3816DDAA5DE8}"/>
              </a:ext>
            </a:extLst>
          </p:cNvPr>
          <p:cNvSpPr>
            <a:spLocks noGrp="1"/>
          </p:cNvSpPr>
          <p:nvPr>
            <p:ph type="sldNum" sz="quarter" idx="12"/>
          </p:nvPr>
        </p:nvSpPr>
        <p:spPr/>
        <p:txBody>
          <a:bodyPr/>
          <a:lstStyle/>
          <a:p>
            <a:fld id="{C7ABA984-2DFB-1240-9A7E-58F7E0AF05BD}" type="slidenum">
              <a:rPr lang="en-US" smtClean="0"/>
              <a:t>15</a:t>
            </a:fld>
            <a:endParaRPr lang="en-US" dirty="0"/>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DEA09BCB-005F-B03D-8CE7-8BBEF85EF3F9}"/>
                  </a:ext>
                </a:extLst>
              </p:cNvPr>
              <p:cNvSpPr txBox="1"/>
              <p:nvPr/>
            </p:nvSpPr>
            <p:spPr>
              <a:xfrm>
                <a:off x="838200" y="1478309"/>
                <a:ext cx="7645683" cy="613951"/>
              </a:xfrm>
              <a:prstGeom prst="rect">
                <a:avLst/>
              </a:prstGeom>
              <a:noFill/>
            </p:spPr>
            <p:txBody>
              <a:bodyPr wrap="none" rtlCol="0">
                <a:spAutoFit/>
              </a:bodyPr>
              <a:lstStyle/>
              <a:p>
                <a:r>
                  <a:rPr lang="en-US" sz="2400" dirty="0">
                    <a:latin typeface="Candara" panose="020E0502030303020204" pitchFamily="34" charset="0"/>
                  </a:rPr>
                  <a:t>Given </a:t>
                </a:r>
                <a14:m>
                  <m:oMath xmlns:m="http://schemas.openxmlformats.org/officeDocument/2006/math">
                    <m:r>
                      <a:rPr lang="en-US" sz="2400" i="1">
                        <a:solidFill>
                          <a:srgbClr val="C00000"/>
                        </a:solidFill>
                        <a:latin typeface="Cambria Math" panose="02040503050406030204" pitchFamily="18" charset="0"/>
                      </a:rPr>
                      <m:t>𝑎</m:t>
                    </m:r>
                    <m:groupChr>
                      <m:groupChrPr>
                        <m:chr m:val="←"/>
                        <m:vertJc m:val="bot"/>
                        <m:ctrlPr>
                          <a:rPr lang="en-US" sz="2400" i="1">
                            <a:solidFill>
                              <a:srgbClr val="0070C0"/>
                            </a:solidFill>
                            <a:latin typeface="Cambria Math" panose="02040503050406030204" pitchFamily="18" charset="0"/>
                          </a:rPr>
                        </m:ctrlPr>
                      </m:groupChrPr>
                      <m:e>
                        <m:r>
                          <a:rPr lang="en-US" sz="2400" i="1">
                            <a:solidFill>
                              <a:srgbClr val="0070C0"/>
                            </a:solidFill>
                            <a:latin typeface="Cambria Math" panose="02040503050406030204" pitchFamily="18" charset="0"/>
                          </a:rPr>
                          <m:t>$</m:t>
                        </m:r>
                      </m:e>
                    </m:groupChr>
                    <m:sSup>
                      <m:sSupPr>
                        <m:ctrlPr>
                          <a:rPr lang="en-US" sz="2400" i="1">
                            <a:solidFill>
                              <a:srgbClr val="0070C0"/>
                            </a:solidFill>
                            <a:latin typeface="Cambria Math" panose="02040503050406030204" pitchFamily="18" charset="0"/>
                          </a:rPr>
                        </m:ctrlPr>
                      </m:sSupPr>
                      <m:e>
                        <m:d>
                          <m:dPr>
                            <m:begChr m:val="{"/>
                            <m:endChr m:val="}"/>
                            <m:ctrlPr>
                              <a:rPr lang="en-US" sz="2400" i="1">
                                <a:solidFill>
                                  <a:srgbClr val="0070C0"/>
                                </a:solidFill>
                                <a:latin typeface="Cambria Math" panose="02040503050406030204" pitchFamily="18" charset="0"/>
                              </a:rPr>
                            </m:ctrlPr>
                          </m:dPr>
                          <m:e>
                            <m:r>
                              <a:rPr lang="en-US" sz="2400" i="1">
                                <a:solidFill>
                                  <a:srgbClr val="0070C0"/>
                                </a:solidFill>
                                <a:latin typeface="Cambria Math" panose="02040503050406030204" pitchFamily="18" charset="0"/>
                              </a:rPr>
                              <m:t>0,1</m:t>
                            </m:r>
                          </m:e>
                        </m:d>
                      </m:e>
                      <m:sup>
                        <m:r>
                          <a:rPr lang="en-US" sz="2400" i="1">
                            <a:solidFill>
                              <a:srgbClr val="0070C0"/>
                            </a:solidFill>
                            <a:latin typeface="Cambria Math" panose="02040503050406030204" pitchFamily="18" charset="0"/>
                          </a:rPr>
                          <m:t>𝑠</m:t>
                        </m:r>
                      </m:sup>
                    </m:sSup>
                    <m:r>
                      <a:rPr lang="en-US" sz="2400" b="0" i="1" smtClean="0">
                        <a:solidFill>
                          <a:srgbClr val="0070C0"/>
                        </a:solidFill>
                        <a:latin typeface="Cambria Math" panose="02040503050406030204" pitchFamily="18" charset="0"/>
                      </a:rPr>
                      <m:t>,</m:t>
                    </m:r>
                    <m:r>
                      <a:rPr lang="en-US" sz="2400" b="0" i="1" smtClean="0">
                        <a:solidFill>
                          <a:srgbClr val="0070C0"/>
                        </a:solidFill>
                        <a:latin typeface="Cambria Math" panose="02040503050406030204" pitchFamily="18" charset="0"/>
                      </a:rPr>
                      <m:t>𝑦</m:t>
                    </m:r>
                    <m:groupChr>
                      <m:groupChrPr>
                        <m:chr m:val="←"/>
                        <m:vertJc m:val="bot"/>
                        <m:ctrlPr>
                          <a:rPr lang="en-US" sz="2400" b="0" i="1" smtClean="0">
                            <a:solidFill>
                              <a:srgbClr val="0070C0"/>
                            </a:solidFill>
                            <a:latin typeface="Cambria Math" panose="02040503050406030204" pitchFamily="18" charset="0"/>
                          </a:rPr>
                        </m:ctrlPr>
                      </m:groupChrPr>
                      <m:e>
                        <m:r>
                          <a:rPr lang="en-US" sz="2400" b="0" i="1" smtClean="0">
                            <a:solidFill>
                              <a:srgbClr val="0070C0"/>
                            </a:solidFill>
                            <a:latin typeface="Cambria Math" panose="02040503050406030204" pitchFamily="18" charset="0"/>
                          </a:rPr>
                          <m:t>$</m:t>
                        </m:r>
                      </m:e>
                    </m:groupChr>
                    <m:sSup>
                      <m:sSupPr>
                        <m:ctrlPr>
                          <a:rPr lang="en-US" sz="2400" b="0" i="1" smtClean="0">
                            <a:solidFill>
                              <a:srgbClr val="0070C0"/>
                            </a:solidFill>
                            <a:latin typeface="Cambria Math" panose="02040503050406030204" pitchFamily="18" charset="0"/>
                          </a:rPr>
                        </m:ctrlPr>
                      </m:sSupPr>
                      <m:e>
                        <m:d>
                          <m:dPr>
                            <m:begChr m:val="{"/>
                            <m:endChr m:val="}"/>
                            <m:ctrlPr>
                              <a:rPr lang="en-US" sz="2400" b="0" i="1" smtClean="0">
                                <a:solidFill>
                                  <a:srgbClr val="0070C0"/>
                                </a:solidFill>
                                <a:latin typeface="Cambria Math" panose="02040503050406030204" pitchFamily="18" charset="0"/>
                              </a:rPr>
                            </m:ctrlPr>
                          </m:dPr>
                          <m:e>
                            <m:r>
                              <a:rPr lang="en-US" sz="2400" b="0" i="1" smtClean="0">
                                <a:solidFill>
                                  <a:srgbClr val="0070C0"/>
                                </a:solidFill>
                                <a:latin typeface="Cambria Math" panose="02040503050406030204" pitchFamily="18" charset="0"/>
                              </a:rPr>
                              <m:t>0,1</m:t>
                            </m:r>
                          </m:e>
                        </m:d>
                      </m:e>
                      <m:sup>
                        <m:r>
                          <a:rPr lang="en-US" sz="2400" b="0" i="1" smtClean="0">
                            <a:solidFill>
                              <a:srgbClr val="0070C0"/>
                            </a:solidFill>
                            <a:latin typeface="Cambria Math" panose="02040503050406030204" pitchFamily="18" charset="0"/>
                          </a:rPr>
                          <m:t>𝑛</m:t>
                        </m:r>
                      </m:sup>
                    </m:sSup>
                  </m:oMath>
                </a14:m>
                <a:r>
                  <a:rPr lang="en-US" sz="2400" dirty="0">
                    <a:latin typeface="Candara" panose="020E0502030303020204" pitchFamily="34" charset="0"/>
                  </a:rPr>
                  <a:t>, find </a:t>
                </a:r>
                <a14:m>
                  <m:oMath xmlns:m="http://schemas.openxmlformats.org/officeDocument/2006/math">
                    <m:r>
                      <a:rPr lang="en-US" sz="2400" b="0" i="1" smtClean="0">
                        <a:solidFill>
                          <a:srgbClr val="0070C0"/>
                        </a:solidFill>
                        <a:latin typeface="Cambria Math" panose="02040503050406030204" pitchFamily="18" charset="0"/>
                      </a:rPr>
                      <m:t>𝑀</m:t>
                    </m:r>
                  </m:oMath>
                </a14:m>
                <a:r>
                  <a:rPr lang="en-US" sz="2400" dirty="0">
                    <a:latin typeface="Candara" panose="020E0502030303020204" pitchFamily="34" charset="0"/>
                  </a:rPr>
                  <a:t> such that </a:t>
                </a:r>
                <a14:m>
                  <m:oMath xmlns:m="http://schemas.openxmlformats.org/officeDocument/2006/math">
                    <m:r>
                      <a:rPr lang="en-US" sz="2400" b="0" i="1" smtClean="0">
                        <a:solidFill>
                          <a:srgbClr val="0070C0"/>
                        </a:solidFill>
                        <a:latin typeface="Cambria Math" panose="02040503050406030204" pitchFamily="18" charset="0"/>
                      </a:rPr>
                      <m:t>h</m:t>
                    </m:r>
                    <m:d>
                      <m:dPr>
                        <m:ctrlPr>
                          <a:rPr lang="en-US" sz="2400" b="0" i="1" smtClean="0">
                            <a:solidFill>
                              <a:srgbClr val="0070C0"/>
                            </a:solidFill>
                            <a:latin typeface="Cambria Math" panose="02040503050406030204" pitchFamily="18" charset="0"/>
                          </a:rPr>
                        </m:ctrlPr>
                      </m:dPr>
                      <m:e>
                        <m:r>
                          <a:rPr lang="en-US" sz="2400" i="1">
                            <a:solidFill>
                              <a:srgbClr val="C00000"/>
                            </a:solidFill>
                            <a:latin typeface="Cambria Math" panose="02040503050406030204" pitchFamily="18" charset="0"/>
                          </a:rPr>
                          <m:t>𝑎</m:t>
                        </m:r>
                        <m:r>
                          <a:rPr lang="en-US" sz="2400" b="0" i="1" smtClean="0">
                            <a:solidFill>
                              <a:srgbClr val="0070C0"/>
                            </a:solidFill>
                            <a:latin typeface="Cambria Math" panose="02040503050406030204" pitchFamily="18" charset="0"/>
                          </a:rPr>
                          <m:t>,</m:t>
                        </m:r>
                        <m:r>
                          <a:rPr lang="en-US" sz="2400" b="0" i="1" smtClean="0">
                            <a:solidFill>
                              <a:srgbClr val="0070C0"/>
                            </a:solidFill>
                            <a:latin typeface="Cambria Math" panose="02040503050406030204" pitchFamily="18" charset="0"/>
                          </a:rPr>
                          <m:t>𝑀</m:t>
                        </m:r>
                      </m:e>
                    </m:d>
                    <m:r>
                      <a:rPr lang="en-US" sz="2400" b="0" i="1" smtClean="0">
                        <a:solidFill>
                          <a:srgbClr val="0070C0"/>
                        </a:solidFill>
                        <a:latin typeface="Cambria Math" panose="02040503050406030204" pitchFamily="18" charset="0"/>
                      </a:rPr>
                      <m:t>=</m:t>
                    </m:r>
                    <m:r>
                      <a:rPr lang="en-US" sz="2400" b="0" i="1" smtClean="0">
                        <a:solidFill>
                          <a:srgbClr val="0070C0"/>
                        </a:solidFill>
                        <a:latin typeface="Cambria Math" panose="02040503050406030204" pitchFamily="18" charset="0"/>
                      </a:rPr>
                      <m:t>𝑦</m:t>
                    </m:r>
                  </m:oMath>
                </a14:m>
                <a:endParaRPr lang="en-US" sz="2400" dirty="0" err="1">
                  <a:latin typeface="Candara" panose="020E0502030303020204" pitchFamily="34" charset="0"/>
                </a:endParaRPr>
              </a:p>
            </p:txBody>
          </p:sp>
        </mc:Choice>
        <mc:Fallback xmlns="">
          <p:sp>
            <p:nvSpPr>
              <p:cNvPr id="17" name="TextBox 16">
                <a:extLst>
                  <a:ext uri="{FF2B5EF4-FFF2-40B4-BE49-F238E27FC236}">
                    <a16:creationId xmlns:a16="http://schemas.microsoft.com/office/drawing/2014/main" id="{DEA09BCB-005F-B03D-8CE7-8BBEF85EF3F9}"/>
                  </a:ext>
                </a:extLst>
              </p:cNvPr>
              <p:cNvSpPr txBox="1">
                <a:spLocks noRot="1" noChangeAspect="1" noMove="1" noResize="1" noEditPoints="1" noAdjustHandles="1" noChangeArrowheads="1" noChangeShapeType="1" noTextEdit="1"/>
              </p:cNvSpPr>
              <p:nvPr/>
            </p:nvSpPr>
            <p:spPr>
              <a:xfrm>
                <a:off x="838200" y="1478309"/>
                <a:ext cx="7645683" cy="613951"/>
              </a:xfrm>
              <a:prstGeom prst="rect">
                <a:avLst/>
              </a:prstGeom>
              <a:blipFill>
                <a:blip r:embed="rId3"/>
                <a:stretch>
                  <a:fillRect l="-1327" b="-469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6C4A47EB-8330-0BA4-7D7F-05B56C06D77C}"/>
                  </a:ext>
                </a:extLst>
              </p:cNvPr>
              <p:cNvSpPr txBox="1"/>
              <p:nvPr/>
            </p:nvSpPr>
            <p:spPr>
              <a:xfrm>
                <a:off x="2377792" y="2614246"/>
                <a:ext cx="7518890" cy="1694823"/>
              </a:xfrm>
              <a:prstGeom prst="rect">
                <a:avLst/>
              </a:prstGeom>
              <a:solidFill>
                <a:schemeClr val="bg1">
                  <a:lumMod val="95000"/>
                </a:schemeClr>
              </a:solidFill>
              <a:ln>
                <a:solidFill>
                  <a:schemeClr val="tx1">
                    <a:lumMod val="50000"/>
                    <a:lumOff val="50000"/>
                  </a:schemeClr>
                </a:solidFill>
              </a:ln>
            </p:spPr>
            <p:txBody>
              <a:bodyPr wrap="square" rtlCol="0">
                <a:spAutoFit/>
              </a:bodyPr>
              <a:lstStyle/>
              <a:p>
                <a:pPr>
                  <a:lnSpc>
                    <a:spcPct val="150000"/>
                  </a:lnSpc>
                </a:pPr>
                <a:r>
                  <a:rPr lang="en-US" sz="2400" b="1" dirty="0">
                    <a:solidFill>
                      <a:srgbClr val="C00000"/>
                    </a:solidFill>
                    <a:latin typeface="Candara" panose="020E0502030303020204" pitchFamily="34" charset="0"/>
                  </a:rPr>
                  <a:t>Corollary</a:t>
                </a:r>
                <a:r>
                  <a:rPr lang="en-US" sz="2400" b="0" dirty="0">
                    <a:solidFill>
                      <a:srgbClr val="C00000"/>
                    </a:solidFill>
                    <a:latin typeface="Candara" panose="020E0502030303020204" pitchFamily="34" charset="0"/>
                  </a:rPr>
                  <a:t>. [Generic + JT20] </a:t>
                </a:r>
                <a14:m>
                  <m:oMath xmlns:m="http://schemas.openxmlformats.org/officeDocument/2006/math">
                    <m:r>
                      <a:rPr lang="en-US" sz="2400" b="0" i="1" smtClean="0">
                        <a:solidFill>
                          <a:srgbClr val="0070C0"/>
                        </a:solidFill>
                        <a:latin typeface="Cambria Math" panose="02040503050406030204" pitchFamily="18" charset="0"/>
                      </a:rPr>
                      <m:t>∀</m:t>
                    </m:r>
                    <m:sSub>
                      <m:sSubPr>
                        <m:ctrlPr>
                          <a:rPr lang="en-US" sz="2400" b="0" i="1" smtClean="0">
                            <a:solidFill>
                              <a:srgbClr val="0070C0"/>
                            </a:solidFill>
                            <a:latin typeface="Cambria Math" panose="02040503050406030204" pitchFamily="18" charset="0"/>
                          </a:rPr>
                        </m:ctrlPr>
                      </m:sSubPr>
                      <m:e>
                        <m:r>
                          <a:rPr lang="en-US" sz="2400" b="0" i="1" smtClean="0">
                            <a:solidFill>
                              <a:srgbClr val="0070C0"/>
                            </a:solidFill>
                            <a:latin typeface="Cambria Math" panose="02040503050406030204" pitchFamily="18" charset="0"/>
                          </a:rPr>
                          <m:t>(</m:t>
                        </m:r>
                        <m:r>
                          <a:rPr lang="en-US" sz="2400" b="0" i="1" smtClean="0">
                            <a:solidFill>
                              <a:srgbClr val="0070C0"/>
                            </a:solidFill>
                            <a:latin typeface="Cambria Math" panose="02040503050406030204" pitchFamily="18" charset="0"/>
                          </a:rPr>
                          <m:t>𝑇</m:t>
                        </m:r>
                      </m:e>
                      <m:sub>
                        <m:r>
                          <a:rPr lang="en-US" sz="2400" b="0" i="1" smtClean="0">
                            <a:solidFill>
                              <a:srgbClr val="0070C0"/>
                            </a:solidFill>
                            <a:latin typeface="Cambria Math" panose="02040503050406030204" pitchFamily="18" charset="0"/>
                          </a:rPr>
                          <m:t>1</m:t>
                        </m:r>
                      </m:sub>
                    </m:sSub>
                    <m:r>
                      <a:rPr lang="en-US" sz="2400" b="0" i="1" smtClean="0">
                        <a:solidFill>
                          <a:srgbClr val="0070C0"/>
                        </a:solidFill>
                        <a:latin typeface="Cambria Math" panose="02040503050406030204" pitchFamily="18" charset="0"/>
                      </a:rPr>
                      <m:t>,</m:t>
                    </m:r>
                    <m:sSub>
                      <m:sSubPr>
                        <m:ctrlPr>
                          <a:rPr lang="en-US" sz="2400" b="0" i="1" smtClean="0">
                            <a:solidFill>
                              <a:srgbClr val="0070C0"/>
                            </a:solidFill>
                            <a:latin typeface="Cambria Math" panose="02040503050406030204" pitchFamily="18" charset="0"/>
                          </a:rPr>
                        </m:ctrlPr>
                      </m:sSubPr>
                      <m:e>
                        <m:r>
                          <a:rPr lang="en-US" sz="2400" b="0" i="1" smtClean="0">
                            <a:solidFill>
                              <a:srgbClr val="0070C0"/>
                            </a:solidFill>
                            <a:latin typeface="Cambria Math" panose="02040503050406030204" pitchFamily="18" charset="0"/>
                          </a:rPr>
                          <m:t>𝑇</m:t>
                        </m:r>
                      </m:e>
                      <m:sub>
                        <m:r>
                          <a:rPr lang="en-US" sz="2400" b="0" i="1" smtClean="0">
                            <a:solidFill>
                              <a:srgbClr val="0070C0"/>
                            </a:solidFill>
                            <a:latin typeface="Cambria Math" panose="02040503050406030204" pitchFamily="18" charset="0"/>
                          </a:rPr>
                          <m:t>2</m:t>
                        </m:r>
                      </m:sub>
                    </m:sSub>
                  </m:oMath>
                </a14:m>
                <a:r>
                  <a:rPr lang="en-US" sz="2400" dirty="0">
                    <a:solidFill>
                      <a:srgbClr val="0070C0"/>
                    </a:solidFill>
                    <a:latin typeface="Candara" panose="020E0502030303020204" pitchFamily="34" charset="0"/>
                  </a:rPr>
                  <a:t>)</a:t>
                </a:r>
                <a:r>
                  <a:rPr lang="en-US" sz="2400" dirty="0">
                    <a:solidFill>
                      <a:srgbClr val="002060"/>
                    </a:solidFill>
                    <a:latin typeface="Candara" panose="020E0502030303020204" pitchFamily="34" charset="0"/>
                  </a:rPr>
                  <a:t>-</a:t>
                </a:r>
                <a:r>
                  <a:rPr lang="en-US" sz="2400" dirty="0">
                    <a:latin typeface="Candara" panose="020E0502030303020204" pitchFamily="34" charset="0"/>
                  </a:rPr>
                  <a:t>adversaries </a:t>
                </a:r>
                <a14:m>
                  <m:oMath xmlns:m="http://schemas.openxmlformats.org/officeDocument/2006/math">
                    <m:r>
                      <a:rPr lang="en-US" sz="2400" b="0" i="1" smtClean="0">
                        <a:solidFill>
                          <a:srgbClr val="FF0000"/>
                        </a:solidFill>
                        <a:latin typeface="Cambria Math" panose="02040503050406030204" pitchFamily="18" charset="0"/>
                      </a:rPr>
                      <m:t>𝐴</m:t>
                    </m:r>
                    <m:r>
                      <a:rPr lang="en-US" sz="2400" b="0" i="1" smtClean="0">
                        <a:solidFill>
                          <a:srgbClr val="FF0000"/>
                        </a:solidFill>
                        <a:latin typeface="Cambria Math" panose="02040503050406030204" pitchFamily="18" charset="0"/>
                      </a:rPr>
                      <m:t> </m:t>
                    </m:r>
                  </m:oMath>
                </a14:m>
                <a:endParaRPr lang="en-US" sz="2400" b="0" i="1" dirty="0">
                  <a:solidFill>
                    <a:srgbClr val="FF0000"/>
                  </a:solidFill>
                  <a:latin typeface="Cambria Math" panose="02040503050406030204" pitchFamily="18" charset="0"/>
                </a:endParaRPr>
              </a:p>
              <a:p>
                <a:pPr>
                  <a:lnSpc>
                    <a:spcPct val="150000"/>
                  </a:lnSpc>
                </a:pPr>
                <a14:m>
                  <m:oMathPara xmlns:m="http://schemas.openxmlformats.org/officeDocument/2006/math">
                    <m:oMathParaPr>
                      <m:jc m:val="centerGroup"/>
                    </m:oMathParaPr>
                    <m:oMath xmlns:m="http://schemas.openxmlformats.org/officeDocument/2006/math">
                      <m:r>
                        <m:rPr>
                          <m:sty m:val="p"/>
                        </m:rPr>
                        <a:rPr lang="en-US" sz="2400" smtClean="0">
                          <a:solidFill>
                            <a:srgbClr val="0070C0"/>
                          </a:solidFill>
                          <a:latin typeface="Cambria Math" panose="02040503050406030204" pitchFamily="18" charset="0"/>
                        </a:rPr>
                        <m:t>Ad</m:t>
                      </m:r>
                      <m:sSubSup>
                        <m:sSubSupPr>
                          <m:ctrlPr>
                            <a:rPr lang="en-US" sz="2400" i="1">
                              <a:solidFill>
                                <a:srgbClr val="0070C0"/>
                              </a:solidFill>
                              <a:latin typeface="Cambria Math" panose="02040503050406030204" pitchFamily="18" charset="0"/>
                            </a:rPr>
                          </m:ctrlPr>
                        </m:sSubSupPr>
                        <m:e>
                          <m:r>
                            <m:rPr>
                              <m:sty m:val="p"/>
                            </m:rPr>
                            <a:rPr lang="en-US" sz="2400">
                              <a:solidFill>
                                <a:srgbClr val="0070C0"/>
                              </a:solidFill>
                              <a:latin typeface="Cambria Math" panose="02040503050406030204" pitchFamily="18" charset="0"/>
                            </a:rPr>
                            <m:t>v</m:t>
                          </m:r>
                        </m:e>
                        <m:sub>
                          <m:r>
                            <a:rPr lang="en-US" sz="2400" i="1">
                              <a:solidFill>
                                <a:srgbClr val="0070C0"/>
                              </a:solidFill>
                              <a:latin typeface="Cambria Math" panose="02040503050406030204" pitchFamily="18" charset="0"/>
                            </a:rPr>
                            <m:t>h</m:t>
                          </m:r>
                          <m:r>
                            <a:rPr lang="en-US" sz="2400" i="1">
                              <a:solidFill>
                                <a:srgbClr val="0070C0"/>
                              </a:solidFill>
                              <a:latin typeface="Cambria Math" panose="02040503050406030204" pitchFamily="18" charset="0"/>
                            </a:rPr>
                            <m:t>(</m:t>
                          </m:r>
                          <m:r>
                            <a:rPr lang="en-US" sz="2400" i="1">
                              <a:solidFill>
                                <a:srgbClr val="0070C0"/>
                              </a:solidFill>
                              <a:latin typeface="Cambria Math" panose="02040503050406030204" pitchFamily="18" charset="0"/>
                            </a:rPr>
                            <m:t>𝑎</m:t>
                          </m:r>
                          <m:r>
                            <a:rPr lang="en-US" sz="2400" i="1">
                              <a:solidFill>
                                <a:srgbClr val="0070C0"/>
                              </a:solidFill>
                              <a:latin typeface="Cambria Math" panose="02040503050406030204" pitchFamily="18" charset="0"/>
                            </a:rPr>
                            <m:t>,.)</m:t>
                          </m:r>
                        </m:sub>
                        <m:sup>
                          <m:r>
                            <m:rPr>
                              <m:sty m:val="p"/>
                            </m:rPr>
                            <a:rPr lang="en-US" sz="2400">
                              <a:solidFill>
                                <a:srgbClr val="0070C0"/>
                              </a:solidFill>
                              <a:latin typeface="Cambria Math" panose="02040503050406030204" pitchFamily="18" charset="0"/>
                            </a:rPr>
                            <m:t>pr</m:t>
                          </m:r>
                        </m:sup>
                      </m:sSubSup>
                      <m:r>
                        <a:rPr lang="en-US" sz="2400" i="1">
                          <a:solidFill>
                            <a:srgbClr val="0070C0"/>
                          </a:solidFill>
                          <a:latin typeface="Cambria Math" panose="02040503050406030204" pitchFamily="18" charset="0"/>
                        </a:rPr>
                        <m:t>(</m:t>
                      </m:r>
                      <m:r>
                        <a:rPr lang="en-US" sz="2400" i="1" smtClean="0">
                          <a:solidFill>
                            <a:srgbClr val="FF0000"/>
                          </a:solidFill>
                          <a:latin typeface="Cambria Math" panose="02040503050406030204" pitchFamily="18" charset="0"/>
                        </a:rPr>
                        <m:t>𝐴</m:t>
                      </m:r>
                      <m:r>
                        <a:rPr lang="en-US" sz="2400" i="1">
                          <a:solidFill>
                            <a:srgbClr val="0070C0"/>
                          </a:solidFill>
                          <a:latin typeface="Cambria Math" panose="02040503050406030204" pitchFamily="18" charset="0"/>
                        </a:rPr>
                        <m:t>)</m:t>
                      </m:r>
                      <m:r>
                        <a:rPr lang="en-US" sz="2400" b="0" i="1" dirty="0" smtClean="0">
                          <a:solidFill>
                            <a:srgbClr val="0070C0"/>
                          </a:solidFill>
                          <a:latin typeface="Cambria Math" panose="02040503050406030204" pitchFamily="18" charset="0"/>
                        </a:rPr>
                        <m:t>≤</m:t>
                      </m:r>
                      <m:f>
                        <m:fPr>
                          <m:ctrlPr>
                            <a:rPr lang="en-US" sz="2400" b="0" i="1" dirty="0" smtClean="0">
                              <a:solidFill>
                                <a:srgbClr val="0070C0"/>
                              </a:solidFill>
                              <a:latin typeface="Cambria Math" panose="02040503050406030204" pitchFamily="18" charset="0"/>
                            </a:rPr>
                          </m:ctrlPr>
                        </m:fPr>
                        <m:num>
                          <m:r>
                            <a:rPr lang="en-US" sz="2400" b="0" i="1" dirty="0" smtClean="0">
                              <a:solidFill>
                                <a:srgbClr val="0070C0"/>
                              </a:solidFill>
                              <a:latin typeface="Cambria Math" panose="02040503050406030204" pitchFamily="18" charset="0"/>
                            </a:rPr>
                            <m:t>5</m:t>
                          </m:r>
                          <m:sSub>
                            <m:sSubPr>
                              <m:ctrlPr>
                                <a:rPr lang="en-US" sz="2400" b="0" i="1" dirty="0" smtClean="0">
                                  <a:solidFill>
                                    <a:srgbClr val="0070C0"/>
                                  </a:solidFill>
                                  <a:latin typeface="Cambria Math" panose="02040503050406030204" pitchFamily="18" charset="0"/>
                                </a:rPr>
                              </m:ctrlPr>
                            </m:sSubPr>
                            <m:e>
                              <m:r>
                                <a:rPr lang="en-US" sz="2400" b="0" i="1" dirty="0" smtClean="0">
                                  <a:solidFill>
                                    <a:srgbClr val="0070C0"/>
                                  </a:solidFill>
                                  <a:latin typeface="Cambria Math" panose="02040503050406030204" pitchFamily="18" charset="0"/>
                                </a:rPr>
                                <m:t>𝑇</m:t>
                              </m:r>
                            </m:e>
                            <m:sub>
                              <m:r>
                                <a:rPr lang="en-US" sz="2400" b="0" i="1" dirty="0" smtClean="0">
                                  <a:solidFill>
                                    <a:srgbClr val="0070C0"/>
                                  </a:solidFill>
                                  <a:latin typeface="Cambria Math" panose="02040503050406030204" pitchFamily="18" charset="0"/>
                                </a:rPr>
                                <m:t>1</m:t>
                              </m:r>
                            </m:sub>
                          </m:sSub>
                        </m:num>
                        <m:den>
                          <m:sSup>
                            <m:sSupPr>
                              <m:ctrlPr>
                                <a:rPr lang="en-US" sz="2400" b="0" i="1" dirty="0" smtClean="0">
                                  <a:solidFill>
                                    <a:srgbClr val="0070C0"/>
                                  </a:solidFill>
                                  <a:latin typeface="Cambria Math" panose="02040503050406030204" pitchFamily="18" charset="0"/>
                                </a:rPr>
                              </m:ctrlPr>
                            </m:sSupPr>
                            <m:e>
                              <m:r>
                                <a:rPr lang="en-US" sz="2400" b="0" i="1" dirty="0" smtClean="0">
                                  <a:solidFill>
                                    <a:srgbClr val="0070C0"/>
                                  </a:solidFill>
                                  <a:latin typeface="Cambria Math" panose="02040503050406030204" pitchFamily="18" charset="0"/>
                                </a:rPr>
                                <m:t>2</m:t>
                              </m:r>
                            </m:e>
                            <m:sup>
                              <m:r>
                                <a:rPr lang="en-US" sz="2400" b="0" i="1" dirty="0" smtClean="0">
                                  <a:solidFill>
                                    <a:srgbClr val="0070C0"/>
                                  </a:solidFill>
                                  <a:latin typeface="Cambria Math" panose="02040503050406030204" pitchFamily="18" charset="0"/>
                                </a:rPr>
                                <m:t>𝑠</m:t>
                              </m:r>
                              <m:r>
                                <a:rPr lang="en-US" sz="2400" b="0" i="1" dirty="0" smtClean="0">
                                  <a:solidFill>
                                    <a:srgbClr val="0070C0"/>
                                  </a:solidFill>
                                  <a:latin typeface="Cambria Math" panose="02040503050406030204" pitchFamily="18" charset="0"/>
                                </a:rPr>
                                <m:t>+</m:t>
                              </m:r>
                              <m:r>
                                <a:rPr lang="en-US" sz="2400" b="0" i="1" dirty="0" smtClean="0">
                                  <a:solidFill>
                                    <a:srgbClr val="0070C0"/>
                                  </a:solidFill>
                                  <a:latin typeface="Cambria Math" panose="02040503050406030204" pitchFamily="18" charset="0"/>
                                </a:rPr>
                                <m:t>𝑛</m:t>
                              </m:r>
                            </m:sup>
                          </m:sSup>
                        </m:den>
                      </m:f>
                      <m:r>
                        <a:rPr lang="en-US" sz="2400" b="0" i="1" dirty="0" smtClean="0">
                          <a:solidFill>
                            <a:srgbClr val="0070C0"/>
                          </a:solidFill>
                          <a:latin typeface="Cambria Math" panose="02040503050406030204" pitchFamily="18" charset="0"/>
                        </a:rPr>
                        <m:t>+</m:t>
                      </m:r>
                      <m:f>
                        <m:fPr>
                          <m:ctrlPr>
                            <a:rPr lang="en-US" sz="2400" b="0" i="1" dirty="0" smtClean="0">
                              <a:solidFill>
                                <a:srgbClr val="0070C0"/>
                              </a:solidFill>
                              <a:latin typeface="Cambria Math" panose="02040503050406030204" pitchFamily="18" charset="0"/>
                            </a:rPr>
                          </m:ctrlPr>
                        </m:fPr>
                        <m:num>
                          <m:sSub>
                            <m:sSubPr>
                              <m:ctrlPr>
                                <a:rPr lang="en-US" sz="2400" b="0" i="1" dirty="0" smtClean="0">
                                  <a:solidFill>
                                    <a:srgbClr val="0070C0"/>
                                  </a:solidFill>
                                  <a:latin typeface="Cambria Math" panose="02040503050406030204" pitchFamily="18" charset="0"/>
                                </a:rPr>
                              </m:ctrlPr>
                            </m:sSubPr>
                            <m:e>
                              <m:r>
                                <a:rPr lang="en-US" sz="2400" b="0" i="1" dirty="0" smtClean="0">
                                  <a:solidFill>
                                    <a:srgbClr val="0070C0"/>
                                  </a:solidFill>
                                  <a:latin typeface="Cambria Math" panose="02040503050406030204" pitchFamily="18" charset="0"/>
                                </a:rPr>
                                <m:t>5</m:t>
                              </m:r>
                              <m:r>
                                <a:rPr lang="en-US" sz="2400" b="0" i="1" dirty="0" smtClean="0">
                                  <a:solidFill>
                                    <a:srgbClr val="0070C0"/>
                                  </a:solidFill>
                                  <a:latin typeface="Cambria Math" panose="02040503050406030204" pitchFamily="18" charset="0"/>
                                </a:rPr>
                                <m:t>𝑇</m:t>
                              </m:r>
                            </m:e>
                            <m:sub>
                              <m:r>
                                <a:rPr lang="en-US" sz="2400" b="0" i="1" dirty="0" smtClean="0">
                                  <a:solidFill>
                                    <a:srgbClr val="0070C0"/>
                                  </a:solidFill>
                                  <a:latin typeface="Cambria Math" panose="02040503050406030204" pitchFamily="18" charset="0"/>
                                </a:rPr>
                                <m:t>2</m:t>
                              </m:r>
                            </m:sub>
                          </m:sSub>
                        </m:num>
                        <m:den>
                          <m:sSup>
                            <m:sSupPr>
                              <m:ctrlPr>
                                <a:rPr lang="en-US" sz="2400" b="0" i="1" dirty="0" smtClean="0">
                                  <a:solidFill>
                                    <a:srgbClr val="0070C0"/>
                                  </a:solidFill>
                                  <a:latin typeface="Cambria Math" panose="02040503050406030204" pitchFamily="18" charset="0"/>
                                </a:rPr>
                              </m:ctrlPr>
                            </m:sSupPr>
                            <m:e>
                              <m:r>
                                <a:rPr lang="en-US" sz="2400" b="0" i="1" dirty="0" smtClean="0">
                                  <a:solidFill>
                                    <a:srgbClr val="0070C0"/>
                                  </a:solidFill>
                                  <a:latin typeface="Cambria Math" panose="02040503050406030204" pitchFamily="18" charset="0"/>
                                </a:rPr>
                                <m:t>2</m:t>
                              </m:r>
                            </m:e>
                            <m:sup>
                              <m:r>
                                <a:rPr lang="en-US" sz="2400" b="0" i="1" dirty="0" smtClean="0">
                                  <a:solidFill>
                                    <a:srgbClr val="0070C0"/>
                                  </a:solidFill>
                                  <a:latin typeface="Cambria Math" panose="02040503050406030204" pitchFamily="18" charset="0"/>
                                </a:rPr>
                                <m:t>𝑛</m:t>
                              </m:r>
                            </m:sup>
                          </m:sSup>
                        </m:den>
                      </m:f>
                    </m:oMath>
                  </m:oMathPara>
                </a14:m>
                <a:endParaRPr lang="en-US" sz="2400" dirty="0" err="1">
                  <a:solidFill>
                    <a:srgbClr val="0070C0"/>
                  </a:solidFill>
                  <a:latin typeface="Candara" panose="020E0502030303020204" pitchFamily="34" charset="0"/>
                </a:endParaRPr>
              </a:p>
            </p:txBody>
          </p:sp>
        </mc:Choice>
        <mc:Fallback xmlns="">
          <p:sp>
            <p:nvSpPr>
              <p:cNvPr id="18" name="TextBox 17">
                <a:extLst>
                  <a:ext uri="{FF2B5EF4-FFF2-40B4-BE49-F238E27FC236}">
                    <a16:creationId xmlns:a16="http://schemas.microsoft.com/office/drawing/2014/main" id="{6C4A47EB-8330-0BA4-7D7F-05B56C06D77C}"/>
                  </a:ext>
                </a:extLst>
              </p:cNvPr>
              <p:cNvSpPr txBox="1">
                <a:spLocks noRot="1" noChangeAspect="1" noMove="1" noResize="1" noEditPoints="1" noAdjustHandles="1" noChangeArrowheads="1" noChangeShapeType="1" noTextEdit="1"/>
              </p:cNvSpPr>
              <p:nvPr/>
            </p:nvSpPr>
            <p:spPr>
              <a:xfrm>
                <a:off x="2377792" y="2614246"/>
                <a:ext cx="7518890" cy="1694823"/>
              </a:xfrm>
              <a:prstGeom prst="rect">
                <a:avLst/>
              </a:prstGeom>
              <a:blipFill>
                <a:blip r:embed="rId4"/>
                <a:stretch>
                  <a:fillRect l="-1178"/>
                </a:stretch>
              </a:blipFill>
              <a:ln>
                <a:solidFill>
                  <a:schemeClr val="tx1">
                    <a:lumMod val="50000"/>
                    <a:lumOff val="50000"/>
                  </a:schemeClr>
                </a:solidFill>
              </a:ln>
            </p:spPr>
            <p:txBody>
              <a:bodyPr/>
              <a:lstStyle/>
              <a:p>
                <a:r>
                  <a:rPr lang="en-US">
                    <a:noFill/>
                  </a:rPr>
                  <a:t> </a:t>
                </a:r>
              </a:p>
            </p:txBody>
          </p:sp>
        </mc:Fallback>
      </mc:AlternateContent>
      <p:sp>
        <p:nvSpPr>
          <p:cNvPr id="19" name="TextBox 18">
            <a:extLst>
              <a:ext uri="{FF2B5EF4-FFF2-40B4-BE49-F238E27FC236}">
                <a16:creationId xmlns:a16="http://schemas.microsoft.com/office/drawing/2014/main" id="{DE340A57-E334-157C-07F9-0580113B7819}"/>
              </a:ext>
            </a:extLst>
          </p:cNvPr>
          <p:cNvSpPr txBox="1"/>
          <p:nvPr/>
        </p:nvSpPr>
        <p:spPr>
          <a:xfrm>
            <a:off x="1594789" y="5191184"/>
            <a:ext cx="3834704" cy="461665"/>
          </a:xfrm>
          <a:prstGeom prst="rect">
            <a:avLst/>
          </a:prstGeom>
          <a:noFill/>
        </p:spPr>
        <p:txBody>
          <a:bodyPr wrap="none" rtlCol="0">
            <a:spAutoFit/>
          </a:bodyPr>
          <a:lstStyle/>
          <a:p>
            <a:pPr algn="l"/>
            <a:r>
              <a:rPr lang="en-US" sz="2400" dirty="0">
                <a:solidFill>
                  <a:srgbClr val="C00000"/>
                </a:solidFill>
                <a:latin typeface="Candara" panose="020E0502030303020204" pitchFamily="34" charset="0"/>
              </a:rPr>
              <a:t>Matching offline-only attack</a:t>
            </a:r>
          </a:p>
        </p:txBody>
      </p:sp>
      <p:sp>
        <p:nvSpPr>
          <p:cNvPr id="20" name="TextBox 19">
            <a:extLst>
              <a:ext uri="{FF2B5EF4-FFF2-40B4-BE49-F238E27FC236}">
                <a16:creationId xmlns:a16="http://schemas.microsoft.com/office/drawing/2014/main" id="{D10BF335-12A6-5291-D8A3-CC1188D5DE64}"/>
              </a:ext>
            </a:extLst>
          </p:cNvPr>
          <p:cNvSpPr txBox="1"/>
          <p:nvPr/>
        </p:nvSpPr>
        <p:spPr>
          <a:xfrm>
            <a:off x="6501079" y="5536999"/>
            <a:ext cx="3793026" cy="461665"/>
          </a:xfrm>
          <a:prstGeom prst="rect">
            <a:avLst/>
          </a:prstGeom>
          <a:noFill/>
        </p:spPr>
        <p:txBody>
          <a:bodyPr wrap="none" rtlCol="0">
            <a:spAutoFit/>
          </a:bodyPr>
          <a:lstStyle/>
          <a:p>
            <a:pPr algn="l"/>
            <a:r>
              <a:rPr lang="en-US" sz="2400" dirty="0">
                <a:solidFill>
                  <a:srgbClr val="C00000"/>
                </a:solidFill>
                <a:latin typeface="Candara" panose="020E0502030303020204" pitchFamily="34" charset="0"/>
              </a:rPr>
              <a:t>Matching online-only attack</a:t>
            </a:r>
          </a:p>
        </p:txBody>
      </p:sp>
      <p:sp>
        <p:nvSpPr>
          <p:cNvPr id="21" name="Oval 20">
            <a:extLst>
              <a:ext uri="{FF2B5EF4-FFF2-40B4-BE49-F238E27FC236}">
                <a16:creationId xmlns:a16="http://schemas.microsoft.com/office/drawing/2014/main" id="{B8FC3E94-9061-D76D-9522-1197AC266841}"/>
              </a:ext>
            </a:extLst>
          </p:cNvPr>
          <p:cNvSpPr/>
          <p:nvPr/>
        </p:nvSpPr>
        <p:spPr>
          <a:xfrm>
            <a:off x="6190107" y="3202633"/>
            <a:ext cx="894944" cy="1158505"/>
          </a:xfrm>
          <a:prstGeom prst="ellipse">
            <a:avLst/>
          </a:prstGeom>
          <a:solidFill>
            <a:srgbClr val="FFFD78">
              <a:alpha val="14902"/>
            </a:srgbClr>
          </a:solidFill>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solidFill>
                <a:srgbClr val="FF0000"/>
              </a:solidFill>
              <a:latin typeface="Candara" panose="020E0502030303020204" pitchFamily="34" charset="0"/>
            </a:endParaRPr>
          </a:p>
        </p:txBody>
      </p:sp>
      <p:sp>
        <p:nvSpPr>
          <p:cNvPr id="22" name="Oval 21">
            <a:extLst>
              <a:ext uri="{FF2B5EF4-FFF2-40B4-BE49-F238E27FC236}">
                <a16:creationId xmlns:a16="http://schemas.microsoft.com/office/drawing/2014/main" id="{6B35B1AA-43AE-F66A-87A7-276B24396A81}"/>
              </a:ext>
            </a:extLst>
          </p:cNvPr>
          <p:cNvSpPr/>
          <p:nvPr/>
        </p:nvSpPr>
        <p:spPr>
          <a:xfrm>
            <a:off x="7221550" y="3185276"/>
            <a:ext cx="894944" cy="1158505"/>
          </a:xfrm>
          <a:prstGeom prst="ellipse">
            <a:avLst/>
          </a:prstGeom>
          <a:solidFill>
            <a:srgbClr val="FFFD78">
              <a:alpha val="14902"/>
            </a:srgbClr>
          </a:solidFill>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latin typeface="Candara" panose="020E0502030303020204" pitchFamily="34" charset="0"/>
            </a:endParaRPr>
          </a:p>
        </p:txBody>
      </p:sp>
      <p:cxnSp>
        <p:nvCxnSpPr>
          <p:cNvPr id="23" name="Straight Arrow Connector 22">
            <a:extLst>
              <a:ext uri="{FF2B5EF4-FFF2-40B4-BE49-F238E27FC236}">
                <a16:creationId xmlns:a16="http://schemas.microsoft.com/office/drawing/2014/main" id="{DEDC193E-3CE0-0A30-CF83-4F80DC4A3B80}"/>
              </a:ext>
            </a:extLst>
          </p:cNvPr>
          <p:cNvCxnSpPr>
            <a:cxnSpLocks/>
            <a:stCxn id="21" idx="4"/>
            <a:endCxn id="19" idx="0"/>
          </p:cNvCxnSpPr>
          <p:nvPr/>
        </p:nvCxnSpPr>
        <p:spPr>
          <a:xfrm flipH="1">
            <a:off x="3512141" y="4361138"/>
            <a:ext cx="3125438" cy="83004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103FF102-7F68-19D5-0CEA-B4D3E92721D0}"/>
              </a:ext>
            </a:extLst>
          </p:cNvPr>
          <p:cNvCxnSpPr>
            <a:cxnSpLocks/>
            <a:stCxn id="22" idx="4"/>
            <a:endCxn id="20" idx="0"/>
          </p:cNvCxnSpPr>
          <p:nvPr/>
        </p:nvCxnSpPr>
        <p:spPr>
          <a:xfrm>
            <a:off x="7669022" y="4343781"/>
            <a:ext cx="728570" cy="1193218"/>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EF240DAD-3FCB-11E9-88F1-5FFB2BFF35C2}"/>
                  </a:ext>
                </a:extLst>
              </p:cNvPr>
              <p:cNvSpPr txBox="1"/>
              <p:nvPr/>
            </p:nvSpPr>
            <p:spPr>
              <a:xfrm>
                <a:off x="838200" y="1084817"/>
                <a:ext cx="10728706" cy="461665"/>
              </a:xfrm>
              <a:prstGeom prst="rect">
                <a:avLst/>
              </a:prstGeom>
              <a:noFill/>
            </p:spPr>
            <p:txBody>
              <a:bodyPr wrap="none" rtlCol="0">
                <a:spAutoFit/>
              </a:bodyPr>
              <a:lstStyle/>
              <a:p>
                <a:pPr algn="l"/>
                <a:r>
                  <a:rPr lang="en-US" sz="2400" dirty="0">
                    <a:latin typeface="Candara" panose="020E0502030303020204" pitchFamily="34" charset="0"/>
                  </a:rPr>
                  <a:t>Example. </a:t>
                </a:r>
                <a:r>
                  <a:rPr lang="en-US" sz="2400" b="1" dirty="0">
                    <a:solidFill>
                      <a:srgbClr val="C00000"/>
                    </a:solidFill>
                    <a:latin typeface="Candara" panose="020E0502030303020204" pitchFamily="34" charset="0"/>
                  </a:rPr>
                  <a:t>Pre-image resistance </a:t>
                </a:r>
                <a:r>
                  <a:rPr lang="en-US" sz="2400" dirty="0">
                    <a:latin typeface="Candara" panose="020E0502030303020204" pitchFamily="34" charset="0"/>
                  </a:rPr>
                  <a:t>of salted random oracle </a:t>
                </a:r>
                <a14:m>
                  <m:oMath xmlns:m="http://schemas.openxmlformats.org/officeDocument/2006/math">
                    <m:r>
                      <a:rPr lang="en-US" sz="2400" b="0" i="1" smtClean="0">
                        <a:solidFill>
                          <a:srgbClr val="0070C0"/>
                        </a:solidFill>
                        <a:latin typeface="Cambria Math" panose="02040503050406030204" pitchFamily="18" charset="0"/>
                      </a:rPr>
                      <m:t>h</m:t>
                    </m:r>
                    <m:r>
                      <a:rPr lang="en-US" sz="2400" b="0" i="1" smtClean="0">
                        <a:solidFill>
                          <a:srgbClr val="0070C0"/>
                        </a:solidFill>
                        <a:latin typeface="Cambria Math" panose="02040503050406030204" pitchFamily="18" charset="0"/>
                      </a:rPr>
                      <m:t>:</m:t>
                    </m:r>
                    <m:sSup>
                      <m:sSupPr>
                        <m:ctrlPr>
                          <a:rPr lang="en-US" sz="2400" b="0" i="1" smtClean="0">
                            <a:solidFill>
                              <a:srgbClr val="0070C0"/>
                            </a:solidFill>
                            <a:latin typeface="Cambria Math" panose="02040503050406030204" pitchFamily="18" charset="0"/>
                          </a:rPr>
                        </m:ctrlPr>
                      </m:sSupPr>
                      <m:e>
                        <m:sSup>
                          <m:sSupPr>
                            <m:ctrlPr>
                              <a:rPr lang="en-US" sz="2400" b="0" i="1" smtClean="0">
                                <a:solidFill>
                                  <a:srgbClr val="0070C0"/>
                                </a:solidFill>
                                <a:latin typeface="Cambria Math" panose="02040503050406030204" pitchFamily="18" charset="0"/>
                              </a:rPr>
                            </m:ctrlPr>
                          </m:sSupPr>
                          <m:e>
                            <m:d>
                              <m:dPr>
                                <m:begChr m:val="{"/>
                                <m:endChr m:val="}"/>
                                <m:ctrlPr>
                                  <a:rPr lang="en-US" sz="2400" b="0" i="1" smtClean="0">
                                    <a:solidFill>
                                      <a:srgbClr val="0070C0"/>
                                    </a:solidFill>
                                    <a:latin typeface="Cambria Math" panose="02040503050406030204" pitchFamily="18" charset="0"/>
                                  </a:rPr>
                                </m:ctrlPr>
                              </m:dPr>
                              <m:e>
                                <m:r>
                                  <a:rPr lang="en-US" sz="2400" b="0" i="1" smtClean="0">
                                    <a:solidFill>
                                      <a:srgbClr val="0070C0"/>
                                    </a:solidFill>
                                    <a:latin typeface="Cambria Math" panose="02040503050406030204" pitchFamily="18" charset="0"/>
                                  </a:rPr>
                                  <m:t>0,1</m:t>
                                </m:r>
                              </m:e>
                            </m:d>
                          </m:e>
                          <m:sup>
                            <m:r>
                              <a:rPr lang="en-US" sz="2400" b="0" i="1" smtClean="0">
                                <a:solidFill>
                                  <a:srgbClr val="0070C0"/>
                                </a:solidFill>
                                <a:latin typeface="Cambria Math" panose="02040503050406030204" pitchFamily="18" charset="0"/>
                              </a:rPr>
                              <m:t>𝑠</m:t>
                            </m:r>
                          </m:sup>
                        </m:sSup>
                        <m:r>
                          <a:rPr lang="en-US" sz="2400" b="0" i="1" smtClean="0">
                            <a:solidFill>
                              <a:srgbClr val="0070C0"/>
                            </a:solidFill>
                            <a:latin typeface="Cambria Math" panose="02040503050406030204" pitchFamily="18" charset="0"/>
                          </a:rPr>
                          <m:t>×</m:t>
                        </m:r>
                        <m:d>
                          <m:dPr>
                            <m:begChr m:val="{"/>
                            <m:endChr m:val="}"/>
                            <m:ctrlPr>
                              <a:rPr lang="en-US" sz="2400" b="0" i="1" smtClean="0">
                                <a:solidFill>
                                  <a:srgbClr val="0070C0"/>
                                </a:solidFill>
                                <a:latin typeface="Cambria Math" panose="02040503050406030204" pitchFamily="18" charset="0"/>
                              </a:rPr>
                            </m:ctrlPr>
                          </m:dPr>
                          <m:e>
                            <m:r>
                              <a:rPr lang="en-US" sz="2400" b="0" i="1" smtClean="0">
                                <a:solidFill>
                                  <a:srgbClr val="0070C0"/>
                                </a:solidFill>
                                <a:latin typeface="Cambria Math" panose="02040503050406030204" pitchFamily="18" charset="0"/>
                              </a:rPr>
                              <m:t>0,1</m:t>
                            </m:r>
                          </m:e>
                        </m:d>
                      </m:e>
                      <m:sup>
                        <m:r>
                          <a:rPr lang="en-US" sz="2400" b="0" i="1" smtClean="0">
                            <a:solidFill>
                              <a:srgbClr val="0070C0"/>
                            </a:solidFill>
                            <a:latin typeface="Cambria Math" panose="02040503050406030204" pitchFamily="18" charset="0"/>
                          </a:rPr>
                          <m:t>∗</m:t>
                        </m:r>
                      </m:sup>
                    </m:sSup>
                    <m:r>
                      <a:rPr lang="en-US" sz="2400" b="0" i="1" smtClean="0">
                        <a:solidFill>
                          <a:srgbClr val="0070C0"/>
                        </a:solidFill>
                        <a:latin typeface="Cambria Math" panose="02040503050406030204" pitchFamily="18" charset="0"/>
                      </a:rPr>
                      <m:t>→</m:t>
                    </m:r>
                    <m:sSup>
                      <m:sSupPr>
                        <m:ctrlPr>
                          <a:rPr lang="en-US" sz="2400" b="0" i="1" smtClean="0">
                            <a:solidFill>
                              <a:srgbClr val="0070C0"/>
                            </a:solidFill>
                            <a:latin typeface="Cambria Math" panose="02040503050406030204" pitchFamily="18" charset="0"/>
                          </a:rPr>
                        </m:ctrlPr>
                      </m:sSupPr>
                      <m:e>
                        <m:d>
                          <m:dPr>
                            <m:begChr m:val="{"/>
                            <m:endChr m:val="}"/>
                            <m:ctrlPr>
                              <a:rPr lang="en-US" sz="2400" b="0" i="1" smtClean="0">
                                <a:solidFill>
                                  <a:srgbClr val="0070C0"/>
                                </a:solidFill>
                                <a:latin typeface="Cambria Math" panose="02040503050406030204" pitchFamily="18" charset="0"/>
                              </a:rPr>
                            </m:ctrlPr>
                          </m:dPr>
                          <m:e>
                            <m:r>
                              <a:rPr lang="en-US" sz="2400" b="0" i="1" smtClean="0">
                                <a:solidFill>
                                  <a:srgbClr val="0070C0"/>
                                </a:solidFill>
                                <a:latin typeface="Cambria Math" panose="02040503050406030204" pitchFamily="18" charset="0"/>
                              </a:rPr>
                              <m:t>0,1</m:t>
                            </m:r>
                          </m:e>
                        </m:d>
                      </m:e>
                      <m:sup>
                        <m:r>
                          <a:rPr lang="en-US" sz="2400" b="0" i="1" smtClean="0">
                            <a:solidFill>
                              <a:srgbClr val="0070C0"/>
                            </a:solidFill>
                            <a:latin typeface="Cambria Math" panose="02040503050406030204" pitchFamily="18" charset="0"/>
                          </a:rPr>
                          <m:t>𝑛</m:t>
                        </m:r>
                      </m:sup>
                    </m:sSup>
                  </m:oMath>
                </a14:m>
                <a:r>
                  <a:rPr lang="en-US" sz="2400" dirty="0">
                    <a:solidFill>
                      <a:srgbClr val="0070C0"/>
                    </a:solidFill>
                    <a:latin typeface="Candara" panose="020E0502030303020204" pitchFamily="34" charset="0"/>
                  </a:rPr>
                  <a:t> </a:t>
                </a:r>
                <a:endParaRPr lang="en-US" sz="2400" dirty="0">
                  <a:latin typeface="Candara" panose="020E0502030303020204" pitchFamily="34" charset="0"/>
                </a:endParaRPr>
              </a:p>
            </p:txBody>
          </p:sp>
        </mc:Choice>
        <mc:Fallback xmlns="">
          <p:sp>
            <p:nvSpPr>
              <p:cNvPr id="25" name="TextBox 24">
                <a:extLst>
                  <a:ext uri="{FF2B5EF4-FFF2-40B4-BE49-F238E27FC236}">
                    <a16:creationId xmlns:a16="http://schemas.microsoft.com/office/drawing/2014/main" id="{EF240DAD-3FCB-11E9-88F1-5FFB2BFF35C2}"/>
                  </a:ext>
                </a:extLst>
              </p:cNvPr>
              <p:cNvSpPr txBox="1">
                <a:spLocks noRot="1" noChangeAspect="1" noMove="1" noResize="1" noEditPoints="1" noAdjustHandles="1" noChangeArrowheads="1" noChangeShapeType="1" noTextEdit="1"/>
              </p:cNvSpPr>
              <p:nvPr/>
            </p:nvSpPr>
            <p:spPr>
              <a:xfrm>
                <a:off x="838200" y="1084817"/>
                <a:ext cx="10728706" cy="461665"/>
              </a:xfrm>
              <a:prstGeom prst="rect">
                <a:avLst/>
              </a:prstGeom>
              <a:blipFill>
                <a:blip r:embed="rId5"/>
                <a:stretch>
                  <a:fillRect l="-947" t="-8108" b="-29730"/>
                </a:stretch>
              </a:blipFill>
            </p:spPr>
            <p:txBody>
              <a:bodyPr/>
              <a:lstStyle/>
              <a:p>
                <a:r>
                  <a:rPr lang="en-US">
                    <a:noFill/>
                  </a:rPr>
                  <a:t> </a:t>
                </a:r>
              </a:p>
            </p:txBody>
          </p:sp>
        </mc:Fallback>
      </mc:AlternateContent>
    </p:spTree>
    <p:extLst>
      <p:ext uri="{BB962C8B-B14F-4D97-AF65-F5344CB8AC3E}">
        <p14:creationId xmlns:p14="http://schemas.microsoft.com/office/powerpoint/2010/main" val="1170466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animBg="1"/>
      <p:bldP spid="19" grpId="0"/>
      <p:bldP spid="20" grpId="0"/>
      <p:bldP spid="21" grpId="0" animBg="1"/>
      <p:bldP spid="2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3D091-FB89-F90B-820C-A9CBB89E9944}"/>
              </a:ext>
            </a:extLst>
          </p:cNvPr>
          <p:cNvSpPr>
            <a:spLocks noGrp="1"/>
          </p:cNvSpPr>
          <p:nvPr>
            <p:ph type="title"/>
          </p:nvPr>
        </p:nvSpPr>
        <p:spPr/>
        <p:txBody>
          <a:bodyPr/>
          <a:lstStyle/>
          <a:p>
            <a:r>
              <a:rPr lang="en-US" dirty="0"/>
              <a:t>Salted Random Oracles – Generic Technique</a:t>
            </a:r>
          </a:p>
        </p:txBody>
      </p:sp>
      <p:sp>
        <p:nvSpPr>
          <p:cNvPr id="4" name="Slide Number Placeholder 3">
            <a:extLst>
              <a:ext uri="{FF2B5EF4-FFF2-40B4-BE49-F238E27FC236}">
                <a16:creationId xmlns:a16="http://schemas.microsoft.com/office/drawing/2014/main" id="{ED898105-C6DD-8F0C-4B13-3816DDAA5DE8}"/>
              </a:ext>
            </a:extLst>
          </p:cNvPr>
          <p:cNvSpPr>
            <a:spLocks noGrp="1"/>
          </p:cNvSpPr>
          <p:nvPr>
            <p:ph type="sldNum" sz="quarter" idx="12"/>
          </p:nvPr>
        </p:nvSpPr>
        <p:spPr/>
        <p:txBody>
          <a:bodyPr/>
          <a:lstStyle/>
          <a:p>
            <a:fld id="{C7ABA984-2DFB-1240-9A7E-58F7E0AF05BD}" type="slidenum">
              <a:rPr lang="en-US" smtClean="0"/>
              <a:t>16</a:t>
            </a:fld>
            <a:endParaRPr lang="en-US" dirty="0"/>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DEA09BCB-005F-B03D-8CE7-8BBEF85EF3F9}"/>
                  </a:ext>
                </a:extLst>
              </p:cNvPr>
              <p:cNvSpPr txBox="1"/>
              <p:nvPr/>
            </p:nvSpPr>
            <p:spPr>
              <a:xfrm>
                <a:off x="838200" y="1478309"/>
                <a:ext cx="7848815" cy="613951"/>
              </a:xfrm>
              <a:prstGeom prst="rect">
                <a:avLst/>
              </a:prstGeom>
              <a:noFill/>
            </p:spPr>
            <p:txBody>
              <a:bodyPr wrap="none" rtlCol="0">
                <a:spAutoFit/>
              </a:bodyPr>
              <a:lstStyle/>
              <a:p>
                <a:r>
                  <a:rPr lang="en-US" sz="2400" dirty="0">
                    <a:latin typeface="Candara" panose="020E0502030303020204" pitchFamily="34" charset="0"/>
                  </a:rPr>
                  <a:t>Given </a:t>
                </a:r>
                <a14:m>
                  <m:oMath xmlns:m="http://schemas.openxmlformats.org/officeDocument/2006/math">
                    <m:r>
                      <a:rPr lang="en-US" sz="2400" i="1">
                        <a:solidFill>
                          <a:srgbClr val="C00000"/>
                        </a:solidFill>
                        <a:latin typeface="Cambria Math" panose="02040503050406030204" pitchFamily="18" charset="0"/>
                      </a:rPr>
                      <m:t>𝑎</m:t>
                    </m:r>
                    <m:groupChr>
                      <m:groupChrPr>
                        <m:chr m:val="←"/>
                        <m:vertJc m:val="bot"/>
                        <m:ctrlPr>
                          <a:rPr lang="en-US" sz="2400" i="1">
                            <a:solidFill>
                              <a:srgbClr val="0070C0"/>
                            </a:solidFill>
                            <a:latin typeface="Cambria Math" panose="02040503050406030204" pitchFamily="18" charset="0"/>
                          </a:rPr>
                        </m:ctrlPr>
                      </m:groupChrPr>
                      <m:e>
                        <m:r>
                          <a:rPr lang="en-US" sz="2400" i="1">
                            <a:solidFill>
                              <a:srgbClr val="0070C0"/>
                            </a:solidFill>
                            <a:latin typeface="Cambria Math" panose="02040503050406030204" pitchFamily="18" charset="0"/>
                          </a:rPr>
                          <m:t>$</m:t>
                        </m:r>
                      </m:e>
                    </m:groupChr>
                    <m:sSup>
                      <m:sSupPr>
                        <m:ctrlPr>
                          <a:rPr lang="en-US" sz="2400" i="1">
                            <a:solidFill>
                              <a:srgbClr val="0070C0"/>
                            </a:solidFill>
                            <a:latin typeface="Cambria Math" panose="02040503050406030204" pitchFamily="18" charset="0"/>
                          </a:rPr>
                        </m:ctrlPr>
                      </m:sSupPr>
                      <m:e>
                        <m:d>
                          <m:dPr>
                            <m:begChr m:val="{"/>
                            <m:endChr m:val="}"/>
                            <m:ctrlPr>
                              <a:rPr lang="en-US" sz="2400" i="1">
                                <a:solidFill>
                                  <a:srgbClr val="0070C0"/>
                                </a:solidFill>
                                <a:latin typeface="Cambria Math" panose="02040503050406030204" pitchFamily="18" charset="0"/>
                              </a:rPr>
                            </m:ctrlPr>
                          </m:dPr>
                          <m:e>
                            <m:r>
                              <a:rPr lang="en-US" sz="2400" i="1">
                                <a:solidFill>
                                  <a:srgbClr val="0070C0"/>
                                </a:solidFill>
                                <a:latin typeface="Cambria Math" panose="02040503050406030204" pitchFamily="18" charset="0"/>
                              </a:rPr>
                              <m:t>0,1</m:t>
                            </m:r>
                          </m:e>
                        </m:d>
                      </m:e>
                      <m:sup>
                        <m:r>
                          <a:rPr lang="en-US" sz="2400" i="1">
                            <a:solidFill>
                              <a:srgbClr val="0070C0"/>
                            </a:solidFill>
                            <a:latin typeface="Cambria Math" panose="02040503050406030204" pitchFamily="18" charset="0"/>
                          </a:rPr>
                          <m:t>𝑠</m:t>
                        </m:r>
                      </m:sup>
                    </m:sSup>
                  </m:oMath>
                </a14:m>
                <a:r>
                  <a:rPr lang="en-US" sz="2400" dirty="0">
                    <a:latin typeface="Candara" panose="020E0502030303020204" pitchFamily="34" charset="0"/>
                  </a:rPr>
                  <a:t>, find </a:t>
                </a:r>
                <a14:m>
                  <m:oMath xmlns:m="http://schemas.openxmlformats.org/officeDocument/2006/math">
                    <m:r>
                      <a:rPr lang="en-US" sz="2400" i="1" smtClean="0">
                        <a:solidFill>
                          <a:srgbClr val="0070C0"/>
                        </a:solidFill>
                        <a:latin typeface="Cambria Math" panose="02040503050406030204" pitchFamily="18" charset="0"/>
                      </a:rPr>
                      <m:t>𝑀</m:t>
                    </m:r>
                    <m:r>
                      <a:rPr lang="en-US" sz="2400" i="1" smtClean="0">
                        <a:solidFill>
                          <a:srgbClr val="0070C0"/>
                        </a:solidFill>
                        <a:latin typeface="Cambria Math" panose="02040503050406030204" pitchFamily="18" charset="0"/>
                      </a:rPr>
                      <m:t>≠</m:t>
                    </m:r>
                    <m:r>
                      <a:rPr lang="en-US" sz="2400" i="1" smtClean="0">
                        <a:solidFill>
                          <a:srgbClr val="0070C0"/>
                        </a:solidFill>
                        <a:latin typeface="Cambria Math" panose="02040503050406030204" pitchFamily="18" charset="0"/>
                      </a:rPr>
                      <m:t>𝑀</m:t>
                    </m:r>
                    <m:r>
                      <a:rPr lang="en-US" sz="2400" i="1" smtClean="0">
                        <a:solidFill>
                          <a:srgbClr val="0070C0"/>
                        </a:solidFill>
                        <a:latin typeface="Cambria Math" panose="02040503050406030204" pitchFamily="18" charset="0"/>
                      </a:rPr>
                      <m:t>′</m:t>
                    </m:r>
                  </m:oMath>
                </a14:m>
                <a:r>
                  <a:rPr lang="en-US" sz="2400" dirty="0">
                    <a:solidFill>
                      <a:srgbClr val="002060"/>
                    </a:solidFill>
                    <a:latin typeface="Candara" panose="020E0502030303020204" pitchFamily="34" charset="0"/>
                  </a:rPr>
                  <a:t> </a:t>
                </a:r>
                <a:r>
                  <a:rPr lang="en-US" sz="2400" dirty="0">
                    <a:latin typeface="Candara" panose="020E0502030303020204" pitchFamily="34" charset="0"/>
                  </a:rPr>
                  <a:t>such that </a:t>
                </a:r>
                <a14:m>
                  <m:oMath xmlns:m="http://schemas.openxmlformats.org/officeDocument/2006/math">
                    <m:r>
                      <a:rPr lang="en-US" sz="2400" i="1">
                        <a:solidFill>
                          <a:srgbClr val="0070C0"/>
                        </a:solidFill>
                        <a:latin typeface="Cambria Math" panose="02040503050406030204" pitchFamily="18" charset="0"/>
                      </a:rPr>
                      <m:t>h</m:t>
                    </m:r>
                    <m:d>
                      <m:dPr>
                        <m:ctrlPr>
                          <a:rPr lang="en-US" sz="2400" i="1">
                            <a:solidFill>
                              <a:srgbClr val="0070C0"/>
                            </a:solidFill>
                            <a:latin typeface="Cambria Math" panose="02040503050406030204" pitchFamily="18" charset="0"/>
                          </a:rPr>
                        </m:ctrlPr>
                      </m:dPr>
                      <m:e>
                        <m:r>
                          <a:rPr lang="en-US" sz="2400" i="1">
                            <a:solidFill>
                              <a:srgbClr val="C00000"/>
                            </a:solidFill>
                            <a:latin typeface="Cambria Math" panose="02040503050406030204" pitchFamily="18" charset="0"/>
                          </a:rPr>
                          <m:t>𝑎</m:t>
                        </m:r>
                        <m:r>
                          <a:rPr lang="en-US" sz="2400" i="1">
                            <a:solidFill>
                              <a:srgbClr val="0070C0"/>
                            </a:solidFill>
                            <a:latin typeface="Cambria Math" panose="02040503050406030204" pitchFamily="18" charset="0"/>
                          </a:rPr>
                          <m:t>,</m:t>
                        </m:r>
                        <m:r>
                          <a:rPr lang="en-US" sz="2400" i="1">
                            <a:solidFill>
                              <a:srgbClr val="0070C0"/>
                            </a:solidFill>
                            <a:latin typeface="Cambria Math" panose="02040503050406030204" pitchFamily="18" charset="0"/>
                          </a:rPr>
                          <m:t>𝑀</m:t>
                        </m:r>
                      </m:e>
                    </m:d>
                    <m:r>
                      <a:rPr lang="en-US" sz="2400" i="1">
                        <a:solidFill>
                          <a:srgbClr val="0070C0"/>
                        </a:solidFill>
                        <a:latin typeface="Cambria Math" panose="02040503050406030204" pitchFamily="18" charset="0"/>
                      </a:rPr>
                      <m:t>=</m:t>
                    </m:r>
                    <m:r>
                      <a:rPr lang="en-US" sz="2400" i="1">
                        <a:solidFill>
                          <a:srgbClr val="0070C0"/>
                        </a:solidFill>
                        <a:latin typeface="Cambria Math" panose="02040503050406030204" pitchFamily="18" charset="0"/>
                      </a:rPr>
                      <m:t>h</m:t>
                    </m:r>
                    <m:r>
                      <a:rPr lang="en-US" sz="2400" i="1">
                        <a:solidFill>
                          <a:srgbClr val="0070C0"/>
                        </a:solidFill>
                        <a:latin typeface="Cambria Math" panose="02040503050406030204" pitchFamily="18" charset="0"/>
                      </a:rPr>
                      <m:t>(</m:t>
                    </m:r>
                    <m:r>
                      <a:rPr lang="en-US" sz="2400" i="1">
                        <a:solidFill>
                          <a:srgbClr val="C00000"/>
                        </a:solidFill>
                        <a:latin typeface="Cambria Math" panose="02040503050406030204" pitchFamily="18" charset="0"/>
                      </a:rPr>
                      <m:t>𝑎</m:t>
                    </m:r>
                    <m:r>
                      <a:rPr lang="en-US" sz="2400" i="1">
                        <a:solidFill>
                          <a:srgbClr val="0070C0"/>
                        </a:solidFill>
                        <a:latin typeface="Cambria Math" panose="02040503050406030204" pitchFamily="18" charset="0"/>
                      </a:rPr>
                      <m:t>,</m:t>
                    </m:r>
                    <m:sSup>
                      <m:sSupPr>
                        <m:ctrlPr>
                          <a:rPr lang="en-US" sz="2400" i="1">
                            <a:solidFill>
                              <a:srgbClr val="0070C0"/>
                            </a:solidFill>
                            <a:latin typeface="Cambria Math" panose="02040503050406030204" pitchFamily="18" charset="0"/>
                          </a:rPr>
                        </m:ctrlPr>
                      </m:sSupPr>
                      <m:e>
                        <m:r>
                          <a:rPr lang="en-US" sz="2400" i="1">
                            <a:solidFill>
                              <a:srgbClr val="0070C0"/>
                            </a:solidFill>
                            <a:latin typeface="Cambria Math" panose="02040503050406030204" pitchFamily="18" charset="0"/>
                          </a:rPr>
                          <m:t>𝑀</m:t>
                        </m:r>
                      </m:e>
                      <m:sup>
                        <m:r>
                          <a:rPr lang="en-US" sz="2400" i="1">
                            <a:solidFill>
                              <a:srgbClr val="0070C0"/>
                            </a:solidFill>
                            <a:latin typeface="Cambria Math" panose="02040503050406030204" pitchFamily="18" charset="0"/>
                          </a:rPr>
                          <m:t>′</m:t>
                        </m:r>
                      </m:sup>
                    </m:sSup>
                    <m:r>
                      <a:rPr lang="en-US" sz="2400" i="1">
                        <a:solidFill>
                          <a:srgbClr val="0070C0"/>
                        </a:solidFill>
                        <a:latin typeface="Cambria Math" panose="02040503050406030204" pitchFamily="18" charset="0"/>
                      </a:rPr>
                      <m:t>)</m:t>
                    </m:r>
                  </m:oMath>
                </a14:m>
                <a:endParaRPr lang="en-US" sz="2400" dirty="0" err="1">
                  <a:latin typeface="Candara" panose="020E0502030303020204" pitchFamily="34" charset="0"/>
                </a:endParaRPr>
              </a:p>
            </p:txBody>
          </p:sp>
        </mc:Choice>
        <mc:Fallback xmlns="">
          <p:sp>
            <p:nvSpPr>
              <p:cNvPr id="17" name="TextBox 16">
                <a:extLst>
                  <a:ext uri="{FF2B5EF4-FFF2-40B4-BE49-F238E27FC236}">
                    <a16:creationId xmlns:a16="http://schemas.microsoft.com/office/drawing/2014/main" id="{DEA09BCB-005F-B03D-8CE7-8BBEF85EF3F9}"/>
                  </a:ext>
                </a:extLst>
              </p:cNvPr>
              <p:cNvSpPr txBox="1">
                <a:spLocks noRot="1" noChangeAspect="1" noMove="1" noResize="1" noEditPoints="1" noAdjustHandles="1" noChangeArrowheads="1" noChangeShapeType="1" noTextEdit="1"/>
              </p:cNvSpPr>
              <p:nvPr/>
            </p:nvSpPr>
            <p:spPr>
              <a:xfrm>
                <a:off x="838200" y="1478309"/>
                <a:ext cx="7848815" cy="613951"/>
              </a:xfrm>
              <a:prstGeom prst="rect">
                <a:avLst/>
              </a:prstGeom>
              <a:blipFill>
                <a:blip r:embed="rId3"/>
                <a:stretch>
                  <a:fillRect l="-1294" b="-469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6C4A47EB-8330-0BA4-7D7F-05B56C06D77C}"/>
                  </a:ext>
                </a:extLst>
              </p:cNvPr>
              <p:cNvSpPr txBox="1"/>
              <p:nvPr/>
            </p:nvSpPr>
            <p:spPr>
              <a:xfrm>
                <a:off x="2377792" y="2614246"/>
                <a:ext cx="7518890" cy="1482906"/>
              </a:xfrm>
              <a:prstGeom prst="rect">
                <a:avLst/>
              </a:prstGeom>
              <a:solidFill>
                <a:schemeClr val="bg1">
                  <a:lumMod val="95000"/>
                </a:schemeClr>
              </a:solidFill>
              <a:ln>
                <a:solidFill>
                  <a:schemeClr val="tx1">
                    <a:lumMod val="50000"/>
                    <a:lumOff val="50000"/>
                  </a:schemeClr>
                </a:solidFill>
              </a:ln>
            </p:spPr>
            <p:txBody>
              <a:bodyPr wrap="square" rtlCol="0">
                <a:spAutoFit/>
              </a:bodyPr>
              <a:lstStyle/>
              <a:p>
                <a:pPr>
                  <a:lnSpc>
                    <a:spcPct val="150000"/>
                  </a:lnSpc>
                </a:pPr>
                <a:r>
                  <a:rPr lang="en-US" sz="2400" b="1" dirty="0">
                    <a:solidFill>
                      <a:srgbClr val="C00000"/>
                    </a:solidFill>
                    <a:latin typeface="Candara" panose="020E0502030303020204" pitchFamily="34" charset="0"/>
                  </a:rPr>
                  <a:t>Corollary</a:t>
                </a:r>
                <a:r>
                  <a:rPr lang="en-US" sz="2400" b="0" dirty="0">
                    <a:solidFill>
                      <a:srgbClr val="C00000"/>
                    </a:solidFill>
                    <a:latin typeface="Candara" panose="020E0502030303020204" pitchFamily="34" charset="0"/>
                  </a:rPr>
                  <a:t>. [Generic + JT20] </a:t>
                </a:r>
                <a14:m>
                  <m:oMath xmlns:m="http://schemas.openxmlformats.org/officeDocument/2006/math">
                    <m:r>
                      <a:rPr lang="en-US" sz="2400" b="0" i="1" smtClean="0">
                        <a:solidFill>
                          <a:srgbClr val="0070C0"/>
                        </a:solidFill>
                        <a:latin typeface="Cambria Math" panose="02040503050406030204" pitchFamily="18" charset="0"/>
                      </a:rPr>
                      <m:t>∀</m:t>
                    </m:r>
                    <m:sSub>
                      <m:sSubPr>
                        <m:ctrlPr>
                          <a:rPr lang="en-US" sz="2400" b="0" i="1" smtClean="0">
                            <a:solidFill>
                              <a:srgbClr val="0070C0"/>
                            </a:solidFill>
                            <a:latin typeface="Cambria Math" panose="02040503050406030204" pitchFamily="18" charset="0"/>
                          </a:rPr>
                        </m:ctrlPr>
                      </m:sSubPr>
                      <m:e>
                        <m:r>
                          <a:rPr lang="en-US" sz="2400" b="0" i="1" smtClean="0">
                            <a:solidFill>
                              <a:srgbClr val="0070C0"/>
                            </a:solidFill>
                            <a:latin typeface="Cambria Math" panose="02040503050406030204" pitchFamily="18" charset="0"/>
                          </a:rPr>
                          <m:t>(</m:t>
                        </m:r>
                        <m:r>
                          <a:rPr lang="en-US" sz="2400" b="0" i="1" smtClean="0">
                            <a:solidFill>
                              <a:srgbClr val="0070C0"/>
                            </a:solidFill>
                            <a:latin typeface="Cambria Math" panose="02040503050406030204" pitchFamily="18" charset="0"/>
                          </a:rPr>
                          <m:t>𝑇</m:t>
                        </m:r>
                      </m:e>
                      <m:sub>
                        <m:r>
                          <a:rPr lang="en-US" sz="2400" b="0" i="1" smtClean="0">
                            <a:solidFill>
                              <a:srgbClr val="0070C0"/>
                            </a:solidFill>
                            <a:latin typeface="Cambria Math" panose="02040503050406030204" pitchFamily="18" charset="0"/>
                          </a:rPr>
                          <m:t>1</m:t>
                        </m:r>
                      </m:sub>
                    </m:sSub>
                    <m:r>
                      <a:rPr lang="en-US" sz="2400" b="0" i="1" smtClean="0">
                        <a:solidFill>
                          <a:srgbClr val="0070C0"/>
                        </a:solidFill>
                        <a:latin typeface="Cambria Math" panose="02040503050406030204" pitchFamily="18" charset="0"/>
                      </a:rPr>
                      <m:t>,</m:t>
                    </m:r>
                    <m:sSub>
                      <m:sSubPr>
                        <m:ctrlPr>
                          <a:rPr lang="en-US" sz="2400" b="0" i="1" smtClean="0">
                            <a:solidFill>
                              <a:srgbClr val="0070C0"/>
                            </a:solidFill>
                            <a:latin typeface="Cambria Math" panose="02040503050406030204" pitchFamily="18" charset="0"/>
                          </a:rPr>
                        </m:ctrlPr>
                      </m:sSubPr>
                      <m:e>
                        <m:r>
                          <a:rPr lang="en-US" sz="2400" b="0" i="1" smtClean="0">
                            <a:solidFill>
                              <a:srgbClr val="0070C0"/>
                            </a:solidFill>
                            <a:latin typeface="Cambria Math" panose="02040503050406030204" pitchFamily="18" charset="0"/>
                          </a:rPr>
                          <m:t>𝑇</m:t>
                        </m:r>
                      </m:e>
                      <m:sub>
                        <m:r>
                          <a:rPr lang="en-US" sz="2400" b="0" i="1" smtClean="0">
                            <a:solidFill>
                              <a:srgbClr val="0070C0"/>
                            </a:solidFill>
                            <a:latin typeface="Cambria Math" panose="02040503050406030204" pitchFamily="18" charset="0"/>
                          </a:rPr>
                          <m:t>2</m:t>
                        </m:r>
                      </m:sub>
                    </m:sSub>
                  </m:oMath>
                </a14:m>
                <a:r>
                  <a:rPr lang="en-US" sz="2400" dirty="0">
                    <a:solidFill>
                      <a:srgbClr val="0070C0"/>
                    </a:solidFill>
                    <a:latin typeface="Candara" panose="020E0502030303020204" pitchFamily="34" charset="0"/>
                  </a:rPr>
                  <a:t>)</a:t>
                </a:r>
                <a:r>
                  <a:rPr lang="en-US" sz="2400" dirty="0">
                    <a:solidFill>
                      <a:srgbClr val="002060"/>
                    </a:solidFill>
                    <a:latin typeface="Candara" panose="020E0502030303020204" pitchFamily="34" charset="0"/>
                  </a:rPr>
                  <a:t>-</a:t>
                </a:r>
                <a:r>
                  <a:rPr lang="en-US" sz="2400" dirty="0">
                    <a:latin typeface="Candara" panose="020E0502030303020204" pitchFamily="34" charset="0"/>
                  </a:rPr>
                  <a:t>adversaries </a:t>
                </a:r>
                <a14:m>
                  <m:oMath xmlns:m="http://schemas.openxmlformats.org/officeDocument/2006/math">
                    <m:r>
                      <a:rPr lang="en-US" sz="2400" b="0" i="1" smtClean="0">
                        <a:solidFill>
                          <a:srgbClr val="FF0000"/>
                        </a:solidFill>
                        <a:latin typeface="Cambria Math" panose="02040503050406030204" pitchFamily="18" charset="0"/>
                      </a:rPr>
                      <m:t>𝐴</m:t>
                    </m:r>
                    <m:r>
                      <a:rPr lang="en-US" sz="2400" b="0" i="1" smtClean="0">
                        <a:solidFill>
                          <a:srgbClr val="FF0000"/>
                        </a:solidFill>
                        <a:latin typeface="Cambria Math" panose="02040503050406030204" pitchFamily="18" charset="0"/>
                      </a:rPr>
                      <m:t> </m:t>
                    </m:r>
                  </m:oMath>
                </a14:m>
                <a:endParaRPr lang="en-US" sz="2400" b="0" i="1" dirty="0">
                  <a:solidFill>
                    <a:srgbClr val="FF0000"/>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m:rPr>
                          <m:sty m:val="p"/>
                        </m:rPr>
                        <a:rPr lang="en-US" sz="2400" smtClean="0">
                          <a:solidFill>
                            <a:srgbClr val="0070C0"/>
                          </a:solidFill>
                          <a:latin typeface="Cambria Math" panose="02040503050406030204" pitchFamily="18" charset="0"/>
                        </a:rPr>
                        <m:t>Ad</m:t>
                      </m:r>
                      <m:sSubSup>
                        <m:sSubSupPr>
                          <m:ctrlPr>
                            <a:rPr lang="en-US" sz="2400" i="1">
                              <a:solidFill>
                                <a:srgbClr val="0070C0"/>
                              </a:solidFill>
                              <a:latin typeface="Cambria Math" panose="02040503050406030204" pitchFamily="18" charset="0"/>
                            </a:rPr>
                          </m:ctrlPr>
                        </m:sSubSupPr>
                        <m:e>
                          <m:r>
                            <m:rPr>
                              <m:sty m:val="p"/>
                            </m:rPr>
                            <a:rPr lang="en-US" sz="2400">
                              <a:solidFill>
                                <a:srgbClr val="0070C0"/>
                              </a:solidFill>
                              <a:latin typeface="Cambria Math" panose="02040503050406030204" pitchFamily="18" charset="0"/>
                            </a:rPr>
                            <m:t>v</m:t>
                          </m:r>
                        </m:e>
                        <m:sub>
                          <m:r>
                            <a:rPr lang="en-US" sz="2400" i="1">
                              <a:solidFill>
                                <a:srgbClr val="0070C0"/>
                              </a:solidFill>
                              <a:latin typeface="Cambria Math" panose="02040503050406030204" pitchFamily="18" charset="0"/>
                            </a:rPr>
                            <m:t>h</m:t>
                          </m:r>
                          <m:r>
                            <a:rPr lang="en-US" sz="2400" i="1">
                              <a:solidFill>
                                <a:srgbClr val="0070C0"/>
                              </a:solidFill>
                              <a:latin typeface="Cambria Math" panose="02040503050406030204" pitchFamily="18" charset="0"/>
                            </a:rPr>
                            <m:t>(</m:t>
                          </m:r>
                          <m:r>
                            <a:rPr lang="en-US" sz="2400" i="1">
                              <a:solidFill>
                                <a:srgbClr val="0070C0"/>
                              </a:solidFill>
                              <a:latin typeface="Cambria Math" panose="02040503050406030204" pitchFamily="18" charset="0"/>
                            </a:rPr>
                            <m:t>𝑎</m:t>
                          </m:r>
                          <m:r>
                            <a:rPr lang="en-US" sz="2400" i="1">
                              <a:solidFill>
                                <a:srgbClr val="0070C0"/>
                              </a:solidFill>
                              <a:latin typeface="Cambria Math" panose="02040503050406030204" pitchFamily="18" charset="0"/>
                            </a:rPr>
                            <m:t>,.)</m:t>
                          </m:r>
                        </m:sub>
                        <m:sup>
                          <m:r>
                            <m:rPr>
                              <m:sty m:val="p"/>
                            </m:rPr>
                            <a:rPr lang="en-US" sz="2400" b="0" i="0" smtClean="0">
                              <a:solidFill>
                                <a:srgbClr val="0070C0"/>
                              </a:solidFill>
                              <a:latin typeface="Cambria Math" panose="02040503050406030204" pitchFamily="18" charset="0"/>
                            </a:rPr>
                            <m:t>cr</m:t>
                          </m:r>
                        </m:sup>
                      </m:sSubSup>
                      <m:r>
                        <a:rPr lang="en-US" sz="2400" i="1">
                          <a:solidFill>
                            <a:srgbClr val="0070C0"/>
                          </a:solidFill>
                          <a:latin typeface="Cambria Math" panose="02040503050406030204" pitchFamily="18" charset="0"/>
                        </a:rPr>
                        <m:t>(</m:t>
                      </m:r>
                      <m:r>
                        <a:rPr lang="en-US" sz="2400" i="1" smtClean="0">
                          <a:solidFill>
                            <a:srgbClr val="FF0000"/>
                          </a:solidFill>
                          <a:latin typeface="Cambria Math" panose="02040503050406030204" pitchFamily="18" charset="0"/>
                        </a:rPr>
                        <m:t>𝐴</m:t>
                      </m:r>
                      <m:r>
                        <a:rPr lang="en-US" sz="2400" i="1">
                          <a:solidFill>
                            <a:srgbClr val="0070C0"/>
                          </a:solidFill>
                          <a:latin typeface="Cambria Math" panose="02040503050406030204" pitchFamily="18" charset="0"/>
                        </a:rPr>
                        <m:t>)</m:t>
                      </m:r>
                      <m:r>
                        <a:rPr lang="en-US" sz="2400" b="0" i="1" dirty="0" smtClean="0">
                          <a:solidFill>
                            <a:srgbClr val="0070C0"/>
                          </a:solidFill>
                          <a:latin typeface="Cambria Math" panose="02040503050406030204" pitchFamily="18" charset="0"/>
                        </a:rPr>
                        <m:t>≤</m:t>
                      </m:r>
                      <m:f>
                        <m:fPr>
                          <m:ctrlPr>
                            <a:rPr lang="en-US" sz="2400" i="1" dirty="0">
                              <a:solidFill>
                                <a:srgbClr val="0070C0"/>
                              </a:solidFill>
                              <a:latin typeface="Cambria Math" panose="02040503050406030204" pitchFamily="18" charset="0"/>
                            </a:rPr>
                          </m:ctrlPr>
                        </m:fPr>
                        <m:num>
                          <m:sSub>
                            <m:sSubPr>
                              <m:ctrlPr>
                                <a:rPr lang="en-US" sz="2400" i="1" dirty="0">
                                  <a:solidFill>
                                    <a:srgbClr val="0070C0"/>
                                  </a:solidFill>
                                  <a:latin typeface="Cambria Math" panose="02040503050406030204" pitchFamily="18" charset="0"/>
                                </a:rPr>
                              </m:ctrlPr>
                            </m:sSubPr>
                            <m:e>
                              <m:r>
                                <a:rPr lang="en-US" sz="2400" i="1" dirty="0">
                                  <a:solidFill>
                                    <a:srgbClr val="0070C0"/>
                                  </a:solidFill>
                                  <a:latin typeface="Cambria Math" panose="02040503050406030204" pitchFamily="18" charset="0"/>
                                </a:rPr>
                                <m:t>𝑇</m:t>
                              </m:r>
                            </m:e>
                            <m:sub>
                              <m:r>
                                <a:rPr lang="en-US" sz="2400" i="1" dirty="0">
                                  <a:solidFill>
                                    <a:srgbClr val="0070C0"/>
                                  </a:solidFill>
                                  <a:latin typeface="Cambria Math" panose="02040503050406030204" pitchFamily="18" charset="0"/>
                                </a:rPr>
                                <m:t>1</m:t>
                              </m:r>
                            </m:sub>
                          </m:sSub>
                        </m:num>
                        <m:den>
                          <m:sSup>
                            <m:sSupPr>
                              <m:ctrlPr>
                                <a:rPr lang="en-US" sz="2400" i="1" dirty="0">
                                  <a:solidFill>
                                    <a:srgbClr val="0070C0"/>
                                  </a:solidFill>
                                  <a:latin typeface="Cambria Math" panose="02040503050406030204" pitchFamily="18" charset="0"/>
                                </a:rPr>
                              </m:ctrlPr>
                            </m:sSupPr>
                            <m:e>
                              <m:r>
                                <a:rPr lang="en-US" sz="2400" i="1" dirty="0">
                                  <a:solidFill>
                                    <a:srgbClr val="0070C0"/>
                                  </a:solidFill>
                                  <a:latin typeface="Cambria Math" panose="02040503050406030204" pitchFamily="18" charset="0"/>
                                </a:rPr>
                                <m:t>2</m:t>
                              </m:r>
                            </m:e>
                            <m:sup>
                              <m:r>
                                <a:rPr lang="en-US" sz="2400" i="1" dirty="0">
                                  <a:solidFill>
                                    <a:srgbClr val="0070C0"/>
                                  </a:solidFill>
                                  <a:latin typeface="Cambria Math" panose="02040503050406030204" pitchFamily="18" charset="0"/>
                                </a:rPr>
                                <m:t>𝑠</m:t>
                              </m:r>
                              <m:r>
                                <a:rPr lang="en-US" sz="2400" i="1" dirty="0">
                                  <a:solidFill>
                                    <a:srgbClr val="0070C0"/>
                                  </a:solidFill>
                                  <a:latin typeface="Cambria Math" panose="02040503050406030204" pitchFamily="18" charset="0"/>
                                </a:rPr>
                                <m:t>+</m:t>
                              </m:r>
                              <m:f>
                                <m:fPr>
                                  <m:ctrlPr>
                                    <a:rPr lang="en-US" sz="2400" i="1" dirty="0">
                                      <a:solidFill>
                                        <a:srgbClr val="0070C0"/>
                                      </a:solidFill>
                                      <a:latin typeface="Cambria Math" panose="02040503050406030204" pitchFamily="18" charset="0"/>
                                    </a:rPr>
                                  </m:ctrlPr>
                                </m:fPr>
                                <m:num>
                                  <m:r>
                                    <a:rPr lang="en-US" sz="2400" i="1" dirty="0">
                                      <a:solidFill>
                                        <a:srgbClr val="0070C0"/>
                                      </a:solidFill>
                                      <a:latin typeface="Cambria Math" panose="02040503050406030204" pitchFamily="18" charset="0"/>
                                    </a:rPr>
                                    <m:t>𝑛</m:t>
                                  </m:r>
                                </m:num>
                                <m:den>
                                  <m:r>
                                    <a:rPr lang="en-US" sz="2400" i="1" dirty="0">
                                      <a:solidFill>
                                        <a:srgbClr val="0070C0"/>
                                      </a:solidFill>
                                      <a:latin typeface="Cambria Math" panose="02040503050406030204" pitchFamily="18" charset="0"/>
                                    </a:rPr>
                                    <m:t>2</m:t>
                                  </m:r>
                                </m:den>
                              </m:f>
                            </m:sup>
                          </m:sSup>
                        </m:den>
                      </m:f>
                      <m:r>
                        <a:rPr lang="en-US" sz="2400" i="1" dirty="0">
                          <a:solidFill>
                            <a:srgbClr val="0070C0"/>
                          </a:solidFill>
                          <a:latin typeface="Cambria Math" panose="02040503050406030204" pitchFamily="18" charset="0"/>
                        </a:rPr>
                        <m:t>+</m:t>
                      </m:r>
                      <m:f>
                        <m:fPr>
                          <m:ctrlPr>
                            <a:rPr lang="en-US" sz="2400" i="1" dirty="0">
                              <a:solidFill>
                                <a:srgbClr val="0070C0"/>
                              </a:solidFill>
                              <a:latin typeface="Cambria Math" panose="02040503050406030204" pitchFamily="18" charset="0"/>
                            </a:rPr>
                          </m:ctrlPr>
                        </m:fPr>
                        <m:num>
                          <m:sSub>
                            <m:sSubPr>
                              <m:ctrlPr>
                                <a:rPr lang="en-US" sz="2400" i="1" dirty="0">
                                  <a:solidFill>
                                    <a:srgbClr val="0070C0"/>
                                  </a:solidFill>
                                  <a:latin typeface="Cambria Math" panose="02040503050406030204" pitchFamily="18" charset="0"/>
                                </a:rPr>
                              </m:ctrlPr>
                            </m:sSubPr>
                            <m:e>
                              <m:r>
                                <a:rPr lang="en-US" sz="2400" i="1" dirty="0">
                                  <a:solidFill>
                                    <a:srgbClr val="0070C0"/>
                                  </a:solidFill>
                                  <a:latin typeface="Cambria Math" panose="02040503050406030204" pitchFamily="18" charset="0"/>
                                </a:rPr>
                                <m:t>𝑇</m:t>
                              </m:r>
                            </m:e>
                            <m:sub>
                              <m:r>
                                <a:rPr lang="en-US" sz="2400" i="1" dirty="0">
                                  <a:solidFill>
                                    <a:srgbClr val="0070C0"/>
                                  </a:solidFill>
                                  <a:latin typeface="Cambria Math" panose="02040503050406030204" pitchFamily="18" charset="0"/>
                                </a:rPr>
                                <m:t>2</m:t>
                              </m:r>
                            </m:sub>
                          </m:sSub>
                        </m:num>
                        <m:den>
                          <m:sSup>
                            <m:sSupPr>
                              <m:ctrlPr>
                                <a:rPr lang="en-US" sz="2400" i="1" dirty="0">
                                  <a:solidFill>
                                    <a:srgbClr val="0070C0"/>
                                  </a:solidFill>
                                  <a:latin typeface="Cambria Math" panose="02040503050406030204" pitchFamily="18" charset="0"/>
                                </a:rPr>
                              </m:ctrlPr>
                            </m:sSupPr>
                            <m:e>
                              <m:r>
                                <a:rPr lang="en-US" sz="2400" i="1" dirty="0">
                                  <a:solidFill>
                                    <a:srgbClr val="0070C0"/>
                                  </a:solidFill>
                                  <a:latin typeface="Cambria Math" panose="02040503050406030204" pitchFamily="18" charset="0"/>
                                </a:rPr>
                                <m:t>2</m:t>
                              </m:r>
                            </m:e>
                            <m:sup>
                              <m:r>
                                <a:rPr lang="en-US" sz="2400" i="1" dirty="0">
                                  <a:solidFill>
                                    <a:srgbClr val="0070C0"/>
                                  </a:solidFill>
                                  <a:latin typeface="Cambria Math" panose="02040503050406030204" pitchFamily="18" charset="0"/>
                                </a:rPr>
                                <m:t>𝑛</m:t>
                              </m:r>
                              <m:r>
                                <a:rPr lang="en-US" sz="2400" i="1" dirty="0">
                                  <a:solidFill>
                                    <a:srgbClr val="0070C0"/>
                                  </a:solidFill>
                                  <a:latin typeface="Cambria Math" panose="02040503050406030204" pitchFamily="18" charset="0"/>
                                </a:rPr>
                                <m:t>/2</m:t>
                              </m:r>
                            </m:sup>
                          </m:sSup>
                        </m:den>
                      </m:f>
                    </m:oMath>
                  </m:oMathPara>
                </a14:m>
                <a:endParaRPr lang="en-US" sz="2400" dirty="0" err="1">
                  <a:solidFill>
                    <a:srgbClr val="0070C0"/>
                  </a:solidFill>
                  <a:latin typeface="Candara" panose="020E0502030303020204" pitchFamily="34" charset="0"/>
                </a:endParaRPr>
              </a:p>
            </p:txBody>
          </p:sp>
        </mc:Choice>
        <mc:Fallback xmlns="">
          <p:sp>
            <p:nvSpPr>
              <p:cNvPr id="18" name="TextBox 17">
                <a:extLst>
                  <a:ext uri="{FF2B5EF4-FFF2-40B4-BE49-F238E27FC236}">
                    <a16:creationId xmlns:a16="http://schemas.microsoft.com/office/drawing/2014/main" id="{6C4A47EB-8330-0BA4-7D7F-05B56C06D77C}"/>
                  </a:ext>
                </a:extLst>
              </p:cNvPr>
              <p:cNvSpPr txBox="1">
                <a:spLocks noRot="1" noChangeAspect="1" noMove="1" noResize="1" noEditPoints="1" noAdjustHandles="1" noChangeArrowheads="1" noChangeShapeType="1" noTextEdit="1"/>
              </p:cNvSpPr>
              <p:nvPr/>
            </p:nvSpPr>
            <p:spPr>
              <a:xfrm>
                <a:off x="2377792" y="2614246"/>
                <a:ext cx="7518890" cy="1482906"/>
              </a:xfrm>
              <a:prstGeom prst="rect">
                <a:avLst/>
              </a:prstGeom>
              <a:blipFill>
                <a:blip r:embed="rId4"/>
                <a:stretch>
                  <a:fillRect l="-1178" b="-2521"/>
                </a:stretch>
              </a:blipFill>
              <a:ln>
                <a:solidFill>
                  <a:schemeClr val="tx1">
                    <a:lumMod val="50000"/>
                    <a:lumOff val="50000"/>
                  </a:schemeClr>
                </a:solidFill>
              </a:ln>
            </p:spPr>
            <p:txBody>
              <a:bodyPr/>
              <a:lstStyle/>
              <a:p>
                <a:r>
                  <a:rPr lang="en-US">
                    <a:noFill/>
                  </a:rPr>
                  <a:t> </a:t>
                </a:r>
              </a:p>
            </p:txBody>
          </p:sp>
        </mc:Fallback>
      </mc:AlternateContent>
      <p:sp>
        <p:nvSpPr>
          <p:cNvPr id="19" name="TextBox 18">
            <a:extLst>
              <a:ext uri="{FF2B5EF4-FFF2-40B4-BE49-F238E27FC236}">
                <a16:creationId xmlns:a16="http://schemas.microsoft.com/office/drawing/2014/main" id="{DE340A57-E334-157C-07F9-0580113B7819}"/>
              </a:ext>
            </a:extLst>
          </p:cNvPr>
          <p:cNvSpPr txBox="1"/>
          <p:nvPr/>
        </p:nvSpPr>
        <p:spPr>
          <a:xfrm>
            <a:off x="1594789" y="5191184"/>
            <a:ext cx="4209807" cy="461665"/>
          </a:xfrm>
          <a:prstGeom prst="rect">
            <a:avLst/>
          </a:prstGeom>
          <a:noFill/>
        </p:spPr>
        <p:txBody>
          <a:bodyPr wrap="none" rtlCol="0">
            <a:spAutoFit/>
          </a:bodyPr>
          <a:lstStyle/>
          <a:p>
            <a:pPr algn="l"/>
            <a:r>
              <a:rPr lang="en-US" sz="2400" dirty="0">
                <a:solidFill>
                  <a:srgbClr val="C00000"/>
                </a:solidFill>
                <a:latin typeface="Candara" panose="020E0502030303020204" pitchFamily="34" charset="0"/>
              </a:rPr>
              <a:t>Matching offline-only attack 👍</a:t>
            </a:r>
          </a:p>
        </p:txBody>
      </p:sp>
      <p:sp>
        <p:nvSpPr>
          <p:cNvPr id="20" name="TextBox 19">
            <a:extLst>
              <a:ext uri="{FF2B5EF4-FFF2-40B4-BE49-F238E27FC236}">
                <a16:creationId xmlns:a16="http://schemas.microsoft.com/office/drawing/2014/main" id="{D10BF335-12A6-5291-D8A3-CC1188D5DE64}"/>
              </a:ext>
            </a:extLst>
          </p:cNvPr>
          <p:cNvSpPr txBox="1"/>
          <p:nvPr/>
        </p:nvSpPr>
        <p:spPr>
          <a:xfrm>
            <a:off x="6096000" y="5422016"/>
            <a:ext cx="6138219" cy="461665"/>
          </a:xfrm>
          <a:prstGeom prst="rect">
            <a:avLst/>
          </a:prstGeom>
          <a:noFill/>
        </p:spPr>
        <p:txBody>
          <a:bodyPr wrap="none" rtlCol="0">
            <a:spAutoFit/>
          </a:bodyPr>
          <a:lstStyle/>
          <a:p>
            <a:pPr algn="l"/>
            <a:r>
              <a:rPr lang="en-US" sz="2400" u="sng" dirty="0">
                <a:solidFill>
                  <a:srgbClr val="C00000"/>
                </a:solidFill>
                <a:latin typeface="Candara" panose="020E0502030303020204" pitchFamily="34" charset="0"/>
              </a:rPr>
              <a:t>No</a:t>
            </a:r>
            <a:r>
              <a:rPr lang="en-US" sz="2400" dirty="0">
                <a:solidFill>
                  <a:srgbClr val="C00000"/>
                </a:solidFill>
                <a:latin typeface="Candara" panose="020E0502030303020204" pitchFamily="34" charset="0"/>
              </a:rPr>
              <a:t> matching online-only attack (but close) 🤔 </a:t>
            </a:r>
          </a:p>
        </p:txBody>
      </p:sp>
      <p:sp>
        <p:nvSpPr>
          <p:cNvPr id="21" name="Oval 20">
            <a:extLst>
              <a:ext uri="{FF2B5EF4-FFF2-40B4-BE49-F238E27FC236}">
                <a16:creationId xmlns:a16="http://schemas.microsoft.com/office/drawing/2014/main" id="{B8FC3E94-9061-D76D-9522-1197AC266841}"/>
              </a:ext>
            </a:extLst>
          </p:cNvPr>
          <p:cNvSpPr/>
          <p:nvPr/>
        </p:nvSpPr>
        <p:spPr>
          <a:xfrm>
            <a:off x="6213310" y="3021418"/>
            <a:ext cx="894944" cy="1158505"/>
          </a:xfrm>
          <a:prstGeom prst="ellipse">
            <a:avLst/>
          </a:prstGeom>
          <a:solidFill>
            <a:srgbClr val="FFFD78">
              <a:alpha val="14902"/>
            </a:srgbClr>
          </a:solidFill>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solidFill>
                <a:srgbClr val="FF0000"/>
              </a:solidFill>
              <a:latin typeface="Candara" panose="020E0502030303020204" pitchFamily="34" charset="0"/>
            </a:endParaRPr>
          </a:p>
        </p:txBody>
      </p:sp>
      <p:sp>
        <p:nvSpPr>
          <p:cNvPr id="22" name="Oval 21">
            <a:extLst>
              <a:ext uri="{FF2B5EF4-FFF2-40B4-BE49-F238E27FC236}">
                <a16:creationId xmlns:a16="http://schemas.microsoft.com/office/drawing/2014/main" id="{6B35B1AA-43AE-F66A-87A7-276B24396A81}"/>
              </a:ext>
            </a:extLst>
          </p:cNvPr>
          <p:cNvSpPr/>
          <p:nvPr/>
        </p:nvSpPr>
        <p:spPr>
          <a:xfrm>
            <a:off x="7160052" y="3021418"/>
            <a:ext cx="894944" cy="1158505"/>
          </a:xfrm>
          <a:prstGeom prst="ellipse">
            <a:avLst/>
          </a:prstGeom>
          <a:solidFill>
            <a:srgbClr val="FFFD78">
              <a:alpha val="14902"/>
            </a:srgbClr>
          </a:solidFill>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latin typeface="Candara" panose="020E0502030303020204" pitchFamily="34" charset="0"/>
            </a:endParaRPr>
          </a:p>
        </p:txBody>
      </p:sp>
      <p:cxnSp>
        <p:nvCxnSpPr>
          <p:cNvPr id="23" name="Straight Arrow Connector 22">
            <a:extLst>
              <a:ext uri="{FF2B5EF4-FFF2-40B4-BE49-F238E27FC236}">
                <a16:creationId xmlns:a16="http://schemas.microsoft.com/office/drawing/2014/main" id="{DEDC193E-3CE0-0A30-CF83-4F80DC4A3B80}"/>
              </a:ext>
            </a:extLst>
          </p:cNvPr>
          <p:cNvCxnSpPr>
            <a:cxnSpLocks/>
            <a:stCxn id="21" idx="4"/>
            <a:endCxn id="19" idx="0"/>
          </p:cNvCxnSpPr>
          <p:nvPr/>
        </p:nvCxnSpPr>
        <p:spPr>
          <a:xfrm flipH="1">
            <a:off x="3699693" y="4179923"/>
            <a:ext cx="2961089" cy="101126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103FF102-7F68-19D5-0CEA-B4D3E92721D0}"/>
              </a:ext>
            </a:extLst>
          </p:cNvPr>
          <p:cNvCxnSpPr>
            <a:cxnSpLocks/>
            <a:stCxn id="22" idx="4"/>
            <a:endCxn id="20" idx="0"/>
          </p:cNvCxnSpPr>
          <p:nvPr/>
        </p:nvCxnSpPr>
        <p:spPr>
          <a:xfrm>
            <a:off x="7607524" y="4179923"/>
            <a:ext cx="1557586" cy="1242093"/>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EF240DAD-3FCB-11E9-88F1-5FFB2BFF35C2}"/>
                  </a:ext>
                </a:extLst>
              </p:cNvPr>
              <p:cNvSpPr txBox="1"/>
              <p:nvPr/>
            </p:nvSpPr>
            <p:spPr>
              <a:xfrm>
                <a:off x="838200" y="1084817"/>
                <a:ext cx="10728706" cy="461665"/>
              </a:xfrm>
              <a:prstGeom prst="rect">
                <a:avLst/>
              </a:prstGeom>
              <a:noFill/>
            </p:spPr>
            <p:txBody>
              <a:bodyPr wrap="none" rtlCol="0">
                <a:spAutoFit/>
              </a:bodyPr>
              <a:lstStyle/>
              <a:p>
                <a:r>
                  <a:rPr lang="en-US" sz="2400" dirty="0">
                    <a:latin typeface="Candara" panose="020E0502030303020204" pitchFamily="34" charset="0"/>
                  </a:rPr>
                  <a:t>Example. </a:t>
                </a:r>
                <a:r>
                  <a:rPr lang="en-US" sz="2400" b="1" dirty="0">
                    <a:solidFill>
                      <a:srgbClr val="C00000"/>
                    </a:solidFill>
                    <a:latin typeface="Candara" panose="020E0502030303020204" pitchFamily="34" charset="0"/>
                  </a:rPr>
                  <a:t>Collision resistance </a:t>
                </a:r>
                <a:r>
                  <a:rPr lang="en-US" sz="2400" dirty="0">
                    <a:latin typeface="Candara" panose="020E0502030303020204" pitchFamily="34" charset="0"/>
                  </a:rPr>
                  <a:t>of salted random oracle </a:t>
                </a:r>
                <a14:m>
                  <m:oMath xmlns:m="http://schemas.openxmlformats.org/officeDocument/2006/math">
                    <m:r>
                      <a:rPr lang="en-US" sz="2400" i="1">
                        <a:solidFill>
                          <a:srgbClr val="0070C0"/>
                        </a:solidFill>
                        <a:latin typeface="Cambria Math" panose="02040503050406030204" pitchFamily="18" charset="0"/>
                      </a:rPr>
                      <m:t>h</m:t>
                    </m:r>
                    <m:r>
                      <a:rPr lang="en-US" sz="2400" i="1">
                        <a:solidFill>
                          <a:srgbClr val="0070C0"/>
                        </a:solidFill>
                        <a:latin typeface="Cambria Math" panose="02040503050406030204" pitchFamily="18" charset="0"/>
                      </a:rPr>
                      <m:t>:</m:t>
                    </m:r>
                    <m:sSup>
                      <m:sSupPr>
                        <m:ctrlPr>
                          <a:rPr lang="en-US" sz="2400" i="1">
                            <a:solidFill>
                              <a:srgbClr val="0070C0"/>
                            </a:solidFill>
                            <a:latin typeface="Cambria Math" panose="02040503050406030204" pitchFamily="18" charset="0"/>
                          </a:rPr>
                        </m:ctrlPr>
                      </m:sSupPr>
                      <m:e>
                        <m:sSup>
                          <m:sSupPr>
                            <m:ctrlPr>
                              <a:rPr lang="en-US" sz="2400" i="1">
                                <a:solidFill>
                                  <a:srgbClr val="0070C0"/>
                                </a:solidFill>
                                <a:latin typeface="Cambria Math" panose="02040503050406030204" pitchFamily="18" charset="0"/>
                              </a:rPr>
                            </m:ctrlPr>
                          </m:sSupPr>
                          <m:e>
                            <m:d>
                              <m:dPr>
                                <m:begChr m:val="{"/>
                                <m:endChr m:val="}"/>
                                <m:ctrlPr>
                                  <a:rPr lang="en-US" sz="2400" i="1">
                                    <a:solidFill>
                                      <a:srgbClr val="0070C0"/>
                                    </a:solidFill>
                                    <a:latin typeface="Cambria Math" panose="02040503050406030204" pitchFamily="18" charset="0"/>
                                  </a:rPr>
                                </m:ctrlPr>
                              </m:dPr>
                              <m:e>
                                <m:r>
                                  <a:rPr lang="en-US" sz="2400" i="1">
                                    <a:solidFill>
                                      <a:srgbClr val="0070C0"/>
                                    </a:solidFill>
                                    <a:latin typeface="Cambria Math" panose="02040503050406030204" pitchFamily="18" charset="0"/>
                                  </a:rPr>
                                  <m:t>0,1</m:t>
                                </m:r>
                              </m:e>
                            </m:d>
                          </m:e>
                          <m:sup>
                            <m:r>
                              <a:rPr lang="en-US" sz="2400" i="1">
                                <a:solidFill>
                                  <a:srgbClr val="0070C0"/>
                                </a:solidFill>
                                <a:latin typeface="Cambria Math" panose="02040503050406030204" pitchFamily="18" charset="0"/>
                              </a:rPr>
                              <m:t>𝑠</m:t>
                            </m:r>
                          </m:sup>
                        </m:sSup>
                        <m:r>
                          <a:rPr lang="en-US" sz="2400" i="1">
                            <a:solidFill>
                              <a:srgbClr val="0070C0"/>
                            </a:solidFill>
                            <a:latin typeface="Cambria Math" panose="02040503050406030204" pitchFamily="18" charset="0"/>
                          </a:rPr>
                          <m:t>×</m:t>
                        </m:r>
                        <m:d>
                          <m:dPr>
                            <m:begChr m:val="{"/>
                            <m:endChr m:val="}"/>
                            <m:ctrlPr>
                              <a:rPr lang="en-US" sz="2400" i="1">
                                <a:solidFill>
                                  <a:srgbClr val="0070C0"/>
                                </a:solidFill>
                                <a:latin typeface="Cambria Math" panose="02040503050406030204" pitchFamily="18" charset="0"/>
                              </a:rPr>
                            </m:ctrlPr>
                          </m:dPr>
                          <m:e>
                            <m:r>
                              <a:rPr lang="en-US" sz="2400" i="1">
                                <a:solidFill>
                                  <a:srgbClr val="0070C0"/>
                                </a:solidFill>
                                <a:latin typeface="Cambria Math" panose="02040503050406030204" pitchFamily="18" charset="0"/>
                              </a:rPr>
                              <m:t>0,1</m:t>
                            </m:r>
                          </m:e>
                        </m:d>
                      </m:e>
                      <m:sup>
                        <m:r>
                          <a:rPr lang="en-US" sz="2400" i="1">
                            <a:solidFill>
                              <a:srgbClr val="0070C0"/>
                            </a:solidFill>
                            <a:latin typeface="Cambria Math" panose="02040503050406030204" pitchFamily="18" charset="0"/>
                          </a:rPr>
                          <m:t>∗</m:t>
                        </m:r>
                      </m:sup>
                    </m:sSup>
                    <m:r>
                      <a:rPr lang="en-US" sz="2400" i="1">
                        <a:solidFill>
                          <a:srgbClr val="0070C0"/>
                        </a:solidFill>
                        <a:latin typeface="Cambria Math" panose="02040503050406030204" pitchFamily="18" charset="0"/>
                      </a:rPr>
                      <m:t>→</m:t>
                    </m:r>
                    <m:sSup>
                      <m:sSupPr>
                        <m:ctrlPr>
                          <a:rPr lang="en-US" sz="2400" i="1">
                            <a:solidFill>
                              <a:srgbClr val="0070C0"/>
                            </a:solidFill>
                            <a:latin typeface="Cambria Math" panose="02040503050406030204" pitchFamily="18" charset="0"/>
                          </a:rPr>
                        </m:ctrlPr>
                      </m:sSupPr>
                      <m:e>
                        <m:d>
                          <m:dPr>
                            <m:begChr m:val="{"/>
                            <m:endChr m:val="}"/>
                            <m:ctrlPr>
                              <a:rPr lang="en-US" sz="2400" i="1">
                                <a:solidFill>
                                  <a:srgbClr val="0070C0"/>
                                </a:solidFill>
                                <a:latin typeface="Cambria Math" panose="02040503050406030204" pitchFamily="18" charset="0"/>
                              </a:rPr>
                            </m:ctrlPr>
                          </m:dPr>
                          <m:e>
                            <m:r>
                              <a:rPr lang="en-US" sz="2400" i="1">
                                <a:solidFill>
                                  <a:srgbClr val="0070C0"/>
                                </a:solidFill>
                                <a:latin typeface="Cambria Math" panose="02040503050406030204" pitchFamily="18" charset="0"/>
                              </a:rPr>
                              <m:t>0,1</m:t>
                            </m:r>
                          </m:e>
                        </m:d>
                      </m:e>
                      <m:sup>
                        <m:r>
                          <a:rPr lang="en-US" sz="2400" i="1">
                            <a:solidFill>
                              <a:srgbClr val="0070C0"/>
                            </a:solidFill>
                            <a:latin typeface="Cambria Math" panose="02040503050406030204" pitchFamily="18" charset="0"/>
                          </a:rPr>
                          <m:t>𝑛</m:t>
                        </m:r>
                      </m:sup>
                    </m:sSup>
                  </m:oMath>
                </a14:m>
                <a:endParaRPr lang="en-US" sz="2400" dirty="0">
                  <a:latin typeface="Candara" panose="020E0502030303020204" pitchFamily="34" charset="0"/>
                </a:endParaRPr>
              </a:p>
            </p:txBody>
          </p:sp>
        </mc:Choice>
        <mc:Fallback xmlns="">
          <p:sp>
            <p:nvSpPr>
              <p:cNvPr id="25" name="TextBox 24">
                <a:extLst>
                  <a:ext uri="{FF2B5EF4-FFF2-40B4-BE49-F238E27FC236}">
                    <a16:creationId xmlns:a16="http://schemas.microsoft.com/office/drawing/2014/main" id="{EF240DAD-3FCB-11E9-88F1-5FFB2BFF35C2}"/>
                  </a:ext>
                </a:extLst>
              </p:cNvPr>
              <p:cNvSpPr txBox="1">
                <a:spLocks noRot="1" noChangeAspect="1" noMove="1" noResize="1" noEditPoints="1" noAdjustHandles="1" noChangeArrowheads="1" noChangeShapeType="1" noTextEdit="1"/>
              </p:cNvSpPr>
              <p:nvPr/>
            </p:nvSpPr>
            <p:spPr>
              <a:xfrm>
                <a:off x="838200" y="1084817"/>
                <a:ext cx="10728706" cy="461665"/>
              </a:xfrm>
              <a:prstGeom prst="rect">
                <a:avLst/>
              </a:prstGeom>
              <a:blipFill>
                <a:blip r:embed="rId5"/>
                <a:stretch>
                  <a:fillRect l="-947" t="-8108" b="-29730"/>
                </a:stretch>
              </a:blipFill>
            </p:spPr>
            <p:txBody>
              <a:bodyPr/>
              <a:lstStyle/>
              <a:p>
                <a:r>
                  <a:rPr lang="en-US">
                    <a:noFill/>
                  </a:rPr>
                  <a:t> </a:t>
                </a:r>
              </a:p>
            </p:txBody>
          </p:sp>
        </mc:Fallback>
      </mc:AlternateContent>
    </p:spTree>
    <p:extLst>
      <p:ext uri="{BB962C8B-B14F-4D97-AF65-F5344CB8AC3E}">
        <p14:creationId xmlns:p14="http://schemas.microsoft.com/office/powerpoint/2010/main" val="3534954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animBg="1"/>
      <p:bldP spid="19" grpId="0"/>
      <p:bldP spid="20" grpId="0"/>
      <p:bldP spid="21" grpId="0" animBg="1"/>
      <p:bldP spid="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3D091-FB89-F90B-820C-A9CBB89E9944}"/>
              </a:ext>
            </a:extLst>
          </p:cNvPr>
          <p:cNvSpPr>
            <a:spLocks noGrp="1"/>
          </p:cNvSpPr>
          <p:nvPr>
            <p:ph type="title"/>
          </p:nvPr>
        </p:nvSpPr>
        <p:spPr/>
        <p:txBody>
          <a:bodyPr/>
          <a:lstStyle/>
          <a:p>
            <a:r>
              <a:rPr lang="en-US" dirty="0"/>
              <a:t>Salted Random Oracles – </a:t>
            </a:r>
            <a:r>
              <a:rPr lang="en-US" u="sng" dirty="0"/>
              <a:t>Direct</a:t>
            </a:r>
            <a:r>
              <a:rPr lang="en-US" dirty="0"/>
              <a:t> Proof</a:t>
            </a:r>
          </a:p>
        </p:txBody>
      </p:sp>
      <p:sp>
        <p:nvSpPr>
          <p:cNvPr id="4" name="Slide Number Placeholder 3">
            <a:extLst>
              <a:ext uri="{FF2B5EF4-FFF2-40B4-BE49-F238E27FC236}">
                <a16:creationId xmlns:a16="http://schemas.microsoft.com/office/drawing/2014/main" id="{ED898105-C6DD-8F0C-4B13-3816DDAA5DE8}"/>
              </a:ext>
            </a:extLst>
          </p:cNvPr>
          <p:cNvSpPr>
            <a:spLocks noGrp="1"/>
          </p:cNvSpPr>
          <p:nvPr>
            <p:ph type="sldNum" sz="quarter" idx="12"/>
          </p:nvPr>
        </p:nvSpPr>
        <p:spPr/>
        <p:txBody>
          <a:bodyPr/>
          <a:lstStyle/>
          <a:p>
            <a:fld id="{C7ABA984-2DFB-1240-9A7E-58F7E0AF05BD}" type="slidenum">
              <a:rPr lang="en-US" smtClean="0"/>
              <a:t>17</a:t>
            </a:fld>
            <a:endParaRPr lang="en-US" dirty="0"/>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DEA09BCB-005F-B03D-8CE7-8BBEF85EF3F9}"/>
                  </a:ext>
                </a:extLst>
              </p:cNvPr>
              <p:cNvSpPr txBox="1"/>
              <p:nvPr/>
            </p:nvSpPr>
            <p:spPr>
              <a:xfrm>
                <a:off x="838200" y="1478309"/>
                <a:ext cx="7848815" cy="613951"/>
              </a:xfrm>
              <a:prstGeom prst="rect">
                <a:avLst/>
              </a:prstGeom>
              <a:noFill/>
            </p:spPr>
            <p:txBody>
              <a:bodyPr wrap="none" rtlCol="0">
                <a:spAutoFit/>
              </a:bodyPr>
              <a:lstStyle/>
              <a:p>
                <a:r>
                  <a:rPr lang="en-US" sz="2400" dirty="0">
                    <a:latin typeface="Candara" panose="020E0502030303020204" pitchFamily="34" charset="0"/>
                  </a:rPr>
                  <a:t>Given </a:t>
                </a:r>
                <a14:m>
                  <m:oMath xmlns:m="http://schemas.openxmlformats.org/officeDocument/2006/math">
                    <m:r>
                      <a:rPr lang="en-US" sz="2400" i="1">
                        <a:solidFill>
                          <a:srgbClr val="C00000"/>
                        </a:solidFill>
                        <a:latin typeface="Cambria Math" panose="02040503050406030204" pitchFamily="18" charset="0"/>
                      </a:rPr>
                      <m:t>𝑎</m:t>
                    </m:r>
                    <m:groupChr>
                      <m:groupChrPr>
                        <m:chr m:val="←"/>
                        <m:vertJc m:val="bot"/>
                        <m:ctrlPr>
                          <a:rPr lang="en-US" sz="2400" i="1">
                            <a:solidFill>
                              <a:srgbClr val="0070C0"/>
                            </a:solidFill>
                            <a:latin typeface="Cambria Math" panose="02040503050406030204" pitchFamily="18" charset="0"/>
                          </a:rPr>
                        </m:ctrlPr>
                      </m:groupChrPr>
                      <m:e>
                        <m:r>
                          <a:rPr lang="en-US" sz="2400" i="1">
                            <a:solidFill>
                              <a:srgbClr val="0070C0"/>
                            </a:solidFill>
                            <a:latin typeface="Cambria Math" panose="02040503050406030204" pitchFamily="18" charset="0"/>
                          </a:rPr>
                          <m:t>$</m:t>
                        </m:r>
                      </m:e>
                    </m:groupChr>
                    <m:sSup>
                      <m:sSupPr>
                        <m:ctrlPr>
                          <a:rPr lang="en-US" sz="2400" i="1">
                            <a:solidFill>
                              <a:srgbClr val="0070C0"/>
                            </a:solidFill>
                            <a:latin typeface="Cambria Math" panose="02040503050406030204" pitchFamily="18" charset="0"/>
                          </a:rPr>
                        </m:ctrlPr>
                      </m:sSupPr>
                      <m:e>
                        <m:d>
                          <m:dPr>
                            <m:begChr m:val="{"/>
                            <m:endChr m:val="}"/>
                            <m:ctrlPr>
                              <a:rPr lang="en-US" sz="2400" i="1">
                                <a:solidFill>
                                  <a:srgbClr val="0070C0"/>
                                </a:solidFill>
                                <a:latin typeface="Cambria Math" panose="02040503050406030204" pitchFamily="18" charset="0"/>
                              </a:rPr>
                            </m:ctrlPr>
                          </m:dPr>
                          <m:e>
                            <m:r>
                              <a:rPr lang="en-US" sz="2400" i="1">
                                <a:solidFill>
                                  <a:srgbClr val="0070C0"/>
                                </a:solidFill>
                                <a:latin typeface="Cambria Math" panose="02040503050406030204" pitchFamily="18" charset="0"/>
                              </a:rPr>
                              <m:t>0,1</m:t>
                            </m:r>
                          </m:e>
                        </m:d>
                      </m:e>
                      <m:sup>
                        <m:r>
                          <a:rPr lang="en-US" sz="2400" i="1">
                            <a:solidFill>
                              <a:srgbClr val="0070C0"/>
                            </a:solidFill>
                            <a:latin typeface="Cambria Math" panose="02040503050406030204" pitchFamily="18" charset="0"/>
                          </a:rPr>
                          <m:t>𝑠</m:t>
                        </m:r>
                      </m:sup>
                    </m:sSup>
                  </m:oMath>
                </a14:m>
                <a:r>
                  <a:rPr lang="en-US" sz="2400" dirty="0">
                    <a:latin typeface="Candara" panose="020E0502030303020204" pitchFamily="34" charset="0"/>
                  </a:rPr>
                  <a:t>, find </a:t>
                </a:r>
                <a14:m>
                  <m:oMath xmlns:m="http://schemas.openxmlformats.org/officeDocument/2006/math">
                    <m:r>
                      <a:rPr lang="en-US" sz="2400" i="1" smtClean="0">
                        <a:solidFill>
                          <a:srgbClr val="0070C0"/>
                        </a:solidFill>
                        <a:latin typeface="Cambria Math" panose="02040503050406030204" pitchFamily="18" charset="0"/>
                      </a:rPr>
                      <m:t>𝑀</m:t>
                    </m:r>
                    <m:r>
                      <a:rPr lang="en-US" sz="2400" i="1" smtClean="0">
                        <a:solidFill>
                          <a:srgbClr val="0070C0"/>
                        </a:solidFill>
                        <a:latin typeface="Cambria Math" panose="02040503050406030204" pitchFamily="18" charset="0"/>
                      </a:rPr>
                      <m:t>≠</m:t>
                    </m:r>
                    <m:r>
                      <a:rPr lang="en-US" sz="2400" i="1" smtClean="0">
                        <a:solidFill>
                          <a:srgbClr val="0070C0"/>
                        </a:solidFill>
                        <a:latin typeface="Cambria Math" panose="02040503050406030204" pitchFamily="18" charset="0"/>
                      </a:rPr>
                      <m:t>𝑀</m:t>
                    </m:r>
                    <m:r>
                      <a:rPr lang="en-US" sz="2400" i="1" smtClean="0">
                        <a:solidFill>
                          <a:srgbClr val="0070C0"/>
                        </a:solidFill>
                        <a:latin typeface="Cambria Math" panose="02040503050406030204" pitchFamily="18" charset="0"/>
                      </a:rPr>
                      <m:t>′</m:t>
                    </m:r>
                  </m:oMath>
                </a14:m>
                <a:r>
                  <a:rPr lang="en-US" sz="2400" dirty="0">
                    <a:solidFill>
                      <a:srgbClr val="002060"/>
                    </a:solidFill>
                    <a:latin typeface="Candara" panose="020E0502030303020204" pitchFamily="34" charset="0"/>
                  </a:rPr>
                  <a:t> </a:t>
                </a:r>
                <a:r>
                  <a:rPr lang="en-US" sz="2400" dirty="0">
                    <a:latin typeface="Candara" panose="020E0502030303020204" pitchFamily="34" charset="0"/>
                  </a:rPr>
                  <a:t>such that </a:t>
                </a:r>
                <a14:m>
                  <m:oMath xmlns:m="http://schemas.openxmlformats.org/officeDocument/2006/math">
                    <m:r>
                      <a:rPr lang="en-US" sz="2400" i="1">
                        <a:solidFill>
                          <a:srgbClr val="0070C0"/>
                        </a:solidFill>
                        <a:latin typeface="Cambria Math" panose="02040503050406030204" pitchFamily="18" charset="0"/>
                      </a:rPr>
                      <m:t>h</m:t>
                    </m:r>
                    <m:d>
                      <m:dPr>
                        <m:ctrlPr>
                          <a:rPr lang="en-US" sz="2400" i="1">
                            <a:solidFill>
                              <a:srgbClr val="0070C0"/>
                            </a:solidFill>
                            <a:latin typeface="Cambria Math" panose="02040503050406030204" pitchFamily="18" charset="0"/>
                          </a:rPr>
                        </m:ctrlPr>
                      </m:dPr>
                      <m:e>
                        <m:r>
                          <a:rPr lang="en-US" sz="2400" i="1">
                            <a:solidFill>
                              <a:srgbClr val="C00000"/>
                            </a:solidFill>
                            <a:latin typeface="Cambria Math" panose="02040503050406030204" pitchFamily="18" charset="0"/>
                          </a:rPr>
                          <m:t>𝑎</m:t>
                        </m:r>
                        <m:r>
                          <a:rPr lang="en-US" sz="2400" i="1">
                            <a:solidFill>
                              <a:srgbClr val="0070C0"/>
                            </a:solidFill>
                            <a:latin typeface="Cambria Math" panose="02040503050406030204" pitchFamily="18" charset="0"/>
                          </a:rPr>
                          <m:t>,</m:t>
                        </m:r>
                        <m:r>
                          <a:rPr lang="en-US" sz="2400" i="1">
                            <a:solidFill>
                              <a:srgbClr val="0070C0"/>
                            </a:solidFill>
                            <a:latin typeface="Cambria Math" panose="02040503050406030204" pitchFamily="18" charset="0"/>
                          </a:rPr>
                          <m:t>𝑀</m:t>
                        </m:r>
                      </m:e>
                    </m:d>
                    <m:r>
                      <a:rPr lang="en-US" sz="2400" i="1">
                        <a:solidFill>
                          <a:srgbClr val="0070C0"/>
                        </a:solidFill>
                        <a:latin typeface="Cambria Math" panose="02040503050406030204" pitchFamily="18" charset="0"/>
                      </a:rPr>
                      <m:t>=</m:t>
                    </m:r>
                    <m:r>
                      <a:rPr lang="en-US" sz="2400" i="1">
                        <a:solidFill>
                          <a:srgbClr val="0070C0"/>
                        </a:solidFill>
                        <a:latin typeface="Cambria Math" panose="02040503050406030204" pitchFamily="18" charset="0"/>
                      </a:rPr>
                      <m:t>h</m:t>
                    </m:r>
                    <m:r>
                      <a:rPr lang="en-US" sz="2400" i="1">
                        <a:solidFill>
                          <a:srgbClr val="0070C0"/>
                        </a:solidFill>
                        <a:latin typeface="Cambria Math" panose="02040503050406030204" pitchFamily="18" charset="0"/>
                      </a:rPr>
                      <m:t>(</m:t>
                    </m:r>
                    <m:r>
                      <a:rPr lang="en-US" sz="2400" i="1">
                        <a:solidFill>
                          <a:srgbClr val="C00000"/>
                        </a:solidFill>
                        <a:latin typeface="Cambria Math" panose="02040503050406030204" pitchFamily="18" charset="0"/>
                      </a:rPr>
                      <m:t>𝑎</m:t>
                    </m:r>
                    <m:r>
                      <a:rPr lang="en-US" sz="2400" i="1">
                        <a:solidFill>
                          <a:srgbClr val="0070C0"/>
                        </a:solidFill>
                        <a:latin typeface="Cambria Math" panose="02040503050406030204" pitchFamily="18" charset="0"/>
                      </a:rPr>
                      <m:t>,</m:t>
                    </m:r>
                    <m:sSup>
                      <m:sSupPr>
                        <m:ctrlPr>
                          <a:rPr lang="en-US" sz="2400" i="1">
                            <a:solidFill>
                              <a:srgbClr val="0070C0"/>
                            </a:solidFill>
                            <a:latin typeface="Cambria Math" panose="02040503050406030204" pitchFamily="18" charset="0"/>
                          </a:rPr>
                        </m:ctrlPr>
                      </m:sSupPr>
                      <m:e>
                        <m:r>
                          <a:rPr lang="en-US" sz="2400" i="1">
                            <a:solidFill>
                              <a:srgbClr val="0070C0"/>
                            </a:solidFill>
                            <a:latin typeface="Cambria Math" panose="02040503050406030204" pitchFamily="18" charset="0"/>
                          </a:rPr>
                          <m:t>𝑀</m:t>
                        </m:r>
                      </m:e>
                      <m:sup>
                        <m:r>
                          <a:rPr lang="en-US" sz="2400" i="1">
                            <a:solidFill>
                              <a:srgbClr val="0070C0"/>
                            </a:solidFill>
                            <a:latin typeface="Cambria Math" panose="02040503050406030204" pitchFamily="18" charset="0"/>
                          </a:rPr>
                          <m:t>′</m:t>
                        </m:r>
                      </m:sup>
                    </m:sSup>
                    <m:r>
                      <a:rPr lang="en-US" sz="2400" i="1">
                        <a:solidFill>
                          <a:srgbClr val="0070C0"/>
                        </a:solidFill>
                        <a:latin typeface="Cambria Math" panose="02040503050406030204" pitchFamily="18" charset="0"/>
                      </a:rPr>
                      <m:t>)</m:t>
                    </m:r>
                  </m:oMath>
                </a14:m>
                <a:endParaRPr lang="en-US" sz="2400" dirty="0" err="1">
                  <a:latin typeface="Candara" panose="020E0502030303020204" pitchFamily="34" charset="0"/>
                </a:endParaRPr>
              </a:p>
            </p:txBody>
          </p:sp>
        </mc:Choice>
        <mc:Fallback xmlns="">
          <p:sp>
            <p:nvSpPr>
              <p:cNvPr id="17" name="TextBox 16">
                <a:extLst>
                  <a:ext uri="{FF2B5EF4-FFF2-40B4-BE49-F238E27FC236}">
                    <a16:creationId xmlns:a16="http://schemas.microsoft.com/office/drawing/2014/main" id="{DEA09BCB-005F-B03D-8CE7-8BBEF85EF3F9}"/>
                  </a:ext>
                </a:extLst>
              </p:cNvPr>
              <p:cNvSpPr txBox="1">
                <a:spLocks noRot="1" noChangeAspect="1" noMove="1" noResize="1" noEditPoints="1" noAdjustHandles="1" noChangeArrowheads="1" noChangeShapeType="1" noTextEdit="1"/>
              </p:cNvSpPr>
              <p:nvPr/>
            </p:nvSpPr>
            <p:spPr>
              <a:xfrm>
                <a:off x="838200" y="1478309"/>
                <a:ext cx="7848815" cy="613951"/>
              </a:xfrm>
              <a:prstGeom prst="rect">
                <a:avLst/>
              </a:prstGeom>
              <a:blipFill>
                <a:blip r:embed="rId3"/>
                <a:stretch>
                  <a:fillRect l="-1294" b="-469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6C4A47EB-8330-0BA4-7D7F-05B56C06D77C}"/>
                  </a:ext>
                </a:extLst>
              </p:cNvPr>
              <p:cNvSpPr txBox="1"/>
              <p:nvPr/>
            </p:nvSpPr>
            <p:spPr>
              <a:xfrm>
                <a:off x="2377792" y="2614246"/>
                <a:ext cx="7518890" cy="1538370"/>
              </a:xfrm>
              <a:prstGeom prst="rect">
                <a:avLst/>
              </a:prstGeom>
              <a:solidFill>
                <a:schemeClr val="bg1">
                  <a:lumMod val="95000"/>
                </a:schemeClr>
              </a:solidFill>
              <a:ln>
                <a:solidFill>
                  <a:schemeClr val="tx1">
                    <a:lumMod val="50000"/>
                    <a:lumOff val="50000"/>
                  </a:schemeClr>
                </a:solidFill>
              </a:ln>
            </p:spPr>
            <p:txBody>
              <a:bodyPr wrap="square" rtlCol="0">
                <a:spAutoFit/>
              </a:bodyPr>
              <a:lstStyle/>
              <a:p>
                <a:pPr>
                  <a:lnSpc>
                    <a:spcPct val="150000"/>
                  </a:lnSpc>
                </a:pPr>
                <a:r>
                  <a:rPr lang="en-US" sz="2400" b="1" dirty="0">
                    <a:solidFill>
                      <a:srgbClr val="C00000"/>
                    </a:solidFill>
                    <a:latin typeface="Candara" panose="020E0502030303020204" pitchFamily="34" charset="0"/>
                  </a:rPr>
                  <a:t>Theorem</a:t>
                </a:r>
                <a:r>
                  <a:rPr lang="en-US" sz="2400" b="0" dirty="0">
                    <a:solidFill>
                      <a:srgbClr val="C00000"/>
                    </a:solidFill>
                    <a:latin typeface="Candara" panose="020E0502030303020204" pitchFamily="34" charset="0"/>
                  </a:rPr>
                  <a:t>. [This work] </a:t>
                </a:r>
                <a14:m>
                  <m:oMath xmlns:m="http://schemas.openxmlformats.org/officeDocument/2006/math">
                    <m:r>
                      <a:rPr lang="en-US" sz="2400" b="0" i="1" smtClean="0">
                        <a:solidFill>
                          <a:srgbClr val="0070C0"/>
                        </a:solidFill>
                        <a:latin typeface="Cambria Math" panose="02040503050406030204" pitchFamily="18" charset="0"/>
                      </a:rPr>
                      <m:t>∀</m:t>
                    </m:r>
                    <m:sSub>
                      <m:sSubPr>
                        <m:ctrlPr>
                          <a:rPr lang="en-US" sz="2400" b="0" i="1" smtClean="0">
                            <a:solidFill>
                              <a:srgbClr val="0070C0"/>
                            </a:solidFill>
                            <a:latin typeface="Cambria Math" panose="02040503050406030204" pitchFamily="18" charset="0"/>
                          </a:rPr>
                        </m:ctrlPr>
                      </m:sSubPr>
                      <m:e>
                        <m:r>
                          <a:rPr lang="en-US" sz="2400" b="0" i="1" smtClean="0">
                            <a:solidFill>
                              <a:srgbClr val="0070C0"/>
                            </a:solidFill>
                            <a:latin typeface="Cambria Math" panose="02040503050406030204" pitchFamily="18" charset="0"/>
                          </a:rPr>
                          <m:t>(</m:t>
                        </m:r>
                        <m:r>
                          <a:rPr lang="en-US" sz="2400" b="0" i="1" smtClean="0">
                            <a:solidFill>
                              <a:srgbClr val="0070C0"/>
                            </a:solidFill>
                            <a:latin typeface="Cambria Math" panose="02040503050406030204" pitchFamily="18" charset="0"/>
                          </a:rPr>
                          <m:t>𝑇</m:t>
                        </m:r>
                      </m:e>
                      <m:sub>
                        <m:r>
                          <a:rPr lang="en-US" sz="2400" b="0" i="1" smtClean="0">
                            <a:solidFill>
                              <a:srgbClr val="0070C0"/>
                            </a:solidFill>
                            <a:latin typeface="Cambria Math" panose="02040503050406030204" pitchFamily="18" charset="0"/>
                          </a:rPr>
                          <m:t>1</m:t>
                        </m:r>
                      </m:sub>
                    </m:sSub>
                    <m:r>
                      <a:rPr lang="en-US" sz="2400" b="0" i="1" smtClean="0">
                        <a:solidFill>
                          <a:srgbClr val="0070C0"/>
                        </a:solidFill>
                        <a:latin typeface="Cambria Math" panose="02040503050406030204" pitchFamily="18" charset="0"/>
                      </a:rPr>
                      <m:t>,</m:t>
                    </m:r>
                    <m:sSub>
                      <m:sSubPr>
                        <m:ctrlPr>
                          <a:rPr lang="en-US" sz="2400" b="0" i="1" smtClean="0">
                            <a:solidFill>
                              <a:srgbClr val="0070C0"/>
                            </a:solidFill>
                            <a:latin typeface="Cambria Math" panose="02040503050406030204" pitchFamily="18" charset="0"/>
                          </a:rPr>
                        </m:ctrlPr>
                      </m:sSubPr>
                      <m:e>
                        <m:r>
                          <a:rPr lang="en-US" sz="2400" b="0" i="1" smtClean="0">
                            <a:solidFill>
                              <a:srgbClr val="0070C0"/>
                            </a:solidFill>
                            <a:latin typeface="Cambria Math" panose="02040503050406030204" pitchFamily="18" charset="0"/>
                          </a:rPr>
                          <m:t>𝑇</m:t>
                        </m:r>
                      </m:e>
                      <m:sub>
                        <m:r>
                          <a:rPr lang="en-US" sz="2400" b="0" i="1" smtClean="0">
                            <a:solidFill>
                              <a:srgbClr val="0070C0"/>
                            </a:solidFill>
                            <a:latin typeface="Cambria Math" panose="02040503050406030204" pitchFamily="18" charset="0"/>
                          </a:rPr>
                          <m:t>2</m:t>
                        </m:r>
                      </m:sub>
                    </m:sSub>
                  </m:oMath>
                </a14:m>
                <a:r>
                  <a:rPr lang="en-US" sz="2400" dirty="0">
                    <a:solidFill>
                      <a:srgbClr val="0070C0"/>
                    </a:solidFill>
                    <a:latin typeface="Candara" panose="020E0502030303020204" pitchFamily="34" charset="0"/>
                  </a:rPr>
                  <a:t>)</a:t>
                </a:r>
                <a:r>
                  <a:rPr lang="en-US" sz="2400" dirty="0">
                    <a:solidFill>
                      <a:srgbClr val="002060"/>
                    </a:solidFill>
                    <a:latin typeface="Candara" panose="020E0502030303020204" pitchFamily="34" charset="0"/>
                  </a:rPr>
                  <a:t>-</a:t>
                </a:r>
                <a:r>
                  <a:rPr lang="en-US" sz="2400" dirty="0">
                    <a:latin typeface="Candara" panose="020E0502030303020204" pitchFamily="34" charset="0"/>
                  </a:rPr>
                  <a:t>adversaries </a:t>
                </a:r>
                <a14:m>
                  <m:oMath xmlns:m="http://schemas.openxmlformats.org/officeDocument/2006/math">
                    <m:r>
                      <a:rPr lang="en-US" sz="2400" b="0" i="1" smtClean="0">
                        <a:solidFill>
                          <a:srgbClr val="FF0000"/>
                        </a:solidFill>
                        <a:latin typeface="Cambria Math" panose="02040503050406030204" pitchFamily="18" charset="0"/>
                      </a:rPr>
                      <m:t>𝐴</m:t>
                    </m:r>
                    <m:r>
                      <a:rPr lang="en-US" sz="2400" b="0" i="1" smtClean="0">
                        <a:solidFill>
                          <a:srgbClr val="FF0000"/>
                        </a:solidFill>
                        <a:latin typeface="Cambria Math" panose="02040503050406030204" pitchFamily="18" charset="0"/>
                      </a:rPr>
                      <m:t> </m:t>
                    </m:r>
                  </m:oMath>
                </a14:m>
                <a:endParaRPr lang="en-US" sz="2400" b="0" i="1" dirty="0">
                  <a:solidFill>
                    <a:srgbClr val="FF0000"/>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m:rPr>
                          <m:sty m:val="p"/>
                        </m:rPr>
                        <a:rPr lang="en-US" sz="2400" smtClean="0">
                          <a:solidFill>
                            <a:srgbClr val="0070C0"/>
                          </a:solidFill>
                          <a:latin typeface="Cambria Math" panose="02040503050406030204" pitchFamily="18" charset="0"/>
                        </a:rPr>
                        <m:t>Ad</m:t>
                      </m:r>
                      <m:sSubSup>
                        <m:sSubSupPr>
                          <m:ctrlPr>
                            <a:rPr lang="en-US" sz="2400" i="1">
                              <a:solidFill>
                                <a:srgbClr val="0070C0"/>
                              </a:solidFill>
                              <a:latin typeface="Cambria Math" panose="02040503050406030204" pitchFamily="18" charset="0"/>
                            </a:rPr>
                          </m:ctrlPr>
                        </m:sSubSupPr>
                        <m:e>
                          <m:r>
                            <m:rPr>
                              <m:sty m:val="p"/>
                            </m:rPr>
                            <a:rPr lang="en-US" sz="2400">
                              <a:solidFill>
                                <a:srgbClr val="0070C0"/>
                              </a:solidFill>
                              <a:latin typeface="Cambria Math" panose="02040503050406030204" pitchFamily="18" charset="0"/>
                            </a:rPr>
                            <m:t>v</m:t>
                          </m:r>
                        </m:e>
                        <m:sub>
                          <m:r>
                            <a:rPr lang="en-US" sz="2400" i="1">
                              <a:solidFill>
                                <a:srgbClr val="0070C0"/>
                              </a:solidFill>
                              <a:latin typeface="Cambria Math" panose="02040503050406030204" pitchFamily="18" charset="0"/>
                            </a:rPr>
                            <m:t>h</m:t>
                          </m:r>
                          <m:r>
                            <a:rPr lang="en-US" sz="2400" i="1">
                              <a:solidFill>
                                <a:srgbClr val="0070C0"/>
                              </a:solidFill>
                              <a:latin typeface="Cambria Math" panose="02040503050406030204" pitchFamily="18" charset="0"/>
                            </a:rPr>
                            <m:t>(</m:t>
                          </m:r>
                          <m:r>
                            <a:rPr lang="en-US" sz="2400" i="1">
                              <a:solidFill>
                                <a:srgbClr val="0070C0"/>
                              </a:solidFill>
                              <a:latin typeface="Cambria Math" panose="02040503050406030204" pitchFamily="18" charset="0"/>
                            </a:rPr>
                            <m:t>𝑎</m:t>
                          </m:r>
                          <m:r>
                            <a:rPr lang="en-US" sz="2400" i="1">
                              <a:solidFill>
                                <a:srgbClr val="0070C0"/>
                              </a:solidFill>
                              <a:latin typeface="Cambria Math" panose="02040503050406030204" pitchFamily="18" charset="0"/>
                            </a:rPr>
                            <m:t>,.)</m:t>
                          </m:r>
                        </m:sub>
                        <m:sup>
                          <m:r>
                            <m:rPr>
                              <m:sty m:val="p"/>
                            </m:rPr>
                            <a:rPr lang="en-US" sz="2400" b="0" i="0" smtClean="0">
                              <a:solidFill>
                                <a:srgbClr val="0070C0"/>
                              </a:solidFill>
                              <a:latin typeface="Cambria Math" panose="02040503050406030204" pitchFamily="18" charset="0"/>
                            </a:rPr>
                            <m:t>cr</m:t>
                          </m:r>
                        </m:sup>
                      </m:sSubSup>
                      <m:r>
                        <a:rPr lang="en-US" sz="2400" i="1">
                          <a:solidFill>
                            <a:srgbClr val="0070C0"/>
                          </a:solidFill>
                          <a:latin typeface="Cambria Math" panose="02040503050406030204" pitchFamily="18" charset="0"/>
                        </a:rPr>
                        <m:t>(</m:t>
                      </m:r>
                      <m:r>
                        <a:rPr lang="en-US" sz="2400" i="1" smtClean="0">
                          <a:solidFill>
                            <a:srgbClr val="FF0000"/>
                          </a:solidFill>
                          <a:latin typeface="Cambria Math" panose="02040503050406030204" pitchFamily="18" charset="0"/>
                        </a:rPr>
                        <m:t>𝐴</m:t>
                      </m:r>
                      <m:r>
                        <a:rPr lang="en-US" sz="2400" i="1">
                          <a:solidFill>
                            <a:srgbClr val="0070C0"/>
                          </a:solidFill>
                          <a:latin typeface="Cambria Math" panose="02040503050406030204" pitchFamily="18" charset="0"/>
                        </a:rPr>
                        <m:t>)</m:t>
                      </m:r>
                      <m:r>
                        <a:rPr lang="en-US" sz="2400" b="0" i="1" dirty="0" smtClean="0">
                          <a:solidFill>
                            <a:srgbClr val="0070C0"/>
                          </a:solidFill>
                          <a:latin typeface="Cambria Math" panose="02040503050406030204" pitchFamily="18" charset="0"/>
                        </a:rPr>
                        <m:t>≤</m:t>
                      </m:r>
                      <m:f>
                        <m:fPr>
                          <m:ctrlPr>
                            <a:rPr lang="en-US" sz="2400" i="1" dirty="0">
                              <a:solidFill>
                                <a:srgbClr val="0070C0"/>
                              </a:solidFill>
                              <a:latin typeface="Cambria Math" panose="02040503050406030204" pitchFamily="18" charset="0"/>
                            </a:rPr>
                          </m:ctrlPr>
                        </m:fPr>
                        <m:num>
                          <m:sSub>
                            <m:sSubPr>
                              <m:ctrlPr>
                                <a:rPr lang="en-US" sz="2400" i="1" dirty="0">
                                  <a:solidFill>
                                    <a:srgbClr val="0070C0"/>
                                  </a:solidFill>
                                  <a:latin typeface="Cambria Math" panose="02040503050406030204" pitchFamily="18" charset="0"/>
                                </a:rPr>
                              </m:ctrlPr>
                            </m:sSubPr>
                            <m:e>
                              <m:r>
                                <a:rPr lang="en-US" sz="2400" i="1" dirty="0">
                                  <a:solidFill>
                                    <a:srgbClr val="0070C0"/>
                                  </a:solidFill>
                                  <a:latin typeface="Cambria Math" panose="02040503050406030204" pitchFamily="18" charset="0"/>
                                </a:rPr>
                                <m:t>𝑇</m:t>
                              </m:r>
                            </m:e>
                            <m:sub>
                              <m:r>
                                <a:rPr lang="en-US" sz="2400" i="1" dirty="0">
                                  <a:solidFill>
                                    <a:srgbClr val="0070C0"/>
                                  </a:solidFill>
                                  <a:latin typeface="Cambria Math" panose="02040503050406030204" pitchFamily="18" charset="0"/>
                                </a:rPr>
                                <m:t>1</m:t>
                              </m:r>
                            </m:sub>
                          </m:sSub>
                        </m:num>
                        <m:den>
                          <m:sSup>
                            <m:sSupPr>
                              <m:ctrlPr>
                                <a:rPr lang="en-US" sz="2400" i="1" dirty="0">
                                  <a:solidFill>
                                    <a:srgbClr val="0070C0"/>
                                  </a:solidFill>
                                  <a:latin typeface="Cambria Math" panose="02040503050406030204" pitchFamily="18" charset="0"/>
                                </a:rPr>
                              </m:ctrlPr>
                            </m:sSupPr>
                            <m:e>
                              <m:r>
                                <a:rPr lang="en-US" sz="2400" i="1" dirty="0">
                                  <a:solidFill>
                                    <a:srgbClr val="0070C0"/>
                                  </a:solidFill>
                                  <a:latin typeface="Cambria Math" panose="02040503050406030204" pitchFamily="18" charset="0"/>
                                </a:rPr>
                                <m:t>2</m:t>
                              </m:r>
                            </m:e>
                            <m:sup>
                              <m:r>
                                <a:rPr lang="en-US" sz="2400" i="1" dirty="0">
                                  <a:solidFill>
                                    <a:srgbClr val="0070C0"/>
                                  </a:solidFill>
                                  <a:latin typeface="Cambria Math" panose="02040503050406030204" pitchFamily="18" charset="0"/>
                                </a:rPr>
                                <m:t>𝑠</m:t>
                              </m:r>
                              <m:r>
                                <a:rPr lang="en-US" sz="2400" i="1" dirty="0">
                                  <a:solidFill>
                                    <a:srgbClr val="0070C0"/>
                                  </a:solidFill>
                                  <a:latin typeface="Cambria Math" panose="02040503050406030204" pitchFamily="18" charset="0"/>
                                </a:rPr>
                                <m:t>+</m:t>
                              </m:r>
                              <m:f>
                                <m:fPr>
                                  <m:ctrlPr>
                                    <a:rPr lang="en-US" sz="2400" i="1" dirty="0">
                                      <a:solidFill>
                                        <a:srgbClr val="0070C0"/>
                                      </a:solidFill>
                                      <a:latin typeface="Cambria Math" panose="02040503050406030204" pitchFamily="18" charset="0"/>
                                    </a:rPr>
                                  </m:ctrlPr>
                                </m:fPr>
                                <m:num>
                                  <m:r>
                                    <a:rPr lang="en-US" sz="2400" i="1" dirty="0">
                                      <a:solidFill>
                                        <a:srgbClr val="0070C0"/>
                                      </a:solidFill>
                                      <a:latin typeface="Cambria Math" panose="02040503050406030204" pitchFamily="18" charset="0"/>
                                    </a:rPr>
                                    <m:t>𝑛</m:t>
                                  </m:r>
                                </m:num>
                                <m:den>
                                  <m:r>
                                    <a:rPr lang="en-US" sz="2400" i="1" dirty="0">
                                      <a:solidFill>
                                        <a:srgbClr val="0070C0"/>
                                      </a:solidFill>
                                      <a:latin typeface="Cambria Math" panose="02040503050406030204" pitchFamily="18" charset="0"/>
                                    </a:rPr>
                                    <m:t>2</m:t>
                                  </m:r>
                                </m:den>
                              </m:f>
                            </m:sup>
                          </m:sSup>
                        </m:den>
                      </m:f>
                      <m:r>
                        <a:rPr lang="en-US" sz="2400" i="1" dirty="0">
                          <a:solidFill>
                            <a:srgbClr val="0070C0"/>
                          </a:solidFill>
                          <a:latin typeface="Cambria Math" panose="02040503050406030204" pitchFamily="18" charset="0"/>
                        </a:rPr>
                        <m:t>+</m:t>
                      </m:r>
                      <m:f>
                        <m:fPr>
                          <m:ctrlPr>
                            <a:rPr lang="en-US" sz="2400" i="1" dirty="0" smtClean="0">
                              <a:solidFill>
                                <a:srgbClr val="C00000"/>
                              </a:solidFill>
                              <a:latin typeface="Cambria Math" panose="02040503050406030204" pitchFamily="18" charset="0"/>
                            </a:rPr>
                          </m:ctrlPr>
                        </m:fPr>
                        <m:num>
                          <m:sSubSup>
                            <m:sSubSupPr>
                              <m:ctrlPr>
                                <a:rPr lang="en-US" sz="2400" b="0" i="1" dirty="0" smtClean="0">
                                  <a:solidFill>
                                    <a:srgbClr val="C00000"/>
                                  </a:solidFill>
                                  <a:latin typeface="Cambria Math" panose="02040503050406030204" pitchFamily="18" charset="0"/>
                                </a:rPr>
                              </m:ctrlPr>
                            </m:sSubSupPr>
                            <m:e>
                              <m:r>
                                <a:rPr lang="en-US" sz="2400" i="1" dirty="0">
                                  <a:solidFill>
                                    <a:srgbClr val="C00000"/>
                                  </a:solidFill>
                                  <a:latin typeface="Cambria Math" panose="02040503050406030204" pitchFamily="18" charset="0"/>
                                </a:rPr>
                                <m:t>𝑇</m:t>
                              </m:r>
                            </m:e>
                            <m:sub>
                              <m:r>
                                <a:rPr lang="en-US" sz="2400" i="1" dirty="0">
                                  <a:solidFill>
                                    <a:srgbClr val="C00000"/>
                                  </a:solidFill>
                                  <a:latin typeface="Cambria Math" panose="02040503050406030204" pitchFamily="18" charset="0"/>
                                </a:rPr>
                                <m:t>2</m:t>
                              </m:r>
                            </m:sub>
                            <m:sup>
                              <m:r>
                                <a:rPr lang="en-US" sz="2400" b="0" i="1" dirty="0" smtClean="0">
                                  <a:solidFill>
                                    <a:srgbClr val="C00000"/>
                                  </a:solidFill>
                                  <a:latin typeface="Cambria Math" panose="02040503050406030204" pitchFamily="18" charset="0"/>
                                </a:rPr>
                                <m:t>2</m:t>
                              </m:r>
                            </m:sup>
                          </m:sSubSup>
                        </m:num>
                        <m:den>
                          <m:sSup>
                            <m:sSupPr>
                              <m:ctrlPr>
                                <a:rPr lang="en-US" sz="2400" i="1" dirty="0">
                                  <a:solidFill>
                                    <a:srgbClr val="C00000"/>
                                  </a:solidFill>
                                  <a:latin typeface="Cambria Math" panose="02040503050406030204" pitchFamily="18" charset="0"/>
                                </a:rPr>
                              </m:ctrlPr>
                            </m:sSupPr>
                            <m:e>
                              <m:r>
                                <a:rPr lang="en-US" sz="2400" i="1" dirty="0">
                                  <a:solidFill>
                                    <a:srgbClr val="C00000"/>
                                  </a:solidFill>
                                  <a:latin typeface="Cambria Math" panose="02040503050406030204" pitchFamily="18" charset="0"/>
                                </a:rPr>
                                <m:t>2</m:t>
                              </m:r>
                            </m:e>
                            <m:sup>
                              <m:r>
                                <a:rPr lang="en-US" sz="2400" b="0" i="1" dirty="0" smtClean="0">
                                  <a:solidFill>
                                    <a:srgbClr val="C00000"/>
                                  </a:solidFill>
                                  <a:latin typeface="Cambria Math" panose="02040503050406030204" pitchFamily="18" charset="0"/>
                                </a:rPr>
                                <m:t>𝑛</m:t>
                              </m:r>
                            </m:sup>
                          </m:sSup>
                        </m:den>
                      </m:f>
                    </m:oMath>
                  </m:oMathPara>
                </a14:m>
                <a:endParaRPr lang="en-US" sz="2400" dirty="0" err="1">
                  <a:solidFill>
                    <a:srgbClr val="0070C0"/>
                  </a:solidFill>
                  <a:latin typeface="Candara" panose="020E0502030303020204" pitchFamily="34" charset="0"/>
                </a:endParaRPr>
              </a:p>
            </p:txBody>
          </p:sp>
        </mc:Choice>
        <mc:Fallback xmlns="">
          <p:sp>
            <p:nvSpPr>
              <p:cNvPr id="18" name="TextBox 17">
                <a:extLst>
                  <a:ext uri="{FF2B5EF4-FFF2-40B4-BE49-F238E27FC236}">
                    <a16:creationId xmlns:a16="http://schemas.microsoft.com/office/drawing/2014/main" id="{6C4A47EB-8330-0BA4-7D7F-05B56C06D77C}"/>
                  </a:ext>
                </a:extLst>
              </p:cNvPr>
              <p:cNvSpPr txBox="1">
                <a:spLocks noRot="1" noChangeAspect="1" noMove="1" noResize="1" noEditPoints="1" noAdjustHandles="1" noChangeArrowheads="1" noChangeShapeType="1" noTextEdit="1"/>
              </p:cNvSpPr>
              <p:nvPr/>
            </p:nvSpPr>
            <p:spPr>
              <a:xfrm>
                <a:off x="2377792" y="2614246"/>
                <a:ext cx="7518890" cy="1538370"/>
              </a:xfrm>
              <a:prstGeom prst="rect">
                <a:avLst/>
              </a:prstGeom>
              <a:blipFill>
                <a:blip r:embed="rId4"/>
                <a:stretch>
                  <a:fillRect l="-1178" b="-2439"/>
                </a:stretch>
              </a:blipFill>
              <a:ln>
                <a:solidFill>
                  <a:schemeClr val="tx1">
                    <a:lumMod val="50000"/>
                    <a:lumOff val="50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EF240DAD-3FCB-11E9-88F1-5FFB2BFF35C2}"/>
                  </a:ext>
                </a:extLst>
              </p:cNvPr>
              <p:cNvSpPr txBox="1"/>
              <p:nvPr/>
            </p:nvSpPr>
            <p:spPr>
              <a:xfrm>
                <a:off x="838200" y="1084817"/>
                <a:ext cx="10728706" cy="461665"/>
              </a:xfrm>
              <a:prstGeom prst="rect">
                <a:avLst/>
              </a:prstGeom>
              <a:noFill/>
            </p:spPr>
            <p:txBody>
              <a:bodyPr wrap="none" rtlCol="0">
                <a:spAutoFit/>
              </a:bodyPr>
              <a:lstStyle/>
              <a:p>
                <a:r>
                  <a:rPr lang="en-US" sz="2400" dirty="0">
                    <a:latin typeface="Candara" panose="020E0502030303020204" pitchFamily="34" charset="0"/>
                  </a:rPr>
                  <a:t>Example. </a:t>
                </a:r>
                <a:r>
                  <a:rPr lang="en-US" sz="2400" b="1" dirty="0">
                    <a:solidFill>
                      <a:srgbClr val="C00000"/>
                    </a:solidFill>
                    <a:latin typeface="Candara" panose="020E0502030303020204" pitchFamily="34" charset="0"/>
                  </a:rPr>
                  <a:t>Collision resistance </a:t>
                </a:r>
                <a:r>
                  <a:rPr lang="en-US" sz="2400" dirty="0">
                    <a:latin typeface="Candara" panose="020E0502030303020204" pitchFamily="34" charset="0"/>
                  </a:rPr>
                  <a:t>of salted random oracle </a:t>
                </a:r>
                <a14:m>
                  <m:oMath xmlns:m="http://schemas.openxmlformats.org/officeDocument/2006/math">
                    <m:r>
                      <a:rPr lang="en-US" sz="2400" i="1">
                        <a:solidFill>
                          <a:srgbClr val="0070C0"/>
                        </a:solidFill>
                        <a:latin typeface="Cambria Math" panose="02040503050406030204" pitchFamily="18" charset="0"/>
                      </a:rPr>
                      <m:t>h</m:t>
                    </m:r>
                    <m:r>
                      <a:rPr lang="en-US" sz="2400" i="1">
                        <a:solidFill>
                          <a:srgbClr val="0070C0"/>
                        </a:solidFill>
                        <a:latin typeface="Cambria Math" panose="02040503050406030204" pitchFamily="18" charset="0"/>
                      </a:rPr>
                      <m:t>:</m:t>
                    </m:r>
                    <m:sSup>
                      <m:sSupPr>
                        <m:ctrlPr>
                          <a:rPr lang="en-US" sz="2400" i="1">
                            <a:solidFill>
                              <a:srgbClr val="0070C0"/>
                            </a:solidFill>
                            <a:latin typeface="Cambria Math" panose="02040503050406030204" pitchFamily="18" charset="0"/>
                          </a:rPr>
                        </m:ctrlPr>
                      </m:sSupPr>
                      <m:e>
                        <m:sSup>
                          <m:sSupPr>
                            <m:ctrlPr>
                              <a:rPr lang="en-US" sz="2400" i="1">
                                <a:solidFill>
                                  <a:srgbClr val="0070C0"/>
                                </a:solidFill>
                                <a:latin typeface="Cambria Math" panose="02040503050406030204" pitchFamily="18" charset="0"/>
                              </a:rPr>
                            </m:ctrlPr>
                          </m:sSupPr>
                          <m:e>
                            <m:d>
                              <m:dPr>
                                <m:begChr m:val="{"/>
                                <m:endChr m:val="}"/>
                                <m:ctrlPr>
                                  <a:rPr lang="en-US" sz="2400" i="1">
                                    <a:solidFill>
                                      <a:srgbClr val="0070C0"/>
                                    </a:solidFill>
                                    <a:latin typeface="Cambria Math" panose="02040503050406030204" pitchFamily="18" charset="0"/>
                                  </a:rPr>
                                </m:ctrlPr>
                              </m:dPr>
                              <m:e>
                                <m:r>
                                  <a:rPr lang="en-US" sz="2400" i="1">
                                    <a:solidFill>
                                      <a:srgbClr val="0070C0"/>
                                    </a:solidFill>
                                    <a:latin typeface="Cambria Math" panose="02040503050406030204" pitchFamily="18" charset="0"/>
                                  </a:rPr>
                                  <m:t>0,1</m:t>
                                </m:r>
                              </m:e>
                            </m:d>
                          </m:e>
                          <m:sup>
                            <m:r>
                              <a:rPr lang="en-US" sz="2400" i="1">
                                <a:solidFill>
                                  <a:srgbClr val="0070C0"/>
                                </a:solidFill>
                                <a:latin typeface="Cambria Math" panose="02040503050406030204" pitchFamily="18" charset="0"/>
                              </a:rPr>
                              <m:t>𝑠</m:t>
                            </m:r>
                          </m:sup>
                        </m:sSup>
                        <m:r>
                          <a:rPr lang="en-US" sz="2400" i="1">
                            <a:solidFill>
                              <a:srgbClr val="0070C0"/>
                            </a:solidFill>
                            <a:latin typeface="Cambria Math" panose="02040503050406030204" pitchFamily="18" charset="0"/>
                          </a:rPr>
                          <m:t>×</m:t>
                        </m:r>
                        <m:d>
                          <m:dPr>
                            <m:begChr m:val="{"/>
                            <m:endChr m:val="}"/>
                            <m:ctrlPr>
                              <a:rPr lang="en-US" sz="2400" i="1">
                                <a:solidFill>
                                  <a:srgbClr val="0070C0"/>
                                </a:solidFill>
                                <a:latin typeface="Cambria Math" panose="02040503050406030204" pitchFamily="18" charset="0"/>
                              </a:rPr>
                            </m:ctrlPr>
                          </m:dPr>
                          <m:e>
                            <m:r>
                              <a:rPr lang="en-US" sz="2400" i="1">
                                <a:solidFill>
                                  <a:srgbClr val="0070C0"/>
                                </a:solidFill>
                                <a:latin typeface="Cambria Math" panose="02040503050406030204" pitchFamily="18" charset="0"/>
                              </a:rPr>
                              <m:t>0,1</m:t>
                            </m:r>
                          </m:e>
                        </m:d>
                      </m:e>
                      <m:sup>
                        <m:r>
                          <a:rPr lang="en-US" sz="2400" i="1">
                            <a:solidFill>
                              <a:srgbClr val="0070C0"/>
                            </a:solidFill>
                            <a:latin typeface="Cambria Math" panose="02040503050406030204" pitchFamily="18" charset="0"/>
                          </a:rPr>
                          <m:t>∗</m:t>
                        </m:r>
                      </m:sup>
                    </m:sSup>
                    <m:r>
                      <a:rPr lang="en-US" sz="2400" i="1">
                        <a:solidFill>
                          <a:srgbClr val="0070C0"/>
                        </a:solidFill>
                        <a:latin typeface="Cambria Math" panose="02040503050406030204" pitchFamily="18" charset="0"/>
                      </a:rPr>
                      <m:t>→</m:t>
                    </m:r>
                    <m:sSup>
                      <m:sSupPr>
                        <m:ctrlPr>
                          <a:rPr lang="en-US" sz="2400" i="1">
                            <a:solidFill>
                              <a:srgbClr val="0070C0"/>
                            </a:solidFill>
                            <a:latin typeface="Cambria Math" panose="02040503050406030204" pitchFamily="18" charset="0"/>
                          </a:rPr>
                        </m:ctrlPr>
                      </m:sSupPr>
                      <m:e>
                        <m:d>
                          <m:dPr>
                            <m:begChr m:val="{"/>
                            <m:endChr m:val="}"/>
                            <m:ctrlPr>
                              <a:rPr lang="en-US" sz="2400" i="1">
                                <a:solidFill>
                                  <a:srgbClr val="0070C0"/>
                                </a:solidFill>
                                <a:latin typeface="Cambria Math" panose="02040503050406030204" pitchFamily="18" charset="0"/>
                              </a:rPr>
                            </m:ctrlPr>
                          </m:dPr>
                          <m:e>
                            <m:r>
                              <a:rPr lang="en-US" sz="2400" i="1">
                                <a:solidFill>
                                  <a:srgbClr val="0070C0"/>
                                </a:solidFill>
                                <a:latin typeface="Cambria Math" panose="02040503050406030204" pitchFamily="18" charset="0"/>
                              </a:rPr>
                              <m:t>0,1</m:t>
                            </m:r>
                          </m:e>
                        </m:d>
                      </m:e>
                      <m:sup>
                        <m:r>
                          <a:rPr lang="en-US" sz="2400" i="1">
                            <a:solidFill>
                              <a:srgbClr val="0070C0"/>
                            </a:solidFill>
                            <a:latin typeface="Cambria Math" panose="02040503050406030204" pitchFamily="18" charset="0"/>
                          </a:rPr>
                          <m:t>𝑛</m:t>
                        </m:r>
                      </m:sup>
                    </m:sSup>
                  </m:oMath>
                </a14:m>
                <a:endParaRPr lang="en-US" sz="2400" dirty="0">
                  <a:latin typeface="Candara" panose="020E0502030303020204" pitchFamily="34" charset="0"/>
                </a:endParaRPr>
              </a:p>
            </p:txBody>
          </p:sp>
        </mc:Choice>
        <mc:Fallback xmlns="">
          <p:sp>
            <p:nvSpPr>
              <p:cNvPr id="25" name="TextBox 24">
                <a:extLst>
                  <a:ext uri="{FF2B5EF4-FFF2-40B4-BE49-F238E27FC236}">
                    <a16:creationId xmlns:a16="http://schemas.microsoft.com/office/drawing/2014/main" id="{EF240DAD-3FCB-11E9-88F1-5FFB2BFF35C2}"/>
                  </a:ext>
                </a:extLst>
              </p:cNvPr>
              <p:cNvSpPr txBox="1">
                <a:spLocks noRot="1" noChangeAspect="1" noMove="1" noResize="1" noEditPoints="1" noAdjustHandles="1" noChangeArrowheads="1" noChangeShapeType="1" noTextEdit="1"/>
              </p:cNvSpPr>
              <p:nvPr/>
            </p:nvSpPr>
            <p:spPr>
              <a:xfrm>
                <a:off x="838200" y="1084817"/>
                <a:ext cx="10728706" cy="461665"/>
              </a:xfrm>
              <a:prstGeom prst="rect">
                <a:avLst/>
              </a:prstGeom>
              <a:blipFill>
                <a:blip r:embed="rId5"/>
                <a:stretch>
                  <a:fillRect l="-947" t="-8108" b="-29730"/>
                </a:stretch>
              </a:blipFill>
            </p:spPr>
            <p:txBody>
              <a:bodyPr/>
              <a:lstStyle/>
              <a:p>
                <a:r>
                  <a:rPr lang="en-US">
                    <a:noFill/>
                  </a:rPr>
                  <a:t> </a:t>
                </a:r>
              </a:p>
            </p:txBody>
          </p:sp>
        </mc:Fallback>
      </mc:AlternateContent>
      <p:sp>
        <p:nvSpPr>
          <p:cNvPr id="5" name="TextBox 4">
            <a:extLst>
              <a:ext uri="{FF2B5EF4-FFF2-40B4-BE49-F238E27FC236}">
                <a16:creationId xmlns:a16="http://schemas.microsoft.com/office/drawing/2014/main" id="{3AD07A13-E5A1-51F5-4397-FBF9B006AABB}"/>
              </a:ext>
            </a:extLst>
          </p:cNvPr>
          <p:cNvSpPr txBox="1"/>
          <p:nvPr/>
        </p:nvSpPr>
        <p:spPr>
          <a:xfrm>
            <a:off x="838200" y="5284418"/>
            <a:ext cx="10515600" cy="954107"/>
          </a:xfrm>
          <a:prstGeom prst="rect">
            <a:avLst/>
          </a:prstGeom>
          <a:noFill/>
        </p:spPr>
        <p:txBody>
          <a:bodyPr wrap="square">
            <a:spAutoFit/>
          </a:bodyPr>
          <a:lstStyle/>
          <a:p>
            <a:pPr marL="0" indent="0">
              <a:buNone/>
            </a:pPr>
            <a:r>
              <a:rPr lang="en-US" sz="2800" i="1" dirty="0">
                <a:solidFill>
                  <a:srgbClr val="C00000"/>
                </a:solidFill>
              </a:rPr>
              <a:t>Bottom line: Generic approach does not always give best possible bounds (but gives close enough bounds)</a:t>
            </a:r>
          </a:p>
        </p:txBody>
      </p:sp>
      <p:sp>
        <p:nvSpPr>
          <p:cNvPr id="6" name="TextBox 5">
            <a:extLst>
              <a:ext uri="{FF2B5EF4-FFF2-40B4-BE49-F238E27FC236}">
                <a16:creationId xmlns:a16="http://schemas.microsoft.com/office/drawing/2014/main" id="{14414DCC-D8A9-DE0B-6CF2-12F18F871D66}"/>
              </a:ext>
            </a:extLst>
          </p:cNvPr>
          <p:cNvSpPr txBox="1"/>
          <p:nvPr/>
        </p:nvSpPr>
        <p:spPr>
          <a:xfrm>
            <a:off x="838200" y="4615827"/>
            <a:ext cx="10515600" cy="523220"/>
          </a:xfrm>
          <a:prstGeom prst="rect">
            <a:avLst/>
          </a:prstGeom>
          <a:noFill/>
        </p:spPr>
        <p:txBody>
          <a:bodyPr wrap="square">
            <a:spAutoFit/>
          </a:bodyPr>
          <a:lstStyle/>
          <a:p>
            <a:pPr marL="0" indent="0">
              <a:buNone/>
            </a:pPr>
            <a:r>
              <a:rPr lang="en-US" sz="2800" dirty="0">
                <a:latin typeface="Candara" panose="020E0502030303020204" pitchFamily="34" charset="0"/>
              </a:rPr>
              <a:t>Proof via compression argument </a:t>
            </a:r>
            <a:r>
              <a:rPr lang="en-US" sz="2000" dirty="0">
                <a:latin typeface="Candara" panose="020E0502030303020204" pitchFamily="34" charset="0"/>
              </a:rPr>
              <a:t>[we will come back to this …]</a:t>
            </a:r>
            <a:endParaRPr lang="en-US" sz="2800" dirty="0">
              <a:latin typeface="Candara" panose="020E0502030303020204" pitchFamily="34" charset="0"/>
            </a:endParaRPr>
          </a:p>
        </p:txBody>
      </p:sp>
    </p:spTree>
    <p:extLst>
      <p:ext uri="{BB962C8B-B14F-4D97-AF65-F5344CB8AC3E}">
        <p14:creationId xmlns:p14="http://schemas.microsoft.com/office/powerpoint/2010/main" val="1370893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BE6C2-6D13-4816-5208-5C9AA4AFBC87}"/>
              </a:ext>
            </a:extLst>
          </p:cNvPr>
          <p:cNvSpPr>
            <a:spLocks noGrp="1"/>
          </p:cNvSpPr>
          <p:nvPr>
            <p:ph type="title"/>
          </p:nvPr>
        </p:nvSpPr>
        <p:spPr/>
        <p:txBody>
          <a:bodyPr/>
          <a:lstStyle/>
          <a:p>
            <a:r>
              <a:rPr lang="en-US" dirty="0"/>
              <a:t>Two-block MD</a:t>
            </a:r>
          </a:p>
        </p:txBody>
      </p:sp>
      <mc:AlternateContent xmlns:mc="http://schemas.openxmlformats.org/markup-compatibility/2006" xmlns:a14="http://schemas.microsoft.com/office/drawing/2010/main">
        <mc:Choice Requires="a14">
          <p:sp>
            <p:nvSpPr>
              <p:cNvPr id="10" name="Content Placeholder 9">
                <a:extLst>
                  <a:ext uri="{FF2B5EF4-FFF2-40B4-BE49-F238E27FC236}">
                    <a16:creationId xmlns:a16="http://schemas.microsoft.com/office/drawing/2014/main" id="{7CD240D3-E4C1-6A20-38F4-BFF368D87F41}"/>
                  </a:ext>
                </a:extLst>
              </p:cNvPr>
              <p:cNvSpPr>
                <a:spLocks noGrp="1"/>
              </p:cNvSpPr>
              <p:nvPr>
                <p:ph idx="1"/>
              </p:nvPr>
            </p:nvSpPr>
            <p:spPr/>
            <p:txBody>
              <a:bodyPr/>
              <a:lstStyle/>
              <a:p>
                <a:pPr marL="0" indent="0">
                  <a:buNone/>
                </a:pPr>
                <a:r>
                  <a:rPr lang="en-US" dirty="0"/>
                  <a:t>Two block MD construction does not salt each call to </a:t>
                </a:r>
                <a14:m>
                  <m:oMath xmlns:m="http://schemas.openxmlformats.org/officeDocument/2006/math">
                    <m:r>
                      <a:rPr lang="en-US" i="1">
                        <a:solidFill>
                          <a:schemeClr val="accent5">
                            <a:lumMod val="75000"/>
                          </a:schemeClr>
                        </a:solidFill>
                        <a:latin typeface="Cambria Math" panose="02040503050406030204" pitchFamily="18" charset="0"/>
                      </a:rPr>
                      <m:t>h</m:t>
                    </m:r>
                  </m:oMath>
                </a14:m>
                <a:endParaRPr lang="en-US" dirty="0">
                  <a:solidFill>
                    <a:schemeClr val="accent5">
                      <a:lumMod val="75000"/>
                    </a:schemeClr>
                  </a:solidFill>
                </a:endParaRPr>
              </a:p>
              <a:p>
                <a:pPr marL="0" indent="0">
                  <a:buNone/>
                </a:pPr>
                <a:r>
                  <a:rPr lang="en-US" dirty="0"/>
                  <a:t>→ prior techniques do not apply &amp; more challenging proofs</a:t>
                </a:r>
              </a:p>
            </p:txBody>
          </p:sp>
        </mc:Choice>
        <mc:Fallback xmlns="">
          <p:sp>
            <p:nvSpPr>
              <p:cNvPr id="10" name="Content Placeholder 9">
                <a:extLst>
                  <a:ext uri="{FF2B5EF4-FFF2-40B4-BE49-F238E27FC236}">
                    <a16:creationId xmlns:a16="http://schemas.microsoft.com/office/drawing/2014/main" id="{7CD240D3-E4C1-6A20-38F4-BFF368D87F41}"/>
                  </a:ext>
                </a:extLst>
              </p:cNvPr>
              <p:cNvSpPr>
                <a:spLocks noGrp="1" noRot="1" noChangeAspect="1" noMove="1" noResize="1" noEditPoints="1" noAdjustHandles="1" noChangeArrowheads="1" noChangeShapeType="1" noTextEdit="1"/>
              </p:cNvSpPr>
              <p:nvPr>
                <p:ph idx="1"/>
              </p:nvPr>
            </p:nvSpPr>
            <p:spPr>
              <a:blipFill>
                <a:blip r:embed="rId3"/>
                <a:stretch>
                  <a:fillRect l="-1206" t="-2139"/>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2A09DB6A-024E-9A06-EB88-4E8345A76D84}"/>
              </a:ext>
            </a:extLst>
          </p:cNvPr>
          <p:cNvSpPr>
            <a:spLocks noGrp="1"/>
          </p:cNvSpPr>
          <p:nvPr>
            <p:ph type="sldNum" sz="quarter" idx="12"/>
          </p:nvPr>
        </p:nvSpPr>
        <p:spPr/>
        <p:txBody>
          <a:bodyPr/>
          <a:lstStyle/>
          <a:p>
            <a:fld id="{C7ABA984-2DFB-1240-9A7E-58F7E0AF05BD}" type="slidenum">
              <a:rPr lang="en-US" smtClean="0"/>
              <a:t>18</a:t>
            </a:fld>
            <a:endParaRPr lang="en-US"/>
          </a:p>
        </p:txBody>
      </p:sp>
      <p:cxnSp>
        <p:nvCxnSpPr>
          <p:cNvPr id="13" name="Straight Arrow Connector 12">
            <a:extLst>
              <a:ext uri="{FF2B5EF4-FFF2-40B4-BE49-F238E27FC236}">
                <a16:creationId xmlns:a16="http://schemas.microsoft.com/office/drawing/2014/main" id="{0C5DC19C-761D-315A-CFFD-93FC378B653D}"/>
              </a:ext>
            </a:extLst>
          </p:cNvPr>
          <p:cNvCxnSpPr/>
          <p:nvPr/>
        </p:nvCxnSpPr>
        <p:spPr>
          <a:xfrm rot="16200000">
            <a:off x="5069200" y="4228942"/>
            <a:ext cx="0" cy="3825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DD785909-4EF4-4FFC-3318-84D799DDC3CF}"/>
              </a:ext>
            </a:extLst>
          </p:cNvPr>
          <p:cNvCxnSpPr/>
          <p:nvPr/>
        </p:nvCxnSpPr>
        <p:spPr>
          <a:xfrm rot="16200000">
            <a:off x="5078942" y="3438066"/>
            <a:ext cx="0" cy="3825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DBD9D610-90AD-DDD9-2691-9D01812E1726}"/>
                  </a:ext>
                </a:extLst>
              </p:cNvPr>
              <p:cNvSpPr txBox="1"/>
              <p:nvPr/>
            </p:nvSpPr>
            <p:spPr>
              <a:xfrm>
                <a:off x="4496735" y="4176501"/>
                <a:ext cx="431015"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i="1">
                          <a:solidFill>
                            <a:srgbClr val="C00000"/>
                          </a:solidFill>
                          <a:latin typeface="Cambria Math" panose="02040503050406030204" pitchFamily="18" charset="0"/>
                        </a:rPr>
                        <m:t>𝑎</m:t>
                      </m:r>
                    </m:oMath>
                  </m:oMathPara>
                </a14:m>
                <a:endParaRPr lang="en-US" sz="2400" dirty="0">
                  <a:solidFill>
                    <a:schemeClr val="accent5">
                      <a:lumMod val="75000"/>
                    </a:schemeClr>
                  </a:solidFill>
                  <a:latin typeface="Candara" panose="020E0502030303020204" pitchFamily="34" charset="0"/>
                </a:endParaRPr>
              </a:p>
            </p:txBody>
          </p:sp>
        </mc:Choice>
        <mc:Fallback xmlns="">
          <p:sp>
            <p:nvSpPr>
              <p:cNvPr id="17" name="TextBox 16">
                <a:extLst>
                  <a:ext uri="{FF2B5EF4-FFF2-40B4-BE49-F238E27FC236}">
                    <a16:creationId xmlns:a16="http://schemas.microsoft.com/office/drawing/2014/main" id="{DBD9D610-90AD-DDD9-2691-9D01812E1726}"/>
                  </a:ext>
                </a:extLst>
              </p:cNvPr>
              <p:cNvSpPr txBox="1">
                <a:spLocks noRot="1" noChangeAspect="1" noMove="1" noResize="1" noEditPoints="1" noAdjustHandles="1" noChangeArrowheads="1" noChangeShapeType="1" noTextEdit="1"/>
              </p:cNvSpPr>
              <p:nvPr/>
            </p:nvSpPr>
            <p:spPr>
              <a:xfrm>
                <a:off x="4496735" y="4176501"/>
                <a:ext cx="431015" cy="46166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4FE4134E-5F8F-3DA1-2039-524470B47C96}"/>
                  </a:ext>
                </a:extLst>
              </p:cNvPr>
              <p:cNvSpPr txBox="1"/>
              <p:nvPr/>
            </p:nvSpPr>
            <p:spPr>
              <a:xfrm>
                <a:off x="4425213" y="3454306"/>
                <a:ext cx="630750"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solidFill>
                                <a:schemeClr val="accent5">
                                  <a:lumMod val="75000"/>
                                </a:schemeClr>
                              </a:solidFill>
                              <a:latin typeface="Cambria Math" panose="02040503050406030204" pitchFamily="18" charset="0"/>
                            </a:rPr>
                          </m:ctrlPr>
                        </m:sSubPr>
                        <m:e>
                          <m:r>
                            <a:rPr lang="en-US" sz="2400" i="1">
                              <a:solidFill>
                                <a:schemeClr val="accent5">
                                  <a:lumMod val="75000"/>
                                </a:schemeClr>
                              </a:solidFill>
                              <a:latin typeface="Cambria Math" panose="02040503050406030204" pitchFamily="18" charset="0"/>
                            </a:rPr>
                            <m:t>𝑀</m:t>
                          </m:r>
                        </m:e>
                        <m:sub>
                          <m:r>
                            <a:rPr lang="en-US" sz="2400" i="1">
                              <a:solidFill>
                                <a:schemeClr val="accent5">
                                  <a:lumMod val="75000"/>
                                </a:schemeClr>
                              </a:solidFill>
                              <a:latin typeface="Cambria Math" panose="02040503050406030204" pitchFamily="18" charset="0"/>
                            </a:rPr>
                            <m:t>1</m:t>
                          </m:r>
                        </m:sub>
                      </m:sSub>
                    </m:oMath>
                  </m:oMathPara>
                </a14:m>
                <a:endParaRPr lang="en-US" sz="2400" dirty="0">
                  <a:solidFill>
                    <a:schemeClr val="accent5">
                      <a:lumMod val="75000"/>
                    </a:schemeClr>
                  </a:solidFill>
                  <a:latin typeface="Candara" panose="020E0502030303020204" pitchFamily="34" charset="0"/>
                </a:endParaRPr>
              </a:p>
            </p:txBody>
          </p:sp>
        </mc:Choice>
        <mc:Fallback xmlns="">
          <p:sp>
            <p:nvSpPr>
              <p:cNvPr id="21" name="TextBox 20">
                <a:extLst>
                  <a:ext uri="{FF2B5EF4-FFF2-40B4-BE49-F238E27FC236}">
                    <a16:creationId xmlns:a16="http://schemas.microsoft.com/office/drawing/2014/main" id="{4FE4134E-5F8F-3DA1-2039-524470B47C96}"/>
                  </a:ext>
                </a:extLst>
              </p:cNvPr>
              <p:cNvSpPr txBox="1">
                <a:spLocks noRot="1" noChangeAspect="1" noMove="1" noResize="1" noEditPoints="1" noAdjustHandles="1" noChangeArrowheads="1" noChangeShapeType="1" noTextEdit="1"/>
              </p:cNvSpPr>
              <p:nvPr/>
            </p:nvSpPr>
            <p:spPr>
              <a:xfrm>
                <a:off x="4425213" y="3454306"/>
                <a:ext cx="630750" cy="461665"/>
              </a:xfrm>
              <a:prstGeom prst="rect">
                <a:avLst/>
              </a:prstGeom>
              <a:blipFill>
                <a:blip r:embed="rId5"/>
                <a:stretch>
                  <a:fillRect b="-270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5589947D-8ABF-D1B8-A551-BE61B75E2BA0}"/>
                  </a:ext>
                </a:extLst>
              </p:cNvPr>
              <p:cNvSpPr txBox="1"/>
              <p:nvPr/>
            </p:nvSpPr>
            <p:spPr>
              <a:xfrm>
                <a:off x="5748717" y="3449333"/>
                <a:ext cx="637867"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solidFill>
                                <a:schemeClr val="accent5">
                                  <a:lumMod val="75000"/>
                                </a:schemeClr>
                              </a:solidFill>
                              <a:latin typeface="Cambria Math" panose="02040503050406030204" pitchFamily="18" charset="0"/>
                            </a:rPr>
                          </m:ctrlPr>
                        </m:sSubPr>
                        <m:e>
                          <m:r>
                            <a:rPr lang="en-US" sz="2400" i="1">
                              <a:solidFill>
                                <a:schemeClr val="accent5">
                                  <a:lumMod val="75000"/>
                                </a:schemeClr>
                              </a:solidFill>
                              <a:latin typeface="Cambria Math" panose="02040503050406030204" pitchFamily="18" charset="0"/>
                            </a:rPr>
                            <m:t>𝑀</m:t>
                          </m:r>
                        </m:e>
                        <m:sub>
                          <m:r>
                            <a:rPr lang="en-US" sz="2400" i="1">
                              <a:solidFill>
                                <a:schemeClr val="accent5">
                                  <a:lumMod val="75000"/>
                                </a:schemeClr>
                              </a:solidFill>
                              <a:latin typeface="Cambria Math" panose="02040503050406030204" pitchFamily="18" charset="0"/>
                            </a:rPr>
                            <m:t>2</m:t>
                          </m:r>
                        </m:sub>
                      </m:sSub>
                    </m:oMath>
                  </m:oMathPara>
                </a14:m>
                <a:endParaRPr lang="en-US" sz="2400" dirty="0">
                  <a:solidFill>
                    <a:schemeClr val="accent5">
                      <a:lumMod val="75000"/>
                    </a:schemeClr>
                  </a:solidFill>
                  <a:latin typeface="Candara" panose="020E0502030303020204" pitchFamily="34" charset="0"/>
                </a:endParaRPr>
              </a:p>
            </p:txBody>
          </p:sp>
        </mc:Choice>
        <mc:Fallback xmlns="">
          <p:sp>
            <p:nvSpPr>
              <p:cNvPr id="22" name="TextBox 21">
                <a:extLst>
                  <a:ext uri="{FF2B5EF4-FFF2-40B4-BE49-F238E27FC236}">
                    <a16:creationId xmlns:a16="http://schemas.microsoft.com/office/drawing/2014/main" id="{5589947D-8ABF-D1B8-A551-BE61B75E2BA0}"/>
                  </a:ext>
                </a:extLst>
              </p:cNvPr>
              <p:cNvSpPr txBox="1">
                <a:spLocks noRot="1" noChangeAspect="1" noMove="1" noResize="1" noEditPoints="1" noAdjustHandles="1" noChangeArrowheads="1" noChangeShapeType="1" noTextEdit="1"/>
              </p:cNvSpPr>
              <p:nvPr/>
            </p:nvSpPr>
            <p:spPr>
              <a:xfrm>
                <a:off x="5748717" y="3449333"/>
                <a:ext cx="637867" cy="461665"/>
              </a:xfrm>
              <a:prstGeom prst="rect">
                <a:avLst/>
              </a:prstGeom>
              <a:blipFill>
                <a:blip r:embed="rId6"/>
                <a:stretch>
                  <a:fillRect/>
                </a:stretch>
              </a:blipFill>
            </p:spPr>
            <p:txBody>
              <a:bodyPr/>
              <a:lstStyle/>
              <a:p>
                <a:r>
                  <a:rPr lang="en-US">
                    <a:noFill/>
                  </a:rPr>
                  <a:t> </a:t>
                </a:r>
              </a:p>
            </p:txBody>
          </p:sp>
        </mc:Fallback>
      </mc:AlternateContent>
      <p:sp>
        <p:nvSpPr>
          <p:cNvPr id="23" name="Trapezoid 22">
            <a:extLst>
              <a:ext uri="{FF2B5EF4-FFF2-40B4-BE49-F238E27FC236}">
                <a16:creationId xmlns:a16="http://schemas.microsoft.com/office/drawing/2014/main" id="{F4A090F9-1504-A364-FEE7-F105329D0B33}"/>
              </a:ext>
            </a:extLst>
          </p:cNvPr>
          <p:cNvSpPr/>
          <p:nvPr/>
        </p:nvSpPr>
        <p:spPr>
          <a:xfrm rot="5400000">
            <a:off x="4695909" y="3775356"/>
            <a:ext cx="1570495" cy="412660"/>
          </a:xfrm>
          <a:prstGeom prst="trapezoid">
            <a:avLst/>
          </a:prstGeom>
          <a:noFill/>
          <a:ln>
            <a:solidFill>
              <a:schemeClr val="tx1"/>
            </a:solidFill>
          </a:ln>
          <a:scene3d>
            <a:camera prst="orthographicFront">
              <a:rot lat="0" lon="10800000" rev="0"/>
            </a:camera>
            <a:lightRig rig="threePt" dir="t"/>
          </a:scene3d>
          <a:sp3d/>
        </p:spPr>
        <p:style>
          <a:lnRef idx="2">
            <a:schemeClr val="accent6"/>
          </a:lnRef>
          <a:fillRef idx="1">
            <a:schemeClr val="lt1"/>
          </a:fillRef>
          <a:effectRef idx="0">
            <a:schemeClr val="accent6"/>
          </a:effectRef>
          <a:fontRef idx="minor">
            <a:schemeClr val="dk1"/>
          </a:fontRef>
        </p:style>
        <p:txBody>
          <a:bodyPr rtlCol="0" anchor="ctr">
            <a:flatTx/>
          </a:bodyPr>
          <a:lstStyle/>
          <a:p>
            <a:pPr algn="ctr"/>
            <a:endParaRPr lang="en-US" dirty="0">
              <a:solidFill>
                <a:srgbClr val="002060"/>
              </a:solidFill>
              <a:latin typeface="Candara" panose="020E0502030303020204" pitchFamily="34" charset="0"/>
            </a:endParaRPr>
          </a:p>
        </p:txBody>
      </p:sp>
      <p:cxnSp>
        <p:nvCxnSpPr>
          <p:cNvPr id="24" name="Straight Arrow Connector 23">
            <a:extLst>
              <a:ext uri="{FF2B5EF4-FFF2-40B4-BE49-F238E27FC236}">
                <a16:creationId xmlns:a16="http://schemas.microsoft.com/office/drawing/2014/main" id="{54A29801-8B42-A3BE-2CD7-4BDD76359BA7}"/>
              </a:ext>
            </a:extLst>
          </p:cNvPr>
          <p:cNvCxnSpPr/>
          <p:nvPr/>
        </p:nvCxnSpPr>
        <p:spPr>
          <a:xfrm rot="16200000">
            <a:off x="6386527" y="3441783"/>
            <a:ext cx="0" cy="3825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9F7243C4-8F0D-9489-46C8-986CC3C59E69}"/>
              </a:ext>
            </a:extLst>
          </p:cNvPr>
          <p:cNvCxnSpPr>
            <a:cxnSpLocks/>
          </p:cNvCxnSpPr>
          <p:nvPr/>
        </p:nvCxnSpPr>
        <p:spPr>
          <a:xfrm>
            <a:off x="5673144" y="4385459"/>
            <a:ext cx="90466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C9AC3E55-81A9-40A8-25E5-405B63F13633}"/>
              </a:ext>
            </a:extLst>
          </p:cNvPr>
          <p:cNvCxnSpPr>
            <a:cxnSpLocks/>
          </p:cNvCxnSpPr>
          <p:nvPr/>
        </p:nvCxnSpPr>
        <p:spPr>
          <a:xfrm rot="16200000" flipH="1">
            <a:off x="7152415" y="3880397"/>
            <a:ext cx="1141" cy="2652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F9F91FCF-33E0-B6C2-8AD8-E2F2BCF81E9C}"/>
                  </a:ext>
                </a:extLst>
              </p:cNvPr>
              <p:cNvSpPr txBox="1"/>
              <p:nvPr/>
            </p:nvSpPr>
            <p:spPr>
              <a:xfrm>
                <a:off x="5263375" y="3787556"/>
                <a:ext cx="428772" cy="461665"/>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r>
                        <a:rPr lang="en-US" sz="2400" b="0" i="1" smtClean="0">
                          <a:solidFill>
                            <a:schemeClr val="accent5">
                              <a:lumMod val="75000"/>
                            </a:schemeClr>
                          </a:solidFill>
                          <a:latin typeface="Cambria Math" panose="02040503050406030204" pitchFamily="18" charset="0"/>
                        </a:rPr>
                        <m:t>h</m:t>
                      </m:r>
                    </m:oMath>
                  </m:oMathPara>
                </a14:m>
                <a:endParaRPr lang="en-US" sz="2400" dirty="0" err="1">
                  <a:solidFill>
                    <a:schemeClr val="accent5">
                      <a:lumMod val="75000"/>
                    </a:schemeClr>
                  </a:solidFill>
                  <a:latin typeface="Candara" panose="020E0502030303020204" pitchFamily="34" charset="0"/>
                </a:endParaRPr>
              </a:p>
            </p:txBody>
          </p:sp>
        </mc:Choice>
        <mc:Fallback xmlns="">
          <p:sp>
            <p:nvSpPr>
              <p:cNvPr id="28" name="TextBox 27">
                <a:extLst>
                  <a:ext uri="{FF2B5EF4-FFF2-40B4-BE49-F238E27FC236}">
                    <a16:creationId xmlns:a16="http://schemas.microsoft.com/office/drawing/2014/main" id="{F9F91FCF-33E0-B6C2-8AD8-E2F2BCF81E9C}"/>
                  </a:ext>
                </a:extLst>
              </p:cNvPr>
              <p:cNvSpPr txBox="1">
                <a:spLocks noRot="1" noChangeAspect="1" noMove="1" noResize="1" noEditPoints="1" noAdjustHandles="1" noChangeArrowheads="1" noChangeShapeType="1" noTextEdit="1"/>
              </p:cNvSpPr>
              <p:nvPr/>
            </p:nvSpPr>
            <p:spPr>
              <a:xfrm>
                <a:off x="5263375" y="3787556"/>
                <a:ext cx="428772" cy="461665"/>
              </a:xfrm>
              <a:prstGeom prst="rect">
                <a:avLst/>
              </a:prstGeom>
              <a:blipFill>
                <a:blip r:embed="rId7"/>
                <a:stretch>
                  <a:fillRect/>
                </a:stretch>
              </a:blipFill>
            </p:spPr>
            <p:txBody>
              <a:bodyPr/>
              <a:lstStyle/>
              <a:p>
                <a:r>
                  <a:rPr lang="en-US">
                    <a:noFill/>
                  </a:rPr>
                  <a:t> </a:t>
                </a:r>
              </a:p>
            </p:txBody>
          </p:sp>
        </mc:Fallback>
      </mc:AlternateContent>
      <p:sp>
        <p:nvSpPr>
          <p:cNvPr id="31" name="Trapezoid 30">
            <a:extLst>
              <a:ext uri="{FF2B5EF4-FFF2-40B4-BE49-F238E27FC236}">
                <a16:creationId xmlns:a16="http://schemas.microsoft.com/office/drawing/2014/main" id="{99B8EA92-2493-1964-EFE7-82BE45C17695}"/>
              </a:ext>
            </a:extLst>
          </p:cNvPr>
          <p:cNvSpPr/>
          <p:nvPr/>
        </p:nvSpPr>
        <p:spPr>
          <a:xfrm rot="5400000">
            <a:off x="6027731" y="3775355"/>
            <a:ext cx="1570495" cy="412660"/>
          </a:xfrm>
          <a:prstGeom prst="trapezoid">
            <a:avLst/>
          </a:prstGeom>
          <a:noFill/>
          <a:ln>
            <a:solidFill>
              <a:schemeClr val="tx1"/>
            </a:solidFill>
          </a:ln>
          <a:scene3d>
            <a:camera prst="orthographicFront">
              <a:rot lat="0" lon="10800000" rev="0"/>
            </a:camera>
            <a:lightRig rig="threePt" dir="t"/>
          </a:scene3d>
          <a:sp3d/>
        </p:spPr>
        <p:style>
          <a:lnRef idx="2">
            <a:schemeClr val="accent6"/>
          </a:lnRef>
          <a:fillRef idx="1">
            <a:schemeClr val="lt1"/>
          </a:fillRef>
          <a:effectRef idx="0">
            <a:schemeClr val="accent6"/>
          </a:effectRef>
          <a:fontRef idx="minor">
            <a:schemeClr val="dk1"/>
          </a:fontRef>
        </p:style>
        <p:txBody>
          <a:bodyPr rtlCol="0" anchor="ctr">
            <a:flatTx/>
          </a:bodyPr>
          <a:lstStyle/>
          <a:p>
            <a:pPr algn="ctr"/>
            <a:endParaRPr lang="en-US" dirty="0">
              <a:solidFill>
                <a:srgbClr val="002060"/>
              </a:solidFill>
              <a:latin typeface="Candara" panose="020E0502030303020204" pitchFamily="34" charset="0"/>
            </a:endParaRPr>
          </a:p>
        </p:txBody>
      </p:sp>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960C7CFC-ADD1-AF4C-9E20-5536F488A4AF}"/>
                  </a:ext>
                </a:extLst>
              </p:cNvPr>
              <p:cNvSpPr txBox="1"/>
              <p:nvPr/>
            </p:nvSpPr>
            <p:spPr>
              <a:xfrm>
                <a:off x="6577811" y="3787160"/>
                <a:ext cx="428772" cy="461665"/>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r>
                        <a:rPr lang="en-US" sz="2400" b="0" i="1" smtClean="0">
                          <a:solidFill>
                            <a:schemeClr val="accent5">
                              <a:lumMod val="75000"/>
                            </a:schemeClr>
                          </a:solidFill>
                          <a:latin typeface="Cambria Math" panose="02040503050406030204" pitchFamily="18" charset="0"/>
                        </a:rPr>
                        <m:t>h</m:t>
                      </m:r>
                    </m:oMath>
                  </m:oMathPara>
                </a14:m>
                <a:endParaRPr lang="en-US" sz="2400" dirty="0" err="1">
                  <a:solidFill>
                    <a:schemeClr val="accent5">
                      <a:lumMod val="75000"/>
                    </a:schemeClr>
                  </a:solidFill>
                  <a:latin typeface="Candara" panose="020E0502030303020204" pitchFamily="34" charset="0"/>
                </a:endParaRPr>
              </a:p>
            </p:txBody>
          </p:sp>
        </mc:Choice>
        <mc:Fallback xmlns="">
          <p:sp>
            <p:nvSpPr>
              <p:cNvPr id="32" name="TextBox 31">
                <a:extLst>
                  <a:ext uri="{FF2B5EF4-FFF2-40B4-BE49-F238E27FC236}">
                    <a16:creationId xmlns:a16="http://schemas.microsoft.com/office/drawing/2014/main" id="{960C7CFC-ADD1-AF4C-9E20-5536F488A4AF}"/>
                  </a:ext>
                </a:extLst>
              </p:cNvPr>
              <p:cNvSpPr txBox="1">
                <a:spLocks noRot="1" noChangeAspect="1" noMove="1" noResize="1" noEditPoints="1" noAdjustHandles="1" noChangeArrowheads="1" noChangeShapeType="1" noTextEdit="1"/>
              </p:cNvSpPr>
              <p:nvPr/>
            </p:nvSpPr>
            <p:spPr>
              <a:xfrm>
                <a:off x="6577811" y="3787160"/>
                <a:ext cx="428772" cy="461665"/>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625887B2-75EE-CC0D-D8C0-EB9A7444B869}"/>
                  </a:ext>
                </a:extLst>
              </p:cNvPr>
              <p:cNvSpPr txBox="1"/>
              <p:nvPr/>
            </p:nvSpPr>
            <p:spPr>
              <a:xfrm>
                <a:off x="4583878" y="5115812"/>
                <a:ext cx="2967544" cy="50917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2400" i="1" smtClean="0">
                              <a:solidFill>
                                <a:schemeClr val="accent5">
                                  <a:lumMod val="75000"/>
                                </a:schemeClr>
                              </a:solidFill>
                              <a:latin typeface="Cambria Math" panose="02040503050406030204" pitchFamily="18" charset="0"/>
                            </a:rPr>
                          </m:ctrlPr>
                        </m:sSupPr>
                        <m:e>
                          <m:r>
                            <m:rPr>
                              <m:nor/>
                            </m:rPr>
                            <a:rPr lang="en-US" sz="2400">
                              <a:solidFill>
                                <a:schemeClr val="accent5">
                                  <a:lumMod val="75000"/>
                                </a:schemeClr>
                              </a:solidFill>
                              <a:latin typeface="Cambria Math" panose="02040503050406030204" pitchFamily="18" charset="0"/>
                            </a:rPr>
                            <m:t>2−</m:t>
                          </m:r>
                          <m:r>
                            <m:rPr>
                              <m:sty m:val="p"/>
                            </m:rPr>
                            <a:rPr lang="en-US" sz="2400">
                              <a:solidFill>
                                <a:schemeClr val="accent5">
                                  <a:lumMod val="75000"/>
                                </a:schemeClr>
                              </a:solidFill>
                              <a:latin typeface="Cambria Math" panose="02040503050406030204" pitchFamily="18" charset="0"/>
                            </a:rPr>
                            <m:t>MD</m:t>
                          </m:r>
                        </m:e>
                        <m:sup>
                          <m:r>
                            <a:rPr lang="en-US" sz="2400" i="1">
                              <a:solidFill>
                                <a:schemeClr val="accent5">
                                  <a:lumMod val="75000"/>
                                </a:schemeClr>
                              </a:solidFill>
                              <a:latin typeface="Cambria Math" panose="02040503050406030204" pitchFamily="18" charset="0"/>
                            </a:rPr>
                            <m:t>h</m:t>
                          </m:r>
                        </m:sup>
                      </m:sSup>
                      <m:d>
                        <m:dPr>
                          <m:ctrlPr>
                            <a:rPr lang="en-US" sz="2400" i="1">
                              <a:solidFill>
                                <a:schemeClr val="accent5">
                                  <a:lumMod val="75000"/>
                                </a:schemeClr>
                              </a:solidFill>
                              <a:latin typeface="Cambria Math" panose="02040503050406030204" pitchFamily="18" charset="0"/>
                            </a:rPr>
                          </m:ctrlPr>
                        </m:dPr>
                        <m:e>
                          <m:r>
                            <a:rPr lang="en-US" sz="2400" i="1" smtClean="0">
                              <a:solidFill>
                                <a:srgbClr val="C00000"/>
                              </a:solidFill>
                              <a:latin typeface="Cambria Math" panose="02040503050406030204" pitchFamily="18" charset="0"/>
                            </a:rPr>
                            <m:t>𝑎</m:t>
                          </m:r>
                          <m:r>
                            <a:rPr lang="en-US" sz="2400" i="1">
                              <a:solidFill>
                                <a:schemeClr val="accent5">
                                  <a:lumMod val="75000"/>
                                </a:schemeClr>
                              </a:solidFill>
                              <a:latin typeface="Cambria Math" panose="02040503050406030204" pitchFamily="18" charset="0"/>
                            </a:rPr>
                            <m:t>,</m:t>
                          </m:r>
                          <m:d>
                            <m:dPr>
                              <m:ctrlPr>
                                <a:rPr lang="en-US" sz="2400" i="1">
                                  <a:solidFill>
                                    <a:schemeClr val="accent5">
                                      <a:lumMod val="75000"/>
                                    </a:schemeClr>
                                  </a:solidFill>
                                  <a:latin typeface="Cambria Math" panose="02040503050406030204" pitchFamily="18" charset="0"/>
                                </a:rPr>
                              </m:ctrlPr>
                            </m:dPr>
                            <m:e>
                              <m:sSub>
                                <m:sSubPr>
                                  <m:ctrlPr>
                                    <a:rPr lang="en-US" sz="2400" i="1">
                                      <a:solidFill>
                                        <a:schemeClr val="accent5">
                                          <a:lumMod val="75000"/>
                                        </a:schemeClr>
                                      </a:solidFill>
                                      <a:latin typeface="Cambria Math" panose="02040503050406030204" pitchFamily="18" charset="0"/>
                                    </a:rPr>
                                  </m:ctrlPr>
                                </m:sSubPr>
                                <m:e>
                                  <m:r>
                                    <a:rPr lang="en-US" sz="2400" i="1">
                                      <a:solidFill>
                                        <a:schemeClr val="accent5">
                                          <a:lumMod val="75000"/>
                                        </a:schemeClr>
                                      </a:solidFill>
                                      <a:latin typeface="Cambria Math" panose="02040503050406030204" pitchFamily="18" charset="0"/>
                                    </a:rPr>
                                    <m:t>𝑀</m:t>
                                  </m:r>
                                </m:e>
                                <m:sub>
                                  <m:r>
                                    <a:rPr lang="en-US" sz="2400" i="1">
                                      <a:solidFill>
                                        <a:schemeClr val="accent5">
                                          <a:lumMod val="75000"/>
                                        </a:schemeClr>
                                      </a:solidFill>
                                      <a:latin typeface="Cambria Math" panose="02040503050406030204" pitchFamily="18" charset="0"/>
                                    </a:rPr>
                                    <m:t>1</m:t>
                                  </m:r>
                                </m:sub>
                              </m:sSub>
                              <m:r>
                                <a:rPr lang="en-US" sz="2400" i="1">
                                  <a:solidFill>
                                    <a:schemeClr val="accent5">
                                      <a:lumMod val="75000"/>
                                    </a:schemeClr>
                                  </a:solidFill>
                                  <a:latin typeface="Cambria Math" panose="02040503050406030204" pitchFamily="18" charset="0"/>
                                </a:rPr>
                                <m:t>,</m:t>
                              </m:r>
                              <m:sSub>
                                <m:sSubPr>
                                  <m:ctrlPr>
                                    <a:rPr lang="en-US" sz="2400" i="1">
                                      <a:solidFill>
                                        <a:schemeClr val="accent5">
                                          <a:lumMod val="75000"/>
                                        </a:schemeClr>
                                      </a:solidFill>
                                      <a:latin typeface="Cambria Math" panose="02040503050406030204" pitchFamily="18" charset="0"/>
                                    </a:rPr>
                                  </m:ctrlPr>
                                </m:sSubPr>
                                <m:e>
                                  <m:r>
                                    <a:rPr lang="en-US" sz="2400" i="1">
                                      <a:solidFill>
                                        <a:schemeClr val="accent5">
                                          <a:lumMod val="75000"/>
                                        </a:schemeClr>
                                      </a:solidFill>
                                      <a:latin typeface="Cambria Math" panose="02040503050406030204" pitchFamily="18" charset="0"/>
                                    </a:rPr>
                                    <m:t>𝑀</m:t>
                                  </m:r>
                                </m:e>
                                <m:sub>
                                  <m:r>
                                    <a:rPr lang="en-US" sz="2400" i="1">
                                      <a:solidFill>
                                        <a:schemeClr val="accent5">
                                          <a:lumMod val="75000"/>
                                        </a:schemeClr>
                                      </a:solidFill>
                                      <a:latin typeface="Cambria Math" panose="02040503050406030204" pitchFamily="18" charset="0"/>
                                    </a:rPr>
                                    <m:t>2</m:t>
                                  </m:r>
                                </m:sub>
                              </m:sSub>
                            </m:e>
                          </m:d>
                        </m:e>
                      </m:d>
                    </m:oMath>
                  </m:oMathPara>
                </a14:m>
                <a:endParaRPr lang="en-US" sz="2400" dirty="0" err="1">
                  <a:solidFill>
                    <a:schemeClr val="accent5">
                      <a:lumMod val="75000"/>
                    </a:schemeClr>
                  </a:solidFill>
                  <a:latin typeface="Candara" panose="020E0502030303020204" pitchFamily="34" charset="0"/>
                </a:endParaRPr>
              </a:p>
            </p:txBody>
          </p:sp>
        </mc:Choice>
        <mc:Fallback xmlns="">
          <p:sp>
            <p:nvSpPr>
              <p:cNvPr id="33" name="TextBox 32">
                <a:extLst>
                  <a:ext uri="{FF2B5EF4-FFF2-40B4-BE49-F238E27FC236}">
                    <a16:creationId xmlns:a16="http://schemas.microsoft.com/office/drawing/2014/main" id="{625887B2-75EE-CC0D-D8C0-EB9A7444B869}"/>
                  </a:ext>
                </a:extLst>
              </p:cNvPr>
              <p:cNvSpPr txBox="1">
                <a:spLocks noRot="1" noChangeAspect="1" noMove="1" noResize="1" noEditPoints="1" noAdjustHandles="1" noChangeArrowheads="1" noChangeShapeType="1" noTextEdit="1"/>
              </p:cNvSpPr>
              <p:nvPr/>
            </p:nvSpPr>
            <p:spPr>
              <a:xfrm>
                <a:off x="4583878" y="5115812"/>
                <a:ext cx="2967544" cy="509178"/>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3E8596E1-62B6-6DD7-707E-CE54F00C1442}"/>
                  </a:ext>
                </a:extLst>
              </p:cNvPr>
              <p:cNvSpPr txBox="1"/>
              <p:nvPr/>
            </p:nvSpPr>
            <p:spPr>
              <a:xfrm>
                <a:off x="8138160" y="3787160"/>
                <a:ext cx="3059397" cy="461665"/>
              </a:xfrm>
              <a:prstGeom prst="rect">
                <a:avLst/>
              </a:prstGeom>
              <a:noFill/>
            </p:spPr>
            <p:txBody>
              <a:bodyPr wrap="square" rtlCol="0">
                <a:spAutoFit/>
              </a:bodyPr>
              <a:lstStyle/>
              <a:p>
                <a:pPr algn="l"/>
                <a14:m>
                  <m:oMathPara xmlns:m="http://schemas.openxmlformats.org/officeDocument/2006/math">
                    <m:oMathParaPr>
                      <m:jc m:val="left"/>
                    </m:oMathParaPr>
                    <m:oMath xmlns:m="http://schemas.openxmlformats.org/officeDocument/2006/math">
                      <m:r>
                        <a:rPr lang="en-US" sz="2400" b="0" i="1" smtClean="0">
                          <a:solidFill>
                            <a:schemeClr val="accent5">
                              <a:lumMod val="75000"/>
                            </a:schemeClr>
                          </a:solidFill>
                          <a:latin typeface="Cambria Math" panose="02040503050406030204" pitchFamily="18" charset="0"/>
                        </a:rPr>
                        <m:t>h</m:t>
                      </m:r>
                      <m:r>
                        <a:rPr lang="en-US" sz="2400" b="0" i="1" smtClean="0">
                          <a:solidFill>
                            <a:schemeClr val="accent5">
                              <a:lumMod val="75000"/>
                            </a:schemeClr>
                          </a:solidFill>
                          <a:latin typeface="Cambria Math" panose="02040503050406030204" pitchFamily="18" charset="0"/>
                        </a:rPr>
                        <m:t>:</m:t>
                      </m:r>
                      <m:sSup>
                        <m:sSupPr>
                          <m:ctrlPr>
                            <a:rPr lang="en-US" sz="2400" b="0" i="1" smtClean="0">
                              <a:solidFill>
                                <a:schemeClr val="accent5">
                                  <a:lumMod val="75000"/>
                                </a:schemeClr>
                              </a:solidFill>
                              <a:latin typeface="Cambria Math" panose="02040503050406030204" pitchFamily="18" charset="0"/>
                            </a:rPr>
                          </m:ctrlPr>
                        </m:sSupPr>
                        <m:e>
                          <m:d>
                            <m:dPr>
                              <m:begChr m:val="{"/>
                              <m:endChr m:val="}"/>
                              <m:ctrlPr>
                                <a:rPr lang="en-US" sz="2400" b="0" i="1" smtClean="0">
                                  <a:solidFill>
                                    <a:schemeClr val="accent5">
                                      <a:lumMod val="75000"/>
                                    </a:schemeClr>
                                  </a:solidFill>
                                  <a:latin typeface="Cambria Math" panose="02040503050406030204" pitchFamily="18" charset="0"/>
                                </a:rPr>
                              </m:ctrlPr>
                            </m:dPr>
                            <m:e>
                              <m:r>
                                <a:rPr lang="en-US" sz="2400" b="0" i="1" smtClean="0">
                                  <a:solidFill>
                                    <a:schemeClr val="accent5">
                                      <a:lumMod val="75000"/>
                                    </a:schemeClr>
                                  </a:solidFill>
                                  <a:latin typeface="Cambria Math" panose="02040503050406030204" pitchFamily="18" charset="0"/>
                                </a:rPr>
                                <m:t>0,1</m:t>
                              </m:r>
                            </m:e>
                          </m:d>
                        </m:e>
                        <m:sup>
                          <m:r>
                            <a:rPr lang="en-US" sz="2400" b="0" i="1" smtClean="0">
                              <a:solidFill>
                                <a:schemeClr val="accent5">
                                  <a:lumMod val="75000"/>
                                </a:schemeClr>
                              </a:solidFill>
                              <a:latin typeface="Cambria Math" panose="02040503050406030204" pitchFamily="18" charset="0"/>
                            </a:rPr>
                            <m:t>2</m:t>
                          </m:r>
                          <m:r>
                            <a:rPr lang="en-US" sz="2400" b="0" i="1" smtClean="0">
                              <a:solidFill>
                                <a:schemeClr val="accent5">
                                  <a:lumMod val="75000"/>
                                </a:schemeClr>
                              </a:solidFill>
                              <a:latin typeface="Cambria Math" panose="02040503050406030204" pitchFamily="18" charset="0"/>
                            </a:rPr>
                            <m:t>𝑛</m:t>
                          </m:r>
                        </m:sup>
                      </m:sSup>
                      <m:r>
                        <a:rPr lang="en-US" sz="2400" b="0" i="1" smtClean="0">
                          <a:solidFill>
                            <a:schemeClr val="accent5">
                              <a:lumMod val="75000"/>
                            </a:schemeClr>
                          </a:solidFill>
                          <a:latin typeface="Cambria Math" panose="02040503050406030204" pitchFamily="18" charset="0"/>
                        </a:rPr>
                        <m:t>→</m:t>
                      </m:r>
                      <m:sSup>
                        <m:sSupPr>
                          <m:ctrlPr>
                            <a:rPr lang="en-US" sz="2400" b="0" i="1" smtClean="0">
                              <a:solidFill>
                                <a:schemeClr val="accent5">
                                  <a:lumMod val="75000"/>
                                </a:schemeClr>
                              </a:solidFill>
                              <a:latin typeface="Cambria Math" panose="02040503050406030204" pitchFamily="18" charset="0"/>
                            </a:rPr>
                          </m:ctrlPr>
                        </m:sSupPr>
                        <m:e>
                          <m:d>
                            <m:dPr>
                              <m:begChr m:val="{"/>
                              <m:endChr m:val="}"/>
                              <m:ctrlPr>
                                <a:rPr lang="en-US" sz="2400" b="0" i="1" smtClean="0">
                                  <a:solidFill>
                                    <a:schemeClr val="accent5">
                                      <a:lumMod val="75000"/>
                                    </a:schemeClr>
                                  </a:solidFill>
                                  <a:latin typeface="Cambria Math" panose="02040503050406030204" pitchFamily="18" charset="0"/>
                                </a:rPr>
                              </m:ctrlPr>
                            </m:dPr>
                            <m:e>
                              <m:r>
                                <a:rPr lang="en-US" sz="2400" b="0" i="1" smtClean="0">
                                  <a:solidFill>
                                    <a:schemeClr val="accent5">
                                      <a:lumMod val="75000"/>
                                    </a:schemeClr>
                                  </a:solidFill>
                                  <a:latin typeface="Cambria Math" panose="02040503050406030204" pitchFamily="18" charset="0"/>
                                </a:rPr>
                                <m:t>0,1</m:t>
                              </m:r>
                            </m:e>
                          </m:d>
                        </m:e>
                        <m:sup>
                          <m:r>
                            <a:rPr lang="en-US" sz="2400" b="0" i="1" smtClean="0">
                              <a:solidFill>
                                <a:schemeClr val="accent5">
                                  <a:lumMod val="75000"/>
                                </a:schemeClr>
                              </a:solidFill>
                              <a:latin typeface="Cambria Math" panose="02040503050406030204" pitchFamily="18" charset="0"/>
                            </a:rPr>
                            <m:t>𝑛</m:t>
                          </m:r>
                        </m:sup>
                      </m:sSup>
                    </m:oMath>
                  </m:oMathPara>
                </a14:m>
                <a:endParaRPr lang="en-US" sz="2400" dirty="0" err="1">
                  <a:solidFill>
                    <a:schemeClr val="accent5">
                      <a:lumMod val="75000"/>
                    </a:schemeClr>
                  </a:solidFill>
                  <a:latin typeface="Candara" panose="020E0502030303020204" pitchFamily="34" charset="0"/>
                </a:endParaRPr>
              </a:p>
            </p:txBody>
          </p:sp>
        </mc:Choice>
        <mc:Fallback xmlns="">
          <p:sp>
            <p:nvSpPr>
              <p:cNvPr id="34" name="TextBox 33">
                <a:extLst>
                  <a:ext uri="{FF2B5EF4-FFF2-40B4-BE49-F238E27FC236}">
                    <a16:creationId xmlns:a16="http://schemas.microsoft.com/office/drawing/2014/main" id="{3E8596E1-62B6-6DD7-707E-CE54F00C1442}"/>
                  </a:ext>
                </a:extLst>
              </p:cNvPr>
              <p:cNvSpPr txBox="1">
                <a:spLocks noRot="1" noChangeAspect="1" noMove="1" noResize="1" noEditPoints="1" noAdjustHandles="1" noChangeArrowheads="1" noChangeShapeType="1" noTextEdit="1"/>
              </p:cNvSpPr>
              <p:nvPr/>
            </p:nvSpPr>
            <p:spPr>
              <a:xfrm>
                <a:off x="8138160" y="3787160"/>
                <a:ext cx="3059397" cy="461665"/>
              </a:xfrm>
              <a:prstGeom prst="rect">
                <a:avLst/>
              </a:prstGeom>
              <a:blipFill>
                <a:blip r:embed="rId10"/>
                <a:stretch>
                  <a:fillRect l="-413"/>
                </a:stretch>
              </a:blipFill>
            </p:spPr>
            <p:txBody>
              <a:bodyPr/>
              <a:lstStyle/>
              <a:p>
                <a:r>
                  <a:rPr lang="en-US">
                    <a:noFill/>
                  </a:rPr>
                  <a:t> </a:t>
                </a:r>
              </a:p>
            </p:txBody>
          </p:sp>
        </mc:Fallback>
      </mc:AlternateContent>
    </p:spTree>
    <p:extLst>
      <p:ext uri="{BB962C8B-B14F-4D97-AF65-F5344CB8AC3E}">
        <p14:creationId xmlns:p14="http://schemas.microsoft.com/office/powerpoint/2010/main" val="17291218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BE6C2-6D13-4816-5208-5C9AA4AFBC87}"/>
              </a:ext>
            </a:extLst>
          </p:cNvPr>
          <p:cNvSpPr>
            <a:spLocks noGrp="1"/>
          </p:cNvSpPr>
          <p:nvPr>
            <p:ph type="title"/>
          </p:nvPr>
        </p:nvSpPr>
        <p:spPr/>
        <p:txBody>
          <a:bodyPr/>
          <a:lstStyle/>
          <a:p>
            <a:r>
              <a:rPr lang="en-US" dirty="0"/>
              <a:t>Two-block MD – Pre-image resistance</a:t>
            </a:r>
          </a:p>
        </p:txBody>
      </p:sp>
      <p:sp>
        <p:nvSpPr>
          <p:cNvPr id="4" name="Slide Number Placeholder 3">
            <a:extLst>
              <a:ext uri="{FF2B5EF4-FFF2-40B4-BE49-F238E27FC236}">
                <a16:creationId xmlns:a16="http://schemas.microsoft.com/office/drawing/2014/main" id="{2A09DB6A-024E-9A06-EB88-4E8345A76D84}"/>
              </a:ext>
            </a:extLst>
          </p:cNvPr>
          <p:cNvSpPr>
            <a:spLocks noGrp="1"/>
          </p:cNvSpPr>
          <p:nvPr>
            <p:ph type="sldNum" sz="quarter" idx="12"/>
          </p:nvPr>
        </p:nvSpPr>
        <p:spPr/>
        <p:txBody>
          <a:bodyPr/>
          <a:lstStyle/>
          <a:p>
            <a:fld id="{C7ABA984-2DFB-1240-9A7E-58F7E0AF05BD}" type="slidenum">
              <a:rPr lang="en-US" smtClean="0"/>
              <a:t>19</a:t>
            </a:fld>
            <a:endParaRPr lang="en-US"/>
          </a:p>
        </p:txBody>
      </p:sp>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C4159D2E-40CB-2B52-5C21-03326F43008A}"/>
                  </a:ext>
                </a:extLst>
              </p:cNvPr>
              <p:cNvSpPr txBox="1"/>
              <p:nvPr/>
            </p:nvSpPr>
            <p:spPr>
              <a:xfrm>
                <a:off x="2101574" y="1731637"/>
                <a:ext cx="8484704" cy="1482778"/>
              </a:xfrm>
              <a:prstGeom prst="rect">
                <a:avLst/>
              </a:prstGeom>
              <a:solidFill>
                <a:schemeClr val="bg1">
                  <a:lumMod val="95000"/>
                </a:schemeClr>
              </a:solidFill>
              <a:ln>
                <a:solidFill>
                  <a:schemeClr val="tx1">
                    <a:lumMod val="50000"/>
                    <a:lumOff val="50000"/>
                  </a:schemeClr>
                </a:solidFill>
              </a:ln>
            </p:spPr>
            <p:txBody>
              <a:bodyPr wrap="square" lIns="182880" tIns="182880" rIns="182880" bIns="182880" rtlCol="0">
                <a:spAutoFit/>
              </a:bodyPr>
              <a:lstStyle/>
              <a:p>
                <a:pPr algn="l"/>
                <a:r>
                  <a:rPr lang="en-US" sz="2400" b="1" dirty="0">
                    <a:solidFill>
                      <a:srgbClr val="C00000"/>
                    </a:solidFill>
                    <a:latin typeface="Candara" panose="020E0502030303020204" pitchFamily="34" charset="0"/>
                  </a:rPr>
                  <a:t>Theorem.</a:t>
                </a:r>
                <a:r>
                  <a:rPr lang="en-US" sz="2400" dirty="0">
                    <a:solidFill>
                      <a:srgbClr val="C00000"/>
                    </a:solidFill>
                    <a:latin typeface="Candara" panose="020E0502030303020204" pitchFamily="34" charset="0"/>
                  </a:rPr>
                  <a:t> </a:t>
                </a:r>
                <a14:m>
                  <m:oMath xmlns:m="http://schemas.openxmlformats.org/officeDocument/2006/math">
                    <m:r>
                      <a:rPr lang="en-US" sz="2400" b="0" i="1" smtClean="0">
                        <a:solidFill>
                          <a:srgbClr val="0070C0"/>
                        </a:solidFill>
                        <a:latin typeface="Cambria Math" panose="02040503050406030204" pitchFamily="18" charset="0"/>
                      </a:rPr>
                      <m:t>∀</m:t>
                    </m:r>
                    <m:d>
                      <m:dPr>
                        <m:ctrlPr>
                          <a:rPr lang="en-US" sz="2400" b="0" i="1" smtClean="0">
                            <a:solidFill>
                              <a:srgbClr val="0070C0"/>
                            </a:solidFill>
                            <a:latin typeface="Cambria Math" panose="02040503050406030204" pitchFamily="18" charset="0"/>
                          </a:rPr>
                        </m:ctrlPr>
                      </m:dPr>
                      <m:e>
                        <m:sSub>
                          <m:sSubPr>
                            <m:ctrlPr>
                              <a:rPr lang="en-US" sz="2400" b="0" i="1" smtClean="0">
                                <a:solidFill>
                                  <a:srgbClr val="0070C0"/>
                                </a:solidFill>
                                <a:latin typeface="Cambria Math" panose="02040503050406030204" pitchFamily="18" charset="0"/>
                              </a:rPr>
                            </m:ctrlPr>
                          </m:sSubPr>
                          <m:e>
                            <m:r>
                              <a:rPr lang="en-US" sz="2400" b="0" i="1" smtClean="0">
                                <a:solidFill>
                                  <a:srgbClr val="0070C0"/>
                                </a:solidFill>
                                <a:latin typeface="Cambria Math" panose="02040503050406030204" pitchFamily="18" charset="0"/>
                              </a:rPr>
                              <m:t>𝑇</m:t>
                            </m:r>
                          </m:e>
                          <m:sub>
                            <m:r>
                              <a:rPr lang="en-US" sz="2400" b="0" i="1" smtClean="0">
                                <a:solidFill>
                                  <a:srgbClr val="0070C0"/>
                                </a:solidFill>
                                <a:latin typeface="Cambria Math" panose="02040503050406030204" pitchFamily="18" charset="0"/>
                              </a:rPr>
                              <m:t>1</m:t>
                            </m:r>
                          </m:sub>
                        </m:sSub>
                        <m:r>
                          <a:rPr lang="en-US" sz="2400" b="0" i="1" smtClean="0">
                            <a:solidFill>
                              <a:srgbClr val="0070C0"/>
                            </a:solidFill>
                            <a:latin typeface="Cambria Math" panose="02040503050406030204" pitchFamily="18" charset="0"/>
                          </a:rPr>
                          <m:t>,</m:t>
                        </m:r>
                        <m:sSub>
                          <m:sSubPr>
                            <m:ctrlPr>
                              <a:rPr lang="en-US" sz="2400" b="0" i="1" smtClean="0">
                                <a:solidFill>
                                  <a:srgbClr val="0070C0"/>
                                </a:solidFill>
                                <a:latin typeface="Cambria Math" panose="02040503050406030204" pitchFamily="18" charset="0"/>
                              </a:rPr>
                            </m:ctrlPr>
                          </m:sSubPr>
                          <m:e>
                            <m:r>
                              <a:rPr lang="en-US" sz="2400" b="0" i="1" smtClean="0">
                                <a:solidFill>
                                  <a:srgbClr val="0070C0"/>
                                </a:solidFill>
                                <a:latin typeface="Cambria Math" panose="02040503050406030204" pitchFamily="18" charset="0"/>
                              </a:rPr>
                              <m:t>𝑇</m:t>
                            </m:r>
                          </m:e>
                          <m:sub>
                            <m:r>
                              <a:rPr lang="en-US" sz="2400" b="0" i="1" smtClean="0">
                                <a:solidFill>
                                  <a:srgbClr val="0070C0"/>
                                </a:solidFill>
                                <a:latin typeface="Cambria Math" panose="02040503050406030204" pitchFamily="18" charset="0"/>
                              </a:rPr>
                              <m:t>2</m:t>
                            </m:r>
                          </m:sub>
                        </m:sSub>
                      </m:e>
                    </m:d>
                  </m:oMath>
                </a14:m>
                <a:r>
                  <a:rPr lang="en-US" sz="2400" dirty="0">
                    <a:latin typeface="Candara" panose="020E0502030303020204" pitchFamily="34" charset="0"/>
                  </a:rPr>
                  <a:t>-adversaries </a:t>
                </a:r>
                <a14:m>
                  <m:oMath xmlns:m="http://schemas.openxmlformats.org/officeDocument/2006/math">
                    <m:r>
                      <a:rPr lang="en-US" sz="2400" b="0" i="1" smtClean="0">
                        <a:solidFill>
                          <a:srgbClr val="FF0000"/>
                        </a:solidFill>
                        <a:latin typeface="Cambria Math" panose="02040503050406030204" pitchFamily="18" charset="0"/>
                      </a:rPr>
                      <m:t>𝐴</m:t>
                    </m:r>
                  </m:oMath>
                </a14:m>
                <a:endParaRPr lang="en-US" sz="2400" i="1" dirty="0">
                  <a:latin typeface="Candara" panose="020E0502030303020204" pitchFamily="34" charset="0"/>
                </a:endParaRPr>
              </a:p>
              <a:p>
                <a:pPr/>
                <a14:m>
                  <m:oMathPara xmlns:m="http://schemas.openxmlformats.org/officeDocument/2006/math">
                    <m:oMathParaPr>
                      <m:jc m:val="centerGroup"/>
                    </m:oMathParaPr>
                    <m:oMath xmlns:m="http://schemas.openxmlformats.org/officeDocument/2006/math">
                      <m:r>
                        <m:rPr>
                          <m:sty m:val="p"/>
                        </m:rPr>
                        <a:rPr lang="en-US" sz="2400" b="0" i="0" smtClean="0">
                          <a:solidFill>
                            <a:srgbClr val="0070C0"/>
                          </a:solidFill>
                          <a:latin typeface="Cambria Math" panose="02040503050406030204" pitchFamily="18" charset="0"/>
                        </a:rPr>
                        <m:t>Ad</m:t>
                      </m:r>
                      <m:sSubSup>
                        <m:sSubSupPr>
                          <m:ctrlPr>
                            <a:rPr lang="en-US" sz="2400" b="0" i="1" smtClean="0">
                              <a:solidFill>
                                <a:srgbClr val="0070C0"/>
                              </a:solidFill>
                              <a:latin typeface="Cambria Math" panose="02040503050406030204" pitchFamily="18" charset="0"/>
                            </a:rPr>
                          </m:ctrlPr>
                        </m:sSubSupPr>
                        <m:e>
                          <m:r>
                            <m:rPr>
                              <m:sty m:val="p"/>
                            </m:rPr>
                            <a:rPr lang="en-US" sz="2400" b="0" i="0" smtClean="0">
                              <a:solidFill>
                                <a:srgbClr val="0070C0"/>
                              </a:solidFill>
                              <a:latin typeface="Cambria Math" panose="02040503050406030204" pitchFamily="18" charset="0"/>
                            </a:rPr>
                            <m:t>v</m:t>
                          </m:r>
                        </m:e>
                        <m:sub>
                          <m:r>
                            <a:rPr lang="en-US" sz="2400" b="0" i="0" smtClean="0">
                              <a:solidFill>
                                <a:srgbClr val="0070C0"/>
                              </a:solidFill>
                              <a:latin typeface="Cambria Math" panose="02040503050406030204" pitchFamily="18" charset="0"/>
                            </a:rPr>
                            <m:t>2−</m:t>
                          </m:r>
                          <m:sSup>
                            <m:sSupPr>
                              <m:ctrlPr>
                                <a:rPr lang="en-US" sz="2400" b="0" i="1" smtClean="0">
                                  <a:solidFill>
                                    <a:srgbClr val="0070C0"/>
                                  </a:solidFill>
                                  <a:latin typeface="Cambria Math" panose="02040503050406030204" pitchFamily="18" charset="0"/>
                                </a:rPr>
                              </m:ctrlPr>
                            </m:sSupPr>
                            <m:e>
                              <m:r>
                                <m:rPr>
                                  <m:sty m:val="p"/>
                                </m:rPr>
                                <a:rPr lang="en-US" sz="2400" b="0" i="0" smtClean="0">
                                  <a:solidFill>
                                    <a:srgbClr val="0070C0"/>
                                  </a:solidFill>
                                  <a:latin typeface="Cambria Math" panose="02040503050406030204" pitchFamily="18" charset="0"/>
                                </a:rPr>
                                <m:t>MD</m:t>
                              </m:r>
                            </m:e>
                            <m:sup>
                              <m:r>
                                <m:rPr>
                                  <m:sty m:val="p"/>
                                </m:rPr>
                                <a:rPr lang="en-US" sz="2400" b="0" i="0" smtClean="0">
                                  <a:solidFill>
                                    <a:srgbClr val="0070C0"/>
                                  </a:solidFill>
                                  <a:latin typeface="Cambria Math" panose="02040503050406030204" pitchFamily="18" charset="0"/>
                                </a:rPr>
                                <m:t>h</m:t>
                              </m:r>
                            </m:sup>
                          </m:sSup>
                        </m:sub>
                        <m:sup>
                          <m:r>
                            <m:rPr>
                              <m:sty m:val="p"/>
                            </m:rPr>
                            <a:rPr lang="en-US" sz="2400" b="0" i="0" smtClean="0">
                              <a:solidFill>
                                <a:srgbClr val="0070C0"/>
                              </a:solidFill>
                              <a:latin typeface="Cambria Math" panose="02040503050406030204" pitchFamily="18" charset="0"/>
                            </a:rPr>
                            <m:t>pr</m:t>
                          </m:r>
                        </m:sup>
                      </m:sSubSup>
                      <m:d>
                        <m:dPr>
                          <m:ctrlPr>
                            <a:rPr lang="en-US" sz="2400" b="0" i="1" smtClean="0">
                              <a:solidFill>
                                <a:srgbClr val="0070C0"/>
                              </a:solidFill>
                              <a:latin typeface="Cambria Math" panose="02040503050406030204" pitchFamily="18" charset="0"/>
                            </a:rPr>
                          </m:ctrlPr>
                        </m:dPr>
                        <m:e>
                          <m:r>
                            <a:rPr lang="en-US" sz="2400" i="1">
                              <a:solidFill>
                                <a:srgbClr val="FF0000"/>
                              </a:solidFill>
                              <a:latin typeface="Cambria Math" panose="02040503050406030204" pitchFamily="18" charset="0"/>
                            </a:rPr>
                            <m:t>𝐴</m:t>
                          </m:r>
                        </m:e>
                      </m:d>
                      <m:r>
                        <a:rPr lang="en-US" sz="2400" b="0" i="1" smtClean="0">
                          <a:solidFill>
                            <a:srgbClr val="0070C0"/>
                          </a:solidFill>
                          <a:latin typeface="Cambria Math" panose="02040503050406030204" pitchFamily="18" charset="0"/>
                        </a:rPr>
                        <m:t>≤</m:t>
                      </m:r>
                      <m:f>
                        <m:fPr>
                          <m:ctrlPr>
                            <a:rPr lang="en-US" sz="2400" b="0" i="1" smtClean="0">
                              <a:solidFill>
                                <a:srgbClr val="0070C0"/>
                              </a:solidFill>
                              <a:latin typeface="Cambria Math" panose="02040503050406030204" pitchFamily="18" charset="0"/>
                            </a:rPr>
                          </m:ctrlPr>
                        </m:fPr>
                        <m:num>
                          <m:sSub>
                            <m:sSubPr>
                              <m:ctrlPr>
                                <a:rPr lang="en-US" sz="2400" b="0" i="1" smtClean="0">
                                  <a:solidFill>
                                    <a:srgbClr val="0070C0"/>
                                  </a:solidFill>
                                  <a:latin typeface="Cambria Math" panose="02040503050406030204" pitchFamily="18" charset="0"/>
                                </a:rPr>
                              </m:ctrlPr>
                            </m:sSubPr>
                            <m:e>
                              <m:r>
                                <a:rPr lang="en-US" sz="2400" b="0" i="1" smtClean="0">
                                  <a:solidFill>
                                    <a:srgbClr val="0070C0"/>
                                  </a:solidFill>
                                  <a:latin typeface="Cambria Math" panose="02040503050406030204" pitchFamily="18" charset="0"/>
                                </a:rPr>
                                <m:t>𝑇</m:t>
                              </m:r>
                            </m:e>
                            <m:sub>
                              <m:r>
                                <a:rPr lang="en-US" sz="2400" b="0" i="1" smtClean="0">
                                  <a:solidFill>
                                    <a:srgbClr val="0070C0"/>
                                  </a:solidFill>
                                  <a:latin typeface="Cambria Math" panose="02040503050406030204" pitchFamily="18" charset="0"/>
                                </a:rPr>
                                <m:t>2</m:t>
                              </m:r>
                            </m:sub>
                          </m:sSub>
                        </m:num>
                        <m:den>
                          <m:sSup>
                            <m:sSupPr>
                              <m:ctrlPr>
                                <a:rPr lang="en-US" sz="2400" b="0" i="1" smtClean="0">
                                  <a:solidFill>
                                    <a:srgbClr val="0070C0"/>
                                  </a:solidFill>
                                  <a:latin typeface="Cambria Math" panose="02040503050406030204" pitchFamily="18" charset="0"/>
                                </a:rPr>
                              </m:ctrlPr>
                            </m:sSupPr>
                            <m:e>
                              <m:r>
                                <a:rPr lang="en-US" sz="2400" b="0" i="1" smtClean="0">
                                  <a:solidFill>
                                    <a:srgbClr val="0070C0"/>
                                  </a:solidFill>
                                  <a:latin typeface="Cambria Math" panose="02040503050406030204" pitchFamily="18" charset="0"/>
                                </a:rPr>
                                <m:t>2</m:t>
                              </m:r>
                            </m:e>
                            <m:sup>
                              <m:r>
                                <a:rPr lang="en-US" sz="2400" b="0" i="1" smtClean="0">
                                  <a:solidFill>
                                    <a:srgbClr val="0070C0"/>
                                  </a:solidFill>
                                  <a:latin typeface="Cambria Math" panose="02040503050406030204" pitchFamily="18" charset="0"/>
                                </a:rPr>
                                <m:t>𝑛</m:t>
                              </m:r>
                            </m:sup>
                          </m:sSup>
                        </m:den>
                      </m:f>
                      <m:r>
                        <a:rPr lang="en-US" sz="2400" b="0" i="1" smtClean="0">
                          <a:solidFill>
                            <a:srgbClr val="0070C0"/>
                          </a:solidFill>
                          <a:latin typeface="Cambria Math" panose="02040503050406030204" pitchFamily="18" charset="0"/>
                        </a:rPr>
                        <m:t>+</m:t>
                      </m:r>
                      <m:f>
                        <m:fPr>
                          <m:ctrlPr>
                            <a:rPr lang="en-US" sz="2400" b="0" i="1" smtClean="0">
                              <a:solidFill>
                                <a:srgbClr val="0070C0"/>
                              </a:solidFill>
                              <a:latin typeface="Cambria Math" panose="02040503050406030204" pitchFamily="18" charset="0"/>
                            </a:rPr>
                          </m:ctrlPr>
                        </m:fPr>
                        <m:num>
                          <m:sSub>
                            <m:sSubPr>
                              <m:ctrlPr>
                                <a:rPr lang="en-US" sz="2400" b="0" i="1" smtClean="0">
                                  <a:solidFill>
                                    <a:srgbClr val="0070C0"/>
                                  </a:solidFill>
                                  <a:latin typeface="Cambria Math" panose="02040503050406030204" pitchFamily="18" charset="0"/>
                                </a:rPr>
                              </m:ctrlPr>
                            </m:sSubPr>
                            <m:e>
                              <m:r>
                                <a:rPr lang="en-US" sz="2400" b="0" i="1" smtClean="0">
                                  <a:solidFill>
                                    <a:srgbClr val="0070C0"/>
                                  </a:solidFill>
                                  <a:latin typeface="Cambria Math" panose="02040503050406030204" pitchFamily="18" charset="0"/>
                                </a:rPr>
                                <m:t>𝑇</m:t>
                              </m:r>
                            </m:e>
                            <m:sub>
                              <m:r>
                                <a:rPr lang="en-US" sz="2400" b="0" i="1" smtClean="0">
                                  <a:solidFill>
                                    <a:srgbClr val="0070C0"/>
                                  </a:solidFill>
                                  <a:latin typeface="Cambria Math" panose="02040503050406030204" pitchFamily="18" charset="0"/>
                                </a:rPr>
                                <m:t>1</m:t>
                              </m:r>
                            </m:sub>
                          </m:sSub>
                          <m:sSub>
                            <m:sSubPr>
                              <m:ctrlPr>
                                <a:rPr lang="en-US" sz="2400" b="0" i="1" smtClean="0">
                                  <a:solidFill>
                                    <a:srgbClr val="0070C0"/>
                                  </a:solidFill>
                                  <a:latin typeface="Cambria Math" panose="02040503050406030204" pitchFamily="18" charset="0"/>
                                </a:rPr>
                              </m:ctrlPr>
                            </m:sSubPr>
                            <m:e>
                              <m:r>
                                <a:rPr lang="en-US" sz="2400" b="0" i="1" smtClean="0">
                                  <a:solidFill>
                                    <a:srgbClr val="0070C0"/>
                                  </a:solidFill>
                                  <a:latin typeface="Cambria Math" panose="02040503050406030204" pitchFamily="18" charset="0"/>
                                </a:rPr>
                                <m:t>𝑇</m:t>
                              </m:r>
                            </m:e>
                            <m:sub>
                              <m:r>
                                <a:rPr lang="en-US" sz="2400" b="0" i="1" smtClean="0">
                                  <a:solidFill>
                                    <a:srgbClr val="0070C0"/>
                                  </a:solidFill>
                                  <a:latin typeface="Cambria Math" panose="02040503050406030204" pitchFamily="18" charset="0"/>
                                </a:rPr>
                                <m:t>2</m:t>
                              </m:r>
                            </m:sub>
                          </m:sSub>
                        </m:num>
                        <m:den>
                          <m:sSup>
                            <m:sSupPr>
                              <m:ctrlPr>
                                <a:rPr lang="en-US" sz="2400" b="0" i="1" smtClean="0">
                                  <a:solidFill>
                                    <a:srgbClr val="0070C0"/>
                                  </a:solidFill>
                                  <a:latin typeface="Cambria Math" panose="02040503050406030204" pitchFamily="18" charset="0"/>
                                </a:rPr>
                              </m:ctrlPr>
                            </m:sSupPr>
                            <m:e>
                              <m:r>
                                <a:rPr lang="en-US" sz="2400" b="0" i="1" smtClean="0">
                                  <a:solidFill>
                                    <a:srgbClr val="0070C0"/>
                                  </a:solidFill>
                                  <a:latin typeface="Cambria Math" panose="02040503050406030204" pitchFamily="18" charset="0"/>
                                </a:rPr>
                                <m:t>2</m:t>
                              </m:r>
                            </m:e>
                            <m:sup>
                              <m:r>
                                <a:rPr lang="en-US" sz="2400" b="0" i="1" smtClean="0">
                                  <a:solidFill>
                                    <a:srgbClr val="0070C0"/>
                                  </a:solidFill>
                                  <a:latin typeface="Cambria Math" panose="02040503050406030204" pitchFamily="18" charset="0"/>
                                </a:rPr>
                                <m:t>2</m:t>
                              </m:r>
                              <m:r>
                                <a:rPr lang="en-US" sz="2400" b="0" i="1" smtClean="0">
                                  <a:solidFill>
                                    <a:srgbClr val="0070C0"/>
                                  </a:solidFill>
                                  <a:latin typeface="Cambria Math" panose="02040503050406030204" pitchFamily="18" charset="0"/>
                                </a:rPr>
                                <m:t>𝑛</m:t>
                              </m:r>
                            </m:sup>
                          </m:sSup>
                        </m:den>
                      </m:f>
                      <m:r>
                        <a:rPr lang="en-US" sz="2400" b="0" i="1" smtClean="0">
                          <a:solidFill>
                            <a:srgbClr val="0070C0"/>
                          </a:solidFill>
                          <a:latin typeface="Cambria Math" panose="02040503050406030204" pitchFamily="18" charset="0"/>
                        </a:rPr>
                        <m:t>+</m:t>
                      </m:r>
                      <m:f>
                        <m:fPr>
                          <m:ctrlPr>
                            <a:rPr lang="en-US" sz="2400" b="0" i="1" smtClean="0">
                              <a:solidFill>
                                <a:srgbClr val="0070C0"/>
                              </a:solidFill>
                              <a:latin typeface="Cambria Math" panose="02040503050406030204" pitchFamily="18" charset="0"/>
                            </a:rPr>
                          </m:ctrlPr>
                        </m:fPr>
                        <m:num>
                          <m:sSubSup>
                            <m:sSubSupPr>
                              <m:ctrlPr>
                                <a:rPr lang="en-US" sz="2400" b="0" i="1" smtClean="0">
                                  <a:solidFill>
                                    <a:srgbClr val="0070C0"/>
                                  </a:solidFill>
                                  <a:latin typeface="Cambria Math" panose="02040503050406030204" pitchFamily="18" charset="0"/>
                                </a:rPr>
                              </m:ctrlPr>
                            </m:sSubSupPr>
                            <m:e>
                              <m:r>
                                <a:rPr lang="en-US" sz="2400" b="0" i="1" smtClean="0">
                                  <a:solidFill>
                                    <a:srgbClr val="0070C0"/>
                                  </a:solidFill>
                                  <a:latin typeface="Cambria Math" panose="02040503050406030204" pitchFamily="18" charset="0"/>
                                </a:rPr>
                                <m:t>𝑇</m:t>
                              </m:r>
                            </m:e>
                            <m:sub>
                              <m:r>
                                <a:rPr lang="en-US" sz="2400" b="0" i="1" smtClean="0">
                                  <a:solidFill>
                                    <a:srgbClr val="0070C0"/>
                                  </a:solidFill>
                                  <a:latin typeface="Cambria Math" panose="02040503050406030204" pitchFamily="18" charset="0"/>
                                </a:rPr>
                                <m:t>1</m:t>
                              </m:r>
                            </m:sub>
                            <m:sup>
                              <m:r>
                                <a:rPr lang="en-US" sz="2400" b="0" i="1" smtClean="0">
                                  <a:solidFill>
                                    <a:srgbClr val="0070C0"/>
                                  </a:solidFill>
                                  <a:latin typeface="Cambria Math" panose="02040503050406030204" pitchFamily="18" charset="0"/>
                                </a:rPr>
                                <m:t>2</m:t>
                              </m:r>
                            </m:sup>
                          </m:sSubSup>
                        </m:num>
                        <m:den>
                          <m:sSup>
                            <m:sSupPr>
                              <m:ctrlPr>
                                <a:rPr lang="en-US" sz="2400" b="0" i="1" smtClean="0">
                                  <a:solidFill>
                                    <a:srgbClr val="0070C0"/>
                                  </a:solidFill>
                                  <a:latin typeface="Cambria Math" panose="02040503050406030204" pitchFamily="18" charset="0"/>
                                </a:rPr>
                              </m:ctrlPr>
                            </m:sSupPr>
                            <m:e>
                              <m:r>
                                <a:rPr lang="en-US" sz="2400" b="0" i="1" smtClean="0">
                                  <a:solidFill>
                                    <a:srgbClr val="0070C0"/>
                                  </a:solidFill>
                                  <a:latin typeface="Cambria Math" panose="02040503050406030204" pitchFamily="18" charset="0"/>
                                </a:rPr>
                                <m:t>2</m:t>
                              </m:r>
                            </m:e>
                            <m:sup>
                              <m:r>
                                <a:rPr lang="en-US" sz="2400" b="0" i="1" smtClean="0">
                                  <a:solidFill>
                                    <a:srgbClr val="0070C0"/>
                                  </a:solidFill>
                                  <a:latin typeface="Cambria Math" panose="02040503050406030204" pitchFamily="18" charset="0"/>
                                </a:rPr>
                                <m:t>3</m:t>
                              </m:r>
                              <m:r>
                                <a:rPr lang="en-US" sz="2400" b="0" i="1" smtClean="0">
                                  <a:solidFill>
                                    <a:srgbClr val="0070C0"/>
                                  </a:solidFill>
                                  <a:latin typeface="Cambria Math" panose="02040503050406030204" pitchFamily="18" charset="0"/>
                                </a:rPr>
                                <m:t>𝑛</m:t>
                              </m:r>
                            </m:sup>
                          </m:sSup>
                        </m:den>
                      </m:f>
                    </m:oMath>
                  </m:oMathPara>
                </a14:m>
                <a:endParaRPr lang="en-US" sz="2400" b="0" i="1" dirty="0">
                  <a:solidFill>
                    <a:srgbClr val="0070C0"/>
                  </a:solidFill>
                  <a:latin typeface="Candara" panose="020E0502030303020204" pitchFamily="34" charset="0"/>
                </a:endParaRPr>
              </a:p>
            </p:txBody>
          </p:sp>
        </mc:Choice>
        <mc:Fallback xmlns="">
          <p:sp>
            <p:nvSpPr>
              <p:cNvPr id="38" name="TextBox 37">
                <a:extLst>
                  <a:ext uri="{FF2B5EF4-FFF2-40B4-BE49-F238E27FC236}">
                    <a16:creationId xmlns:a16="http://schemas.microsoft.com/office/drawing/2014/main" id="{C4159D2E-40CB-2B52-5C21-03326F43008A}"/>
                  </a:ext>
                </a:extLst>
              </p:cNvPr>
              <p:cNvSpPr txBox="1">
                <a:spLocks noRot="1" noChangeAspect="1" noMove="1" noResize="1" noEditPoints="1" noAdjustHandles="1" noChangeArrowheads="1" noChangeShapeType="1" noTextEdit="1"/>
              </p:cNvSpPr>
              <p:nvPr/>
            </p:nvSpPr>
            <p:spPr>
              <a:xfrm>
                <a:off x="2101574" y="1731637"/>
                <a:ext cx="8484704" cy="1482778"/>
              </a:xfrm>
              <a:prstGeom prst="rect">
                <a:avLst/>
              </a:prstGeom>
              <a:blipFill>
                <a:blip r:embed="rId3"/>
                <a:stretch>
                  <a:fillRect/>
                </a:stretch>
              </a:blipFill>
              <a:ln>
                <a:solidFill>
                  <a:schemeClr val="tx1">
                    <a:lumMod val="50000"/>
                    <a:lumOff val="50000"/>
                  </a:schemeClr>
                </a:solidFill>
              </a:ln>
            </p:spPr>
            <p:txBody>
              <a:bodyPr/>
              <a:lstStyle/>
              <a:p>
                <a:r>
                  <a:rPr lang="en-US">
                    <a:noFill/>
                  </a:rPr>
                  <a:t> </a:t>
                </a:r>
              </a:p>
            </p:txBody>
          </p:sp>
        </mc:Fallback>
      </mc:AlternateContent>
      <p:sp>
        <p:nvSpPr>
          <p:cNvPr id="39" name="Oval 38">
            <a:extLst>
              <a:ext uri="{FF2B5EF4-FFF2-40B4-BE49-F238E27FC236}">
                <a16:creationId xmlns:a16="http://schemas.microsoft.com/office/drawing/2014/main" id="{F4166043-D4A9-62E3-6027-5407EC001A13}"/>
              </a:ext>
            </a:extLst>
          </p:cNvPr>
          <p:cNvSpPr/>
          <p:nvPr/>
        </p:nvSpPr>
        <p:spPr>
          <a:xfrm>
            <a:off x="5925503" y="2247703"/>
            <a:ext cx="1099508" cy="1060240"/>
          </a:xfrm>
          <a:prstGeom prst="ellipse">
            <a:avLst/>
          </a:prstGeom>
          <a:solidFill>
            <a:srgbClr val="FFFD78">
              <a:alpha val="14902"/>
            </a:srgbClr>
          </a:solidFill>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latin typeface="Candara" panose="020E0502030303020204" pitchFamily="34" charset="0"/>
            </a:endParaRPr>
          </a:p>
        </p:txBody>
      </p:sp>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2489937C-A2B7-6184-97AB-7B45A0C6CDA6}"/>
                  </a:ext>
                </a:extLst>
              </p:cNvPr>
              <p:cNvSpPr txBox="1"/>
              <p:nvPr/>
            </p:nvSpPr>
            <p:spPr>
              <a:xfrm>
                <a:off x="1753220" y="4200156"/>
                <a:ext cx="2401337" cy="1569660"/>
              </a:xfrm>
              <a:prstGeom prst="rect">
                <a:avLst/>
              </a:prstGeom>
              <a:noFill/>
            </p:spPr>
            <p:txBody>
              <a:bodyPr wrap="square" rtlCol="0">
                <a:spAutoFit/>
              </a:bodyPr>
              <a:lstStyle/>
              <a:p>
                <a:r>
                  <a:rPr lang="en-US" sz="2400" dirty="0">
                    <a:solidFill>
                      <a:srgbClr val="C00000"/>
                    </a:solidFill>
                    <a:latin typeface="Candara" panose="020E0502030303020204" pitchFamily="34" charset="0"/>
                  </a:rPr>
                  <a:t>Online-only attack, requires </a:t>
                </a:r>
                <a14:m>
                  <m:oMath xmlns:m="http://schemas.openxmlformats.org/officeDocument/2006/math">
                    <m:sSub>
                      <m:sSubPr>
                        <m:ctrlPr>
                          <a:rPr lang="en-US" sz="2400" b="0" i="1" smtClean="0">
                            <a:solidFill>
                              <a:srgbClr val="C00000"/>
                            </a:solidFill>
                            <a:latin typeface="Cambria Math" panose="02040503050406030204" pitchFamily="18" charset="0"/>
                          </a:rPr>
                        </m:ctrlPr>
                      </m:sSubPr>
                      <m:e>
                        <m:r>
                          <a:rPr lang="en-US" sz="2400" b="0" i="1" smtClean="0">
                            <a:solidFill>
                              <a:srgbClr val="C00000"/>
                            </a:solidFill>
                            <a:latin typeface="Cambria Math" panose="02040503050406030204" pitchFamily="18" charset="0"/>
                          </a:rPr>
                          <m:t>𝑇</m:t>
                        </m:r>
                      </m:e>
                      <m:sub>
                        <m:r>
                          <a:rPr lang="en-US" sz="2400" b="0" i="1" smtClean="0">
                            <a:solidFill>
                              <a:srgbClr val="C00000"/>
                            </a:solidFill>
                            <a:latin typeface="Cambria Math" panose="02040503050406030204" pitchFamily="18" charset="0"/>
                          </a:rPr>
                          <m:t>2</m:t>
                        </m:r>
                      </m:sub>
                    </m:sSub>
                    <m:r>
                      <a:rPr lang="en-US" sz="2400" b="0" i="1" smtClean="0">
                        <a:solidFill>
                          <a:srgbClr val="C00000"/>
                        </a:solidFill>
                        <a:latin typeface="Cambria Math" panose="02040503050406030204" pitchFamily="18" charset="0"/>
                      </a:rPr>
                      <m:t>=</m:t>
                    </m:r>
                    <m:sSup>
                      <m:sSupPr>
                        <m:ctrlPr>
                          <a:rPr lang="en-US" sz="2400" b="0" i="1" smtClean="0">
                            <a:solidFill>
                              <a:srgbClr val="C00000"/>
                            </a:solidFill>
                            <a:latin typeface="Cambria Math" panose="02040503050406030204" pitchFamily="18" charset="0"/>
                          </a:rPr>
                        </m:ctrlPr>
                      </m:sSupPr>
                      <m:e>
                        <m:r>
                          <a:rPr lang="en-US" sz="2400" b="0" i="1" smtClean="0">
                            <a:solidFill>
                              <a:srgbClr val="C00000"/>
                            </a:solidFill>
                            <a:latin typeface="Cambria Math" panose="02040503050406030204" pitchFamily="18" charset="0"/>
                          </a:rPr>
                          <m:t>2</m:t>
                        </m:r>
                      </m:e>
                      <m:sup>
                        <m:r>
                          <a:rPr lang="en-US" sz="2400" b="0" i="1" smtClean="0">
                            <a:solidFill>
                              <a:srgbClr val="C00000"/>
                            </a:solidFill>
                            <a:latin typeface="Cambria Math" panose="02040503050406030204" pitchFamily="18" charset="0"/>
                          </a:rPr>
                          <m:t>𝑛</m:t>
                        </m:r>
                      </m:sup>
                    </m:sSup>
                  </m:oMath>
                </a14:m>
                <a:endParaRPr lang="en-US" sz="2400" dirty="0">
                  <a:solidFill>
                    <a:srgbClr val="C00000"/>
                  </a:solidFill>
                  <a:latin typeface="Candara" panose="020E0502030303020204" pitchFamily="34" charset="0"/>
                </a:endParaRPr>
              </a:p>
              <a:p>
                <a:pPr algn="l"/>
                <a:endParaRPr lang="en-US" sz="2400" dirty="0">
                  <a:solidFill>
                    <a:srgbClr val="C00000"/>
                  </a:solidFill>
                  <a:latin typeface="Candara" panose="020E0502030303020204" pitchFamily="34" charset="0"/>
                </a:endParaRPr>
              </a:p>
            </p:txBody>
          </p:sp>
        </mc:Choice>
        <mc:Fallback xmlns="">
          <p:sp>
            <p:nvSpPr>
              <p:cNvPr id="40" name="TextBox 39">
                <a:extLst>
                  <a:ext uri="{FF2B5EF4-FFF2-40B4-BE49-F238E27FC236}">
                    <a16:creationId xmlns:a16="http://schemas.microsoft.com/office/drawing/2014/main" id="{2489937C-A2B7-6184-97AB-7B45A0C6CDA6}"/>
                  </a:ext>
                </a:extLst>
              </p:cNvPr>
              <p:cNvSpPr txBox="1">
                <a:spLocks noRot="1" noChangeAspect="1" noMove="1" noResize="1" noEditPoints="1" noAdjustHandles="1" noChangeArrowheads="1" noChangeShapeType="1" noTextEdit="1"/>
              </p:cNvSpPr>
              <p:nvPr/>
            </p:nvSpPr>
            <p:spPr>
              <a:xfrm>
                <a:off x="1753220" y="4200156"/>
                <a:ext cx="2401337" cy="1569660"/>
              </a:xfrm>
              <a:prstGeom prst="rect">
                <a:avLst/>
              </a:prstGeom>
              <a:blipFill>
                <a:blip r:embed="rId4"/>
                <a:stretch>
                  <a:fillRect l="-4211" t="-3200"/>
                </a:stretch>
              </a:blipFill>
            </p:spPr>
            <p:txBody>
              <a:bodyPr/>
              <a:lstStyle/>
              <a:p>
                <a:r>
                  <a:rPr lang="en-US">
                    <a:noFill/>
                  </a:rPr>
                  <a:t> </a:t>
                </a:r>
              </a:p>
            </p:txBody>
          </p:sp>
        </mc:Fallback>
      </mc:AlternateContent>
      <p:cxnSp>
        <p:nvCxnSpPr>
          <p:cNvPr id="41" name="Straight Arrow Connector 40">
            <a:extLst>
              <a:ext uri="{FF2B5EF4-FFF2-40B4-BE49-F238E27FC236}">
                <a16:creationId xmlns:a16="http://schemas.microsoft.com/office/drawing/2014/main" id="{98E384E8-A987-82C5-CBDE-DD5043781A8F}"/>
              </a:ext>
            </a:extLst>
          </p:cNvPr>
          <p:cNvCxnSpPr>
            <a:cxnSpLocks/>
            <a:stCxn id="39" idx="2"/>
            <a:endCxn id="40" idx="0"/>
          </p:cNvCxnSpPr>
          <p:nvPr/>
        </p:nvCxnSpPr>
        <p:spPr>
          <a:xfrm flipH="1">
            <a:off x="2953889" y="2777823"/>
            <a:ext cx="2971614" cy="1422333"/>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7B78A2FA-4EE9-72B4-C28F-6378E11529D7}"/>
                  </a:ext>
                </a:extLst>
              </p:cNvPr>
              <p:cNvSpPr txBox="1"/>
              <p:nvPr/>
            </p:nvSpPr>
            <p:spPr>
              <a:xfrm>
                <a:off x="8737599" y="3969323"/>
                <a:ext cx="2666665" cy="862608"/>
              </a:xfrm>
              <a:prstGeom prst="rect">
                <a:avLst/>
              </a:prstGeom>
              <a:noFill/>
            </p:spPr>
            <p:txBody>
              <a:bodyPr wrap="square" rtlCol="0">
                <a:spAutoFit/>
              </a:bodyPr>
              <a:lstStyle/>
              <a:p>
                <a:r>
                  <a:rPr lang="en-US" sz="2400" dirty="0">
                    <a:solidFill>
                      <a:srgbClr val="C00000"/>
                    </a:solidFill>
                    <a:latin typeface="Candara" panose="020E0502030303020204" pitchFamily="34" charset="0"/>
                  </a:rPr>
                  <a:t>Offline-only attack, requires </a:t>
                </a:r>
                <a14:m>
                  <m:oMath xmlns:m="http://schemas.openxmlformats.org/officeDocument/2006/math">
                    <m:sSub>
                      <m:sSubPr>
                        <m:ctrlPr>
                          <a:rPr lang="en-US" sz="2400" i="1">
                            <a:solidFill>
                              <a:srgbClr val="C00000"/>
                            </a:solidFill>
                            <a:latin typeface="Cambria Math" panose="02040503050406030204" pitchFamily="18" charset="0"/>
                          </a:rPr>
                        </m:ctrlPr>
                      </m:sSubPr>
                      <m:e>
                        <m:r>
                          <a:rPr lang="en-US" sz="2400" i="1">
                            <a:solidFill>
                              <a:srgbClr val="C00000"/>
                            </a:solidFill>
                            <a:latin typeface="Cambria Math" panose="02040503050406030204" pitchFamily="18" charset="0"/>
                          </a:rPr>
                          <m:t>𝑇</m:t>
                        </m:r>
                      </m:e>
                      <m:sub>
                        <m:r>
                          <a:rPr lang="en-US" sz="2400" b="0" i="1" smtClean="0">
                            <a:solidFill>
                              <a:srgbClr val="C00000"/>
                            </a:solidFill>
                            <a:latin typeface="Cambria Math" panose="02040503050406030204" pitchFamily="18" charset="0"/>
                          </a:rPr>
                          <m:t>1</m:t>
                        </m:r>
                      </m:sub>
                    </m:sSub>
                    <m:r>
                      <a:rPr lang="en-US" sz="2400" b="0" i="1" smtClean="0">
                        <a:solidFill>
                          <a:srgbClr val="C00000"/>
                        </a:solidFill>
                        <a:latin typeface="Cambria Math" panose="02040503050406030204" pitchFamily="18" charset="0"/>
                      </a:rPr>
                      <m:t>=</m:t>
                    </m:r>
                    <m:sSup>
                      <m:sSupPr>
                        <m:ctrlPr>
                          <a:rPr lang="en-US" sz="2400" b="0" i="1" smtClean="0">
                            <a:solidFill>
                              <a:srgbClr val="C00000"/>
                            </a:solidFill>
                            <a:latin typeface="Cambria Math" panose="02040503050406030204" pitchFamily="18" charset="0"/>
                          </a:rPr>
                        </m:ctrlPr>
                      </m:sSupPr>
                      <m:e>
                        <m:r>
                          <a:rPr lang="en-US" sz="2400" b="0" i="1" smtClean="0">
                            <a:solidFill>
                              <a:srgbClr val="C00000"/>
                            </a:solidFill>
                            <a:latin typeface="Cambria Math" panose="02040503050406030204" pitchFamily="18" charset="0"/>
                          </a:rPr>
                          <m:t>2</m:t>
                        </m:r>
                      </m:e>
                      <m:sup>
                        <m:r>
                          <a:rPr lang="en-US" sz="2400" b="0" i="1" smtClean="0">
                            <a:solidFill>
                              <a:srgbClr val="C00000"/>
                            </a:solidFill>
                            <a:latin typeface="Cambria Math" panose="02040503050406030204" pitchFamily="18" charset="0"/>
                          </a:rPr>
                          <m:t>1.5</m:t>
                        </m:r>
                        <m:r>
                          <a:rPr lang="en-US" sz="2400" b="0" i="1" smtClean="0">
                            <a:solidFill>
                              <a:srgbClr val="C00000"/>
                            </a:solidFill>
                            <a:latin typeface="Cambria Math" panose="02040503050406030204" pitchFamily="18" charset="0"/>
                          </a:rPr>
                          <m:t>𝑛</m:t>
                        </m:r>
                      </m:sup>
                    </m:sSup>
                  </m:oMath>
                </a14:m>
                <a:r>
                  <a:rPr lang="en-US" sz="2400" dirty="0">
                    <a:solidFill>
                      <a:srgbClr val="C00000"/>
                    </a:solidFill>
                    <a:latin typeface="Candara" panose="020E0502030303020204" pitchFamily="34" charset="0"/>
                  </a:rPr>
                  <a:t> </a:t>
                </a:r>
              </a:p>
            </p:txBody>
          </p:sp>
        </mc:Choice>
        <mc:Fallback xmlns="">
          <p:sp>
            <p:nvSpPr>
              <p:cNvPr id="42" name="TextBox 41">
                <a:extLst>
                  <a:ext uri="{FF2B5EF4-FFF2-40B4-BE49-F238E27FC236}">
                    <a16:creationId xmlns:a16="http://schemas.microsoft.com/office/drawing/2014/main" id="{7B78A2FA-4EE9-72B4-C28F-6378E11529D7}"/>
                  </a:ext>
                </a:extLst>
              </p:cNvPr>
              <p:cNvSpPr txBox="1">
                <a:spLocks noRot="1" noChangeAspect="1" noMove="1" noResize="1" noEditPoints="1" noAdjustHandles="1" noChangeArrowheads="1" noChangeShapeType="1" noTextEdit="1"/>
              </p:cNvSpPr>
              <p:nvPr/>
            </p:nvSpPr>
            <p:spPr>
              <a:xfrm>
                <a:off x="8737599" y="3969323"/>
                <a:ext cx="2666665" cy="862608"/>
              </a:xfrm>
              <a:prstGeom prst="rect">
                <a:avLst/>
              </a:prstGeom>
              <a:blipFill>
                <a:blip r:embed="rId5"/>
                <a:stretch>
                  <a:fillRect l="-3302" t="-5797" r="-4245" b="-11594"/>
                </a:stretch>
              </a:blipFill>
            </p:spPr>
            <p:txBody>
              <a:bodyPr/>
              <a:lstStyle/>
              <a:p>
                <a:r>
                  <a:rPr lang="en-US">
                    <a:noFill/>
                  </a:rPr>
                  <a:t> </a:t>
                </a:r>
              </a:p>
            </p:txBody>
          </p:sp>
        </mc:Fallback>
      </mc:AlternateContent>
      <p:sp>
        <p:nvSpPr>
          <p:cNvPr id="43" name="Oval 42">
            <a:extLst>
              <a:ext uri="{FF2B5EF4-FFF2-40B4-BE49-F238E27FC236}">
                <a16:creationId xmlns:a16="http://schemas.microsoft.com/office/drawing/2014/main" id="{56D661FC-319C-C175-FA09-27A00D9FCFCA}"/>
              </a:ext>
            </a:extLst>
          </p:cNvPr>
          <p:cNvSpPr/>
          <p:nvPr/>
        </p:nvSpPr>
        <p:spPr>
          <a:xfrm>
            <a:off x="7733019" y="2247703"/>
            <a:ext cx="1099508" cy="1060240"/>
          </a:xfrm>
          <a:prstGeom prst="ellipse">
            <a:avLst/>
          </a:prstGeom>
          <a:solidFill>
            <a:srgbClr val="FFFD78">
              <a:alpha val="14902"/>
            </a:srgbClr>
          </a:solidFill>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latin typeface="Candara" panose="020E0502030303020204" pitchFamily="34" charset="0"/>
            </a:endParaRPr>
          </a:p>
        </p:txBody>
      </p:sp>
      <p:cxnSp>
        <p:nvCxnSpPr>
          <p:cNvPr id="44" name="Straight Arrow Connector 43">
            <a:extLst>
              <a:ext uri="{FF2B5EF4-FFF2-40B4-BE49-F238E27FC236}">
                <a16:creationId xmlns:a16="http://schemas.microsoft.com/office/drawing/2014/main" id="{0C149FF5-22E8-6C49-C608-B682283000EE}"/>
              </a:ext>
            </a:extLst>
          </p:cNvPr>
          <p:cNvCxnSpPr>
            <a:cxnSpLocks/>
            <a:stCxn id="43" idx="5"/>
            <a:endCxn id="42" idx="0"/>
          </p:cNvCxnSpPr>
          <p:nvPr/>
        </p:nvCxnSpPr>
        <p:spPr>
          <a:xfrm>
            <a:off x="8671508" y="3152674"/>
            <a:ext cx="1399424" cy="816649"/>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38EE48EF-B751-3792-C3FD-1C8CFE1EB4D0}"/>
              </a:ext>
            </a:extLst>
          </p:cNvPr>
          <p:cNvSpPr/>
          <p:nvPr/>
        </p:nvSpPr>
        <p:spPr>
          <a:xfrm>
            <a:off x="6763383" y="2247703"/>
            <a:ext cx="1099508" cy="1060240"/>
          </a:xfrm>
          <a:prstGeom prst="ellipse">
            <a:avLst/>
          </a:prstGeom>
          <a:solidFill>
            <a:srgbClr val="00B050">
              <a:alpha val="14902"/>
            </a:srgbClr>
          </a:solidFill>
          <a:ln>
            <a:solidFill>
              <a:srgbClr val="008F2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latin typeface="Candara" panose="020E0502030303020204" pitchFamily="34" charset="0"/>
            </a:endParaRPr>
          </a:p>
        </p:txBody>
      </p:sp>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0D7F4063-4B60-D402-7219-B197D2CFDACB}"/>
                  </a:ext>
                </a:extLst>
              </p:cNvPr>
              <p:cNvSpPr txBox="1"/>
              <p:nvPr/>
            </p:nvSpPr>
            <p:spPr>
              <a:xfrm>
                <a:off x="6832528" y="5123279"/>
                <a:ext cx="2666665" cy="1208664"/>
              </a:xfrm>
              <a:prstGeom prst="rect">
                <a:avLst/>
              </a:prstGeom>
              <a:noFill/>
            </p:spPr>
            <p:txBody>
              <a:bodyPr wrap="square" rtlCol="0">
                <a:spAutoFit/>
              </a:bodyPr>
              <a:lstStyle/>
              <a:p>
                <a:r>
                  <a:rPr lang="en-US" sz="2400" dirty="0">
                    <a:solidFill>
                      <a:srgbClr val="008F21"/>
                    </a:solidFill>
                    <a:latin typeface="Candara" panose="020E0502030303020204" pitchFamily="34" charset="0"/>
                  </a:rPr>
                  <a:t>Trade-off. E.g., </a:t>
                </a:r>
                <a14:m>
                  <m:oMath xmlns:m="http://schemas.openxmlformats.org/officeDocument/2006/math">
                    <m:sSub>
                      <m:sSubPr>
                        <m:ctrlPr>
                          <a:rPr lang="en-US" sz="2400" i="1">
                            <a:solidFill>
                              <a:srgbClr val="008F21"/>
                            </a:solidFill>
                            <a:latin typeface="Cambria Math" panose="02040503050406030204" pitchFamily="18" charset="0"/>
                          </a:rPr>
                        </m:ctrlPr>
                      </m:sSubPr>
                      <m:e>
                        <m:r>
                          <a:rPr lang="en-US" sz="2400" i="1">
                            <a:solidFill>
                              <a:srgbClr val="008F21"/>
                            </a:solidFill>
                            <a:latin typeface="Cambria Math" panose="02040503050406030204" pitchFamily="18" charset="0"/>
                          </a:rPr>
                          <m:t>𝑇</m:t>
                        </m:r>
                      </m:e>
                      <m:sub>
                        <m:r>
                          <a:rPr lang="en-US" sz="2400" i="1">
                            <a:solidFill>
                              <a:srgbClr val="008F21"/>
                            </a:solidFill>
                            <a:latin typeface="Cambria Math" panose="02040503050406030204" pitchFamily="18" charset="0"/>
                          </a:rPr>
                          <m:t>1</m:t>
                        </m:r>
                      </m:sub>
                    </m:sSub>
                    <m:r>
                      <a:rPr lang="en-US" sz="2400" i="1">
                        <a:solidFill>
                          <a:srgbClr val="008F21"/>
                        </a:solidFill>
                        <a:latin typeface="Cambria Math" panose="02040503050406030204" pitchFamily="18" charset="0"/>
                      </a:rPr>
                      <m:t>=</m:t>
                    </m:r>
                    <m:sSup>
                      <m:sSupPr>
                        <m:ctrlPr>
                          <a:rPr lang="en-US" sz="2400" i="1">
                            <a:solidFill>
                              <a:srgbClr val="008F21"/>
                            </a:solidFill>
                            <a:latin typeface="Cambria Math" panose="02040503050406030204" pitchFamily="18" charset="0"/>
                          </a:rPr>
                        </m:ctrlPr>
                      </m:sSupPr>
                      <m:e>
                        <m:r>
                          <a:rPr lang="en-US" sz="2400" i="1">
                            <a:solidFill>
                              <a:srgbClr val="008F21"/>
                            </a:solidFill>
                            <a:latin typeface="Cambria Math" panose="02040503050406030204" pitchFamily="18" charset="0"/>
                          </a:rPr>
                          <m:t>2</m:t>
                        </m:r>
                      </m:e>
                      <m:sup>
                        <m:r>
                          <a:rPr lang="en-US" sz="2400" i="1">
                            <a:solidFill>
                              <a:srgbClr val="008F21"/>
                            </a:solidFill>
                            <a:latin typeface="Cambria Math" panose="02040503050406030204" pitchFamily="18" charset="0"/>
                          </a:rPr>
                          <m:t>1.</m:t>
                        </m:r>
                        <m:r>
                          <a:rPr lang="en-US" sz="2400" b="0" i="1" smtClean="0">
                            <a:solidFill>
                              <a:srgbClr val="008F21"/>
                            </a:solidFill>
                            <a:latin typeface="Cambria Math" panose="02040503050406030204" pitchFamily="18" charset="0"/>
                          </a:rPr>
                          <m:t>2</m:t>
                        </m:r>
                        <m:r>
                          <a:rPr lang="en-US" sz="2400" i="1">
                            <a:solidFill>
                              <a:srgbClr val="008F21"/>
                            </a:solidFill>
                            <a:latin typeface="Cambria Math" panose="02040503050406030204" pitchFamily="18" charset="0"/>
                          </a:rPr>
                          <m:t>5</m:t>
                        </m:r>
                        <m:r>
                          <a:rPr lang="en-US" sz="2400" i="1">
                            <a:solidFill>
                              <a:srgbClr val="008F21"/>
                            </a:solidFill>
                            <a:latin typeface="Cambria Math" panose="02040503050406030204" pitchFamily="18" charset="0"/>
                          </a:rPr>
                          <m:t>𝑛</m:t>
                        </m:r>
                      </m:sup>
                    </m:sSup>
                  </m:oMath>
                </a14:m>
                <a:r>
                  <a:rPr lang="en-US" sz="2400" dirty="0">
                    <a:solidFill>
                      <a:srgbClr val="008F21"/>
                    </a:solidFill>
                    <a:latin typeface="Candara" panose="020E0502030303020204" pitchFamily="34" charset="0"/>
                  </a:rPr>
                  <a:t> and </a:t>
                </a:r>
                <a14:m>
                  <m:oMath xmlns:m="http://schemas.openxmlformats.org/officeDocument/2006/math">
                    <m:sSub>
                      <m:sSubPr>
                        <m:ctrlPr>
                          <a:rPr lang="en-US" sz="2400" i="1">
                            <a:solidFill>
                              <a:srgbClr val="008F21"/>
                            </a:solidFill>
                            <a:latin typeface="Cambria Math" panose="02040503050406030204" pitchFamily="18" charset="0"/>
                          </a:rPr>
                        </m:ctrlPr>
                      </m:sSubPr>
                      <m:e>
                        <m:r>
                          <a:rPr lang="en-US" sz="2400" i="1">
                            <a:solidFill>
                              <a:srgbClr val="008F21"/>
                            </a:solidFill>
                            <a:latin typeface="Cambria Math" panose="02040503050406030204" pitchFamily="18" charset="0"/>
                          </a:rPr>
                          <m:t>𝑇</m:t>
                        </m:r>
                      </m:e>
                      <m:sub>
                        <m:r>
                          <a:rPr lang="en-US" sz="2400" b="0" i="1" smtClean="0">
                            <a:solidFill>
                              <a:srgbClr val="008F21"/>
                            </a:solidFill>
                            <a:latin typeface="Cambria Math" panose="02040503050406030204" pitchFamily="18" charset="0"/>
                          </a:rPr>
                          <m:t>2</m:t>
                        </m:r>
                      </m:sub>
                    </m:sSub>
                    <m:r>
                      <a:rPr lang="en-US" sz="2400" i="1">
                        <a:solidFill>
                          <a:srgbClr val="008F21"/>
                        </a:solidFill>
                        <a:latin typeface="Cambria Math" panose="02040503050406030204" pitchFamily="18" charset="0"/>
                      </a:rPr>
                      <m:t>=</m:t>
                    </m:r>
                    <m:sSup>
                      <m:sSupPr>
                        <m:ctrlPr>
                          <a:rPr lang="en-US" sz="2400" i="1">
                            <a:solidFill>
                              <a:srgbClr val="008F21"/>
                            </a:solidFill>
                            <a:latin typeface="Cambria Math" panose="02040503050406030204" pitchFamily="18" charset="0"/>
                          </a:rPr>
                        </m:ctrlPr>
                      </m:sSupPr>
                      <m:e>
                        <m:r>
                          <a:rPr lang="en-US" sz="2400" i="1">
                            <a:solidFill>
                              <a:srgbClr val="008F21"/>
                            </a:solidFill>
                            <a:latin typeface="Cambria Math" panose="02040503050406030204" pitchFamily="18" charset="0"/>
                          </a:rPr>
                          <m:t>2</m:t>
                        </m:r>
                      </m:e>
                      <m:sup>
                        <m:r>
                          <a:rPr lang="en-US" sz="2400" b="0" i="1" smtClean="0">
                            <a:solidFill>
                              <a:srgbClr val="008F21"/>
                            </a:solidFill>
                            <a:latin typeface="Cambria Math" panose="02040503050406030204" pitchFamily="18" charset="0"/>
                          </a:rPr>
                          <m:t>0.75</m:t>
                        </m:r>
                        <m:r>
                          <a:rPr lang="en-US" sz="2400" i="1">
                            <a:solidFill>
                              <a:srgbClr val="008F21"/>
                            </a:solidFill>
                            <a:latin typeface="Cambria Math" panose="02040503050406030204" pitchFamily="18" charset="0"/>
                          </a:rPr>
                          <m:t>𝑛</m:t>
                        </m:r>
                      </m:sup>
                    </m:sSup>
                  </m:oMath>
                </a14:m>
                <a:r>
                  <a:rPr lang="en-US" sz="2400" dirty="0">
                    <a:solidFill>
                      <a:srgbClr val="008F21"/>
                    </a:solidFill>
                    <a:latin typeface="Candara" panose="020E0502030303020204" pitchFamily="34" charset="0"/>
                  </a:rPr>
                  <a:t> </a:t>
                </a:r>
              </a:p>
            </p:txBody>
          </p:sp>
        </mc:Choice>
        <mc:Fallback xmlns="">
          <p:sp>
            <p:nvSpPr>
              <p:cNvPr id="46" name="TextBox 45">
                <a:extLst>
                  <a:ext uri="{FF2B5EF4-FFF2-40B4-BE49-F238E27FC236}">
                    <a16:creationId xmlns:a16="http://schemas.microsoft.com/office/drawing/2014/main" id="{0D7F4063-4B60-D402-7219-B197D2CFDACB}"/>
                  </a:ext>
                </a:extLst>
              </p:cNvPr>
              <p:cNvSpPr txBox="1">
                <a:spLocks noRot="1" noChangeAspect="1" noMove="1" noResize="1" noEditPoints="1" noAdjustHandles="1" noChangeArrowheads="1" noChangeShapeType="1" noTextEdit="1"/>
              </p:cNvSpPr>
              <p:nvPr/>
            </p:nvSpPr>
            <p:spPr>
              <a:xfrm>
                <a:off x="6832528" y="5123279"/>
                <a:ext cx="2666665" cy="1208664"/>
              </a:xfrm>
              <a:prstGeom prst="rect">
                <a:avLst/>
              </a:prstGeom>
              <a:blipFill>
                <a:blip r:embed="rId6"/>
                <a:stretch>
                  <a:fillRect l="-3810" t="-4167"/>
                </a:stretch>
              </a:blipFill>
            </p:spPr>
            <p:txBody>
              <a:bodyPr/>
              <a:lstStyle/>
              <a:p>
                <a:r>
                  <a:rPr lang="en-US">
                    <a:noFill/>
                  </a:rPr>
                  <a:t> </a:t>
                </a:r>
              </a:p>
            </p:txBody>
          </p:sp>
        </mc:Fallback>
      </mc:AlternateContent>
      <p:cxnSp>
        <p:nvCxnSpPr>
          <p:cNvPr id="47" name="Straight Arrow Connector 46">
            <a:extLst>
              <a:ext uri="{FF2B5EF4-FFF2-40B4-BE49-F238E27FC236}">
                <a16:creationId xmlns:a16="http://schemas.microsoft.com/office/drawing/2014/main" id="{979E9CF8-8730-8295-A363-148578160B6D}"/>
              </a:ext>
            </a:extLst>
          </p:cNvPr>
          <p:cNvCxnSpPr>
            <a:cxnSpLocks/>
            <a:stCxn id="45" idx="4"/>
            <a:endCxn id="46" idx="0"/>
          </p:cNvCxnSpPr>
          <p:nvPr/>
        </p:nvCxnSpPr>
        <p:spPr>
          <a:xfrm>
            <a:off x="7313137" y="3307943"/>
            <a:ext cx="852724" cy="1815336"/>
          </a:xfrm>
          <a:prstGeom prst="straightConnector1">
            <a:avLst/>
          </a:prstGeom>
          <a:ln>
            <a:solidFill>
              <a:srgbClr val="008F2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764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p:bldP spid="42" grpId="0"/>
      <p:bldP spid="43" grpId="0" animBg="1"/>
      <p:bldP spid="45" grpId="0" animBg="1"/>
      <p:bldP spid="4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673B4-30F0-AF07-F47B-58EB7E329BDD}"/>
              </a:ext>
            </a:extLst>
          </p:cNvPr>
          <p:cNvSpPr>
            <a:spLocks noGrp="1"/>
          </p:cNvSpPr>
          <p:nvPr>
            <p:ph type="title"/>
          </p:nvPr>
        </p:nvSpPr>
        <p:spPr/>
        <p:txBody>
          <a:bodyPr/>
          <a:lstStyle/>
          <a:p>
            <a:r>
              <a:rPr lang="en-US" dirty="0"/>
              <a:t>Preprocessing attacks </a:t>
            </a:r>
            <a:r>
              <a:rPr lang="en-US" sz="3200" dirty="0">
                <a:solidFill>
                  <a:srgbClr val="C00000"/>
                </a:solidFill>
                <a:latin typeface="Candara" panose="020E0502030303020204" pitchFamily="34" charset="0"/>
                <a:ea typeface="Helvetica" charset="0"/>
                <a:cs typeface="Helvetica" charset="0"/>
              </a:rPr>
              <a:t>[</a:t>
            </a:r>
            <a:r>
              <a:rPr lang="en-US" sz="3200" b="0" dirty="0">
                <a:solidFill>
                  <a:srgbClr val="C00000"/>
                </a:solidFill>
                <a:latin typeface="Candara" panose="020E0502030303020204" pitchFamily="34" charset="0"/>
                <a:ea typeface="Helvetica" charset="0"/>
                <a:cs typeface="Helvetica" charset="0"/>
              </a:rPr>
              <a:t>Hellman, ‘80]</a:t>
            </a:r>
            <a:r>
              <a:rPr lang="en-US" dirty="0"/>
              <a:t> </a:t>
            </a:r>
            <a:endParaRPr lang="en-US" dirty="0">
              <a:solidFill>
                <a:srgbClr val="FF0000"/>
              </a:solidFill>
            </a:endParaRPr>
          </a:p>
        </p:txBody>
      </p:sp>
      <p:sp>
        <p:nvSpPr>
          <p:cNvPr id="4" name="Slide Number Placeholder 3">
            <a:extLst>
              <a:ext uri="{FF2B5EF4-FFF2-40B4-BE49-F238E27FC236}">
                <a16:creationId xmlns:a16="http://schemas.microsoft.com/office/drawing/2014/main" id="{F70A347B-1545-B527-AF98-6C00BAE1995D}"/>
              </a:ext>
            </a:extLst>
          </p:cNvPr>
          <p:cNvSpPr>
            <a:spLocks noGrp="1"/>
          </p:cNvSpPr>
          <p:nvPr>
            <p:ph type="sldNum" sz="quarter" idx="12"/>
          </p:nvPr>
        </p:nvSpPr>
        <p:spPr/>
        <p:txBody>
          <a:bodyPr/>
          <a:lstStyle/>
          <a:p>
            <a:fld id="{C7ABA984-2DFB-1240-9A7E-58F7E0AF05BD}" type="slidenum">
              <a:rPr lang="en-US" smtClean="0"/>
              <a:t>2</a:t>
            </a:fld>
            <a:endParaRPr lang="en-US" dirty="0"/>
          </a:p>
        </p:txBody>
      </p: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B6C229AD-CB64-BAE7-58FA-843CF2FE52CA}"/>
                  </a:ext>
                </a:extLst>
              </p:cNvPr>
              <p:cNvSpPr txBox="1"/>
              <p:nvPr/>
            </p:nvSpPr>
            <p:spPr>
              <a:xfrm>
                <a:off x="2475796" y="2276775"/>
                <a:ext cx="725881" cy="769441"/>
              </a:xfrm>
              <a:prstGeom prst="rect">
                <a:avLst/>
              </a:prstGeom>
              <a:noFill/>
            </p:spPr>
            <p:txBody>
              <a:bodyPr wrap="square" rtlCol="0">
                <a:spAutoFit/>
              </a:bodyPr>
              <a:lstStyle/>
              <a:p>
                <a:pPr algn="l"/>
                <a14:m>
                  <m:oMathPara xmlns:m="http://schemas.openxmlformats.org/officeDocument/2006/math">
                    <m:oMathParaPr>
                      <m:jc m:val="centerGroup"/>
                    </m:oMathParaPr>
                    <m:oMath xmlns:m="http://schemas.openxmlformats.org/officeDocument/2006/math">
                      <m:sSub>
                        <m:sSubPr>
                          <m:ctrlPr>
                            <a:rPr lang="en-US" sz="4400" b="1" i="1" smtClean="0">
                              <a:solidFill>
                                <a:srgbClr val="FF0000"/>
                              </a:solidFill>
                              <a:latin typeface="Cambria Math" panose="02040503050406030204" pitchFamily="18" charset="0"/>
                            </a:rPr>
                          </m:ctrlPr>
                        </m:sSubPr>
                        <m:e>
                          <m:r>
                            <a:rPr lang="en-US" sz="4400" b="1" i="1" smtClean="0">
                              <a:solidFill>
                                <a:srgbClr val="FF0000"/>
                              </a:solidFill>
                              <a:latin typeface="Cambria Math" panose="02040503050406030204" pitchFamily="18" charset="0"/>
                            </a:rPr>
                            <m:t>𝑨</m:t>
                          </m:r>
                        </m:e>
                        <m:sub>
                          <m:r>
                            <a:rPr lang="en-US" sz="4400" b="1" i="1" smtClean="0">
                              <a:solidFill>
                                <a:srgbClr val="FF0000"/>
                              </a:solidFill>
                              <a:latin typeface="Cambria Math" panose="02040503050406030204" pitchFamily="18" charset="0"/>
                            </a:rPr>
                            <m:t>𝟏</m:t>
                          </m:r>
                        </m:sub>
                      </m:sSub>
                    </m:oMath>
                  </m:oMathPara>
                </a14:m>
                <a:endParaRPr lang="en-US" sz="4400" b="1" dirty="0" err="1">
                  <a:solidFill>
                    <a:srgbClr val="FF0000"/>
                  </a:solidFill>
                  <a:latin typeface="Candara" panose="020E0502030303020204" pitchFamily="34" charset="0"/>
                </a:endParaRPr>
              </a:p>
            </p:txBody>
          </p:sp>
        </mc:Choice>
        <mc:Fallback xmlns="">
          <p:sp>
            <p:nvSpPr>
              <p:cNvPr id="24" name="TextBox 23">
                <a:extLst>
                  <a:ext uri="{FF2B5EF4-FFF2-40B4-BE49-F238E27FC236}">
                    <a16:creationId xmlns:a16="http://schemas.microsoft.com/office/drawing/2014/main" id="{B6C229AD-CB64-BAE7-58FA-843CF2FE52CA}"/>
                  </a:ext>
                </a:extLst>
              </p:cNvPr>
              <p:cNvSpPr txBox="1">
                <a:spLocks noRot="1" noChangeAspect="1" noMove="1" noResize="1" noEditPoints="1" noAdjustHandles="1" noChangeArrowheads="1" noChangeShapeType="1" noTextEdit="1"/>
              </p:cNvSpPr>
              <p:nvPr/>
            </p:nvSpPr>
            <p:spPr>
              <a:xfrm>
                <a:off x="2475796" y="2276775"/>
                <a:ext cx="725881" cy="769441"/>
              </a:xfrm>
              <a:prstGeom prst="rect">
                <a:avLst/>
              </a:prstGeom>
              <a:blipFill>
                <a:blip r:embed="rId3"/>
                <a:stretch>
                  <a:fillRect l="-11864" r="-15254" b="-64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7B0A11B5-514D-0A66-C755-47CA6B7C1779}"/>
                  </a:ext>
                </a:extLst>
              </p:cNvPr>
              <p:cNvSpPr txBox="1"/>
              <p:nvPr/>
            </p:nvSpPr>
            <p:spPr>
              <a:xfrm>
                <a:off x="5266590" y="2276775"/>
                <a:ext cx="950260" cy="769441"/>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sSub>
                        <m:sSubPr>
                          <m:ctrlPr>
                            <a:rPr lang="en-US" sz="4400" b="1" i="1" smtClean="0">
                              <a:solidFill>
                                <a:srgbClr val="FF0000"/>
                              </a:solidFill>
                              <a:latin typeface="Cambria Math" panose="02040503050406030204" pitchFamily="18" charset="0"/>
                            </a:rPr>
                          </m:ctrlPr>
                        </m:sSubPr>
                        <m:e>
                          <m:r>
                            <a:rPr lang="en-US" sz="4400" b="1" i="1" smtClean="0">
                              <a:solidFill>
                                <a:srgbClr val="FF0000"/>
                              </a:solidFill>
                              <a:latin typeface="Cambria Math" panose="02040503050406030204" pitchFamily="18" charset="0"/>
                            </a:rPr>
                            <m:t>𝑨</m:t>
                          </m:r>
                        </m:e>
                        <m:sub>
                          <m:r>
                            <a:rPr lang="en-US" sz="4400" b="1" i="1" smtClean="0">
                              <a:solidFill>
                                <a:srgbClr val="FF0000"/>
                              </a:solidFill>
                              <a:latin typeface="Cambria Math" panose="02040503050406030204" pitchFamily="18" charset="0"/>
                            </a:rPr>
                            <m:t>𝟐</m:t>
                          </m:r>
                        </m:sub>
                      </m:sSub>
                    </m:oMath>
                  </m:oMathPara>
                </a14:m>
                <a:endParaRPr lang="en-US" sz="4400" b="1" dirty="0" err="1">
                  <a:solidFill>
                    <a:srgbClr val="FF0000"/>
                  </a:solidFill>
                  <a:latin typeface="Candara" panose="020E0502030303020204" pitchFamily="34" charset="0"/>
                </a:endParaRPr>
              </a:p>
            </p:txBody>
          </p:sp>
        </mc:Choice>
        <mc:Fallback xmlns="">
          <p:sp>
            <p:nvSpPr>
              <p:cNvPr id="25" name="TextBox 24">
                <a:extLst>
                  <a:ext uri="{FF2B5EF4-FFF2-40B4-BE49-F238E27FC236}">
                    <a16:creationId xmlns:a16="http://schemas.microsoft.com/office/drawing/2014/main" id="{7B0A11B5-514D-0A66-C755-47CA6B7C1779}"/>
                  </a:ext>
                </a:extLst>
              </p:cNvPr>
              <p:cNvSpPr txBox="1">
                <a:spLocks noRot="1" noChangeAspect="1" noMove="1" noResize="1" noEditPoints="1" noAdjustHandles="1" noChangeArrowheads="1" noChangeShapeType="1" noTextEdit="1"/>
              </p:cNvSpPr>
              <p:nvPr/>
            </p:nvSpPr>
            <p:spPr>
              <a:xfrm>
                <a:off x="5266590" y="2276775"/>
                <a:ext cx="950260" cy="769441"/>
              </a:xfrm>
              <a:prstGeom prst="rect">
                <a:avLst/>
              </a:prstGeom>
              <a:blipFill>
                <a:blip r:embed="rId4"/>
                <a:stretch>
                  <a:fillRect l="-2632" b="-6452"/>
                </a:stretch>
              </a:blipFill>
            </p:spPr>
            <p:txBody>
              <a:bodyPr/>
              <a:lstStyle/>
              <a:p>
                <a:r>
                  <a:rPr lang="en-US">
                    <a:noFill/>
                  </a:rPr>
                  <a:t> </a:t>
                </a:r>
              </a:p>
            </p:txBody>
          </p:sp>
        </mc:Fallback>
      </mc:AlternateContent>
      <p:cxnSp>
        <p:nvCxnSpPr>
          <p:cNvPr id="26" name="Straight Arrow Connector 25">
            <a:extLst>
              <a:ext uri="{FF2B5EF4-FFF2-40B4-BE49-F238E27FC236}">
                <a16:creationId xmlns:a16="http://schemas.microsoft.com/office/drawing/2014/main" id="{56D91743-AF00-3C64-0D52-755A4E26AFF2}"/>
              </a:ext>
            </a:extLst>
          </p:cNvPr>
          <p:cNvCxnSpPr>
            <a:cxnSpLocks/>
          </p:cNvCxnSpPr>
          <p:nvPr/>
        </p:nvCxnSpPr>
        <p:spPr>
          <a:xfrm>
            <a:off x="3467100" y="2661496"/>
            <a:ext cx="1609212"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1B4AF21C-D497-CC93-0993-E71442CDF1C5}"/>
                  </a:ext>
                </a:extLst>
              </p:cNvPr>
              <p:cNvSpPr txBox="1"/>
              <p:nvPr/>
            </p:nvSpPr>
            <p:spPr>
              <a:xfrm>
                <a:off x="3259336" y="2101395"/>
                <a:ext cx="2007254" cy="523220"/>
              </a:xfrm>
              <a:prstGeom prst="rect">
                <a:avLst/>
              </a:prstGeom>
              <a:noFill/>
            </p:spPr>
            <p:txBody>
              <a:bodyPr wrap="square" rtlCol="0">
                <a:spAutoFit/>
              </a:bodyPr>
              <a:lstStyle/>
              <a:p>
                <a14:m>
                  <m:oMath xmlns:m="http://schemas.openxmlformats.org/officeDocument/2006/math">
                    <m:r>
                      <a:rPr lang="en-US" sz="2800" b="0" i="1" smtClean="0">
                        <a:solidFill>
                          <a:srgbClr val="0070C0"/>
                        </a:solidFill>
                        <a:latin typeface="Cambria Math" panose="02040503050406030204" pitchFamily="18" charset="0"/>
                      </a:rPr>
                      <m:t>𝑆</m:t>
                    </m:r>
                  </m:oMath>
                </a14:m>
                <a:r>
                  <a:rPr lang="en-US" sz="2800" dirty="0">
                    <a:latin typeface="Candara" panose="020E0502030303020204" pitchFamily="34" charset="0"/>
                  </a:rPr>
                  <a:t>-bit advice</a:t>
                </a:r>
              </a:p>
            </p:txBody>
          </p:sp>
        </mc:Choice>
        <mc:Fallback xmlns="">
          <p:sp>
            <p:nvSpPr>
              <p:cNvPr id="27" name="TextBox 26">
                <a:extLst>
                  <a:ext uri="{FF2B5EF4-FFF2-40B4-BE49-F238E27FC236}">
                    <a16:creationId xmlns:a16="http://schemas.microsoft.com/office/drawing/2014/main" id="{1B4AF21C-D497-CC93-0993-E71442CDF1C5}"/>
                  </a:ext>
                </a:extLst>
              </p:cNvPr>
              <p:cNvSpPr txBox="1">
                <a:spLocks noRot="1" noChangeAspect="1" noMove="1" noResize="1" noEditPoints="1" noAdjustHandles="1" noChangeArrowheads="1" noChangeShapeType="1" noTextEdit="1"/>
              </p:cNvSpPr>
              <p:nvPr/>
            </p:nvSpPr>
            <p:spPr>
              <a:xfrm>
                <a:off x="3259336" y="2101395"/>
                <a:ext cx="2007254" cy="523220"/>
              </a:xfrm>
              <a:prstGeom prst="rect">
                <a:avLst/>
              </a:prstGeom>
              <a:blipFill>
                <a:blip r:embed="rId5"/>
                <a:stretch>
                  <a:fillRect l="-1887" t="-11905" r="-1887" b="-30952"/>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id="{6CEC7657-AB68-F84D-A2AB-D5BDB5686650}"/>
              </a:ext>
            </a:extLst>
          </p:cNvPr>
          <p:cNvSpPr txBox="1"/>
          <p:nvPr/>
        </p:nvSpPr>
        <p:spPr>
          <a:xfrm>
            <a:off x="2324813" y="3004262"/>
            <a:ext cx="1027845" cy="461665"/>
          </a:xfrm>
          <a:prstGeom prst="rect">
            <a:avLst/>
          </a:prstGeom>
          <a:noFill/>
        </p:spPr>
        <p:txBody>
          <a:bodyPr wrap="none" rtlCol="0">
            <a:spAutoFit/>
          </a:bodyPr>
          <a:lstStyle/>
          <a:p>
            <a:pPr algn="l"/>
            <a:r>
              <a:rPr lang="en-US" sz="2400" dirty="0">
                <a:solidFill>
                  <a:srgbClr val="FF0000"/>
                </a:solidFill>
                <a:latin typeface="Candara" panose="020E0502030303020204" pitchFamily="34" charset="0"/>
              </a:rPr>
              <a:t>offline</a:t>
            </a:r>
          </a:p>
        </p:txBody>
      </p:sp>
      <p:sp>
        <p:nvSpPr>
          <p:cNvPr id="7" name="TextBox 6">
            <a:extLst>
              <a:ext uri="{FF2B5EF4-FFF2-40B4-BE49-F238E27FC236}">
                <a16:creationId xmlns:a16="http://schemas.microsoft.com/office/drawing/2014/main" id="{6C19B52B-2504-206F-1935-73D41279262A}"/>
              </a:ext>
            </a:extLst>
          </p:cNvPr>
          <p:cNvSpPr txBox="1"/>
          <p:nvPr/>
        </p:nvSpPr>
        <p:spPr>
          <a:xfrm>
            <a:off x="5248637" y="3004262"/>
            <a:ext cx="986167" cy="461665"/>
          </a:xfrm>
          <a:prstGeom prst="rect">
            <a:avLst/>
          </a:prstGeom>
          <a:noFill/>
        </p:spPr>
        <p:txBody>
          <a:bodyPr wrap="none" rtlCol="0">
            <a:spAutoFit/>
          </a:bodyPr>
          <a:lstStyle/>
          <a:p>
            <a:pPr algn="l"/>
            <a:r>
              <a:rPr lang="en-US" sz="2400" dirty="0">
                <a:solidFill>
                  <a:srgbClr val="FF0000"/>
                </a:solidFill>
                <a:latin typeface="Candara" panose="020E0502030303020204" pitchFamily="34" charset="0"/>
              </a:rPr>
              <a:t>online</a:t>
            </a:r>
          </a:p>
        </p:txBody>
      </p:sp>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40B6A3F3-5287-ED43-1590-CAA3AE8C11CB}"/>
                  </a:ext>
                </a:extLst>
              </p:cNvPr>
              <p:cNvSpPr txBox="1"/>
              <p:nvPr/>
            </p:nvSpPr>
            <p:spPr>
              <a:xfrm>
                <a:off x="838200" y="1172288"/>
                <a:ext cx="5257800" cy="461665"/>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m:rPr>
                          <m:nor/>
                        </m:rPr>
                        <a:rPr lang="en-US" sz="2400" dirty="0" smtClean="0">
                          <a:latin typeface="Candara" panose="020E0502030303020204" pitchFamily="34" charset="0"/>
                        </a:rPr>
                        <m:t>Adversary</m:t>
                      </m:r>
                      <m:r>
                        <a:rPr lang="en-US" sz="2400" b="1" i="1" dirty="0" smtClean="0">
                          <a:latin typeface="Cambria Math" panose="02040503050406030204" pitchFamily="18" charset="0"/>
                        </a:rPr>
                        <m:t> </m:t>
                      </m:r>
                      <m:r>
                        <a:rPr lang="en-US" sz="2400" b="1" i="1" smtClean="0">
                          <a:solidFill>
                            <a:srgbClr val="FF0000"/>
                          </a:solidFill>
                          <a:latin typeface="Cambria Math" panose="02040503050406030204" pitchFamily="18" charset="0"/>
                        </a:rPr>
                        <m:t>𝑨</m:t>
                      </m:r>
                      <m:r>
                        <a:rPr lang="en-US" sz="2400" b="1" i="1" smtClean="0">
                          <a:solidFill>
                            <a:srgbClr val="FF0000"/>
                          </a:solidFill>
                          <a:latin typeface="Cambria Math" panose="02040503050406030204" pitchFamily="18" charset="0"/>
                        </a:rPr>
                        <m:t>=</m:t>
                      </m:r>
                      <m:d>
                        <m:dPr>
                          <m:ctrlPr>
                            <a:rPr lang="en-US" sz="2400" b="1" i="1" smtClean="0">
                              <a:solidFill>
                                <a:srgbClr val="FF0000"/>
                              </a:solidFill>
                              <a:latin typeface="Cambria Math" panose="02040503050406030204" pitchFamily="18" charset="0"/>
                            </a:rPr>
                          </m:ctrlPr>
                        </m:dPr>
                        <m:e>
                          <m:sSub>
                            <m:sSubPr>
                              <m:ctrlPr>
                                <a:rPr lang="en-US" sz="2400" b="1" i="1" smtClean="0">
                                  <a:solidFill>
                                    <a:srgbClr val="FF0000"/>
                                  </a:solidFill>
                                  <a:latin typeface="Cambria Math" panose="02040503050406030204" pitchFamily="18" charset="0"/>
                                </a:rPr>
                              </m:ctrlPr>
                            </m:sSubPr>
                            <m:e>
                              <m:r>
                                <a:rPr lang="en-US" sz="2400" b="1" i="1" smtClean="0">
                                  <a:solidFill>
                                    <a:srgbClr val="FF0000"/>
                                  </a:solidFill>
                                  <a:latin typeface="Cambria Math" panose="02040503050406030204" pitchFamily="18" charset="0"/>
                                </a:rPr>
                                <m:t>𝑨</m:t>
                              </m:r>
                            </m:e>
                            <m:sub>
                              <m:r>
                                <a:rPr lang="en-US" sz="2400" b="1" i="1" smtClean="0">
                                  <a:solidFill>
                                    <a:srgbClr val="FF0000"/>
                                  </a:solidFill>
                                  <a:latin typeface="Cambria Math" panose="02040503050406030204" pitchFamily="18" charset="0"/>
                                </a:rPr>
                                <m:t>𝟏</m:t>
                              </m:r>
                            </m:sub>
                          </m:sSub>
                          <m:r>
                            <a:rPr lang="en-US" sz="2400" b="1" i="1" smtClean="0">
                              <a:solidFill>
                                <a:srgbClr val="FF0000"/>
                              </a:solidFill>
                              <a:latin typeface="Cambria Math" panose="02040503050406030204" pitchFamily="18" charset="0"/>
                            </a:rPr>
                            <m:t>,</m:t>
                          </m:r>
                          <m:sSub>
                            <m:sSubPr>
                              <m:ctrlPr>
                                <a:rPr lang="en-US" sz="2400" b="1" i="1" smtClean="0">
                                  <a:solidFill>
                                    <a:srgbClr val="FF0000"/>
                                  </a:solidFill>
                                  <a:latin typeface="Cambria Math" panose="02040503050406030204" pitchFamily="18" charset="0"/>
                                </a:rPr>
                              </m:ctrlPr>
                            </m:sSubPr>
                            <m:e>
                              <m:r>
                                <a:rPr lang="en-US" sz="2400" b="1" i="1" smtClean="0">
                                  <a:solidFill>
                                    <a:srgbClr val="FF0000"/>
                                  </a:solidFill>
                                  <a:latin typeface="Cambria Math" panose="02040503050406030204" pitchFamily="18" charset="0"/>
                                </a:rPr>
                                <m:t>𝑨</m:t>
                              </m:r>
                            </m:e>
                            <m:sub>
                              <m:r>
                                <a:rPr lang="en-US" sz="2400" b="1" i="1" smtClean="0">
                                  <a:solidFill>
                                    <a:srgbClr val="FF0000"/>
                                  </a:solidFill>
                                  <a:latin typeface="Cambria Math" panose="02040503050406030204" pitchFamily="18" charset="0"/>
                                </a:rPr>
                                <m:t>𝟐</m:t>
                              </m:r>
                            </m:sub>
                          </m:sSub>
                        </m:e>
                      </m:d>
                    </m:oMath>
                  </m:oMathPara>
                </a14:m>
                <a:endParaRPr lang="en-US" sz="2400" b="1" dirty="0" err="1">
                  <a:solidFill>
                    <a:srgbClr val="FF0000"/>
                  </a:solidFill>
                  <a:latin typeface="Candara" panose="020E0502030303020204" pitchFamily="34" charset="0"/>
                </a:endParaRPr>
              </a:p>
            </p:txBody>
          </p:sp>
        </mc:Choice>
        <mc:Fallback xmlns="">
          <p:sp>
            <p:nvSpPr>
              <p:cNvPr id="48" name="TextBox 47">
                <a:extLst>
                  <a:ext uri="{FF2B5EF4-FFF2-40B4-BE49-F238E27FC236}">
                    <a16:creationId xmlns:a16="http://schemas.microsoft.com/office/drawing/2014/main" id="{40B6A3F3-5287-ED43-1590-CAA3AE8C11CB}"/>
                  </a:ext>
                </a:extLst>
              </p:cNvPr>
              <p:cNvSpPr txBox="1">
                <a:spLocks noRot="1" noChangeAspect="1" noMove="1" noResize="1" noEditPoints="1" noAdjustHandles="1" noChangeArrowheads="1" noChangeShapeType="1" noTextEdit="1"/>
              </p:cNvSpPr>
              <p:nvPr/>
            </p:nvSpPr>
            <p:spPr>
              <a:xfrm>
                <a:off x="838200" y="1172288"/>
                <a:ext cx="5257800" cy="461665"/>
              </a:xfrm>
              <a:prstGeom prst="rect">
                <a:avLst/>
              </a:prstGeom>
              <a:blipFill>
                <a:blip r:embed="rId6"/>
                <a:stretch>
                  <a:fillRect l="-1205" b="-21622"/>
                </a:stretch>
              </a:blipFill>
            </p:spPr>
            <p:txBody>
              <a:bodyPr/>
              <a:lstStyle/>
              <a:p>
                <a:r>
                  <a:rPr lang="en-US">
                    <a:noFill/>
                  </a:rPr>
                  <a:t> </a:t>
                </a:r>
              </a:p>
            </p:txBody>
          </p:sp>
        </mc:Fallback>
      </mc:AlternateContent>
      <p:sp>
        <p:nvSpPr>
          <p:cNvPr id="30" name="TextBox 29">
            <a:extLst>
              <a:ext uri="{FF2B5EF4-FFF2-40B4-BE49-F238E27FC236}">
                <a16:creationId xmlns:a16="http://schemas.microsoft.com/office/drawing/2014/main" id="{4EB482C9-209E-8D4E-7F00-84FA3FF79417}"/>
              </a:ext>
            </a:extLst>
          </p:cNvPr>
          <p:cNvSpPr txBox="1"/>
          <p:nvPr/>
        </p:nvSpPr>
        <p:spPr>
          <a:xfrm>
            <a:off x="4519270" y="1438110"/>
            <a:ext cx="2444900" cy="461665"/>
          </a:xfrm>
          <a:prstGeom prst="rect">
            <a:avLst/>
          </a:prstGeom>
          <a:noFill/>
        </p:spPr>
        <p:txBody>
          <a:bodyPr wrap="none" rtlCol="0">
            <a:spAutoFit/>
          </a:bodyPr>
          <a:lstStyle/>
          <a:p>
            <a:pPr algn="l"/>
            <a:r>
              <a:rPr lang="en-US" sz="2400" dirty="0">
                <a:solidFill>
                  <a:srgbClr val="002060"/>
                </a:solidFill>
                <a:latin typeface="Candara" panose="020E0502030303020204" pitchFamily="34" charset="0"/>
              </a:rPr>
              <a:t>problem instance</a:t>
            </a:r>
          </a:p>
        </p:txBody>
      </p:sp>
      <p:cxnSp>
        <p:nvCxnSpPr>
          <p:cNvPr id="31" name="Straight Arrow Connector 30">
            <a:extLst>
              <a:ext uri="{FF2B5EF4-FFF2-40B4-BE49-F238E27FC236}">
                <a16:creationId xmlns:a16="http://schemas.microsoft.com/office/drawing/2014/main" id="{B03C703C-2202-44B7-41AB-EDF97C03B2D4}"/>
              </a:ext>
            </a:extLst>
          </p:cNvPr>
          <p:cNvCxnSpPr>
            <a:cxnSpLocks/>
            <a:stCxn id="30" idx="2"/>
            <a:endCxn id="25" idx="0"/>
          </p:cNvCxnSpPr>
          <p:nvPr/>
        </p:nvCxnSpPr>
        <p:spPr>
          <a:xfrm>
            <a:off x="5741720" y="1899775"/>
            <a:ext cx="0" cy="37700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7CAC9278-8A28-21C9-1102-3E11DA08205A}"/>
              </a:ext>
            </a:extLst>
          </p:cNvPr>
          <p:cNvCxnSpPr>
            <a:cxnSpLocks/>
          </p:cNvCxnSpPr>
          <p:nvPr/>
        </p:nvCxnSpPr>
        <p:spPr>
          <a:xfrm>
            <a:off x="5705029" y="3440855"/>
            <a:ext cx="0" cy="27259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90F83C59-C45C-7A67-6CE3-7D805C46F7E3}"/>
              </a:ext>
            </a:extLst>
          </p:cNvPr>
          <p:cNvSpPr txBox="1"/>
          <p:nvPr/>
        </p:nvSpPr>
        <p:spPr>
          <a:xfrm>
            <a:off x="5076312" y="3722964"/>
            <a:ext cx="1236236" cy="461665"/>
          </a:xfrm>
          <a:prstGeom prst="rect">
            <a:avLst/>
          </a:prstGeom>
          <a:noFill/>
        </p:spPr>
        <p:txBody>
          <a:bodyPr wrap="none" rtlCol="0">
            <a:spAutoFit/>
          </a:bodyPr>
          <a:lstStyle/>
          <a:p>
            <a:pPr algn="l"/>
            <a:r>
              <a:rPr lang="en-US" sz="2400" dirty="0">
                <a:latin typeface="Candara" panose="020E0502030303020204" pitchFamily="34" charset="0"/>
              </a:rPr>
              <a:t>solution</a:t>
            </a: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ADD85EF0-7AB8-FC10-B654-F80691F95DD2}"/>
                  </a:ext>
                </a:extLst>
              </p:cNvPr>
              <p:cNvSpPr txBox="1"/>
              <p:nvPr/>
            </p:nvSpPr>
            <p:spPr>
              <a:xfrm>
                <a:off x="6785963" y="2430662"/>
                <a:ext cx="2184561" cy="461665"/>
              </a:xfrm>
              <a:prstGeom prst="rect">
                <a:avLst/>
              </a:prstGeom>
              <a:noFill/>
            </p:spPr>
            <p:txBody>
              <a:bodyPr wrap="square" rtlCol="0">
                <a:spAutoFit/>
              </a:bodyPr>
              <a:lstStyle/>
              <a:p>
                <a:r>
                  <a:rPr lang="en-US" sz="2400" dirty="0">
                    <a:latin typeface="Candara" panose="020E0502030303020204" pitchFamily="34" charset="0"/>
                  </a:rPr>
                  <a:t>Time</a:t>
                </a:r>
                <a:r>
                  <a:rPr lang="en-US" sz="2400" b="1" dirty="0">
                    <a:latin typeface="Candara" panose="020E0502030303020204" pitchFamily="34" charset="0"/>
                  </a:rPr>
                  <a:t> </a:t>
                </a:r>
                <a14:m>
                  <m:oMath xmlns:m="http://schemas.openxmlformats.org/officeDocument/2006/math">
                    <m:sSub>
                      <m:sSubPr>
                        <m:ctrlPr>
                          <a:rPr lang="en-US" sz="2400" i="1" smtClean="0">
                            <a:solidFill>
                              <a:srgbClr val="0070C0"/>
                            </a:solidFill>
                            <a:latin typeface="Cambria Math" panose="02040503050406030204" pitchFamily="18" charset="0"/>
                          </a:rPr>
                        </m:ctrlPr>
                      </m:sSubPr>
                      <m:e>
                        <m:r>
                          <a:rPr lang="en-US" sz="2400" b="0" i="1" smtClean="0">
                            <a:solidFill>
                              <a:srgbClr val="0070C0"/>
                            </a:solidFill>
                            <a:latin typeface="Cambria Math" panose="02040503050406030204" pitchFamily="18" charset="0"/>
                          </a:rPr>
                          <m:t>𝑇</m:t>
                        </m:r>
                      </m:e>
                      <m:sub>
                        <m:r>
                          <a:rPr lang="en-US" sz="2400" b="0" i="1" smtClean="0">
                            <a:solidFill>
                              <a:srgbClr val="0070C0"/>
                            </a:solidFill>
                            <a:latin typeface="Cambria Math" panose="02040503050406030204" pitchFamily="18" charset="0"/>
                          </a:rPr>
                          <m:t>2</m:t>
                        </m:r>
                      </m:sub>
                    </m:sSub>
                  </m:oMath>
                </a14:m>
                <a:endParaRPr lang="en-US" sz="2400" dirty="0">
                  <a:latin typeface="Candara" panose="020E0502030303020204" pitchFamily="34" charset="0"/>
                </a:endParaRPr>
              </a:p>
            </p:txBody>
          </p:sp>
        </mc:Choice>
        <mc:Fallback xmlns="">
          <p:sp>
            <p:nvSpPr>
              <p:cNvPr id="12" name="TextBox 11">
                <a:extLst>
                  <a:ext uri="{FF2B5EF4-FFF2-40B4-BE49-F238E27FC236}">
                    <a16:creationId xmlns:a16="http://schemas.microsoft.com/office/drawing/2014/main" id="{ADD85EF0-7AB8-FC10-B654-F80691F95DD2}"/>
                  </a:ext>
                </a:extLst>
              </p:cNvPr>
              <p:cNvSpPr txBox="1">
                <a:spLocks noRot="1" noChangeAspect="1" noMove="1" noResize="1" noEditPoints="1" noAdjustHandles="1" noChangeArrowheads="1" noChangeShapeType="1" noTextEdit="1"/>
              </p:cNvSpPr>
              <p:nvPr/>
            </p:nvSpPr>
            <p:spPr>
              <a:xfrm>
                <a:off x="6785963" y="2430662"/>
                <a:ext cx="2184561" cy="461665"/>
              </a:xfrm>
              <a:prstGeom prst="rect">
                <a:avLst/>
              </a:prstGeom>
              <a:blipFill>
                <a:blip r:embed="rId7"/>
                <a:stretch>
                  <a:fillRect l="-4624" t="-8108" b="-297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CD403550-5A84-7189-B0AC-66C884FEDCFE}"/>
                  </a:ext>
                </a:extLst>
              </p:cNvPr>
              <p:cNvSpPr txBox="1"/>
              <p:nvPr/>
            </p:nvSpPr>
            <p:spPr>
              <a:xfrm>
                <a:off x="1146166" y="2410613"/>
                <a:ext cx="1225310" cy="461665"/>
              </a:xfrm>
              <a:prstGeom prst="rect">
                <a:avLst/>
              </a:prstGeom>
              <a:noFill/>
            </p:spPr>
            <p:txBody>
              <a:bodyPr wrap="square" rtlCol="0">
                <a:spAutoFit/>
              </a:bodyPr>
              <a:lstStyle/>
              <a:p>
                <a:r>
                  <a:rPr lang="en-US" sz="2400" dirty="0">
                    <a:latin typeface="Candara" panose="020E0502030303020204" pitchFamily="34" charset="0"/>
                  </a:rPr>
                  <a:t>Time</a:t>
                </a:r>
                <a:r>
                  <a:rPr lang="en-US" sz="2400" b="1" dirty="0">
                    <a:latin typeface="Candara" panose="020E0502030303020204" pitchFamily="34" charset="0"/>
                  </a:rPr>
                  <a:t> </a:t>
                </a:r>
                <a14:m>
                  <m:oMath xmlns:m="http://schemas.openxmlformats.org/officeDocument/2006/math">
                    <m:sSub>
                      <m:sSubPr>
                        <m:ctrlPr>
                          <a:rPr lang="en-US" sz="2400" i="1" smtClean="0">
                            <a:solidFill>
                              <a:srgbClr val="0070C0"/>
                            </a:solidFill>
                            <a:latin typeface="Cambria Math" panose="02040503050406030204" pitchFamily="18" charset="0"/>
                          </a:rPr>
                        </m:ctrlPr>
                      </m:sSubPr>
                      <m:e>
                        <m:r>
                          <a:rPr lang="en-US" sz="2400" b="0" i="1" smtClean="0">
                            <a:solidFill>
                              <a:srgbClr val="0070C0"/>
                            </a:solidFill>
                            <a:latin typeface="Cambria Math" panose="02040503050406030204" pitchFamily="18" charset="0"/>
                          </a:rPr>
                          <m:t>𝑇</m:t>
                        </m:r>
                      </m:e>
                      <m:sub>
                        <m:r>
                          <a:rPr lang="en-US" sz="2400" b="0" i="1" smtClean="0">
                            <a:solidFill>
                              <a:srgbClr val="0070C0"/>
                            </a:solidFill>
                            <a:latin typeface="Cambria Math" panose="02040503050406030204" pitchFamily="18" charset="0"/>
                          </a:rPr>
                          <m:t>1</m:t>
                        </m:r>
                      </m:sub>
                    </m:sSub>
                  </m:oMath>
                </a14:m>
                <a:endParaRPr lang="en-US" sz="2400" dirty="0">
                  <a:latin typeface="Candara" panose="020E0502030303020204" pitchFamily="34" charset="0"/>
                </a:endParaRPr>
              </a:p>
            </p:txBody>
          </p:sp>
        </mc:Choice>
        <mc:Fallback xmlns="">
          <p:sp>
            <p:nvSpPr>
              <p:cNvPr id="13" name="TextBox 12">
                <a:extLst>
                  <a:ext uri="{FF2B5EF4-FFF2-40B4-BE49-F238E27FC236}">
                    <a16:creationId xmlns:a16="http://schemas.microsoft.com/office/drawing/2014/main" id="{CD403550-5A84-7189-B0AC-66C884FEDCFE}"/>
                  </a:ext>
                </a:extLst>
              </p:cNvPr>
              <p:cNvSpPr txBox="1">
                <a:spLocks noRot="1" noChangeAspect="1" noMove="1" noResize="1" noEditPoints="1" noAdjustHandles="1" noChangeArrowheads="1" noChangeShapeType="1" noTextEdit="1"/>
              </p:cNvSpPr>
              <p:nvPr/>
            </p:nvSpPr>
            <p:spPr>
              <a:xfrm>
                <a:off x="1146166" y="2410613"/>
                <a:ext cx="1225310" cy="461665"/>
              </a:xfrm>
              <a:prstGeom prst="rect">
                <a:avLst/>
              </a:prstGeom>
              <a:blipFill>
                <a:blip r:embed="rId8"/>
                <a:stretch>
                  <a:fillRect l="-8247" t="-7895" b="-28947"/>
                </a:stretch>
              </a:blipFill>
            </p:spPr>
            <p:txBody>
              <a:bodyPr/>
              <a:lstStyle/>
              <a:p>
                <a:r>
                  <a:rPr lang="en-US">
                    <a:noFill/>
                  </a:rPr>
                  <a:t> </a:t>
                </a:r>
              </a:p>
            </p:txBody>
          </p:sp>
        </mc:Fallback>
      </mc:AlternateContent>
      <p:sp>
        <p:nvSpPr>
          <p:cNvPr id="17" name="TextBox 16">
            <a:extLst>
              <a:ext uri="{FF2B5EF4-FFF2-40B4-BE49-F238E27FC236}">
                <a16:creationId xmlns:a16="http://schemas.microsoft.com/office/drawing/2014/main" id="{046CDAE2-13EA-F536-AB7C-560B36C60F3C}"/>
              </a:ext>
            </a:extLst>
          </p:cNvPr>
          <p:cNvSpPr txBox="1"/>
          <p:nvPr/>
        </p:nvSpPr>
        <p:spPr>
          <a:xfrm>
            <a:off x="8841477" y="2170608"/>
            <a:ext cx="2550423" cy="1077218"/>
          </a:xfrm>
          <a:prstGeom prst="rect">
            <a:avLst/>
          </a:prstGeom>
          <a:noFill/>
        </p:spPr>
        <p:txBody>
          <a:bodyPr wrap="square" rtlCol="0">
            <a:spAutoFit/>
          </a:bodyPr>
          <a:lstStyle/>
          <a:p>
            <a:pPr algn="l"/>
            <a:r>
              <a:rPr lang="en-US" sz="3200" b="0" i="1" dirty="0">
                <a:solidFill>
                  <a:srgbClr val="C00000"/>
                </a:solidFill>
                <a:latin typeface="Candara" panose="020E0502030303020204" pitchFamily="34" charset="0"/>
                <a:ea typeface="Helvetica" charset="0"/>
                <a:cs typeface="Helvetica" charset="0"/>
              </a:rPr>
              <a:t>Preprocessing attack</a:t>
            </a:r>
          </a:p>
        </p:txBody>
      </p:sp>
      <p:sp>
        <p:nvSpPr>
          <p:cNvPr id="8" name="TextBox 7">
            <a:extLst>
              <a:ext uri="{FF2B5EF4-FFF2-40B4-BE49-F238E27FC236}">
                <a16:creationId xmlns:a16="http://schemas.microsoft.com/office/drawing/2014/main" id="{BFAC29F3-A57A-6EBD-8D3E-C5D16DF75A44}"/>
              </a:ext>
            </a:extLst>
          </p:cNvPr>
          <p:cNvSpPr txBox="1"/>
          <p:nvPr/>
        </p:nvSpPr>
        <p:spPr>
          <a:xfrm>
            <a:off x="841248" y="4689454"/>
            <a:ext cx="10896600" cy="523220"/>
          </a:xfrm>
          <a:prstGeom prst="rect">
            <a:avLst/>
          </a:prstGeom>
          <a:noFill/>
        </p:spPr>
        <p:txBody>
          <a:bodyPr wrap="square" rtlCol="0">
            <a:spAutoFit/>
          </a:bodyPr>
          <a:lstStyle/>
          <a:p>
            <a:r>
              <a:rPr lang="en-US" sz="2800" b="0" dirty="0">
                <a:latin typeface="Candara" panose="020E0502030303020204" pitchFamily="34" charset="0"/>
                <a:ea typeface="Helvetica" charset="0"/>
                <a:cs typeface="Helvetica" charset="0"/>
              </a:rPr>
              <a:t>“Classical” interpretation</a:t>
            </a:r>
            <a:r>
              <a:rPr lang="en-US" sz="2800" dirty="0">
                <a:latin typeface="Candara" panose="020E0502030303020204" pitchFamily="34" charset="0"/>
                <a:ea typeface="Helvetica" charset="0"/>
                <a:cs typeface="Helvetica" charset="0"/>
              </a:rPr>
              <a:t>: Advice = Non-uniformity</a:t>
            </a:r>
            <a:endParaRPr lang="en-US" sz="2800" b="0" dirty="0">
              <a:latin typeface="Candara" panose="020E0502030303020204" pitchFamily="34" charset="0"/>
              <a:ea typeface="Helvetica" charset="0"/>
              <a:cs typeface="Helvetica" charset="0"/>
            </a:endParaRPr>
          </a:p>
        </p:txBody>
      </p:sp>
      <p:sp>
        <p:nvSpPr>
          <p:cNvPr id="10" name="TextBox 9">
            <a:extLst>
              <a:ext uri="{FF2B5EF4-FFF2-40B4-BE49-F238E27FC236}">
                <a16:creationId xmlns:a16="http://schemas.microsoft.com/office/drawing/2014/main" id="{7E7D906E-6C7B-7D32-3E10-53DED80295A7}"/>
              </a:ext>
            </a:extLst>
          </p:cNvPr>
          <p:cNvSpPr txBox="1"/>
          <p:nvPr/>
        </p:nvSpPr>
        <p:spPr>
          <a:xfrm>
            <a:off x="841248" y="5261678"/>
            <a:ext cx="10896600" cy="523220"/>
          </a:xfrm>
          <a:prstGeom prst="rect">
            <a:avLst/>
          </a:prstGeom>
          <a:noFill/>
        </p:spPr>
        <p:txBody>
          <a:bodyPr wrap="square" rtlCol="0">
            <a:spAutoFit/>
          </a:bodyPr>
          <a:lstStyle/>
          <a:p>
            <a:r>
              <a:rPr lang="en-US" sz="2800" b="0" dirty="0">
                <a:solidFill>
                  <a:srgbClr val="C00000"/>
                </a:solidFill>
                <a:latin typeface="Candara" panose="020E0502030303020204" pitchFamily="34" charset="0"/>
                <a:ea typeface="Helvetica" charset="0"/>
                <a:cs typeface="Helvetica" charset="0"/>
              </a:rPr>
              <a:t>[</a:t>
            </a:r>
            <a:r>
              <a:rPr lang="en-US" sz="2800" b="0" dirty="0" err="1">
                <a:solidFill>
                  <a:srgbClr val="C00000"/>
                </a:solidFill>
                <a:latin typeface="Candara" panose="020E0502030303020204" pitchFamily="34" charset="0"/>
                <a:ea typeface="Helvetica" charset="0"/>
                <a:cs typeface="Helvetica" charset="0"/>
              </a:rPr>
              <a:t>Koblitz</a:t>
            </a:r>
            <a:r>
              <a:rPr lang="en-US" sz="2800" b="0" dirty="0">
                <a:solidFill>
                  <a:srgbClr val="C00000"/>
                </a:solidFill>
                <a:latin typeface="Candara" panose="020E0502030303020204" pitchFamily="34" charset="0"/>
                <a:ea typeface="Helvetica" charset="0"/>
                <a:cs typeface="Helvetica" charset="0"/>
              </a:rPr>
              <a:t>-Menezes, ’13] </a:t>
            </a:r>
            <a:r>
              <a:rPr lang="en-US" sz="2800" dirty="0">
                <a:solidFill>
                  <a:srgbClr val="C00000"/>
                </a:solidFill>
                <a:latin typeface="Candara" panose="020E0502030303020204" pitchFamily="34" charset="0"/>
                <a:ea typeface="Helvetica" charset="0"/>
                <a:cs typeface="Helvetica" charset="0"/>
              </a:rPr>
              <a:t>[</a:t>
            </a:r>
            <a:r>
              <a:rPr lang="en-US" sz="2800" b="0" dirty="0">
                <a:solidFill>
                  <a:srgbClr val="C00000"/>
                </a:solidFill>
                <a:latin typeface="Candara" panose="020E0502030303020204" pitchFamily="34" charset="0"/>
                <a:ea typeface="Helvetica" charset="0"/>
                <a:cs typeface="Helvetica" charset="0"/>
              </a:rPr>
              <a:t>Bernstein-Lange, ‘13]</a:t>
            </a:r>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4941C989-87FA-3226-4BD9-464F4F7DC62D}"/>
                  </a:ext>
                </a:extLst>
              </p:cNvPr>
              <p:cNvSpPr txBox="1"/>
              <p:nvPr/>
            </p:nvSpPr>
            <p:spPr>
              <a:xfrm>
                <a:off x="841248" y="5987019"/>
                <a:ext cx="10896600" cy="523220"/>
              </a:xfrm>
              <a:prstGeom prst="rect">
                <a:avLst/>
              </a:prstGeom>
              <a:noFill/>
            </p:spPr>
            <p:txBody>
              <a:bodyPr wrap="square" rtlCol="0">
                <a:spAutoFit/>
              </a:bodyPr>
              <a:lstStyle/>
              <a:p>
                <a:r>
                  <a:rPr lang="en-US" sz="2800" b="0" dirty="0">
                    <a:latin typeface="Candara" panose="020E0502030303020204" pitchFamily="34" charset="0"/>
                    <a:ea typeface="Helvetica" charset="0"/>
                    <a:cs typeface="Helvetica" charset="0"/>
                  </a:rPr>
                  <a:t>In this case: offline time </a:t>
                </a:r>
                <a14:m>
                  <m:oMath xmlns:m="http://schemas.openxmlformats.org/officeDocument/2006/math">
                    <m:sSub>
                      <m:sSubPr>
                        <m:ctrlPr>
                          <a:rPr lang="en-US" sz="2800" i="1">
                            <a:solidFill>
                              <a:srgbClr val="C00000"/>
                            </a:solidFill>
                            <a:latin typeface="Cambria Math" panose="02040503050406030204" pitchFamily="18" charset="0"/>
                          </a:rPr>
                        </m:ctrlPr>
                      </m:sSubPr>
                      <m:e>
                        <m:r>
                          <a:rPr lang="en-US" sz="2800" i="1">
                            <a:solidFill>
                              <a:srgbClr val="C00000"/>
                            </a:solidFill>
                            <a:latin typeface="Cambria Math" panose="02040503050406030204" pitchFamily="18" charset="0"/>
                          </a:rPr>
                          <m:t>𝑇</m:t>
                        </m:r>
                      </m:e>
                      <m:sub>
                        <m:r>
                          <a:rPr lang="en-US" sz="2800" i="1">
                            <a:solidFill>
                              <a:srgbClr val="C00000"/>
                            </a:solidFill>
                            <a:latin typeface="Cambria Math" panose="02040503050406030204" pitchFamily="18" charset="0"/>
                          </a:rPr>
                          <m:t>1</m:t>
                        </m:r>
                      </m:sub>
                    </m:sSub>
                  </m:oMath>
                </a14:m>
                <a:r>
                  <a:rPr lang="en-US" sz="2800" b="0" dirty="0">
                    <a:latin typeface="Candara" panose="020E0502030303020204" pitchFamily="34" charset="0"/>
                    <a:ea typeface="Helvetica" charset="0"/>
                    <a:cs typeface="Helvetica" charset="0"/>
                  </a:rPr>
                  <a:t> does not matter, only advice size </a:t>
                </a:r>
                <a14:m>
                  <m:oMath xmlns:m="http://schemas.openxmlformats.org/officeDocument/2006/math">
                    <m:r>
                      <a:rPr lang="en-US" sz="2800" b="0" i="1" smtClean="0">
                        <a:solidFill>
                          <a:srgbClr val="C00000"/>
                        </a:solidFill>
                        <a:latin typeface="Cambria Math" panose="02040503050406030204" pitchFamily="18" charset="0"/>
                      </a:rPr>
                      <m:t>𝑆</m:t>
                    </m:r>
                  </m:oMath>
                </a14:m>
                <a:r>
                  <a:rPr lang="en-US" sz="2800" b="0" dirty="0">
                    <a:latin typeface="Candara" panose="020E0502030303020204" pitchFamily="34" charset="0"/>
                    <a:ea typeface="Helvetica" charset="0"/>
                    <a:cs typeface="Helvetica" charset="0"/>
                  </a:rPr>
                  <a:t>  </a:t>
                </a:r>
              </a:p>
            </p:txBody>
          </p:sp>
        </mc:Choice>
        <mc:Fallback xmlns="">
          <p:sp>
            <p:nvSpPr>
              <p:cNvPr id="18" name="TextBox 17">
                <a:extLst>
                  <a:ext uri="{FF2B5EF4-FFF2-40B4-BE49-F238E27FC236}">
                    <a16:creationId xmlns:a16="http://schemas.microsoft.com/office/drawing/2014/main" id="{4941C989-87FA-3226-4BD9-464F4F7DC62D}"/>
                  </a:ext>
                </a:extLst>
              </p:cNvPr>
              <p:cNvSpPr txBox="1">
                <a:spLocks noRot="1" noChangeAspect="1" noMove="1" noResize="1" noEditPoints="1" noAdjustHandles="1" noChangeArrowheads="1" noChangeShapeType="1" noTextEdit="1"/>
              </p:cNvSpPr>
              <p:nvPr/>
            </p:nvSpPr>
            <p:spPr>
              <a:xfrm>
                <a:off x="841248" y="5987019"/>
                <a:ext cx="10896600" cy="523220"/>
              </a:xfrm>
              <a:prstGeom prst="rect">
                <a:avLst/>
              </a:prstGeom>
              <a:blipFill>
                <a:blip r:embed="rId9"/>
                <a:stretch>
                  <a:fillRect l="-1164" t="-11905" b="-309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05D175A2-6727-3796-0992-63D40967EB21}"/>
                  </a:ext>
                </a:extLst>
              </p:cNvPr>
              <p:cNvSpPr txBox="1"/>
              <p:nvPr/>
            </p:nvSpPr>
            <p:spPr>
              <a:xfrm>
                <a:off x="5266590" y="2276773"/>
                <a:ext cx="679994" cy="769441"/>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r>
                        <a:rPr lang="en-US" sz="4400" b="1" i="1" smtClean="0">
                          <a:solidFill>
                            <a:srgbClr val="FF0000"/>
                          </a:solidFill>
                          <a:latin typeface="Cambria Math" panose="02040503050406030204" pitchFamily="18" charset="0"/>
                        </a:rPr>
                        <m:t>𝑨</m:t>
                      </m:r>
                    </m:oMath>
                  </m:oMathPara>
                </a14:m>
                <a:endParaRPr lang="en-US" sz="4400" b="1" dirty="0" err="1">
                  <a:solidFill>
                    <a:srgbClr val="FF0000"/>
                  </a:solidFill>
                  <a:latin typeface="Candara" panose="020E0502030303020204" pitchFamily="34" charset="0"/>
                </a:endParaRPr>
              </a:p>
            </p:txBody>
          </p:sp>
        </mc:Choice>
        <mc:Fallback xmlns="">
          <p:sp>
            <p:nvSpPr>
              <p:cNvPr id="3" name="TextBox 2">
                <a:extLst>
                  <a:ext uri="{FF2B5EF4-FFF2-40B4-BE49-F238E27FC236}">
                    <a16:creationId xmlns:a16="http://schemas.microsoft.com/office/drawing/2014/main" id="{05D175A2-6727-3796-0992-63D40967EB21}"/>
                  </a:ext>
                </a:extLst>
              </p:cNvPr>
              <p:cNvSpPr txBox="1">
                <a:spLocks noRot="1" noChangeAspect="1" noMove="1" noResize="1" noEditPoints="1" noAdjustHandles="1" noChangeArrowheads="1" noChangeShapeType="1" noTextEdit="1"/>
              </p:cNvSpPr>
              <p:nvPr/>
            </p:nvSpPr>
            <p:spPr>
              <a:xfrm>
                <a:off x="5266590" y="2276773"/>
                <a:ext cx="679994" cy="769441"/>
              </a:xfrm>
              <a:prstGeom prst="rect">
                <a:avLst/>
              </a:prstGeom>
              <a:blipFill>
                <a:blip r:embed="rId10"/>
                <a:stretch>
                  <a:fillRect l="-3636" r="-363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62C060AD-62E7-2D34-9D7F-1C4883AD5EEE}"/>
                  </a:ext>
                </a:extLst>
              </p:cNvPr>
              <p:cNvSpPr txBox="1"/>
              <p:nvPr/>
            </p:nvSpPr>
            <p:spPr>
              <a:xfrm>
                <a:off x="6785963" y="2430662"/>
                <a:ext cx="2184561" cy="461665"/>
              </a:xfrm>
              <a:prstGeom prst="rect">
                <a:avLst/>
              </a:prstGeom>
              <a:noFill/>
            </p:spPr>
            <p:txBody>
              <a:bodyPr wrap="square" rtlCol="0">
                <a:spAutoFit/>
              </a:bodyPr>
              <a:lstStyle/>
              <a:p>
                <a:r>
                  <a:rPr lang="en-US" sz="2400" dirty="0">
                    <a:latin typeface="Candara" panose="020E0502030303020204" pitchFamily="34" charset="0"/>
                  </a:rPr>
                  <a:t>Time</a:t>
                </a:r>
                <a:r>
                  <a:rPr lang="en-US" sz="2400" b="1" dirty="0">
                    <a:latin typeface="Candara" panose="020E0502030303020204" pitchFamily="34" charset="0"/>
                  </a:rPr>
                  <a:t> </a:t>
                </a:r>
                <a14:m>
                  <m:oMath xmlns:m="http://schemas.openxmlformats.org/officeDocument/2006/math">
                    <m:r>
                      <a:rPr lang="en-US" sz="2400" i="1" smtClean="0">
                        <a:solidFill>
                          <a:srgbClr val="0070C0"/>
                        </a:solidFill>
                        <a:latin typeface="Cambria Math" panose="02040503050406030204" pitchFamily="18" charset="0"/>
                      </a:rPr>
                      <m:t>𝑇</m:t>
                    </m:r>
                  </m:oMath>
                </a14:m>
                <a:endParaRPr lang="en-US" sz="2400" dirty="0">
                  <a:latin typeface="Candara" panose="020E0502030303020204" pitchFamily="34" charset="0"/>
                </a:endParaRPr>
              </a:p>
            </p:txBody>
          </p:sp>
        </mc:Choice>
        <mc:Fallback xmlns="">
          <p:sp>
            <p:nvSpPr>
              <p:cNvPr id="5" name="TextBox 4">
                <a:extLst>
                  <a:ext uri="{FF2B5EF4-FFF2-40B4-BE49-F238E27FC236}">
                    <a16:creationId xmlns:a16="http://schemas.microsoft.com/office/drawing/2014/main" id="{62C060AD-62E7-2D34-9D7F-1C4883AD5EEE}"/>
                  </a:ext>
                </a:extLst>
              </p:cNvPr>
              <p:cNvSpPr txBox="1">
                <a:spLocks noRot="1" noChangeAspect="1" noMove="1" noResize="1" noEditPoints="1" noAdjustHandles="1" noChangeArrowheads="1" noChangeShapeType="1" noTextEdit="1"/>
              </p:cNvSpPr>
              <p:nvPr/>
            </p:nvSpPr>
            <p:spPr>
              <a:xfrm>
                <a:off x="6785963" y="2430662"/>
                <a:ext cx="2184561" cy="461665"/>
              </a:xfrm>
              <a:prstGeom prst="rect">
                <a:avLst/>
              </a:prstGeom>
              <a:blipFill>
                <a:blip r:embed="rId11"/>
                <a:stretch>
                  <a:fillRect l="-4624" t="-8108" b="-297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B2CA797B-1AF8-B62D-77E3-B25AA5BD855F}"/>
                  </a:ext>
                </a:extLst>
              </p:cNvPr>
              <p:cNvSpPr txBox="1"/>
              <p:nvPr/>
            </p:nvSpPr>
            <p:spPr>
              <a:xfrm>
                <a:off x="841248" y="1170432"/>
                <a:ext cx="5257800" cy="461665"/>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m:rPr>
                          <m:nor/>
                        </m:rPr>
                        <a:rPr lang="en-US" sz="2400" dirty="0" smtClean="0">
                          <a:latin typeface="Candara" panose="020E0502030303020204" pitchFamily="34" charset="0"/>
                        </a:rPr>
                        <m:t>Adversary</m:t>
                      </m:r>
                      <m:r>
                        <a:rPr lang="en-US" sz="2400" b="1" i="1" dirty="0" smtClean="0">
                          <a:latin typeface="Cambria Math" panose="02040503050406030204" pitchFamily="18" charset="0"/>
                        </a:rPr>
                        <m:t> </m:t>
                      </m:r>
                      <m:r>
                        <a:rPr lang="en-US" sz="2400" b="1" i="1" smtClean="0">
                          <a:solidFill>
                            <a:srgbClr val="FF0000"/>
                          </a:solidFill>
                          <a:latin typeface="Cambria Math" panose="02040503050406030204" pitchFamily="18" charset="0"/>
                        </a:rPr>
                        <m:t>𝑨</m:t>
                      </m:r>
                    </m:oMath>
                  </m:oMathPara>
                </a14:m>
                <a:endParaRPr lang="en-US" sz="2400" b="1" dirty="0" err="1">
                  <a:solidFill>
                    <a:srgbClr val="FF0000"/>
                  </a:solidFill>
                  <a:latin typeface="Candara" panose="020E0502030303020204" pitchFamily="34" charset="0"/>
                </a:endParaRPr>
              </a:p>
            </p:txBody>
          </p:sp>
        </mc:Choice>
        <mc:Fallback xmlns="">
          <p:sp>
            <p:nvSpPr>
              <p:cNvPr id="9" name="TextBox 8">
                <a:extLst>
                  <a:ext uri="{FF2B5EF4-FFF2-40B4-BE49-F238E27FC236}">
                    <a16:creationId xmlns:a16="http://schemas.microsoft.com/office/drawing/2014/main" id="{B2CA797B-1AF8-B62D-77E3-B25AA5BD855F}"/>
                  </a:ext>
                </a:extLst>
              </p:cNvPr>
              <p:cNvSpPr txBox="1">
                <a:spLocks noRot="1" noChangeAspect="1" noMove="1" noResize="1" noEditPoints="1" noAdjustHandles="1" noChangeArrowheads="1" noChangeShapeType="1" noTextEdit="1"/>
              </p:cNvSpPr>
              <p:nvPr/>
            </p:nvSpPr>
            <p:spPr>
              <a:xfrm>
                <a:off x="841248" y="1170432"/>
                <a:ext cx="5257800" cy="461665"/>
              </a:xfrm>
              <a:prstGeom prst="rect">
                <a:avLst/>
              </a:prstGeom>
              <a:blipFill>
                <a:blip r:embed="rId12"/>
                <a:stretch>
                  <a:fillRect l="-964" b="-21622"/>
                </a:stretch>
              </a:blipFill>
            </p:spPr>
            <p:txBody>
              <a:bodyPr/>
              <a:lstStyle/>
              <a:p>
                <a:r>
                  <a:rPr lang="en-US">
                    <a:noFill/>
                  </a:rPr>
                  <a:t> </a:t>
                </a:r>
              </a:p>
            </p:txBody>
          </p:sp>
        </mc:Fallback>
      </mc:AlternateContent>
    </p:spTree>
    <p:extLst>
      <p:ext uri="{BB962C8B-B14F-4D97-AF65-F5344CB8AC3E}">
        <p14:creationId xmlns:p14="http://schemas.microsoft.com/office/powerpoint/2010/main" val="1206864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1"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par>
                                <p:cTn id="7" presetID="1" presetClass="exit" presetSubtype="0" fill="hold" grpId="1" nodeType="withEffect">
                                  <p:stCondLst>
                                    <p:cond delay="0"/>
                                  </p:stCondLst>
                                  <p:childTnLst>
                                    <p:set>
                                      <p:cBhvr>
                                        <p:cTn id="8" dur="1" fill="hold">
                                          <p:stCondLst>
                                            <p:cond delay="0"/>
                                          </p:stCondLst>
                                        </p:cTn>
                                        <p:tgtEl>
                                          <p:spTgt spid="3"/>
                                        </p:tgtEl>
                                        <p:attrNameLst>
                                          <p:attrName>style.visibility</p:attrName>
                                        </p:attrNameLst>
                                      </p:cBhvr>
                                      <p:to>
                                        <p:strVal val="hidden"/>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8"/>
                                        </p:tgtEl>
                                        <p:attrNameLst>
                                          <p:attrName>style.visibility</p:attrName>
                                        </p:attrNameLst>
                                      </p:cBhvr>
                                      <p:to>
                                        <p:strVal val="visible"/>
                                      </p:to>
                                    </p:set>
                                  </p:childTnLst>
                                </p:cTn>
                              </p:par>
                              <p:par>
                                <p:cTn id="27" presetID="1" presetClass="exit"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7" grpId="0"/>
      <p:bldP spid="6" grpId="0"/>
      <p:bldP spid="48" grpId="0"/>
      <p:bldP spid="12" grpId="0"/>
      <p:bldP spid="13" grpId="0"/>
      <p:bldP spid="17" grpId="0"/>
      <p:bldP spid="8" grpId="0"/>
      <p:bldP spid="10" grpId="0"/>
      <p:bldP spid="18" grpId="0"/>
      <p:bldP spid="3" grpId="1"/>
      <p:bldP spid="5" grpId="1"/>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BE6C2-6D13-4816-5208-5C9AA4AFBC87}"/>
              </a:ext>
            </a:extLst>
          </p:cNvPr>
          <p:cNvSpPr>
            <a:spLocks noGrp="1"/>
          </p:cNvSpPr>
          <p:nvPr>
            <p:ph type="title"/>
          </p:nvPr>
        </p:nvSpPr>
        <p:spPr/>
        <p:txBody>
          <a:bodyPr/>
          <a:lstStyle/>
          <a:p>
            <a:r>
              <a:rPr lang="en-US" dirty="0"/>
              <a:t>Two-block MD – Collision Resistance</a:t>
            </a:r>
          </a:p>
        </p:txBody>
      </p:sp>
      <p:sp>
        <p:nvSpPr>
          <p:cNvPr id="4" name="Slide Number Placeholder 3">
            <a:extLst>
              <a:ext uri="{FF2B5EF4-FFF2-40B4-BE49-F238E27FC236}">
                <a16:creationId xmlns:a16="http://schemas.microsoft.com/office/drawing/2014/main" id="{2A09DB6A-024E-9A06-EB88-4E8345A76D84}"/>
              </a:ext>
            </a:extLst>
          </p:cNvPr>
          <p:cNvSpPr>
            <a:spLocks noGrp="1"/>
          </p:cNvSpPr>
          <p:nvPr>
            <p:ph type="sldNum" sz="quarter" idx="12"/>
          </p:nvPr>
        </p:nvSpPr>
        <p:spPr/>
        <p:txBody>
          <a:bodyPr/>
          <a:lstStyle/>
          <a:p>
            <a:fld id="{C7ABA984-2DFB-1240-9A7E-58F7E0AF05BD}" type="slidenum">
              <a:rPr lang="en-US" smtClean="0"/>
              <a:t>20</a:t>
            </a:fld>
            <a:endParaRPr lang="en-US"/>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46BF416D-9DAC-5F76-02D6-C0301F12B0C6}"/>
                  </a:ext>
                </a:extLst>
              </p:cNvPr>
              <p:cNvSpPr txBox="1"/>
              <p:nvPr/>
            </p:nvSpPr>
            <p:spPr>
              <a:xfrm>
                <a:off x="2597769" y="2236935"/>
                <a:ext cx="6996461" cy="1482778"/>
              </a:xfrm>
              <a:prstGeom prst="rect">
                <a:avLst/>
              </a:prstGeom>
              <a:solidFill>
                <a:schemeClr val="bg1">
                  <a:lumMod val="95000"/>
                </a:schemeClr>
              </a:solidFill>
              <a:ln>
                <a:solidFill>
                  <a:schemeClr val="tx1">
                    <a:lumMod val="50000"/>
                    <a:lumOff val="50000"/>
                  </a:schemeClr>
                </a:solidFill>
              </a:ln>
            </p:spPr>
            <p:txBody>
              <a:bodyPr wrap="square" lIns="182880" tIns="182880" rIns="182880" bIns="182880" rtlCol="0">
                <a:spAutoFit/>
              </a:bodyPr>
              <a:lstStyle/>
              <a:p>
                <a:pPr algn="l"/>
                <a:r>
                  <a:rPr lang="en-US" sz="2400" b="1" dirty="0">
                    <a:solidFill>
                      <a:srgbClr val="C00000"/>
                    </a:solidFill>
                    <a:latin typeface="Candara" panose="020E0502030303020204" pitchFamily="34" charset="0"/>
                  </a:rPr>
                  <a:t>Theorem.</a:t>
                </a:r>
                <a:r>
                  <a:rPr lang="en-US" sz="2400" dirty="0">
                    <a:solidFill>
                      <a:srgbClr val="C00000"/>
                    </a:solidFill>
                    <a:latin typeface="Candara" panose="020E0502030303020204" pitchFamily="34" charset="0"/>
                  </a:rPr>
                  <a:t> </a:t>
                </a:r>
                <a14:m>
                  <m:oMath xmlns:m="http://schemas.openxmlformats.org/officeDocument/2006/math">
                    <m:r>
                      <a:rPr lang="en-US" sz="2400" b="0" i="1" smtClean="0">
                        <a:solidFill>
                          <a:srgbClr val="0070C0"/>
                        </a:solidFill>
                        <a:latin typeface="Cambria Math" panose="02040503050406030204" pitchFamily="18" charset="0"/>
                      </a:rPr>
                      <m:t>∀</m:t>
                    </m:r>
                    <m:d>
                      <m:dPr>
                        <m:ctrlPr>
                          <a:rPr lang="en-US" sz="2400" b="0" i="1" smtClean="0">
                            <a:solidFill>
                              <a:srgbClr val="0070C0"/>
                            </a:solidFill>
                            <a:latin typeface="Cambria Math" panose="02040503050406030204" pitchFamily="18" charset="0"/>
                          </a:rPr>
                        </m:ctrlPr>
                      </m:dPr>
                      <m:e>
                        <m:sSub>
                          <m:sSubPr>
                            <m:ctrlPr>
                              <a:rPr lang="en-US" sz="2400" b="0" i="1" smtClean="0">
                                <a:solidFill>
                                  <a:srgbClr val="0070C0"/>
                                </a:solidFill>
                                <a:latin typeface="Cambria Math" panose="02040503050406030204" pitchFamily="18" charset="0"/>
                              </a:rPr>
                            </m:ctrlPr>
                          </m:sSubPr>
                          <m:e>
                            <m:r>
                              <a:rPr lang="en-US" sz="2400" b="0" i="1" smtClean="0">
                                <a:solidFill>
                                  <a:srgbClr val="0070C0"/>
                                </a:solidFill>
                                <a:latin typeface="Cambria Math" panose="02040503050406030204" pitchFamily="18" charset="0"/>
                              </a:rPr>
                              <m:t>𝑇</m:t>
                            </m:r>
                          </m:e>
                          <m:sub>
                            <m:r>
                              <a:rPr lang="en-US" sz="2400" b="0" i="1" smtClean="0">
                                <a:solidFill>
                                  <a:srgbClr val="0070C0"/>
                                </a:solidFill>
                                <a:latin typeface="Cambria Math" panose="02040503050406030204" pitchFamily="18" charset="0"/>
                              </a:rPr>
                              <m:t>1</m:t>
                            </m:r>
                          </m:sub>
                        </m:sSub>
                        <m:r>
                          <a:rPr lang="en-US" sz="2400" b="0" i="1" smtClean="0">
                            <a:solidFill>
                              <a:srgbClr val="0070C0"/>
                            </a:solidFill>
                            <a:latin typeface="Cambria Math" panose="02040503050406030204" pitchFamily="18" charset="0"/>
                          </a:rPr>
                          <m:t>,</m:t>
                        </m:r>
                        <m:sSub>
                          <m:sSubPr>
                            <m:ctrlPr>
                              <a:rPr lang="en-US" sz="2400" b="0" i="1" smtClean="0">
                                <a:solidFill>
                                  <a:srgbClr val="0070C0"/>
                                </a:solidFill>
                                <a:latin typeface="Cambria Math" panose="02040503050406030204" pitchFamily="18" charset="0"/>
                              </a:rPr>
                            </m:ctrlPr>
                          </m:sSubPr>
                          <m:e>
                            <m:r>
                              <a:rPr lang="en-US" sz="2400" b="0" i="1" smtClean="0">
                                <a:solidFill>
                                  <a:srgbClr val="0070C0"/>
                                </a:solidFill>
                                <a:latin typeface="Cambria Math" panose="02040503050406030204" pitchFamily="18" charset="0"/>
                              </a:rPr>
                              <m:t>𝑇</m:t>
                            </m:r>
                          </m:e>
                          <m:sub>
                            <m:r>
                              <a:rPr lang="en-US" sz="2400" b="0" i="1" smtClean="0">
                                <a:solidFill>
                                  <a:srgbClr val="0070C0"/>
                                </a:solidFill>
                                <a:latin typeface="Cambria Math" panose="02040503050406030204" pitchFamily="18" charset="0"/>
                              </a:rPr>
                              <m:t>2</m:t>
                            </m:r>
                          </m:sub>
                        </m:sSub>
                      </m:e>
                    </m:d>
                  </m:oMath>
                </a14:m>
                <a:r>
                  <a:rPr lang="en-US" sz="2400" dirty="0">
                    <a:latin typeface="Candara" panose="020E0502030303020204" pitchFamily="34" charset="0"/>
                  </a:rPr>
                  <a:t>-adversaries </a:t>
                </a:r>
                <a14:m>
                  <m:oMath xmlns:m="http://schemas.openxmlformats.org/officeDocument/2006/math">
                    <m:r>
                      <a:rPr lang="en-US" sz="2400" b="0" i="1" smtClean="0">
                        <a:solidFill>
                          <a:srgbClr val="FF0000"/>
                        </a:solidFill>
                        <a:latin typeface="Cambria Math" panose="02040503050406030204" pitchFamily="18" charset="0"/>
                      </a:rPr>
                      <m:t>𝐴</m:t>
                    </m:r>
                  </m:oMath>
                </a14:m>
                <a:endParaRPr lang="en-US" sz="2400" i="1" dirty="0">
                  <a:latin typeface="Candara" panose="020E0502030303020204" pitchFamily="34" charset="0"/>
                </a:endParaRPr>
              </a:p>
              <a:p>
                <a:pPr/>
                <a14:m>
                  <m:oMathPara xmlns:m="http://schemas.openxmlformats.org/officeDocument/2006/math">
                    <m:oMathParaPr>
                      <m:jc m:val="centerGroup"/>
                    </m:oMathParaPr>
                    <m:oMath xmlns:m="http://schemas.openxmlformats.org/officeDocument/2006/math">
                      <m:r>
                        <m:rPr>
                          <m:sty m:val="p"/>
                        </m:rPr>
                        <a:rPr lang="en-US" sz="2400" b="0" i="0" smtClean="0">
                          <a:solidFill>
                            <a:srgbClr val="0070C0"/>
                          </a:solidFill>
                          <a:latin typeface="Cambria Math" panose="02040503050406030204" pitchFamily="18" charset="0"/>
                        </a:rPr>
                        <m:t>Ad</m:t>
                      </m:r>
                      <m:sSubSup>
                        <m:sSubSupPr>
                          <m:ctrlPr>
                            <a:rPr lang="en-US" sz="2400" b="0" i="1" smtClean="0">
                              <a:solidFill>
                                <a:srgbClr val="0070C0"/>
                              </a:solidFill>
                              <a:latin typeface="Cambria Math" panose="02040503050406030204" pitchFamily="18" charset="0"/>
                            </a:rPr>
                          </m:ctrlPr>
                        </m:sSubSupPr>
                        <m:e>
                          <m:r>
                            <m:rPr>
                              <m:sty m:val="p"/>
                            </m:rPr>
                            <a:rPr lang="en-US" sz="2400" b="0" i="0" smtClean="0">
                              <a:solidFill>
                                <a:srgbClr val="0070C0"/>
                              </a:solidFill>
                              <a:latin typeface="Cambria Math" panose="02040503050406030204" pitchFamily="18" charset="0"/>
                            </a:rPr>
                            <m:t>v</m:t>
                          </m:r>
                        </m:e>
                        <m:sub>
                          <m:r>
                            <a:rPr lang="en-US" sz="2400" b="0" i="0" smtClean="0">
                              <a:solidFill>
                                <a:srgbClr val="0070C0"/>
                              </a:solidFill>
                              <a:latin typeface="Cambria Math" panose="02040503050406030204" pitchFamily="18" charset="0"/>
                            </a:rPr>
                            <m:t>2−</m:t>
                          </m:r>
                          <m:sSup>
                            <m:sSupPr>
                              <m:ctrlPr>
                                <a:rPr lang="en-US" sz="2400" b="0" i="1" smtClean="0">
                                  <a:solidFill>
                                    <a:srgbClr val="0070C0"/>
                                  </a:solidFill>
                                  <a:latin typeface="Cambria Math" panose="02040503050406030204" pitchFamily="18" charset="0"/>
                                </a:rPr>
                              </m:ctrlPr>
                            </m:sSupPr>
                            <m:e>
                              <m:r>
                                <m:rPr>
                                  <m:sty m:val="p"/>
                                </m:rPr>
                                <a:rPr lang="en-US" sz="2400" b="0" i="0" smtClean="0">
                                  <a:solidFill>
                                    <a:srgbClr val="0070C0"/>
                                  </a:solidFill>
                                  <a:latin typeface="Cambria Math" panose="02040503050406030204" pitchFamily="18" charset="0"/>
                                </a:rPr>
                                <m:t>MD</m:t>
                              </m:r>
                            </m:e>
                            <m:sup>
                              <m:r>
                                <m:rPr>
                                  <m:sty m:val="p"/>
                                </m:rPr>
                                <a:rPr lang="en-US" sz="2400" b="0" i="0" smtClean="0">
                                  <a:solidFill>
                                    <a:srgbClr val="0070C0"/>
                                  </a:solidFill>
                                  <a:latin typeface="Cambria Math" panose="02040503050406030204" pitchFamily="18" charset="0"/>
                                </a:rPr>
                                <m:t>h</m:t>
                              </m:r>
                            </m:sup>
                          </m:sSup>
                        </m:sub>
                        <m:sup>
                          <m:r>
                            <m:rPr>
                              <m:sty m:val="p"/>
                            </m:rPr>
                            <a:rPr lang="en-US" sz="2400" b="0" i="0" smtClean="0">
                              <a:solidFill>
                                <a:srgbClr val="0070C0"/>
                              </a:solidFill>
                              <a:latin typeface="Cambria Math" panose="02040503050406030204" pitchFamily="18" charset="0"/>
                            </a:rPr>
                            <m:t>cr</m:t>
                          </m:r>
                        </m:sup>
                      </m:sSubSup>
                      <m:d>
                        <m:dPr>
                          <m:ctrlPr>
                            <a:rPr lang="en-US" sz="2400" b="0" i="1" smtClean="0">
                              <a:solidFill>
                                <a:srgbClr val="0070C0"/>
                              </a:solidFill>
                              <a:latin typeface="Cambria Math" panose="02040503050406030204" pitchFamily="18" charset="0"/>
                            </a:rPr>
                          </m:ctrlPr>
                        </m:dPr>
                        <m:e>
                          <m:r>
                            <a:rPr lang="en-US" sz="2400" i="1" smtClean="0">
                              <a:solidFill>
                                <a:srgbClr val="FF0000"/>
                              </a:solidFill>
                              <a:latin typeface="Cambria Math" panose="02040503050406030204" pitchFamily="18" charset="0"/>
                            </a:rPr>
                            <m:t>𝐴</m:t>
                          </m:r>
                        </m:e>
                      </m:d>
                      <m:r>
                        <a:rPr lang="en-US" sz="2400" b="0" i="1" smtClean="0">
                          <a:solidFill>
                            <a:srgbClr val="0070C0"/>
                          </a:solidFill>
                          <a:latin typeface="Cambria Math" panose="02040503050406030204" pitchFamily="18" charset="0"/>
                        </a:rPr>
                        <m:t>≤</m:t>
                      </m:r>
                      <m:f>
                        <m:fPr>
                          <m:ctrlPr>
                            <a:rPr lang="en-US" sz="2400" b="0" i="1" smtClean="0">
                              <a:solidFill>
                                <a:srgbClr val="0070C0"/>
                              </a:solidFill>
                              <a:latin typeface="Cambria Math" panose="02040503050406030204" pitchFamily="18" charset="0"/>
                            </a:rPr>
                          </m:ctrlPr>
                        </m:fPr>
                        <m:num>
                          <m:sSubSup>
                            <m:sSubSupPr>
                              <m:ctrlPr>
                                <a:rPr lang="en-US" sz="2400" b="1" i="1" smtClean="0">
                                  <a:solidFill>
                                    <a:srgbClr val="0070C0"/>
                                  </a:solidFill>
                                  <a:latin typeface="Cambria Math" panose="02040503050406030204" pitchFamily="18" charset="0"/>
                                </a:rPr>
                              </m:ctrlPr>
                            </m:sSubSupPr>
                            <m:e>
                              <m:r>
                                <a:rPr lang="en-US" sz="2400" b="0" i="1" smtClean="0">
                                  <a:solidFill>
                                    <a:srgbClr val="0070C0"/>
                                  </a:solidFill>
                                  <a:latin typeface="Cambria Math" panose="02040503050406030204" pitchFamily="18" charset="0"/>
                                </a:rPr>
                                <m:t>𝑇</m:t>
                              </m:r>
                            </m:e>
                            <m:sub>
                              <m:r>
                                <a:rPr lang="en-US" sz="2400" b="0" i="1" smtClean="0">
                                  <a:solidFill>
                                    <a:srgbClr val="0070C0"/>
                                  </a:solidFill>
                                  <a:latin typeface="Cambria Math" panose="02040503050406030204" pitchFamily="18" charset="0"/>
                                </a:rPr>
                                <m:t>2</m:t>
                              </m:r>
                            </m:sub>
                            <m:sup>
                              <m:r>
                                <a:rPr lang="en-US" sz="2400" b="0" i="1" smtClean="0">
                                  <a:solidFill>
                                    <a:srgbClr val="0070C0"/>
                                  </a:solidFill>
                                  <a:latin typeface="Cambria Math" panose="02040503050406030204" pitchFamily="18" charset="0"/>
                                </a:rPr>
                                <m:t>2</m:t>
                              </m:r>
                            </m:sup>
                          </m:sSubSup>
                        </m:num>
                        <m:den>
                          <m:sSup>
                            <m:sSupPr>
                              <m:ctrlPr>
                                <a:rPr lang="en-US" sz="2400" b="0" i="1" smtClean="0">
                                  <a:solidFill>
                                    <a:srgbClr val="0070C0"/>
                                  </a:solidFill>
                                  <a:latin typeface="Cambria Math" panose="02040503050406030204" pitchFamily="18" charset="0"/>
                                </a:rPr>
                              </m:ctrlPr>
                            </m:sSupPr>
                            <m:e>
                              <m:r>
                                <a:rPr lang="en-US" sz="2400" b="0" i="1" smtClean="0">
                                  <a:solidFill>
                                    <a:srgbClr val="0070C0"/>
                                  </a:solidFill>
                                  <a:latin typeface="Cambria Math" panose="02040503050406030204" pitchFamily="18" charset="0"/>
                                </a:rPr>
                                <m:t>2</m:t>
                              </m:r>
                            </m:e>
                            <m:sup>
                              <m:r>
                                <a:rPr lang="en-US" sz="2400" b="0" i="1" smtClean="0">
                                  <a:solidFill>
                                    <a:srgbClr val="0070C0"/>
                                  </a:solidFill>
                                  <a:latin typeface="Cambria Math" panose="02040503050406030204" pitchFamily="18" charset="0"/>
                                </a:rPr>
                                <m:t>𝑛</m:t>
                              </m:r>
                            </m:sup>
                          </m:sSup>
                        </m:den>
                      </m:f>
                      <m:r>
                        <a:rPr lang="en-US" sz="2400" b="0" i="1" smtClean="0">
                          <a:solidFill>
                            <a:srgbClr val="0070C0"/>
                          </a:solidFill>
                          <a:latin typeface="Cambria Math" panose="02040503050406030204" pitchFamily="18" charset="0"/>
                        </a:rPr>
                        <m:t>+</m:t>
                      </m:r>
                      <m:f>
                        <m:fPr>
                          <m:ctrlPr>
                            <a:rPr lang="en-US" sz="2400" b="0" i="1" smtClean="0">
                              <a:solidFill>
                                <a:srgbClr val="0070C0"/>
                              </a:solidFill>
                              <a:latin typeface="Cambria Math" panose="02040503050406030204" pitchFamily="18" charset="0"/>
                            </a:rPr>
                          </m:ctrlPr>
                        </m:fPr>
                        <m:num>
                          <m:sSub>
                            <m:sSubPr>
                              <m:ctrlPr>
                                <a:rPr lang="en-US" sz="2400" b="0" i="1" smtClean="0">
                                  <a:solidFill>
                                    <a:srgbClr val="0070C0"/>
                                  </a:solidFill>
                                  <a:latin typeface="Cambria Math" panose="02040503050406030204" pitchFamily="18" charset="0"/>
                                </a:rPr>
                              </m:ctrlPr>
                            </m:sSubPr>
                            <m:e>
                              <m:r>
                                <a:rPr lang="en-US" sz="2400" b="0" i="1" smtClean="0">
                                  <a:solidFill>
                                    <a:srgbClr val="0070C0"/>
                                  </a:solidFill>
                                  <a:latin typeface="Cambria Math" panose="02040503050406030204" pitchFamily="18" charset="0"/>
                                </a:rPr>
                                <m:t>𝑇</m:t>
                              </m:r>
                            </m:e>
                            <m:sub>
                              <m:r>
                                <a:rPr lang="en-US" sz="2400" b="0" i="1" smtClean="0">
                                  <a:solidFill>
                                    <a:srgbClr val="0070C0"/>
                                  </a:solidFill>
                                  <a:latin typeface="Cambria Math" panose="02040503050406030204" pitchFamily="18" charset="0"/>
                                </a:rPr>
                                <m:t>1</m:t>
                              </m:r>
                            </m:sub>
                          </m:sSub>
                          <m:sSub>
                            <m:sSubPr>
                              <m:ctrlPr>
                                <a:rPr lang="en-US" sz="2400" b="0" i="1" smtClean="0">
                                  <a:solidFill>
                                    <a:srgbClr val="0070C0"/>
                                  </a:solidFill>
                                  <a:latin typeface="Cambria Math" panose="02040503050406030204" pitchFamily="18" charset="0"/>
                                </a:rPr>
                              </m:ctrlPr>
                            </m:sSubPr>
                            <m:e>
                              <m:r>
                                <a:rPr lang="en-US" sz="2400" b="0" i="1" smtClean="0">
                                  <a:solidFill>
                                    <a:srgbClr val="0070C0"/>
                                  </a:solidFill>
                                  <a:latin typeface="Cambria Math" panose="02040503050406030204" pitchFamily="18" charset="0"/>
                                </a:rPr>
                                <m:t>𝑇</m:t>
                              </m:r>
                            </m:e>
                            <m:sub>
                              <m:r>
                                <a:rPr lang="en-US" sz="2400" b="0" i="1" smtClean="0">
                                  <a:solidFill>
                                    <a:srgbClr val="0070C0"/>
                                  </a:solidFill>
                                  <a:latin typeface="Cambria Math" panose="02040503050406030204" pitchFamily="18" charset="0"/>
                                </a:rPr>
                                <m:t>2</m:t>
                              </m:r>
                            </m:sub>
                          </m:sSub>
                        </m:num>
                        <m:den>
                          <m:sSup>
                            <m:sSupPr>
                              <m:ctrlPr>
                                <a:rPr lang="en-US" sz="2400" b="0" i="1" smtClean="0">
                                  <a:solidFill>
                                    <a:srgbClr val="0070C0"/>
                                  </a:solidFill>
                                  <a:latin typeface="Cambria Math" panose="02040503050406030204" pitchFamily="18" charset="0"/>
                                </a:rPr>
                              </m:ctrlPr>
                            </m:sSupPr>
                            <m:e>
                              <m:r>
                                <a:rPr lang="en-US" sz="2400" b="0" i="1" smtClean="0">
                                  <a:solidFill>
                                    <a:srgbClr val="0070C0"/>
                                  </a:solidFill>
                                  <a:latin typeface="Cambria Math" panose="02040503050406030204" pitchFamily="18" charset="0"/>
                                </a:rPr>
                                <m:t>2</m:t>
                              </m:r>
                            </m:e>
                            <m:sup>
                              <m:r>
                                <a:rPr lang="en-US" sz="2400" b="0" i="1" smtClean="0">
                                  <a:solidFill>
                                    <a:srgbClr val="0070C0"/>
                                  </a:solidFill>
                                  <a:latin typeface="Cambria Math" panose="02040503050406030204" pitchFamily="18" charset="0"/>
                                </a:rPr>
                                <m:t>1.5</m:t>
                              </m:r>
                              <m:r>
                                <a:rPr lang="en-US" sz="2400" b="0" i="1" smtClean="0">
                                  <a:solidFill>
                                    <a:srgbClr val="0070C0"/>
                                  </a:solidFill>
                                  <a:latin typeface="Cambria Math" panose="02040503050406030204" pitchFamily="18" charset="0"/>
                                </a:rPr>
                                <m:t>𝑛</m:t>
                              </m:r>
                            </m:sup>
                          </m:sSup>
                        </m:den>
                      </m:f>
                      <m:r>
                        <a:rPr lang="en-US" sz="2400" b="0" i="1" smtClean="0">
                          <a:solidFill>
                            <a:srgbClr val="0070C0"/>
                          </a:solidFill>
                          <a:latin typeface="Cambria Math" panose="02040503050406030204" pitchFamily="18" charset="0"/>
                        </a:rPr>
                        <m:t>+</m:t>
                      </m:r>
                      <m:f>
                        <m:fPr>
                          <m:ctrlPr>
                            <a:rPr lang="en-US" sz="2400" i="1">
                              <a:solidFill>
                                <a:srgbClr val="0070C0"/>
                              </a:solidFill>
                              <a:latin typeface="Cambria Math" panose="02040503050406030204" pitchFamily="18" charset="0"/>
                            </a:rPr>
                          </m:ctrlPr>
                        </m:fPr>
                        <m:num>
                          <m:sSub>
                            <m:sSubPr>
                              <m:ctrlPr>
                                <a:rPr lang="en-US" sz="2400" i="1">
                                  <a:solidFill>
                                    <a:srgbClr val="0070C0"/>
                                  </a:solidFill>
                                  <a:latin typeface="Cambria Math" panose="02040503050406030204" pitchFamily="18" charset="0"/>
                                </a:rPr>
                              </m:ctrlPr>
                            </m:sSubPr>
                            <m:e>
                              <m:r>
                                <a:rPr lang="en-US" sz="2400" i="1">
                                  <a:solidFill>
                                    <a:srgbClr val="0070C0"/>
                                  </a:solidFill>
                                  <a:latin typeface="Cambria Math" panose="02040503050406030204" pitchFamily="18" charset="0"/>
                                </a:rPr>
                                <m:t>𝑇</m:t>
                              </m:r>
                            </m:e>
                            <m:sub>
                              <m:r>
                                <a:rPr lang="en-US" sz="2400" i="1">
                                  <a:solidFill>
                                    <a:srgbClr val="0070C0"/>
                                  </a:solidFill>
                                  <a:latin typeface="Cambria Math" panose="02040503050406030204" pitchFamily="18" charset="0"/>
                                </a:rPr>
                                <m:t>1</m:t>
                              </m:r>
                            </m:sub>
                          </m:sSub>
                        </m:num>
                        <m:den>
                          <m:sSup>
                            <m:sSupPr>
                              <m:ctrlPr>
                                <a:rPr lang="en-US" sz="2400" i="1">
                                  <a:solidFill>
                                    <a:srgbClr val="0070C0"/>
                                  </a:solidFill>
                                  <a:latin typeface="Cambria Math" panose="02040503050406030204" pitchFamily="18" charset="0"/>
                                </a:rPr>
                              </m:ctrlPr>
                            </m:sSupPr>
                            <m:e>
                              <m:r>
                                <a:rPr lang="en-US" sz="2400" i="1">
                                  <a:solidFill>
                                    <a:srgbClr val="0070C0"/>
                                  </a:solidFill>
                                  <a:latin typeface="Cambria Math" panose="02040503050406030204" pitchFamily="18" charset="0"/>
                                </a:rPr>
                                <m:t>2</m:t>
                              </m:r>
                            </m:e>
                            <m:sup>
                              <m:r>
                                <a:rPr lang="en-US" sz="2400" i="1">
                                  <a:solidFill>
                                    <a:srgbClr val="0070C0"/>
                                  </a:solidFill>
                                  <a:latin typeface="Cambria Math" panose="02040503050406030204" pitchFamily="18" charset="0"/>
                                </a:rPr>
                                <m:t>1.25</m:t>
                              </m:r>
                              <m:r>
                                <a:rPr lang="en-US" sz="2400" i="1">
                                  <a:solidFill>
                                    <a:srgbClr val="0070C0"/>
                                  </a:solidFill>
                                  <a:latin typeface="Cambria Math" panose="02040503050406030204" pitchFamily="18" charset="0"/>
                                </a:rPr>
                                <m:t>𝑛</m:t>
                              </m:r>
                            </m:sup>
                          </m:sSup>
                        </m:den>
                      </m:f>
                      <m:r>
                        <a:rPr lang="en-US" sz="2400" i="1">
                          <a:solidFill>
                            <a:srgbClr val="0070C0"/>
                          </a:solidFill>
                          <a:latin typeface="Cambria Math" panose="02040503050406030204" pitchFamily="18" charset="0"/>
                        </a:rPr>
                        <m:t>+</m:t>
                      </m:r>
                      <m:f>
                        <m:fPr>
                          <m:ctrlPr>
                            <a:rPr lang="en-US" sz="2400" i="1">
                              <a:solidFill>
                                <a:srgbClr val="0070C0"/>
                              </a:solidFill>
                              <a:latin typeface="Cambria Math" panose="02040503050406030204" pitchFamily="18" charset="0"/>
                            </a:rPr>
                          </m:ctrlPr>
                        </m:fPr>
                        <m:num>
                          <m:sSubSup>
                            <m:sSubSupPr>
                              <m:ctrlPr>
                                <a:rPr lang="en-US" sz="2400" i="1">
                                  <a:solidFill>
                                    <a:srgbClr val="0070C0"/>
                                  </a:solidFill>
                                  <a:latin typeface="Cambria Math" panose="02040503050406030204" pitchFamily="18" charset="0"/>
                                </a:rPr>
                              </m:ctrlPr>
                            </m:sSubSupPr>
                            <m:e>
                              <m:r>
                                <a:rPr lang="en-US" sz="2400" i="1">
                                  <a:solidFill>
                                    <a:srgbClr val="0070C0"/>
                                  </a:solidFill>
                                  <a:latin typeface="Cambria Math" panose="02040503050406030204" pitchFamily="18" charset="0"/>
                                </a:rPr>
                                <m:t>𝑇</m:t>
                              </m:r>
                            </m:e>
                            <m:sub>
                              <m:r>
                                <a:rPr lang="en-US" sz="2400" i="1">
                                  <a:solidFill>
                                    <a:srgbClr val="0070C0"/>
                                  </a:solidFill>
                                  <a:latin typeface="Cambria Math" panose="02040503050406030204" pitchFamily="18" charset="0"/>
                                </a:rPr>
                                <m:t>1</m:t>
                              </m:r>
                            </m:sub>
                            <m:sup>
                              <m:r>
                                <a:rPr lang="en-US" sz="2400" i="1">
                                  <a:solidFill>
                                    <a:srgbClr val="0070C0"/>
                                  </a:solidFill>
                                  <a:latin typeface="Cambria Math" panose="02040503050406030204" pitchFamily="18" charset="0"/>
                                </a:rPr>
                                <m:t>2</m:t>
                              </m:r>
                            </m:sup>
                          </m:sSubSup>
                        </m:num>
                        <m:den>
                          <m:sSup>
                            <m:sSupPr>
                              <m:ctrlPr>
                                <a:rPr lang="en-US" sz="2400" i="1">
                                  <a:solidFill>
                                    <a:srgbClr val="0070C0"/>
                                  </a:solidFill>
                                  <a:latin typeface="Cambria Math" panose="02040503050406030204" pitchFamily="18" charset="0"/>
                                </a:rPr>
                              </m:ctrlPr>
                            </m:sSupPr>
                            <m:e>
                              <m:r>
                                <a:rPr lang="en-US" sz="2400" i="1">
                                  <a:solidFill>
                                    <a:srgbClr val="0070C0"/>
                                  </a:solidFill>
                                  <a:latin typeface="Cambria Math" panose="02040503050406030204" pitchFamily="18" charset="0"/>
                                </a:rPr>
                                <m:t>2</m:t>
                              </m:r>
                            </m:e>
                            <m:sup>
                              <m:r>
                                <a:rPr lang="en-US" sz="2400" i="1">
                                  <a:solidFill>
                                    <a:srgbClr val="0070C0"/>
                                  </a:solidFill>
                                  <a:latin typeface="Cambria Math" panose="02040503050406030204" pitchFamily="18" charset="0"/>
                                </a:rPr>
                                <m:t>7</m:t>
                              </m:r>
                              <m:r>
                                <a:rPr lang="en-US" sz="2400" i="1">
                                  <a:solidFill>
                                    <a:srgbClr val="0070C0"/>
                                  </a:solidFill>
                                  <a:latin typeface="Cambria Math" panose="02040503050406030204" pitchFamily="18" charset="0"/>
                                </a:rPr>
                                <m:t>𝑛</m:t>
                              </m:r>
                              <m:r>
                                <a:rPr lang="en-US" sz="2400" i="1">
                                  <a:solidFill>
                                    <a:srgbClr val="0070C0"/>
                                  </a:solidFill>
                                  <a:latin typeface="Cambria Math" panose="02040503050406030204" pitchFamily="18" charset="0"/>
                                </a:rPr>
                                <m:t>/3</m:t>
                              </m:r>
                            </m:sup>
                          </m:sSup>
                        </m:den>
                      </m:f>
                    </m:oMath>
                  </m:oMathPara>
                </a14:m>
                <a:endParaRPr lang="en-US" sz="2400" b="0" i="1" dirty="0">
                  <a:solidFill>
                    <a:srgbClr val="0070C0"/>
                  </a:solidFill>
                  <a:latin typeface="Candara" panose="020E0502030303020204" pitchFamily="34" charset="0"/>
                </a:endParaRPr>
              </a:p>
            </p:txBody>
          </p:sp>
        </mc:Choice>
        <mc:Fallback xmlns="">
          <p:sp>
            <p:nvSpPr>
              <p:cNvPr id="6" name="TextBox 5">
                <a:extLst>
                  <a:ext uri="{FF2B5EF4-FFF2-40B4-BE49-F238E27FC236}">
                    <a16:creationId xmlns:a16="http://schemas.microsoft.com/office/drawing/2014/main" id="{46BF416D-9DAC-5F76-02D6-C0301F12B0C6}"/>
                  </a:ext>
                </a:extLst>
              </p:cNvPr>
              <p:cNvSpPr txBox="1">
                <a:spLocks noRot="1" noChangeAspect="1" noMove="1" noResize="1" noEditPoints="1" noAdjustHandles="1" noChangeArrowheads="1" noChangeShapeType="1" noTextEdit="1"/>
              </p:cNvSpPr>
              <p:nvPr/>
            </p:nvSpPr>
            <p:spPr>
              <a:xfrm>
                <a:off x="2597769" y="2236935"/>
                <a:ext cx="6996461" cy="1482778"/>
              </a:xfrm>
              <a:prstGeom prst="rect">
                <a:avLst/>
              </a:prstGeom>
              <a:blipFill>
                <a:blip r:embed="rId3"/>
                <a:stretch>
                  <a:fillRect/>
                </a:stretch>
              </a:blipFill>
              <a:ln>
                <a:solidFill>
                  <a:schemeClr val="tx1">
                    <a:lumMod val="50000"/>
                    <a:lumOff val="50000"/>
                  </a:schemeClr>
                </a:solidFill>
              </a:ln>
            </p:spPr>
            <p:txBody>
              <a:bodyPr/>
              <a:lstStyle/>
              <a:p>
                <a:r>
                  <a:rPr lang="en-US">
                    <a:noFill/>
                  </a:rPr>
                  <a:t> </a:t>
                </a:r>
              </a:p>
            </p:txBody>
          </p:sp>
        </mc:Fallback>
      </mc:AlternateContent>
      <p:sp>
        <p:nvSpPr>
          <p:cNvPr id="12" name="Oval 11">
            <a:extLst>
              <a:ext uri="{FF2B5EF4-FFF2-40B4-BE49-F238E27FC236}">
                <a16:creationId xmlns:a16="http://schemas.microsoft.com/office/drawing/2014/main" id="{B11B2F10-86B4-B059-6A57-33C0E9E40232}"/>
              </a:ext>
            </a:extLst>
          </p:cNvPr>
          <p:cNvSpPr/>
          <p:nvPr/>
        </p:nvSpPr>
        <p:spPr>
          <a:xfrm>
            <a:off x="5179342" y="2658601"/>
            <a:ext cx="916455" cy="1060240"/>
          </a:xfrm>
          <a:prstGeom prst="ellipse">
            <a:avLst/>
          </a:prstGeom>
          <a:solidFill>
            <a:srgbClr val="FFFD78">
              <a:alpha val="14902"/>
            </a:srgbClr>
          </a:solidFill>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latin typeface="Candara" panose="020E0502030303020204" pitchFamily="34" charset="0"/>
            </a:endParaRPr>
          </a:p>
        </p:txBody>
      </p:sp>
      <p:sp>
        <p:nvSpPr>
          <p:cNvPr id="3" name="TextBox 2">
            <a:extLst>
              <a:ext uri="{FF2B5EF4-FFF2-40B4-BE49-F238E27FC236}">
                <a16:creationId xmlns:a16="http://schemas.microsoft.com/office/drawing/2014/main" id="{BA0838DD-E906-F95F-58EE-28371D22BA1B}"/>
              </a:ext>
            </a:extLst>
          </p:cNvPr>
          <p:cNvSpPr txBox="1"/>
          <p:nvPr/>
        </p:nvSpPr>
        <p:spPr>
          <a:xfrm>
            <a:off x="3509741" y="5292546"/>
            <a:ext cx="2401337" cy="1200329"/>
          </a:xfrm>
          <a:prstGeom prst="rect">
            <a:avLst/>
          </a:prstGeom>
          <a:noFill/>
        </p:spPr>
        <p:txBody>
          <a:bodyPr wrap="square" rtlCol="0">
            <a:spAutoFit/>
          </a:bodyPr>
          <a:lstStyle/>
          <a:p>
            <a:r>
              <a:rPr lang="en-US" sz="2400" dirty="0">
                <a:solidFill>
                  <a:srgbClr val="C00000"/>
                </a:solidFill>
                <a:latin typeface="Candara" panose="020E0502030303020204" pitchFamily="34" charset="0"/>
              </a:rPr>
              <a:t>Online-only attack (tight)</a:t>
            </a:r>
          </a:p>
          <a:p>
            <a:pPr algn="l"/>
            <a:endParaRPr lang="en-US" sz="2400" dirty="0">
              <a:solidFill>
                <a:srgbClr val="C00000"/>
              </a:solidFill>
              <a:latin typeface="Candara" panose="020E0502030303020204" pitchFamily="34" charset="0"/>
            </a:endParaRPr>
          </a:p>
        </p:txBody>
      </p:sp>
      <p:cxnSp>
        <p:nvCxnSpPr>
          <p:cNvPr id="5" name="Straight Arrow Connector 4">
            <a:extLst>
              <a:ext uri="{FF2B5EF4-FFF2-40B4-BE49-F238E27FC236}">
                <a16:creationId xmlns:a16="http://schemas.microsoft.com/office/drawing/2014/main" id="{E415A1FC-C55E-2AD4-18EA-CEF8037D248A}"/>
              </a:ext>
            </a:extLst>
          </p:cNvPr>
          <p:cNvCxnSpPr>
            <a:cxnSpLocks/>
          </p:cNvCxnSpPr>
          <p:nvPr/>
        </p:nvCxnSpPr>
        <p:spPr>
          <a:xfrm flipH="1">
            <a:off x="4818292" y="3698978"/>
            <a:ext cx="715151" cy="162409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3EE468DF-C6EF-73F3-40B1-22FD51CC7F71}"/>
              </a:ext>
            </a:extLst>
          </p:cNvPr>
          <p:cNvSpPr txBox="1"/>
          <p:nvPr/>
        </p:nvSpPr>
        <p:spPr>
          <a:xfrm>
            <a:off x="8498589" y="4556361"/>
            <a:ext cx="2666665" cy="1200329"/>
          </a:xfrm>
          <a:prstGeom prst="rect">
            <a:avLst/>
          </a:prstGeom>
          <a:noFill/>
        </p:spPr>
        <p:txBody>
          <a:bodyPr wrap="square" rtlCol="0">
            <a:spAutoFit/>
          </a:bodyPr>
          <a:lstStyle/>
          <a:p>
            <a:r>
              <a:rPr lang="en-US" sz="2400" dirty="0">
                <a:solidFill>
                  <a:srgbClr val="C00000"/>
                </a:solidFill>
                <a:latin typeface="Candara" panose="020E0502030303020204" pitchFamily="34" charset="0"/>
              </a:rPr>
              <a:t>Offline-only attacks, likely not tight!</a:t>
            </a:r>
          </a:p>
        </p:txBody>
      </p:sp>
      <p:sp>
        <p:nvSpPr>
          <p:cNvPr id="18" name="Oval 17">
            <a:extLst>
              <a:ext uri="{FF2B5EF4-FFF2-40B4-BE49-F238E27FC236}">
                <a16:creationId xmlns:a16="http://schemas.microsoft.com/office/drawing/2014/main" id="{C76E1D31-6679-BB56-9268-47985D1C832D}"/>
              </a:ext>
            </a:extLst>
          </p:cNvPr>
          <p:cNvSpPr/>
          <p:nvPr/>
        </p:nvSpPr>
        <p:spPr>
          <a:xfrm>
            <a:off x="6909744" y="2692941"/>
            <a:ext cx="1099508" cy="1060240"/>
          </a:xfrm>
          <a:prstGeom prst="ellipse">
            <a:avLst/>
          </a:prstGeom>
          <a:solidFill>
            <a:srgbClr val="FFFD78">
              <a:alpha val="14902"/>
            </a:srgbClr>
          </a:solidFill>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latin typeface="Candara" panose="020E0502030303020204" pitchFamily="34" charset="0"/>
            </a:endParaRPr>
          </a:p>
        </p:txBody>
      </p:sp>
      <p:cxnSp>
        <p:nvCxnSpPr>
          <p:cNvPr id="19" name="Straight Arrow Connector 18">
            <a:extLst>
              <a:ext uri="{FF2B5EF4-FFF2-40B4-BE49-F238E27FC236}">
                <a16:creationId xmlns:a16="http://schemas.microsoft.com/office/drawing/2014/main" id="{F912C2AB-D1F7-DE65-4708-44AF28EC40BC}"/>
              </a:ext>
            </a:extLst>
          </p:cNvPr>
          <p:cNvCxnSpPr>
            <a:cxnSpLocks/>
            <a:stCxn id="18" idx="4"/>
          </p:cNvCxnSpPr>
          <p:nvPr/>
        </p:nvCxnSpPr>
        <p:spPr>
          <a:xfrm>
            <a:off x="7459498" y="3753181"/>
            <a:ext cx="1151217" cy="762655"/>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7300690F-CC0C-4DD0-BD2A-8942CE0E3EEB}"/>
              </a:ext>
            </a:extLst>
          </p:cNvPr>
          <p:cNvSpPr/>
          <p:nvPr/>
        </p:nvSpPr>
        <p:spPr>
          <a:xfrm>
            <a:off x="5831924" y="2689236"/>
            <a:ext cx="1099508" cy="1060240"/>
          </a:xfrm>
          <a:prstGeom prst="ellipse">
            <a:avLst/>
          </a:prstGeom>
          <a:solidFill>
            <a:srgbClr val="00B050">
              <a:alpha val="14902"/>
            </a:srgbClr>
          </a:solidFill>
          <a:ln>
            <a:solidFill>
              <a:srgbClr val="008F2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latin typeface="Candara" panose="020E0502030303020204" pitchFamily="34" charset="0"/>
            </a:endParaRPr>
          </a:p>
        </p:txBody>
      </p:sp>
      <p:sp>
        <p:nvSpPr>
          <p:cNvPr id="29" name="TextBox 28">
            <a:extLst>
              <a:ext uri="{FF2B5EF4-FFF2-40B4-BE49-F238E27FC236}">
                <a16:creationId xmlns:a16="http://schemas.microsoft.com/office/drawing/2014/main" id="{6532979D-1DE2-8623-DE85-E0F88D4EF9ED}"/>
              </a:ext>
            </a:extLst>
          </p:cNvPr>
          <p:cNvSpPr txBox="1"/>
          <p:nvPr/>
        </p:nvSpPr>
        <p:spPr>
          <a:xfrm>
            <a:off x="5831924" y="5345966"/>
            <a:ext cx="2666665" cy="461665"/>
          </a:xfrm>
          <a:prstGeom prst="rect">
            <a:avLst/>
          </a:prstGeom>
          <a:noFill/>
        </p:spPr>
        <p:txBody>
          <a:bodyPr wrap="square" rtlCol="0">
            <a:spAutoFit/>
          </a:bodyPr>
          <a:lstStyle/>
          <a:p>
            <a:r>
              <a:rPr lang="en-US" sz="2400" dirty="0">
                <a:solidFill>
                  <a:srgbClr val="008F21"/>
                </a:solidFill>
                <a:latin typeface="Candara" panose="020E0502030303020204" pitchFamily="34" charset="0"/>
              </a:rPr>
              <a:t>Trade-off. (tight)</a:t>
            </a:r>
          </a:p>
        </p:txBody>
      </p:sp>
      <p:cxnSp>
        <p:nvCxnSpPr>
          <p:cNvPr id="30" name="Straight Arrow Connector 29">
            <a:extLst>
              <a:ext uri="{FF2B5EF4-FFF2-40B4-BE49-F238E27FC236}">
                <a16:creationId xmlns:a16="http://schemas.microsoft.com/office/drawing/2014/main" id="{DD56E073-6091-725F-68AC-D79A4037EC7F}"/>
              </a:ext>
            </a:extLst>
          </p:cNvPr>
          <p:cNvCxnSpPr>
            <a:cxnSpLocks/>
            <a:stCxn id="25" idx="4"/>
            <a:endCxn id="29" idx="0"/>
          </p:cNvCxnSpPr>
          <p:nvPr/>
        </p:nvCxnSpPr>
        <p:spPr>
          <a:xfrm>
            <a:off x="6381678" y="3749476"/>
            <a:ext cx="783579" cy="1596490"/>
          </a:xfrm>
          <a:prstGeom prst="straightConnector1">
            <a:avLst/>
          </a:prstGeom>
          <a:ln>
            <a:solidFill>
              <a:srgbClr val="008F21"/>
            </a:solidFill>
            <a:tailEnd type="triangle"/>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61DC51B2-E453-52BF-32F1-05C9D1535959}"/>
              </a:ext>
            </a:extLst>
          </p:cNvPr>
          <p:cNvSpPr/>
          <p:nvPr/>
        </p:nvSpPr>
        <p:spPr>
          <a:xfrm>
            <a:off x="8120370" y="2682863"/>
            <a:ext cx="1099508" cy="1060240"/>
          </a:xfrm>
          <a:prstGeom prst="ellipse">
            <a:avLst/>
          </a:prstGeom>
          <a:solidFill>
            <a:srgbClr val="FFFD78">
              <a:alpha val="14902"/>
            </a:srgbClr>
          </a:solidFill>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latin typeface="Candara" panose="020E0502030303020204" pitchFamily="34" charset="0"/>
            </a:endParaRPr>
          </a:p>
        </p:txBody>
      </p:sp>
      <p:cxnSp>
        <p:nvCxnSpPr>
          <p:cNvPr id="20" name="Straight Arrow Connector 19">
            <a:extLst>
              <a:ext uri="{FF2B5EF4-FFF2-40B4-BE49-F238E27FC236}">
                <a16:creationId xmlns:a16="http://schemas.microsoft.com/office/drawing/2014/main" id="{A8EDF9F3-B9AA-FE3A-9987-03A83B9A3323}"/>
              </a:ext>
            </a:extLst>
          </p:cNvPr>
          <p:cNvCxnSpPr>
            <a:cxnSpLocks/>
            <a:stCxn id="14" idx="4"/>
          </p:cNvCxnSpPr>
          <p:nvPr/>
        </p:nvCxnSpPr>
        <p:spPr>
          <a:xfrm>
            <a:off x="8670124" y="3743103"/>
            <a:ext cx="723196" cy="789868"/>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616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3" grpId="0"/>
      <p:bldP spid="15" grpId="0"/>
      <p:bldP spid="18" grpId="0" animBg="1"/>
      <p:bldP spid="25" grpId="0" animBg="1"/>
      <p:bldP spid="29" grpId="0"/>
      <p:bldP spid="1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B333E-9CBC-3AF6-37D4-AD55D950B598}"/>
              </a:ext>
            </a:extLst>
          </p:cNvPr>
          <p:cNvSpPr>
            <a:spLocks noGrp="1"/>
          </p:cNvSpPr>
          <p:nvPr>
            <p:ph type="title"/>
          </p:nvPr>
        </p:nvSpPr>
        <p:spPr/>
        <p:txBody>
          <a:bodyPr/>
          <a:lstStyle/>
          <a:p>
            <a:r>
              <a:rPr lang="en-US" dirty="0"/>
              <a:t>What is the main challenge behind these proofs?!</a:t>
            </a:r>
          </a:p>
        </p:txBody>
      </p:sp>
      <p:sp>
        <p:nvSpPr>
          <p:cNvPr id="4" name="Slide Number Placeholder 3">
            <a:extLst>
              <a:ext uri="{FF2B5EF4-FFF2-40B4-BE49-F238E27FC236}">
                <a16:creationId xmlns:a16="http://schemas.microsoft.com/office/drawing/2014/main" id="{34AA6491-8577-5097-3AAF-4912E5D6619B}"/>
              </a:ext>
            </a:extLst>
          </p:cNvPr>
          <p:cNvSpPr>
            <a:spLocks noGrp="1"/>
          </p:cNvSpPr>
          <p:nvPr>
            <p:ph type="sldNum" sz="quarter" idx="12"/>
          </p:nvPr>
        </p:nvSpPr>
        <p:spPr/>
        <p:txBody>
          <a:bodyPr/>
          <a:lstStyle/>
          <a:p>
            <a:fld id="{C7ABA984-2DFB-1240-9A7E-58F7E0AF05BD}" type="slidenum">
              <a:rPr lang="en-US" smtClean="0"/>
              <a:t>21</a:t>
            </a:fld>
            <a:endParaRPr lang="en-US"/>
          </a:p>
        </p:txBody>
      </p:sp>
    </p:spTree>
    <p:extLst>
      <p:ext uri="{BB962C8B-B14F-4D97-AF65-F5344CB8AC3E}">
        <p14:creationId xmlns:p14="http://schemas.microsoft.com/office/powerpoint/2010/main" val="37834039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ACD94-02B6-0888-DFF8-5ACC8A5BE8AC}"/>
              </a:ext>
            </a:extLst>
          </p:cNvPr>
          <p:cNvSpPr>
            <a:spLocks noGrp="1"/>
          </p:cNvSpPr>
          <p:nvPr>
            <p:ph type="title"/>
          </p:nvPr>
        </p:nvSpPr>
        <p:spPr/>
        <p:txBody>
          <a:bodyPr>
            <a:normAutofit/>
          </a:bodyPr>
          <a:lstStyle/>
          <a:p>
            <a:r>
              <a:rPr lang="en-US" dirty="0"/>
              <a:t>Main challenge = </a:t>
            </a:r>
            <a:r>
              <a:rPr lang="en-US" sz="3200" b="1" dirty="0">
                <a:solidFill>
                  <a:srgbClr val="C00000"/>
                </a:solidFill>
                <a:latin typeface="Candara" panose="020E0502030303020204" pitchFamily="34" charset="0"/>
              </a:rPr>
              <a:t>Offline-only attacks!</a:t>
            </a:r>
            <a:r>
              <a:rPr lang="en-US" dirty="0"/>
              <a:t> </a:t>
            </a:r>
          </a:p>
        </p:txBody>
      </p:sp>
      <p:sp>
        <p:nvSpPr>
          <p:cNvPr id="4" name="Slide Number Placeholder 3">
            <a:extLst>
              <a:ext uri="{FF2B5EF4-FFF2-40B4-BE49-F238E27FC236}">
                <a16:creationId xmlns:a16="http://schemas.microsoft.com/office/drawing/2014/main" id="{5970EC68-3A57-74BA-C9F3-C009F14AC124}"/>
              </a:ext>
            </a:extLst>
          </p:cNvPr>
          <p:cNvSpPr>
            <a:spLocks noGrp="1"/>
          </p:cNvSpPr>
          <p:nvPr>
            <p:ph type="sldNum" sz="quarter" idx="12"/>
          </p:nvPr>
        </p:nvSpPr>
        <p:spPr/>
        <p:txBody>
          <a:bodyPr/>
          <a:lstStyle/>
          <a:p>
            <a:fld id="{C7ABA984-2DFB-1240-9A7E-58F7E0AF05BD}" type="slidenum">
              <a:rPr lang="en-US" smtClean="0"/>
              <a:t>22</a:t>
            </a:fld>
            <a:endParaRPr lang="en-US" dirty="0"/>
          </a:p>
        </p:txBody>
      </p:sp>
      <p:sp>
        <p:nvSpPr>
          <p:cNvPr id="6" name="TextBox 5">
            <a:extLst>
              <a:ext uri="{FF2B5EF4-FFF2-40B4-BE49-F238E27FC236}">
                <a16:creationId xmlns:a16="http://schemas.microsoft.com/office/drawing/2014/main" id="{EC006EFF-0D6D-4A59-911F-292B916E7FDA}"/>
              </a:ext>
            </a:extLst>
          </p:cNvPr>
          <p:cNvSpPr txBox="1"/>
          <p:nvPr/>
        </p:nvSpPr>
        <p:spPr>
          <a:xfrm>
            <a:off x="841248" y="1583231"/>
            <a:ext cx="6920484" cy="461665"/>
          </a:xfrm>
          <a:prstGeom prst="rect">
            <a:avLst/>
          </a:prstGeom>
          <a:noFill/>
        </p:spPr>
        <p:txBody>
          <a:bodyPr wrap="none" rtlCol="0">
            <a:spAutoFit/>
          </a:bodyPr>
          <a:lstStyle/>
          <a:p>
            <a:pPr algn="l"/>
            <a:r>
              <a:rPr lang="en-US" sz="2400" dirty="0">
                <a:latin typeface="Candara" panose="020E0502030303020204" pitchFamily="34" charset="0"/>
              </a:rPr>
              <a:t>E.g., for collision resistance of salted random oracle </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86FAADF7-8A2F-1813-278E-AD5C3676B2B0}"/>
                  </a:ext>
                </a:extLst>
              </p:cNvPr>
              <p:cNvSpPr txBox="1"/>
              <p:nvPr/>
            </p:nvSpPr>
            <p:spPr>
              <a:xfrm>
                <a:off x="841248" y="2218712"/>
                <a:ext cx="9568773" cy="461665"/>
              </a:xfrm>
              <a:prstGeom prst="rect">
                <a:avLst/>
              </a:prstGeom>
              <a:noFill/>
            </p:spPr>
            <p:txBody>
              <a:bodyPr wrap="none" rtlCol="0">
                <a:spAutoFit/>
              </a:bodyPr>
              <a:lstStyle/>
              <a:p>
                <a:pPr algn="l"/>
                <a14:m>
                  <m:oMath xmlns:m="http://schemas.openxmlformats.org/officeDocument/2006/math">
                    <m:r>
                      <a:rPr lang="en-US" sz="2400" b="0" i="1" smtClean="0">
                        <a:solidFill>
                          <a:srgbClr val="0070C0"/>
                        </a:solidFill>
                        <a:latin typeface="Cambria Math" panose="02040503050406030204" pitchFamily="18" charset="0"/>
                      </a:rPr>
                      <m:t>𝑋</m:t>
                    </m:r>
                    <m:r>
                      <a:rPr lang="en-US" sz="2400" b="0" i="1" smtClean="0">
                        <a:latin typeface="Cambria Math" panose="02040503050406030204" pitchFamily="18" charset="0"/>
                      </a:rPr>
                      <m:t>≔ </m:t>
                    </m:r>
                  </m:oMath>
                </a14:m>
                <a:r>
                  <a:rPr lang="en-US" sz="2400" dirty="0">
                    <a:latin typeface="Candara" panose="020E0502030303020204" pitchFamily="34" charset="0"/>
                  </a:rPr>
                  <a:t># salts </a:t>
                </a:r>
                <a14:m>
                  <m:oMath xmlns:m="http://schemas.openxmlformats.org/officeDocument/2006/math">
                    <m:sSub>
                      <m:sSubPr>
                        <m:ctrlPr>
                          <a:rPr lang="en-US" sz="2400" b="0" i="1" smtClean="0">
                            <a:solidFill>
                              <a:srgbClr val="0070C0"/>
                            </a:solidFill>
                            <a:latin typeface="Cambria Math" panose="02040503050406030204" pitchFamily="18" charset="0"/>
                          </a:rPr>
                        </m:ctrlPr>
                      </m:sSubPr>
                      <m:e>
                        <m:r>
                          <a:rPr lang="en-US" sz="2400" b="0" i="1" smtClean="0">
                            <a:solidFill>
                              <a:srgbClr val="0070C0"/>
                            </a:solidFill>
                            <a:latin typeface="Cambria Math" panose="02040503050406030204" pitchFamily="18" charset="0"/>
                          </a:rPr>
                          <m:t>𝑎</m:t>
                        </m:r>
                      </m:e>
                      <m:sub>
                        <m:r>
                          <a:rPr lang="en-US" sz="2400" b="0" i="1" smtClean="0">
                            <a:solidFill>
                              <a:srgbClr val="0070C0"/>
                            </a:solidFill>
                            <a:latin typeface="Cambria Math" panose="02040503050406030204" pitchFamily="18" charset="0"/>
                          </a:rPr>
                          <m:t>𝑖</m:t>
                        </m:r>
                      </m:sub>
                    </m:sSub>
                    <m:r>
                      <a:rPr lang="en-US" sz="2400" b="0" i="1" smtClean="0">
                        <a:latin typeface="Cambria Math" panose="02040503050406030204" pitchFamily="18" charset="0"/>
                      </a:rPr>
                      <m:t> </m:t>
                    </m:r>
                  </m:oMath>
                </a14:m>
                <a:r>
                  <a:rPr lang="en-US" sz="2400" dirty="0">
                    <a:latin typeface="Candara" panose="020E0502030303020204" pitchFamily="34" charset="0"/>
                  </a:rPr>
                  <a:t> for which the adversary can find the following structures</a:t>
                </a:r>
              </a:p>
            </p:txBody>
          </p:sp>
        </mc:Choice>
        <mc:Fallback xmlns="">
          <p:sp>
            <p:nvSpPr>
              <p:cNvPr id="7" name="TextBox 6">
                <a:extLst>
                  <a:ext uri="{FF2B5EF4-FFF2-40B4-BE49-F238E27FC236}">
                    <a16:creationId xmlns:a16="http://schemas.microsoft.com/office/drawing/2014/main" id="{86FAADF7-8A2F-1813-278E-AD5C3676B2B0}"/>
                  </a:ext>
                </a:extLst>
              </p:cNvPr>
              <p:cNvSpPr txBox="1">
                <a:spLocks noRot="1" noChangeAspect="1" noMove="1" noResize="1" noEditPoints="1" noAdjustHandles="1" noChangeArrowheads="1" noChangeShapeType="1" noTextEdit="1"/>
              </p:cNvSpPr>
              <p:nvPr/>
            </p:nvSpPr>
            <p:spPr>
              <a:xfrm>
                <a:off x="841248" y="2218712"/>
                <a:ext cx="9568773" cy="461665"/>
              </a:xfrm>
              <a:prstGeom prst="rect">
                <a:avLst/>
              </a:prstGeom>
              <a:blipFill>
                <a:blip r:embed="rId3"/>
                <a:stretch>
                  <a:fillRect l="-133" t="-7895" b="-28947"/>
                </a:stretch>
              </a:blipFill>
            </p:spPr>
            <p:txBody>
              <a:bodyPr/>
              <a:lstStyle/>
              <a:p>
                <a:r>
                  <a:rPr lang="en-US">
                    <a:noFill/>
                  </a:rPr>
                  <a:t> </a:t>
                </a:r>
              </a:p>
            </p:txBody>
          </p:sp>
        </mc:Fallback>
      </mc:AlternateContent>
      <p:sp>
        <p:nvSpPr>
          <p:cNvPr id="15" name="Oval 14">
            <a:extLst>
              <a:ext uri="{FF2B5EF4-FFF2-40B4-BE49-F238E27FC236}">
                <a16:creationId xmlns:a16="http://schemas.microsoft.com/office/drawing/2014/main" id="{BA9F4E68-9ADE-0787-DFCD-5403614F26B9}"/>
              </a:ext>
            </a:extLst>
          </p:cNvPr>
          <p:cNvSpPr/>
          <p:nvPr/>
        </p:nvSpPr>
        <p:spPr>
          <a:xfrm>
            <a:off x="1917157" y="3719542"/>
            <a:ext cx="181694" cy="181694"/>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16" name="Oval 15">
            <a:extLst>
              <a:ext uri="{FF2B5EF4-FFF2-40B4-BE49-F238E27FC236}">
                <a16:creationId xmlns:a16="http://schemas.microsoft.com/office/drawing/2014/main" id="{BF9CC8E8-9F93-7217-59ED-D462E2B6739F}"/>
              </a:ext>
            </a:extLst>
          </p:cNvPr>
          <p:cNvSpPr/>
          <p:nvPr/>
        </p:nvSpPr>
        <p:spPr>
          <a:xfrm>
            <a:off x="1911994" y="3017794"/>
            <a:ext cx="181694" cy="181694"/>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cxnSp>
        <p:nvCxnSpPr>
          <p:cNvPr id="17" name="Curved Connector 16">
            <a:extLst>
              <a:ext uri="{FF2B5EF4-FFF2-40B4-BE49-F238E27FC236}">
                <a16:creationId xmlns:a16="http://schemas.microsoft.com/office/drawing/2014/main" id="{9080276C-A4A2-4F5D-0372-AAFD76C1B92A}"/>
              </a:ext>
            </a:extLst>
          </p:cNvPr>
          <p:cNvCxnSpPr>
            <a:cxnSpLocks/>
            <a:stCxn id="15" idx="6"/>
            <a:endCxn id="16" idx="6"/>
          </p:cNvCxnSpPr>
          <p:nvPr/>
        </p:nvCxnSpPr>
        <p:spPr>
          <a:xfrm flipH="1" flipV="1">
            <a:off x="2093688" y="3108641"/>
            <a:ext cx="5163" cy="701748"/>
          </a:xfrm>
          <a:prstGeom prst="curvedConnector3">
            <a:avLst>
              <a:gd name="adj1" fmla="val -4427658"/>
            </a:avLst>
          </a:prstGeom>
          <a:ln>
            <a:solidFill>
              <a:schemeClr val="tx1"/>
            </a:solidFill>
            <a:headEnd type="none" w="med" len="med"/>
            <a:tailEnd type="triangle"/>
          </a:ln>
          <a:effectLst/>
        </p:spPr>
        <p:style>
          <a:lnRef idx="2">
            <a:schemeClr val="accent1"/>
          </a:lnRef>
          <a:fillRef idx="0">
            <a:schemeClr val="accent1"/>
          </a:fillRef>
          <a:effectRef idx="1">
            <a:schemeClr val="accent1"/>
          </a:effectRef>
          <a:fontRef idx="minor">
            <a:schemeClr val="tx1"/>
          </a:fontRef>
        </p:style>
      </p:cxnSp>
      <p:cxnSp>
        <p:nvCxnSpPr>
          <p:cNvPr id="18" name="Curved Connector 17">
            <a:extLst>
              <a:ext uri="{FF2B5EF4-FFF2-40B4-BE49-F238E27FC236}">
                <a16:creationId xmlns:a16="http://schemas.microsoft.com/office/drawing/2014/main" id="{91325638-EACB-1D23-2BA1-6C4FBBFFE77D}"/>
              </a:ext>
            </a:extLst>
          </p:cNvPr>
          <p:cNvCxnSpPr>
            <a:cxnSpLocks/>
            <a:stCxn id="15" idx="2"/>
            <a:endCxn id="16" idx="2"/>
          </p:cNvCxnSpPr>
          <p:nvPr/>
        </p:nvCxnSpPr>
        <p:spPr>
          <a:xfrm rot="10800000">
            <a:off x="1911995" y="3108641"/>
            <a:ext cx="5163" cy="701748"/>
          </a:xfrm>
          <a:prstGeom prst="curvedConnector3">
            <a:avLst>
              <a:gd name="adj1" fmla="val 4527658"/>
            </a:avLst>
          </a:prstGeom>
          <a:ln>
            <a:solidFill>
              <a:schemeClr val="tx1"/>
            </a:solidFill>
            <a:headEnd type="none" w="med" len="med"/>
            <a:tailEnd type="triangle"/>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71A6B8E8-C31E-404A-6172-6F176F20AF54}"/>
                  </a:ext>
                </a:extLst>
              </p:cNvPr>
              <p:cNvSpPr txBox="1"/>
              <p:nvPr/>
            </p:nvSpPr>
            <p:spPr>
              <a:xfrm>
                <a:off x="1902962" y="3999239"/>
                <a:ext cx="374333" cy="369332"/>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sSub>
                        <m:sSubPr>
                          <m:ctrlPr>
                            <a:rPr lang="en-US" sz="2400" b="0" i="1" smtClean="0">
                              <a:solidFill>
                                <a:srgbClr val="C00000"/>
                              </a:solidFill>
                              <a:latin typeface="Cambria Math" panose="02040503050406030204" pitchFamily="18" charset="0"/>
                              <a:ea typeface="Helvetica" charset="0"/>
                              <a:cs typeface="Helvetica" charset="0"/>
                            </a:rPr>
                          </m:ctrlPr>
                        </m:sSubPr>
                        <m:e>
                          <m:r>
                            <a:rPr lang="en-US" sz="2400" b="0" i="1" smtClean="0">
                              <a:solidFill>
                                <a:srgbClr val="C00000"/>
                              </a:solidFill>
                              <a:latin typeface="Cambria Math" panose="02040503050406030204" pitchFamily="18" charset="0"/>
                              <a:ea typeface="Helvetica" charset="0"/>
                              <a:cs typeface="Helvetica" charset="0"/>
                            </a:rPr>
                            <m:t>𝑎</m:t>
                          </m:r>
                        </m:e>
                        <m:sub>
                          <m:r>
                            <a:rPr lang="en-US" sz="2400" b="0" i="1" smtClean="0">
                              <a:solidFill>
                                <a:srgbClr val="C00000"/>
                              </a:solidFill>
                              <a:latin typeface="Cambria Math" panose="02040503050406030204" pitchFamily="18" charset="0"/>
                              <a:ea typeface="Helvetica" charset="0"/>
                              <a:cs typeface="Helvetica" charset="0"/>
                            </a:rPr>
                            <m:t>1</m:t>
                          </m:r>
                        </m:sub>
                      </m:sSub>
                    </m:oMath>
                  </m:oMathPara>
                </a14:m>
                <a:endParaRPr lang="en-US" sz="2400" b="0" dirty="0" err="1">
                  <a:solidFill>
                    <a:srgbClr val="C00000"/>
                  </a:solidFill>
                  <a:latin typeface="Candara" panose="020E0502030303020204" pitchFamily="34" charset="0"/>
                  <a:ea typeface="Helvetica" charset="0"/>
                  <a:cs typeface="Helvetica" charset="0"/>
                </a:endParaRPr>
              </a:p>
            </p:txBody>
          </p:sp>
        </mc:Choice>
        <mc:Fallback xmlns="">
          <p:sp>
            <p:nvSpPr>
              <p:cNvPr id="21" name="TextBox 20">
                <a:extLst>
                  <a:ext uri="{FF2B5EF4-FFF2-40B4-BE49-F238E27FC236}">
                    <a16:creationId xmlns:a16="http://schemas.microsoft.com/office/drawing/2014/main" id="{71A6B8E8-C31E-404A-6172-6F176F20AF54}"/>
                  </a:ext>
                </a:extLst>
              </p:cNvPr>
              <p:cNvSpPr txBox="1">
                <a:spLocks noRot="1" noChangeAspect="1" noMove="1" noResize="1" noEditPoints="1" noAdjustHandles="1" noChangeArrowheads="1" noChangeShapeType="1" noTextEdit="1"/>
              </p:cNvSpPr>
              <p:nvPr/>
            </p:nvSpPr>
            <p:spPr>
              <a:xfrm>
                <a:off x="1902962" y="3999239"/>
                <a:ext cx="374333" cy="369332"/>
              </a:xfrm>
              <a:prstGeom prst="rect">
                <a:avLst/>
              </a:prstGeom>
              <a:blipFill>
                <a:blip r:embed="rId4"/>
                <a:stretch>
                  <a:fillRect l="-9677" r="-6452" b="-12903"/>
                </a:stretch>
              </a:blipFill>
            </p:spPr>
            <p:txBody>
              <a:bodyPr/>
              <a:lstStyle/>
              <a:p>
                <a:r>
                  <a:rPr lang="en-US">
                    <a:noFill/>
                  </a:rPr>
                  <a:t> </a:t>
                </a:r>
              </a:p>
            </p:txBody>
          </p:sp>
        </mc:Fallback>
      </mc:AlternateContent>
      <p:sp>
        <p:nvSpPr>
          <p:cNvPr id="22" name="Oval 21">
            <a:extLst>
              <a:ext uri="{FF2B5EF4-FFF2-40B4-BE49-F238E27FC236}">
                <a16:creationId xmlns:a16="http://schemas.microsoft.com/office/drawing/2014/main" id="{D135CFB2-7FC1-8D3B-0210-C1907782CB3C}"/>
              </a:ext>
            </a:extLst>
          </p:cNvPr>
          <p:cNvSpPr/>
          <p:nvPr/>
        </p:nvSpPr>
        <p:spPr>
          <a:xfrm>
            <a:off x="3939921" y="3722692"/>
            <a:ext cx="181694" cy="181694"/>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23" name="Oval 22">
            <a:extLst>
              <a:ext uri="{FF2B5EF4-FFF2-40B4-BE49-F238E27FC236}">
                <a16:creationId xmlns:a16="http://schemas.microsoft.com/office/drawing/2014/main" id="{9F193099-4FEC-F198-4B43-03B8BBC43CEC}"/>
              </a:ext>
            </a:extLst>
          </p:cNvPr>
          <p:cNvSpPr/>
          <p:nvPr/>
        </p:nvSpPr>
        <p:spPr>
          <a:xfrm>
            <a:off x="3934758" y="3020944"/>
            <a:ext cx="181694" cy="181694"/>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cxnSp>
        <p:nvCxnSpPr>
          <p:cNvPr id="24" name="Curved Connector 23">
            <a:extLst>
              <a:ext uri="{FF2B5EF4-FFF2-40B4-BE49-F238E27FC236}">
                <a16:creationId xmlns:a16="http://schemas.microsoft.com/office/drawing/2014/main" id="{F42CB198-1474-271B-C0DC-D35C4EE15F3D}"/>
              </a:ext>
            </a:extLst>
          </p:cNvPr>
          <p:cNvCxnSpPr>
            <a:cxnSpLocks/>
            <a:stCxn id="22" idx="6"/>
            <a:endCxn id="23" idx="6"/>
          </p:cNvCxnSpPr>
          <p:nvPr/>
        </p:nvCxnSpPr>
        <p:spPr>
          <a:xfrm flipH="1" flipV="1">
            <a:off x="4116452" y="3111791"/>
            <a:ext cx="5163" cy="701748"/>
          </a:xfrm>
          <a:prstGeom prst="curvedConnector3">
            <a:avLst>
              <a:gd name="adj1" fmla="val -4427658"/>
            </a:avLst>
          </a:prstGeom>
          <a:ln>
            <a:solidFill>
              <a:schemeClr val="tx1"/>
            </a:solidFill>
            <a:headEnd type="none" w="med" len="med"/>
            <a:tailEnd type="triangle"/>
          </a:ln>
          <a:effectLst/>
        </p:spPr>
        <p:style>
          <a:lnRef idx="2">
            <a:schemeClr val="accent1"/>
          </a:lnRef>
          <a:fillRef idx="0">
            <a:schemeClr val="accent1"/>
          </a:fillRef>
          <a:effectRef idx="1">
            <a:schemeClr val="accent1"/>
          </a:effectRef>
          <a:fontRef idx="minor">
            <a:schemeClr val="tx1"/>
          </a:fontRef>
        </p:style>
      </p:cxnSp>
      <p:cxnSp>
        <p:nvCxnSpPr>
          <p:cNvPr id="25" name="Curved Connector 24">
            <a:extLst>
              <a:ext uri="{FF2B5EF4-FFF2-40B4-BE49-F238E27FC236}">
                <a16:creationId xmlns:a16="http://schemas.microsoft.com/office/drawing/2014/main" id="{35982AC8-53DD-9420-9860-0D0BB5071BBF}"/>
              </a:ext>
            </a:extLst>
          </p:cNvPr>
          <p:cNvCxnSpPr>
            <a:cxnSpLocks/>
            <a:stCxn id="22" idx="2"/>
            <a:endCxn id="23" idx="2"/>
          </p:cNvCxnSpPr>
          <p:nvPr/>
        </p:nvCxnSpPr>
        <p:spPr>
          <a:xfrm rot="10800000">
            <a:off x="3934759" y="3111791"/>
            <a:ext cx="5163" cy="701748"/>
          </a:xfrm>
          <a:prstGeom prst="curvedConnector3">
            <a:avLst>
              <a:gd name="adj1" fmla="val 4527658"/>
            </a:avLst>
          </a:prstGeom>
          <a:ln>
            <a:solidFill>
              <a:schemeClr val="tx1"/>
            </a:solidFill>
            <a:headEnd type="none" w="med" len="med"/>
            <a:tailEnd type="triangle"/>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84E039A0-702D-C6C3-3E44-F4D367FD3CC8}"/>
                  </a:ext>
                </a:extLst>
              </p:cNvPr>
              <p:cNvSpPr txBox="1"/>
              <p:nvPr/>
            </p:nvSpPr>
            <p:spPr>
              <a:xfrm>
                <a:off x="3925726" y="4002389"/>
                <a:ext cx="381451" cy="369332"/>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sSub>
                        <m:sSubPr>
                          <m:ctrlPr>
                            <a:rPr lang="en-US" sz="2400" b="0" i="1" smtClean="0">
                              <a:solidFill>
                                <a:srgbClr val="C00000"/>
                              </a:solidFill>
                              <a:latin typeface="Cambria Math" panose="02040503050406030204" pitchFamily="18" charset="0"/>
                              <a:ea typeface="Helvetica" charset="0"/>
                              <a:cs typeface="Helvetica" charset="0"/>
                            </a:rPr>
                          </m:ctrlPr>
                        </m:sSubPr>
                        <m:e>
                          <m:r>
                            <a:rPr lang="en-US" sz="2400" b="0" i="1" smtClean="0">
                              <a:solidFill>
                                <a:srgbClr val="C00000"/>
                              </a:solidFill>
                              <a:latin typeface="Cambria Math" panose="02040503050406030204" pitchFamily="18" charset="0"/>
                              <a:ea typeface="Helvetica" charset="0"/>
                              <a:cs typeface="Helvetica" charset="0"/>
                            </a:rPr>
                            <m:t>𝑎</m:t>
                          </m:r>
                        </m:e>
                        <m:sub>
                          <m:r>
                            <a:rPr lang="en-US" sz="2400" b="0" i="1" smtClean="0">
                              <a:solidFill>
                                <a:srgbClr val="C00000"/>
                              </a:solidFill>
                              <a:latin typeface="Cambria Math" panose="02040503050406030204" pitchFamily="18" charset="0"/>
                              <a:ea typeface="Helvetica" charset="0"/>
                              <a:cs typeface="Helvetica" charset="0"/>
                            </a:rPr>
                            <m:t>2</m:t>
                          </m:r>
                        </m:sub>
                      </m:sSub>
                    </m:oMath>
                  </m:oMathPara>
                </a14:m>
                <a:endParaRPr lang="en-US" sz="2400" b="0" dirty="0" err="1">
                  <a:solidFill>
                    <a:srgbClr val="C00000"/>
                  </a:solidFill>
                  <a:latin typeface="Candara" panose="020E0502030303020204" pitchFamily="34" charset="0"/>
                  <a:ea typeface="Helvetica" charset="0"/>
                  <a:cs typeface="Helvetica" charset="0"/>
                </a:endParaRPr>
              </a:p>
            </p:txBody>
          </p:sp>
        </mc:Choice>
        <mc:Fallback xmlns="">
          <p:sp>
            <p:nvSpPr>
              <p:cNvPr id="26" name="TextBox 25">
                <a:extLst>
                  <a:ext uri="{FF2B5EF4-FFF2-40B4-BE49-F238E27FC236}">
                    <a16:creationId xmlns:a16="http://schemas.microsoft.com/office/drawing/2014/main" id="{84E039A0-702D-C6C3-3E44-F4D367FD3CC8}"/>
                  </a:ext>
                </a:extLst>
              </p:cNvPr>
              <p:cNvSpPr txBox="1">
                <a:spLocks noRot="1" noChangeAspect="1" noMove="1" noResize="1" noEditPoints="1" noAdjustHandles="1" noChangeArrowheads="1" noChangeShapeType="1" noTextEdit="1"/>
              </p:cNvSpPr>
              <p:nvPr/>
            </p:nvSpPr>
            <p:spPr>
              <a:xfrm>
                <a:off x="3925726" y="4002389"/>
                <a:ext cx="381451" cy="369332"/>
              </a:xfrm>
              <a:prstGeom prst="rect">
                <a:avLst/>
              </a:prstGeom>
              <a:blipFill>
                <a:blip r:embed="rId5"/>
                <a:stretch>
                  <a:fillRect l="-9677" r="-6452"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C39E9D66-374B-1250-937D-48B0011D2DFA}"/>
                  </a:ext>
                </a:extLst>
              </p:cNvPr>
              <p:cNvSpPr txBox="1"/>
              <p:nvPr/>
            </p:nvSpPr>
            <p:spPr>
              <a:xfrm>
                <a:off x="5899770" y="3228682"/>
                <a:ext cx="514885" cy="461665"/>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m:t>
                      </m:r>
                    </m:oMath>
                  </m:oMathPara>
                </a14:m>
                <a:endParaRPr lang="en-US" sz="2400" dirty="0" err="1">
                  <a:latin typeface="Candara" panose="020E0502030303020204" pitchFamily="34" charset="0"/>
                </a:endParaRPr>
              </a:p>
            </p:txBody>
          </p:sp>
        </mc:Choice>
        <mc:Fallback xmlns="">
          <p:sp>
            <p:nvSpPr>
              <p:cNvPr id="27" name="TextBox 26">
                <a:extLst>
                  <a:ext uri="{FF2B5EF4-FFF2-40B4-BE49-F238E27FC236}">
                    <a16:creationId xmlns:a16="http://schemas.microsoft.com/office/drawing/2014/main" id="{C39E9D66-374B-1250-937D-48B0011D2DFA}"/>
                  </a:ext>
                </a:extLst>
              </p:cNvPr>
              <p:cNvSpPr txBox="1">
                <a:spLocks noRot="1" noChangeAspect="1" noMove="1" noResize="1" noEditPoints="1" noAdjustHandles="1" noChangeArrowheads="1" noChangeShapeType="1" noTextEdit="1"/>
              </p:cNvSpPr>
              <p:nvPr/>
            </p:nvSpPr>
            <p:spPr>
              <a:xfrm>
                <a:off x="5899770" y="3228682"/>
                <a:ext cx="514885" cy="461665"/>
              </a:xfrm>
              <a:prstGeom prst="rect">
                <a:avLst/>
              </a:prstGeom>
              <a:blipFill>
                <a:blip r:embed="rId6"/>
                <a:stretch>
                  <a:fillRect/>
                </a:stretch>
              </a:blipFill>
            </p:spPr>
            <p:txBody>
              <a:bodyPr/>
              <a:lstStyle/>
              <a:p>
                <a:r>
                  <a:rPr lang="en-US">
                    <a:noFill/>
                  </a:rPr>
                  <a:t> </a:t>
                </a:r>
              </a:p>
            </p:txBody>
          </p:sp>
        </mc:Fallback>
      </mc:AlternateContent>
      <p:sp>
        <p:nvSpPr>
          <p:cNvPr id="28" name="Oval 27">
            <a:extLst>
              <a:ext uri="{FF2B5EF4-FFF2-40B4-BE49-F238E27FC236}">
                <a16:creationId xmlns:a16="http://schemas.microsoft.com/office/drawing/2014/main" id="{BB756C7D-3719-498E-5CF8-7C3C3E88DC81}"/>
              </a:ext>
            </a:extLst>
          </p:cNvPr>
          <p:cNvSpPr/>
          <p:nvPr/>
        </p:nvSpPr>
        <p:spPr>
          <a:xfrm>
            <a:off x="8686008" y="3719542"/>
            <a:ext cx="181694" cy="181694"/>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29" name="Oval 28">
            <a:extLst>
              <a:ext uri="{FF2B5EF4-FFF2-40B4-BE49-F238E27FC236}">
                <a16:creationId xmlns:a16="http://schemas.microsoft.com/office/drawing/2014/main" id="{554B2D09-0B07-9321-5EDA-D5DE42BD2696}"/>
              </a:ext>
            </a:extLst>
          </p:cNvPr>
          <p:cNvSpPr/>
          <p:nvPr/>
        </p:nvSpPr>
        <p:spPr>
          <a:xfrm>
            <a:off x="8680845" y="3017794"/>
            <a:ext cx="181694" cy="181694"/>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cxnSp>
        <p:nvCxnSpPr>
          <p:cNvPr id="30" name="Curved Connector 29">
            <a:extLst>
              <a:ext uri="{FF2B5EF4-FFF2-40B4-BE49-F238E27FC236}">
                <a16:creationId xmlns:a16="http://schemas.microsoft.com/office/drawing/2014/main" id="{B612E05A-5046-C94F-83AA-58917CD58127}"/>
              </a:ext>
            </a:extLst>
          </p:cNvPr>
          <p:cNvCxnSpPr>
            <a:cxnSpLocks/>
            <a:stCxn id="28" idx="6"/>
            <a:endCxn id="29" idx="6"/>
          </p:cNvCxnSpPr>
          <p:nvPr/>
        </p:nvCxnSpPr>
        <p:spPr>
          <a:xfrm flipH="1" flipV="1">
            <a:off x="8862539" y="3108641"/>
            <a:ext cx="5163" cy="701748"/>
          </a:xfrm>
          <a:prstGeom prst="curvedConnector3">
            <a:avLst>
              <a:gd name="adj1" fmla="val -4427658"/>
            </a:avLst>
          </a:prstGeom>
          <a:ln>
            <a:solidFill>
              <a:schemeClr val="tx1"/>
            </a:solidFill>
            <a:headEnd type="none" w="med" len="med"/>
            <a:tailEnd type="triangle"/>
          </a:ln>
          <a:effectLst/>
        </p:spPr>
        <p:style>
          <a:lnRef idx="2">
            <a:schemeClr val="accent1"/>
          </a:lnRef>
          <a:fillRef idx="0">
            <a:schemeClr val="accent1"/>
          </a:fillRef>
          <a:effectRef idx="1">
            <a:schemeClr val="accent1"/>
          </a:effectRef>
          <a:fontRef idx="minor">
            <a:schemeClr val="tx1"/>
          </a:fontRef>
        </p:style>
      </p:cxnSp>
      <p:cxnSp>
        <p:nvCxnSpPr>
          <p:cNvPr id="31" name="Curved Connector 30">
            <a:extLst>
              <a:ext uri="{FF2B5EF4-FFF2-40B4-BE49-F238E27FC236}">
                <a16:creationId xmlns:a16="http://schemas.microsoft.com/office/drawing/2014/main" id="{79809514-25E8-52CE-68CA-BB8B3E34C876}"/>
              </a:ext>
            </a:extLst>
          </p:cNvPr>
          <p:cNvCxnSpPr>
            <a:cxnSpLocks/>
            <a:stCxn id="28" idx="2"/>
            <a:endCxn id="29" idx="2"/>
          </p:cNvCxnSpPr>
          <p:nvPr/>
        </p:nvCxnSpPr>
        <p:spPr>
          <a:xfrm rot="10800000">
            <a:off x="8680846" y="3108641"/>
            <a:ext cx="5163" cy="701748"/>
          </a:xfrm>
          <a:prstGeom prst="curvedConnector3">
            <a:avLst>
              <a:gd name="adj1" fmla="val 4527658"/>
            </a:avLst>
          </a:prstGeom>
          <a:ln>
            <a:solidFill>
              <a:schemeClr val="tx1"/>
            </a:solidFill>
            <a:headEnd type="none" w="med" len="med"/>
            <a:tailEnd type="triangle"/>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7EF1DEDB-2029-AAF7-DD89-3C6E60DFAD15}"/>
                  </a:ext>
                </a:extLst>
              </p:cNvPr>
              <p:cNvSpPr txBox="1"/>
              <p:nvPr/>
            </p:nvSpPr>
            <p:spPr>
              <a:xfrm>
                <a:off x="8671813" y="3999239"/>
                <a:ext cx="404983" cy="369332"/>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sSub>
                        <m:sSubPr>
                          <m:ctrlPr>
                            <a:rPr lang="en-US" sz="2400" b="0" i="1" smtClean="0">
                              <a:solidFill>
                                <a:srgbClr val="C00000"/>
                              </a:solidFill>
                              <a:latin typeface="Cambria Math" panose="02040503050406030204" pitchFamily="18" charset="0"/>
                              <a:ea typeface="Helvetica" charset="0"/>
                              <a:cs typeface="Helvetica" charset="0"/>
                            </a:rPr>
                          </m:ctrlPr>
                        </m:sSubPr>
                        <m:e>
                          <m:r>
                            <a:rPr lang="en-US" sz="2400" b="0" i="1" smtClean="0">
                              <a:solidFill>
                                <a:srgbClr val="C00000"/>
                              </a:solidFill>
                              <a:latin typeface="Cambria Math" panose="02040503050406030204" pitchFamily="18" charset="0"/>
                              <a:ea typeface="Helvetica" charset="0"/>
                              <a:cs typeface="Helvetica" charset="0"/>
                            </a:rPr>
                            <m:t>𝑎</m:t>
                          </m:r>
                        </m:e>
                        <m:sub>
                          <m:r>
                            <a:rPr lang="en-US" sz="2400" b="0" i="1" smtClean="0">
                              <a:solidFill>
                                <a:srgbClr val="C00000"/>
                              </a:solidFill>
                              <a:latin typeface="Cambria Math" panose="02040503050406030204" pitchFamily="18" charset="0"/>
                              <a:ea typeface="Helvetica" charset="0"/>
                              <a:cs typeface="Helvetica" charset="0"/>
                            </a:rPr>
                            <m:t>𝑋</m:t>
                          </m:r>
                        </m:sub>
                      </m:sSub>
                    </m:oMath>
                  </m:oMathPara>
                </a14:m>
                <a:endParaRPr lang="en-US" sz="2400" b="0" dirty="0" err="1">
                  <a:solidFill>
                    <a:srgbClr val="C00000"/>
                  </a:solidFill>
                  <a:latin typeface="Candara" panose="020E0502030303020204" pitchFamily="34" charset="0"/>
                  <a:ea typeface="Helvetica" charset="0"/>
                  <a:cs typeface="Helvetica" charset="0"/>
                </a:endParaRPr>
              </a:p>
            </p:txBody>
          </p:sp>
        </mc:Choice>
        <mc:Fallback xmlns="">
          <p:sp>
            <p:nvSpPr>
              <p:cNvPr id="32" name="TextBox 31">
                <a:extLst>
                  <a:ext uri="{FF2B5EF4-FFF2-40B4-BE49-F238E27FC236}">
                    <a16:creationId xmlns:a16="http://schemas.microsoft.com/office/drawing/2014/main" id="{7EF1DEDB-2029-AAF7-DD89-3C6E60DFAD15}"/>
                  </a:ext>
                </a:extLst>
              </p:cNvPr>
              <p:cNvSpPr txBox="1">
                <a:spLocks noRot="1" noChangeAspect="1" noMove="1" noResize="1" noEditPoints="1" noAdjustHandles="1" noChangeArrowheads="1" noChangeShapeType="1" noTextEdit="1"/>
              </p:cNvSpPr>
              <p:nvPr/>
            </p:nvSpPr>
            <p:spPr>
              <a:xfrm>
                <a:off x="8671813" y="3999239"/>
                <a:ext cx="404983" cy="369332"/>
              </a:xfrm>
              <a:prstGeom prst="rect">
                <a:avLst/>
              </a:prstGeom>
              <a:blipFill>
                <a:blip r:embed="rId7"/>
                <a:stretch>
                  <a:fillRect l="-12500" r="-6250" b="-1290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C2CBEB70-D914-4D9F-9D44-A7B4D30DBB78}"/>
                  </a:ext>
                </a:extLst>
              </p:cNvPr>
              <p:cNvSpPr txBox="1"/>
              <p:nvPr/>
            </p:nvSpPr>
            <p:spPr>
              <a:xfrm>
                <a:off x="841248" y="4706657"/>
                <a:ext cx="3676327" cy="461665"/>
              </a:xfrm>
              <a:prstGeom prst="rect">
                <a:avLst/>
              </a:prstGeom>
              <a:noFill/>
            </p:spPr>
            <p:txBody>
              <a:bodyPr wrap="none" rtlCol="0">
                <a:spAutoFit/>
              </a:bodyPr>
              <a:lstStyle/>
              <a:p>
                <a:pPr algn="l"/>
                <a:r>
                  <a:rPr lang="en-US" sz="2400" dirty="0">
                    <a:latin typeface="Candara" panose="020E0502030303020204" pitchFamily="34" charset="0"/>
                  </a:rPr>
                  <a:t>Need to upper bound </a:t>
                </a:r>
                <a14:m>
                  <m:oMath xmlns:m="http://schemas.openxmlformats.org/officeDocument/2006/math">
                    <m:r>
                      <a:rPr lang="en-US" sz="2400" b="0" i="1" smtClean="0">
                        <a:solidFill>
                          <a:srgbClr val="0070C0"/>
                        </a:solidFill>
                        <a:latin typeface="Cambria Math" panose="02040503050406030204" pitchFamily="18" charset="0"/>
                      </a:rPr>
                      <m:t>𝐸</m:t>
                    </m:r>
                    <m:r>
                      <a:rPr lang="en-US" sz="2400" b="0" i="1" smtClean="0">
                        <a:solidFill>
                          <a:srgbClr val="0070C0"/>
                        </a:solidFill>
                        <a:latin typeface="Cambria Math" panose="02040503050406030204" pitchFamily="18" charset="0"/>
                      </a:rPr>
                      <m:t>[</m:t>
                    </m:r>
                    <m:r>
                      <a:rPr lang="en-US" sz="2400" b="0" i="1" smtClean="0">
                        <a:solidFill>
                          <a:srgbClr val="0070C0"/>
                        </a:solidFill>
                        <a:latin typeface="Cambria Math" panose="02040503050406030204" pitchFamily="18" charset="0"/>
                      </a:rPr>
                      <m:t>𝑋</m:t>
                    </m:r>
                    <m:r>
                      <a:rPr lang="en-US" sz="2400" b="0" i="1" smtClean="0">
                        <a:solidFill>
                          <a:srgbClr val="0070C0"/>
                        </a:solidFill>
                        <a:latin typeface="Cambria Math" panose="02040503050406030204" pitchFamily="18" charset="0"/>
                      </a:rPr>
                      <m:t>]</m:t>
                    </m:r>
                  </m:oMath>
                </a14:m>
                <a:endParaRPr lang="en-US" sz="2400" dirty="0" err="1">
                  <a:latin typeface="Candara" panose="020E0502030303020204" pitchFamily="34" charset="0"/>
                </a:endParaRPr>
              </a:p>
            </p:txBody>
          </p:sp>
        </mc:Choice>
        <mc:Fallback xmlns="">
          <p:sp>
            <p:nvSpPr>
              <p:cNvPr id="33" name="TextBox 32">
                <a:extLst>
                  <a:ext uri="{FF2B5EF4-FFF2-40B4-BE49-F238E27FC236}">
                    <a16:creationId xmlns:a16="http://schemas.microsoft.com/office/drawing/2014/main" id="{C2CBEB70-D914-4D9F-9D44-A7B4D30DBB78}"/>
                  </a:ext>
                </a:extLst>
              </p:cNvPr>
              <p:cNvSpPr txBox="1">
                <a:spLocks noRot="1" noChangeAspect="1" noMove="1" noResize="1" noEditPoints="1" noAdjustHandles="1" noChangeArrowheads="1" noChangeShapeType="1" noTextEdit="1"/>
              </p:cNvSpPr>
              <p:nvPr/>
            </p:nvSpPr>
            <p:spPr>
              <a:xfrm>
                <a:off x="841248" y="4706657"/>
                <a:ext cx="3676327" cy="461665"/>
              </a:xfrm>
              <a:prstGeom prst="rect">
                <a:avLst/>
              </a:prstGeom>
              <a:blipFill>
                <a:blip r:embed="rId8"/>
                <a:stretch>
                  <a:fillRect l="-2759" t="-7895" r="-690" b="-28947"/>
                </a:stretch>
              </a:blipFill>
            </p:spPr>
            <p:txBody>
              <a:bodyPr/>
              <a:lstStyle/>
              <a:p>
                <a:r>
                  <a:rPr lang="en-US">
                    <a:noFill/>
                  </a:rPr>
                  <a:t> </a:t>
                </a:r>
              </a:p>
            </p:txBody>
          </p:sp>
        </mc:Fallback>
      </mc:AlternateContent>
      <p:sp>
        <p:nvSpPr>
          <p:cNvPr id="34" name="TextBox 33">
            <a:extLst>
              <a:ext uri="{FF2B5EF4-FFF2-40B4-BE49-F238E27FC236}">
                <a16:creationId xmlns:a16="http://schemas.microsoft.com/office/drawing/2014/main" id="{C8AE9624-E1A3-61BC-1E7B-A44E9173FF88}"/>
              </a:ext>
            </a:extLst>
          </p:cNvPr>
          <p:cNvSpPr txBox="1"/>
          <p:nvPr/>
        </p:nvSpPr>
        <p:spPr>
          <a:xfrm>
            <a:off x="6249775" y="4711274"/>
            <a:ext cx="4913525" cy="461665"/>
          </a:xfrm>
          <a:prstGeom prst="rect">
            <a:avLst/>
          </a:prstGeom>
          <a:noFill/>
        </p:spPr>
        <p:txBody>
          <a:bodyPr wrap="none" rtlCol="0">
            <a:spAutoFit/>
          </a:bodyPr>
          <a:lstStyle/>
          <a:p>
            <a:pPr algn="l"/>
            <a:r>
              <a:rPr lang="en-US" sz="2400" dirty="0">
                <a:latin typeface="Candara" panose="020E0502030303020204" pitchFamily="34" charset="0"/>
              </a:rPr>
              <a:t>Unclear how when queries adaptive </a:t>
            </a:r>
          </a:p>
        </p:txBody>
      </p:sp>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8C8BE96F-87B5-CA91-3955-BF0E6228CBB1}"/>
                  </a:ext>
                </a:extLst>
              </p:cNvPr>
              <p:cNvSpPr txBox="1"/>
              <p:nvPr/>
            </p:nvSpPr>
            <p:spPr>
              <a:xfrm>
                <a:off x="841248" y="5380160"/>
                <a:ext cx="7851060" cy="1165512"/>
              </a:xfrm>
              <a:prstGeom prst="rect">
                <a:avLst/>
              </a:prstGeom>
              <a:noFill/>
            </p:spPr>
            <p:txBody>
              <a:bodyPr wrap="none" rtlCol="0">
                <a:spAutoFit/>
              </a:bodyPr>
              <a:lstStyle/>
              <a:p>
                <a:r>
                  <a:rPr lang="en-US" sz="2400" dirty="0">
                    <a:latin typeface="Candara" panose="020E0502030303020204" pitchFamily="34" charset="0"/>
                  </a:rPr>
                  <a:t>We prove </a:t>
                </a:r>
                <a14:m>
                  <m:oMath xmlns:m="http://schemas.openxmlformats.org/officeDocument/2006/math">
                    <m:func>
                      <m:funcPr>
                        <m:ctrlPr>
                          <a:rPr lang="en-US" sz="2400" b="0" i="1" smtClean="0">
                            <a:solidFill>
                              <a:srgbClr val="0070C0"/>
                            </a:solidFill>
                            <a:latin typeface="Cambria Math" panose="02040503050406030204" pitchFamily="18" charset="0"/>
                          </a:rPr>
                        </m:ctrlPr>
                      </m:funcPr>
                      <m:fName>
                        <m:r>
                          <m:rPr>
                            <m:sty m:val="p"/>
                          </m:rPr>
                          <a:rPr lang="en-US" sz="2400" b="0" i="0" smtClean="0">
                            <a:solidFill>
                              <a:srgbClr val="0070C0"/>
                            </a:solidFill>
                            <a:latin typeface="Cambria Math" panose="02040503050406030204" pitchFamily="18" charset="0"/>
                          </a:rPr>
                          <m:t>Pr</m:t>
                        </m:r>
                      </m:fName>
                      <m:e>
                        <m:d>
                          <m:dPr>
                            <m:begChr m:val="["/>
                            <m:endChr m:val="]"/>
                            <m:ctrlPr>
                              <a:rPr lang="en-US" sz="2400" b="0" i="1" smtClean="0">
                                <a:solidFill>
                                  <a:srgbClr val="0070C0"/>
                                </a:solidFill>
                                <a:latin typeface="Cambria Math" panose="02040503050406030204" pitchFamily="18" charset="0"/>
                              </a:rPr>
                            </m:ctrlPr>
                          </m:dPr>
                          <m:e>
                            <m:r>
                              <a:rPr lang="en-US" sz="2400" b="0" i="1" smtClean="0">
                                <a:solidFill>
                                  <a:srgbClr val="0070C0"/>
                                </a:solidFill>
                                <a:latin typeface="Cambria Math" panose="02040503050406030204" pitchFamily="18" charset="0"/>
                              </a:rPr>
                              <m:t>𝑋</m:t>
                            </m:r>
                            <m:r>
                              <a:rPr lang="en-US" sz="2400" b="0" i="1" smtClean="0">
                                <a:solidFill>
                                  <a:srgbClr val="0070C0"/>
                                </a:solidFill>
                                <a:latin typeface="Cambria Math" panose="02040503050406030204" pitchFamily="18" charset="0"/>
                              </a:rPr>
                              <m:t>≥</m:t>
                            </m:r>
                            <m:func>
                              <m:funcPr>
                                <m:ctrlPr>
                                  <a:rPr lang="en-US" sz="2400" i="1">
                                    <a:solidFill>
                                      <a:srgbClr val="0070C0"/>
                                    </a:solidFill>
                                    <a:latin typeface="Cambria Math" panose="02040503050406030204" pitchFamily="18" charset="0"/>
                                  </a:rPr>
                                </m:ctrlPr>
                              </m:funcPr>
                              <m:fName>
                                <m:r>
                                  <m:rPr>
                                    <m:sty m:val="p"/>
                                  </m:rPr>
                                  <a:rPr lang="en-US" sz="2400">
                                    <a:solidFill>
                                      <a:srgbClr val="0070C0"/>
                                    </a:solidFill>
                                    <a:latin typeface="Cambria Math" panose="02040503050406030204" pitchFamily="18" charset="0"/>
                                  </a:rPr>
                                  <m:t>max</m:t>
                                </m:r>
                              </m:fName>
                              <m:e>
                                <m:d>
                                  <m:dPr>
                                    <m:begChr m:val="{"/>
                                    <m:endChr m:val="}"/>
                                    <m:ctrlPr>
                                      <a:rPr lang="en-US" sz="2400" i="1">
                                        <a:solidFill>
                                          <a:srgbClr val="0070C0"/>
                                        </a:solidFill>
                                        <a:latin typeface="Cambria Math" panose="02040503050406030204" pitchFamily="18" charset="0"/>
                                      </a:rPr>
                                    </m:ctrlPr>
                                  </m:dPr>
                                  <m:e>
                                    <m:f>
                                      <m:fPr>
                                        <m:ctrlPr>
                                          <a:rPr lang="en-US" sz="2400" i="1">
                                            <a:solidFill>
                                              <a:srgbClr val="0070C0"/>
                                            </a:solidFill>
                                            <a:latin typeface="Cambria Math" panose="02040503050406030204" pitchFamily="18" charset="0"/>
                                          </a:rPr>
                                        </m:ctrlPr>
                                      </m:fPr>
                                      <m:num>
                                        <m:r>
                                          <a:rPr lang="en-US" sz="2400" i="1">
                                            <a:solidFill>
                                              <a:srgbClr val="0070C0"/>
                                            </a:solidFill>
                                            <a:latin typeface="Cambria Math" panose="02040503050406030204" pitchFamily="18" charset="0"/>
                                          </a:rPr>
                                          <m:t>𝑒</m:t>
                                        </m:r>
                                        <m:sSub>
                                          <m:sSubPr>
                                            <m:ctrlPr>
                                              <a:rPr lang="en-US" sz="2400" i="1">
                                                <a:solidFill>
                                                  <a:srgbClr val="0070C0"/>
                                                </a:solidFill>
                                                <a:latin typeface="Cambria Math" panose="02040503050406030204" pitchFamily="18" charset="0"/>
                                              </a:rPr>
                                            </m:ctrlPr>
                                          </m:sSubPr>
                                          <m:e>
                                            <m:r>
                                              <a:rPr lang="en-US" sz="2400" i="1">
                                                <a:solidFill>
                                                  <a:srgbClr val="0070C0"/>
                                                </a:solidFill>
                                                <a:latin typeface="Cambria Math" panose="02040503050406030204" pitchFamily="18" charset="0"/>
                                              </a:rPr>
                                              <m:t>𝑇</m:t>
                                            </m:r>
                                          </m:e>
                                          <m:sub>
                                            <m:r>
                                              <a:rPr lang="en-US" sz="2400" i="1">
                                                <a:solidFill>
                                                  <a:srgbClr val="0070C0"/>
                                                </a:solidFill>
                                                <a:latin typeface="Cambria Math" panose="02040503050406030204" pitchFamily="18" charset="0"/>
                                              </a:rPr>
                                              <m:t>1</m:t>
                                            </m:r>
                                          </m:sub>
                                        </m:sSub>
                                      </m:num>
                                      <m:den>
                                        <m:sSup>
                                          <m:sSupPr>
                                            <m:ctrlPr>
                                              <a:rPr lang="en-US" sz="2400" i="1">
                                                <a:solidFill>
                                                  <a:srgbClr val="0070C0"/>
                                                </a:solidFill>
                                                <a:latin typeface="Cambria Math" panose="02040503050406030204" pitchFamily="18" charset="0"/>
                                              </a:rPr>
                                            </m:ctrlPr>
                                          </m:sSupPr>
                                          <m:e>
                                            <m:r>
                                              <a:rPr lang="en-US" sz="2400" i="1">
                                                <a:solidFill>
                                                  <a:srgbClr val="0070C0"/>
                                                </a:solidFill>
                                                <a:latin typeface="Cambria Math" panose="02040503050406030204" pitchFamily="18" charset="0"/>
                                              </a:rPr>
                                              <m:t>2</m:t>
                                            </m:r>
                                          </m:e>
                                          <m:sup>
                                            <m:f>
                                              <m:fPr>
                                                <m:ctrlPr>
                                                  <a:rPr lang="en-US" sz="2400" i="1">
                                                    <a:solidFill>
                                                      <a:srgbClr val="0070C0"/>
                                                    </a:solidFill>
                                                    <a:latin typeface="Cambria Math" panose="02040503050406030204" pitchFamily="18" charset="0"/>
                                                  </a:rPr>
                                                </m:ctrlPr>
                                              </m:fPr>
                                              <m:num>
                                                <m:r>
                                                  <a:rPr lang="en-US" sz="2400" i="1">
                                                    <a:solidFill>
                                                      <a:srgbClr val="0070C0"/>
                                                    </a:solidFill>
                                                    <a:latin typeface="Cambria Math" panose="02040503050406030204" pitchFamily="18" charset="0"/>
                                                  </a:rPr>
                                                  <m:t>𝑛</m:t>
                                                </m:r>
                                              </m:num>
                                              <m:den>
                                                <m:r>
                                                  <a:rPr lang="en-US" sz="2400" i="1">
                                                    <a:solidFill>
                                                      <a:srgbClr val="0070C0"/>
                                                    </a:solidFill>
                                                    <a:latin typeface="Cambria Math" panose="02040503050406030204" pitchFamily="18" charset="0"/>
                                                  </a:rPr>
                                                  <m:t>2</m:t>
                                                </m:r>
                                              </m:den>
                                            </m:f>
                                          </m:sup>
                                        </m:sSup>
                                      </m:den>
                                    </m:f>
                                    <m:r>
                                      <a:rPr lang="en-US" sz="2400" i="1">
                                        <a:solidFill>
                                          <a:srgbClr val="0070C0"/>
                                        </a:solidFill>
                                        <a:latin typeface="Cambria Math" panose="02040503050406030204" pitchFamily="18" charset="0"/>
                                      </a:rPr>
                                      <m:t>,</m:t>
                                    </m:r>
                                    <m:r>
                                      <a:rPr lang="en-US" sz="2400" i="1">
                                        <a:solidFill>
                                          <a:srgbClr val="0070C0"/>
                                        </a:solidFill>
                                        <a:latin typeface="Cambria Math" panose="02040503050406030204" pitchFamily="18" charset="0"/>
                                      </a:rPr>
                                      <m:t>𝑛</m:t>
                                    </m:r>
                                  </m:e>
                                </m:d>
                              </m:e>
                            </m:func>
                          </m:e>
                        </m:d>
                      </m:e>
                    </m:func>
                  </m:oMath>
                </a14:m>
                <a:r>
                  <a:rPr lang="en-US" sz="2400" dirty="0">
                    <a:solidFill>
                      <a:srgbClr val="0070C0"/>
                    </a:solidFill>
                    <a:latin typeface="Candara" panose="020E0502030303020204" pitchFamily="34" charset="0"/>
                  </a:rPr>
                  <a:t> </a:t>
                </a:r>
                <a:r>
                  <a:rPr lang="en-US" sz="2400" dirty="0">
                    <a:latin typeface="Candara" panose="020E0502030303020204" pitchFamily="34" charset="0"/>
                  </a:rPr>
                  <a:t>is very small, which suffices</a:t>
                </a:r>
              </a:p>
              <a:p>
                <a:pPr algn="l"/>
                <a:endParaRPr lang="en-US" sz="2400" dirty="0" err="1">
                  <a:latin typeface="Candara" panose="020E0502030303020204" pitchFamily="34" charset="0"/>
                </a:endParaRPr>
              </a:p>
            </p:txBody>
          </p:sp>
        </mc:Choice>
        <mc:Fallback>
          <p:sp>
            <p:nvSpPr>
              <p:cNvPr id="3" name="TextBox 2">
                <a:extLst>
                  <a:ext uri="{FF2B5EF4-FFF2-40B4-BE49-F238E27FC236}">
                    <a16:creationId xmlns:a16="http://schemas.microsoft.com/office/drawing/2014/main" id="{8C8BE96F-87B5-CA91-3955-BF0E6228CBB1}"/>
                  </a:ext>
                </a:extLst>
              </p:cNvPr>
              <p:cNvSpPr txBox="1">
                <a:spLocks noRot="1" noChangeAspect="1" noMove="1" noResize="1" noEditPoints="1" noAdjustHandles="1" noChangeArrowheads="1" noChangeShapeType="1" noTextEdit="1"/>
              </p:cNvSpPr>
              <p:nvPr/>
            </p:nvSpPr>
            <p:spPr>
              <a:xfrm>
                <a:off x="841248" y="5380160"/>
                <a:ext cx="7851060" cy="1165512"/>
              </a:xfrm>
              <a:prstGeom prst="rect">
                <a:avLst/>
              </a:prstGeom>
              <a:blipFill>
                <a:blip r:embed="rId9"/>
                <a:stretch>
                  <a:fillRect l="-1292" r="-162"/>
                </a:stretch>
              </a:blipFill>
            </p:spPr>
            <p:txBody>
              <a:bodyPr/>
              <a:lstStyle/>
              <a:p>
                <a:r>
                  <a:rPr lang="en-US">
                    <a:noFill/>
                  </a:rPr>
                  <a:t> </a:t>
                </a:r>
              </a:p>
            </p:txBody>
          </p:sp>
        </mc:Fallback>
      </mc:AlternateContent>
    </p:spTree>
    <p:extLst>
      <p:ext uri="{BB962C8B-B14F-4D97-AF65-F5344CB8AC3E}">
        <p14:creationId xmlns:p14="http://schemas.microsoft.com/office/powerpoint/2010/main" val="3550564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5" grpId="0" animBg="1"/>
      <p:bldP spid="16" grpId="0" animBg="1"/>
      <p:bldP spid="21" grpId="0"/>
      <p:bldP spid="22" grpId="0" animBg="1"/>
      <p:bldP spid="23" grpId="0" animBg="1"/>
      <p:bldP spid="26" grpId="0"/>
      <p:bldP spid="27" grpId="0"/>
      <p:bldP spid="28" grpId="0" animBg="1"/>
      <p:bldP spid="29" grpId="0" animBg="1"/>
      <p:bldP spid="32" grpId="0"/>
      <p:bldP spid="33" grpId="0"/>
      <p:bldP spid="34" grpId="0"/>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8175E-C185-AF19-964D-0BB2E20A9B37}"/>
              </a:ext>
            </a:extLst>
          </p:cNvPr>
          <p:cNvSpPr>
            <a:spLocks noGrp="1"/>
          </p:cNvSpPr>
          <p:nvPr>
            <p:ph type="title"/>
          </p:nvPr>
        </p:nvSpPr>
        <p:spPr/>
        <p:txBody>
          <a:bodyPr/>
          <a:lstStyle/>
          <a:p>
            <a:r>
              <a:rPr lang="en-US" dirty="0"/>
              <a:t>Technique: compression argument</a:t>
            </a:r>
          </a:p>
        </p:txBody>
      </p:sp>
      <p:sp>
        <p:nvSpPr>
          <p:cNvPr id="4" name="Slide Number Placeholder 3">
            <a:extLst>
              <a:ext uri="{FF2B5EF4-FFF2-40B4-BE49-F238E27FC236}">
                <a16:creationId xmlns:a16="http://schemas.microsoft.com/office/drawing/2014/main" id="{DB7B7CE0-05F9-83A9-C6F8-E76FA94A2C5F}"/>
              </a:ext>
            </a:extLst>
          </p:cNvPr>
          <p:cNvSpPr>
            <a:spLocks noGrp="1"/>
          </p:cNvSpPr>
          <p:nvPr>
            <p:ph type="sldNum" sz="quarter" idx="12"/>
          </p:nvPr>
        </p:nvSpPr>
        <p:spPr/>
        <p:txBody>
          <a:bodyPr/>
          <a:lstStyle/>
          <a:p>
            <a:fld id="{C7ABA984-2DFB-1240-9A7E-58F7E0AF05BD}" type="slidenum">
              <a:rPr lang="en-US" smtClean="0"/>
              <a:t>23</a:t>
            </a:fld>
            <a:endParaRPr lang="en-US"/>
          </a:p>
        </p:txBody>
      </p:sp>
      <p:sp>
        <p:nvSpPr>
          <p:cNvPr id="5" name="TextBox 4">
            <a:extLst>
              <a:ext uri="{FF2B5EF4-FFF2-40B4-BE49-F238E27FC236}">
                <a16:creationId xmlns:a16="http://schemas.microsoft.com/office/drawing/2014/main" id="{A77CC96C-5924-0DCA-3C6F-05DFDD651855}"/>
              </a:ext>
            </a:extLst>
          </p:cNvPr>
          <p:cNvSpPr txBox="1"/>
          <p:nvPr/>
        </p:nvSpPr>
        <p:spPr>
          <a:xfrm>
            <a:off x="838200" y="1156461"/>
            <a:ext cx="2876108" cy="461665"/>
          </a:xfrm>
          <a:prstGeom prst="rect">
            <a:avLst/>
          </a:prstGeom>
          <a:noFill/>
        </p:spPr>
        <p:txBody>
          <a:bodyPr wrap="none" rtlCol="0">
            <a:spAutoFit/>
          </a:bodyPr>
          <a:lstStyle/>
          <a:p>
            <a:pPr algn="l"/>
            <a:r>
              <a:rPr lang="en-US" sz="2400" b="1" dirty="0">
                <a:solidFill>
                  <a:srgbClr val="C00000"/>
                </a:solidFill>
                <a:latin typeface="Candara" panose="020E0502030303020204" pitchFamily="34" charset="0"/>
              </a:rPr>
              <a:t>Compression lemma</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3FAACD21-E52B-1C29-E060-45984782F7C9}"/>
                  </a:ext>
                </a:extLst>
              </p:cNvPr>
              <p:cNvSpPr txBox="1"/>
              <p:nvPr/>
            </p:nvSpPr>
            <p:spPr>
              <a:xfrm>
                <a:off x="7263505" y="1152203"/>
                <a:ext cx="4524841" cy="1941622"/>
              </a:xfrm>
              <a:prstGeom prst="rect">
                <a:avLst/>
              </a:prstGeom>
              <a:solidFill>
                <a:srgbClr val="F2F2F2"/>
              </a:solidFill>
              <a:ln>
                <a:solidFill>
                  <a:schemeClr val="tx1"/>
                </a:solidFill>
              </a:ln>
            </p:spPr>
            <p:txBody>
              <a:bodyPr wrap="square" lIns="182880" tIns="182880" rIns="182880" bIns="182880" rtlCol="0">
                <a:spAutoFit/>
              </a:bodyPr>
              <a:lstStyle/>
              <a:p>
                <a:r>
                  <a:rPr lang="en-US" sz="2400" b="1" dirty="0">
                    <a:solidFill>
                      <a:srgbClr val="C00000"/>
                    </a:solidFill>
                    <a:latin typeface="Candara" panose="020E0502030303020204" pitchFamily="34" charset="0"/>
                  </a:rPr>
                  <a:t>Lemma</a:t>
                </a:r>
                <a:r>
                  <a:rPr lang="en-US" sz="2400" dirty="0">
                    <a:solidFill>
                      <a:srgbClr val="C00000"/>
                    </a:solidFill>
                    <a:latin typeface="Candara" panose="020E0502030303020204" pitchFamily="34" charset="0"/>
                  </a:rPr>
                  <a:t> [DTT10].  </a:t>
                </a:r>
                <a:r>
                  <a:rPr lang="en-US" sz="2400" dirty="0">
                    <a:latin typeface="Candara" panose="020E0502030303020204" pitchFamily="34" charset="0"/>
                  </a:rPr>
                  <a:t>Let</a:t>
                </a:r>
                <a:r>
                  <a:rPr lang="en-US" sz="2400" dirty="0">
                    <a:solidFill>
                      <a:srgbClr val="FF0000"/>
                    </a:solidFill>
                    <a:latin typeface="Candara" panose="020E0502030303020204" pitchFamily="34" charset="0"/>
                  </a:rPr>
                  <a:t> </a:t>
                </a:r>
                <a14:m>
                  <m:oMath xmlns:m="http://schemas.openxmlformats.org/officeDocument/2006/math">
                    <m:r>
                      <a:rPr lang="en-US" sz="2400" b="0" i="1" smtClean="0">
                        <a:solidFill>
                          <a:srgbClr val="002060"/>
                        </a:solidFill>
                        <a:latin typeface="Cambria Math" panose="02040503050406030204" pitchFamily="18" charset="0"/>
                      </a:rPr>
                      <m:t>𝜀</m:t>
                    </m:r>
                    <m:r>
                      <a:rPr lang="en-US" sz="2400" b="0" i="1" smtClean="0">
                        <a:solidFill>
                          <a:srgbClr val="002060"/>
                        </a:solidFill>
                        <a:latin typeface="Cambria Math" panose="02040503050406030204" pitchFamily="18" charset="0"/>
                      </a:rPr>
                      <m:t>≔ </m:t>
                    </m:r>
                    <m:func>
                      <m:funcPr>
                        <m:ctrlPr>
                          <a:rPr lang="en-US" sz="2400" i="1" smtClean="0">
                            <a:solidFill>
                              <a:srgbClr val="002060"/>
                            </a:solidFill>
                            <a:latin typeface="Cambria Math" panose="02040503050406030204" pitchFamily="18" charset="0"/>
                          </a:rPr>
                        </m:ctrlPr>
                      </m:funcPr>
                      <m:fName>
                        <m:limLow>
                          <m:limLowPr>
                            <m:ctrlPr>
                              <a:rPr lang="en-US" sz="2400" i="1">
                                <a:solidFill>
                                  <a:srgbClr val="002060"/>
                                </a:solidFill>
                                <a:latin typeface="Cambria Math" panose="02040503050406030204" pitchFamily="18" charset="0"/>
                              </a:rPr>
                            </m:ctrlPr>
                          </m:limLowPr>
                          <m:e>
                            <m:r>
                              <m:rPr>
                                <m:sty m:val="p"/>
                              </m:rPr>
                              <a:rPr lang="en-US" sz="2400">
                                <a:solidFill>
                                  <a:srgbClr val="002060"/>
                                </a:solidFill>
                                <a:latin typeface="Cambria Math" panose="02040503050406030204" pitchFamily="18" charset="0"/>
                              </a:rPr>
                              <m:t>Pr</m:t>
                            </m:r>
                          </m:e>
                          <m:lim>
                            <m:r>
                              <a:rPr lang="en-US" sz="2400" i="1">
                                <a:solidFill>
                                  <a:srgbClr val="002060"/>
                                </a:solidFill>
                                <a:latin typeface="Cambria Math" panose="02040503050406030204" pitchFamily="18" charset="0"/>
                              </a:rPr>
                              <m:t>𝑥</m:t>
                            </m:r>
                            <m:r>
                              <a:rPr lang="en-US" sz="2400" i="1">
                                <a:solidFill>
                                  <a:srgbClr val="002060"/>
                                </a:solidFill>
                                <a:latin typeface="Cambria Math" panose="02040503050406030204" pitchFamily="18" charset="0"/>
                              </a:rPr>
                              <m:t>,</m:t>
                            </m:r>
                            <m:r>
                              <a:rPr lang="en-US" sz="2400" i="1">
                                <a:solidFill>
                                  <a:srgbClr val="002060"/>
                                </a:solidFill>
                                <a:latin typeface="Cambria Math" panose="02040503050406030204" pitchFamily="18" charset="0"/>
                              </a:rPr>
                              <m:t>𝑟</m:t>
                            </m:r>
                          </m:lim>
                        </m:limLow>
                      </m:fName>
                      <m:e>
                        <m:r>
                          <a:rPr lang="en-US" sz="2400" i="1">
                            <a:solidFill>
                              <a:srgbClr val="002060"/>
                            </a:solidFill>
                            <a:latin typeface="Cambria Math" panose="02040503050406030204" pitchFamily="18" charset="0"/>
                          </a:rPr>
                          <m:t>[</m:t>
                        </m:r>
                        <m:r>
                          <m:rPr>
                            <m:nor/>
                          </m:rPr>
                          <a:rPr lang="en-US" sz="2400">
                            <a:solidFill>
                              <a:srgbClr val="002060"/>
                            </a:solidFill>
                            <a:latin typeface="Candara" panose="020E0502030303020204" pitchFamily="34" charset="0"/>
                          </a:rPr>
                          <m:t>Dec</m:t>
                        </m:r>
                        <m:d>
                          <m:dPr>
                            <m:ctrlPr>
                              <a:rPr lang="en-US" sz="2400" i="1">
                                <a:solidFill>
                                  <a:srgbClr val="002060"/>
                                </a:solidFill>
                                <a:latin typeface="Cambria Math" panose="02040503050406030204" pitchFamily="18" charset="0"/>
                              </a:rPr>
                            </m:ctrlPr>
                          </m:dPr>
                          <m:e>
                            <m:r>
                              <m:rPr>
                                <m:nor/>
                              </m:rPr>
                              <a:rPr lang="en-US" sz="2400">
                                <a:solidFill>
                                  <a:srgbClr val="002060"/>
                                </a:solidFill>
                                <a:latin typeface="Candara" panose="020E0502030303020204" pitchFamily="34" charset="0"/>
                              </a:rPr>
                              <m:t>Enc</m:t>
                            </m:r>
                            <m:d>
                              <m:dPr>
                                <m:ctrlPr>
                                  <a:rPr lang="en-US" sz="2400" i="1">
                                    <a:solidFill>
                                      <a:srgbClr val="002060"/>
                                    </a:solidFill>
                                    <a:latin typeface="Cambria Math" panose="02040503050406030204" pitchFamily="18" charset="0"/>
                                  </a:rPr>
                                </m:ctrlPr>
                              </m:dPr>
                              <m:e>
                                <m:r>
                                  <a:rPr lang="en-US" sz="2400" i="1">
                                    <a:solidFill>
                                      <a:srgbClr val="002060"/>
                                    </a:solidFill>
                                    <a:latin typeface="Cambria Math" panose="02040503050406030204" pitchFamily="18" charset="0"/>
                                  </a:rPr>
                                  <m:t>𝑥</m:t>
                                </m:r>
                                <m:r>
                                  <a:rPr lang="en-US" sz="2400" i="1">
                                    <a:solidFill>
                                      <a:srgbClr val="002060"/>
                                    </a:solidFill>
                                    <a:latin typeface="Cambria Math" panose="02040503050406030204" pitchFamily="18" charset="0"/>
                                  </a:rPr>
                                  <m:t>,</m:t>
                                </m:r>
                                <m:r>
                                  <a:rPr lang="en-US" sz="2400" i="1">
                                    <a:solidFill>
                                      <a:srgbClr val="002060"/>
                                    </a:solidFill>
                                    <a:latin typeface="Cambria Math" panose="02040503050406030204" pitchFamily="18" charset="0"/>
                                  </a:rPr>
                                  <m:t>𝑟</m:t>
                                </m:r>
                              </m:e>
                            </m:d>
                            <m:r>
                              <a:rPr lang="en-US" sz="2400" i="1">
                                <a:solidFill>
                                  <a:srgbClr val="002060"/>
                                </a:solidFill>
                                <a:latin typeface="Cambria Math" panose="02040503050406030204" pitchFamily="18" charset="0"/>
                              </a:rPr>
                              <m:t>,</m:t>
                            </m:r>
                            <m:r>
                              <a:rPr lang="en-US" sz="2400" i="1">
                                <a:solidFill>
                                  <a:srgbClr val="002060"/>
                                </a:solidFill>
                                <a:latin typeface="Cambria Math" panose="02040503050406030204" pitchFamily="18" charset="0"/>
                              </a:rPr>
                              <m:t>𝑟</m:t>
                            </m:r>
                          </m:e>
                        </m:d>
                        <m:r>
                          <a:rPr lang="en-US" sz="2400" i="1">
                            <a:solidFill>
                              <a:srgbClr val="002060"/>
                            </a:solidFill>
                            <a:latin typeface="Cambria Math" panose="02040503050406030204" pitchFamily="18" charset="0"/>
                          </a:rPr>
                          <m:t>=</m:t>
                        </m:r>
                        <m:r>
                          <a:rPr lang="en-US" sz="2400" i="1">
                            <a:solidFill>
                              <a:srgbClr val="002060"/>
                            </a:solidFill>
                            <a:latin typeface="Cambria Math" panose="02040503050406030204" pitchFamily="18" charset="0"/>
                          </a:rPr>
                          <m:t>𝑥</m:t>
                        </m:r>
                        <m:r>
                          <a:rPr lang="en-US" sz="2400" i="1">
                            <a:solidFill>
                              <a:srgbClr val="002060"/>
                            </a:solidFill>
                            <a:latin typeface="Cambria Math" panose="02040503050406030204" pitchFamily="18" charset="0"/>
                          </a:rPr>
                          <m:t>]</m:t>
                        </m:r>
                      </m:e>
                    </m:func>
                  </m:oMath>
                </a14:m>
                <a:r>
                  <a:rPr lang="en-US" sz="2400" dirty="0">
                    <a:latin typeface="Candara" panose="020E0502030303020204" pitchFamily="34" charset="0"/>
                  </a:rPr>
                  <a:t>. Then </a:t>
                </a:r>
              </a:p>
              <a:p>
                <a:pPr/>
                <a14:m>
                  <m:oMathPara xmlns:m="http://schemas.openxmlformats.org/officeDocument/2006/math">
                    <m:oMathParaPr>
                      <m:jc m:val="centerGroup"/>
                    </m:oMathParaPr>
                    <m:oMath xmlns:m="http://schemas.openxmlformats.org/officeDocument/2006/math">
                      <m:func>
                        <m:funcPr>
                          <m:ctrlPr>
                            <a:rPr lang="en-US" sz="2400" b="0" i="1" smtClean="0">
                              <a:solidFill>
                                <a:srgbClr val="002060"/>
                              </a:solidFill>
                              <a:latin typeface="Cambria Math" panose="02040503050406030204" pitchFamily="18" charset="0"/>
                            </a:rPr>
                          </m:ctrlPr>
                        </m:funcPr>
                        <m:fName>
                          <m:r>
                            <m:rPr>
                              <m:sty m:val="p"/>
                            </m:rPr>
                            <a:rPr lang="en-US" sz="2400" b="0" i="0" smtClean="0">
                              <a:solidFill>
                                <a:srgbClr val="002060"/>
                              </a:solidFill>
                              <a:latin typeface="Cambria Math" panose="02040503050406030204" pitchFamily="18" charset="0"/>
                            </a:rPr>
                            <m:t>log</m:t>
                          </m:r>
                        </m:fName>
                        <m:e>
                          <m:d>
                            <m:dPr>
                              <m:begChr m:val="|"/>
                              <m:endChr m:val="|"/>
                              <m:ctrlPr>
                                <a:rPr lang="en-US" sz="2400" b="0" i="1" smtClean="0">
                                  <a:solidFill>
                                    <a:srgbClr val="002060"/>
                                  </a:solidFill>
                                  <a:latin typeface="Cambria Math" panose="02040503050406030204" pitchFamily="18" charset="0"/>
                                </a:rPr>
                              </m:ctrlPr>
                            </m:dPr>
                            <m:e>
                              <m:r>
                                <a:rPr lang="en-US" sz="2400" b="0" i="1" smtClean="0">
                                  <a:solidFill>
                                    <a:srgbClr val="002060"/>
                                  </a:solidFill>
                                  <a:latin typeface="Cambria Math" panose="02040503050406030204" pitchFamily="18" charset="0"/>
                                </a:rPr>
                                <m:t>𝒴</m:t>
                              </m:r>
                            </m:e>
                          </m:d>
                          <m:r>
                            <a:rPr lang="en-US" sz="2400" b="0" i="1" smtClean="0">
                              <a:solidFill>
                                <a:srgbClr val="002060"/>
                              </a:solidFill>
                              <a:latin typeface="Cambria Math" panose="02040503050406030204" pitchFamily="18" charset="0"/>
                            </a:rPr>
                            <m:t>≥</m:t>
                          </m:r>
                        </m:e>
                      </m:func>
                      <m:func>
                        <m:funcPr>
                          <m:ctrlPr>
                            <a:rPr lang="en-US" sz="2400" i="1">
                              <a:solidFill>
                                <a:srgbClr val="002060"/>
                              </a:solidFill>
                              <a:latin typeface="Cambria Math" panose="02040503050406030204" pitchFamily="18" charset="0"/>
                            </a:rPr>
                          </m:ctrlPr>
                        </m:funcPr>
                        <m:fName>
                          <m:r>
                            <m:rPr>
                              <m:sty m:val="p"/>
                            </m:rPr>
                            <a:rPr lang="en-US" sz="2400">
                              <a:solidFill>
                                <a:srgbClr val="002060"/>
                              </a:solidFill>
                              <a:latin typeface="Cambria Math" panose="02040503050406030204" pitchFamily="18" charset="0"/>
                            </a:rPr>
                            <m:t>log</m:t>
                          </m:r>
                        </m:fName>
                        <m:e>
                          <m:d>
                            <m:dPr>
                              <m:begChr m:val="|"/>
                              <m:endChr m:val="|"/>
                              <m:ctrlPr>
                                <a:rPr lang="en-US" sz="2400" i="1">
                                  <a:solidFill>
                                    <a:srgbClr val="002060"/>
                                  </a:solidFill>
                                  <a:latin typeface="Cambria Math" panose="02040503050406030204" pitchFamily="18" charset="0"/>
                                </a:rPr>
                              </m:ctrlPr>
                            </m:dPr>
                            <m:e>
                              <m:r>
                                <a:rPr lang="en-US" sz="2400" b="0" i="1" smtClean="0">
                                  <a:solidFill>
                                    <a:srgbClr val="002060"/>
                                  </a:solidFill>
                                  <a:latin typeface="Cambria Math" panose="02040503050406030204" pitchFamily="18" charset="0"/>
                                </a:rPr>
                                <m:t>𝒳</m:t>
                              </m:r>
                            </m:e>
                          </m:d>
                          <m:r>
                            <a:rPr lang="en-US" sz="2400" b="0" i="1" smtClean="0">
                              <a:solidFill>
                                <a:srgbClr val="002060"/>
                              </a:solidFill>
                              <a:latin typeface="Cambria Math" panose="02040503050406030204" pitchFamily="18" charset="0"/>
                            </a:rPr>
                            <m:t>−</m:t>
                          </m:r>
                          <m:func>
                            <m:funcPr>
                              <m:ctrlPr>
                                <a:rPr lang="en-US" sz="2400" b="0" i="1" smtClean="0">
                                  <a:solidFill>
                                    <a:srgbClr val="002060"/>
                                  </a:solidFill>
                                  <a:latin typeface="Cambria Math" panose="02040503050406030204" pitchFamily="18" charset="0"/>
                                </a:rPr>
                              </m:ctrlPr>
                            </m:funcPr>
                            <m:fName>
                              <m:r>
                                <m:rPr>
                                  <m:sty m:val="p"/>
                                </m:rPr>
                                <a:rPr lang="en-US" sz="2400" b="0" i="0" smtClean="0">
                                  <a:solidFill>
                                    <a:srgbClr val="002060"/>
                                  </a:solidFill>
                                  <a:latin typeface="Cambria Math" panose="02040503050406030204" pitchFamily="18" charset="0"/>
                                </a:rPr>
                                <m:t>log</m:t>
                              </m:r>
                            </m:fName>
                            <m:e>
                              <m:f>
                                <m:fPr>
                                  <m:ctrlPr>
                                    <a:rPr lang="en-US" sz="2400" b="0" i="1" smtClean="0">
                                      <a:solidFill>
                                        <a:srgbClr val="002060"/>
                                      </a:solidFill>
                                      <a:latin typeface="Cambria Math" panose="02040503050406030204" pitchFamily="18" charset="0"/>
                                    </a:rPr>
                                  </m:ctrlPr>
                                </m:fPr>
                                <m:num>
                                  <m:r>
                                    <a:rPr lang="en-US" sz="2400" b="0" i="1" smtClean="0">
                                      <a:solidFill>
                                        <a:srgbClr val="002060"/>
                                      </a:solidFill>
                                      <a:latin typeface="Cambria Math" panose="02040503050406030204" pitchFamily="18" charset="0"/>
                                    </a:rPr>
                                    <m:t>1</m:t>
                                  </m:r>
                                </m:num>
                                <m:den>
                                  <m:r>
                                    <a:rPr lang="en-US" sz="2400" b="0" i="1" smtClean="0">
                                      <a:solidFill>
                                        <a:srgbClr val="002060"/>
                                      </a:solidFill>
                                      <a:latin typeface="Cambria Math" panose="02040503050406030204" pitchFamily="18" charset="0"/>
                                    </a:rPr>
                                    <m:t>𝜀</m:t>
                                  </m:r>
                                </m:den>
                              </m:f>
                            </m:e>
                          </m:func>
                        </m:e>
                      </m:func>
                    </m:oMath>
                  </m:oMathPara>
                </a14:m>
                <a:endParaRPr lang="en-US" sz="2400" dirty="0">
                  <a:solidFill>
                    <a:srgbClr val="002060"/>
                  </a:solidFill>
                  <a:latin typeface="Candara" panose="020E0502030303020204" pitchFamily="34" charset="0"/>
                </a:endParaRPr>
              </a:p>
            </p:txBody>
          </p:sp>
        </mc:Choice>
        <mc:Fallback xmlns="">
          <p:sp>
            <p:nvSpPr>
              <p:cNvPr id="6" name="TextBox 5">
                <a:extLst>
                  <a:ext uri="{FF2B5EF4-FFF2-40B4-BE49-F238E27FC236}">
                    <a16:creationId xmlns:a16="http://schemas.microsoft.com/office/drawing/2014/main" id="{3FAACD21-E52B-1C29-E060-45984782F7C9}"/>
                  </a:ext>
                </a:extLst>
              </p:cNvPr>
              <p:cNvSpPr txBox="1">
                <a:spLocks noRot="1" noChangeAspect="1" noMove="1" noResize="1" noEditPoints="1" noAdjustHandles="1" noChangeArrowheads="1" noChangeShapeType="1" noTextEdit="1"/>
              </p:cNvSpPr>
              <p:nvPr/>
            </p:nvSpPr>
            <p:spPr>
              <a:xfrm>
                <a:off x="7263505" y="1152203"/>
                <a:ext cx="4524841" cy="1941622"/>
              </a:xfrm>
              <a:prstGeom prst="rect">
                <a:avLst/>
              </a:prstGeom>
              <a:blipFill>
                <a:blip r:embed="rId3"/>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C304C416-16C3-4C79-998F-28B4DD14EB1D}"/>
                  </a:ext>
                </a:extLst>
              </p:cNvPr>
              <p:cNvSpPr/>
              <p:nvPr/>
            </p:nvSpPr>
            <p:spPr>
              <a:xfrm>
                <a:off x="1819114" y="2583759"/>
                <a:ext cx="1171574" cy="632577"/>
              </a:xfrm>
              <a:prstGeom prst="rect">
                <a:avLst/>
              </a:prstGeom>
              <a:solidFill>
                <a:srgbClr val="385723">
                  <a:alpha val="14902"/>
                </a:srgbClr>
              </a:solidFill>
              <a:ln>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m:rPr>
                          <m:nor/>
                        </m:rPr>
                        <a:rPr lang="en-US" sz="3200" b="1" i="0" smtClean="0">
                          <a:solidFill>
                            <a:schemeClr val="accent6">
                              <a:lumMod val="50000"/>
                            </a:schemeClr>
                          </a:solidFill>
                          <a:latin typeface="Cambria Math" panose="02040503050406030204" pitchFamily="18" charset="0"/>
                        </a:rPr>
                        <m:t>Enc</m:t>
                      </m:r>
                    </m:oMath>
                  </m:oMathPara>
                </a14:m>
                <a:endParaRPr lang="en-US" sz="3200" b="1" dirty="0">
                  <a:solidFill>
                    <a:schemeClr val="accent6">
                      <a:lumMod val="50000"/>
                    </a:schemeClr>
                  </a:solidFill>
                  <a:latin typeface="Candara" panose="020E0502030303020204" pitchFamily="34" charset="0"/>
                </a:endParaRPr>
              </a:p>
            </p:txBody>
          </p:sp>
        </mc:Choice>
        <mc:Fallback xmlns="">
          <p:sp>
            <p:nvSpPr>
              <p:cNvPr id="7" name="Rectangle 6">
                <a:extLst>
                  <a:ext uri="{FF2B5EF4-FFF2-40B4-BE49-F238E27FC236}">
                    <a16:creationId xmlns:a16="http://schemas.microsoft.com/office/drawing/2014/main" id="{C304C416-16C3-4C79-998F-28B4DD14EB1D}"/>
                  </a:ext>
                </a:extLst>
              </p:cNvPr>
              <p:cNvSpPr>
                <a:spLocks noRot="1" noChangeAspect="1" noMove="1" noResize="1" noEditPoints="1" noAdjustHandles="1" noChangeArrowheads="1" noChangeShapeType="1" noTextEdit="1"/>
              </p:cNvSpPr>
              <p:nvPr/>
            </p:nvSpPr>
            <p:spPr>
              <a:xfrm>
                <a:off x="1819114" y="2583759"/>
                <a:ext cx="1171574" cy="632577"/>
              </a:xfrm>
              <a:prstGeom prst="rect">
                <a:avLst/>
              </a:prstGeom>
              <a:blipFill>
                <a:blip r:embed="rId4"/>
                <a:stretch>
                  <a:fillRect/>
                </a:stretch>
              </a:blipFill>
              <a:ln>
                <a:solidFill>
                  <a:schemeClr val="accent6">
                    <a:lumMod val="50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07798797-4545-6563-866F-23719513EC7E}"/>
                  </a:ext>
                </a:extLst>
              </p:cNvPr>
              <p:cNvSpPr/>
              <p:nvPr/>
            </p:nvSpPr>
            <p:spPr>
              <a:xfrm>
                <a:off x="4648038" y="2583759"/>
                <a:ext cx="1171574" cy="632578"/>
              </a:xfrm>
              <a:prstGeom prst="rect">
                <a:avLst/>
              </a:prstGeom>
              <a:solidFill>
                <a:srgbClr val="385723">
                  <a:alpha val="14902"/>
                </a:srgbClr>
              </a:solidFill>
              <a:ln>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m:rPr>
                          <m:nor/>
                        </m:rPr>
                        <a:rPr lang="en-US" sz="3200" b="1" i="0" dirty="0" smtClean="0">
                          <a:solidFill>
                            <a:schemeClr val="accent6">
                              <a:lumMod val="50000"/>
                            </a:schemeClr>
                          </a:solidFill>
                          <a:latin typeface="Cambria Math" panose="02040503050406030204" pitchFamily="18" charset="0"/>
                        </a:rPr>
                        <m:t>Dec</m:t>
                      </m:r>
                    </m:oMath>
                  </m:oMathPara>
                </a14:m>
                <a:endParaRPr lang="en-US" sz="3200" b="1" dirty="0">
                  <a:solidFill>
                    <a:schemeClr val="accent6">
                      <a:lumMod val="50000"/>
                    </a:schemeClr>
                  </a:solidFill>
                  <a:latin typeface="Candara" panose="020E0502030303020204" pitchFamily="34" charset="0"/>
                </a:endParaRPr>
              </a:p>
            </p:txBody>
          </p:sp>
        </mc:Choice>
        <mc:Fallback xmlns="">
          <p:sp>
            <p:nvSpPr>
              <p:cNvPr id="8" name="Rectangle 7">
                <a:extLst>
                  <a:ext uri="{FF2B5EF4-FFF2-40B4-BE49-F238E27FC236}">
                    <a16:creationId xmlns:a16="http://schemas.microsoft.com/office/drawing/2014/main" id="{07798797-4545-6563-866F-23719513EC7E}"/>
                  </a:ext>
                </a:extLst>
              </p:cNvPr>
              <p:cNvSpPr>
                <a:spLocks noRot="1" noChangeAspect="1" noMove="1" noResize="1" noEditPoints="1" noAdjustHandles="1" noChangeArrowheads="1" noChangeShapeType="1" noTextEdit="1"/>
              </p:cNvSpPr>
              <p:nvPr/>
            </p:nvSpPr>
            <p:spPr>
              <a:xfrm>
                <a:off x="4648038" y="2583759"/>
                <a:ext cx="1171574" cy="632578"/>
              </a:xfrm>
              <a:prstGeom prst="rect">
                <a:avLst/>
              </a:prstGeom>
              <a:blipFill>
                <a:blip r:embed="rId5"/>
                <a:stretch>
                  <a:fillRect/>
                </a:stretch>
              </a:blipFill>
              <a:ln>
                <a:solidFill>
                  <a:schemeClr val="accent6">
                    <a:lumMod val="50000"/>
                  </a:schemeClr>
                </a:solidFill>
              </a:ln>
            </p:spPr>
            <p:txBody>
              <a:bodyPr/>
              <a:lstStyle/>
              <a:p>
                <a:r>
                  <a:rPr lang="en-US">
                    <a:noFill/>
                  </a:rPr>
                  <a:t> </a:t>
                </a:r>
              </a:p>
            </p:txBody>
          </p:sp>
        </mc:Fallback>
      </mc:AlternateContent>
      <p:cxnSp>
        <p:nvCxnSpPr>
          <p:cNvPr id="9" name="Straight Arrow Connector 8">
            <a:extLst>
              <a:ext uri="{FF2B5EF4-FFF2-40B4-BE49-F238E27FC236}">
                <a16:creationId xmlns:a16="http://schemas.microsoft.com/office/drawing/2014/main" id="{9C56D1A2-6D53-AD97-FD4E-2D069D7D00CE}"/>
              </a:ext>
            </a:extLst>
          </p:cNvPr>
          <p:cNvCxnSpPr>
            <a:cxnSpLocks/>
            <a:endCxn id="7" idx="1"/>
          </p:cNvCxnSpPr>
          <p:nvPr/>
        </p:nvCxnSpPr>
        <p:spPr>
          <a:xfrm>
            <a:off x="1009487" y="2900048"/>
            <a:ext cx="80962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F55B5E7B-2BF0-2395-AA39-80F9A7C4E63D}"/>
              </a:ext>
            </a:extLst>
          </p:cNvPr>
          <p:cNvCxnSpPr>
            <a:cxnSpLocks/>
            <a:stCxn id="7" idx="3"/>
            <a:endCxn id="8" idx="1"/>
          </p:cNvCxnSpPr>
          <p:nvPr/>
        </p:nvCxnSpPr>
        <p:spPr>
          <a:xfrm>
            <a:off x="2990688" y="2900048"/>
            <a:ext cx="165735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390C4388-65E9-B152-9C9E-08E1720FACD8}"/>
              </a:ext>
            </a:extLst>
          </p:cNvPr>
          <p:cNvCxnSpPr>
            <a:cxnSpLocks/>
          </p:cNvCxnSpPr>
          <p:nvPr/>
        </p:nvCxnSpPr>
        <p:spPr>
          <a:xfrm>
            <a:off x="5819612" y="2900047"/>
            <a:ext cx="92469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1834D941-6B61-EC98-47EF-B2BBF1C83E90}"/>
                  </a:ext>
                </a:extLst>
              </p:cNvPr>
              <p:cNvSpPr txBox="1"/>
              <p:nvPr/>
            </p:nvSpPr>
            <p:spPr>
              <a:xfrm>
                <a:off x="841248" y="2441680"/>
                <a:ext cx="1053430" cy="461665"/>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r>
                        <a:rPr lang="en-US" sz="2400" b="0" i="1" smtClean="0">
                          <a:solidFill>
                            <a:srgbClr val="0070C0"/>
                          </a:solidFill>
                          <a:latin typeface="Cambria Math" panose="02040503050406030204" pitchFamily="18" charset="0"/>
                        </a:rPr>
                        <m:t>𝑥</m:t>
                      </m:r>
                      <m:r>
                        <a:rPr lang="en-US" sz="2400" b="0" i="1" smtClean="0">
                          <a:solidFill>
                            <a:srgbClr val="0070C0"/>
                          </a:solidFill>
                          <a:latin typeface="Cambria Math" panose="02040503050406030204" pitchFamily="18" charset="0"/>
                        </a:rPr>
                        <m:t>∈</m:t>
                      </m:r>
                      <m:r>
                        <a:rPr lang="en-US" sz="2400" b="0" i="1" smtClean="0">
                          <a:solidFill>
                            <a:srgbClr val="0070C0"/>
                          </a:solidFill>
                          <a:latin typeface="Cambria Math" panose="02040503050406030204" pitchFamily="18" charset="0"/>
                        </a:rPr>
                        <m:t>𝒳</m:t>
                      </m:r>
                    </m:oMath>
                  </m:oMathPara>
                </a14:m>
                <a:endParaRPr lang="en-US" sz="2400" dirty="0" err="1">
                  <a:solidFill>
                    <a:srgbClr val="0070C0"/>
                  </a:solidFill>
                  <a:latin typeface="Candara" panose="020E0502030303020204" pitchFamily="34" charset="0"/>
                </a:endParaRPr>
              </a:p>
            </p:txBody>
          </p:sp>
        </mc:Choice>
        <mc:Fallback xmlns="">
          <p:sp>
            <p:nvSpPr>
              <p:cNvPr id="12" name="TextBox 11">
                <a:extLst>
                  <a:ext uri="{FF2B5EF4-FFF2-40B4-BE49-F238E27FC236}">
                    <a16:creationId xmlns:a16="http://schemas.microsoft.com/office/drawing/2014/main" id="{1834D941-6B61-EC98-47EF-B2BBF1C83E90}"/>
                  </a:ext>
                </a:extLst>
              </p:cNvPr>
              <p:cNvSpPr txBox="1">
                <a:spLocks noRot="1" noChangeAspect="1" noMove="1" noResize="1" noEditPoints="1" noAdjustHandles="1" noChangeArrowheads="1" noChangeShapeType="1" noTextEdit="1"/>
              </p:cNvSpPr>
              <p:nvPr/>
            </p:nvSpPr>
            <p:spPr>
              <a:xfrm>
                <a:off x="841248" y="2441680"/>
                <a:ext cx="1053430" cy="461665"/>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E8E0E182-C579-8226-5AAC-93892555FD31}"/>
                  </a:ext>
                </a:extLst>
              </p:cNvPr>
              <p:cNvSpPr txBox="1"/>
              <p:nvPr/>
            </p:nvSpPr>
            <p:spPr>
              <a:xfrm>
                <a:off x="3213775" y="2421288"/>
                <a:ext cx="1029449" cy="461665"/>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r>
                        <a:rPr lang="en-US" sz="2400" b="0" i="1" smtClean="0">
                          <a:solidFill>
                            <a:srgbClr val="0070C0"/>
                          </a:solidFill>
                          <a:latin typeface="Cambria Math" panose="02040503050406030204" pitchFamily="18" charset="0"/>
                        </a:rPr>
                        <m:t>𝑦</m:t>
                      </m:r>
                      <m:r>
                        <a:rPr lang="en-US" sz="2400" b="0" i="1" smtClean="0">
                          <a:solidFill>
                            <a:srgbClr val="0070C0"/>
                          </a:solidFill>
                          <a:latin typeface="Cambria Math" panose="02040503050406030204" pitchFamily="18" charset="0"/>
                        </a:rPr>
                        <m:t>∈</m:t>
                      </m:r>
                      <m:r>
                        <a:rPr lang="en-US" sz="2400" b="0" i="1" smtClean="0">
                          <a:solidFill>
                            <a:srgbClr val="0070C0"/>
                          </a:solidFill>
                          <a:latin typeface="Cambria Math" panose="02040503050406030204" pitchFamily="18" charset="0"/>
                        </a:rPr>
                        <m:t>𝒴</m:t>
                      </m:r>
                    </m:oMath>
                  </m:oMathPara>
                </a14:m>
                <a:endParaRPr lang="en-US" sz="2400" dirty="0" err="1">
                  <a:solidFill>
                    <a:srgbClr val="0070C0"/>
                  </a:solidFill>
                  <a:latin typeface="Candara" panose="020E0502030303020204" pitchFamily="34" charset="0"/>
                </a:endParaRPr>
              </a:p>
            </p:txBody>
          </p:sp>
        </mc:Choice>
        <mc:Fallback xmlns="">
          <p:sp>
            <p:nvSpPr>
              <p:cNvPr id="13" name="TextBox 12">
                <a:extLst>
                  <a:ext uri="{FF2B5EF4-FFF2-40B4-BE49-F238E27FC236}">
                    <a16:creationId xmlns:a16="http://schemas.microsoft.com/office/drawing/2014/main" id="{E8E0E182-C579-8226-5AAC-93892555FD31}"/>
                  </a:ext>
                </a:extLst>
              </p:cNvPr>
              <p:cNvSpPr txBox="1">
                <a:spLocks noRot="1" noChangeAspect="1" noMove="1" noResize="1" noEditPoints="1" noAdjustHandles="1" noChangeArrowheads="1" noChangeShapeType="1" noTextEdit="1"/>
              </p:cNvSpPr>
              <p:nvPr/>
            </p:nvSpPr>
            <p:spPr>
              <a:xfrm>
                <a:off x="3213775" y="2421288"/>
                <a:ext cx="1029449" cy="461665"/>
              </a:xfrm>
              <a:prstGeom prst="rect">
                <a:avLst/>
              </a:prstGeom>
              <a:blipFill>
                <a:blip r:embed="rId7"/>
                <a:stretch>
                  <a:fillRect b="-131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249DAD6F-6147-3CA5-A48E-3875C77D1479}"/>
                  </a:ext>
                </a:extLst>
              </p:cNvPr>
              <p:cNvSpPr txBox="1"/>
              <p:nvPr/>
            </p:nvSpPr>
            <p:spPr>
              <a:xfrm>
                <a:off x="5814446" y="2510132"/>
                <a:ext cx="1053430" cy="461665"/>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r>
                        <a:rPr lang="en-US" sz="2400" b="0" i="1" smtClean="0">
                          <a:solidFill>
                            <a:srgbClr val="002060"/>
                          </a:solidFill>
                          <a:latin typeface="Cambria Math" panose="02040503050406030204" pitchFamily="18" charset="0"/>
                        </a:rPr>
                        <m:t>𝑥</m:t>
                      </m:r>
                      <m:r>
                        <a:rPr lang="en-US" sz="2400" b="0" i="1" smtClean="0">
                          <a:solidFill>
                            <a:srgbClr val="002060"/>
                          </a:solidFill>
                          <a:latin typeface="Cambria Math" panose="02040503050406030204" pitchFamily="18" charset="0"/>
                        </a:rPr>
                        <m:t>∈</m:t>
                      </m:r>
                      <m:r>
                        <a:rPr lang="en-US" sz="2400" b="0" i="1" smtClean="0">
                          <a:solidFill>
                            <a:srgbClr val="002060"/>
                          </a:solidFill>
                          <a:latin typeface="Cambria Math" panose="02040503050406030204" pitchFamily="18" charset="0"/>
                        </a:rPr>
                        <m:t>𝒳</m:t>
                      </m:r>
                    </m:oMath>
                  </m:oMathPara>
                </a14:m>
                <a:endParaRPr lang="en-US" sz="2400" dirty="0" err="1">
                  <a:solidFill>
                    <a:srgbClr val="002060"/>
                  </a:solidFill>
                  <a:latin typeface="Candara" panose="020E0502030303020204" pitchFamily="34" charset="0"/>
                </a:endParaRPr>
              </a:p>
            </p:txBody>
          </p:sp>
        </mc:Choice>
        <mc:Fallback xmlns="">
          <p:sp>
            <p:nvSpPr>
              <p:cNvPr id="14" name="TextBox 13">
                <a:extLst>
                  <a:ext uri="{FF2B5EF4-FFF2-40B4-BE49-F238E27FC236}">
                    <a16:creationId xmlns:a16="http://schemas.microsoft.com/office/drawing/2014/main" id="{249DAD6F-6147-3CA5-A48E-3875C77D1479}"/>
                  </a:ext>
                </a:extLst>
              </p:cNvPr>
              <p:cNvSpPr txBox="1">
                <a:spLocks noRot="1" noChangeAspect="1" noMove="1" noResize="1" noEditPoints="1" noAdjustHandles="1" noChangeArrowheads="1" noChangeShapeType="1" noTextEdit="1"/>
              </p:cNvSpPr>
              <p:nvPr/>
            </p:nvSpPr>
            <p:spPr>
              <a:xfrm>
                <a:off x="5814446" y="2510132"/>
                <a:ext cx="1053430" cy="461665"/>
              </a:xfrm>
              <a:prstGeom prst="rect">
                <a:avLst/>
              </a:prstGeom>
              <a:blipFill>
                <a:blip r:embed="rId8"/>
                <a:stretch>
                  <a:fillRect/>
                </a:stretch>
              </a:blipFill>
            </p:spPr>
            <p:txBody>
              <a:bodyPr/>
              <a:lstStyle/>
              <a:p>
                <a:r>
                  <a:rPr lang="en-US">
                    <a:noFill/>
                  </a:rPr>
                  <a:t> </a:t>
                </a:r>
              </a:p>
            </p:txBody>
          </p:sp>
        </mc:Fallback>
      </mc:AlternateContent>
      <p:cxnSp>
        <p:nvCxnSpPr>
          <p:cNvPr id="15" name="Straight Connector 14">
            <a:extLst>
              <a:ext uri="{FF2B5EF4-FFF2-40B4-BE49-F238E27FC236}">
                <a16:creationId xmlns:a16="http://schemas.microsoft.com/office/drawing/2014/main" id="{0CB28C91-C687-23FC-9B86-2BE6B37EAA64}"/>
              </a:ext>
            </a:extLst>
          </p:cNvPr>
          <p:cNvCxnSpPr>
            <a:cxnSpLocks/>
          </p:cNvCxnSpPr>
          <p:nvPr/>
        </p:nvCxnSpPr>
        <p:spPr>
          <a:xfrm>
            <a:off x="2410067" y="2241067"/>
            <a:ext cx="2823758" cy="14809"/>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E3345EA6-179F-B270-2DDA-1E58756DCD7F}"/>
                  </a:ext>
                </a:extLst>
              </p:cNvPr>
              <p:cNvSpPr txBox="1"/>
              <p:nvPr/>
            </p:nvSpPr>
            <p:spPr>
              <a:xfrm>
                <a:off x="3207745" y="1617803"/>
                <a:ext cx="1002454" cy="613951"/>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r>
                        <a:rPr lang="en-US" sz="2400" b="0" i="1" smtClean="0">
                          <a:solidFill>
                            <a:srgbClr val="0070C0"/>
                          </a:solidFill>
                          <a:latin typeface="Cambria Math" panose="02040503050406030204" pitchFamily="18" charset="0"/>
                        </a:rPr>
                        <m:t>𝑟</m:t>
                      </m:r>
                      <m:groupChr>
                        <m:groupChrPr>
                          <m:chr m:val="←"/>
                          <m:vertJc m:val="bot"/>
                          <m:ctrlPr>
                            <a:rPr lang="en-US" sz="2400" b="0" i="1" smtClean="0">
                              <a:solidFill>
                                <a:srgbClr val="0070C0"/>
                              </a:solidFill>
                              <a:latin typeface="Cambria Math" panose="02040503050406030204" pitchFamily="18" charset="0"/>
                            </a:rPr>
                          </m:ctrlPr>
                        </m:groupChrPr>
                        <m:e>
                          <m:r>
                            <m:rPr>
                              <m:brk m:alnAt="2"/>
                            </m:rPr>
                            <a:rPr lang="en-US" sz="2400" b="0" i="1" smtClean="0">
                              <a:solidFill>
                                <a:srgbClr val="0070C0"/>
                              </a:solidFill>
                              <a:latin typeface="Cambria Math" panose="02040503050406030204" pitchFamily="18" charset="0"/>
                            </a:rPr>
                            <m:t>$</m:t>
                          </m:r>
                        </m:e>
                      </m:groupChr>
                      <m:r>
                        <a:rPr lang="en-US" sz="2400" b="0" i="1" smtClean="0">
                          <a:solidFill>
                            <a:srgbClr val="0070C0"/>
                          </a:solidFill>
                          <a:latin typeface="Cambria Math" panose="02040503050406030204" pitchFamily="18" charset="0"/>
                        </a:rPr>
                        <m:t>ℛ</m:t>
                      </m:r>
                    </m:oMath>
                  </m:oMathPara>
                </a14:m>
                <a:endParaRPr lang="en-US" sz="2400" dirty="0" err="1">
                  <a:solidFill>
                    <a:srgbClr val="0070C0"/>
                  </a:solidFill>
                  <a:latin typeface="Candara" panose="020E0502030303020204" pitchFamily="34" charset="0"/>
                </a:endParaRPr>
              </a:p>
            </p:txBody>
          </p:sp>
        </mc:Choice>
        <mc:Fallback xmlns="">
          <p:sp>
            <p:nvSpPr>
              <p:cNvPr id="16" name="TextBox 15">
                <a:extLst>
                  <a:ext uri="{FF2B5EF4-FFF2-40B4-BE49-F238E27FC236}">
                    <a16:creationId xmlns:a16="http://schemas.microsoft.com/office/drawing/2014/main" id="{E3345EA6-179F-B270-2DDA-1E58756DCD7F}"/>
                  </a:ext>
                </a:extLst>
              </p:cNvPr>
              <p:cNvSpPr txBox="1">
                <a:spLocks noRot="1" noChangeAspect="1" noMove="1" noResize="1" noEditPoints="1" noAdjustHandles="1" noChangeArrowheads="1" noChangeShapeType="1" noTextEdit="1"/>
              </p:cNvSpPr>
              <p:nvPr/>
            </p:nvSpPr>
            <p:spPr>
              <a:xfrm>
                <a:off x="3207745" y="1617803"/>
                <a:ext cx="1002454" cy="613951"/>
              </a:xfrm>
              <a:prstGeom prst="rect">
                <a:avLst/>
              </a:prstGeom>
              <a:blipFill>
                <a:blip r:embed="rId9"/>
                <a:stretch>
                  <a:fillRect b="-46939"/>
                </a:stretch>
              </a:blipFill>
            </p:spPr>
            <p:txBody>
              <a:bodyPr/>
              <a:lstStyle/>
              <a:p>
                <a:r>
                  <a:rPr lang="en-US">
                    <a:noFill/>
                  </a:rPr>
                  <a:t> </a:t>
                </a:r>
              </a:p>
            </p:txBody>
          </p:sp>
        </mc:Fallback>
      </mc:AlternateContent>
      <p:cxnSp>
        <p:nvCxnSpPr>
          <p:cNvPr id="17" name="Straight Arrow Connector 16">
            <a:extLst>
              <a:ext uri="{FF2B5EF4-FFF2-40B4-BE49-F238E27FC236}">
                <a16:creationId xmlns:a16="http://schemas.microsoft.com/office/drawing/2014/main" id="{6B0D6E51-2476-2CA7-A8A3-E24794793B9B}"/>
              </a:ext>
            </a:extLst>
          </p:cNvPr>
          <p:cNvCxnSpPr>
            <a:cxnSpLocks/>
            <a:endCxn id="7" idx="0"/>
          </p:cNvCxnSpPr>
          <p:nvPr/>
        </p:nvCxnSpPr>
        <p:spPr>
          <a:xfrm>
            <a:off x="2404901" y="2241067"/>
            <a:ext cx="0" cy="3426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191A59F2-74A8-D1D8-CD16-9F1AE8406E3D}"/>
              </a:ext>
            </a:extLst>
          </p:cNvPr>
          <p:cNvCxnSpPr>
            <a:cxnSpLocks/>
            <a:endCxn id="8" idx="0"/>
          </p:cNvCxnSpPr>
          <p:nvPr/>
        </p:nvCxnSpPr>
        <p:spPr>
          <a:xfrm>
            <a:off x="5233825" y="2252226"/>
            <a:ext cx="0" cy="3315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E867DD0A-9C3E-4535-6665-83537112F197}"/>
                  </a:ext>
                </a:extLst>
              </p:cNvPr>
              <p:cNvSpPr txBox="1"/>
              <p:nvPr/>
            </p:nvSpPr>
            <p:spPr>
              <a:xfrm>
                <a:off x="841248" y="4115318"/>
                <a:ext cx="4482574" cy="461665"/>
              </a:xfrm>
              <a:prstGeom prst="rect">
                <a:avLst/>
              </a:prstGeom>
              <a:noFill/>
            </p:spPr>
            <p:txBody>
              <a:bodyPr wrap="none" rtlCol="0">
                <a:spAutoFit/>
              </a:bodyPr>
              <a:lstStyle/>
              <a:p>
                <a:pPr algn="l"/>
                <a:r>
                  <a:rPr lang="en-US" sz="2400" dirty="0">
                    <a:latin typeface="Candara" panose="020E0502030303020204" pitchFamily="34" charset="0"/>
                  </a:rPr>
                  <a:t>Our strategy: Encode </a:t>
                </a:r>
                <a14:m>
                  <m:oMath xmlns:m="http://schemas.openxmlformats.org/officeDocument/2006/math">
                    <m:r>
                      <a:rPr lang="en-US" sz="2400" b="0" i="1" smtClean="0">
                        <a:solidFill>
                          <a:srgbClr val="0070C0"/>
                        </a:solidFill>
                        <a:latin typeface="Cambria Math" panose="02040503050406030204" pitchFamily="18" charset="0"/>
                      </a:rPr>
                      <m:t>h</m:t>
                    </m:r>
                  </m:oMath>
                </a14:m>
                <a:r>
                  <a:rPr lang="en-US" sz="2400" dirty="0">
                    <a:latin typeface="Candara" panose="020E0502030303020204" pitchFamily="34" charset="0"/>
                  </a:rPr>
                  <a:t> using </a:t>
                </a:r>
                <a14:m>
                  <m:oMath xmlns:m="http://schemas.openxmlformats.org/officeDocument/2006/math">
                    <m:sSub>
                      <m:sSubPr>
                        <m:ctrlPr>
                          <a:rPr lang="en-US" sz="2400" b="0" i="1" smtClean="0">
                            <a:solidFill>
                              <a:srgbClr val="FF0000"/>
                            </a:solidFill>
                            <a:latin typeface="Cambria Math" panose="02040503050406030204" pitchFamily="18" charset="0"/>
                          </a:rPr>
                        </m:ctrlPr>
                      </m:sSubPr>
                      <m:e>
                        <m:r>
                          <a:rPr lang="en-US" sz="2400" b="0" i="1" smtClean="0">
                            <a:solidFill>
                              <a:srgbClr val="FF0000"/>
                            </a:solidFill>
                            <a:latin typeface="Cambria Math" panose="02040503050406030204" pitchFamily="18" charset="0"/>
                          </a:rPr>
                          <m:t>𝐴</m:t>
                        </m:r>
                      </m:e>
                      <m:sub>
                        <m:r>
                          <a:rPr lang="en-US" sz="2400" b="0" i="1" smtClean="0">
                            <a:solidFill>
                              <a:srgbClr val="FF0000"/>
                            </a:solidFill>
                            <a:latin typeface="Cambria Math" panose="02040503050406030204" pitchFamily="18" charset="0"/>
                          </a:rPr>
                          <m:t>1</m:t>
                        </m:r>
                      </m:sub>
                    </m:sSub>
                  </m:oMath>
                </a14:m>
                <a:endParaRPr lang="en-US" sz="2400" dirty="0" err="1">
                  <a:latin typeface="Candara" panose="020E0502030303020204" pitchFamily="34" charset="0"/>
                </a:endParaRPr>
              </a:p>
            </p:txBody>
          </p:sp>
        </mc:Choice>
        <mc:Fallback xmlns="">
          <p:sp>
            <p:nvSpPr>
              <p:cNvPr id="36" name="TextBox 35">
                <a:extLst>
                  <a:ext uri="{FF2B5EF4-FFF2-40B4-BE49-F238E27FC236}">
                    <a16:creationId xmlns:a16="http://schemas.microsoft.com/office/drawing/2014/main" id="{E867DD0A-9C3E-4535-6665-83537112F197}"/>
                  </a:ext>
                </a:extLst>
              </p:cNvPr>
              <p:cNvSpPr txBox="1">
                <a:spLocks noRot="1" noChangeAspect="1" noMove="1" noResize="1" noEditPoints="1" noAdjustHandles="1" noChangeArrowheads="1" noChangeShapeType="1" noTextEdit="1"/>
              </p:cNvSpPr>
              <p:nvPr/>
            </p:nvSpPr>
            <p:spPr>
              <a:xfrm>
                <a:off x="841248" y="4115318"/>
                <a:ext cx="4482574" cy="461665"/>
              </a:xfrm>
              <a:prstGeom prst="rect">
                <a:avLst/>
              </a:prstGeom>
              <a:blipFill>
                <a:blip r:embed="rId10"/>
                <a:stretch>
                  <a:fillRect l="-2260" t="-8108" b="-297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BC5525DB-3E5C-48C5-D3F1-27D39F123348}"/>
                  </a:ext>
                </a:extLst>
              </p:cNvPr>
              <p:cNvSpPr txBox="1"/>
              <p:nvPr/>
            </p:nvSpPr>
            <p:spPr>
              <a:xfrm>
                <a:off x="841248" y="4898995"/>
                <a:ext cx="9705349" cy="475515"/>
              </a:xfrm>
              <a:prstGeom prst="rect">
                <a:avLst/>
              </a:prstGeom>
              <a:noFill/>
            </p:spPr>
            <p:txBody>
              <a:bodyPr wrap="none" rtlCol="0">
                <a:spAutoFit/>
              </a:bodyPr>
              <a:lstStyle/>
              <a:p>
                <a:r>
                  <a:rPr lang="en-US" sz="2400" dirty="0">
                    <a:latin typeface="Candara" panose="020E0502030303020204" pitchFamily="34" charset="0"/>
                  </a:rPr>
                  <a:t>Decoding would succeed as long as </a:t>
                </a:r>
                <a14:m>
                  <m:oMath xmlns:m="http://schemas.openxmlformats.org/officeDocument/2006/math">
                    <m:sSubSup>
                      <m:sSubSupPr>
                        <m:ctrlPr>
                          <a:rPr lang="en-US" sz="2400" b="0" i="1" smtClean="0">
                            <a:solidFill>
                              <a:srgbClr val="FF0000"/>
                            </a:solidFill>
                            <a:latin typeface="Cambria Math" panose="02040503050406030204" pitchFamily="18" charset="0"/>
                          </a:rPr>
                        </m:ctrlPr>
                      </m:sSubSupPr>
                      <m:e>
                        <m:r>
                          <a:rPr lang="en-US" sz="2400" b="0" i="1" smtClean="0">
                            <a:solidFill>
                              <a:srgbClr val="FF0000"/>
                            </a:solidFill>
                            <a:latin typeface="Cambria Math" panose="02040503050406030204" pitchFamily="18" charset="0"/>
                          </a:rPr>
                          <m:t>𝐴</m:t>
                        </m:r>
                      </m:e>
                      <m:sub>
                        <m:r>
                          <a:rPr lang="en-US" sz="2400" b="0" i="1" smtClean="0">
                            <a:solidFill>
                              <a:srgbClr val="FF0000"/>
                            </a:solidFill>
                            <a:latin typeface="Cambria Math" panose="02040503050406030204" pitchFamily="18" charset="0"/>
                          </a:rPr>
                          <m:t>1</m:t>
                        </m:r>
                      </m:sub>
                      <m:sup>
                        <m:r>
                          <a:rPr lang="en-US" sz="2400" i="1" smtClean="0">
                            <a:solidFill>
                              <a:srgbClr val="0070C0"/>
                            </a:solidFill>
                            <a:latin typeface="Cambria Math" panose="02040503050406030204" pitchFamily="18" charset="0"/>
                          </a:rPr>
                          <m:t>h</m:t>
                        </m:r>
                      </m:sup>
                    </m:sSubSup>
                  </m:oMath>
                </a14:m>
                <a:r>
                  <a:rPr lang="en-US" sz="2400" dirty="0">
                    <a:solidFill>
                      <a:srgbClr val="FF0000"/>
                    </a:solidFill>
                    <a:latin typeface="Candara" panose="020E0502030303020204" pitchFamily="34" charset="0"/>
                  </a:rPr>
                  <a:t> </a:t>
                </a:r>
                <a:r>
                  <a:rPr lang="en-US" sz="2400" dirty="0">
                    <a:latin typeface="Candara" panose="020E0502030303020204" pitchFamily="34" charset="0"/>
                  </a:rPr>
                  <a:t>finds collisions for</a:t>
                </a:r>
                <a:r>
                  <a:rPr lang="en-US" sz="2400" dirty="0">
                    <a:solidFill>
                      <a:srgbClr val="0070C0"/>
                    </a:solidFill>
                    <a:latin typeface="Candara" panose="020E0502030303020204" pitchFamily="34" charset="0"/>
                  </a:rPr>
                  <a:t> </a:t>
                </a:r>
                <a14:m>
                  <m:oMath xmlns:m="http://schemas.openxmlformats.org/officeDocument/2006/math">
                    <m:r>
                      <a:rPr lang="en-US" sz="2400" b="0" i="1" smtClean="0">
                        <a:solidFill>
                          <a:srgbClr val="0070C0"/>
                        </a:solidFill>
                        <a:latin typeface="Cambria Math" panose="02040503050406030204" pitchFamily="18" charset="0"/>
                      </a:rPr>
                      <m:t>𝑘</m:t>
                    </m:r>
                  </m:oMath>
                </a14:m>
                <a:r>
                  <a:rPr lang="en-US" sz="2400" dirty="0">
                    <a:solidFill>
                      <a:srgbClr val="0070C0"/>
                    </a:solidFill>
                    <a:latin typeface="Candara" panose="020E0502030303020204" pitchFamily="34" charset="0"/>
                  </a:rPr>
                  <a:t> </a:t>
                </a:r>
                <a:r>
                  <a:rPr lang="en-US" sz="2400" dirty="0">
                    <a:latin typeface="Candara" panose="020E0502030303020204" pitchFamily="34" charset="0"/>
                  </a:rPr>
                  <a:t>different salts</a:t>
                </a:r>
              </a:p>
            </p:txBody>
          </p:sp>
        </mc:Choice>
        <mc:Fallback xmlns="">
          <p:sp>
            <p:nvSpPr>
              <p:cNvPr id="37" name="TextBox 36">
                <a:extLst>
                  <a:ext uri="{FF2B5EF4-FFF2-40B4-BE49-F238E27FC236}">
                    <a16:creationId xmlns:a16="http://schemas.microsoft.com/office/drawing/2014/main" id="{BC5525DB-3E5C-48C5-D3F1-27D39F123348}"/>
                  </a:ext>
                </a:extLst>
              </p:cNvPr>
              <p:cNvSpPr txBox="1">
                <a:spLocks noRot="1" noChangeAspect="1" noMove="1" noResize="1" noEditPoints="1" noAdjustHandles="1" noChangeArrowheads="1" noChangeShapeType="1" noTextEdit="1"/>
              </p:cNvSpPr>
              <p:nvPr/>
            </p:nvSpPr>
            <p:spPr>
              <a:xfrm>
                <a:off x="841248" y="4898995"/>
                <a:ext cx="9705349" cy="475515"/>
              </a:xfrm>
              <a:prstGeom prst="rect">
                <a:avLst/>
              </a:prstGeom>
              <a:blipFill>
                <a:blip r:embed="rId11"/>
                <a:stretch>
                  <a:fillRect l="-1046" t="-2564" b="-25641"/>
                </a:stretch>
              </a:blipFill>
            </p:spPr>
            <p:txBody>
              <a:bodyPr/>
              <a:lstStyle/>
              <a:p>
                <a:r>
                  <a:rPr lang="en-US">
                    <a:noFill/>
                  </a:rPr>
                  <a:t> </a:t>
                </a:r>
              </a:p>
            </p:txBody>
          </p:sp>
        </mc:Fallback>
      </mc:AlternateContent>
    </p:spTree>
    <p:extLst>
      <p:ext uri="{BB962C8B-B14F-4D97-AF65-F5344CB8AC3E}">
        <p14:creationId xmlns:p14="http://schemas.microsoft.com/office/powerpoint/2010/main" val="2694831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2" grpId="0"/>
      <p:bldP spid="13" grpId="0"/>
      <p:bldP spid="14" grpId="0"/>
      <p:bldP spid="16" grpId="0"/>
      <p:bldP spid="36" grpId="0"/>
      <p:bldP spid="3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9763C41-2FC1-7246-C53E-2752398DA254}"/>
              </a:ext>
            </a:extLst>
          </p:cNvPr>
          <p:cNvSpPr txBox="1"/>
          <p:nvPr/>
        </p:nvSpPr>
        <p:spPr>
          <a:xfrm>
            <a:off x="841248" y="365760"/>
            <a:ext cx="2611612" cy="461665"/>
          </a:xfrm>
          <a:prstGeom prst="rect">
            <a:avLst/>
          </a:prstGeom>
          <a:noFill/>
        </p:spPr>
        <p:txBody>
          <a:bodyPr wrap="none" rtlCol="0">
            <a:spAutoFit/>
          </a:bodyPr>
          <a:lstStyle/>
          <a:p>
            <a:pPr algn="l"/>
            <a:r>
              <a:rPr lang="en-US" sz="2400" b="1" dirty="0">
                <a:latin typeface="Candara" panose="020E0502030303020204" pitchFamily="34" charset="0"/>
              </a:rPr>
              <a:t>Encoding example</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5D375D65-7256-FB60-E139-C924B597CE4A}"/>
                  </a:ext>
                </a:extLst>
              </p:cNvPr>
              <p:cNvSpPr txBox="1"/>
              <p:nvPr/>
            </p:nvSpPr>
            <p:spPr>
              <a:xfrm>
                <a:off x="841248" y="1081591"/>
                <a:ext cx="3029419" cy="3810274"/>
              </a:xfrm>
              <a:prstGeom prst="rect">
                <a:avLst/>
              </a:prstGeom>
              <a:noFill/>
            </p:spPr>
            <p:txBody>
              <a:bodyPr wrap="none" rtlCol="0">
                <a:spAutoFit/>
              </a:bodyPr>
              <a:lstStyle/>
              <a:p>
                <a14:m>
                  <m:oMath xmlns:m="http://schemas.openxmlformats.org/officeDocument/2006/math">
                    <m:sSubSup>
                      <m:sSubSupPr>
                        <m:ctrlPr>
                          <a:rPr lang="en-US" sz="2400" i="1" smtClean="0">
                            <a:solidFill>
                              <a:srgbClr val="FF0000"/>
                            </a:solidFill>
                            <a:latin typeface="Cambria Math" panose="02040503050406030204" pitchFamily="18" charset="0"/>
                          </a:rPr>
                        </m:ctrlPr>
                      </m:sSubSupPr>
                      <m:e>
                        <m:r>
                          <a:rPr lang="en-US" sz="2400" i="1">
                            <a:solidFill>
                              <a:srgbClr val="FF0000"/>
                            </a:solidFill>
                            <a:latin typeface="Cambria Math" panose="02040503050406030204" pitchFamily="18" charset="0"/>
                          </a:rPr>
                          <m:t>𝐴</m:t>
                        </m:r>
                      </m:e>
                      <m:sub>
                        <m:r>
                          <a:rPr lang="en-US" sz="2400" i="1">
                            <a:solidFill>
                              <a:srgbClr val="FF0000"/>
                            </a:solidFill>
                            <a:latin typeface="Cambria Math" panose="02040503050406030204" pitchFamily="18" charset="0"/>
                          </a:rPr>
                          <m:t>1</m:t>
                        </m:r>
                      </m:sub>
                      <m:sup>
                        <m:r>
                          <a:rPr lang="en-US" sz="2400" i="1" smtClean="0">
                            <a:solidFill>
                              <a:srgbClr val="0070C0"/>
                            </a:solidFill>
                            <a:latin typeface="Cambria Math" panose="02040503050406030204" pitchFamily="18" charset="0"/>
                          </a:rPr>
                          <m:t>h</m:t>
                        </m:r>
                      </m:sup>
                    </m:sSubSup>
                  </m:oMath>
                </a14:m>
                <a:r>
                  <a:rPr lang="en-US" sz="2400" dirty="0">
                    <a:latin typeface="Candara" panose="020E0502030303020204" pitchFamily="34" charset="0"/>
                  </a:rPr>
                  <a:t>’s query transcript</a:t>
                </a:r>
                <a:r>
                  <a:rPr lang="en-US" sz="2400" dirty="0">
                    <a:latin typeface="Candara" panose="020E0502030303020204" pitchFamily="34" charset="0"/>
                    <a:sym typeface="Wingdings" pitchFamily="2" charset="2"/>
                  </a:rPr>
                  <a:t>: </a:t>
                </a:r>
              </a:p>
              <a:p>
                <a:pPr marL="457200" indent="-457200">
                  <a:buAutoNum type="arabicPeriod"/>
                </a:pPr>
                <a:r>
                  <a:rPr lang="en-US" sz="2400" b="0" dirty="0">
                    <a:latin typeface="Candara" panose="020E0502030303020204" pitchFamily="34" charset="0"/>
                    <a:sym typeface="Wingdings" pitchFamily="2" charset="2"/>
                  </a:rPr>
                  <a:t> </a:t>
                </a:r>
                <a14:m>
                  <m:oMath xmlns:m="http://schemas.openxmlformats.org/officeDocument/2006/math">
                    <m:d>
                      <m:dPr>
                        <m:ctrlPr>
                          <a:rPr lang="en-US" sz="2400" b="0" i="1" smtClean="0">
                            <a:solidFill>
                              <a:srgbClr val="0070C0"/>
                            </a:solidFill>
                            <a:latin typeface="Cambria Math" panose="02040503050406030204" pitchFamily="18" charset="0"/>
                            <a:sym typeface="Wingdings" pitchFamily="2" charset="2"/>
                          </a:rPr>
                        </m:ctrlPr>
                      </m:dPr>
                      <m:e>
                        <m:d>
                          <m:dPr>
                            <m:ctrlPr>
                              <a:rPr lang="en-US" sz="2400" b="0" i="1" smtClean="0">
                                <a:solidFill>
                                  <a:srgbClr val="0070C0"/>
                                </a:solidFill>
                                <a:latin typeface="Cambria Math" panose="02040503050406030204" pitchFamily="18" charset="0"/>
                                <a:sym typeface="Wingdings" pitchFamily="2" charset="2"/>
                              </a:rPr>
                            </m:ctrlPr>
                          </m:dPr>
                          <m:e>
                            <m:sSub>
                              <m:sSubPr>
                                <m:ctrlPr>
                                  <a:rPr lang="en-US" sz="2400" b="0" i="1" smtClean="0">
                                    <a:solidFill>
                                      <a:srgbClr val="C00000"/>
                                    </a:solidFill>
                                    <a:latin typeface="Cambria Math" panose="02040503050406030204" pitchFamily="18" charset="0"/>
                                    <a:sym typeface="Wingdings" pitchFamily="2" charset="2"/>
                                  </a:rPr>
                                </m:ctrlPr>
                              </m:sSubPr>
                              <m:e>
                                <m:r>
                                  <a:rPr lang="en-US" sz="2400" b="0" i="1" smtClean="0">
                                    <a:solidFill>
                                      <a:srgbClr val="C00000"/>
                                    </a:solidFill>
                                    <a:latin typeface="Cambria Math" panose="02040503050406030204" pitchFamily="18" charset="0"/>
                                    <a:sym typeface="Wingdings" pitchFamily="2" charset="2"/>
                                  </a:rPr>
                                  <m:t>𝑎</m:t>
                                </m:r>
                              </m:e>
                              <m:sub>
                                <m:r>
                                  <a:rPr lang="en-US" sz="2400" b="0" i="1" smtClean="0">
                                    <a:solidFill>
                                      <a:srgbClr val="C00000"/>
                                    </a:solidFill>
                                    <a:latin typeface="Cambria Math" panose="02040503050406030204" pitchFamily="18" charset="0"/>
                                    <a:sym typeface="Wingdings" pitchFamily="2" charset="2"/>
                                  </a:rPr>
                                  <m:t>1</m:t>
                                </m:r>
                              </m:sub>
                            </m:sSub>
                            <m:r>
                              <a:rPr lang="en-US" sz="2400" b="0" i="1" smtClean="0">
                                <a:solidFill>
                                  <a:srgbClr val="0070C0"/>
                                </a:solidFill>
                                <a:latin typeface="Cambria Math" panose="02040503050406030204" pitchFamily="18" charset="0"/>
                                <a:sym typeface="Wingdings" pitchFamily="2" charset="2"/>
                              </a:rPr>
                              <m:t>,</m:t>
                            </m:r>
                            <m:sSub>
                              <m:sSubPr>
                                <m:ctrlPr>
                                  <a:rPr lang="en-US" sz="2400" b="0" i="1" smtClean="0">
                                    <a:solidFill>
                                      <a:srgbClr val="0070C0"/>
                                    </a:solidFill>
                                    <a:latin typeface="Cambria Math" panose="02040503050406030204" pitchFamily="18" charset="0"/>
                                    <a:sym typeface="Wingdings" pitchFamily="2" charset="2"/>
                                  </a:rPr>
                                </m:ctrlPr>
                              </m:sSubPr>
                              <m:e>
                                <m:r>
                                  <a:rPr lang="en-US" sz="2400" b="0" i="1" smtClean="0">
                                    <a:solidFill>
                                      <a:srgbClr val="0070C0"/>
                                    </a:solidFill>
                                    <a:latin typeface="Cambria Math" panose="02040503050406030204" pitchFamily="18" charset="0"/>
                                    <a:sym typeface="Wingdings" pitchFamily="2" charset="2"/>
                                  </a:rPr>
                                  <m:t>𝑀</m:t>
                                </m:r>
                              </m:e>
                              <m:sub>
                                <m:r>
                                  <a:rPr lang="en-US" sz="2400" b="0" i="1" smtClean="0">
                                    <a:solidFill>
                                      <a:srgbClr val="0070C0"/>
                                    </a:solidFill>
                                    <a:latin typeface="Cambria Math" panose="02040503050406030204" pitchFamily="18" charset="0"/>
                                    <a:sym typeface="Wingdings" pitchFamily="2" charset="2"/>
                                  </a:rPr>
                                  <m:t>1</m:t>
                                </m:r>
                              </m:sub>
                            </m:sSub>
                          </m:e>
                        </m:d>
                        <m:r>
                          <a:rPr lang="en-US" sz="2400" b="0" i="1" smtClean="0">
                            <a:solidFill>
                              <a:srgbClr val="0070C0"/>
                            </a:solidFill>
                            <a:latin typeface="Cambria Math" panose="02040503050406030204" pitchFamily="18" charset="0"/>
                            <a:sym typeface="Wingdings" pitchFamily="2" charset="2"/>
                          </a:rPr>
                          <m:t>,</m:t>
                        </m:r>
                        <m:sSub>
                          <m:sSubPr>
                            <m:ctrlPr>
                              <a:rPr lang="en-US" sz="2400" b="0" i="1" smtClean="0">
                                <a:solidFill>
                                  <a:srgbClr val="0070C0"/>
                                </a:solidFill>
                                <a:latin typeface="Cambria Math" panose="02040503050406030204" pitchFamily="18" charset="0"/>
                                <a:sym typeface="Wingdings" pitchFamily="2" charset="2"/>
                              </a:rPr>
                            </m:ctrlPr>
                          </m:sSubPr>
                          <m:e>
                            <m:r>
                              <a:rPr lang="en-US" sz="2400" b="0" i="1" smtClean="0">
                                <a:solidFill>
                                  <a:srgbClr val="0070C0"/>
                                </a:solidFill>
                                <a:latin typeface="Cambria Math" panose="02040503050406030204" pitchFamily="18" charset="0"/>
                                <a:sym typeface="Wingdings" pitchFamily="2" charset="2"/>
                              </a:rPr>
                              <m:t>𝑦</m:t>
                            </m:r>
                          </m:e>
                          <m:sub>
                            <m:r>
                              <a:rPr lang="en-US" sz="2400" b="0" i="1" smtClean="0">
                                <a:solidFill>
                                  <a:srgbClr val="0070C0"/>
                                </a:solidFill>
                                <a:latin typeface="Cambria Math" panose="02040503050406030204" pitchFamily="18" charset="0"/>
                                <a:sym typeface="Wingdings" pitchFamily="2" charset="2"/>
                              </a:rPr>
                              <m:t>1</m:t>
                            </m:r>
                          </m:sub>
                        </m:sSub>
                      </m:e>
                    </m:d>
                    <m:r>
                      <a:rPr lang="en-US" sz="2400" b="0" i="1" smtClean="0">
                        <a:solidFill>
                          <a:srgbClr val="0070C0"/>
                        </a:solidFill>
                        <a:latin typeface="Cambria Math" panose="02040503050406030204" pitchFamily="18" charset="0"/>
                        <a:sym typeface="Wingdings" pitchFamily="2" charset="2"/>
                      </a:rPr>
                      <m:t> </m:t>
                    </m:r>
                  </m:oMath>
                </a14:m>
                <a:r>
                  <a:rPr lang="en-US" sz="2400" b="0" i="1" dirty="0">
                    <a:solidFill>
                      <a:srgbClr val="0070C0"/>
                    </a:solidFill>
                    <a:latin typeface="Cambria Math" panose="02040503050406030204" pitchFamily="18" charset="0"/>
                    <a:sym typeface="Wingdings" pitchFamily="2" charset="2"/>
                  </a:rPr>
                  <a:t> </a:t>
                </a:r>
              </a:p>
              <a:p>
                <a:pPr marL="457200" indent="-457200">
                  <a:buAutoNum type="arabicPeriod"/>
                </a:pPr>
                <a:r>
                  <a:rPr lang="en-US" sz="2400" dirty="0">
                    <a:latin typeface="Candara" panose="020E0502030303020204" pitchFamily="34" charset="0"/>
                    <a:sym typeface="Wingdings" pitchFamily="2" charset="2"/>
                  </a:rPr>
                  <a:t> </a:t>
                </a:r>
                <a14:m>
                  <m:oMath xmlns:m="http://schemas.openxmlformats.org/officeDocument/2006/math">
                    <m:d>
                      <m:dPr>
                        <m:ctrlPr>
                          <a:rPr lang="en-US" sz="2400" i="1" smtClean="0">
                            <a:solidFill>
                              <a:srgbClr val="0070C0"/>
                            </a:solidFill>
                            <a:latin typeface="Cambria Math" panose="02040503050406030204" pitchFamily="18" charset="0"/>
                            <a:sym typeface="Wingdings" pitchFamily="2" charset="2"/>
                          </a:rPr>
                        </m:ctrlPr>
                      </m:dPr>
                      <m:e>
                        <m:d>
                          <m:dPr>
                            <m:ctrlPr>
                              <a:rPr lang="en-US" sz="2400" i="1">
                                <a:solidFill>
                                  <a:srgbClr val="0070C0"/>
                                </a:solidFill>
                                <a:latin typeface="Cambria Math" panose="02040503050406030204" pitchFamily="18" charset="0"/>
                                <a:sym typeface="Wingdings" pitchFamily="2" charset="2"/>
                              </a:rPr>
                            </m:ctrlPr>
                          </m:dPr>
                          <m:e>
                            <m:sSub>
                              <m:sSubPr>
                                <m:ctrlPr>
                                  <a:rPr lang="en-US" sz="2400" i="1" smtClean="0">
                                    <a:solidFill>
                                      <a:srgbClr val="C00000"/>
                                    </a:solidFill>
                                    <a:latin typeface="Cambria Math" panose="02040503050406030204" pitchFamily="18" charset="0"/>
                                    <a:sym typeface="Wingdings" pitchFamily="2" charset="2"/>
                                  </a:rPr>
                                </m:ctrlPr>
                              </m:sSubPr>
                              <m:e>
                                <m:r>
                                  <a:rPr lang="en-US" sz="2400" i="1">
                                    <a:solidFill>
                                      <a:srgbClr val="C00000"/>
                                    </a:solidFill>
                                    <a:latin typeface="Cambria Math" panose="02040503050406030204" pitchFamily="18" charset="0"/>
                                    <a:sym typeface="Wingdings" pitchFamily="2" charset="2"/>
                                  </a:rPr>
                                  <m:t>𝑎</m:t>
                                </m:r>
                              </m:e>
                              <m:sub>
                                <m:r>
                                  <a:rPr lang="en-US" sz="2400" b="0" i="1" smtClean="0">
                                    <a:solidFill>
                                      <a:srgbClr val="C00000"/>
                                    </a:solidFill>
                                    <a:latin typeface="Cambria Math" panose="02040503050406030204" pitchFamily="18" charset="0"/>
                                    <a:sym typeface="Wingdings" pitchFamily="2" charset="2"/>
                                  </a:rPr>
                                  <m:t>2</m:t>
                                </m:r>
                              </m:sub>
                            </m:sSub>
                            <m:r>
                              <a:rPr lang="en-US" sz="2400" i="1">
                                <a:solidFill>
                                  <a:srgbClr val="0070C0"/>
                                </a:solidFill>
                                <a:latin typeface="Cambria Math" panose="02040503050406030204" pitchFamily="18" charset="0"/>
                                <a:sym typeface="Wingdings" pitchFamily="2" charset="2"/>
                              </a:rPr>
                              <m:t>,</m:t>
                            </m:r>
                            <m:sSub>
                              <m:sSubPr>
                                <m:ctrlPr>
                                  <a:rPr lang="en-US" sz="2400" i="1">
                                    <a:solidFill>
                                      <a:srgbClr val="0070C0"/>
                                    </a:solidFill>
                                    <a:latin typeface="Cambria Math" panose="02040503050406030204" pitchFamily="18" charset="0"/>
                                    <a:sym typeface="Wingdings" pitchFamily="2" charset="2"/>
                                  </a:rPr>
                                </m:ctrlPr>
                              </m:sSubPr>
                              <m:e>
                                <m:r>
                                  <a:rPr lang="en-US" sz="2400" i="1">
                                    <a:solidFill>
                                      <a:srgbClr val="0070C0"/>
                                    </a:solidFill>
                                    <a:latin typeface="Cambria Math" panose="02040503050406030204" pitchFamily="18" charset="0"/>
                                    <a:sym typeface="Wingdings" pitchFamily="2" charset="2"/>
                                  </a:rPr>
                                  <m:t>𝑀</m:t>
                                </m:r>
                              </m:e>
                              <m:sub>
                                <m:r>
                                  <a:rPr lang="en-US" sz="2400" b="0" i="1" smtClean="0">
                                    <a:solidFill>
                                      <a:srgbClr val="0070C0"/>
                                    </a:solidFill>
                                    <a:latin typeface="Cambria Math" panose="02040503050406030204" pitchFamily="18" charset="0"/>
                                    <a:sym typeface="Wingdings" pitchFamily="2" charset="2"/>
                                  </a:rPr>
                                  <m:t>2</m:t>
                                </m:r>
                              </m:sub>
                            </m:sSub>
                          </m:e>
                        </m:d>
                        <m:r>
                          <a:rPr lang="en-US" sz="2400" i="1">
                            <a:solidFill>
                              <a:srgbClr val="0070C0"/>
                            </a:solidFill>
                            <a:latin typeface="Cambria Math" panose="02040503050406030204" pitchFamily="18" charset="0"/>
                            <a:sym typeface="Wingdings" pitchFamily="2" charset="2"/>
                          </a:rPr>
                          <m:t>,</m:t>
                        </m:r>
                        <m:sSub>
                          <m:sSubPr>
                            <m:ctrlPr>
                              <a:rPr lang="en-US" sz="2400" i="1">
                                <a:solidFill>
                                  <a:srgbClr val="0070C0"/>
                                </a:solidFill>
                                <a:latin typeface="Cambria Math" panose="02040503050406030204" pitchFamily="18" charset="0"/>
                                <a:sym typeface="Wingdings" pitchFamily="2" charset="2"/>
                              </a:rPr>
                            </m:ctrlPr>
                          </m:sSubPr>
                          <m:e>
                            <m:r>
                              <a:rPr lang="en-US" sz="2400" i="1">
                                <a:solidFill>
                                  <a:srgbClr val="0070C0"/>
                                </a:solidFill>
                                <a:latin typeface="Cambria Math" panose="02040503050406030204" pitchFamily="18" charset="0"/>
                                <a:sym typeface="Wingdings" pitchFamily="2" charset="2"/>
                              </a:rPr>
                              <m:t>𝑦</m:t>
                            </m:r>
                          </m:e>
                          <m:sub>
                            <m:r>
                              <a:rPr lang="en-US" sz="2400" b="0" i="1" smtClean="0">
                                <a:solidFill>
                                  <a:srgbClr val="0070C0"/>
                                </a:solidFill>
                                <a:latin typeface="Cambria Math" panose="02040503050406030204" pitchFamily="18" charset="0"/>
                                <a:sym typeface="Wingdings" pitchFamily="2" charset="2"/>
                              </a:rPr>
                              <m:t>2</m:t>
                            </m:r>
                          </m:sub>
                        </m:sSub>
                      </m:e>
                    </m:d>
                  </m:oMath>
                </a14:m>
                <a:endParaRPr lang="en-US" sz="2400" i="1" dirty="0">
                  <a:solidFill>
                    <a:srgbClr val="0070C0"/>
                  </a:solidFill>
                  <a:latin typeface="Cambria Math" panose="02040503050406030204" pitchFamily="18" charset="0"/>
                  <a:sym typeface="Wingdings" pitchFamily="2" charset="2"/>
                </a:endParaRPr>
              </a:p>
              <a:p>
                <a:pPr marL="457200" indent="-457200">
                  <a:buAutoNum type="arabicPeriod"/>
                </a:pPr>
                <a:r>
                  <a:rPr lang="en-US" sz="2400" dirty="0">
                    <a:solidFill>
                      <a:schemeClr val="tx1">
                        <a:lumMod val="95000"/>
                        <a:lumOff val="5000"/>
                      </a:schemeClr>
                    </a:solidFill>
                    <a:latin typeface="Candara" panose="020E0502030303020204" pitchFamily="34" charset="0"/>
                    <a:sym typeface="Wingdings" pitchFamily="2" charset="2"/>
                  </a:rPr>
                  <a:t> </a:t>
                </a:r>
                <a14:m>
                  <m:oMath xmlns:m="http://schemas.openxmlformats.org/officeDocument/2006/math">
                    <m:d>
                      <m:dPr>
                        <m:ctrlPr>
                          <a:rPr lang="en-US" sz="2400" i="1" smtClean="0">
                            <a:solidFill>
                              <a:srgbClr val="0070C0"/>
                            </a:solidFill>
                            <a:latin typeface="Cambria Math" panose="02040503050406030204" pitchFamily="18" charset="0"/>
                            <a:sym typeface="Wingdings" pitchFamily="2" charset="2"/>
                          </a:rPr>
                        </m:ctrlPr>
                      </m:dPr>
                      <m:e>
                        <m:d>
                          <m:dPr>
                            <m:ctrlPr>
                              <a:rPr lang="en-US" sz="2400" i="1">
                                <a:solidFill>
                                  <a:srgbClr val="0070C0"/>
                                </a:solidFill>
                                <a:latin typeface="Cambria Math" panose="02040503050406030204" pitchFamily="18" charset="0"/>
                                <a:sym typeface="Wingdings" pitchFamily="2" charset="2"/>
                              </a:rPr>
                            </m:ctrlPr>
                          </m:dPr>
                          <m:e>
                            <m:sSub>
                              <m:sSubPr>
                                <m:ctrlPr>
                                  <a:rPr lang="en-US" sz="2400" i="1" smtClean="0">
                                    <a:solidFill>
                                      <a:srgbClr val="C00000"/>
                                    </a:solidFill>
                                    <a:latin typeface="Cambria Math" panose="02040503050406030204" pitchFamily="18" charset="0"/>
                                    <a:sym typeface="Wingdings" pitchFamily="2" charset="2"/>
                                  </a:rPr>
                                </m:ctrlPr>
                              </m:sSubPr>
                              <m:e>
                                <m:r>
                                  <a:rPr lang="en-US" sz="2400" i="1">
                                    <a:solidFill>
                                      <a:srgbClr val="C00000"/>
                                    </a:solidFill>
                                    <a:latin typeface="Cambria Math" panose="02040503050406030204" pitchFamily="18" charset="0"/>
                                    <a:sym typeface="Wingdings" pitchFamily="2" charset="2"/>
                                  </a:rPr>
                                  <m:t>𝑎</m:t>
                                </m:r>
                              </m:e>
                              <m:sub>
                                <m:r>
                                  <a:rPr lang="en-US" sz="2400" b="0" i="1" smtClean="0">
                                    <a:solidFill>
                                      <a:srgbClr val="C00000"/>
                                    </a:solidFill>
                                    <a:latin typeface="Cambria Math" panose="02040503050406030204" pitchFamily="18" charset="0"/>
                                    <a:sym typeface="Wingdings" pitchFamily="2" charset="2"/>
                                  </a:rPr>
                                  <m:t>2</m:t>
                                </m:r>
                              </m:sub>
                            </m:sSub>
                            <m:r>
                              <a:rPr lang="en-US" sz="2400" i="1">
                                <a:solidFill>
                                  <a:srgbClr val="0070C0"/>
                                </a:solidFill>
                                <a:latin typeface="Cambria Math" panose="02040503050406030204" pitchFamily="18" charset="0"/>
                                <a:sym typeface="Wingdings" pitchFamily="2" charset="2"/>
                              </a:rPr>
                              <m:t>,</m:t>
                            </m:r>
                            <m:sSub>
                              <m:sSubPr>
                                <m:ctrlPr>
                                  <a:rPr lang="en-US" sz="2400" i="1">
                                    <a:solidFill>
                                      <a:srgbClr val="0070C0"/>
                                    </a:solidFill>
                                    <a:latin typeface="Cambria Math" panose="02040503050406030204" pitchFamily="18" charset="0"/>
                                    <a:sym typeface="Wingdings" pitchFamily="2" charset="2"/>
                                  </a:rPr>
                                </m:ctrlPr>
                              </m:sSubPr>
                              <m:e>
                                <m:r>
                                  <a:rPr lang="en-US" sz="2400" i="1">
                                    <a:solidFill>
                                      <a:srgbClr val="0070C0"/>
                                    </a:solidFill>
                                    <a:latin typeface="Cambria Math" panose="02040503050406030204" pitchFamily="18" charset="0"/>
                                    <a:sym typeface="Wingdings" pitchFamily="2" charset="2"/>
                                  </a:rPr>
                                  <m:t>𝑀</m:t>
                                </m:r>
                              </m:e>
                              <m:sub>
                                <m:r>
                                  <a:rPr lang="en-US" sz="2400" b="0" i="1" smtClean="0">
                                    <a:solidFill>
                                      <a:srgbClr val="0070C0"/>
                                    </a:solidFill>
                                    <a:latin typeface="Cambria Math" panose="02040503050406030204" pitchFamily="18" charset="0"/>
                                    <a:sym typeface="Wingdings" pitchFamily="2" charset="2"/>
                                  </a:rPr>
                                  <m:t>3</m:t>
                                </m:r>
                              </m:sub>
                            </m:sSub>
                          </m:e>
                        </m:d>
                        <m:r>
                          <a:rPr lang="en-US" sz="2400" i="1">
                            <a:solidFill>
                              <a:srgbClr val="0070C0"/>
                            </a:solidFill>
                            <a:latin typeface="Cambria Math" panose="02040503050406030204" pitchFamily="18" charset="0"/>
                            <a:sym typeface="Wingdings" pitchFamily="2" charset="2"/>
                          </a:rPr>
                          <m:t>,</m:t>
                        </m:r>
                        <m:sSub>
                          <m:sSubPr>
                            <m:ctrlPr>
                              <a:rPr lang="en-US" sz="2400" i="1">
                                <a:solidFill>
                                  <a:srgbClr val="0070C0"/>
                                </a:solidFill>
                                <a:latin typeface="Cambria Math" panose="02040503050406030204" pitchFamily="18" charset="0"/>
                                <a:sym typeface="Wingdings" pitchFamily="2" charset="2"/>
                              </a:rPr>
                            </m:ctrlPr>
                          </m:sSubPr>
                          <m:e>
                            <m:r>
                              <a:rPr lang="en-US" sz="2400" i="1">
                                <a:solidFill>
                                  <a:srgbClr val="0070C0"/>
                                </a:solidFill>
                                <a:latin typeface="Cambria Math" panose="02040503050406030204" pitchFamily="18" charset="0"/>
                                <a:sym typeface="Wingdings" pitchFamily="2" charset="2"/>
                              </a:rPr>
                              <m:t>𝑦</m:t>
                            </m:r>
                          </m:e>
                          <m:sub>
                            <m:r>
                              <a:rPr lang="en-US" sz="2400" b="0" i="1" smtClean="0">
                                <a:solidFill>
                                  <a:srgbClr val="0070C0"/>
                                </a:solidFill>
                                <a:latin typeface="Cambria Math" panose="02040503050406030204" pitchFamily="18" charset="0"/>
                                <a:sym typeface="Wingdings" pitchFamily="2" charset="2"/>
                              </a:rPr>
                              <m:t>2</m:t>
                            </m:r>
                          </m:sub>
                        </m:sSub>
                      </m:e>
                    </m:d>
                  </m:oMath>
                </a14:m>
                <a:endParaRPr lang="en-US" sz="2400" i="1" dirty="0">
                  <a:solidFill>
                    <a:srgbClr val="0070C0"/>
                  </a:solidFill>
                  <a:latin typeface="Cambria Math" panose="02040503050406030204" pitchFamily="18" charset="0"/>
                  <a:sym typeface="Wingdings" pitchFamily="2" charset="2"/>
                </a:endParaRPr>
              </a:p>
              <a:p>
                <a:pPr marL="457200" indent="-457200">
                  <a:buAutoNum type="arabicPeriod"/>
                </a:pPr>
                <a:r>
                  <a:rPr lang="en-US" sz="2400" dirty="0">
                    <a:solidFill>
                      <a:schemeClr val="tx1">
                        <a:lumMod val="95000"/>
                        <a:lumOff val="5000"/>
                      </a:schemeClr>
                    </a:solidFill>
                    <a:latin typeface="Candara" panose="020E0502030303020204" pitchFamily="34" charset="0"/>
                    <a:sym typeface="Wingdings" pitchFamily="2" charset="2"/>
                  </a:rPr>
                  <a:t> </a:t>
                </a:r>
                <a14:m>
                  <m:oMath xmlns:m="http://schemas.openxmlformats.org/officeDocument/2006/math">
                    <m:d>
                      <m:dPr>
                        <m:ctrlPr>
                          <a:rPr lang="en-US" sz="2400" i="1" smtClean="0">
                            <a:solidFill>
                              <a:srgbClr val="0070C0"/>
                            </a:solidFill>
                            <a:latin typeface="Cambria Math" panose="02040503050406030204" pitchFamily="18" charset="0"/>
                            <a:sym typeface="Wingdings" pitchFamily="2" charset="2"/>
                          </a:rPr>
                        </m:ctrlPr>
                      </m:dPr>
                      <m:e>
                        <m:d>
                          <m:dPr>
                            <m:ctrlPr>
                              <a:rPr lang="en-US" sz="2400" i="1">
                                <a:solidFill>
                                  <a:srgbClr val="0070C0"/>
                                </a:solidFill>
                                <a:latin typeface="Cambria Math" panose="02040503050406030204" pitchFamily="18" charset="0"/>
                                <a:sym typeface="Wingdings" pitchFamily="2" charset="2"/>
                              </a:rPr>
                            </m:ctrlPr>
                          </m:dPr>
                          <m:e>
                            <m:sSub>
                              <m:sSubPr>
                                <m:ctrlPr>
                                  <a:rPr lang="en-US" sz="2400" i="1" smtClean="0">
                                    <a:solidFill>
                                      <a:srgbClr val="C00000"/>
                                    </a:solidFill>
                                    <a:latin typeface="Cambria Math" panose="02040503050406030204" pitchFamily="18" charset="0"/>
                                    <a:sym typeface="Wingdings" pitchFamily="2" charset="2"/>
                                  </a:rPr>
                                </m:ctrlPr>
                              </m:sSubPr>
                              <m:e>
                                <m:r>
                                  <a:rPr lang="en-US" sz="2400" i="1">
                                    <a:solidFill>
                                      <a:srgbClr val="C00000"/>
                                    </a:solidFill>
                                    <a:latin typeface="Cambria Math" panose="02040503050406030204" pitchFamily="18" charset="0"/>
                                    <a:sym typeface="Wingdings" pitchFamily="2" charset="2"/>
                                  </a:rPr>
                                  <m:t>𝑎</m:t>
                                </m:r>
                              </m:e>
                              <m:sub>
                                <m:r>
                                  <a:rPr lang="en-US" sz="2400" b="0" i="1" smtClean="0">
                                    <a:solidFill>
                                      <a:srgbClr val="C00000"/>
                                    </a:solidFill>
                                    <a:latin typeface="Cambria Math" panose="02040503050406030204" pitchFamily="18" charset="0"/>
                                    <a:sym typeface="Wingdings" pitchFamily="2" charset="2"/>
                                  </a:rPr>
                                  <m:t>3</m:t>
                                </m:r>
                              </m:sub>
                            </m:sSub>
                            <m:r>
                              <a:rPr lang="en-US" sz="2400" i="1">
                                <a:solidFill>
                                  <a:srgbClr val="0070C0"/>
                                </a:solidFill>
                                <a:latin typeface="Cambria Math" panose="02040503050406030204" pitchFamily="18" charset="0"/>
                                <a:sym typeface="Wingdings" pitchFamily="2" charset="2"/>
                              </a:rPr>
                              <m:t>,</m:t>
                            </m:r>
                            <m:sSub>
                              <m:sSubPr>
                                <m:ctrlPr>
                                  <a:rPr lang="en-US" sz="2400" i="1">
                                    <a:solidFill>
                                      <a:srgbClr val="0070C0"/>
                                    </a:solidFill>
                                    <a:latin typeface="Cambria Math" panose="02040503050406030204" pitchFamily="18" charset="0"/>
                                    <a:sym typeface="Wingdings" pitchFamily="2" charset="2"/>
                                  </a:rPr>
                                </m:ctrlPr>
                              </m:sSubPr>
                              <m:e>
                                <m:r>
                                  <a:rPr lang="en-US" sz="2400" i="1">
                                    <a:solidFill>
                                      <a:srgbClr val="0070C0"/>
                                    </a:solidFill>
                                    <a:latin typeface="Cambria Math" panose="02040503050406030204" pitchFamily="18" charset="0"/>
                                    <a:sym typeface="Wingdings" pitchFamily="2" charset="2"/>
                                  </a:rPr>
                                  <m:t>𝑀</m:t>
                                </m:r>
                              </m:e>
                              <m:sub>
                                <m:r>
                                  <a:rPr lang="en-US" sz="2400" b="0" i="1" smtClean="0">
                                    <a:solidFill>
                                      <a:srgbClr val="0070C0"/>
                                    </a:solidFill>
                                    <a:latin typeface="Cambria Math" panose="02040503050406030204" pitchFamily="18" charset="0"/>
                                    <a:sym typeface="Wingdings" pitchFamily="2" charset="2"/>
                                  </a:rPr>
                                  <m:t>4</m:t>
                                </m:r>
                              </m:sub>
                            </m:sSub>
                          </m:e>
                        </m:d>
                        <m:r>
                          <a:rPr lang="en-US" sz="2400" i="1">
                            <a:solidFill>
                              <a:srgbClr val="0070C0"/>
                            </a:solidFill>
                            <a:latin typeface="Cambria Math" panose="02040503050406030204" pitchFamily="18" charset="0"/>
                            <a:sym typeface="Wingdings" pitchFamily="2" charset="2"/>
                          </a:rPr>
                          <m:t>,</m:t>
                        </m:r>
                        <m:sSub>
                          <m:sSubPr>
                            <m:ctrlPr>
                              <a:rPr lang="en-US" sz="2400" i="1">
                                <a:solidFill>
                                  <a:srgbClr val="0070C0"/>
                                </a:solidFill>
                                <a:latin typeface="Cambria Math" panose="02040503050406030204" pitchFamily="18" charset="0"/>
                                <a:sym typeface="Wingdings" pitchFamily="2" charset="2"/>
                              </a:rPr>
                            </m:ctrlPr>
                          </m:sSubPr>
                          <m:e>
                            <m:r>
                              <a:rPr lang="en-US" sz="2400" i="1">
                                <a:solidFill>
                                  <a:srgbClr val="0070C0"/>
                                </a:solidFill>
                                <a:latin typeface="Cambria Math" panose="02040503050406030204" pitchFamily="18" charset="0"/>
                                <a:sym typeface="Wingdings" pitchFamily="2" charset="2"/>
                              </a:rPr>
                              <m:t>𝑦</m:t>
                            </m:r>
                          </m:e>
                          <m:sub>
                            <m:r>
                              <a:rPr lang="en-US" sz="2400" b="0" i="1" smtClean="0">
                                <a:solidFill>
                                  <a:srgbClr val="0070C0"/>
                                </a:solidFill>
                                <a:latin typeface="Cambria Math" panose="02040503050406030204" pitchFamily="18" charset="0"/>
                                <a:sym typeface="Wingdings" pitchFamily="2" charset="2"/>
                              </a:rPr>
                              <m:t>3</m:t>
                            </m:r>
                          </m:sub>
                        </m:sSub>
                      </m:e>
                    </m:d>
                  </m:oMath>
                </a14:m>
                <a:endParaRPr lang="en-US" sz="2400" i="1" dirty="0">
                  <a:solidFill>
                    <a:srgbClr val="0070C0"/>
                  </a:solidFill>
                  <a:latin typeface="Cambria Math" panose="02040503050406030204" pitchFamily="18" charset="0"/>
                  <a:sym typeface="Wingdings" pitchFamily="2" charset="2"/>
                </a:endParaRPr>
              </a:p>
              <a:p>
                <a:pPr marL="457200" indent="-457200">
                  <a:buAutoNum type="arabicPeriod"/>
                </a:pPr>
                <a:r>
                  <a:rPr lang="en-US" sz="2400" dirty="0">
                    <a:solidFill>
                      <a:schemeClr val="tx1">
                        <a:lumMod val="95000"/>
                        <a:lumOff val="5000"/>
                      </a:schemeClr>
                    </a:solidFill>
                    <a:latin typeface="Candara" panose="020E0502030303020204" pitchFamily="34" charset="0"/>
                    <a:sym typeface="Wingdings" pitchFamily="2" charset="2"/>
                  </a:rPr>
                  <a:t> </a:t>
                </a:r>
                <a14:m>
                  <m:oMath xmlns:m="http://schemas.openxmlformats.org/officeDocument/2006/math">
                    <m:d>
                      <m:dPr>
                        <m:ctrlPr>
                          <a:rPr lang="en-US" sz="2400" i="1" smtClean="0">
                            <a:solidFill>
                              <a:srgbClr val="0070C0"/>
                            </a:solidFill>
                            <a:latin typeface="Cambria Math" panose="02040503050406030204" pitchFamily="18" charset="0"/>
                            <a:sym typeface="Wingdings" pitchFamily="2" charset="2"/>
                          </a:rPr>
                        </m:ctrlPr>
                      </m:dPr>
                      <m:e>
                        <m:d>
                          <m:dPr>
                            <m:ctrlPr>
                              <a:rPr lang="en-US" sz="2400" i="1">
                                <a:solidFill>
                                  <a:srgbClr val="0070C0"/>
                                </a:solidFill>
                                <a:latin typeface="Cambria Math" panose="02040503050406030204" pitchFamily="18" charset="0"/>
                                <a:sym typeface="Wingdings" pitchFamily="2" charset="2"/>
                              </a:rPr>
                            </m:ctrlPr>
                          </m:dPr>
                          <m:e>
                            <m:sSub>
                              <m:sSubPr>
                                <m:ctrlPr>
                                  <a:rPr lang="en-US" sz="2400" i="1" smtClean="0">
                                    <a:solidFill>
                                      <a:srgbClr val="C00000"/>
                                    </a:solidFill>
                                    <a:latin typeface="Cambria Math" panose="02040503050406030204" pitchFamily="18" charset="0"/>
                                    <a:sym typeface="Wingdings" pitchFamily="2" charset="2"/>
                                  </a:rPr>
                                </m:ctrlPr>
                              </m:sSubPr>
                              <m:e>
                                <m:r>
                                  <a:rPr lang="en-US" sz="2400" i="1">
                                    <a:solidFill>
                                      <a:srgbClr val="C00000"/>
                                    </a:solidFill>
                                    <a:latin typeface="Cambria Math" panose="02040503050406030204" pitchFamily="18" charset="0"/>
                                    <a:sym typeface="Wingdings" pitchFamily="2" charset="2"/>
                                  </a:rPr>
                                  <m:t>𝑎</m:t>
                                </m:r>
                              </m:e>
                              <m:sub>
                                <m:r>
                                  <a:rPr lang="en-US" sz="2400" b="0" i="1" smtClean="0">
                                    <a:solidFill>
                                      <a:srgbClr val="C00000"/>
                                    </a:solidFill>
                                    <a:latin typeface="Cambria Math" panose="02040503050406030204" pitchFamily="18" charset="0"/>
                                    <a:sym typeface="Wingdings" pitchFamily="2" charset="2"/>
                                  </a:rPr>
                                  <m:t>4</m:t>
                                </m:r>
                              </m:sub>
                            </m:sSub>
                            <m:r>
                              <a:rPr lang="en-US" sz="2400" i="1">
                                <a:solidFill>
                                  <a:srgbClr val="0070C0"/>
                                </a:solidFill>
                                <a:latin typeface="Cambria Math" panose="02040503050406030204" pitchFamily="18" charset="0"/>
                                <a:sym typeface="Wingdings" pitchFamily="2" charset="2"/>
                              </a:rPr>
                              <m:t>,</m:t>
                            </m:r>
                            <m:sSub>
                              <m:sSubPr>
                                <m:ctrlPr>
                                  <a:rPr lang="en-US" sz="2400" i="1">
                                    <a:solidFill>
                                      <a:srgbClr val="0070C0"/>
                                    </a:solidFill>
                                    <a:latin typeface="Cambria Math" panose="02040503050406030204" pitchFamily="18" charset="0"/>
                                    <a:sym typeface="Wingdings" pitchFamily="2" charset="2"/>
                                  </a:rPr>
                                </m:ctrlPr>
                              </m:sSubPr>
                              <m:e>
                                <m:r>
                                  <a:rPr lang="en-US" sz="2400" i="1">
                                    <a:solidFill>
                                      <a:srgbClr val="0070C0"/>
                                    </a:solidFill>
                                    <a:latin typeface="Cambria Math" panose="02040503050406030204" pitchFamily="18" charset="0"/>
                                    <a:sym typeface="Wingdings" pitchFamily="2" charset="2"/>
                                  </a:rPr>
                                  <m:t>𝑀</m:t>
                                </m:r>
                              </m:e>
                              <m:sub>
                                <m:r>
                                  <a:rPr lang="en-US" sz="2400" b="0" i="1" smtClean="0">
                                    <a:solidFill>
                                      <a:srgbClr val="0070C0"/>
                                    </a:solidFill>
                                    <a:latin typeface="Cambria Math" panose="02040503050406030204" pitchFamily="18" charset="0"/>
                                    <a:sym typeface="Wingdings" pitchFamily="2" charset="2"/>
                                  </a:rPr>
                                  <m:t>5</m:t>
                                </m:r>
                              </m:sub>
                            </m:sSub>
                          </m:e>
                        </m:d>
                        <m:r>
                          <a:rPr lang="en-US" sz="2400" i="1">
                            <a:solidFill>
                              <a:srgbClr val="0070C0"/>
                            </a:solidFill>
                            <a:latin typeface="Cambria Math" panose="02040503050406030204" pitchFamily="18" charset="0"/>
                            <a:sym typeface="Wingdings" pitchFamily="2" charset="2"/>
                          </a:rPr>
                          <m:t>,</m:t>
                        </m:r>
                        <m:sSub>
                          <m:sSubPr>
                            <m:ctrlPr>
                              <a:rPr lang="en-US" sz="2400" i="1">
                                <a:solidFill>
                                  <a:srgbClr val="0070C0"/>
                                </a:solidFill>
                                <a:latin typeface="Cambria Math" panose="02040503050406030204" pitchFamily="18" charset="0"/>
                                <a:sym typeface="Wingdings" pitchFamily="2" charset="2"/>
                              </a:rPr>
                            </m:ctrlPr>
                          </m:sSubPr>
                          <m:e>
                            <m:r>
                              <a:rPr lang="en-US" sz="2400" i="1">
                                <a:solidFill>
                                  <a:srgbClr val="0070C0"/>
                                </a:solidFill>
                                <a:latin typeface="Cambria Math" panose="02040503050406030204" pitchFamily="18" charset="0"/>
                                <a:sym typeface="Wingdings" pitchFamily="2" charset="2"/>
                              </a:rPr>
                              <m:t>𝑦</m:t>
                            </m:r>
                          </m:e>
                          <m:sub>
                            <m:r>
                              <a:rPr lang="en-US" sz="2400" b="0" i="1" smtClean="0">
                                <a:solidFill>
                                  <a:srgbClr val="0070C0"/>
                                </a:solidFill>
                                <a:latin typeface="Cambria Math" panose="02040503050406030204" pitchFamily="18" charset="0"/>
                                <a:sym typeface="Wingdings" pitchFamily="2" charset="2"/>
                              </a:rPr>
                              <m:t>5</m:t>
                            </m:r>
                          </m:sub>
                        </m:sSub>
                      </m:e>
                    </m:d>
                  </m:oMath>
                </a14:m>
                <a:endParaRPr lang="en-US" sz="2400" i="1" dirty="0">
                  <a:solidFill>
                    <a:srgbClr val="0070C0"/>
                  </a:solidFill>
                  <a:latin typeface="Cambria Math" panose="02040503050406030204" pitchFamily="18" charset="0"/>
                  <a:sym typeface="Wingdings" pitchFamily="2" charset="2"/>
                </a:endParaRPr>
              </a:p>
              <a:p>
                <a:pPr marL="457200" indent="-457200">
                  <a:buAutoNum type="arabicPeriod"/>
                </a:pPr>
                <a:r>
                  <a:rPr lang="en-US" sz="2400" dirty="0">
                    <a:solidFill>
                      <a:schemeClr val="tx1">
                        <a:lumMod val="95000"/>
                        <a:lumOff val="5000"/>
                      </a:schemeClr>
                    </a:solidFill>
                    <a:latin typeface="Candara" panose="020E0502030303020204" pitchFamily="34" charset="0"/>
                    <a:sym typeface="Wingdings" pitchFamily="2" charset="2"/>
                  </a:rPr>
                  <a:t> </a:t>
                </a:r>
                <a14:m>
                  <m:oMath xmlns:m="http://schemas.openxmlformats.org/officeDocument/2006/math">
                    <m:d>
                      <m:dPr>
                        <m:ctrlPr>
                          <a:rPr lang="en-US" sz="2400" i="1">
                            <a:solidFill>
                              <a:srgbClr val="0070C0"/>
                            </a:solidFill>
                            <a:latin typeface="Cambria Math" panose="02040503050406030204" pitchFamily="18" charset="0"/>
                            <a:sym typeface="Wingdings" pitchFamily="2" charset="2"/>
                          </a:rPr>
                        </m:ctrlPr>
                      </m:dPr>
                      <m:e>
                        <m:d>
                          <m:dPr>
                            <m:ctrlPr>
                              <a:rPr lang="en-US" sz="2400" i="1">
                                <a:solidFill>
                                  <a:srgbClr val="0070C0"/>
                                </a:solidFill>
                                <a:latin typeface="Cambria Math" panose="02040503050406030204" pitchFamily="18" charset="0"/>
                                <a:sym typeface="Wingdings" pitchFamily="2" charset="2"/>
                              </a:rPr>
                            </m:ctrlPr>
                          </m:dPr>
                          <m:e>
                            <m:sSub>
                              <m:sSubPr>
                                <m:ctrlPr>
                                  <a:rPr lang="en-US" sz="2400" i="1" smtClean="0">
                                    <a:solidFill>
                                      <a:srgbClr val="C00000"/>
                                    </a:solidFill>
                                    <a:latin typeface="Cambria Math" panose="02040503050406030204" pitchFamily="18" charset="0"/>
                                    <a:sym typeface="Wingdings" pitchFamily="2" charset="2"/>
                                  </a:rPr>
                                </m:ctrlPr>
                              </m:sSubPr>
                              <m:e>
                                <m:r>
                                  <a:rPr lang="en-US" sz="2400" i="1">
                                    <a:solidFill>
                                      <a:srgbClr val="C00000"/>
                                    </a:solidFill>
                                    <a:latin typeface="Cambria Math" panose="02040503050406030204" pitchFamily="18" charset="0"/>
                                    <a:sym typeface="Wingdings" pitchFamily="2" charset="2"/>
                                  </a:rPr>
                                  <m:t>𝑎</m:t>
                                </m:r>
                              </m:e>
                              <m:sub>
                                <m:r>
                                  <a:rPr lang="en-US" sz="2400" b="0" i="1" smtClean="0">
                                    <a:solidFill>
                                      <a:srgbClr val="C00000"/>
                                    </a:solidFill>
                                    <a:latin typeface="Cambria Math" panose="02040503050406030204" pitchFamily="18" charset="0"/>
                                    <a:sym typeface="Wingdings" pitchFamily="2" charset="2"/>
                                  </a:rPr>
                                  <m:t>4</m:t>
                                </m:r>
                              </m:sub>
                            </m:sSub>
                            <m:r>
                              <a:rPr lang="en-US" sz="2400" i="1">
                                <a:solidFill>
                                  <a:srgbClr val="0070C0"/>
                                </a:solidFill>
                                <a:latin typeface="Cambria Math" panose="02040503050406030204" pitchFamily="18" charset="0"/>
                                <a:sym typeface="Wingdings" pitchFamily="2" charset="2"/>
                              </a:rPr>
                              <m:t>,</m:t>
                            </m:r>
                            <m:sSub>
                              <m:sSubPr>
                                <m:ctrlPr>
                                  <a:rPr lang="en-US" sz="2400" i="1">
                                    <a:solidFill>
                                      <a:srgbClr val="0070C0"/>
                                    </a:solidFill>
                                    <a:latin typeface="Cambria Math" panose="02040503050406030204" pitchFamily="18" charset="0"/>
                                    <a:sym typeface="Wingdings" pitchFamily="2" charset="2"/>
                                  </a:rPr>
                                </m:ctrlPr>
                              </m:sSubPr>
                              <m:e>
                                <m:r>
                                  <a:rPr lang="en-US" sz="2400" i="1">
                                    <a:solidFill>
                                      <a:srgbClr val="0070C0"/>
                                    </a:solidFill>
                                    <a:latin typeface="Cambria Math" panose="02040503050406030204" pitchFamily="18" charset="0"/>
                                    <a:sym typeface="Wingdings" pitchFamily="2" charset="2"/>
                                  </a:rPr>
                                  <m:t>𝑀</m:t>
                                </m:r>
                              </m:e>
                              <m:sub>
                                <m:r>
                                  <a:rPr lang="en-US" sz="2400" b="0" i="1" smtClean="0">
                                    <a:solidFill>
                                      <a:srgbClr val="0070C0"/>
                                    </a:solidFill>
                                    <a:latin typeface="Cambria Math" panose="02040503050406030204" pitchFamily="18" charset="0"/>
                                    <a:sym typeface="Wingdings" pitchFamily="2" charset="2"/>
                                  </a:rPr>
                                  <m:t>7</m:t>
                                </m:r>
                              </m:sub>
                            </m:sSub>
                          </m:e>
                        </m:d>
                        <m:r>
                          <a:rPr lang="en-US" sz="2400" i="1">
                            <a:solidFill>
                              <a:srgbClr val="0070C0"/>
                            </a:solidFill>
                            <a:latin typeface="Cambria Math" panose="02040503050406030204" pitchFamily="18" charset="0"/>
                            <a:sym typeface="Wingdings" pitchFamily="2" charset="2"/>
                          </a:rPr>
                          <m:t>,</m:t>
                        </m:r>
                        <m:sSub>
                          <m:sSubPr>
                            <m:ctrlPr>
                              <a:rPr lang="en-US" sz="2400" i="1">
                                <a:solidFill>
                                  <a:srgbClr val="0070C0"/>
                                </a:solidFill>
                                <a:latin typeface="Cambria Math" panose="02040503050406030204" pitchFamily="18" charset="0"/>
                                <a:sym typeface="Wingdings" pitchFamily="2" charset="2"/>
                              </a:rPr>
                            </m:ctrlPr>
                          </m:sSubPr>
                          <m:e>
                            <m:r>
                              <a:rPr lang="en-US" sz="2400" i="1">
                                <a:solidFill>
                                  <a:srgbClr val="0070C0"/>
                                </a:solidFill>
                                <a:latin typeface="Cambria Math" panose="02040503050406030204" pitchFamily="18" charset="0"/>
                                <a:sym typeface="Wingdings" pitchFamily="2" charset="2"/>
                              </a:rPr>
                              <m:t>𝑦</m:t>
                            </m:r>
                          </m:e>
                          <m:sub>
                            <m:r>
                              <a:rPr lang="en-US" sz="2400" b="0" i="1" smtClean="0">
                                <a:solidFill>
                                  <a:srgbClr val="0070C0"/>
                                </a:solidFill>
                                <a:latin typeface="Cambria Math" panose="02040503050406030204" pitchFamily="18" charset="0"/>
                                <a:sym typeface="Wingdings" pitchFamily="2" charset="2"/>
                              </a:rPr>
                              <m:t>5</m:t>
                            </m:r>
                          </m:sub>
                        </m:sSub>
                      </m:e>
                    </m:d>
                  </m:oMath>
                </a14:m>
                <a:endParaRPr lang="en-US" sz="2400" b="0" dirty="0">
                  <a:solidFill>
                    <a:srgbClr val="0070C0"/>
                  </a:solidFill>
                  <a:latin typeface="Candara" panose="020E0502030303020204" pitchFamily="34" charset="0"/>
                  <a:sym typeface="Wingdings" pitchFamily="2" charset="2"/>
                </a:endParaRPr>
              </a:p>
              <a:p>
                <a:pPr marL="457200" indent="-457200">
                  <a:buAutoNum type="arabicPeriod"/>
                </a:pPr>
                <a:r>
                  <a:rPr lang="en-US" sz="2400" i="1" dirty="0">
                    <a:solidFill>
                      <a:schemeClr val="tx1">
                        <a:lumMod val="95000"/>
                        <a:lumOff val="5000"/>
                      </a:schemeClr>
                    </a:solidFill>
                    <a:latin typeface="Candara" panose="020E0502030303020204" pitchFamily="34" charset="0"/>
                    <a:sym typeface="Wingdings" pitchFamily="2" charset="2"/>
                  </a:rPr>
                  <a:t> </a:t>
                </a:r>
                <a14:m>
                  <m:oMath xmlns:m="http://schemas.openxmlformats.org/officeDocument/2006/math">
                    <m:d>
                      <m:dPr>
                        <m:ctrlPr>
                          <a:rPr lang="en-US" sz="2400" b="0" i="1" smtClean="0">
                            <a:solidFill>
                              <a:srgbClr val="0070C0"/>
                            </a:solidFill>
                            <a:latin typeface="Cambria Math" panose="02040503050406030204" pitchFamily="18" charset="0"/>
                            <a:sym typeface="Wingdings" pitchFamily="2" charset="2"/>
                          </a:rPr>
                        </m:ctrlPr>
                      </m:dPr>
                      <m:e>
                        <m:d>
                          <m:dPr>
                            <m:ctrlPr>
                              <a:rPr lang="en-US" sz="2400" b="0" i="1" smtClean="0">
                                <a:solidFill>
                                  <a:srgbClr val="0070C0"/>
                                </a:solidFill>
                                <a:latin typeface="Cambria Math" panose="02040503050406030204" pitchFamily="18" charset="0"/>
                                <a:sym typeface="Wingdings" pitchFamily="2" charset="2"/>
                              </a:rPr>
                            </m:ctrlPr>
                          </m:dPr>
                          <m:e>
                            <m:sSub>
                              <m:sSubPr>
                                <m:ctrlPr>
                                  <a:rPr lang="en-US" sz="2400" b="0" i="1" smtClean="0">
                                    <a:solidFill>
                                      <a:srgbClr val="C00000"/>
                                    </a:solidFill>
                                    <a:latin typeface="Cambria Math" panose="02040503050406030204" pitchFamily="18" charset="0"/>
                                    <a:sym typeface="Wingdings" pitchFamily="2" charset="2"/>
                                  </a:rPr>
                                </m:ctrlPr>
                              </m:sSubPr>
                              <m:e>
                                <m:r>
                                  <a:rPr lang="en-US" sz="2400" b="0" i="1" smtClean="0">
                                    <a:solidFill>
                                      <a:srgbClr val="C00000"/>
                                    </a:solidFill>
                                    <a:latin typeface="Cambria Math" panose="02040503050406030204" pitchFamily="18" charset="0"/>
                                    <a:sym typeface="Wingdings" pitchFamily="2" charset="2"/>
                                  </a:rPr>
                                  <m:t>𝑎</m:t>
                                </m:r>
                              </m:e>
                              <m:sub>
                                <m:r>
                                  <a:rPr lang="en-US" sz="2400" b="0" i="1" smtClean="0">
                                    <a:solidFill>
                                      <a:srgbClr val="C00000"/>
                                    </a:solidFill>
                                    <a:latin typeface="Cambria Math" panose="02040503050406030204" pitchFamily="18" charset="0"/>
                                    <a:sym typeface="Wingdings" pitchFamily="2" charset="2"/>
                                  </a:rPr>
                                  <m:t>2</m:t>
                                </m:r>
                              </m:sub>
                            </m:sSub>
                            <m:r>
                              <a:rPr lang="en-US" sz="2400" b="0" i="1" smtClean="0">
                                <a:solidFill>
                                  <a:srgbClr val="0070C0"/>
                                </a:solidFill>
                                <a:latin typeface="Cambria Math" panose="02040503050406030204" pitchFamily="18" charset="0"/>
                                <a:sym typeface="Wingdings" pitchFamily="2" charset="2"/>
                              </a:rPr>
                              <m:t>,</m:t>
                            </m:r>
                            <m:sSub>
                              <m:sSubPr>
                                <m:ctrlPr>
                                  <a:rPr lang="en-US" sz="2400" b="0" i="1" smtClean="0">
                                    <a:solidFill>
                                      <a:srgbClr val="0070C0"/>
                                    </a:solidFill>
                                    <a:latin typeface="Cambria Math" panose="02040503050406030204" pitchFamily="18" charset="0"/>
                                    <a:sym typeface="Wingdings" pitchFamily="2" charset="2"/>
                                  </a:rPr>
                                </m:ctrlPr>
                              </m:sSubPr>
                              <m:e>
                                <m:r>
                                  <a:rPr lang="en-US" sz="2400" b="0" i="1" smtClean="0">
                                    <a:solidFill>
                                      <a:srgbClr val="0070C0"/>
                                    </a:solidFill>
                                    <a:latin typeface="Cambria Math" panose="02040503050406030204" pitchFamily="18" charset="0"/>
                                    <a:sym typeface="Wingdings" pitchFamily="2" charset="2"/>
                                  </a:rPr>
                                  <m:t>𝑀</m:t>
                                </m:r>
                              </m:e>
                              <m:sub>
                                <m:r>
                                  <a:rPr lang="en-US" sz="2400" b="0" i="1" smtClean="0">
                                    <a:solidFill>
                                      <a:srgbClr val="0070C0"/>
                                    </a:solidFill>
                                    <a:latin typeface="Cambria Math" panose="02040503050406030204" pitchFamily="18" charset="0"/>
                                    <a:sym typeface="Wingdings" pitchFamily="2" charset="2"/>
                                  </a:rPr>
                                  <m:t>6</m:t>
                                </m:r>
                              </m:sub>
                            </m:sSub>
                          </m:e>
                        </m:d>
                        <m:r>
                          <a:rPr lang="en-US" sz="2400" b="0" i="1" smtClean="0">
                            <a:solidFill>
                              <a:srgbClr val="0070C0"/>
                            </a:solidFill>
                            <a:latin typeface="Cambria Math" panose="02040503050406030204" pitchFamily="18" charset="0"/>
                            <a:sym typeface="Wingdings" pitchFamily="2" charset="2"/>
                          </a:rPr>
                          <m:t>,</m:t>
                        </m:r>
                        <m:sSub>
                          <m:sSubPr>
                            <m:ctrlPr>
                              <a:rPr lang="en-US" sz="2400" b="0" i="1" smtClean="0">
                                <a:solidFill>
                                  <a:srgbClr val="0070C0"/>
                                </a:solidFill>
                                <a:latin typeface="Cambria Math" panose="02040503050406030204" pitchFamily="18" charset="0"/>
                                <a:sym typeface="Wingdings" pitchFamily="2" charset="2"/>
                              </a:rPr>
                            </m:ctrlPr>
                          </m:sSubPr>
                          <m:e>
                            <m:r>
                              <a:rPr lang="en-US" sz="2400" b="0" i="1" smtClean="0">
                                <a:solidFill>
                                  <a:srgbClr val="0070C0"/>
                                </a:solidFill>
                                <a:latin typeface="Cambria Math" panose="02040503050406030204" pitchFamily="18" charset="0"/>
                                <a:sym typeface="Wingdings" pitchFamily="2" charset="2"/>
                              </a:rPr>
                              <m:t>𝑦</m:t>
                            </m:r>
                          </m:e>
                          <m:sub>
                            <m:r>
                              <a:rPr lang="en-US" sz="2400" b="0" i="1" smtClean="0">
                                <a:solidFill>
                                  <a:srgbClr val="0070C0"/>
                                </a:solidFill>
                                <a:latin typeface="Cambria Math" panose="02040503050406030204" pitchFamily="18" charset="0"/>
                                <a:sym typeface="Wingdings" pitchFamily="2" charset="2"/>
                              </a:rPr>
                              <m:t>2</m:t>
                            </m:r>
                          </m:sub>
                        </m:sSub>
                      </m:e>
                    </m:d>
                  </m:oMath>
                </a14:m>
                <a:endParaRPr lang="en-US" sz="2400" i="1" dirty="0">
                  <a:solidFill>
                    <a:srgbClr val="0070C0"/>
                  </a:solidFill>
                  <a:latin typeface="Candara" panose="020E0502030303020204" pitchFamily="34" charset="0"/>
                  <a:sym typeface="Wingdings" pitchFamily="2" charset="2"/>
                </a:endParaRPr>
              </a:p>
              <a:p>
                <a:pPr marL="457200" indent="-457200">
                  <a:buAutoNum type="arabicPeriod"/>
                </a:pPr>
                <a:r>
                  <a:rPr lang="en-US" sz="2400" dirty="0">
                    <a:solidFill>
                      <a:schemeClr val="tx1">
                        <a:lumMod val="95000"/>
                        <a:lumOff val="5000"/>
                      </a:schemeClr>
                    </a:solidFill>
                    <a:latin typeface="Candara" panose="020E0502030303020204" pitchFamily="34" charset="0"/>
                    <a:sym typeface="Wingdings" pitchFamily="2" charset="2"/>
                  </a:rPr>
                  <a:t> </a:t>
                </a:r>
                <a14:m>
                  <m:oMath xmlns:m="http://schemas.openxmlformats.org/officeDocument/2006/math">
                    <m:d>
                      <m:dPr>
                        <m:ctrlPr>
                          <a:rPr lang="en-US" sz="2400" i="1" smtClean="0">
                            <a:solidFill>
                              <a:srgbClr val="0070C0"/>
                            </a:solidFill>
                            <a:latin typeface="Cambria Math" panose="02040503050406030204" pitchFamily="18" charset="0"/>
                            <a:sym typeface="Wingdings" pitchFamily="2" charset="2"/>
                          </a:rPr>
                        </m:ctrlPr>
                      </m:dPr>
                      <m:e>
                        <m:d>
                          <m:dPr>
                            <m:ctrlPr>
                              <a:rPr lang="en-US" sz="2400" i="1">
                                <a:solidFill>
                                  <a:srgbClr val="0070C0"/>
                                </a:solidFill>
                                <a:latin typeface="Cambria Math" panose="02040503050406030204" pitchFamily="18" charset="0"/>
                                <a:sym typeface="Wingdings" pitchFamily="2" charset="2"/>
                              </a:rPr>
                            </m:ctrlPr>
                          </m:dPr>
                          <m:e>
                            <m:sSub>
                              <m:sSubPr>
                                <m:ctrlPr>
                                  <a:rPr lang="en-US" sz="2400" i="1" smtClean="0">
                                    <a:solidFill>
                                      <a:srgbClr val="C00000"/>
                                    </a:solidFill>
                                    <a:latin typeface="Cambria Math" panose="02040503050406030204" pitchFamily="18" charset="0"/>
                                    <a:sym typeface="Wingdings" pitchFamily="2" charset="2"/>
                                  </a:rPr>
                                </m:ctrlPr>
                              </m:sSubPr>
                              <m:e>
                                <m:r>
                                  <a:rPr lang="en-US" sz="2400" i="1">
                                    <a:solidFill>
                                      <a:srgbClr val="C00000"/>
                                    </a:solidFill>
                                    <a:latin typeface="Cambria Math" panose="02040503050406030204" pitchFamily="18" charset="0"/>
                                    <a:sym typeface="Wingdings" pitchFamily="2" charset="2"/>
                                  </a:rPr>
                                  <m:t>𝑎</m:t>
                                </m:r>
                              </m:e>
                              <m:sub>
                                <m:r>
                                  <a:rPr lang="en-US" sz="2400" b="0" i="1" smtClean="0">
                                    <a:solidFill>
                                      <a:srgbClr val="C00000"/>
                                    </a:solidFill>
                                    <a:latin typeface="Cambria Math" panose="02040503050406030204" pitchFamily="18" charset="0"/>
                                    <a:sym typeface="Wingdings" pitchFamily="2" charset="2"/>
                                  </a:rPr>
                                  <m:t>3</m:t>
                                </m:r>
                              </m:sub>
                            </m:sSub>
                            <m:r>
                              <a:rPr lang="en-US" sz="2400" i="1">
                                <a:solidFill>
                                  <a:srgbClr val="0070C0"/>
                                </a:solidFill>
                                <a:latin typeface="Cambria Math" panose="02040503050406030204" pitchFamily="18" charset="0"/>
                                <a:sym typeface="Wingdings" pitchFamily="2" charset="2"/>
                              </a:rPr>
                              <m:t>,</m:t>
                            </m:r>
                            <m:sSub>
                              <m:sSubPr>
                                <m:ctrlPr>
                                  <a:rPr lang="en-US" sz="2400" i="1">
                                    <a:solidFill>
                                      <a:srgbClr val="0070C0"/>
                                    </a:solidFill>
                                    <a:latin typeface="Cambria Math" panose="02040503050406030204" pitchFamily="18" charset="0"/>
                                    <a:sym typeface="Wingdings" pitchFamily="2" charset="2"/>
                                  </a:rPr>
                                </m:ctrlPr>
                              </m:sSubPr>
                              <m:e>
                                <m:r>
                                  <a:rPr lang="en-US" sz="2400" i="1">
                                    <a:solidFill>
                                      <a:srgbClr val="0070C0"/>
                                    </a:solidFill>
                                    <a:latin typeface="Cambria Math" panose="02040503050406030204" pitchFamily="18" charset="0"/>
                                    <a:sym typeface="Wingdings" pitchFamily="2" charset="2"/>
                                  </a:rPr>
                                  <m:t>𝑀</m:t>
                                </m:r>
                              </m:e>
                              <m:sub>
                                <m:r>
                                  <a:rPr lang="en-US" sz="2400" b="0" i="1" smtClean="0">
                                    <a:solidFill>
                                      <a:srgbClr val="0070C0"/>
                                    </a:solidFill>
                                    <a:latin typeface="Cambria Math" panose="02040503050406030204" pitchFamily="18" charset="0"/>
                                    <a:sym typeface="Wingdings" pitchFamily="2" charset="2"/>
                                  </a:rPr>
                                  <m:t>6</m:t>
                                </m:r>
                              </m:sub>
                            </m:sSub>
                          </m:e>
                        </m:d>
                        <m:r>
                          <a:rPr lang="en-US" sz="2400" i="1">
                            <a:solidFill>
                              <a:srgbClr val="0070C0"/>
                            </a:solidFill>
                            <a:latin typeface="Cambria Math" panose="02040503050406030204" pitchFamily="18" charset="0"/>
                            <a:sym typeface="Wingdings" pitchFamily="2" charset="2"/>
                          </a:rPr>
                          <m:t>,</m:t>
                        </m:r>
                        <m:sSub>
                          <m:sSubPr>
                            <m:ctrlPr>
                              <a:rPr lang="en-US" sz="2400" i="1">
                                <a:solidFill>
                                  <a:srgbClr val="0070C0"/>
                                </a:solidFill>
                                <a:latin typeface="Cambria Math" panose="02040503050406030204" pitchFamily="18" charset="0"/>
                                <a:sym typeface="Wingdings" pitchFamily="2" charset="2"/>
                              </a:rPr>
                            </m:ctrlPr>
                          </m:sSubPr>
                          <m:e>
                            <m:r>
                              <a:rPr lang="en-US" sz="2400" i="1">
                                <a:solidFill>
                                  <a:srgbClr val="0070C0"/>
                                </a:solidFill>
                                <a:latin typeface="Cambria Math" panose="02040503050406030204" pitchFamily="18" charset="0"/>
                                <a:sym typeface="Wingdings" pitchFamily="2" charset="2"/>
                              </a:rPr>
                              <m:t>𝑦</m:t>
                            </m:r>
                          </m:e>
                          <m:sub>
                            <m:r>
                              <a:rPr lang="en-US" sz="2400" b="0" i="1" smtClean="0">
                                <a:solidFill>
                                  <a:srgbClr val="0070C0"/>
                                </a:solidFill>
                                <a:latin typeface="Cambria Math" panose="02040503050406030204" pitchFamily="18" charset="0"/>
                                <a:sym typeface="Wingdings" pitchFamily="2" charset="2"/>
                              </a:rPr>
                              <m:t>3</m:t>
                            </m:r>
                          </m:sub>
                        </m:sSub>
                      </m:e>
                    </m:d>
                  </m:oMath>
                </a14:m>
                <a:endParaRPr lang="en-US" sz="2400" dirty="0">
                  <a:solidFill>
                    <a:srgbClr val="0070C0"/>
                  </a:solidFill>
                  <a:latin typeface="Candara" panose="020E0502030303020204" pitchFamily="34" charset="0"/>
                </a:endParaRPr>
              </a:p>
            </p:txBody>
          </p:sp>
        </mc:Choice>
        <mc:Fallback xmlns="">
          <p:sp>
            <p:nvSpPr>
              <p:cNvPr id="8" name="TextBox 7">
                <a:extLst>
                  <a:ext uri="{FF2B5EF4-FFF2-40B4-BE49-F238E27FC236}">
                    <a16:creationId xmlns:a16="http://schemas.microsoft.com/office/drawing/2014/main" id="{5D375D65-7256-FB60-E139-C924B597CE4A}"/>
                  </a:ext>
                </a:extLst>
              </p:cNvPr>
              <p:cNvSpPr txBox="1">
                <a:spLocks noRot="1" noChangeAspect="1" noMove="1" noResize="1" noEditPoints="1" noAdjustHandles="1" noChangeArrowheads="1" noChangeShapeType="1" noTextEdit="1"/>
              </p:cNvSpPr>
              <p:nvPr/>
            </p:nvSpPr>
            <p:spPr>
              <a:xfrm>
                <a:off x="841248" y="1081591"/>
                <a:ext cx="3029419" cy="3810274"/>
              </a:xfrm>
              <a:prstGeom prst="rect">
                <a:avLst/>
              </a:prstGeom>
              <a:blipFill>
                <a:blip r:embed="rId3"/>
                <a:stretch>
                  <a:fillRect l="-3347" t="-332" r="-2510" b="-23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41683125-662F-A2C0-57FF-154B4B2CA33F}"/>
                  </a:ext>
                </a:extLst>
              </p:cNvPr>
              <p:cNvSpPr txBox="1"/>
              <p:nvPr/>
            </p:nvSpPr>
            <p:spPr>
              <a:xfrm>
                <a:off x="841248" y="5460613"/>
                <a:ext cx="7605608" cy="1200329"/>
              </a:xfrm>
              <a:prstGeom prst="rect">
                <a:avLst/>
              </a:prstGeom>
              <a:noFill/>
            </p:spPr>
            <p:txBody>
              <a:bodyPr wrap="none" rtlCol="0">
                <a:spAutoFit/>
              </a:bodyPr>
              <a:lstStyle/>
              <a:p>
                <a:pPr algn="l"/>
                <a:r>
                  <a:rPr lang="en-US" sz="2400" dirty="0">
                    <a:latin typeface="Candara" panose="020E0502030303020204" pitchFamily="34" charset="0"/>
                  </a:rPr>
                  <a:t>Encoding:</a:t>
                </a:r>
              </a:p>
              <a:p>
                <a:pPr algn="l"/>
                <a14:m>
                  <m:oMath xmlns:m="http://schemas.openxmlformats.org/officeDocument/2006/math">
                    <m:r>
                      <a:rPr lang="en-US" sz="2400" b="0" i="1" smtClean="0">
                        <a:solidFill>
                          <a:srgbClr val="0070C0"/>
                        </a:solidFill>
                        <a:latin typeface="Cambria Math" panose="02040503050406030204" pitchFamily="18" charset="0"/>
                      </a:rPr>
                      <m:t>𝑆</m:t>
                    </m:r>
                    <m:r>
                      <a:rPr lang="en-US" sz="2400" b="0" i="1" smtClean="0">
                        <a:solidFill>
                          <a:srgbClr val="0070C0"/>
                        </a:solidFill>
                        <a:latin typeface="Cambria Math" panose="02040503050406030204" pitchFamily="18" charset="0"/>
                      </a:rPr>
                      <m:t>={2,3,4,5,6,8}</m:t>
                    </m:r>
                  </m:oMath>
                </a14:m>
                <a:r>
                  <a:rPr lang="en-US" sz="2400" dirty="0">
                    <a:solidFill>
                      <a:srgbClr val="0070C0"/>
                    </a:solidFill>
                    <a:latin typeface="Candara" panose="020E0502030303020204" pitchFamily="34" charset="0"/>
                  </a:rPr>
                  <a:t> </a:t>
                </a:r>
                <a:r>
                  <a:rPr lang="en-US" sz="2400" dirty="0">
                    <a:solidFill>
                      <a:srgbClr val="000000"/>
                    </a:solidFill>
                    <a:latin typeface="Candara" panose="020E0502030303020204" pitchFamily="34" charset="0"/>
                  </a:rPr>
                  <a:t>(set indices of colliding queries for salts</a:t>
                </a:r>
                <a:r>
                  <a:rPr lang="en-US" sz="2400" dirty="0">
                    <a:solidFill>
                      <a:srgbClr val="002060"/>
                    </a:solidFill>
                    <a:latin typeface="Candara" panose="020E0502030303020204" pitchFamily="34" charset="0"/>
                  </a:rPr>
                  <a:t>)</a:t>
                </a:r>
              </a:p>
              <a:p>
                <a14:m>
                  <m:oMath xmlns:m="http://schemas.openxmlformats.org/officeDocument/2006/math">
                    <m:r>
                      <a:rPr lang="en-US" sz="2400" b="0" i="1" smtClean="0">
                        <a:solidFill>
                          <a:srgbClr val="0070C0"/>
                        </a:solidFill>
                        <a:latin typeface="Cambria Math" panose="02040503050406030204" pitchFamily="18" charset="0"/>
                      </a:rPr>
                      <m:t>𝐿</m:t>
                    </m:r>
                    <m:r>
                      <a:rPr lang="en-US" sz="2400" b="0" i="1" smtClean="0">
                        <a:solidFill>
                          <a:srgbClr val="0070C0"/>
                        </a:solidFill>
                        <a:latin typeface="Cambria Math" panose="02040503050406030204" pitchFamily="18" charset="0"/>
                      </a:rPr>
                      <m:t>=(</m:t>
                    </m:r>
                    <m:sSub>
                      <m:sSubPr>
                        <m:ctrlPr>
                          <a:rPr lang="en-US" sz="2400" b="0" i="1" smtClean="0">
                            <a:solidFill>
                              <a:srgbClr val="0070C0"/>
                            </a:solidFill>
                            <a:latin typeface="Cambria Math" panose="02040503050406030204" pitchFamily="18" charset="0"/>
                          </a:rPr>
                        </m:ctrlPr>
                      </m:sSubPr>
                      <m:e>
                        <m:r>
                          <a:rPr lang="en-US" sz="2400" b="0" i="1" smtClean="0">
                            <a:solidFill>
                              <a:srgbClr val="0070C0"/>
                            </a:solidFill>
                            <a:latin typeface="Cambria Math" panose="02040503050406030204" pitchFamily="18" charset="0"/>
                          </a:rPr>
                          <m:t>𝑦</m:t>
                        </m:r>
                      </m:e>
                      <m:sub>
                        <m:r>
                          <a:rPr lang="en-US" sz="2400" b="0" i="1" smtClean="0">
                            <a:solidFill>
                              <a:srgbClr val="0070C0"/>
                            </a:solidFill>
                            <a:latin typeface="Cambria Math" panose="02040503050406030204" pitchFamily="18" charset="0"/>
                          </a:rPr>
                          <m:t>1</m:t>
                        </m:r>
                      </m:sub>
                    </m:sSub>
                    <m:r>
                      <a:rPr lang="en-US" sz="2400" b="0" i="1" smtClean="0">
                        <a:solidFill>
                          <a:srgbClr val="0070C0"/>
                        </a:solidFill>
                        <a:latin typeface="Cambria Math" panose="02040503050406030204" pitchFamily="18" charset="0"/>
                      </a:rPr>
                      <m:t>,</m:t>
                    </m:r>
                    <m:sSub>
                      <m:sSubPr>
                        <m:ctrlPr>
                          <a:rPr lang="en-US" sz="2400" b="0" i="1" smtClean="0">
                            <a:solidFill>
                              <a:srgbClr val="0070C0"/>
                            </a:solidFill>
                            <a:latin typeface="Cambria Math" panose="02040503050406030204" pitchFamily="18" charset="0"/>
                          </a:rPr>
                        </m:ctrlPr>
                      </m:sSubPr>
                      <m:e>
                        <m:r>
                          <a:rPr lang="en-US" sz="2400" b="0" i="1" smtClean="0">
                            <a:solidFill>
                              <a:srgbClr val="0070C0"/>
                            </a:solidFill>
                            <a:latin typeface="Cambria Math" panose="02040503050406030204" pitchFamily="18" charset="0"/>
                          </a:rPr>
                          <m:t>𝑦</m:t>
                        </m:r>
                      </m:e>
                      <m:sub>
                        <m:r>
                          <a:rPr lang="en-US" sz="2400" b="0" i="1" smtClean="0">
                            <a:solidFill>
                              <a:srgbClr val="0070C0"/>
                            </a:solidFill>
                            <a:latin typeface="Cambria Math" panose="02040503050406030204" pitchFamily="18" charset="0"/>
                          </a:rPr>
                          <m:t>2</m:t>
                        </m:r>
                      </m:sub>
                    </m:sSub>
                    <m:r>
                      <a:rPr lang="en-US" sz="2400" b="0" i="1" smtClean="0">
                        <a:solidFill>
                          <a:srgbClr val="0070C0"/>
                        </a:solidFill>
                        <a:latin typeface="Cambria Math" panose="02040503050406030204" pitchFamily="18" charset="0"/>
                      </a:rPr>
                      <m:t>,</m:t>
                    </m:r>
                    <m:sSub>
                      <m:sSubPr>
                        <m:ctrlPr>
                          <a:rPr lang="en-US" sz="2400" b="0" i="1" smtClean="0">
                            <a:solidFill>
                              <a:srgbClr val="0070C0"/>
                            </a:solidFill>
                            <a:latin typeface="Cambria Math" panose="02040503050406030204" pitchFamily="18" charset="0"/>
                          </a:rPr>
                        </m:ctrlPr>
                      </m:sSubPr>
                      <m:e>
                        <m:r>
                          <a:rPr lang="en-US" sz="2400" b="0" i="1" smtClean="0">
                            <a:solidFill>
                              <a:srgbClr val="0070C0"/>
                            </a:solidFill>
                            <a:latin typeface="Cambria Math" panose="02040503050406030204" pitchFamily="18" charset="0"/>
                          </a:rPr>
                          <m:t>𝑦</m:t>
                        </m:r>
                      </m:e>
                      <m:sub>
                        <m:r>
                          <a:rPr lang="en-US" sz="2400" b="0" i="1" smtClean="0">
                            <a:solidFill>
                              <a:srgbClr val="0070C0"/>
                            </a:solidFill>
                            <a:latin typeface="Cambria Math" panose="02040503050406030204" pitchFamily="18" charset="0"/>
                          </a:rPr>
                          <m:t>3</m:t>
                        </m:r>
                      </m:sub>
                    </m:sSub>
                    <m:r>
                      <a:rPr lang="en-US" sz="2400" b="0" i="1" smtClean="0">
                        <a:solidFill>
                          <a:srgbClr val="0070C0"/>
                        </a:solidFill>
                        <a:latin typeface="Cambria Math" panose="02040503050406030204" pitchFamily="18" charset="0"/>
                      </a:rPr>
                      <m:t>,</m:t>
                    </m:r>
                    <m:sSub>
                      <m:sSubPr>
                        <m:ctrlPr>
                          <a:rPr lang="en-US" sz="2400" b="0" i="1" smtClean="0">
                            <a:solidFill>
                              <a:srgbClr val="0070C0"/>
                            </a:solidFill>
                            <a:latin typeface="Cambria Math" panose="02040503050406030204" pitchFamily="18" charset="0"/>
                          </a:rPr>
                        </m:ctrlPr>
                      </m:sSubPr>
                      <m:e>
                        <m:r>
                          <a:rPr lang="en-US" sz="2400" b="0" i="1" smtClean="0">
                            <a:solidFill>
                              <a:srgbClr val="0070C0"/>
                            </a:solidFill>
                            <a:latin typeface="Cambria Math" panose="02040503050406030204" pitchFamily="18" charset="0"/>
                          </a:rPr>
                          <m:t>𝑦</m:t>
                        </m:r>
                      </m:e>
                      <m:sub>
                        <m:r>
                          <a:rPr lang="en-US" sz="2400" b="0" i="1" smtClean="0">
                            <a:solidFill>
                              <a:srgbClr val="0070C0"/>
                            </a:solidFill>
                            <a:latin typeface="Cambria Math" panose="02040503050406030204" pitchFamily="18" charset="0"/>
                          </a:rPr>
                          <m:t>5</m:t>
                        </m:r>
                      </m:sub>
                    </m:sSub>
                    <m:r>
                      <a:rPr lang="en-US" sz="2400" b="0" i="1" smtClean="0">
                        <a:solidFill>
                          <a:srgbClr val="0070C0"/>
                        </a:solidFill>
                        <a:latin typeface="Cambria Math" panose="02040503050406030204" pitchFamily="18" charset="0"/>
                      </a:rPr>
                      <m:t>,</m:t>
                    </m:r>
                    <m:sSub>
                      <m:sSubPr>
                        <m:ctrlPr>
                          <a:rPr lang="en-US" sz="2400" b="0" i="1" smtClean="0">
                            <a:solidFill>
                              <a:srgbClr val="0070C0"/>
                            </a:solidFill>
                            <a:latin typeface="Cambria Math" panose="02040503050406030204" pitchFamily="18" charset="0"/>
                          </a:rPr>
                        </m:ctrlPr>
                      </m:sSubPr>
                      <m:e>
                        <m:r>
                          <a:rPr lang="en-US" sz="2400" b="0" i="1" smtClean="0">
                            <a:solidFill>
                              <a:srgbClr val="0070C0"/>
                            </a:solidFill>
                            <a:latin typeface="Cambria Math" panose="02040503050406030204" pitchFamily="18" charset="0"/>
                          </a:rPr>
                          <m:t>𝑦</m:t>
                        </m:r>
                      </m:e>
                      <m:sub>
                        <m:r>
                          <a:rPr lang="en-US" sz="2400" b="0" i="1" smtClean="0">
                            <a:solidFill>
                              <a:srgbClr val="0070C0"/>
                            </a:solidFill>
                            <a:latin typeface="Cambria Math" panose="02040503050406030204" pitchFamily="18" charset="0"/>
                          </a:rPr>
                          <m:t>2</m:t>
                        </m:r>
                      </m:sub>
                    </m:sSub>
                    <m:r>
                      <a:rPr lang="en-US" sz="2400" b="0" i="1" smtClean="0">
                        <a:solidFill>
                          <a:srgbClr val="0070C0"/>
                        </a:solidFill>
                        <a:latin typeface="Cambria Math" panose="02040503050406030204" pitchFamily="18" charset="0"/>
                      </a:rPr>
                      <m:t>, </m:t>
                    </m:r>
                  </m:oMath>
                </a14:m>
                <a:r>
                  <a:rPr lang="en-US" sz="2400" dirty="0">
                    <a:solidFill>
                      <a:srgbClr val="000000"/>
                    </a:solidFill>
                    <a:latin typeface="Candara" panose="020E0502030303020204" pitchFamily="34" charset="0"/>
                  </a:rPr>
                  <a:t>rest of evaluations of</a:t>
                </a:r>
                <a:r>
                  <a:rPr lang="en-US" sz="2400" dirty="0">
                    <a:solidFill>
                      <a:srgbClr val="0070C0"/>
                    </a:solidFill>
                    <a:latin typeface="Candara" panose="020E0502030303020204" pitchFamily="34" charset="0"/>
                  </a:rPr>
                  <a:t> </a:t>
                </a:r>
                <a14:m>
                  <m:oMath xmlns:m="http://schemas.openxmlformats.org/officeDocument/2006/math">
                    <m:r>
                      <a:rPr lang="en-US" sz="2400" b="0" i="1" smtClean="0">
                        <a:solidFill>
                          <a:srgbClr val="0070C0"/>
                        </a:solidFill>
                        <a:latin typeface="Cambria Math" panose="02040503050406030204" pitchFamily="18" charset="0"/>
                      </a:rPr>
                      <m:t>h</m:t>
                    </m:r>
                  </m:oMath>
                </a14:m>
                <a:r>
                  <a:rPr lang="en-US" sz="2400" dirty="0">
                    <a:solidFill>
                      <a:srgbClr val="0070C0"/>
                    </a:solidFill>
                    <a:latin typeface="Candara" panose="020E0502030303020204" pitchFamily="34" charset="0"/>
                  </a:rPr>
                  <a:t>)</a:t>
                </a:r>
                <a:endParaRPr lang="en-US" sz="2400" dirty="0" err="1">
                  <a:solidFill>
                    <a:srgbClr val="002060"/>
                  </a:solidFill>
                  <a:latin typeface="Candara" panose="020E0502030303020204" pitchFamily="34" charset="0"/>
                </a:endParaRPr>
              </a:p>
            </p:txBody>
          </p:sp>
        </mc:Choice>
        <mc:Fallback xmlns="">
          <p:sp>
            <p:nvSpPr>
              <p:cNvPr id="9" name="TextBox 8">
                <a:extLst>
                  <a:ext uri="{FF2B5EF4-FFF2-40B4-BE49-F238E27FC236}">
                    <a16:creationId xmlns:a16="http://schemas.microsoft.com/office/drawing/2014/main" id="{41683125-662F-A2C0-57FF-154B4B2CA33F}"/>
                  </a:ext>
                </a:extLst>
              </p:cNvPr>
              <p:cNvSpPr txBox="1">
                <a:spLocks noRot="1" noChangeAspect="1" noMove="1" noResize="1" noEditPoints="1" noAdjustHandles="1" noChangeArrowheads="1" noChangeShapeType="1" noTextEdit="1"/>
              </p:cNvSpPr>
              <p:nvPr/>
            </p:nvSpPr>
            <p:spPr>
              <a:xfrm>
                <a:off x="841248" y="5460613"/>
                <a:ext cx="7605608" cy="1200329"/>
              </a:xfrm>
              <a:prstGeom prst="rect">
                <a:avLst/>
              </a:prstGeom>
              <a:blipFill>
                <a:blip r:embed="rId4"/>
                <a:stretch>
                  <a:fillRect l="-1333" t="-4211" r="-167" b="-10526"/>
                </a:stretch>
              </a:blipFill>
            </p:spPr>
            <p:txBody>
              <a:bodyPr/>
              <a:lstStyle/>
              <a:p>
                <a:r>
                  <a:rPr lang="en-US">
                    <a:noFill/>
                  </a:rPr>
                  <a:t> </a:t>
                </a:r>
              </a:p>
            </p:txBody>
          </p:sp>
        </mc:Fallback>
      </mc:AlternateContent>
      <p:sp>
        <p:nvSpPr>
          <p:cNvPr id="10" name="Oval 9">
            <a:extLst>
              <a:ext uri="{FF2B5EF4-FFF2-40B4-BE49-F238E27FC236}">
                <a16:creationId xmlns:a16="http://schemas.microsoft.com/office/drawing/2014/main" id="{92F42DB3-571B-286A-620C-976103B404BA}"/>
              </a:ext>
            </a:extLst>
          </p:cNvPr>
          <p:cNvSpPr/>
          <p:nvPr/>
        </p:nvSpPr>
        <p:spPr>
          <a:xfrm>
            <a:off x="1399468" y="2357413"/>
            <a:ext cx="1782305" cy="464949"/>
          </a:xfrm>
          <a:prstGeom prst="ellipse">
            <a:avLst/>
          </a:prstGeom>
          <a:solidFill>
            <a:schemeClr val="accent5">
              <a:lumMod val="75000"/>
              <a:alpha val="14902"/>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latin typeface="Candara" panose="020E0502030303020204" pitchFamily="34" charset="0"/>
            </a:endParaRPr>
          </a:p>
        </p:txBody>
      </p:sp>
      <p:sp>
        <p:nvSpPr>
          <p:cNvPr id="11" name="Oval 10">
            <a:extLst>
              <a:ext uri="{FF2B5EF4-FFF2-40B4-BE49-F238E27FC236}">
                <a16:creationId xmlns:a16="http://schemas.microsoft.com/office/drawing/2014/main" id="{5071DDB4-FA94-569D-1460-E9DE3D56E8BC}"/>
              </a:ext>
            </a:extLst>
          </p:cNvPr>
          <p:cNvSpPr/>
          <p:nvPr/>
        </p:nvSpPr>
        <p:spPr>
          <a:xfrm>
            <a:off x="1475286" y="1895748"/>
            <a:ext cx="1782305" cy="464949"/>
          </a:xfrm>
          <a:prstGeom prst="ellipse">
            <a:avLst/>
          </a:prstGeom>
          <a:solidFill>
            <a:schemeClr val="accent5">
              <a:lumMod val="75000"/>
              <a:alpha val="14902"/>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latin typeface="Candara" panose="020E0502030303020204" pitchFamily="34" charset="0"/>
            </a:endParaRPr>
          </a:p>
        </p:txBody>
      </p:sp>
      <p:sp>
        <p:nvSpPr>
          <p:cNvPr id="12" name="Oval 11">
            <a:extLst>
              <a:ext uri="{FF2B5EF4-FFF2-40B4-BE49-F238E27FC236}">
                <a16:creationId xmlns:a16="http://schemas.microsoft.com/office/drawing/2014/main" id="{C4E644DB-7E2E-3C5D-5D11-DD5955F11FCF}"/>
              </a:ext>
            </a:extLst>
          </p:cNvPr>
          <p:cNvSpPr/>
          <p:nvPr/>
        </p:nvSpPr>
        <p:spPr>
          <a:xfrm>
            <a:off x="1421873" y="3199543"/>
            <a:ext cx="1782305" cy="464949"/>
          </a:xfrm>
          <a:prstGeom prst="ellipse">
            <a:avLst/>
          </a:prstGeom>
          <a:solidFill>
            <a:schemeClr val="accent6">
              <a:lumMod val="75000"/>
              <a:alpha val="14902"/>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latin typeface="Candara" panose="020E0502030303020204" pitchFamily="34" charset="0"/>
            </a:endParaRPr>
          </a:p>
        </p:txBody>
      </p:sp>
      <p:sp>
        <p:nvSpPr>
          <p:cNvPr id="13" name="Oval 12">
            <a:extLst>
              <a:ext uri="{FF2B5EF4-FFF2-40B4-BE49-F238E27FC236}">
                <a16:creationId xmlns:a16="http://schemas.microsoft.com/office/drawing/2014/main" id="{E93ADA5A-20A2-B333-057A-746EB9983638}"/>
              </a:ext>
            </a:extLst>
          </p:cNvPr>
          <p:cNvSpPr/>
          <p:nvPr/>
        </p:nvSpPr>
        <p:spPr>
          <a:xfrm>
            <a:off x="1435170" y="3597865"/>
            <a:ext cx="1782305" cy="464949"/>
          </a:xfrm>
          <a:prstGeom prst="ellipse">
            <a:avLst/>
          </a:prstGeom>
          <a:solidFill>
            <a:schemeClr val="accent6">
              <a:lumMod val="75000"/>
              <a:alpha val="14902"/>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latin typeface="Candara" panose="020E0502030303020204" pitchFamily="34" charset="0"/>
            </a:endParaRPr>
          </a:p>
        </p:txBody>
      </p:sp>
      <p:sp>
        <p:nvSpPr>
          <p:cNvPr id="14" name="Oval 13">
            <a:extLst>
              <a:ext uri="{FF2B5EF4-FFF2-40B4-BE49-F238E27FC236}">
                <a16:creationId xmlns:a16="http://schemas.microsoft.com/office/drawing/2014/main" id="{AD8F3742-6AF0-13D9-6B8F-44FDF8609773}"/>
              </a:ext>
            </a:extLst>
          </p:cNvPr>
          <p:cNvSpPr/>
          <p:nvPr/>
        </p:nvSpPr>
        <p:spPr>
          <a:xfrm>
            <a:off x="1386717" y="2795846"/>
            <a:ext cx="1782305" cy="464949"/>
          </a:xfrm>
          <a:prstGeom prst="ellipse">
            <a:avLst/>
          </a:prstGeom>
          <a:solidFill>
            <a:srgbClr val="FF0000">
              <a:alpha val="14902"/>
            </a:srgb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latin typeface="Candara" panose="020E0502030303020204" pitchFamily="34" charset="0"/>
            </a:endParaRPr>
          </a:p>
        </p:txBody>
      </p:sp>
      <p:sp>
        <p:nvSpPr>
          <p:cNvPr id="15" name="Oval 14">
            <a:extLst>
              <a:ext uri="{FF2B5EF4-FFF2-40B4-BE49-F238E27FC236}">
                <a16:creationId xmlns:a16="http://schemas.microsoft.com/office/drawing/2014/main" id="{8F1345D3-0E0C-A0D5-CA31-89EB72220EF9}"/>
              </a:ext>
            </a:extLst>
          </p:cNvPr>
          <p:cNvSpPr/>
          <p:nvPr/>
        </p:nvSpPr>
        <p:spPr>
          <a:xfrm>
            <a:off x="1386717" y="4497963"/>
            <a:ext cx="1782305" cy="464949"/>
          </a:xfrm>
          <a:prstGeom prst="ellipse">
            <a:avLst/>
          </a:prstGeom>
          <a:solidFill>
            <a:srgbClr val="FF0000">
              <a:alpha val="14902"/>
            </a:srgb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latin typeface="Candara" panose="020E0502030303020204" pitchFamily="34" charset="0"/>
            </a:endParaRPr>
          </a:p>
        </p:txBody>
      </p:sp>
      <p:sp>
        <p:nvSpPr>
          <p:cNvPr id="63" name="Oval 62">
            <a:extLst>
              <a:ext uri="{FF2B5EF4-FFF2-40B4-BE49-F238E27FC236}">
                <a16:creationId xmlns:a16="http://schemas.microsoft.com/office/drawing/2014/main" id="{ABDEA712-52C7-4612-F4AB-139428372246}"/>
              </a:ext>
            </a:extLst>
          </p:cNvPr>
          <p:cNvSpPr/>
          <p:nvPr/>
        </p:nvSpPr>
        <p:spPr>
          <a:xfrm>
            <a:off x="7371766" y="2377456"/>
            <a:ext cx="181694" cy="181694"/>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64" name="Oval 63">
            <a:extLst>
              <a:ext uri="{FF2B5EF4-FFF2-40B4-BE49-F238E27FC236}">
                <a16:creationId xmlns:a16="http://schemas.microsoft.com/office/drawing/2014/main" id="{7C9F72B2-6458-2616-C0DE-31A640668734}"/>
              </a:ext>
            </a:extLst>
          </p:cNvPr>
          <p:cNvSpPr/>
          <p:nvPr/>
        </p:nvSpPr>
        <p:spPr>
          <a:xfrm>
            <a:off x="7366603" y="1675708"/>
            <a:ext cx="181694" cy="181694"/>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cxnSp>
        <p:nvCxnSpPr>
          <p:cNvPr id="65" name="Curved Connector 64">
            <a:extLst>
              <a:ext uri="{FF2B5EF4-FFF2-40B4-BE49-F238E27FC236}">
                <a16:creationId xmlns:a16="http://schemas.microsoft.com/office/drawing/2014/main" id="{D1F3F48B-8C29-D397-785A-1277C7ECF931}"/>
              </a:ext>
            </a:extLst>
          </p:cNvPr>
          <p:cNvCxnSpPr>
            <a:cxnSpLocks/>
            <a:stCxn id="63" idx="6"/>
            <a:endCxn id="64" idx="6"/>
          </p:cNvCxnSpPr>
          <p:nvPr/>
        </p:nvCxnSpPr>
        <p:spPr>
          <a:xfrm flipH="1" flipV="1">
            <a:off x="7548297" y="1766555"/>
            <a:ext cx="5163" cy="701748"/>
          </a:xfrm>
          <a:prstGeom prst="curvedConnector3">
            <a:avLst>
              <a:gd name="adj1" fmla="val -4427658"/>
            </a:avLst>
          </a:prstGeom>
          <a:ln>
            <a:solidFill>
              <a:schemeClr val="tx1"/>
            </a:solidFill>
            <a:headEnd type="none" w="med" len="med"/>
            <a:tailEnd type="triangle"/>
          </a:ln>
          <a:effectLst/>
        </p:spPr>
        <p:style>
          <a:lnRef idx="2">
            <a:schemeClr val="accent1"/>
          </a:lnRef>
          <a:fillRef idx="0">
            <a:schemeClr val="accent1"/>
          </a:fillRef>
          <a:effectRef idx="1">
            <a:schemeClr val="accent1"/>
          </a:effectRef>
          <a:fontRef idx="minor">
            <a:schemeClr val="tx1"/>
          </a:fontRef>
        </p:style>
      </p:cxnSp>
      <p:cxnSp>
        <p:nvCxnSpPr>
          <p:cNvPr id="66" name="Curved Connector 65">
            <a:extLst>
              <a:ext uri="{FF2B5EF4-FFF2-40B4-BE49-F238E27FC236}">
                <a16:creationId xmlns:a16="http://schemas.microsoft.com/office/drawing/2014/main" id="{1B144572-91F2-A8A9-3982-39B20C8B2EE4}"/>
              </a:ext>
            </a:extLst>
          </p:cNvPr>
          <p:cNvCxnSpPr>
            <a:cxnSpLocks/>
            <a:stCxn id="63" idx="2"/>
            <a:endCxn id="64" idx="2"/>
          </p:cNvCxnSpPr>
          <p:nvPr/>
        </p:nvCxnSpPr>
        <p:spPr>
          <a:xfrm rot="10800000">
            <a:off x="7366604" y="1766555"/>
            <a:ext cx="5163" cy="701748"/>
          </a:xfrm>
          <a:prstGeom prst="curvedConnector3">
            <a:avLst>
              <a:gd name="adj1" fmla="val 4527658"/>
            </a:avLst>
          </a:prstGeom>
          <a:ln>
            <a:solidFill>
              <a:schemeClr val="tx1"/>
            </a:solidFill>
            <a:headEnd type="none" w="med" len="med"/>
            <a:tailEnd type="triangle"/>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67" name="TextBox 66">
                <a:extLst>
                  <a:ext uri="{FF2B5EF4-FFF2-40B4-BE49-F238E27FC236}">
                    <a16:creationId xmlns:a16="http://schemas.microsoft.com/office/drawing/2014/main" id="{5E41CDED-7194-CB00-4AD0-F9C15A65DD26}"/>
                  </a:ext>
                </a:extLst>
              </p:cNvPr>
              <p:cNvSpPr txBox="1"/>
              <p:nvPr/>
            </p:nvSpPr>
            <p:spPr>
              <a:xfrm>
                <a:off x="6686336" y="1952542"/>
                <a:ext cx="453201" cy="369332"/>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sSub>
                        <m:sSubPr>
                          <m:ctrlPr>
                            <a:rPr lang="en-US" sz="2400" b="0" i="1" smtClean="0">
                              <a:solidFill>
                                <a:schemeClr val="accent5">
                                  <a:lumMod val="75000"/>
                                </a:schemeClr>
                              </a:solidFill>
                              <a:latin typeface="Cambria Math" panose="02040503050406030204" pitchFamily="18" charset="0"/>
                              <a:ea typeface="Helvetica" charset="0"/>
                              <a:cs typeface="Helvetica" charset="0"/>
                            </a:rPr>
                          </m:ctrlPr>
                        </m:sSubPr>
                        <m:e>
                          <m:r>
                            <a:rPr lang="en-US" sz="2400" b="0" i="1" smtClean="0">
                              <a:solidFill>
                                <a:schemeClr val="accent5">
                                  <a:lumMod val="75000"/>
                                </a:schemeClr>
                              </a:solidFill>
                              <a:latin typeface="Cambria Math" panose="02040503050406030204" pitchFamily="18" charset="0"/>
                              <a:ea typeface="Helvetica" charset="0"/>
                              <a:cs typeface="Helvetica" charset="0"/>
                            </a:rPr>
                            <m:t>𝑀</m:t>
                          </m:r>
                        </m:e>
                        <m:sub>
                          <m:r>
                            <a:rPr lang="en-US" sz="2400" b="0" i="1" smtClean="0">
                              <a:solidFill>
                                <a:schemeClr val="accent5">
                                  <a:lumMod val="75000"/>
                                </a:schemeClr>
                              </a:solidFill>
                              <a:latin typeface="Cambria Math" panose="02040503050406030204" pitchFamily="18" charset="0"/>
                              <a:ea typeface="Helvetica" charset="0"/>
                              <a:cs typeface="Helvetica" charset="0"/>
                            </a:rPr>
                            <m:t>2</m:t>
                          </m:r>
                        </m:sub>
                      </m:sSub>
                    </m:oMath>
                  </m:oMathPara>
                </a14:m>
                <a:endParaRPr lang="en-US" sz="2400" b="0" dirty="0" err="1">
                  <a:solidFill>
                    <a:schemeClr val="accent5">
                      <a:lumMod val="75000"/>
                    </a:schemeClr>
                  </a:solidFill>
                  <a:latin typeface="Candara" panose="020E0502030303020204" pitchFamily="34" charset="0"/>
                  <a:ea typeface="Helvetica" charset="0"/>
                  <a:cs typeface="Helvetica" charset="0"/>
                </a:endParaRPr>
              </a:p>
            </p:txBody>
          </p:sp>
        </mc:Choice>
        <mc:Fallback xmlns="">
          <p:sp>
            <p:nvSpPr>
              <p:cNvPr id="67" name="TextBox 66">
                <a:extLst>
                  <a:ext uri="{FF2B5EF4-FFF2-40B4-BE49-F238E27FC236}">
                    <a16:creationId xmlns:a16="http://schemas.microsoft.com/office/drawing/2014/main" id="{5E41CDED-7194-CB00-4AD0-F9C15A65DD26}"/>
                  </a:ext>
                </a:extLst>
              </p:cNvPr>
              <p:cNvSpPr txBox="1">
                <a:spLocks noRot="1" noChangeAspect="1" noMove="1" noResize="1" noEditPoints="1" noAdjustHandles="1" noChangeArrowheads="1" noChangeShapeType="1" noTextEdit="1"/>
              </p:cNvSpPr>
              <p:nvPr/>
            </p:nvSpPr>
            <p:spPr>
              <a:xfrm>
                <a:off x="6686336" y="1952542"/>
                <a:ext cx="453201" cy="369332"/>
              </a:xfrm>
              <a:prstGeom prst="rect">
                <a:avLst/>
              </a:prstGeom>
              <a:blipFill>
                <a:blip r:embed="rId5"/>
                <a:stretch>
                  <a:fillRect l="-16216" r="-2703" b="-1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8" name="TextBox 67">
                <a:extLst>
                  <a:ext uri="{FF2B5EF4-FFF2-40B4-BE49-F238E27FC236}">
                    <a16:creationId xmlns:a16="http://schemas.microsoft.com/office/drawing/2014/main" id="{FDB7730D-7B27-BA9C-8115-1C7163DFD76B}"/>
                  </a:ext>
                </a:extLst>
              </p:cNvPr>
              <p:cNvSpPr txBox="1"/>
              <p:nvPr/>
            </p:nvSpPr>
            <p:spPr>
              <a:xfrm>
                <a:off x="7927569" y="1952542"/>
                <a:ext cx="453201" cy="369332"/>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sSub>
                        <m:sSubPr>
                          <m:ctrlPr>
                            <a:rPr lang="en-US" sz="2400" b="0" i="1" smtClean="0">
                              <a:solidFill>
                                <a:schemeClr val="accent5">
                                  <a:lumMod val="75000"/>
                                </a:schemeClr>
                              </a:solidFill>
                              <a:latin typeface="Cambria Math" panose="02040503050406030204" pitchFamily="18" charset="0"/>
                              <a:ea typeface="Helvetica" charset="0"/>
                              <a:cs typeface="Helvetica" charset="0"/>
                            </a:rPr>
                          </m:ctrlPr>
                        </m:sSubPr>
                        <m:e>
                          <m:r>
                            <a:rPr lang="en-US" sz="2400" b="0" i="1" smtClean="0">
                              <a:solidFill>
                                <a:schemeClr val="accent5">
                                  <a:lumMod val="75000"/>
                                </a:schemeClr>
                              </a:solidFill>
                              <a:latin typeface="Cambria Math" panose="02040503050406030204" pitchFamily="18" charset="0"/>
                              <a:ea typeface="Helvetica" charset="0"/>
                              <a:cs typeface="Helvetica" charset="0"/>
                            </a:rPr>
                            <m:t>𝑀</m:t>
                          </m:r>
                        </m:e>
                        <m:sub>
                          <m:r>
                            <a:rPr lang="en-US" sz="2400" b="0" i="1" smtClean="0">
                              <a:solidFill>
                                <a:schemeClr val="accent5">
                                  <a:lumMod val="75000"/>
                                </a:schemeClr>
                              </a:solidFill>
                              <a:latin typeface="Cambria Math" panose="02040503050406030204" pitchFamily="18" charset="0"/>
                              <a:ea typeface="Helvetica" charset="0"/>
                              <a:cs typeface="Helvetica" charset="0"/>
                            </a:rPr>
                            <m:t>3</m:t>
                          </m:r>
                        </m:sub>
                      </m:sSub>
                    </m:oMath>
                  </m:oMathPara>
                </a14:m>
                <a:endParaRPr lang="en-US" sz="2400" b="0" dirty="0" err="1">
                  <a:solidFill>
                    <a:schemeClr val="accent5">
                      <a:lumMod val="75000"/>
                    </a:schemeClr>
                  </a:solidFill>
                  <a:latin typeface="Candara" panose="020E0502030303020204" pitchFamily="34" charset="0"/>
                  <a:ea typeface="Helvetica" charset="0"/>
                  <a:cs typeface="Helvetica" charset="0"/>
                </a:endParaRPr>
              </a:p>
            </p:txBody>
          </p:sp>
        </mc:Choice>
        <mc:Fallback xmlns="">
          <p:sp>
            <p:nvSpPr>
              <p:cNvPr id="68" name="TextBox 67">
                <a:extLst>
                  <a:ext uri="{FF2B5EF4-FFF2-40B4-BE49-F238E27FC236}">
                    <a16:creationId xmlns:a16="http://schemas.microsoft.com/office/drawing/2014/main" id="{FDB7730D-7B27-BA9C-8115-1C7163DFD76B}"/>
                  </a:ext>
                </a:extLst>
              </p:cNvPr>
              <p:cNvSpPr txBox="1">
                <a:spLocks noRot="1" noChangeAspect="1" noMove="1" noResize="1" noEditPoints="1" noAdjustHandles="1" noChangeArrowheads="1" noChangeShapeType="1" noTextEdit="1"/>
              </p:cNvSpPr>
              <p:nvPr/>
            </p:nvSpPr>
            <p:spPr>
              <a:xfrm>
                <a:off x="7927569" y="1952542"/>
                <a:ext cx="453201" cy="369332"/>
              </a:xfrm>
              <a:prstGeom prst="rect">
                <a:avLst/>
              </a:prstGeom>
              <a:blipFill>
                <a:blip r:embed="rId6"/>
                <a:stretch>
                  <a:fillRect l="-16667" r="-5556" b="-1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9" name="TextBox 68">
                <a:extLst>
                  <a:ext uri="{FF2B5EF4-FFF2-40B4-BE49-F238E27FC236}">
                    <a16:creationId xmlns:a16="http://schemas.microsoft.com/office/drawing/2014/main" id="{422DAFDF-B53A-BACE-58A8-9BBC02ED4434}"/>
                  </a:ext>
                </a:extLst>
              </p:cNvPr>
              <p:cNvSpPr txBox="1"/>
              <p:nvPr/>
            </p:nvSpPr>
            <p:spPr>
              <a:xfrm>
                <a:off x="7357571" y="2657153"/>
                <a:ext cx="381451" cy="369332"/>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sSub>
                        <m:sSubPr>
                          <m:ctrlPr>
                            <a:rPr lang="en-US" sz="2400" b="0" i="1" smtClean="0">
                              <a:solidFill>
                                <a:srgbClr val="C00000"/>
                              </a:solidFill>
                              <a:latin typeface="Cambria Math" panose="02040503050406030204" pitchFamily="18" charset="0"/>
                              <a:ea typeface="Helvetica" charset="0"/>
                              <a:cs typeface="Helvetica" charset="0"/>
                            </a:rPr>
                          </m:ctrlPr>
                        </m:sSubPr>
                        <m:e>
                          <m:r>
                            <a:rPr lang="en-US" sz="2400" b="0" i="1" smtClean="0">
                              <a:solidFill>
                                <a:srgbClr val="C00000"/>
                              </a:solidFill>
                              <a:latin typeface="Cambria Math" panose="02040503050406030204" pitchFamily="18" charset="0"/>
                              <a:ea typeface="Helvetica" charset="0"/>
                              <a:cs typeface="Helvetica" charset="0"/>
                            </a:rPr>
                            <m:t>𝑎</m:t>
                          </m:r>
                        </m:e>
                        <m:sub>
                          <m:r>
                            <a:rPr lang="en-US" sz="2400" b="0" i="1" smtClean="0">
                              <a:solidFill>
                                <a:srgbClr val="C00000"/>
                              </a:solidFill>
                              <a:latin typeface="Cambria Math" panose="02040503050406030204" pitchFamily="18" charset="0"/>
                              <a:ea typeface="Helvetica" charset="0"/>
                              <a:cs typeface="Helvetica" charset="0"/>
                            </a:rPr>
                            <m:t>2</m:t>
                          </m:r>
                        </m:sub>
                      </m:sSub>
                    </m:oMath>
                  </m:oMathPara>
                </a14:m>
                <a:endParaRPr lang="en-US" sz="2400" b="0" dirty="0" err="1">
                  <a:solidFill>
                    <a:srgbClr val="C00000"/>
                  </a:solidFill>
                  <a:latin typeface="Candara" panose="020E0502030303020204" pitchFamily="34" charset="0"/>
                  <a:ea typeface="Helvetica" charset="0"/>
                  <a:cs typeface="Helvetica" charset="0"/>
                </a:endParaRPr>
              </a:p>
            </p:txBody>
          </p:sp>
        </mc:Choice>
        <mc:Fallback xmlns="">
          <p:sp>
            <p:nvSpPr>
              <p:cNvPr id="69" name="TextBox 68">
                <a:extLst>
                  <a:ext uri="{FF2B5EF4-FFF2-40B4-BE49-F238E27FC236}">
                    <a16:creationId xmlns:a16="http://schemas.microsoft.com/office/drawing/2014/main" id="{422DAFDF-B53A-BACE-58A8-9BBC02ED4434}"/>
                  </a:ext>
                </a:extLst>
              </p:cNvPr>
              <p:cNvSpPr txBox="1">
                <a:spLocks noRot="1" noChangeAspect="1" noMove="1" noResize="1" noEditPoints="1" noAdjustHandles="1" noChangeArrowheads="1" noChangeShapeType="1" noTextEdit="1"/>
              </p:cNvSpPr>
              <p:nvPr/>
            </p:nvSpPr>
            <p:spPr>
              <a:xfrm>
                <a:off x="7357571" y="2657153"/>
                <a:ext cx="381451" cy="369332"/>
              </a:xfrm>
              <a:prstGeom prst="rect">
                <a:avLst/>
              </a:prstGeom>
              <a:blipFill>
                <a:blip r:embed="rId7"/>
                <a:stretch>
                  <a:fillRect l="-9677" r="-6452" b="-13333"/>
                </a:stretch>
              </a:blipFill>
            </p:spPr>
            <p:txBody>
              <a:bodyPr/>
              <a:lstStyle/>
              <a:p>
                <a:r>
                  <a:rPr lang="en-US">
                    <a:noFill/>
                  </a:rPr>
                  <a:t> </a:t>
                </a:r>
              </a:p>
            </p:txBody>
          </p:sp>
        </mc:Fallback>
      </mc:AlternateContent>
      <p:cxnSp>
        <p:nvCxnSpPr>
          <p:cNvPr id="70" name="Curved Connector 69">
            <a:extLst>
              <a:ext uri="{FF2B5EF4-FFF2-40B4-BE49-F238E27FC236}">
                <a16:creationId xmlns:a16="http://schemas.microsoft.com/office/drawing/2014/main" id="{F094955A-0CF2-4DFE-5413-096EC6773B2A}"/>
              </a:ext>
            </a:extLst>
          </p:cNvPr>
          <p:cNvCxnSpPr>
            <a:cxnSpLocks/>
            <a:endCxn id="64" idx="7"/>
          </p:cNvCxnSpPr>
          <p:nvPr/>
        </p:nvCxnSpPr>
        <p:spPr>
          <a:xfrm rot="5400000" flipH="1" flipV="1">
            <a:off x="7133402" y="2060245"/>
            <a:ext cx="746216" cy="30358"/>
          </a:xfrm>
          <a:prstGeom prst="curvedConnector5">
            <a:avLst>
              <a:gd name="adj1" fmla="val -66219"/>
              <a:gd name="adj2" fmla="val 3610439"/>
              <a:gd name="adj3" fmla="val 130635"/>
            </a:avLst>
          </a:prstGeom>
          <a:ln>
            <a:solidFill>
              <a:schemeClr val="tx1"/>
            </a:solidFill>
            <a:headEnd type="none" w="med" len="med"/>
            <a:tailEnd type="triangle"/>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71" name="TextBox 70">
                <a:extLst>
                  <a:ext uri="{FF2B5EF4-FFF2-40B4-BE49-F238E27FC236}">
                    <a16:creationId xmlns:a16="http://schemas.microsoft.com/office/drawing/2014/main" id="{77801D0A-84FA-1C1D-C7C4-4B8B5F2E871D}"/>
                  </a:ext>
                </a:extLst>
              </p:cNvPr>
              <p:cNvSpPr txBox="1"/>
              <p:nvPr/>
            </p:nvSpPr>
            <p:spPr>
              <a:xfrm>
                <a:off x="8493019" y="1938167"/>
                <a:ext cx="637867" cy="461665"/>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sSub>
                        <m:sSubPr>
                          <m:ctrlPr>
                            <a:rPr lang="en-US" sz="2400" b="0" i="1" smtClean="0">
                              <a:solidFill>
                                <a:srgbClr val="0070C0"/>
                              </a:solidFill>
                              <a:latin typeface="Cambria Math" panose="02040503050406030204" pitchFamily="18" charset="0"/>
                            </a:rPr>
                          </m:ctrlPr>
                        </m:sSubPr>
                        <m:e>
                          <m:r>
                            <a:rPr lang="en-US" sz="2400" b="0" i="1" smtClean="0">
                              <a:solidFill>
                                <a:srgbClr val="0070C0"/>
                              </a:solidFill>
                              <a:latin typeface="Cambria Math" panose="02040503050406030204" pitchFamily="18" charset="0"/>
                            </a:rPr>
                            <m:t>𝑀</m:t>
                          </m:r>
                        </m:e>
                        <m:sub>
                          <m:r>
                            <a:rPr lang="en-US" sz="2400" b="0" i="1" smtClean="0">
                              <a:solidFill>
                                <a:srgbClr val="0070C0"/>
                              </a:solidFill>
                              <a:latin typeface="Cambria Math" panose="02040503050406030204" pitchFamily="18" charset="0"/>
                            </a:rPr>
                            <m:t>6</m:t>
                          </m:r>
                        </m:sub>
                      </m:sSub>
                    </m:oMath>
                  </m:oMathPara>
                </a14:m>
                <a:endParaRPr lang="en-US" sz="2400" dirty="0" err="1">
                  <a:solidFill>
                    <a:srgbClr val="0070C0"/>
                  </a:solidFill>
                  <a:latin typeface="Candara" panose="020E0502030303020204" pitchFamily="34" charset="0"/>
                </a:endParaRPr>
              </a:p>
            </p:txBody>
          </p:sp>
        </mc:Choice>
        <mc:Fallback xmlns="">
          <p:sp>
            <p:nvSpPr>
              <p:cNvPr id="71" name="TextBox 70">
                <a:extLst>
                  <a:ext uri="{FF2B5EF4-FFF2-40B4-BE49-F238E27FC236}">
                    <a16:creationId xmlns:a16="http://schemas.microsoft.com/office/drawing/2014/main" id="{77801D0A-84FA-1C1D-C7C4-4B8B5F2E871D}"/>
                  </a:ext>
                </a:extLst>
              </p:cNvPr>
              <p:cNvSpPr txBox="1">
                <a:spLocks noRot="1" noChangeAspect="1" noMove="1" noResize="1" noEditPoints="1" noAdjustHandles="1" noChangeArrowheads="1" noChangeShapeType="1" noTextEdit="1"/>
              </p:cNvSpPr>
              <p:nvPr/>
            </p:nvSpPr>
            <p:spPr>
              <a:xfrm>
                <a:off x="8493019" y="1938167"/>
                <a:ext cx="637867" cy="461665"/>
              </a:xfrm>
              <a:prstGeom prst="rect">
                <a:avLst/>
              </a:prstGeom>
              <a:blipFill>
                <a:blip r:embed="rId8"/>
                <a:stretch>
                  <a:fillRect b="-2632"/>
                </a:stretch>
              </a:blipFill>
            </p:spPr>
            <p:txBody>
              <a:bodyPr/>
              <a:lstStyle/>
              <a:p>
                <a:r>
                  <a:rPr lang="en-US">
                    <a:noFill/>
                  </a:rPr>
                  <a:t> </a:t>
                </a:r>
              </a:p>
            </p:txBody>
          </p:sp>
        </mc:Fallback>
      </mc:AlternateContent>
      <p:sp>
        <p:nvSpPr>
          <p:cNvPr id="72" name="Oval 71">
            <a:extLst>
              <a:ext uri="{FF2B5EF4-FFF2-40B4-BE49-F238E27FC236}">
                <a16:creationId xmlns:a16="http://schemas.microsoft.com/office/drawing/2014/main" id="{EA969EC1-434B-B7DB-E355-2C116654B4D9}"/>
              </a:ext>
            </a:extLst>
          </p:cNvPr>
          <p:cNvSpPr/>
          <p:nvPr/>
        </p:nvSpPr>
        <p:spPr>
          <a:xfrm>
            <a:off x="5948694" y="1753887"/>
            <a:ext cx="181694" cy="181694"/>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73" name="Oval 72">
            <a:extLst>
              <a:ext uri="{FF2B5EF4-FFF2-40B4-BE49-F238E27FC236}">
                <a16:creationId xmlns:a16="http://schemas.microsoft.com/office/drawing/2014/main" id="{9C31A32E-46CE-EAAE-0AAE-E88BD69C8AEC}"/>
              </a:ext>
            </a:extLst>
          </p:cNvPr>
          <p:cNvSpPr/>
          <p:nvPr/>
        </p:nvSpPr>
        <p:spPr>
          <a:xfrm>
            <a:off x="5948694" y="2429027"/>
            <a:ext cx="181694" cy="181694"/>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mc:AlternateContent xmlns:mc="http://schemas.openxmlformats.org/markup-compatibility/2006" xmlns:a14="http://schemas.microsoft.com/office/drawing/2010/main">
        <mc:Choice Requires="a14">
          <p:sp>
            <p:nvSpPr>
              <p:cNvPr id="74" name="TextBox 73">
                <a:extLst>
                  <a:ext uri="{FF2B5EF4-FFF2-40B4-BE49-F238E27FC236}">
                    <a16:creationId xmlns:a16="http://schemas.microsoft.com/office/drawing/2014/main" id="{87B2D654-1620-8765-CF8F-4A048F2EDC0D}"/>
                  </a:ext>
                </a:extLst>
              </p:cNvPr>
              <p:cNvSpPr txBox="1"/>
              <p:nvPr/>
            </p:nvSpPr>
            <p:spPr>
              <a:xfrm>
                <a:off x="5760041" y="2662557"/>
                <a:ext cx="558999" cy="461665"/>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sSub>
                        <m:sSubPr>
                          <m:ctrlPr>
                            <a:rPr lang="en-US" sz="2400" b="0" i="1" smtClean="0">
                              <a:solidFill>
                                <a:srgbClr val="C00000"/>
                              </a:solidFill>
                              <a:latin typeface="Cambria Math" panose="02040503050406030204" pitchFamily="18" charset="0"/>
                            </a:rPr>
                          </m:ctrlPr>
                        </m:sSubPr>
                        <m:e>
                          <m:r>
                            <a:rPr lang="en-US" sz="2400" b="0" i="1" smtClean="0">
                              <a:solidFill>
                                <a:srgbClr val="C00000"/>
                              </a:solidFill>
                              <a:latin typeface="Cambria Math" panose="02040503050406030204" pitchFamily="18" charset="0"/>
                            </a:rPr>
                            <m:t>𝑎</m:t>
                          </m:r>
                        </m:e>
                        <m:sub>
                          <m:r>
                            <a:rPr lang="en-US" sz="2400" b="0" i="1" smtClean="0">
                              <a:solidFill>
                                <a:srgbClr val="C00000"/>
                              </a:solidFill>
                              <a:latin typeface="Cambria Math" panose="02040503050406030204" pitchFamily="18" charset="0"/>
                            </a:rPr>
                            <m:t>1</m:t>
                          </m:r>
                        </m:sub>
                      </m:sSub>
                    </m:oMath>
                  </m:oMathPara>
                </a14:m>
                <a:endParaRPr lang="en-US" sz="2400" dirty="0" err="1">
                  <a:solidFill>
                    <a:srgbClr val="C00000"/>
                  </a:solidFill>
                  <a:latin typeface="Candara" panose="020E0502030303020204" pitchFamily="34" charset="0"/>
                </a:endParaRPr>
              </a:p>
            </p:txBody>
          </p:sp>
        </mc:Choice>
        <mc:Fallback xmlns="">
          <p:sp>
            <p:nvSpPr>
              <p:cNvPr id="74" name="TextBox 73">
                <a:extLst>
                  <a:ext uri="{FF2B5EF4-FFF2-40B4-BE49-F238E27FC236}">
                    <a16:creationId xmlns:a16="http://schemas.microsoft.com/office/drawing/2014/main" id="{87B2D654-1620-8765-CF8F-4A048F2EDC0D}"/>
                  </a:ext>
                </a:extLst>
              </p:cNvPr>
              <p:cNvSpPr txBox="1">
                <a:spLocks noRot="1" noChangeAspect="1" noMove="1" noResize="1" noEditPoints="1" noAdjustHandles="1" noChangeArrowheads="1" noChangeShapeType="1" noTextEdit="1"/>
              </p:cNvSpPr>
              <p:nvPr/>
            </p:nvSpPr>
            <p:spPr>
              <a:xfrm>
                <a:off x="5760041" y="2662557"/>
                <a:ext cx="558999" cy="461665"/>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5" name="TextBox 74">
                <a:extLst>
                  <a:ext uri="{FF2B5EF4-FFF2-40B4-BE49-F238E27FC236}">
                    <a16:creationId xmlns:a16="http://schemas.microsoft.com/office/drawing/2014/main" id="{A63EF79C-C5BE-7B54-3DEF-8FA718B3FBC9}"/>
                  </a:ext>
                </a:extLst>
              </p:cNvPr>
              <p:cNvSpPr txBox="1"/>
              <p:nvPr/>
            </p:nvSpPr>
            <p:spPr>
              <a:xfrm>
                <a:off x="5764689" y="1240386"/>
                <a:ext cx="549701" cy="461665"/>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sSub>
                        <m:sSubPr>
                          <m:ctrlPr>
                            <a:rPr lang="en-US" sz="2400" b="0" i="1" smtClean="0">
                              <a:solidFill>
                                <a:srgbClr val="0070C0"/>
                              </a:solidFill>
                              <a:latin typeface="Cambria Math" panose="02040503050406030204" pitchFamily="18" charset="0"/>
                            </a:rPr>
                          </m:ctrlPr>
                        </m:sSubPr>
                        <m:e>
                          <m:r>
                            <a:rPr lang="en-US" sz="2400" b="0" i="1" smtClean="0">
                              <a:solidFill>
                                <a:srgbClr val="0070C0"/>
                              </a:solidFill>
                              <a:latin typeface="Cambria Math" panose="02040503050406030204" pitchFamily="18" charset="0"/>
                            </a:rPr>
                            <m:t>𝑦</m:t>
                          </m:r>
                        </m:e>
                        <m:sub>
                          <m:r>
                            <a:rPr lang="en-US" sz="2400" b="0" i="1" smtClean="0">
                              <a:solidFill>
                                <a:srgbClr val="0070C0"/>
                              </a:solidFill>
                              <a:latin typeface="Cambria Math" panose="02040503050406030204" pitchFamily="18" charset="0"/>
                            </a:rPr>
                            <m:t>1</m:t>
                          </m:r>
                        </m:sub>
                      </m:sSub>
                    </m:oMath>
                  </m:oMathPara>
                </a14:m>
                <a:endParaRPr lang="en-US" sz="2400" dirty="0" err="1">
                  <a:solidFill>
                    <a:srgbClr val="0070C0"/>
                  </a:solidFill>
                  <a:latin typeface="Candara" panose="020E0502030303020204" pitchFamily="34" charset="0"/>
                </a:endParaRPr>
              </a:p>
            </p:txBody>
          </p:sp>
        </mc:Choice>
        <mc:Fallback xmlns="">
          <p:sp>
            <p:nvSpPr>
              <p:cNvPr id="75" name="TextBox 74">
                <a:extLst>
                  <a:ext uri="{FF2B5EF4-FFF2-40B4-BE49-F238E27FC236}">
                    <a16:creationId xmlns:a16="http://schemas.microsoft.com/office/drawing/2014/main" id="{A63EF79C-C5BE-7B54-3DEF-8FA718B3FBC9}"/>
                  </a:ext>
                </a:extLst>
              </p:cNvPr>
              <p:cNvSpPr txBox="1">
                <a:spLocks noRot="1" noChangeAspect="1" noMove="1" noResize="1" noEditPoints="1" noAdjustHandles="1" noChangeArrowheads="1" noChangeShapeType="1" noTextEdit="1"/>
              </p:cNvSpPr>
              <p:nvPr/>
            </p:nvSpPr>
            <p:spPr>
              <a:xfrm>
                <a:off x="5764689" y="1240386"/>
                <a:ext cx="549701" cy="461665"/>
              </a:xfrm>
              <a:prstGeom prst="rect">
                <a:avLst/>
              </a:prstGeom>
              <a:blipFill>
                <a:blip r:embed="rId10"/>
                <a:stretch>
                  <a:fillRect b="-108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6" name="TextBox 75">
                <a:extLst>
                  <a:ext uri="{FF2B5EF4-FFF2-40B4-BE49-F238E27FC236}">
                    <a16:creationId xmlns:a16="http://schemas.microsoft.com/office/drawing/2014/main" id="{AA2C0DE2-D732-A472-9531-E8AD94253167}"/>
                  </a:ext>
                </a:extLst>
              </p:cNvPr>
              <p:cNvSpPr txBox="1"/>
              <p:nvPr/>
            </p:nvSpPr>
            <p:spPr>
              <a:xfrm>
                <a:off x="7180360" y="1173883"/>
                <a:ext cx="556819" cy="461665"/>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sSub>
                        <m:sSubPr>
                          <m:ctrlPr>
                            <a:rPr lang="en-US" sz="2400" b="0" i="1" smtClean="0">
                              <a:solidFill>
                                <a:srgbClr val="0070C0"/>
                              </a:solidFill>
                              <a:latin typeface="Cambria Math" panose="02040503050406030204" pitchFamily="18" charset="0"/>
                            </a:rPr>
                          </m:ctrlPr>
                        </m:sSubPr>
                        <m:e>
                          <m:r>
                            <a:rPr lang="en-US" sz="2400" b="0" i="1" smtClean="0">
                              <a:solidFill>
                                <a:srgbClr val="0070C0"/>
                              </a:solidFill>
                              <a:latin typeface="Cambria Math" panose="02040503050406030204" pitchFamily="18" charset="0"/>
                            </a:rPr>
                            <m:t>𝑦</m:t>
                          </m:r>
                        </m:e>
                        <m:sub>
                          <m:r>
                            <a:rPr lang="en-US" sz="2400" b="0" i="1" smtClean="0">
                              <a:solidFill>
                                <a:srgbClr val="0070C0"/>
                              </a:solidFill>
                              <a:latin typeface="Cambria Math" panose="02040503050406030204" pitchFamily="18" charset="0"/>
                            </a:rPr>
                            <m:t>2</m:t>
                          </m:r>
                        </m:sub>
                      </m:sSub>
                    </m:oMath>
                  </m:oMathPara>
                </a14:m>
                <a:endParaRPr lang="en-US" sz="2400" dirty="0" err="1">
                  <a:solidFill>
                    <a:srgbClr val="0070C0"/>
                  </a:solidFill>
                  <a:latin typeface="Candara" panose="020E0502030303020204" pitchFamily="34" charset="0"/>
                </a:endParaRPr>
              </a:p>
            </p:txBody>
          </p:sp>
        </mc:Choice>
        <mc:Fallback xmlns="">
          <p:sp>
            <p:nvSpPr>
              <p:cNvPr id="76" name="TextBox 75">
                <a:extLst>
                  <a:ext uri="{FF2B5EF4-FFF2-40B4-BE49-F238E27FC236}">
                    <a16:creationId xmlns:a16="http://schemas.microsoft.com/office/drawing/2014/main" id="{AA2C0DE2-D732-A472-9531-E8AD94253167}"/>
                  </a:ext>
                </a:extLst>
              </p:cNvPr>
              <p:cNvSpPr txBox="1">
                <a:spLocks noRot="1" noChangeAspect="1" noMove="1" noResize="1" noEditPoints="1" noAdjustHandles="1" noChangeArrowheads="1" noChangeShapeType="1" noTextEdit="1"/>
              </p:cNvSpPr>
              <p:nvPr/>
            </p:nvSpPr>
            <p:spPr>
              <a:xfrm>
                <a:off x="7180360" y="1173883"/>
                <a:ext cx="556819" cy="461665"/>
              </a:xfrm>
              <a:prstGeom prst="rect">
                <a:avLst/>
              </a:prstGeom>
              <a:blipFill>
                <a:blip r:embed="rId11"/>
                <a:stretch>
                  <a:fillRect b="-10811"/>
                </a:stretch>
              </a:blipFill>
            </p:spPr>
            <p:txBody>
              <a:bodyPr/>
              <a:lstStyle/>
              <a:p>
                <a:r>
                  <a:rPr lang="en-US">
                    <a:noFill/>
                  </a:rPr>
                  <a:t> </a:t>
                </a:r>
              </a:p>
            </p:txBody>
          </p:sp>
        </mc:Fallback>
      </mc:AlternateContent>
      <p:cxnSp>
        <p:nvCxnSpPr>
          <p:cNvPr id="77" name="Straight Arrow Connector 76">
            <a:extLst>
              <a:ext uri="{FF2B5EF4-FFF2-40B4-BE49-F238E27FC236}">
                <a16:creationId xmlns:a16="http://schemas.microsoft.com/office/drawing/2014/main" id="{A9A906EB-D4A9-4276-7485-4FB3A9317229}"/>
              </a:ext>
            </a:extLst>
          </p:cNvPr>
          <p:cNvCxnSpPr>
            <a:stCxn id="73" idx="0"/>
            <a:endCxn id="72" idx="4"/>
          </p:cNvCxnSpPr>
          <p:nvPr/>
        </p:nvCxnSpPr>
        <p:spPr>
          <a:xfrm flipV="1">
            <a:off x="6039541" y="1935581"/>
            <a:ext cx="0" cy="49344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8" name="TextBox 77">
                <a:extLst>
                  <a:ext uri="{FF2B5EF4-FFF2-40B4-BE49-F238E27FC236}">
                    <a16:creationId xmlns:a16="http://schemas.microsoft.com/office/drawing/2014/main" id="{63492312-AD76-5B2A-6791-D65F4CB79A36}"/>
                  </a:ext>
                </a:extLst>
              </p:cNvPr>
              <p:cNvSpPr txBox="1"/>
              <p:nvPr/>
            </p:nvSpPr>
            <p:spPr>
              <a:xfrm>
                <a:off x="6047564" y="1896721"/>
                <a:ext cx="630750" cy="461665"/>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sSub>
                        <m:sSubPr>
                          <m:ctrlPr>
                            <a:rPr lang="en-US" sz="2400" b="0" i="1" smtClean="0">
                              <a:solidFill>
                                <a:srgbClr val="0070C0"/>
                              </a:solidFill>
                              <a:latin typeface="Cambria Math" panose="02040503050406030204" pitchFamily="18" charset="0"/>
                            </a:rPr>
                          </m:ctrlPr>
                        </m:sSubPr>
                        <m:e>
                          <m:r>
                            <a:rPr lang="en-US" sz="2400" b="0" i="1" smtClean="0">
                              <a:solidFill>
                                <a:srgbClr val="0070C0"/>
                              </a:solidFill>
                              <a:latin typeface="Cambria Math" panose="02040503050406030204" pitchFamily="18" charset="0"/>
                            </a:rPr>
                            <m:t>𝑀</m:t>
                          </m:r>
                        </m:e>
                        <m:sub>
                          <m:r>
                            <a:rPr lang="en-US" sz="2400" b="0" i="1" smtClean="0">
                              <a:solidFill>
                                <a:srgbClr val="0070C0"/>
                              </a:solidFill>
                              <a:latin typeface="Cambria Math" panose="02040503050406030204" pitchFamily="18" charset="0"/>
                            </a:rPr>
                            <m:t>1</m:t>
                          </m:r>
                        </m:sub>
                      </m:sSub>
                    </m:oMath>
                  </m:oMathPara>
                </a14:m>
                <a:endParaRPr lang="en-US" sz="2400" dirty="0" err="1">
                  <a:solidFill>
                    <a:srgbClr val="0070C0"/>
                  </a:solidFill>
                  <a:latin typeface="Candara" panose="020E0502030303020204" pitchFamily="34" charset="0"/>
                </a:endParaRPr>
              </a:p>
            </p:txBody>
          </p:sp>
        </mc:Choice>
        <mc:Fallback xmlns="">
          <p:sp>
            <p:nvSpPr>
              <p:cNvPr id="78" name="TextBox 77">
                <a:extLst>
                  <a:ext uri="{FF2B5EF4-FFF2-40B4-BE49-F238E27FC236}">
                    <a16:creationId xmlns:a16="http://schemas.microsoft.com/office/drawing/2014/main" id="{63492312-AD76-5B2A-6791-D65F4CB79A36}"/>
                  </a:ext>
                </a:extLst>
              </p:cNvPr>
              <p:cNvSpPr txBox="1">
                <a:spLocks noRot="1" noChangeAspect="1" noMove="1" noResize="1" noEditPoints="1" noAdjustHandles="1" noChangeArrowheads="1" noChangeShapeType="1" noTextEdit="1"/>
              </p:cNvSpPr>
              <p:nvPr/>
            </p:nvSpPr>
            <p:spPr>
              <a:xfrm>
                <a:off x="6047564" y="1896721"/>
                <a:ext cx="630750" cy="461665"/>
              </a:xfrm>
              <a:prstGeom prst="rect">
                <a:avLst/>
              </a:prstGeom>
              <a:blipFill>
                <a:blip r:embed="rId12"/>
                <a:stretch>
                  <a:fillRect b="-2703"/>
                </a:stretch>
              </a:blipFill>
            </p:spPr>
            <p:txBody>
              <a:bodyPr/>
              <a:lstStyle/>
              <a:p>
                <a:r>
                  <a:rPr lang="en-US">
                    <a:noFill/>
                  </a:rPr>
                  <a:t> </a:t>
                </a:r>
              </a:p>
            </p:txBody>
          </p:sp>
        </mc:Fallback>
      </mc:AlternateContent>
      <p:sp>
        <p:nvSpPr>
          <p:cNvPr id="79" name="Oval 78">
            <a:extLst>
              <a:ext uri="{FF2B5EF4-FFF2-40B4-BE49-F238E27FC236}">
                <a16:creationId xmlns:a16="http://schemas.microsoft.com/office/drawing/2014/main" id="{6D5E2320-2F93-FE2A-3A95-3710AA3BEEB1}"/>
              </a:ext>
            </a:extLst>
          </p:cNvPr>
          <p:cNvSpPr/>
          <p:nvPr/>
        </p:nvSpPr>
        <p:spPr>
          <a:xfrm>
            <a:off x="6328585" y="4152101"/>
            <a:ext cx="181694" cy="181694"/>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80" name="Oval 79">
            <a:extLst>
              <a:ext uri="{FF2B5EF4-FFF2-40B4-BE49-F238E27FC236}">
                <a16:creationId xmlns:a16="http://schemas.microsoft.com/office/drawing/2014/main" id="{26C26D6A-0C8B-14CF-95B2-6C530D9EA0F0}"/>
              </a:ext>
            </a:extLst>
          </p:cNvPr>
          <p:cNvSpPr/>
          <p:nvPr/>
        </p:nvSpPr>
        <p:spPr>
          <a:xfrm>
            <a:off x="6323422" y="3450353"/>
            <a:ext cx="181694" cy="181694"/>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cxnSp>
        <p:nvCxnSpPr>
          <p:cNvPr id="81" name="Curved Connector 80">
            <a:extLst>
              <a:ext uri="{FF2B5EF4-FFF2-40B4-BE49-F238E27FC236}">
                <a16:creationId xmlns:a16="http://schemas.microsoft.com/office/drawing/2014/main" id="{D9EE8352-EA45-8F9B-ED32-64A702989996}"/>
              </a:ext>
            </a:extLst>
          </p:cNvPr>
          <p:cNvCxnSpPr>
            <a:cxnSpLocks/>
            <a:stCxn id="79" idx="6"/>
            <a:endCxn id="80" idx="6"/>
          </p:cNvCxnSpPr>
          <p:nvPr/>
        </p:nvCxnSpPr>
        <p:spPr>
          <a:xfrm flipH="1" flipV="1">
            <a:off x="6505116" y="3541200"/>
            <a:ext cx="5163" cy="701748"/>
          </a:xfrm>
          <a:prstGeom prst="curvedConnector3">
            <a:avLst>
              <a:gd name="adj1" fmla="val -4427658"/>
            </a:avLst>
          </a:prstGeom>
          <a:ln>
            <a:solidFill>
              <a:schemeClr val="tx1"/>
            </a:solidFill>
            <a:headEnd type="none" w="med" len="med"/>
            <a:tailEnd type="triangle"/>
          </a:ln>
          <a:effectLst/>
        </p:spPr>
        <p:style>
          <a:lnRef idx="2">
            <a:schemeClr val="accent1"/>
          </a:lnRef>
          <a:fillRef idx="0">
            <a:schemeClr val="accent1"/>
          </a:fillRef>
          <a:effectRef idx="1">
            <a:schemeClr val="accent1"/>
          </a:effectRef>
          <a:fontRef idx="minor">
            <a:schemeClr val="tx1"/>
          </a:fontRef>
        </p:style>
      </p:cxnSp>
      <p:cxnSp>
        <p:nvCxnSpPr>
          <p:cNvPr id="82" name="Curved Connector 81">
            <a:extLst>
              <a:ext uri="{FF2B5EF4-FFF2-40B4-BE49-F238E27FC236}">
                <a16:creationId xmlns:a16="http://schemas.microsoft.com/office/drawing/2014/main" id="{038B80F7-2934-6772-2C8C-9010596A1879}"/>
              </a:ext>
            </a:extLst>
          </p:cNvPr>
          <p:cNvCxnSpPr>
            <a:cxnSpLocks/>
            <a:stCxn id="79" idx="2"/>
            <a:endCxn id="80" idx="2"/>
          </p:cNvCxnSpPr>
          <p:nvPr/>
        </p:nvCxnSpPr>
        <p:spPr>
          <a:xfrm rot="10800000">
            <a:off x="6323423" y="3541200"/>
            <a:ext cx="5163" cy="701748"/>
          </a:xfrm>
          <a:prstGeom prst="curvedConnector3">
            <a:avLst>
              <a:gd name="adj1" fmla="val 4527658"/>
            </a:avLst>
          </a:prstGeom>
          <a:ln>
            <a:solidFill>
              <a:schemeClr val="tx1"/>
            </a:solidFill>
            <a:headEnd type="none" w="med" len="med"/>
            <a:tailEnd type="triangle"/>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83" name="TextBox 82">
                <a:extLst>
                  <a:ext uri="{FF2B5EF4-FFF2-40B4-BE49-F238E27FC236}">
                    <a16:creationId xmlns:a16="http://schemas.microsoft.com/office/drawing/2014/main" id="{81DC4BFA-ED14-031B-3A0E-9888F5714FAD}"/>
                  </a:ext>
                </a:extLst>
              </p:cNvPr>
              <p:cNvSpPr txBox="1"/>
              <p:nvPr/>
            </p:nvSpPr>
            <p:spPr>
              <a:xfrm>
                <a:off x="5643155" y="3727187"/>
                <a:ext cx="453201" cy="369332"/>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sSub>
                        <m:sSubPr>
                          <m:ctrlPr>
                            <a:rPr lang="en-US" sz="2400" b="0" i="1" smtClean="0">
                              <a:solidFill>
                                <a:schemeClr val="accent5">
                                  <a:lumMod val="75000"/>
                                </a:schemeClr>
                              </a:solidFill>
                              <a:latin typeface="Cambria Math" panose="02040503050406030204" pitchFamily="18" charset="0"/>
                              <a:ea typeface="Helvetica" charset="0"/>
                              <a:cs typeface="Helvetica" charset="0"/>
                            </a:rPr>
                          </m:ctrlPr>
                        </m:sSubPr>
                        <m:e>
                          <m:r>
                            <a:rPr lang="en-US" sz="2400" b="0" i="1" smtClean="0">
                              <a:solidFill>
                                <a:schemeClr val="accent5">
                                  <a:lumMod val="75000"/>
                                </a:schemeClr>
                              </a:solidFill>
                              <a:latin typeface="Cambria Math" panose="02040503050406030204" pitchFamily="18" charset="0"/>
                              <a:ea typeface="Helvetica" charset="0"/>
                              <a:cs typeface="Helvetica" charset="0"/>
                            </a:rPr>
                            <m:t>𝑀</m:t>
                          </m:r>
                        </m:e>
                        <m:sub>
                          <m:r>
                            <a:rPr lang="en-US" sz="2400" b="0" i="1" smtClean="0">
                              <a:solidFill>
                                <a:schemeClr val="accent5">
                                  <a:lumMod val="75000"/>
                                </a:schemeClr>
                              </a:solidFill>
                              <a:latin typeface="Cambria Math" panose="02040503050406030204" pitchFamily="18" charset="0"/>
                              <a:ea typeface="Helvetica" charset="0"/>
                              <a:cs typeface="Helvetica" charset="0"/>
                            </a:rPr>
                            <m:t>4</m:t>
                          </m:r>
                        </m:sub>
                      </m:sSub>
                    </m:oMath>
                  </m:oMathPara>
                </a14:m>
                <a:endParaRPr lang="en-US" sz="2400" b="0" dirty="0" err="1">
                  <a:solidFill>
                    <a:schemeClr val="accent5">
                      <a:lumMod val="75000"/>
                    </a:schemeClr>
                  </a:solidFill>
                  <a:latin typeface="Candara" panose="020E0502030303020204" pitchFamily="34" charset="0"/>
                  <a:ea typeface="Helvetica" charset="0"/>
                  <a:cs typeface="Helvetica" charset="0"/>
                </a:endParaRPr>
              </a:p>
            </p:txBody>
          </p:sp>
        </mc:Choice>
        <mc:Fallback xmlns="">
          <p:sp>
            <p:nvSpPr>
              <p:cNvPr id="83" name="TextBox 82">
                <a:extLst>
                  <a:ext uri="{FF2B5EF4-FFF2-40B4-BE49-F238E27FC236}">
                    <a16:creationId xmlns:a16="http://schemas.microsoft.com/office/drawing/2014/main" id="{81DC4BFA-ED14-031B-3A0E-9888F5714FAD}"/>
                  </a:ext>
                </a:extLst>
              </p:cNvPr>
              <p:cNvSpPr txBox="1">
                <a:spLocks noRot="1" noChangeAspect="1" noMove="1" noResize="1" noEditPoints="1" noAdjustHandles="1" noChangeArrowheads="1" noChangeShapeType="1" noTextEdit="1"/>
              </p:cNvSpPr>
              <p:nvPr/>
            </p:nvSpPr>
            <p:spPr>
              <a:xfrm>
                <a:off x="5643155" y="3727187"/>
                <a:ext cx="453201" cy="369332"/>
              </a:xfrm>
              <a:prstGeom prst="rect">
                <a:avLst/>
              </a:prstGeom>
              <a:blipFill>
                <a:blip r:embed="rId13"/>
                <a:stretch>
                  <a:fillRect l="-16216" r="-2703"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4" name="TextBox 83">
                <a:extLst>
                  <a:ext uri="{FF2B5EF4-FFF2-40B4-BE49-F238E27FC236}">
                    <a16:creationId xmlns:a16="http://schemas.microsoft.com/office/drawing/2014/main" id="{B65E2F7B-CCDE-DD65-4DE8-8EB408B62DD4}"/>
                  </a:ext>
                </a:extLst>
              </p:cNvPr>
              <p:cNvSpPr txBox="1"/>
              <p:nvPr/>
            </p:nvSpPr>
            <p:spPr>
              <a:xfrm>
                <a:off x="6884388" y="3727187"/>
                <a:ext cx="453201" cy="369332"/>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sSub>
                        <m:sSubPr>
                          <m:ctrlPr>
                            <a:rPr lang="en-US" sz="2400" b="0" i="1" smtClean="0">
                              <a:solidFill>
                                <a:schemeClr val="accent5">
                                  <a:lumMod val="75000"/>
                                </a:schemeClr>
                              </a:solidFill>
                              <a:latin typeface="Cambria Math" panose="02040503050406030204" pitchFamily="18" charset="0"/>
                              <a:ea typeface="Helvetica" charset="0"/>
                              <a:cs typeface="Helvetica" charset="0"/>
                            </a:rPr>
                          </m:ctrlPr>
                        </m:sSubPr>
                        <m:e>
                          <m:r>
                            <a:rPr lang="en-US" sz="2400" b="0" i="1" smtClean="0">
                              <a:solidFill>
                                <a:schemeClr val="accent5">
                                  <a:lumMod val="75000"/>
                                </a:schemeClr>
                              </a:solidFill>
                              <a:latin typeface="Cambria Math" panose="02040503050406030204" pitchFamily="18" charset="0"/>
                              <a:ea typeface="Helvetica" charset="0"/>
                              <a:cs typeface="Helvetica" charset="0"/>
                            </a:rPr>
                            <m:t>𝑀</m:t>
                          </m:r>
                        </m:e>
                        <m:sub>
                          <m:r>
                            <a:rPr lang="en-US" sz="2400" b="0" i="1" smtClean="0">
                              <a:solidFill>
                                <a:schemeClr val="accent5">
                                  <a:lumMod val="75000"/>
                                </a:schemeClr>
                              </a:solidFill>
                              <a:latin typeface="Cambria Math" panose="02040503050406030204" pitchFamily="18" charset="0"/>
                              <a:ea typeface="Helvetica" charset="0"/>
                              <a:cs typeface="Helvetica" charset="0"/>
                            </a:rPr>
                            <m:t>6</m:t>
                          </m:r>
                        </m:sub>
                      </m:sSub>
                    </m:oMath>
                  </m:oMathPara>
                </a14:m>
                <a:endParaRPr lang="en-US" sz="2400" b="0" dirty="0" err="1">
                  <a:solidFill>
                    <a:schemeClr val="accent5">
                      <a:lumMod val="75000"/>
                    </a:schemeClr>
                  </a:solidFill>
                  <a:latin typeface="Candara" panose="020E0502030303020204" pitchFamily="34" charset="0"/>
                  <a:ea typeface="Helvetica" charset="0"/>
                  <a:cs typeface="Helvetica" charset="0"/>
                </a:endParaRPr>
              </a:p>
            </p:txBody>
          </p:sp>
        </mc:Choice>
        <mc:Fallback xmlns="">
          <p:sp>
            <p:nvSpPr>
              <p:cNvPr id="84" name="TextBox 83">
                <a:extLst>
                  <a:ext uri="{FF2B5EF4-FFF2-40B4-BE49-F238E27FC236}">
                    <a16:creationId xmlns:a16="http://schemas.microsoft.com/office/drawing/2014/main" id="{B65E2F7B-CCDE-DD65-4DE8-8EB408B62DD4}"/>
                  </a:ext>
                </a:extLst>
              </p:cNvPr>
              <p:cNvSpPr txBox="1">
                <a:spLocks noRot="1" noChangeAspect="1" noMove="1" noResize="1" noEditPoints="1" noAdjustHandles="1" noChangeArrowheads="1" noChangeShapeType="1" noTextEdit="1"/>
              </p:cNvSpPr>
              <p:nvPr/>
            </p:nvSpPr>
            <p:spPr>
              <a:xfrm>
                <a:off x="6884388" y="3727187"/>
                <a:ext cx="453201" cy="369332"/>
              </a:xfrm>
              <a:prstGeom prst="rect">
                <a:avLst/>
              </a:prstGeom>
              <a:blipFill>
                <a:blip r:embed="rId14"/>
                <a:stretch>
                  <a:fillRect l="-13514" r="-5405"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5" name="TextBox 84">
                <a:extLst>
                  <a:ext uri="{FF2B5EF4-FFF2-40B4-BE49-F238E27FC236}">
                    <a16:creationId xmlns:a16="http://schemas.microsoft.com/office/drawing/2014/main" id="{B032701C-D71A-4A90-2393-F1E10B39F39F}"/>
                  </a:ext>
                </a:extLst>
              </p:cNvPr>
              <p:cNvSpPr txBox="1"/>
              <p:nvPr/>
            </p:nvSpPr>
            <p:spPr>
              <a:xfrm>
                <a:off x="6314390" y="4431798"/>
                <a:ext cx="381451" cy="369332"/>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sSub>
                        <m:sSubPr>
                          <m:ctrlPr>
                            <a:rPr lang="en-US" sz="2400" b="0" i="1" smtClean="0">
                              <a:solidFill>
                                <a:srgbClr val="C00000"/>
                              </a:solidFill>
                              <a:latin typeface="Cambria Math" panose="02040503050406030204" pitchFamily="18" charset="0"/>
                              <a:ea typeface="Helvetica" charset="0"/>
                              <a:cs typeface="Helvetica" charset="0"/>
                            </a:rPr>
                          </m:ctrlPr>
                        </m:sSubPr>
                        <m:e>
                          <m:r>
                            <a:rPr lang="en-US" sz="2400" b="0" i="1" smtClean="0">
                              <a:solidFill>
                                <a:srgbClr val="C00000"/>
                              </a:solidFill>
                              <a:latin typeface="Cambria Math" panose="02040503050406030204" pitchFamily="18" charset="0"/>
                              <a:ea typeface="Helvetica" charset="0"/>
                              <a:cs typeface="Helvetica" charset="0"/>
                            </a:rPr>
                            <m:t>𝑎</m:t>
                          </m:r>
                        </m:e>
                        <m:sub>
                          <m:r>
                            <a:rPr lang="en-US" sz="2400" b="0" i="1" smtClean="0">
                              <a:solidFill>
                                <a:srgbClr val="C00000"/>
                              </a:solidFill>
                              <a:latin typeface="Cambria Math" panose="02040503050406030204" pitchFamily="18" charset="0"/>
                              <a:ea typeface="Helvetica" charset="0"/>
                              <a:cs typeface="Helvetica" charset="0"/>
                            </a:rPr>
                            <m:t>3</m:t>
                          </m:r>
                        </m:sub>
                      </m:sSub>
                    </m:oMath>
                  </m:oMathPara>
                </a14:m>
                <a:endParaRPr lang="en-US" sz="2400" b="0" dirty="0" err="1">
                  <a:solidFill>
                    <a:srgbClr val="C00000"/>
                  </a:solidFill>
                  <a:latin typeface="Candara" panose="020E0502030303020204" pitchFamily="34" charset="0"/>
                  <a:ea typeface="Helvetica" charset="0"/>
                  <a:cs typeface="Helvetica" charset="0"/>
                </a:endParaRPr>
              </a:p>
            </p:txBody>
          </p:sp>
        </mc:Choice>
        <mc:Fallback xmlns="">
          <p:sp>
            <p:nvSpPr>
              <p:cNvPr id="85" name="TextBox 84">
                <a:extLst>
                  <a:ext uri="{FF2B5EF4-FFF2-40B4-BE49-F238E27FC236}">
                    <a16:creationId xmlns:a16="http://schemas.microsoft.com/office/drawing/2014/main" id="{B032701C-D71A-4A90-2393-F1E10B39F39F}"/>
                  </a:ext>
                </a:extLst>
              </p:cNvPr>
              <p:cNvSpPr txBox="1">
                <a:spLocks noRot="1" noChangeAspect="1" noMove="1" noResize="1" noEditPoints="1" noAdjustHandles="1" noChangeArrowheads="1" noChangeShapeType="1" noTextEdit="1"/>
              </p:cNvSpPr>
              <p:nvPr/>
            </p:nvSpPr>
            <p:spPr>
              <a:xfrm>
                <a:off x="6314390" y="4431798"/>
                <a:ext cx="381451" cy="369332"/>
              </a:xfrm>
              <a:prstGeom prst="rect">
                <a:avLst/>
              </a:prstGeom>
              <a:blipFill>
                <a:blip r:embed="rId15"/>
                <a:stretch>
                  <a:fillRect l="-9677" r="-3226" b="-1290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6" name="TextBox 85">
                <a:extLst>
                  <a:ext uri="{FF2B5EF4-FFF2-40B4-BE49-F238E27FC236}">
                    <a16:creationId xmlns:a16="http://schemas.microsoft.com/office/drawing/2014/main" id="{7D7845D9-8879-720B-85C6-200B019D1DF8}"/>
                  </a:ext>
                </a:extLst>
              </p:cNvPr>
              <p:cNvSpPr txBox="1"/>
              <p:nvPr/>
            </p:nvSpPr>
            <p:spPr>
              <a:xfrm>
                <a:off x="6137179" y="2948528"/>
                <a:ext cx="556819" cy="461665"/>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sSub>
                        <m:sSubPr>
                          <m:ctrlPr>
                            <a:rPr lang="en-US" sz="2400" b="0" i="1" smtClean="0">
                              <a:solidFill>
                                <a:srgbClr val="0070C0"/>
                              </a:solidFill>
                              <a:latin typeface="Cambria Math" panose="02040503050406030204" pitchFamily="18" charset="0"/>
                            </a:rPr>
                          </m:ctrlPr>
                        </m:sSubPr>
                        <m:e>
                          <m:r>
                            <a:rPr lang="en-US" sz="2400" b="0" i="1" smtClean="0">
                              <a:solidFill>
                                <a:srgbClr val="0070C0"/>
                              </a:solidFill>
                              <a:latin typeface="Cambria Math" panose="02040503050406030204" pitchFamily="18" charset="0"/>
                            </a:rPr>
                            <m:t>𝑦</m:t>
                          </m:r>
                        </m:e>
                        <m:sub>
                          <m:r>
                            <a:rPr lang="en-US" sz="2400" b="0" i="1" smtClean="0">
                              <a:solidFill>
                                <a:srgbClr val="0070C0"/>
                              </a:solidFill>
                              <a:latin typeface="Cambria Math" panose="02040503050406030204" pitchFamily="18" charset="0"/>
                            </a:rPr>
                            <m:t>3</m:t>
                          </m:r>
                        </m:sub>
                      </m:sSub>
                    </m:oMath>
                  </m:oMathPara>
                </a14:m>
                <a:endParaRPr lang="en-US" sz="2400" dirty="0" err="1">
                  <a:solidFill>
                    <a:srgbClr val="0070C0"/>
                  </a:solidFill>
                  <a:latin typeface="Candara" panose="020E0502030303020204" pitchFamily="34" charset="0"/>
                </a:endParaRPr>
              </a:p>
            </p:txBody>
          </p:sp>
        </mc:Choice>
        <mc:Fallback xmlns="">
          <p:sp>
            <p:nvSpPr>
              <p:cNvPr id="86" name="TextBox 85">
                <a:extLst>
                  <a:ext uri="{FF2B5EF4-FFF2-40B4-BE49-F238E27FC236}">
                    <a16:creationId xmlns:a16="http://schemas.microsoft.com/office/drawing/2014/main" id="{7D7845D9-8879-720B-85C6-200B019D1DF8}"/>
                  </a:ext>
                </a:extLst>
              </p:cNvPr>
              <p:cNvSpPr txBox="1">
                <a:spLocks noRot="1" noChangeAspect="1" noMove="1" noResize="1" noEditPoints="1" noAdjustHandles="1" noChangeArrowheads="1" noChangeShapeType="1" noTextEdit="1"/>
              </p:cNvSpPr>
              <p:nvPr/>
            </p:nvSpPr>
            <p:spPr>
              <a:xfrm>
                <a:off x="6137179" y="2948528"/>
                <a:ext cx="556819" cy="461665"/>
              </a:xfrm>
              <a:prstGeom prst="rect">
                <a:avLst/>
              </a:prstGeom>
              <a:blipFill>
                <a:blip r:embed="rId16"/>
                <a:stretch>
                  <a:fillRect b="-10811"/>
                </a:stretch>
              </a:blipFill>
            </p:spPr>
            <p:txBody>
              <a:bodyPr/>
              <a:lstStyle/>
              <a:p>
                <a:r>
                  <a:rPr lang="en-US">
                    <a:noFill/>
                  </a:rPr>
                  <a:t> </a:t>
                </a:r>
              </a:p>
            </p:txBody>
          </p:sp>
        </mc:Fallback>
      </mc:AlternateContent>
      <p:sp>
        <p:nvSpPr>
          <p:cNvPr id="87" name="Oval 86">
            <a:extLst>
              <a:ext uri="{FF2B5EF4-FFF2-40B4-BE49-F238E27FC236}">
                <a16:creationId xmlns:a16="http://schemas.microsoft.com/office/drawing/2014/main" id="{7935EE4F-D747-2473-C122-58EA906396A8}"/>
              </a:ext>
            </a:extLst>
          </p:cNvPr>
          <p:cNvSpPr/>
          <p:nvPr/>
        </p:nvSpPr>
        <p:spPr>
          <a:xfrm>
            <a:off x="9095970" y="4216340"/>
            <a:ext cx="181694" cy="181694"/>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88" name="Oval 87">
            <a:extLst>
              <a:ext uri="{FF2B5EF4-FFF2-40B4-BE49-F238E27FC236}">
                <a16:creationId xmlns:a16="http://schemas.microsoft.com/office/drawing/2014/main" id="{99477C14-7481-DF9A-EDA9-1257EB372D7D}"/>
              </a:ext>
            </a:extLst>
          </p:cNvPr>
          <p:cNvSpPr/>
          <p:nvPr/>
        </p:nvSpPr>
        <p:spPr>
          <a:xfrm>
            <a:off x="9090807" y="3514592"/>
            <a:ext cx="181694" cy="181694"/>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cxnSp>
        <p:nvCxnSpPr>
          <p:cNvPr id="89" name="Curved Connector 88">
            <a:extLst>
              <a:ext uri="{FF2B5EF4-FFF2-40B4-BE49-F238E27FC236}">
                <a16:creationId xmlns:a16="http://schemas.microsoft.com/office/drawing/2014/main" id="{E25FBB07-B82F-7A48-E350-DA6B8F63B84C}"/>
              </a:ext>
            </a:extLst>
          </p:cNvPr>
          <p:cNvCxnSpPr>
            <a:cxnSpLocks/>
            <a:stCxn id="87" idx="6"/>
            <a:endCxn id="88" idx="6"/>
          </p:cNvCxnSpPr>
          <p:nvPr/>
        </p:nvCxnSpPr>
        <p:spPr>
          <a:xfrm flipH="1" flipV="1">
            <a:off x="9272501" y="3605439"/>
            <a:ext cx="5163" cy="701748"/>
          </a:xfrm>
          <a:prstGeom prst="curvedConnector3">
            <a:avLst>
              <a:gd name="adj1" fmla="val -4427658"/>
            </a:avLst>
          </a:prstGeom>
          <a:ln>
            <a:solidFill>
              <a:schemeClr val="tx1"/>
            </a:solidFill>
            <a:headEnd type="none" w="med" len="med"/>
            <a:tailEnd type="triangle"/>
          </a:ln>
          <a:effectLst/>
        </p:spPr>
        <p:style>
          <a:lnRef idx="2">
            <a:schemeClr val="accent1"/>
          </a:lnRef>
          <a:fillRef idx="0">
            <a:schemeClr val="accent1"/>
          </a:fillRef>
          <a:effectRef idx="1">
            <a:schemeClr val="accent1"/>
          </a:effectRef>
          <a:fontRef idx="minor">
            <a:schemeClr val="tx1"/>
          </a:fontRef>
        </p:style>
      </p:cxnSp>
      <p:cxnSp>
        <p:nvCxnSpPr>
          <p:cNvPr id="90" name="Curved Connector 89">
            <a:extLst>
              <a:ext uri="{FF2B5EF4-FFF2-40B4-BE49-F238E27FC236}">
                <a16:creationId xmlns:a16="http://schemas.microsoft.com/office/drawing/2014/main" id="{39334FE0-CB97-F560-33CC-0EBE1BCBCCA3}"/>
              </a:ext>
            </a:extLst>
          </p:cNvPr>
          <p:cNvCxnSpPr>
            <a:cxnSpLocks/>
            <a:stCxn id="87" idx="2"/>
            <a:endCxn id="88" idx="2"/>
          </p:cNvCxnSpPr>
          <p:nvPr/>
        </p:nvCxnSpPr>
        <p:spPr>
          <a:xfrm rot="10800000">
            <a:off x="9090808" y="3605439"/>
            <a:ext cx="5163" cy="701748"/>
          </a:xfrm>
          <a:prstGeom prst="curvedConnector3">
            <a:avLst>
              <a:gd name="adj1" fmla="val 4527658"/>
            </a:avLst>
          </a:prstGeom>
          <a:ln>
            <a:solidFill>
              <a:schemeClr val="tx1"/>
            </a:solidFill>
            <a:headEnd type="none" w="med" len="med"/>
            <a:tailEnd type="triangle"/>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91" name="TextBox 90">
                <a:extLst>
                  <a:ext uri="{FF2B5EF4-FFF2-40B4-BE49-F238E27FC236}">
                    <a16:creationId xmlns:a16="http://schemas.microsoft.com/office/drawing/2014/main" id="{77CB5A29-5E74-254D-6DAA-B672BC49D036}"/>
                  </a:ext>
                </a:extLst>
              </p:cNvPr>
              <p:cNvSpPr txBox="1"/>
              <p:nvPr/>
            </p:nvSpPr>
            <p:spPr>
              <a:xfrm>
                <a:off x="8410540" y="3791426"/>
                <a:ext cx="453201" cy="369332"/>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sSub>
                        <m:sSubPr>
                          <m:ctrlPr>
                            <a:rPr lang="en-US" sz="2400" b="0" i="1" smtClean="0">
                              <a:solidFill>
                                <a:schemeClr val="accent5">
                                  <a:lumMod val="75000"/>
                                </a:schemeClr>
                              </a:solidFill>
                              <a:latin typeface="Cambria Math" panose="02040503050406030204" pitchFamily="18" charset="0"/>
                              <a:ea typeface="Helvetica" charset="0"/>
                              <a:cs typeface="Helvetica" charset="0"/>
                            </a:rPr>
                          </m:ctrlPr>
                        </m:sSubPr>
                        <m:e>
                          <m:r>
                            <a:rPr lang="en-US" sz="2400" b="0" i="1" smtClean="0">
                              <a:solidFill>
                                <a:schemeClr val="accent5">
                                  <a:lumMod val="75000"/>
                                </a:schemeClr>
                              </a:solidFill>
                              <a:latin typeface="Cambria Math" panose="02040503050406030204" pitchFamily="18" charset="0"/>
                              <a:ea typeface="Helvetica" charset="0"/>
                              <a:cs typeface="Helvetica" charset="0"/>
                            </a:rPr>
                            <m:t>𝑀</m:t>
                          </m:r>
                        </m:e>
                        <m:sub>
                          <m:r>
                            <a:rPr lang="en-US" sz="2400" b="0" i="1" smtClean="0">
                              <a:solidFill>
                                <a:schemeClr val="accent5">
                                  <a:lumMod val="75000"/>
                                </a:schemeClr>
                              </a:solidFill>
                              <a:latin typeface="Cambria Math" panose="02040503050406030204" pitchFamily="18" charset="0"/>
                              <a:ea typeface="Helvetica" charset="0"/>
                              <a:cs typeface="Helvetica" charset="0"/>
                            </a:rPr>
                            <m:t>5</m:t>
                          </m:r>
                        </m:sub>
                      </m:sSub>
                    </m:oMath>
                  </m:oMathPara>
                </a14:m>
                <a:endParaRPr lang="en-US" sz="2400" b="0" dirty="0" err="1">
                  <a:solidFill>
                    <a:schemeClr val="accent5">
                      <a:lumMod val="75000"/>
                    </a:schemeClr>
                  </a:solidFill>
                  <a:latin typeface="Candara" panose="020E0502030303020204" pitchFamily="34" charset="0"/>
                  <a:ea typeface="Helvetica" charset="0"/>
                  <a:cs typeface="Helvetica" charset="0"/>
                </a:endParaRPr>
              </a:p>
            </p:txBody>
          </p:sp>
        </mc:Choice>
        <mc:Fallback xmlns="">
          <p:sp>
            <p:nvSpPr>
              <p:cNvPr id="91" name="TextBox 90">
                <a:extLst>
                  <a:ext uri="{FF2B5EF4-FFF2-40B4-BE49-F238E27FC236}">
                    <a16:creationId xmlns:a16="http://schemas.microsoft.com/office/drawing/2014/main" id="{77CB5A29-5E74-254D-6DAA-B672BC49D036}"/>
                  </a:ext>
                </a:extLst>
              </p:cNvPr>
              <p:cNvSpPr txBox="1">
                <a:spLocks noRot="1" noChangeAspect="1" noMove="1" noResize="1" noEditPoints="1" noAdjustHandles="1" noChangeArrowheads="1" noChangeShapeType="1" noTextEdit="1"/>
              </p:cNvSpPr>
              <p:nvPr/>
            </p:nvSpPr>
            <p:spPr>
              <a:xfrm>
                <a:off x="8410540" y="3791426"/>
                <a:ext cx="453201" cy="369332"/>
              </a:xfrm>
              <a:prstGeom prst="rect">
                <a:avLst/>
              </a:prstGeom>
              <a:blipFill>
                <a:blip r:embed="rId17"/>
                <a:stretch>
                  <a:fillRect l="-16667" r="-5556" b="-1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2" name="TextBox 91">
                <a:extLst>
                  <a:ext uri="{FF2B5EF4-FFF2-40B4-BE49-F238E27FC236}">
                    <a16:creationId xmlns:a16="http://schemas.microsoft.com/office/drawing/2014/main" id="{01933CE4-9755-C632-FCF0-9F74CE7F3E21}"/>
                  </a:ext>
                </a:extLst>
              </p:cNvPr>
              <p:cNvSpPr txBox="1"/>
              <p:nvPr/>
            </p:nvSpPr>
            <p:spPr>
              <a:xfrm>
                <a:off x="9651773" y="3791426"/>
                <a:ext cx="453201" cy="369332"/>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sSub>
                        <m:sSubPr>
                          <m:ctrlPr>
                            <a:rPr lang="en-US" sz="2400" b="0" i="1" smtClean="0">
                              <a:solidFill>
                                <a:schemeClr val="accent5">
                                  <a:lumMod val="75000"/>
                                </a:schemeClr>
                              </a:solidFill>
                              <a:latin typeface="Cambria Math" panose="02040503050406030204" pitchFamily="18" charset="0"/>
                              <a:ea typeface="Helvetica" charset="0"/>
                              <a:cs typeface="Helvetica" charset="0"/>
                            </a:rPr>
                          </m:ctrlPr>
                        </m:sSubPr>
                        <m:e>
                          <m:r>
                            <a:rPr lang="en-US" sz="2400" b="0" i="1" smtClean="0">
                              <a:solidFill>
                                <a:schemeClr val="accent5">
                                  <a:lumMod val="75000"/>
                                </a:schemeClr>
                              </a:solidFill>
                              <a:latin typeface="Cambria Math" panose="02040503050406030204" pitchFamily="18" charset="0"/>
                              <a:ea typeface="Helvetica" charset="0"/>
                              <a:cs typeface="Helvetica" charset="0"/>
                            </a:rPr>
                            <m:t>𝑀</m:t>
                          </m:r>
                        </m:e>
                        <m:sub>
                          <m:r>
                            <a:rPr lang="en-US" sz="2400" b="0" i="1" smtClean="0">
                              <a:solidFill>
                                <a:schemeClr val="accent5">
                                  <a:lumMod val="75000"/>
                                </a:schemeClr>
                              </a:solidFill>
                              <a:latin typeface="Cambria Math" panose="02040503050406030204" pitchFamily="18" charset="0"/>
                              <a:ea typeface="Helvetica" charset="0"/>
                              <a:cs typeface="Helvetica" charset="0"/>
                            </a:rPr>
                            <m:t>7</m:t>
                          </m:r>
                        </m:sub>
                      </m:sSub>
                    </m:oMath>
                  </m:oMathPara>
                </a14:m>
                <a:endParaRPr lang="en-US" sz="2400" b="0" dirty="0" err="1">
                  <a:solidFill>
                    <a:schemeClr val="accent5">
                      <a:lumMod val="75000"/>
                    </a:schemeClr>
                  </a:solidFill>
                  <a:latin typeface="Candara" panose="020E0502030303020204" pitchFamily="34" charset="0"/>
                  <a:ea typeface="Helvetica" charset="0"/>
                  <a:cs typeface="Helvetica" charset="0"/>
                </a:endParaRPr>
              </a:p>
            </p:txBody>
          </p:sp>
        </mc:Choice>
        <mc:Fallback xmlns="">
          <p:sp>
            <p:nvSpPr>
              <p:cNvPr id="92" name="TextBox 91">
                <a:extLst>
                  <a:ext uri="{FF2B5EF4-FFF2-40B4-BE49-F238E27FC236}">
                    <a16:creationId xmlns:a16="http://schemas.microsoft.com/office/drawing/2014/main" id="{01933CE4-9755-C632-FCF0-9F74CE7F3E21}"/>
                  </a:ext>
                </a:extLst>
              </p:cNvPr>
              <p:cNvSpPr txBox="1">
                <a:spLocks noRot="1" noChangeAspect="1" noMove="1" noResize="1" noEditPoints="1" noAdjustHandles="1" noChangeArrowheads="1" noChangeShapeType="1" noTextEdit="1"/>
              </p:cNvSpPr>
              <p:nvPr/>
            </p:nvSpPr>
            <p:spPr>
              <a:xfrm>
                <a:off x="9651773" y="3791426"/>
                <a:ext cx="453201" cy="369332"/>
              </a:xfrm>
              <a:prstGeom prst="rect">
                <a:avLst/>
              </a:prstGeom>
              <a:blipFill>
                <a:blip r:embed="rId18"/>
                <a:stretch>
                  <a:fillRect l="-13514" r="-5405" b="-1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3" name="TextBox 92">
                <a:extLst>
                  <a:ext uri="{FF2B5EF4-FFF2-40B4-BE49-F238E27FC236}">
                    <a16:creationId xmlns:a16="http://schemas.microsoft.com/office/drawing/2014/main" id="{DDF54E3E-F634-F845-EF05-FD3C53C82263}"/>
                  </a:ext>
                </a:extLst>
              </p:cNvPr>
              <p:cNvSpPr txBox="1"/>
              <p:nvPr/>
            </p:nvSpPr>
            <p:spPr>
              <a:xfrm>
                <a:off x="9081775" y="4496037"/>
                <a:ext cx="381451" cy="369332"/>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sSub>
                        <m:sSubPr>
                          <m:ctrlPr>
                            <a:rPr lang="en-US" sz="2400" b="0" i="1" smtClean="0">
                              <a:solidFill>
                                <a:srgbClr val="C00000"/>
                              </a:solidFill>
                              <a:latin typeface="Cambria Math" panose="02040503050406030204" pitchFamily="18" charset="0"/>
                              <a:ea typeface="Helvetica" charset="0"/>
                              <a:cs typeface="Helvetica" charset="0"/>
                            </a:rPr>
                          </m:ctrlPr>
                        </m:sSubPr>
                        <m:e>
                          <m:r>
                            <a:rPr lang="en-US" sz="2400" b="0" i="1" smtClean="0">
                              <a:solidFill>
                                <a:srgbClr val="C00000"/>
                              </a:solidFill>
                              <a:latin typeface="Cambria Math" panose="02040503050406030204" pitchFamily="18" charset="0"/>
                              <a:ea typeface="Helvetica" charset="0"/>
                              <a:cs typeface="Helvetica" charset="0"/>
                            </a:rPr>
                            <m:t>𝑎</m:t>
                          </m:r>
                        </m:e>
                        <m:sub>
                          <m:r>
                            <a:rPr lang="en-US" sz="2400" b="0" i="1" smtClean="0">
                              <a:solidFill>
                                <a:srgbClr val="C00000"/>
                              </a:solidFill>
                              <a:latin typeface="Cambria Math" panose="02040503050406030204" pitchFamily="18" charset="0"/>
                              <a:ea typeface="Helvetica" charset="0"/>
                              <a:cs typeface="Helvetica" charset="0"/>
                            </a:rPr>
                            <m:t>4</m:t>
                          </m:r>
                        </m:sub>
                      </m:sSub>
                    </m:oMath>
                  </m:oMathPara>
                </a14:m>
                <a:endParaRPr lang="en-US" sz="2400" b="0" dirty="0" err="1">
                  <a:solidFill>
                    <a:srgbClr val="C00000"/>
                  </a:solidFill>
                  <a:latin typeface="Candara" panose="020E0502030303020204" pitchFamily="34" charset="0"/>
                  <a:ea typeface="Helvetica" charset="0"/>
                  <a:cs typeface="Helvetica" charset="0"/>
                </a:endParaRPr>
              </a:p>
            </p:txBody>
          </p:sp>
        </mc:Choice>
        <mc:Fallback xmlns="">
          <p:sp>
            <p:nvSpPr>
              <p:cNvPr id="93" name="TextBox 92">
                <a:extLst>
                  <a:ext uri="{FF2B5EF4-FFF2-40B4-BE49-F238E27FC236}">
                    <a16:creationId xmlns:a16="http://schemas.microsoft.com/office/drawing/2014/main" id="{DDF54E3E-F634-F845-EF05-FD3C53C82263}"/>
                  </a:ext>
                </a:extLst>
              </p:cNvPr>
              <p:cNvSpPr txBox="1">
                <a:spLocks noRot="1" noChangeAspect="1" noMove="1" noResize="1" noEditPoints="1" noAdjustHandles="1" noChangeArrowheads="1" noChangeShapeType="1" noTextEdit="1"/>
              </p:cNvSpPr>
              <p:nvPr/>
            </p:nvSpPr>
            <p:spPr>
              <a:xfrm>
                <a:off x="9081775" y="4496037"/>
                <a:ext cx="381451" cy="369332"/>
              </a:xfrm>
              <a:prstGeom prst="rect">
                <a:avLst/>
              </a:prstGeom>
              <a:blipFill>
                <a:blip r:embed="rId19"/>
                <a:stretch>
                  <a:fillRect l="-10000" r="-6667"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4" name="TextBox 93">
                <a:extLst>
                  <a:ext uri="{FF2B5EF4-FFF2-40B4-BE49-F238E27FC236}">
                    <a16:creationId xmlns:a16="http://schemas.microsoft.com/office/drawing/2014/main" id="{1E3E2EDB-9A16-5D3E-795C-D0778FCDF680}"/>
                  </a:ext>
                </a:extLst>
              </p:cNvPr>
              <p:cNvSpPr txBox="1"/>
              <p:nvPr/>
            </p:nvSpPr>
            <p:spPr>
              <a:xfrm>
                <a:off x="8904564" y="3012767"/>
                <a:ext cx="556819" cy="461665"/>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sSub>
                        <m:sSubPr>
                          <m:ctrlPr>
                            <a:rPr lang="en-US" sz="2400" b="0" i="1" smtClean="0">
                              <a:solidFill>
                                <a:srgbClr val="0070C0"/>
                              </a:solidFill>
                              <a:latin typeface="Cambria Math" panose="02040503050406030204" pitchFamily="18" charset="0"/>
                            </a:rPr>
                          </m:ctrlPr>
                        </m:sSubPr>
                        <m:e>
                          <m:r>
                            <a:rPr lang="en-US" sz="2400" b="0" i="1" smtClean="0">
                              <a:solidFill>
                                <a:srgbClr val="0070C0"/>
                              </a:solidFill>
                              <a:latin typeface="Cambria Math" panose="02040503050406030204" pitchFamily="18" charset="0"/>
                            </a:rPr>
                            <m:t>𝑦</m:t>
                          </m:r>
                        </m:e>
                        <m:sub>
                          <m:r>
                            <a:rPr lang="en-US" sz="2400" b="0" i="1" smtClean="0">
                              <a:solidFill>
                                <a:srgbClr val="0070C0"/>
                              </a:solidFill>
                              <a:latin typeface="Cambria Math" panose="02040503050406030204" pitchFamily="18" charset="0"/>
                            </a:rPr>
                            <m:t>5</m:t>
                          </m:r>
                        </m:sub>
                      </m:sSub>
                    </m:oMath>
                  </m:oMathPara>
                </a14:m>
                <a:endParaRPr lang="en-US" sz="2400" dirty="0" err="1">
                  <a:solidFill>
                    <a:srgbClr val="0070C0"/>
                  </a:solidFill>
                  <a:latin typeface="Candara" panose="020E0502030303020204" pitchFamily="34" charset="0"/>
                </a:endParaRPr>
              </a:p>
            </p:txBody>
          </p:sp>
        </mc:Choice>
        <mc:Fallback xmlns="">
          <p:sp>
            <p:nvSpPr>
              <p:cNvPr id="94" name="TextBox 93">
                <a:extLst>
                  <a:ext uri="{FF2B5EF4-FFF2-40B4-BE49-F238E27FC236}">
                    <a16:creationId xmlns:a16="http://schemas.microsoft.com/office/drawing/2014/main" id="{1E3E2EDB-9A16-5D3E-795C-D0778FCDF680}"/>
                  </a:ext>
                </a:extLst>
              </p:cNvPr>
              <p:cNvSpPr txBox="1">
                <a:spLocks noRot="1" noChangeAspect="1" noMove="1" noResize="1" noEditPoints="1" noAdjustHandles="1" noChangeArrowheads="1" noChangeShapeType="1" noTextEdit="1"/>
              </p:cNvSpPr>
              <p:nvPr/>
            </p:nvSpPr>
            <p:spPr>
              <a:xfrm>
                <a:off x="8904564" y="3012767"/>
                <a:ext cx="556819" cy="461665"/>
              </a:xfrm>
              <a:prstGeom prst="rect">
                <a:avLst/>
              </a:prstGeom>
              <a:blipFill>
                <a:blip r:embed="rId20"/>
                <a:stretch>
                  <a:fillRect b="-81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0" name="TextBox 99">
                <a:extLst>
                  <a:ext uri="{FF2B5EF4-FFF2-40B4-BE49-F238E27FC236}">
                    <a16:creationId xmlns:a16="http://schemas.microsoft.com/office/drawing/2014/main" id="{E22E8EAD-783C-7BFF-F102-C08580A658C1}"/>
                  </a:ext>
                </a:extLst>
              </p:cNvPr>
              <p:cNvSpPr txBox="1"/>
              <p:nvPr/>
            </p:nvSpPr>
            <p:spPr>
              <a:xfrm>
                <a:off x="8811952" y="5552352"/>
                <a:ext cx="3214341" cy="830997"/>
              </a:xfrm>
              <a:prstGeom prst="rect">
                <a:avLst/>
              </a:prstGeom>
              <a:noFill/>
            </p:spPr>
            <p:txBody>
              <a:bodyPr wrap="square" rtlCol="0">
                <a:spAutoFit/>
              </a:bodyPr>
              <a:lstStyle/>
              <a:p>
                <a:pPr algn="l"/>
                <a:r>
                  <a:rPr lang="en-US" sz="2400" dirty="0">
                    <a:latin typeface="Candara" panose="020E0502030303020204" pitchFamily="34" charset="0"/>
                  </a:rPr>
                  <a:t>Note: only collision pair considered for </a:t>
                </a:r>
                <a14:m>
                  <m:oMath xmlns:m="http://schemas.openxmlformats.org/officeDocument/2006/math">
                    <m:sSub>
                      <m:sSubPr>
                        <m:ctrlPr>
                          <a:rPr lang="en-US" sz="2400" b="0" i="1" smtClean="0">
                            <a:solidFill>
                              <a:srgbClr val="C00000"/>
                            </a:solidFill>
                            <a:latin typeface="Cambria Math" panose="02040503050406030204" pitchFamily="18" charset="0"/>
                          </a:rPr>
                        </m:ctrlPr>
                      </m:sSubPr>
                      <m:e>
                        <m:r>
                          <a:rPr lang="en-US" sz="2400" b="0" i="1" smtClean="0">
                            <a:solidFill>
                              <a:srgbClr val="C00000"/>
                            </a:solidFill>
                            <a:latin typeface="Cambria Math" panose="02040503050406030204" pitchFamily="18" charset="0"/>
                          </a:rPr>
                          <m:t>𝑎</m:t>
                        </m:r>
                      </m:e>
                      <m:sub>
                        <m:r>
                          <a:rPr lang="en-US" sz="2400" b="0" i="1" smtClean="0">
                            <a:solidFill>
                              <a:srgbClr val="C00000"/>
                            </a:solidFill>
                            <a:latin typeface="Cambria Math" panose="02040503050406030204" pitchFamily="18" charset="0"/>
                          </a:rPr>
                          <m:t>2</m:t>
                        </m:r>
                      </m:sub>
                    </m:sSub>
                  </m:oMath>
                </a14:m>
                <a:endParaRPr lang="en-US" sz="2400" dirty="0">
                  <a:latin typeface="Candara" panose="020E0502030303020204" pitchFamily="34" charset="0"/>
                </a:endParaRPr>
              </a:p>
            </p:txBody>
          </p:sp>
        </mc:Choice>
        <mc:Fallback xmlns="">
          <p:sp>
            <p:nvSpPr>
              <p:cNvPr id="100" name="TextBox 99">
                <a:extLst>
                  <a:ext uri="{FF2B5EF4-FFF2-40B4-BE49-F238E27FC236}">
                    <a16:creationId xmlns:a16="http://schemas.microsoft.com/office/drawing/2014/main" id="{E22E8EAD-783C-7BFF-F102-C08580A658C1}"/>
                  </a:ext>
                </a:extLst>
              </p:cNvPr>
              <p:cNvSpPr txBox="1">
                <a:spLocks noRot="1" noChangeAspect="1" noMove="1" noResize="1" noEditPoints="1" noAdjustHandles="1" noChangeArrowheads="1" noChangeShapeType="1" noTextEdit="1"/>
              </p:cNvSpPr>
              <p:nvPr/>
            </p:nvSpPr>
            <p:spPr>
              <a:xfrm>
                <a:off x="8811952" y="5552352"/>
                <a:ext cx="3214341" cy="830997"/>
              </a:xfrm>
              <a:prstGeom prst="rect">
                <a:avLst/>
              </a:prstGeom>
              <a:blipFill>
                <a:blip r:embed="rId21"/>
                <a:stretch>
                  <a:fillRect l="-3150" t="-6061" r="-3937" b="-15152"/>
                </a:stretch>
              </a:blipFill>
            </p:spPr>
            <p:txBody>
              <a:bodyPr/>
              <a:lstStyle/>
              <a:p>
                <a:r>
                  <a:rPr lang="en-US">
                    <a:noFill/>
                  </a:rPr>
                  <a:t> </a:t>
                </a:r>
              </a:p>
            </p:txBody>
          </p:sp>
        </mc:Fallback>
      </mc:AlternateContent>
      <p:sp>
        <p:nvSpPr>
          <p:cNvPr id="101" name="Oval 100">
            <a:extLst>
              <a:ext uri="{FF2B5EF4-FFF2-40B4-BE49-F238E27FC236}">
                <a16:creationId xmlns:a16="http://schemas.microsoft.com/office/drawing/2014/main" id="{3DEC110A-B5A5-C72B-3B5D-574359BCAAD7}"/>
              </a:ext>
            </a:extLst>
          </p:cNvPr>
          <p:cNvSpPr/>
          <p:nvPr/>
        </p:nvSpPr>
        <p:spPr>
          <a:xfrm>
            <a:off x="1420289" y="4048673"/>
            <a:ext cx="1782305" cy="464949"/>
          </a:xfrm>
          <a:prstGeom prst="ellipse">
            <a:avLst/>
          </a:prstGeom>
          <a:solidFill>
            <a:schemeClr val="accent5">
              <a:lumMod val="75000"/>
              <a:alpha val="14902"/>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latin typeface="Candara" panose="020E0502030303020204" pitchFamily="34" charset="0"/>
            </a:endParaRPr>
          </a:p>
        </p:txBody>
      </p:sp>
    </p:spTree>
    <p:extLst>
      <p:ext uri="{BB962C8B-B14F-4D97-AF65-F5344CB8AC3E}">
        <p14:creationId xmlns:p14="http://schemas.microsoft.com/office/powerpoint/2010/main" val="2860008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7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80"/>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81"/>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8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8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84"/>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85"/>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86"/>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87"/>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88"/>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89"/>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90"/>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91"/>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92"/>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93"/>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76"/>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11"/>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10"/>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14"/>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15"/>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12"/>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13"/>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101"/>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nodeType="clickEffect">
                                  <p:stCondLst>
                                    <p:cond delay="0"/>
                                  </p:stCondLst>
                                  <p:childTnLst>
                                    <p:set>
                                      <p:cBhvr>
                                        <p:cTn id="98" dur="1" fill="hold">
                                          <p:stCondLst>
                                            <p:cond delay="0"/>
                                          </p:stCondLst>
                                        </p:cTn>
                                        <p:tgtEl>
                                          <p:spTgt spid="9">
                                            <p:txEl>
                                              <p:pRg st="2" end="2"/>
                                            </p:txEl>
                                          </p:spTgt>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1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animBg="1"/>
      <p:bldP spid="12" grpId="0" animBg="1"/>
      <p:bldP spid="13" grpId="0" animBg="1"/>
      <p:bldP spid="14" grpId="0" animBg="1"/>
      <p:bldP spid="15" grpId="0" animBg="1"/>
      <p:bldP spid="63" grpId="0" animBg="1"/>
      <p:bldP spid="64" grpId="0" animBg="1"/>
      <p:bldP spid="67" grpId="0"/>
      <p:bldP spid="68" grpId="0"/>
      <p:bldP spid="69" grpId="0"/>
      <p:bldP spid="71" grpId="0"/>
      <p:bldP spid="72" grpId="0" animBg="1"/>
      <p:bldP spid="73" grpId="0" animBg="1"/>
      <p:bldP spid="74" grpId="0"/>
      <p:bldP spid="75" grpId="0"/>
      <p:bldP spid="76" grpId="0"/>
      <p:bldP spid="78" grpId="0"/>
      <p:bldP spid="79" grpId="0" animBg="1"/>
      <p:bldP spid="80" grpId="0" animBg="1"/>
      <p:bldP spid="83" grpId="0"/>
      <p:bldP spid="84" grpId="0"/>
      <p:bldP spid="85" grpId="0"/>
      <p:bldP spid="86" grpId="0"/>
      <p:bldP spid="87" grpId="0" animBg="1"/>
      <p:bldP spid="88" grpId="0" animBg="1"/>
      <p:bldP spid="91" grpId="0"/>
      <p:bldP spid="92" grpId="0"/>
      <p:bldP spid="93" grpId="0"/>
      <p:bldP spid="94" grpId="0"/>
      <p:bldP spid="100" grpId="0"/>
      <p:bldP spid="10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3A14F2F-04BC-6A1B-3609-9B583D4E4E54}"/>
              </a:ext>
            </a:extLst>
          </p:cNvPr>
          <p:cNvSpPr>
            <a:spLocks noGrp="1"/>
          </p:cNvSpPr>
          <p:nvPr>
            <p:ph type="sldNum" sz="quarter" idx="12"/>
          </p:nvPr>
        </p:nvSpPr>
        <p:spPr/>
        <p:txBody>
          <a:bodyPr/>
          <a:lstStyle/>
          <a:p>
            <a:fld id="{C7ABA984-2DFB-1240-9A7E-58F7E0AF05BD}" type="slidenum">
              <a:rPr lang="en-US" smtClean="0"/>
              <a:t>25</a:t>
            </a:fld>
            <a:endParaRPr lang="en-US"/>
          </a:p>
        </p:txBody>
      </p:sp>
      <p:sp>
        <p:nvSpPr>
          <p:cNvPr id="6" name="TextBox 5">
            <a:extLst>
              <a:ext uri="{FF2B5EF4-FFF2-40B4-BE49-F238E27FC236}">
                <a16:creationId xmlns:a16="http://schemas.microsoft.com/office/drawing/2014/main" id="{19763C41-2FC1-7246-C53E-2752398DA254}"/>
              </a:ext>
            </a:extLst>
          </p:cNvPr>
          <p:cNvSpPr txBox="1"/>
          <p:nvPr/>
        </p:nvSpPr>
        <p:spPr>
          <a:xfrm>
            <a:off x="841248" y="1777787"/>
            <a:ext cx="3650358" cy="461665"/>
          </a:xfrm>
          <a:prstGeom prst="rect">
            <a:avLst/>
          </a:prstGeom>
          <a:noFill/>
        </p:spPr>
        <p:txBody>
          <a:bodyPr wrap="none" rtlCol="0">
            <a:spAutoFit/>
          </a:bodyPr>
          <a:lstStyle/>
          <a:p>
            <a:pPr algn="l"/>
            <a:r>
              <a:rPr lang="en-US" sz="2400" b="1">
                <a:latin typeface="Candara" panose="020E0502030303020204" pitchFamily="34" charset="0"/>
              </a:rPr>
              <a:t>How does decoding work?</a:t>
            </a:r>
            <a:endParaRPr lang="en-US" sz="2400" b="1" dirty="0">
              <a:latin typeface="Candara" panose="020E0502030303020204" pitchFamily="34" charset="0"/>
            </a:endParaRP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41683125-662F-A2C0-57FF-154B4B2CA33F}"/>
                  </a:ext>
                </a:extLst>
              </p:cNvPr>
              <p:cNvSpPr txBox="1"/>
              <p:nvPr/>
            </p:nvSpPr>
            <p:spPr>
              <a:xfrm>
                <a:off x="841248" y="365760"/>
                <a:ext cx="7605608" cy="1200329"/>
              </a:xfrm>
              <a:prstGeom prst="rect">
                <a:avLst/>
              </a:prstGeom>
              <a:noFill/>
            </p:spPr>
            <p:txBody>
              <a:bodyPr wrap="none" rtlCol="0">
                <a:spAutoFit/>
              </a:bodyPr>
              <a:lstStyle/>
              <a:p>
                <a:pPr algn="l"/>
                <a:r>
                  <a:rPr lang="en-US" sz="2400" dirty="0">
                    <a:latin typeface="Candara" panose="020E0502030303020204" pitchFamily="34" charset="0"/>
                  </a:rPr>
                  <a:t>Encoding:</a:t>
                </a:r>
              </a:p>
              <a:p>
                <a:pPr algn="l"/>
                <a14:m>
                  <m:oMath xmlns:m="http://schemas.openxmlformats.org/officeDocument/2006/math">
                    <m:r>
                      <a:rPr lang="en-US" sz="2400" b="0" i="1" smtClean="0">
                        <a:solidFill>
                          <a:srgbClr val="0070C0"/>
                        </a:solidFill>
                        <a:latin typeface="Cambria Math" panose="02040503050406030204" pitchFamily="18" charset="0"/>
                      </a:rPr>
                      <m:t>𝑆</m:t>
                    </m:r>
                    <m:r>
                      <a:rPr lang="en-US" sz="2400" b="0" i="1" smtClean="0">
                        <a:solidFill>
                          <a:srgbClr val="0070C0"/>
                        </a:solidFill>
                        <a:latin typeface="Cambria Math" panose="02040503050406030204" pitchFamily="18" charset="0"/>
                      </a:rPr>
                      <m:t>={2,3,4,5,6,8}</m:t>
                    </m:r>
                  </m:oMath>
                </a14:m>
                <a:r>
                  <a:rPr lang="en-US" sz="2400" dirty="0">
                    <a:solidFill>
                      <a:srgbClr val="000000"/>
                    </a:solidFill>
                    <a:latin typeface="Candara" panose="020E0502030303020204" pitchFamily="34" charset="0"/>
                  </a:rPr>
                  <a:t> (set indices of colliding queries for salts)</a:t>
                </a:r>
                <a:endParaRPr lang="en-US" sz="2400" dirty="0">
                  <a:solidFill>
                    <a:srgbClr val="002060"/>
                  </a:solidFill>
                  <a:latin typeface="Candara" panose="020E0502030303020204" pitchFamily="34" charset="0"/>
                </a:endParaRPr>
              </a:p>
              <a:p>
                <a14:m>
                  <m:oMath xmlns:m="http://schemas.openxmlformats.org/officeDocument/2006/math">
                    <m:r>
                      <a:rPr lang="en-US" sz="2400" b="0" i="1" smtClean="0">
                        <a:solidFill>
                          <a:srgbClr val="0070C0"/>
                        </a:solidFill>
                        <a:latin typeface="Cambria Math" panose="02040503050406030204" pitchFamily="18" charset="0"/>
                      </a:rPr>
                      <m:t>𝐿</m:t>
                    </m:r>
                    <m:r>
                      <a:rPr lang="en-US" sz="2400" b="0" i="1" smtClean="0">
                        <a:solidFill>
                          <a:srgbClr val="0070C0"/>
                        </a:solidFill>
                        <a:latin typeface="Cambria Math" panose="02040503050406030204" pitchFamily="18" charset="0"/>
                      </a:rPr>
                      <m:t>=(</m:t>
                    </m:r>
                    <m:sSub>
                      <m:sSubPr>
                        <m:ctrlPr>
                          <a:rPr lang="en-US" sz="2400" b="0" i="1" smtClean="0">
                            <a:solidFill>
                              <a:srgbClr val="0070C0"/>
                            </a:solidFill>
                            <a:latin typeface="Cambria Math" panose="02040503050406030204" pitchFamily="18" charset="0"/>
                          </a:rPr>
                        </m:ctrlPr>
                      </m:sSubPr>
                      <m:e>
                        <m:r>
                          <a:rPr lang="en-US" sz="2400" b="0" i="1" smtClean="0">
                            <a:solidFill>
                              <a:srgbClr val="0070C0"/>
                            </a:solidFill>
                            <a:latin typeface="Cambria Math" panose="02040503050406030204" pitchFamily="18" charset="0"/>
                          </a:rPr>
                          <m:t>𝑦</m:t>
                        </m:r>
                      </m:e>
                      <m:sub>
                        <m:r>
                          <a:rPr lang="en-US" sz="2400" b="0" i="1" smtClean="0">
                            <a:solidFill>
                              <a:srgbClr val="0070C0"/>
                            </a:solidFill>
                            <a:latin typeface="Cambria Math" panose="02040503050406030204" pitchFamily="18" charset="0"/>
                          </a:rPr>
                          <m:t>1</m:t>
                        </m:r>
                      </m:sub>
                    </m:sSub>
                    <m:r>
                      <a:rPr lang="en-US" sz="2400" b="0" i="1" smtClean="0">
                        <a:solidFill>
                          <a:srgbClr val="0070C0"/>
                        </a:solidFill>
                        <a:latin typeface="Cambria Math" panose="02040503050406030204" pitchFamily="18" charset="0"/>
                      </a:rPr>
                      <m:t>,</m:t>
                    </m:r>
                    <m:sSub>
                      <m:sSubPr>
                        <m:ctrlPr>
                          <a:rPr lang="en-US" sz="2400" b="0" i="1" smtClean="0">
                            <a:solidFill>
                              <a:srgbClr val="0070C0"/>
                            </a:solidFill>
                            <a:latin typeface="Cambria Math" panose="02040503050406030204" pitchFamily="18" charset="0"/>
                          </a:rPr>
                        </m:ctrlPr>
                      </m:sSubPr>
                      <m:e>
                        <m:r>
                          <a:rPr lang="en-US" sz="2400" b="0" i="1" smtClean="0">
                            <a:solidFill>
                              <a:srgbClr val="0070C0"/>
                            </a:solidFill>
                            <a:latin typeface="Cambria Math" panose="02040503050406030204" pitchFamily="18" charset="0"/>
                          </a:rPr>
                          <m:t>𝑦</m:t>
                        </m:r>
                      </m:e>
                      <m:sub>
                        <m:r>
                          <a:rPr lang="en-US" sz="2400" b="0" i="1" smtClean="0">
                            <a:solidFill>
                              <a:srgbClr val="0070C0"/>
                            </a:solidFill>
                            <a:latin typeface="Cambria Math" panose="02040503050406030204" pitchFamily="18" charset="0"/>
                          </a:rPr>
                          <m:t>2</m:t>
                        </m:r>
                      </m:sub>
                    </m:sSub>
                    <m:r>
                      <a:rPr lang="en-US" sz="2400" b="0" i="1" smtClean="0">
                        <a:solidFill>
                          <a:srgbClr val="0070C0"/>
                        </a:solidFill>
                        <a:latin typeface="Cambria Math" panose="02040503050406030204" pitchFamily="18" charset="0"/>
                      </a:rPr>
                      <m:t>,</m:t>
                    </m:r>
                    <m:sSub>
                      <m:sSubPr>
                        <m:ctrlPr>
                          <a:rPr lang="en-US" sz="2400" b="0" i="1" smtClean="0">
                            <a:solidFill>
                              <a:srgbClr val="0070C0"/>
                            </a:solidFill>
                            <a:latin typeface="Cambria Math" panose="02040503050406030204" pitchFamily="18" charset="0"/>
                          </a:rPr>
                        </m:ctrlPr>
                      </m:sSubPr>
                      <m:e>
                        <m:r>
                          <a:rPr lang="en-US" sz="2400" b="0" i="1" smtClean="0">
                            <a:solidFill>
                              <a:srgbClr val="0070C0"/>
                            </a:solidFill>
                            <a:latin typeface="Cambria Math" panose="02040503050406030204" pitchFamily="18" charset="0"/>
                          </a:rPr>
                          <m:t>𝑦</m:t>
                        </m:r>
                      </m:e>
                      <m:sub>
                        <m:r>
                          <a:rPr lang="en-US" sz="2400" b="0" i="1" smtClean="0">
                            <a:solidFill>
                              <a:srgbClr val="0070C0"/>
                            </a:solidFill>
                            <a:latin typeface="Cambria Math" panose="02040503050406030204" pitchFamily="18" charset="0"/>
                          </a:rPr>
                          <m:t>3</m:t>
                        </m:r>
                      </m:sub>
                    </m:sSub>
                    <m:r>
                      <a:rPr lang="en-US" sz="2400" b="0" i="1" smtClean="0">
                        <a:solidFill>
                          <a:srgbClr val="0070C0"/>
                        </a:solidFill>
                        <a:latin typeface="Cambria Math" panose="02040503050406030204" pitchFamily="18" charset="0"/>
                      </a:rPr>
                      <m:t>,</m:t>
                    </m:r>
                    <m:sSub>
                      <m:sSubPr>
                        <m:ctrlPr>
                          <a:rPr lang="en-US" sz="2400" b="0" i="1" smtClean="0">
                            <a:solidFill>
                              <a:srgbClr val="0070C0"/>
                            </a:solidFill>
                            <a:latin typeface="Cambria Math" panose="02040503050406030204" pitchFamily="18" charset="0"/>
                          </a:rPr>
                        </m:ctrlPr>
                      </m:sSubPr>
                      <m:e>
                        <m:r>
                          <a:rPr lang="en-US" sz="2400" b="0" i="1" smtClean="0">
                            <a:solidFill>
                              <a:srgbClr val="0070C0"/>
                            </a:solidFill>
                            <a:latin typeface="Cambria Math" panose="02040503050406030204" pitchFamily="18" charset="0"/>
                          </a:rPr>
                          <m:t>𝑦</m:t>
                        </m:r>
                      </m:e>
                      <m:sub>
                        <m:r>
                          <a:rPr lang="en-US" sz="2400" b="0" i="1" smtClean="0">
                            <a:solidFill>
                              <a:srgbClr val="0070C0"/>
                            </a:solidFill>
                            <a:latin typeface="Cambria Math" panose="02040503050406030204" pitchFamily="18" charset="0"/>
                          </a:rPr>
                          <m:t>5</m:t>
                        </m:r>
                      </m:sub>
                    </m:sSub>
                    <m:r>
                      <a:rPr lang="en-US" sz="2400" b="0" i="1" smtClean="0">
                        <a:solidFill>
                          <a:srgbClr val="0070C0"/>
                        </a:solidFill>
                        <a:latin typeface="Cambria Math" panose="02040503050406030204" pitchFamily="18" charset="0"/>
                      </a:rPr>
                      <m:t>,</m:t>
                    </m:r>
                    <m:sSub>
                      <m:sSubPr>
                        <m:ctrlPr>
                          <a:rPr lang="en-US" sz="2400" b="0" i="1" smtClean="0">
                            <a:solidFill>
                              <a:srgbClr val="0070C0"/>
                            </a:solidFill>
                            <a:latin typeface="Cambria Math" panose="02040503050406030204" pitchFamily="18" charset="0"/>
                          </a:rPr>
                        </m:ctrlPr>
                      </m:sSubPr>
                      <m:e>
                        <m:r>
                          <a:rPr lang="en-US" sz="2400" b="0" i="1" smtClean="0">
                            <a:solidFill>
                              <a:srgbClr val="0070C0"/>
                            </a:solidFill>
                            <a:latin typeface="Cambria Math" panose="02040503050406030204" pitchFamily="18" charset="0"/>
                          </a:rPr>
                          <m:t>𝑦</m:t>
                        </m:r>
                      </m:e>
                      <m:sub>
                        <m:r>
                          <a:rPr lang="en-US" sz="2400" b="0" i="1" smtClean="0">
                            <a:solidFill>
                              <a:srgbClr val="0070C0"/>
                            </a:solidFill>
                            <a:latin typeface="Cambria Math" panose="02040503050406030204" pitchFamily="18" charset="0"/>
                          </a:rPr>
                          <m:t>2</m:t>
                        </m:r>
                      </m:sub>
                    </m:sSub>
                    <m:r>
                      <a:rPr lang="en-US" sz="2400" b="0" i="1" smtClean="0">
                        <a:solidFill>
                          <a:srgbClr val="0070C0"/>
                        </a:solidFill>
                        <a:latin typeface="Cambria Math" panose="02040503050406030204" pitchFamily="18" charset="0"/>
                      </a:rPr>
                      <m:t>,</m:t>
                    </m:r>
                  </m:oMath>
                </a14:m>
                <a:r>
                  <a:rPr lang="en-US" sz="2400" dirty="0">
                    <a:solidFill>
                      <a:srgbClr val="0070C0"/>
                    </a:solidFill>
                    <a:latin typeface="Candara" panose="020E0502030303020204" pitchFamily="34" charset="0"/>
                  </a:rPr>
                  <a:t> </a:t>
                </a:r>
                <a:r>
                  <a:rPr lang="en-US" sz="2400" dirty="0">
                    <a:solidFill>
                      <a:srgbClr val="000000"/>
                    </a:solidFill>
                    <a:latin typeface="Candara" panose="020E0502030303020204" pitchFamily="34" charset="0"/>
                  </a:rPr>
                  <a:t>rest of evaluations of </a:t>
                </a:r>
                <a14:m>
                  <m:oMath xmlns:m="http://schemas.openxmlformats.org/officeDocument/2006/math">
                    <m:r>
                      <a:rPr lang="en-US" sz="2400" b="0" i="1" smtClean="0">
                        <a:solidFill>
                          <a:srgbClr val="0070C0"/>
                        </a:solidFill>
                        <a:latin typeface="Cambria Math" panose="02040503050406030204" pitchFamily="18" charset="0"/>
                      </a:rPr>
                      <m:t>h</m:t>
                    </m:r>
                  </m:oMath>
                </a14:m>
                <a:r>
                  <a:rPr lang="en-US" sz="2400" dirty="0">
                    <a:solidFill>
                      <a:srgbClr val="0070C0"/>
                    </a:solidFill>
                    <a:latin typeface="Candara" panose="020E0502030303020204" pitchFamily="34" charset="0"/>
                  </a:rPr>
                  <a:t>)</a:t>
                </a:r>
                <a:endParaRPr lang="en-US" sz="2400" dirty="0" err="1">
                  <a:solidFill>
                    <a:srgbClr val="0070C0"/>
                  </a:solidFill>
                  <a:latin typeface="Candara" panose="020E0502030303020204" pitchFamily="34" charset="0"/>
                </a:endParaRPr>
              </a:p>
            </p:txBody>
          </p:sp>
        </mc:Choice>
        <mc:Fallback xmlns="">
          <p:sp>
            <p:nvSpPr>
              <p:cNvPr id="9" name="TextBox 8">
                <a:extLst>
                  <a:ext uri="{FF2B5EF4-FFF2-40B4-BE49-F238E27FC236}">
                    <a16:creationId xmlns:a16="http://schemas.microsoft.com/office/drawing/2014/main" id="{41683125-662F-A2C0-57FF-154B4B2CA33F}"/>
                  </a:ext>
                </a:extLst>
              </p:cNvPr>
              <p:cNvSpPr txBox="1">
                <a:spLocks noRot="1" noChangeAspect="1" noMove="1" noResize="1" noEditPoints="1" noAdjustHandles="1" noChangeArrowheads="1" noChangeShapeType="1" noTextEdit="1"/>
              </p:cNvSpPr>
              <p:nvPr/>
            </p:nvSpPr>
            <p:spPr>
              <a:xfrm>
                <a:off x="841248" y="365760"/>
                <a:ext cx="7605608" cy="1200329"/>
              </a:xfrm>
              <a:prstGeom prst="rect">
                <a:avLst/>
              </a:prstGeom>
              <a:blipFill>
                <a:blip r:embed="rId3"/>
                <a:stretch>
                  <a:fillRect l="-1333" t="-4167" r="-167" b="-93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4B0956F8-B25F-9FA9-69D4-D5021B4B0078}"/>
                  </a:ext>
                </a:extLst>
              </p:cNvPr>
              <p:cNvSpPr txBox="1"/>
              <p:nvPr/>
            </p:nvSpPr>
            <p:spPr>
              <a:xfrm>
                <a:off x="841248" y="2287485"/>
                <a:ext cx="1168140" cy="461665"/>
              </a:xfrm>
              <a:prstGeom prst="rect">
                <a:avLst/>
              </a:prstGeom>
              <a:noFill/>
            </p:spPr>
            <p:txBody>
              <a:bodyPr wrap="none" rtlCol="0">
                <a:spAutoFit/>
              </a:bodyPr>
              <a:lstStyle/>
              <a:p>
                <a:r>
                  <a:rPr lang="en-US" sz="2400" dirty="0">
                    <a:latin typeface="Candara" panose="020E0502030303020204" pitchFamily="34" charset="0"/>
                  </a:rPr>
                  <a:t>Run </a:t>
                </a:r>
                <a14:m>
                  <m:oMath xmlns:m="http://schemas.openxmlformats.org/officeDocument/2006/math">
                    <m:sSub>
                      <m:sSubPr>
                        <m:ctrlPr>
                          <a:rPr lang="en-US" sz="2400" i="1">
                            <a:solidFill>
                              <a:srgbClr val="FF0000"/>
                            </a:solidFill>
                            <a:latin typeface="Cambria Math" panose="02040503050406030204" pitchFamily="18" charset="0"/>
                          </a:rPr>
                        </m:ctrlPr>
                      </m:sSubPr>
                      <m:e>
                        <m:r>
                          <a:rPr lang="en-US" sz="2400" i="1">
                            <a:solidFill>
                              <a:srgbClr val="FF0000"/>
                            </a:solidFill>
                            <a:latin typeface="Cambria Math" panose="02040503050406030204" pitchFamily="18" charset="0"/>
                          </a:rPr>
                          <m:t>𝐴</m:t>
                        </m:r>
                      </m:e>
                      <m:sub>
                        <m:r>
                          <a:rPr lang="en-US" sz="2400" i="1">
                            <a:solidFill>
                              <a:srgbClr val="FF0000"/>
                            </a:solidFill>
                            <a:latin typeface="Cambria Math" panose="02040503050406030204" pitchFamily="18" charset="0"/>
                          </a:rPr>
                          <m:t>1</m:t>
                        </m:r>
                      </m:sub>
                    </m:sSub>
                  </m:oMath>
                </a14:m>
                <a:r>
                  <a:rPr lang="en-US" sz="2400" dirty="0">
                    <a:latin typeface="Candara" panose="020E0502030303020204" pitchFamily="34" charset="0"/>
                  </a:rPr>
                  <a:t> </a:t>
                </a:r>
              </a:p>
            </p:txBody>
          </p:sp>
        </mc:Choice>
        <mc:Fallback xmlns="">
          <p:sp>
            <p:nvSpPr>
              <p:cNvPr id="16" name="TextBox 15">
                <a:extLst>
                  <a:ext uri="{FF2B5EF4-FFF2-40B4-BE49-F238E27FC236}">
                    <a16:creationId xmlns:a16="http://schemas.microsoft.com/office/drawing/2014/main" id="{4B0956F8-B25F-9FA9-69D4-D5021B4B0078}"/>
                  </a:ext>
                </a:extLst>
              </p:cNvPr>
              <p:cNvSpPr txBox="1">
                <a:spLocks noRot="1" noChangeAspect="1" noMove="1" noResize="1" noEditPoints="1" noAdjustHandles="1" noChangeArrowheads="1" noChangeShapeType="1" noTextEdit="1"/>
              </p:cNvSpPr>
              <p:nvPr/>
            </p:nvSpPr>
            <p:spPr>
              <a:xfrm>
                <a:off x="841248" y="2287485"/>
                <a:ext cx="1168140" cy="461665"/>
              </a:xfrm>
              <a:prstGeom prst="rect">
                <a:avLst/>
              </a:prstGeom>
              <a:blipFill>
                <a:blip r:embed="rId4"/>
                <a:stretch>
                  <a:fillRect l="-8602" t="-8108" b="-297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6E26E0D3-952C-E63A-3BC5-DFCEC24205BC}"/>
                  </a:ext>
                </a:extLst>
              </p:cNvPr>
              <p:cNvSpPr txBox="1"/>
              <p:nvPr/>
            </p:nvSpPr>
            <p:spPr>
              <a:xfrm>
                <a:off x="841248" y="2927909"/>
                <a:ext cx="1491370" cy="461665"/>
              </a:xfrm>
              <a:prstGeom prst="rect">
                <a:avLst/>
              </a:prstGeom>
              <a:noFill/>
            </p:spPr>
            <p:txBody>
              <a:bodyPr wrap="none" rtlCol="0">
                <a:spAutoFit/>
              </a:bodyPr>
              <a:lstStyle/>
              <a:p>
                <a:pPr algn="l"/>
                <a:r>
                  <a:rPr lang="en-US" sz="2400" b="0" dirty="0">
                    <a:latin typeface="Candara" panose="020E0502030303020204" pitchFamily="34" charset="0"/>
                  </a:rPr>
                  <a:t>1. </a:t>
                </a:r>
                <a14:m>
                  <m:oMath xmlns:m="http://schemas.openxmlformats.org/officeDocument/2006/math">
                    <m:d>
                      <m:dPr>
                        <m:ctrlPr>
                          <a:rPr lang="en-US" sz="2400" b="0" i="1" smtClean="0">
                            <a:solidFill>
                              <a:srgbClr val="0070C0"/>
                            </a:solidFill>
                            <a:latin typeface="Cambria Math" panose="02040503050406030204" pitchFamily="18" charset="0"/>
                          </a:rPr>
                        </m:ctrlPr>
                      </m:dPr>
                      <m:e>
                        <m:sSub>
                          <m:sSubPr>
                            <m:ctrlPr>
                              <a:rPr lang="en-US" sz="2400" b="0" i="1" smtClean="0">
                                <a:solidFill>
                                  <a:srgbClr val="C00000"/>
                                </a:solidFill>
                                <a:latin typeface="Cambria Math" panose="02040503050406030204" pitchFamily="18" charset="0"/>
                              </a:rPr>
                            </m:ctrlPr>
                          </m:sSubPr>
                          <m:e>
                            <m:r>
                              <a:rPr lang="en-US" sz="2400" b="0" i="1" smtClean="0">
                                <a:solidFill>
                                  <a:srgbClr val="C00000"/>
                                </a:solidFill>
                                <a:latin typeface="Cambria Math" panose="02040503050406030204" pitchFamily="18" charset="0"/>
                              </a:rPr>
                              <m:t>𝑎</m:t>
                            </m:r>
                          </m:e>
                          <m:sub>
                            <m:r>
                              <a:rPr lang="en-US" sz="2400" b="0" i="1" smtClean="0">
                                <a:solidFill>
                                  <a:srgbClr val="C00000"/>
                                </a:solidFill>
                                <a:latin typeface="Cambria Math" panose="02040503050406030204" pitchFamily="18" charset="0"/>
                              </a:rPr>
                              <m:t>1</m:t>
                            </m:r>
                          </m:sub>
                        </m:sSub>
                        <m:r>
                          <a:rPr lang="en-US" sz="2400" b="0" i="1" smtClean="0">
                            <a:solidFill>
                              <a:srgbClr val="0070C0"/>
                            </a:solidFill>
                            <a:latin typeface="Cambria Math" panose="02040503050406030204" pitchFamily="18" charset="0"/>
                          </a:rPr>
                          <m:t>,</m:t>
                        </m:r>
                        <m:sSub>
                          <m:sSubPr>
                            <m:ctrlPr>
                              <a:rPr lang="en-US" sz="2400" b="0" i="1" smtClean="0">
                                <a:solidFill>
                                  <a:srgbClr val="0070C0"/>
                                </a:solidFill>
                                <a:latin typeface="Cambria Math" panose="02040503050406030204" pitchFamily="18" charset="0"/>
                              </a:rPr>
                            </m:ctrlPr>
                          </m:sSubPr>
                          <m:e>
                            <m:r>
                              <a:rPr lang="en-US" sz="2400" b="0" i="1" smtClean="0">
                                <a:solidFill>
                                  <a:srgbClr val="0070C0"/>
                                </a:solidFill>
                                <a:latin typeface="Cambria Math" panose="02040503050406030204" pitchFamily="18" charset="0"/>
                              </a:rPr>
                              <m:t>𝑀</m:t>
                            </m:r>
                          </m:e>
                          <m:sub>
                            <m:r>
                              <a:rPr lang="en-US" sz="2400" b="0" i="1" smtClean="0">
                                <a:solidFill>
                                  <a:srgbClr val="0070C0"/>
                                </a:solidFill>
                                <a:latin typeface="Cambria Math" panose="02040503050406030204" pitchFamily="18" charset="0"/>
                              </a:rPr>
                              <m:t>1</m:t>
                            </m:r>
                          </m:sub>
                        </m:sSub>
                      </m:e>
                    </m:d>
                  </m:oMath>
                </a14:m>
                <a:endParaRPr lang="en-US" sz="2400" dirty="0" err="1">
                  <a:solidFill>
                    <a:srgbClr val="0070C0"/>
                  </a:solidFill>
                  <a:latin typeface="Candara" panose="020E0502030303020204" pitchFamily="34" charset="0"/>
                </a:endParaRPr>
              </a:p>
            </p:txBody>
          </p:sp>
        </mc:Choice>
        <mc:Fallback xmlns="">
          <p:sp>
            <p:nvSpPr>
              <p:cNvPr id="17" name="TextBox 16">
                <a:extLst>
                  <a:ext uri="{FF2B5EF4-FFF2-40B4-BE49-F238E27FC236}">
                    <a16:creationId xmlns:a16="http://schemas.microsoft.com/office/drawing/2014/main" id="{6E26E0D3-952C-E63A-3BC5-DFCEC24205BC}"/>
                  </a:ext>
                </a:extLst>
              </p:cNvPr>
              <p:cNvSpPr txBox="1">
                <a:spLocks noRot="1" noChangeAspect="1" noMove="1" noResize="1" noEditPoints="1" noAdjustHandles="1" noChangeArrowheads="1" noChangeShapeType="1" noTextEdit="1"/>
              </p:cNvSpPr>
              <p:nvPr/>
            </p:nvSpPr>
            <p:spPr>
              <a:xfrm>
                <a:off x="841248" y="2927909"/>
                <a:ext cx="1491370" cy="461665"/>
              </a:xfrm>
              <a:prstGeom prst="rect">
                <a:avLst/>
              </a:prstGeom>
              <a:blipFill>
                <a:blip r:embed="rId5"/>
                <a:stretch>
                  <a:fillRect l="-6780" t="-8108" b="-297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B8AA8F43-BD9B-A8CC-4853-86B6D814F5FA}"/>
                  </a:ext>
                </a:extLst>
              </p:cNvPr>
              <p:cNvSpPr txBox="1"/>
              <p:nvPr/>
            </p:nvSpPr>
            <p:spPr>
              <a:xfrm rot="1542027">
                <a:off x="1586051" y="1020870"/>
                <a:ext cx="382389" cy="646331"/>
              </a:xfrm>
              <a:prstGeom prst="rect">
                <a:avLst/>
              </a:prstGeom>
              <a:noFill/>
            </p:spPr>
            <p:txBody>
              <a:bodyPr wrap="square" rtlCol="0">
                <a:spAutoFit/>
              </a:bodyPr>
              <a:lstStyle/>
              <a:p>
                <a:pPr algn="l"/>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m:t>
                      </m:r>
                    </m:oMath>
                  </m:oMathPara>
                </a14:m>
                <a:endParaRPr lang="en-US" sz="3600" dirty="0" err="1">
                  <a:latin typeface="Candara" panose="020E0502030303020204" pitchFamily="34" charset="0"/>
                </a:endParaRPr>
              </a:p>
            </p:txBody>
          </p:sp>
        </mc:Choice>
        <mc:Fallback xmlns="">
          <p:sp>
            <p:nvSpPr>
              <p:cNvPr id="19" name="TextBox 18">
                <a:extLst>
                  <a:ext uri="{FF2B5EF4-FFF2-40B4-BE49-F238E27FC236}">
                    <a16:creationId xmlns:a16="http://schemas.microsoft.com/office/drawing/2014/main" id="{B8AA8F43-BD9B-A8CC-4853-86B6D814F5FA}"/>
                  </a:ext>
                </a:extLst>
              </p:cNvPr>
              <p:cNvSpPr txBox="1">
                <a:spLocks noRot="1" noChangeAspect="1" noMove="1" noResize="1" noEditPoints="1" noAdjustHandles="1" noChangeArrowheads="1" noChangeShapeType="1" noTextEdit="1"/>
              </p:cNvSpPr>
              <p:nvPr/>
            </p:nvSpPr>
            <p:spPr>
              <a:xfrm rot="1542027">
                <a:off x="1586051" y="1020870"/>
                <a:ext cx="382389" cy="646331"/>
              </a:xfrm>
              <a:prstGeom prst="rect">
                <a:avLst/>
              </a:prstGeom>
              <a:blipFill>
                <a:blip r:embed="rId6"/>
                <a:stretch>
                  <a:fillRect l="-28000" t="-1667" r="-16000" b="-2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5E5B7A58-32BD-01F9-4F6A-95695ECEFA40}"/>
                  </a:ext>
                </a:extLst>
              </p:cNvPr>
              <p:cNvSpPr txBox="1"/>
              <p:nvPr/>
            </p:nvSpPr>
            <p:spPr>
              <a:xfrm>
                <a:off x="841248" y="3387016"/>
                <a:ext cx="1540871" cy="461665"/>
              </a:xfrm>
              <a:prstGeom prst="rect">
                <a:avLst/>
              </a:prstGeom>
              <a:noFill/>
            </p:spPr>
            <p:txBody>
              <a:bodyPr wrap="none" rtlCol="0">
                <a:spAutoFit/>
              </a:bodyPr>
              <a:lstStyle/>
              <a:p>
                <a:pPr algn="l"/>
                <a:r>
                  <a:rPr lang="en-US" sz="2400" dirty="0">
                    <a:latin typeface="Candara" panose="020E0502030303020204" pitchFamily="34" charset="0"/>
                  </a:rPr>
                  <a:t>2</a:t>
                </a:r>
                <a:r>
                  <a:rPr lang="en-US" sz="2400" b="0" dirty="0">
                    <a:latin typeface="Candara" panose="020E0502030303020204" pitchFamily="34" charset="0"/>
                  </a:rPr>
                  <a:t>.</a:t>
                </a:r>
                <a:r>
                  <a:rPr lang="en-US" sz="2400" b="0" dirty="0">
                    <a:solidFill>
                      <a:srgbClr val="0070C0"/>
                    </a:solidFill>
                    <a:latin typeface="Candara" panose="020E0502030303020204" pitchFamily="34" charset="0"/>
                  </a:rPr>
                  <a:t> </a:t>
                </a:r>
                <a14:m>
                  <m:oMath xmlns:m="http://schemas.openxmlformats.org/officeDocument/2006/math">
                    <m:d>
                      <m:dPr>
                        <m:ctrlPr>
                          <a:rPr lang="en-US" sz="2400" b="0" i="1" smtClean="0">
                            <a:solidFill>
                              <a:srgbClr val="0070C0"/>
                            </a:solidFill>
                            <a:latin typeface="Cambria Math" panose="02040503050406030204" pitchFamily="18" charset="0"/>
                          </a:rPr>
                        </m:ctrlPr>
                      </m:dPr>
                      <m:e>
                        <m:sSub>
                          <m:sSubPr>
                            <m:ctrlPr>
                              <a:rPr lang="en-US" sz="2400" b="0" i="1" smtClean="0">
                                <a:solidFill>
                                  <a:srgbClr val="C00000"/>
                                </a:solidFill>
                                <a:latin typeface="Cambria Math" panose="02040503050406030204" pitchFamily="18" charset="0"/>
                              </a:rPr>
                            </m:ctrlPr>
                          </m:sSubPr>
                          <m:e>
                            <m:r>
                              <a:rPr lang="en-US" sz="2400" b="0" i="1" smtClean="0">
                                <a:solidFill>
                                  <a:srgbClr val="C00000"/>
                                </a:solidFill>
                                <a:latin typeface="Cambria Math" panose="02040503050406030204" pitchFamily="18" charset="0"/>
                              </a:rPr>
                              <m:t>𝑎</m:t>
                            </m:r>
                          </m:e>
                          <m:sub>
                            <m:r>
                              <a:rPr lang="en-US" sz="2400" b="0" i="1" smtClean="0">
                                <a:solidFill>
                                  <a:srgbClr val="C00000"/>
                                </a:solidFill>
                                <a:latin typeface="Cambria Math" panose="02040503050406030204" pitchFamily="18" charset="0"/>
                              </a:rPr>
                              <m:t>2</m:t>
                            </m:r>
                          </m:sub>
                        </m:sSub>
                        <m:r>
                          <a:rPr lang="en-US" sz="2400" b="0" i="1" smtClean="0">
                            <a:solidFill>
                              <a:srgbClr val="0070C0"/>
                            </a:solidFill>
                            <a:latin typeface="Cambria Math" panose="02040503050406030204" pitchFamily="18" charset="0"/>
                          </a:rPr>
                          <m:t>,</m:t>
                        </m:r>
                        <m:sSub>
                          <m:sSubPr>
                            <m:ctrlPr>
                              <a:rPr lang="en-US" sz="2400" b="0" i="1" smtClean="0">
                                <a:solidFill>
                                  <a:srgbClr val="0070C0"/>
                                </a:solidFill>
                                <a:latin typeface="Cambria Math" panose="02040503050406030204" pitchFamily="18" charset="0"/>
                              </a:rPr>
                            </m:ctrlPr>
                          </m:sSubPr>
                          <m:e>
                            <m:r>
                              <a:rPr lang="en-US" sz="2400" b="0" i="1" smtClean="0">
                                <a:solidFill>
                                  <a:srgbClr val="0070C0"/>
                                </a:solidFill>
                                <a:latin typeface="Cambria Math" panose="02040503050406030204" pitchFamily="18" charset="0"/>
                              </a:rPr>
                              <m:t>𝑀</m:t>
                            </m:r>
                          </m:e>
                          <m:sub>
                            <m:r>
                              <a:rPr lang="en-US" sz="2400" b="0" i="1" smtClean="0">
                                <a:solidFill>
                                  <a:srgbClr val="0070C0"/>
                                </a:solidFill>
                                <a:latin typeface="Cambria Math" panose="02040503050406030204" pitchFamily="18" charset="0"/>
                              </a:rPr>
                              <m:t>2</m:t>
                            </m:r>
                          </m:sub>
                        </m:sSub>
                      </m:e>
                    </m:d>
                  </m:oMath>
                </a14:m>
                <a:endParaRPr lang="en-US" sz="2400" dirty="0" err="1">
                  <a:latin typeface="Candara" panose="020E0502030303020204" pitchFamily="34" charset="0"/>
                </a:endParaRPr>
              </a:p>
            </p:txBody>
          </p:sp>
        </mc:Choice>
        <mc:Fallback xmlns="">
          <p:sp>
            <p:nvSpPr>
              <p:cNvPr id="20" name="TextBox 19">
                <a:extLst>
                  <a:ext uri="{FF2B5EF4-FFF2-40B4-BE49-F238E27FC236}">
                    <a16:creationId xmlns:a16="http://schemas.microsoft.com/office/drawing/2014/main" id="{5E5B7A58-32BD-01F9-4F6A-95695ECEFA40}"/>
                  </a:ext>
                </a:extLst>
              </p:cNvPr>
              <p:cNvSpPr txBox="1">
                <a:spLocks noRot="1" noChangeAspect="1" noMove="1" noResize="1" noEditPoints="1" noAdjustHandles="1" noChangeArrowheads="1" noChangeShapeType="1" noTextEdit="1"/>
              </p:cNvSpPr>
              <p:nvPr/>
            </p:nvSpPr>
            <p:spPr>
              <a:xfrm>
                <a:off x="841248" y="3387016"/>
                <a:ext cx="1540871" cy="461665"/>
              </a:xfrm>
              <a:prstGeom prst="rect">
                <a:avLst/>
              </a:prstGeom>
              <a:blipFill>
                <a:blip r:embed="rId7"/>
                <a:stretch>
                  <a:fillRect l="-6557" t="-5405" b="-297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1B2C006B-50E8-24B3-D035-D096347A9D35}"/>
                  </a:ext>
                </a:extLst>
              </p:cNvPr>
              <p:cNvSpPr txBox="1"/>
              <p:nvPr/>
            </p:nvSpPr>
            <p:spPr>
              <a:xfrm rot="1542027">
                <a:off x="2026172" y="1020870"/>
                <a:ext cx="382389" cy="646331"/>
              </a:xfrm>
              <a:prstGeom prst="rect">
                <a:avLst/>
              </a:prstGeom>
              <a:noFill/>
            </p:spPr>
            <p:txBody>
              <a:bodyPr wrap="square" rtlCol="0">
                <a:spAutoFit/>
              </a:bodyPr>
              <a:lstStyle/>
              <a:p>
                <a:pPr algn="l"/>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m:t>
                      </m:r>
                    </m:oMath>
                  </m:oMathPara>
                </a14:m>
                <a:endParaRPr lang="en-US" sz="3600" dirty="0" err="1">
                  <a:latin typeface="Candara" panose="020E0502030303020204" pitchFamily="34" charset="0"/>
                </a:endParaRPr>
              </a:p>
            </p:txBody>
          </p:sp>
        </mc:Choice>
        <mc:Fallback xmlns="">
          <p:sp>
            <p:nvSpPr>
              <p:cNvPr id="21" name="TextBox 20">
                <a:extLst>
                  <a:ext uri="{FF2B5EF4-FFF2-40B4-BE49-F238E27FC236}">
                    <a16:creationId xmlns:a16="http://schemas.microsoft.com/office/drawing/2014/main" id="{1B2C006B-50E8-24B3-D035-D096347A9D35}"/>
                  </a:ext>
                </a:extLst>
              </p:cNvPr>
              <p:cNvSpPr txBox="1">
                <a:spLocks noRot="1" noChangeAspect="1" noMove="1" noResize="1" noEditPoints="1" noAdjustHandles="1" noChangeArrowheads="1" noChangeShapeType="1" noTextEdit="1"/>
              </p:cNvSpPr>
              <p:nvPr/>
            </p:nvSpPr>
            <p:spPr>
              <a:xfrm rot="1542027">
                <a:off x="2026172" y="1020870"/>
                <a:ext cx="382389" cy="646331"/>
              </a:xfrm>
              <a:prstGeom prst="rect">
                <a:avLst/>
              </a:prstGeom>
              <a:blipFill>
                <a:blip r:embed="rId8"/>
                <a:stretch>
                  <a:fillRect l="-25490" t="-1667" r="-15686" b="-2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F68462B6-6990-1A56-68C3-ED8CD18A8216}"/>
                  </a:ext>
                </a:extLst>
              </p:cNvPr>
              <p:cNvSpPr txBox="1"/>
              <p:nvPr/>
            </p:nvSpPr>
            <p:spPr>
              <a:xfrm>
                <a:off x="2190479" y="2927908"/>
                <a:ext cx="893258"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i="1" smtClean="0">
                          <a:solidFill>
                            <a:srgbClr val="0070C0"/>
                          </a:solidFill>
                          <a:latin typeface="Cambria Math" panose="02040503050406030204" pitchFamily="18" charset="0"/>
                        </a:rPr>
                        <m:t>→</m:t>
                      </m:r>
                      <m:sSub>
                        <m:sSubPr>
                          <m:ctrlPr>
                            <a:rPr lang="en-US" sz="2400" i="1">
                              <a:solidFill>
                                <a:srgbClr val="0070C0"/>
                              </a:solidFill>
                              <a:latin typeface="Cambria Math" panose="02040503050406030204" pitchFamily="18" charset="0"/>
                            </a:rPr>
                          </m:ctrlPr>
                        </m:sSubPr>
                        <m:e>
                          <m:r>
                            <a:rPr lang="en-US" sz="2400" i="1">
                              <a:solidFill>
                                <a:srgbClr val="0070C0"/>
                              </a:solidFill>
                              <a:latin typeface="Cambria Math" panose="02040503050406030204" pitchFamily="18" charset="0"/>
                            </a:rPr>
                            <m:t>𝑦</m:t>
                          </m:r>
                        </m:e>
                        <m:sub>
                          <m:r>
                            <a:rPr lang="en-US" sz="2400" i="1">
                              <a:solidFill>
                                <a:srgbClr val="0070C0"/>
                              </a:solidFill>
                              <a:latin typeface="Cambria Math" panose="02040503050406030204" pitchFamily="18" charset="0"/>
                            </a:rPr>
                            <m:t>1</m:t>
                          </m:r>
                        </m:sub>
                      </m:sSub>
                    </m:oMath>
                  </m:oMathPara>
                </a14:m>
                <a:endParaRPr lang="en-US" sz="2400" dirty="0" err="1">
                  <a:solidFill>
                    <a:srgbClr val="0070C0"/>
                  </a:solidFill>
                  <a:latin typeface="Candara" panose="020E0502030303020204" pitchFamily="34" charset="0"/>
                </a:endParaRPr>
              </a:p>
            </p:txBody>
          </p:sp>
        </mc:Choice>
        <mc:Fallback xmlns="">
          <p:sp>
            <p:nvSpPr>
              <p:cNvPr id="22" name="TextBox 21">
                <a:extLst>
                  <a:ext uri="{FF2B5EF4-FFF2-40B4-BE49-F238E27FC236}">
                    <a16:creationId xmlns:a16="http://schemas.microsoft.com/office/drawing/2014/main" id="{F68462B6-6990-1A56-68C3-ED8CD18A8216}"/>
                  </a:ext>
                </a:extLst>
              </p:cNvPr>
              <p:cNvSpPr txBox="1">
                <a:spLocks noRot="1" noChangeAspect="1" noMove="1" noResize="1" noEditPoints="1" noAdjustHandles="1" noChangeArrowheads="1" noChangeShapeType="1" noTextEdit="1"/>
              </p:cNvSpPr>
              <p:nvPr/>
            </p:nvSpPr>
            <p:spPr>
              <a:xfrm>
                <a:off x="2190479" y="2927908"/>
                <a:ext cx="893258" cy="461665"/>
              </a:xfrm>
              <a:prstGeom prst="rect">
                <a:avLst/>
              </a:prstGeom>
              <a:blipFill>
                <a:blip r:embed="rId9"/>
                <a:stretch>
                  <a:fillRect b="-108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4F8B7E30-6CB8-A225-27FC-79ED2AEB89FD}"/>
                  </a:ext>
                </a:extLst>
              </p:cNvPr>
              <p:cNvSpPr txBox="1"/>
              <p:nvPr/>
            </p:nvSpPr>
            <p:spPr>
              <a:xfrm>
                <a:off x="2183362" y="3403592"/>
                <a:ext cx="900375" cy="461665"/>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r>
                        <a:rPr lang="en-US" sz="2400" b="0" i="1" smtClean="0">
                          <a:solidFill>
                            <a:srgbClr val="0070C0"/>
                          </a:solidFill>
                          <a:latin typeface="Cambria Math" panose="02040503050406030204" pitchFamily="18" charset="0"/>
                        </a:rPr>
                        <m:t>→</m:t>
                      </m:r>
                      <m:sSub>
                        <m:sSubPr>
                          <m:ctrlPr>
                            <a:rPr lang="en-US" sz="2400" b="0" i="1" smtClean="0">
                              <a:solidFill>
                                <a:srgbClr val="0070C0"/>
                              </a:solidFill>
                              <a:latin typeface="Cambria Math" panose="02040503050406030204" pitchFamily="18" charset="0"/>
                            </a:rPr>
                          </m:ctrlPr>
                        </m:sSubPr>
                        <m:e>
                          <m:r>
                            <a:rPr lang="en-US" sz="2400" b="0" i="1" smtClean="0">
                              <a:solidFill>
                                <a:srgbClr val="0070C0"/>
                              </a:solidFill>
                              <a:latin typeface="Cambria Math" panose="02040503050406030204" pitchFamily="18" charset="0"/>
                            </a:rPr>
                            <m:t>𝑦</m:t>
                          </m:r>
                        </m:e>
                        <m:sub>
                          <m:r>
                            <a:rPr lang="en-US" sz="2400" b="0" i="1" smtClean="0">
                              <a:solidFill>
                                <a:srgbClr val="0070C0"/>
                              </a:solidFill>
                              <a:latin typeface="Cambria Math" panose="02040503050406030204" pitchFamily="18" charset="0"/>
                            </a:rPr>
                            <m:t>2</m:t>
                          </m:r>
                        </m:sub>
                      </m:sSub>
                    </m:oMath>
                  </m:oMathPara>
                </a14:m>
                <a:endParaRPr lang="en-US" sz="2400" dirty="0" err="1">
                  <a:solidFill>
                    <a:srgbClr val="0070C0"/>
                  </a:solidFill>
                  <a:latin typeface="Candara" panose="020E0502030303020204" pitchFamily="34" charset="0"/>
                </a:endParaRPr>
              </a:p>
            </p:txBody>
          </p:sp>
        </mc:Choice>
        <mc:Fallback xmlns="">
          <p:sp>
            <p:nvSpPr>
              <p:cNvPr id="23" name="TextBox 22">
                <a:extLst>
                  <a:ext uri="{FF2B5EF4-FFF2-40B4-BE49-F238E27FC236}">
                    <a16:creationId xmlns:a16="http://schemas.microsoft.com/office/drawing/2014/main" id="{4F8B7E30-6CB8-A225-27FC-79ED2AEB89FD}"/>
                  </a:ext>
                </a:extLst>
              </p:cNvPr>
              <p:cNvSpPr txBox="1">
                <a:spLocks noRot="1" noChangeAspect="1" noMove="1" noResize="1" noEditPoints="1" noAdjustHandles="1" noChangeArrowheads="1" noChangeShapeType="1" noTextEdit="1"/>
              </p:cNvSpPr>
              <p:nvPr/>
            </p:nvSpPr>
            <p:spPr>
              <a:xfrm>
                <a:off x="2183362" y="3403592"/>
                <a:ext cx="900375" cy="461665"/>
              </a:xfrm>
              <a:prstGeom prst="rect">
                <a:avLst/>
              </a:prstGeom>
              <a:blipFill>
                <a:blip r:embed="rId10"/>
                <a:stretch>
                  <a:fillRect b="-78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C1181B7F-2074-F9E4-AA64-296FE5EE7C08}"/>
                  </a:ext>
                </a:extLst>
              </p:cNvPr>
              <p:cNvSpPr txBox="1"/>
              <p:nvPr/>
            </p:nvSpPr>
            <p:spPr>
              <a:xfrm>
                <a:off x="841248" y="3862699"/>
                <a:ext cx="1547283" cy="461665"/>
              </a:xfrm>
              <a:prstGeom prst="rect">
                <a:avLst/>
              </a:prstGeom>
              <a:noFill/>
            </p:spPr>
            <p:txBody>
              <a:bodyPr wrap="none" rtlCol="0">
                <a:spAutoFit/>
              </a:bodyPr>
              <a:lstStyle/>
              <a:p>
                <a:pPr algn="l"/>
                <a:r>
                  <a:rPr lang="en-US" sz="2400" dirty="0">
                    <a:latin typeface="Candara" panose="020E0502030303020204" pitchFamily="34" charset="0"/>
                  </a:rPr>
                  <a:t>3</a:t>
                </a:r>
                <a:r>
                  <a:rPr lang="en-US" sz="2400" b="0" dirty="0">
                    <a:latin typeface="Candara" panose="020E0502030303020204" pitchFamily="34" charset="0"/>
                  </a:rPr>
                  <a:t>. </a:t>
                </a:r>
                <a14:m>
                  <m:oMath xmlns:m="http://schemas.openxmlformats.org/officeDocument/2006/math">
                    <m:d>
                      <m:dPr>
                        <m:ctrlPr>
                          <a:rPr lang="en-US" sz="2400" b="0" i="1" smtClean="0">
                            <a:solidFill>
                              <a:srgbClr val="0070C0"/>
                            </a:solidFill>
                            <a:latin typeface="Cambria Math" panose="02040503050406030204" pitchFamily="18" charset="0"/>
                          </a:rPr>
                        </m:ctrlPr>
                      </m:dPr>
                      <m:e>
                        <m:sSub>
                          <m:sSubPr>
                            <m:ctrlPr>
                              <a:rPr lang="en-US" sz="2400" b="0" i="1" smtClean="0">
                                <a:solidFill>
                                  <a:srgbClr val="C00000"/>
                                </a:solidFill>
                                <a:latin typeface="Cambria Math" panose="02040503050406030204" pitchFamily="18" charset="0"/>
                              </a:rPr>
                            </m:ctrlPr>
                          </m:sSubPr>
                          <m:e>
                            <m:r>
                              <a:rPr lang="en-US" sz="2400" b="0" i="1" smtClean="0">
                                <a:solidFill>
                                  <a:srgbClr val="C00000"/>
                                </a:solidFill>
                                <a:latin typeface="Cambria Math" panose="02040503050406030204" pitchFamily="18" charset="0"/>
                              </a:rPr>
                              <m:t>𝑎</m:t>
                            </m:r>
                          </m:e>
                          <m:sub>
                            <m:r>
                              <a:rPr lang="en-US" sz="2400" b="0" i="1" smtClean="0">
                                <a:solidFill>
                                  <a:srgbClr val="C00000"/>
                                </a:solidFill>
                                <a:latin typeface="Cambria Math" panose="02040503050406030204" pitchFamily="18" charset="0"/>
                              </a:rPr>
                              <m:t>2</m:t>
                            </m:r>
                          </m:sub>
                        </m:sSub>
                        <m:r>
                          <a:rPr lang="en-US" sz="2400" b="0" i="1" smtClean="0">
                            <a:solidFill>
                              <a:srgbClr val="0070C0"/>
                            </a:solidFill>
                            <a:latin typeface="Cambria Math" panose="02040503050406030204" pitchFamily="18" charset="0"/>
                          </a:rPr>
                          <m:t>,</m:t>
                        </m:r>
                        <m:sSub>
                          <m:sSubPr>
                            <m:ctrlPr>
                              <a:rPr lang="en-US" sz="2400" b="0" i="1" smtClean="0">
                                <a:solidFill>
                                  <a:srgbClr val="0070C0"/>
                                </a:solidFill>
                                <a:latin typeface="Cambria Math" panose="02040503050406030204" pitchFamily="18" charset="0"/>
                              </a:rPr>
                            </m:ctrlPr>
                          </m:sSubPr>
                          <m:e>
                            <m:r>
                              <a:rPr lang="en-US" sz="2400" b="0" i="1" smtClean="0">
                                <a:solidFill>
                                  <a:srgbClr val="0070C0"/>
                                </a:solidFill>
                                <a:latin typeface="Cambria Math" panose="02040503050406030204" pitchFamily="18" charset="0"/>
                              </a:rPr>
                              <m:t>𝑀</m:t>
                            </m:r>
                          </m:e>
                          <m:sub>
                            <m:r>
                              <a:rPr lang="en-US" sz="2400" b="0" i="1" smtClean="0">
                                <a:solidFill>
                                  <a:srgbClr val="0070C0"/>
                                </a:solidFill>
                                <a:latin typeface="Cambria Math" panose="02040503050406030204" pitchFamily="18" charset="0"/>
                              </a:rPr>
                              <m:t>3</m:t>
                            </m:r>
                          </m:sub>
                        </m:sSub>
                      </m:e>
                    </m:d>
                  </m:oMath>
                </a14:m>
                <a:endParaRPr lang="en-US" sz="2400" dirty="0" err="1">
                  <a:latin typeface="Candara" panose="020E0502030303020204" pitchFamily="34" charset="0"/>
                </a:endParaRPr>
              </a:p>
            </p:txBody>
          </p:sp>
        </mc:Choice>
        <mc:Fallback xmlns="">
          <p:sp>
            <p:nvSpPr>
              <p:cNvPr id="24" name="TextBox 23">
                <a:extLst>
                  <a:ext uri="{FF2B5EF4-FFF2-40B4-BE49-F238E27FC236}">
                    <a16:creationId xmlns:a16="http://schemas.microsoft.com/office/drawing/2014/main" id="{C1181B7F-2074-F9E4-AA64-296FE5EE7C08}"/>
                  </a:ext>
                </a:extLst>
              </p:cNvPr>
              <p:cNvSpPr txBox="1">
                <a:spLocks noRot="1" noChangeAspect="1" noMove="1" noResize="1" noEditPoints="1" noAdjustHandles="1" noChangeArrowheads="1" noChangeShapeType="1" noTextEdit="1"/>
              </p:cNvSpPr>
              <p:nvPr/>
            </p:nvSpPr>
            <p:spPr>
              <a:xfrm>
                <a:off x="841248" y="3862699"/>
                <a:ext cx="1547283" cy="461665"/>
              </a:xfrm>
              <a:prstGeom prst="rect">
                <a:avLst/>
              </a:prstGeom>
              <a:blipFill>
                <a:blip r:embed="rId11"/>
                <a:stretch>
                  <a:fillRect l="-6504" t="-8108" b="-297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AD999728-6449-C3BA-0B7C-33957727233F}"/>
                  </a:ext>
                </a:extLst>
              </p:cNvPr>
              <p:cNvSpPr txBox="1"/>
              <p:nvPr/>
            </p:nvSpPr>
            <p:spPr>
              <a:xfrm>
                <a:off x="2183362" y="3879275"/>
                <a:ext cx="900375" cy="461665"/>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r>
                        <a:rPr lang="en-US" sz="2400" b="0" i="1" smtClean="0">
                          <a:solidFill>
                            <a:srgbClr val="0070C0"/>
                          </a:solidFill>
                          <a:latin typeface="Cambria Math" panose="02040503050406030204" pitchFamily="18" charset="0"/>
                        </a:rPr>
                        <m:t>→</m:t>
                      </m:r>
                      <m:sSub>
                        <m:sSubPr>
                          <m:ctrlPr>
                            <a:rPr lang="en-US" sz="2400" b="0" i="1" smtClean="0">
                              <a:solidFill>
                                <a:srgbClr val="0070C0"/>
                              </a:solidFill>
                              <a:latin typeface="Cambria Math" panose="02040503050406030204" pitchFamily="18" charset="0"/>
                            </a:rPr>
                          </m:ctrlPr>
                        </m:sSubPr>
                        <m:e>
                          <m:r>
                            <a:rPr lang="en-US" sz="2400" b="0" i="1" smtClean="0">
                              <a:solidFill>
                                <a:srgbClr val="0070C0"/>
                              </a:solidFill>
                              <a:latin typeface="Cambria Math" panose="02040503050406030204" pitchFamily="18" charset="0"/>
                            </a:rPr>
                            <m:t>𝑦</m:t>
                          </m:r>
                        </m:e>
                        <m:sub>
                          <m:r>
                            <a:rPr lang="en-US" sz="2400" b="0" i="1" smtClean="0">
                              <a:solidFill>
                                <a:srgbClr val="0070C0"/>
                              </a:solidFill>
                              <a:latin typeface="Cambria Math" panose="02040503050406030204" pitchFamily="18" charset="0"/>
                            </a:rPr>
                            <m:t>2</m:t>
                          </m:r>
                        </m:sub>
                      </m:sSub>
                    </m:oMath>
                  </m:oMathPara>
                </a14:m>
                <a:endParaRPr lang="en-US" sz="2400" dirty="0" err="1">
                  <a:solidFill>
                    <a:srgbClr val="0070C0"/>
                  </a:solidFill>
                  <a:latin typeface="Candara" panose="020E0502030303020204" pitchFamily="34" charset="0"/>
                </a:endParaRPr>
              </a:p>
            </p:txBody>
          </p:sp>
        </mc:Choice>
        <mc:Fallback xmlns="">
          <p:sp>
            <p:nvSpPr>
              <p:cNvPr id="25" name="TextBox 24">
                <a:extLst>
                  <a:ext uri="{FF2B5EF4-FFF2-40B4-BE49-F238E27FC236}">
                    <a16:creationId xmlns:a16="http://schemas.microsoft.com/office/drawing/2014/main" id="{AD999728-6449-C3BA-0B7C-33957727233F}"/>
                  </a:ext>
                </a:extLst>
              </p:cNvPr>
              <p:cNvSpPr txBox="1">
                <a:spLocks noRot="1" noChangeAspect="1" noMove="1" noResize="1" noEditPoints="1" noAdjustHandles="1" noChangeArrowheads="1" noChangeShapeType="1" noTextEdit="1"/>
              </p:cNvSpPr>
              <p:nvPr/>
            </p:nvSpPr>
            <p:spPr>
              <a:xfrm>
                <a:off x="2183362" y="3879275"/>
                <a:ext cx="900375" cy="461665"/>
              </a:xfrm>
              <a:prstGeom prst="rect">
                <a:avLst/>
              </a:prstGeom>
              <a:blipFill>
                <a:blip r:embed="rId12"/>
                <a:stretch>
                  <a:fillRect b="-10811"/>
                </a:stretch>
              </a:blipFill>
            </p:spPr>
            <p:txBody>
              <a:bodyPr/>
              <a:lstStyle/>
              <a:p>
                <a:r>
                  <a:rPr lang="en-US">
                    <a:noFill/>
                  </a:rPr>
                  <a:t> </a:t>
                </a:r>
              </a:p>
            </p:txBody>
          </p:sp>
        </mc:Fallback>
      </mc:AlternateContent>
      <p:sp>
        <p:nvSpPr>
          <p:cNvPr id="28" name="Oval 27">
            <a:extLst>
              <a:ext uri="{FF2B5EF4-FFF2-40B4-BE49-F238E27FC236}">
                <a16:creationId xmlns:a16="http://schemas.microsoft.com/office/drawing/2014/main" id="{626AB1B7-9548-12FC-968E-B93D48E42093}"/>
              </a:ext>
            </a:extLst>
          </p:cNvPr>
          <p:cNvSpPr/>
          <p:nvPr/>
        </p:nvSpPr>
        <p:spPr>
          <a:xfrm>
            <a:off x="1610371" y="728919"/>
            <a:ext cx="290860" cy="448859"/>
          </a:xfrm>
          <a:prstGeom prst="ellipse">
            <a:avLst/>
          </a:prstGeom>
          <a:solidFill>
            <a:srgbClr val="FF2F92">
              <a:alpha val="29804"/>
            </a:srgb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latin typeface="Candara" panose="020E0502030303020204" pitchFamily="34" charset="0"/>
            </a:endParaRPr>
          </a:p>
        </p:txBody>
      </p:sp>
      <p:sp>
        <p:nvSpPr>
          <p:cNvPr id="29" name="Oval 28">
            <a:extLst>
              <a:ext uri="{FF2B5EF4-FFF2-40B4-BE49-F238E27FC236}">
                <a16:creationId xmlns:a16="http://schemas.microsoft.com/office/drawing/2014/main" id="{FC3D6DFF-629C-B487-BE14-AC7EB97A35B0}"/>
              </a:ext>
            </a:extLst>
          </p:cNvPr>
          <p:cNvSpPr/>
          <p:nvPr/>
        </p:nvSpPr>
        <p:spPr>
          <a:xfrm>
            <a:off x="1286812" y="3370440"/>
            <a:ext cx="318499" cy="508835"/>
          </a:xfrm>
          <a:prstGeom prst="ellipse">
            <a:avLst/>
          </a:prstGeom>
          <a:solidFill>
            <a:srgbClr val="FF2F92">
              <a:alpha val="29804"/>
            </a:srgb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latin typeface="Candara" panose="020E0502030303020204" pitchFamily="34" charset="0"/>
            </a:endParaRPr>
          </a:p>
        </p:txBody>
      </p:sp>
      <mc:AlternateContent xmlns:mc="http://schemas.openxmlformats.org/markup-compatibility/2006">
        <mc:Choice xmlns:a14="http://schemas.microsoft.com/office/drawing/2010/main" Requires="a14">
          <p:sp>
            <p:nvSpPr>
              <p:cNvPr id="30" name="TextBox 29">
                <a:extLst>
                  <a:ext uri="{FF2B5EF4-FFF2-40B4-BE49-F238E27FC236}">
                    <a16:creationId xmlns:a16="http://schemas.microsoft.com/office/drawing/2014/main" id="{036FC100-6BCE-D23A-0728-D00DFBCAE06A}"/>
                  </a:ext>
                </a:extLst>
              </p:cNvPr>
              <p:cNvSpPr txBox="1"/>
              <p:nvPr/>
            </p:nvSpPr>
            <p:spPr>
              <a:xfrm>
                <a:off x="3999833" y="3498784"/>
                <a:ext cx="6549101" cy="461665"/>
              </a:xfrm>
              <a:prstGeom prst="rect">
                <a:avLst/>
              </a:prstGeom>
              <a:noFill/>
            </p:spPr>
            <p:txBody>
              <a:bodyPr wrap="none" rtlCol="0">
                <a:spAutoFit/>
              </a:bodyPr>
              <a:lstStyle/>
              <a:p>
                <a:pPr algn="l"/>
                <a14:m>
                  <m:oMath xmlns:m="http://schemas.openxmlformats.org/officeDocument/2006/math">
                    <m:r>
                      <a:rPr lang="en-US" sz="2400" b="0" i="1" smtClean="0">
                        <a:solidFill>
                          <a:srgbClr val="0070C0"/>
                        </a:solidFill>
                        <a:latin typeface="Cambria Math" panose="02040503050406030204" pitchFamily="18" charset="0"/>
                      </a:rPr>
                      <m:t>2∈</m:t>
                    </m:r>
                    <m:r>
                      <a:rPr lang="en-US" sz="2400" b="0" i="1" smtClean="0">
                        <a:solidFill>
                          <a:srgbClr val="0070C0"/>
                        </a:solidFill>
                        <a:latin typeface="Cambria Math" panose="02040503050406030204" pitchFamily="18" charset="0"/>
                      </a:rPr>
                      <m:t>𝑆</m:t>
                    </m:r>
                  </m:oMath>
                </a14:m>
                <a:r>
                  <a:rPr lang="en-US" sz="2400" dirty="0">
                    <a:latin typeface="Candara" panose="020E0502030303020204" pitchFamily="34" charset="0"/>
                  </a:rPr>
                  <a:t>, but </a:t>
                </a:r>
                <a:r>
                  <a:rPr lang="en-US" sz="2400" b="1" dirty="0">
                    <a:latin typeface="Candara" panose="020E0502030303020204" pitchFamily="34" charset="0"/>
                  </a:rPr>
                  <a:t>no</a:t>
                </a:r>
                <a:r>
                  <a:rPr lang="en-US" sz="2400" dirty="0">
                    <a:latin typeface="Candara" panose="020E0502030303020204" pitchFamily="34" charset="0"/>
                  </a:rPr>
                  <a:t> query </a:t>
                </a:r>
                <a14:m>
                  <m:oMath xmlns:m="http://schemas.openxmlformats.org/officeDocument/2006/math">
                    <m:r>
                      <a:rPr lang="en-US" sz="2400" b="0" i="1" smtClean="0">
                        <a:solidFill>
                          <a:srgbClr val="0070C0"/>
                        </a:solidFill>
                        <a:latin typeface="Cambria Math" panose="02040503050406030204" pitchFamily="18" charset="0"/>
                      </a:rPr>
                      <m:t>𝑗</m:t>
                    </m:r>
                  </m:oMath>
                </a14:m>
                <a:r>
                  <a:rPr lang="en-US" sz="2400" dirty="0">
                    <a:latin typeface="Candara" panose="020E0502030303020204" pitchFamily="34" charset="0"/>
                  </a:rPr>
                  <a:t> on </a:t>
                </a:r>
                <a14:m>
                  <m:oMath xmlns:m="http://schemas.openxmlformats.org/officeDocument/2006/math">
                    <m:sSub>
                      <m:sSubPr>
                        <m:ctrlPr>
                          <a:rPr lang="en-US" sz="2400" b="0" i="1" smtClean="0">
                            <a:solidFill>
                              <a:srgbClr val="C00000"/>
                            </a:solidFill>
                            <a:latin typeface="Cambria Math" panose="02040503050406030204" pitchFamily="18" charset="0"/>
                          </a:rPr>
                        </m:ctrlPr>
                      </m:sSubPr>
                      <m:e>
                        <m:r>
                          <a:rPr lang="en-US" sz="2400" b="0" i="1" smtClean="0">
                            <a:solidFill>
                              <a:srgbClr val="C00000"/>
                            </a:solidFill>
                            <a:latin typeface="Cambria Math" panose="02040503050406030204" pitchFamily="18" charset="0"/>
                          </a:rPr>
                          <m:t>𝑎</m:t>
                        </m:r>
                      </m:e>
                      <m:sub>
                        <m:r>
                          <a:rPr lang="en-US" sz="2400" b="0" i="1" smtClean="0">
                            <a:solidFill>
                              <a:srgbClr val="C00000"/>
                            </a:solidFill>
                            <a:latin typeface="Cambria Math" panose="02040503050406030204" pitchFamily="18" charset="0"/>
                          </a:rPr>
                          <m:t>2</m:t>
                        </m:r>
                      </m:sub>
                    </m:sSub>
                  </m:oMath>
                </a14:m>
                <a:r>
                  <a:rPr lang="en-US" sz="2400" dirty="0">
                    <a:solidFill>
                      <a:srgbClr val="C00000"/>
                    </a:solidFill>
                    <a:latin typeface="Candara" panose="020E0502030303020204" pitchFamily="34" charset="0"/>
                  </a:rPr>
                  <a:t> </a:t>
                </a:r>
                <a:r>
                  <a:rPr lang="en-US" sz="2400" dirty="0">
                    <a:latin typeface="Candara" panose="020E0502030303020204" pitchFamily="34" charset="0"/>
                  </a:rPr>
                  <a:t>earlier such that </a:t>
                </a:r>
                <a14:m>
                  <m:oMath xmlns:m="http://schemas.openxmlformats.org/officeDocument/2006/math">
                    <m:r>
                      <a:rPr lang="en-US" sz="2400" b="0" i="1" smtClean="0">
                        <a:solidFill>
                          <a:srgbClr val="0070C0"/>
                        </a:solidFill>
                        <a:latin typeface="Cambria Math" panose="02040503050406030204" pitchFamily="18" charset="0"/>
                      </a:rPr>
                      <m:t>𝑗</m:t>
                    </m:r>
                    <m:r>
                      <a:rPr lang="en-US" sz="2400" b="0" i="1" smtClean="0">
                        <a:solidFill>
                          <a:srgbClr val="0070C0"/>
                        </a:solidFill>
                        <a:latin typeface="Cambria Math" panose="02040503050406030204" pitchFamily="18" charset="0"/>
                      </a:rPr>
                      <m:t>∈</m:t>
                    </m:r>
                    <m:r>
                      <a:rPr lang="en-US" sz="2400" b="0" i="1" smtClean="0">
                        <a:solidFill>
                          <a:srgbClr val="0070C0"/>
                        </a:solidFill>
                        <a:latin typeface="Cambria Math" panose="02040503050406030204" pitchFamily="18" charset="0"/>
                      </a:rPr>
                      <m:t>𝑆</m:t>
                    </m:r>
                  </m:oMath>
                </a14:m>
                <a:endParaRPr lang="en-US" sz="2400" dirty="0">
                  <a:latin typeface="Candara" panose="020E0502030303020204" pitchFamily="34" charset="0"/>
                </a:endParaRPr>
              </a:p>
            </p:txBody>
          </p:sp>
        </mc:Choice>
        <mc:Fallback>
          <p:sp>
            <p:nvSpPr>
              <p:cNvPr id="30" name="TextBox 29">
                <a:extLst>
                  <a:ext uri="{FF2B5EF4-FFF2-40B4-BE49-F238E27FC236}">
                    <a16:creationId xmlns:a16="http://schemas.microsoft.com/office/drawing/2014/main" id="{036FC100-6BCE-D23A-0728-D00DFBCAE06A}"/>
                  </a:ext>
                </a:extLst>
              </p:cNvPr>
              <p:cNvSpPr txBox="1">
                <a:spLocks noRot="1" noChangeAspect="1" noMove="1" noResize="1" noEditPoints="1" noAdjustHandles="1" noChangeArrowheads="1" noChangeShapeType="1" noTextEdit="1"/>
              </p:cNvSpPr>
              <p:nvPr/>
            </p:nvSpPr>
            <p:spPr>
              <a:xfrm>
                <a:off x="3999833" y="3498784"/>
                <a:ext cx="6549101" cy="461665"/>
              </a:xfrm>
              <a:prstGeom prst="rect">
                <a:avLst/>
              </a:prstGeom>
              <a:blipFill>
                <a:blip r:embed="rId13"/>
                <a:stretch>
                  <a:fillRect l="-193" t="-8108" b="-3243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CE84C802-797E-A02B-3022-FA35777F6905}"/>
                  </a:ext>
                </a:extLst>
              </p:cNvPr>
              <p:cNvSpPr txBox="1"/>
              <p:nvPr/>
            </p:nvSpPr>
            <p:spPr>
              <a:xfrm>
                <a:off x="3999833" y="3941319"/>
                <a:ext cx="6688178" cy="461665"/>
              </a:xfrm>
              <a:prstGeom prst="rect">
                <a:avLst/>
              </a:prstGeom>
              <a:noFill/>
            </p:spPr>
            <p:txBody>
              <a:bodyPr wrap="none" rtlCol="0">
                <a:spAutoFit/>
              </a:bodyPr>
              <a:lstStyle/>
              <a:p>
                <a14:m>
                  <m:oMath xmlns:m="http://schemas.openxmlformats.org/officeDocument/2006/math">
                    <m:r>
                      <a:rPr lang="en-US" sz="2400" b="0" i="1" smtClean="0">
                        <a:solidFill>
                          <a:srgbClr val="0070C0"/>
                        </a:solidFill>
                        <a:latin typeface="Cambria Math" panose="02040503050406030204" pitchFamily="18" charset="0"/>
                      </a:rPr>
                      <m:t>3∈</m:t>
                    </m:r>
                    <m:r>
                      <a:rPr lang="en-US" sz="2400" b="0" i="1" smtClean="0">
                        <a:solidFill>
                          <a:srgbClr val="0070C0"/>
                        </a:solidFill>
                        <a:latin typeface="Cambria Math" panose="02040503050406030204" pitchFamily="18" charset="0"/>
                      </a:rPr>
                      <m:t>𝑆</m:t>
                    </m:r>
                  </m:oMath>
                </a14:m>
                <a:r>
                  <a:rPr lang="en-US" sz="2400" dirty="0">
                    <a:latin typeface="Candara" panose="020E0502030303020204" pitchFamily="34" charset="0"/>
                  </a:rPr>
                  <a:t> and query </a:t>
                </a:r>
                <a14:m>
                  <m:oMath xmlns:m="http://schemas.openxmlformats.org/officeDocument/2006/math">
                    <m:r>
                      <a:rPr lang="en-US" sz="2400" b="0" i="1" smtClean="0">
                        <a:solidFill>
                          <a:srgbClr val="0070C0"/>
                        </a:solidFill>
                        <a:latin typeface="Cambria Math" panose="02040503050406030204" pitchFamily="18" charset="0"/>
                      </a:rPr>
                      <m:t>2</m:t>
                    </m:r>
                  </m:oMath>
                </a14:m>
                <a:r>
                  <a:rPr lang="en-US" sz="2400" dirty="0">
                    <a:latin typeface="Candara" panose="020E0502030303020204" pitchFamily="34" charset="0"/>
                  </a:rPr>
                  <a:t> was on </a:t>
                </a:r>
                <a14:m>
                  <m:oMath xmlns:m="http://schemas.openxmlformats.org/officeDocument/2006/math">
                    <m:sSub>
                      <m:sSubPr>
                        <m:ctrlPr>
                          <a:rPr lang="en-US" sz="2400" b="0" i="1" smtClean="0">
                            <a:solidFill>
                              <a:srgbClr val="C00000"/>
                            </a:solidFill>
                            <a:latin typeface="Cambria Math" panose="02040503050406030204" pitchFamily="18" charset="0"/>
                          </a:rPr>
                        </m:ctrlPr>
                      </m:sSubPr>
                      <m:e>
                        <m:r>
                          <a:rPr lang="en-US" sz="2400" b="0" i="1" smtClean="0">
                            <a:solidFill>
                              <a:srgbClr val="C00000"/>
                            </a:solidFill>
                            <a:latin typeface="Cambria Math" panose="02040503050406030204" pitchFamily="18" charset="0"/>
                          </a:rPr>
                          <m:t>𝑎</m:t>
                        </m:r>
                      </m:e>
                      <m:sub>
                        <m:r>
                          <a:rPr lang="en-US" sz="2400" b="0" i="1" smtClean="0">
                            <a:solidFill>
                              <a:srgbClr val="C00000"/>
                            </a:solidFill>
                            <a:latin typeface="Cambria Math" panose="02040503050406030204" pitchFamily="18" charset="0"/>
                          </a:rPr>
                          <m:t>2</m:t>
                        </m:r>
                      </m:sub>
                    </m:sSub>
                  </m:oMath>
                </a14:m>
                <a:r>
                  <a:rPr lang="en-US" sz="2400" dirty="0">
                    <a:latin typeface="Candara" panose="020E0502030303020204" pitchFamily="34" charset="0"/>
                  </a:rPr>
                  <a:t> and</a:t>
                </a:r>
                <a:r>
                  <a:rPr lang="en-US" sz="2400" dirty="0">
                    <a:solidFill>
                      <a:srgbClr val="0070C0"/>
                    </a:solidFill>
                    <a:latin typeface="Candara" panose="020E0502030303020204" pitchFamily="34" charset="0"/>
                  </a:rPr>
                  <a:t> </a:t>
                </a:r>
                <a14:m>
                  <m:oMath xmlns:m="http://schemas.openxmlformats.org/officeDocument/2006/math">
                    <m:r>
                      <a:rPr lang="en-US" sz="2400" b="0" i="1" smtClean="0">
                        <a:solidFill>
                          <a:srgbClr val="0070C0"/>
                        </a:solidFill>
                        <a:latin typeface="Cambria Math" panose="02040503050406030204" pitchFamily="18" charset="0"/>
                      </a:rPr>
                      <m:t>2∈</m:t>
                    </m:r>
                    <m:r>
                      <a:rPr lang="en-US" sz="2400" b="0" i="1" smtClean="0">
                        <a:solidFill>
                          <a:srgbClr val="0070C0"/>
                        </a:solidFill>
                        <a:latin typeface="Cambria Math" panose="02040503050406030204" pitchFamily="18" charset="0"/>
                      </a:rPr>
                      <m:t>𝑆</m:t>
                    </m:r>
                    <m:r>
                      <a:rPr lang="en-US" sz="2400" b="0" i="1" smtClean="0">
                        <a:latin typeface="Cambria Math" panose="02040503050406030204" pitchFamily="18" charset="0"/>
                      </a:rPr>
                      <m:t>⇒ </m:t>
                    </m:r>
                  </m:oMath>
                </a14:m>
                <a:r>
                  <a:rPr lang="en-US" sz="2400" dirty="0">
                    <a:latin typeface="Candara" panose="020E0502030303020204" pitchFamily="34" charset="0"/>
                  </a:rPr>
                  <a:t>Collision</a:t>
                </a:r>
              </a:p>
            </p:txBody>
          </p:sp>
        </mc:Choice>
        <mc:Fallback xmlns="">
          <p:sp>
            <p:nvSpPr>
              <p:cNvPr id="31" name="TextBox 30">
                <a:extLst>
                  <a:ext uri="{FF2B5EF4-FFF2-40B4-BE49-F238E27FC236}">
                    <a16:creationId xmlns:a16="http://schemas.microsoft.com/office/drawing/2014/main" id="{CE84C802-797E-A02B-3022-FA35777F6905}"/>
                  </a:ext>
                </a:extLst>
              </p:cNvPr>
              <p:cNvSpPr txBox="1">
                <a:spLocks noRot="1" noChangeAspect="1" noMove="1" noResize="1" noEditPoints="1" noAdjustHandles="1" noChangeArrowheads="1" noChangeShapeType="1" noTextEdit="1"/>
              </p:cNvSpPr>
              <p:nvPr/>
            </p:nvSpPr>
            <p:spPr>
              <a:xfrm>
                <a:off x="3999833" y="3941319"/>
                <a:ext cx="6688178" cy="461665"/>
              </a:xfrm>
              <a:prstGeom prst="rect">
                <a:avLst/>
              </a:prstGeom>
              <a:blipFill>
                <a:blip r:embed="rId14"/>
                <a:stretch>
                  <a:fillRect l="-189" t="-8108" r="-379" b="-29730"/>
                </a:stretch>
              </a:blipFill>
            </p:spPr>
            <p:txBody>
              <a:bodyPr/>
              <a:lstStyle/>
              <a:p>
                <a:r>
                  <a:rPr lang="en-US">
                    <a:noFill/>
                  </a:rPr>
                  <a:t> </a:t>
                </a:r>
              </a:p>
            </p:txBody>
          </p:sp>
        </mc:Fallback>
      </mc:AlternateContent>
      <p:sp>
        <p:nvSpPr>
          <p:cNvPr id="33" name="Oval 32">
            <a:extLst>
              <a:ext uri="{FF2B5EF4-FFF2-40B4-BE49-F238E27FC236}">
                <a16:creationId xmlns:a16="http://schemas.microsoft.com/office/drawing/2014/main" id="{8DD05C21-EA84-7B52-5185-468C2DA93A4E}"/>
              </a:ext>
            </a:extLst>
          </p:cNvPr>
          <p:cNvSpPr/>
          <p:nvPr/>
        </p:nvSpPr>
        <p:spPr>
          <a:xfrm>
            <a:off x="1836851" y="745150"/>
            <a:ext cx="290860" cy="448859"/>
          </a:xfrm>
          <a:prstGeom prst="ellipse">
            <a:avLst/>
          </a:prstGeom>
          <a:solidFill>
            <a:srgbClr val="FF2F92">
              <a:alpha val="29804"/>
            </a:srgb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latin typeface="Candara" panose="020E0502030303020204" pitchFamily="34" charset="0"/>
            </a:endParaRPr>
          </a:p>
        </p:txBody>
      </p:sp>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F9649F0B-3A0F-987D-B17C-17C50829EF59}"/>
                  </a:ext>
                </a:extLst>
              </p:cNvPr>
              <p:cNvSpPr txBox="1"/>
              <p:nvPr/>
            </p:nvSpPr>
            <p:spPr>
              <a:xfrm>
                <a:off x="841248" y="5386038"/>
                <a:ext cx="4891083" cy="1163395"/>
              </a:xfrm>
              <a:prstGeom prst="rect">
                <a:avLst/>
              </a:prstGeom>
              <a:noFill/>
            </p:spPr>
            <p:txBody>
              <a:bodyPr wrap="none" rtlCol="0">
                <a:spAutoFit/>
              </a:bodyPr>
              <a:lstStyle/>
              <a:p>
                <a:pPr algn="l"/>
                <a:r>
                  <a:rPr lang="en-US" sz="2400" dirty="0">
                    <a:latin typeface="Candara" panose="020E0502030303020204" pitchFamily="34" charset="0"/>
                  </a:rPr>
                  <a:t>From compression lemma, it follows</a:t>
                </a:r>
              </a:p>
              <a:p>
                <a:pPr/>
                <a14:m>
                  <m:oMathPara xmlns:m="http://schemas.openxmlformats.org/officeDocument/2006/math">
                    <m:oMathParaPr>
                      <m:jc m:val="centerGroup"/>
                    </m:oMathParaPr>
                    <m:oMath xmlns:m="http://schemas.openxmlformats.org/officeDocument/2006/math">
                      <m:func>
                        <m:funcPr>
                          <m:ctrlPr>
                            <a:rPr lang="en-US" sz="2400" b="0" i="1" smtClean="0">
                              <a:solidFill>
                                <a:srgbClr val="0070C0"/>
                              </a:solidFill>
                              <a:latin typeface="Cambria Math" panose="02040503050406030204" pitchFamily="18" charset="0"/>
                            </a:rPr>
                          </m:ctrlPr>
                        </m:funcPr>
                        <m:fName>
                          <m:r>
                            <m:rPr>
                              <m:sty m:val="p"/>
                            </m:rPr>
                            <a:rPr lang="en-US" sz="2400" b="0" i="0" smtClean="0">
                              <a:solidFill>
                                <a:srgbClr val="0070C0"/>
                              </a:solidFill>
                              <a:latin typeface="Cambria Math" panose="02040503050406030204" pitchFamily="18" charset="0"/>
                            </a:rPr>
                            <m:t>log</m:t>
                          </m:r>
                        </m:fName>
                        <m:e>
                          <m:d>
                            <m:dPr>
                              <m:ctrlPr>
                                <a:rPr lang="en-US" sz="2400" i="1">
                                  <a:solidFill>
                                    <a:srgbClr val="0070C0"/>
                                  </a:solidFill>
                                  <a:latin typeface="Cambria Math" panose="02040503050406030204" pitchFamily="18" charset="0"/>
                                </a:rPr>
                              </m:ctrlPr>
                            </m:dPr>
                            <m:e>
                              <m:f>
                                <m:fPr>
                                  <m:type m:val="noBar"/>
                                  <m:ctrlPr>
                                    <a:rPr lang="en-US" sz="2400" i="1">
                                      <a:solidFill>
                                        <a:srgbClr val="0070C0"/>
                                      </a:solidFill>
                                      <a:latin typeface="Cambria Math" panose="02040503050406030204" pitchFamily="18" charset="0"/>
                                    </a:rPr>
                                  </m:ctrlPr>
                                </m:fPr>
                                <m:num>
                                  <m:sSub>
                                    <m:sSubPr>
                                      <m:ctrlPr>
                                        <a:rPr lang="en-US" sz="2400" b="0" i="1" smtClean="0">
                                          <a:solidFill>
                                            <a:srgbClr val="0070C0"/>
                                          </a:solidFill>
                                          <a:latin typeface="Cambria Math" panose="02040503050406030204" pitchFamily="18" charset="0"/>
                                        </a:rPr>
                                      </m:ctrlPr>
                                    </m:sSubPr>
                                    <m:e>
                                      <m:r>
                                        <a:rPr lang="en-US" sz="2400" b="0" i="1" smtClean="0">
                                          <a:solidFill>
                                            <a:srgbClr val="0070C0"/>
                                          </a:solidFill>
                                          <a:latin typeface="Cambria Math" panose="02040503050406030204" pitchFamily="18" charset="0"/>
                                        </a:rPr>
                                        <m:t>𝑇</m:t>
                                      </m:r>
                                    </m:e>
                                    <m:sub>
                                      <m:r>
                                        <a:rPr lang="en-US" sz="2400" b="0" i="1" smtClean="0">
                                          <a:solidFill>
                                            <a:srgbClr val="0070C0"/>
                                          </a:solidFill>
                                          <a:latin typeface="Cambria Math" panose="02040503050406030204" pitchFamily="18" charset="0"/>
                                        </a:rPr>
                                        <m:t>1</m:t>
                                      </m:r>
                                    </m:sub>
                                  </m:sSub>
                                </m:num>
                                <m:den>
                                  <m:r>
                                    <a:rPr lang="en-US" sz="2400" i="1">
                                      <a:solidFill>
                                        <a:srgbClr val="0070C0"/>
                                      </a:solidFill>
                                      <a:latin typeface="Cambria Math" panose="02040503050406030204" pitchFamily="18" charset="0"/>
                                    </a:rPr>
                                    <m:t>𝑘</m:t>
                                  </m:r>
                                </m:den>
                              </m:f>
                            </m:e>
                          </m:d>
                        </m:e>
                      </m:func>
                      <m:r>
                        <a:rPr lang="en-US" sz="2400" b="0" i="1" smtClean="0">
                          <a:solidFill>
                            <a:srgbClr val="0070C0"/>
                          </a:solidFill>
                          <a:latin typeface="Cambria Math" panose="02040503050406030204" pitchFamily="18" charset="0"/>
                        </a:rPr>
                        <m:t>≥</m:t>
                      </m:r>
                      <m:r>
                        <a:rPr lang="en-US" sz="2400" b="0" i="1" smtClean="0">
                          <a:solidFill>
                            <a:srgbClr val="0070C0"/>
                          </a:solidFill>
                          <a:latin typeface="Cambria Math" panose="02040503050406030204" pitchFamily="18" charset="0"/>
                        </a:rPr>
                        <m:t>𝑘𝑛</m:t>
                      </m:r>
                      <m:r>
                        <a:rPr lang="en-US" sz="2400" b="0" i="1" smtClean="0">
                          <a:solidFill>
                            <a:srgbClr val="0070C0"/>
                          </a:solidFill>
                          <a:latin typeface="Cambria Math" panose="02040503050406030204" pitchFamily="18" charset="0"/>
                        </a:rPr>
                        <m:t>−</m:t>
                      </m:r>
                      <m:r>
                        <m:rPr>
                          <m:sty m:val="p"/>
                        </m:rPr>
                        <a:rPr lang="en-US" sz="2400" b="0" i="1" smtClean="0">
                          <a:solidFill>
                            <a:srgbClr val="0070C0"/>
                          </a:solidFill>
                          <a:latin typeface="Cambria Math" panose="02040503050406030204" pitchFamily="18" charset="0"/>
                        </a:rPr>
                        <m:t>log</m:t>
                      </m:r>
                      <m:f>
                        <m:fPr>
                          <m:ctrlPr>
                            <a:rPr lang="en-US" sz="2400" b="0" i="1" smtClean="0">
                              <a:solidFill>
                                <a:srgbClr val="0070C0"/>
                              </a:solidFill>
                              <a:latin typeface="Cambria Math" panose="02040503050406030204" pitchFamily="18" charset="0"/>
                            </a:rPr>
                          </m:ctrlPr>
                        </m:fPr>
                        <m:num>
                          <m:r>
                            <a:rPr lang="en-US" sz="2400" b="0" i="1" smtClean="0">
                              <a:solidFill>
                                <a:srgbClr val="0070C0"/>
                              </a:solidFill>
                              <a:latin typeface="Cambria Math" panose="02040503050406030204" pitchFamily="18" charset="0"/>
                            </a:rPr>
                            <m:t>1</m:t>
                          </m:r>
                        </m:num>
                        <m:den>
                          <m:r>
                            <a:rPr lang="en-US" sz="2400" b="0" i="1" smtClean="0">
                              <a:solidFill>
                                <a:srgbClr val="0070C0"/>
                              </a:solidFill>
                              <a:latin typeface="Cambria Math" panose="02040503050406030204" pitchFamily="18" charset="0"/>
                            </a:rPr>
                            <m:t>𝜖</m:t>
                          </m:r>
                        </m:den>
                      </m:f>
                    </m:oMath>
                  </m:oMathPara>
                </a14:m>
                <a:endParaRPr lang="en-US" sz="2400" dirty="0">
                  <a:solidFill>
                    <a:srgbClr val="0070C0"/>
                  </a:solidFill>
                  <a:latin typeface="Candara" panose="020E0502030303020204" pitchFamily="34" charset="0"/>
                </a:endParaRPr>
              </a:p>
            </p:txBody>
          </p:sp>
        </mc:Choice>
        <mc:Fallback xmlns="">
          <p:sp>
            <p:nvSpPr>
              <p:cNvPr id="34" name="TextBox 33">
                <a:extLst>
                  <a:ext uri="{FF2B5EF4-FFF2-40B4-BE49-F238E27FC236}">
                    <a16:creationId xmlns:a16="http://schemas.microsoft.com/office/drawing/2014/main" id="{F9649F0B-3A0F-987D-B17C-17C50829EF59}"/>
                  </a:ext>
                </a:extLst>
              </p:cNvPr>
              <p:cNvSpPr txBox="1">
                <a:spLocks noRot="1" noChangeAspect="1" noMove="1" noResize="1" noEditPoints="1" noAdjustHandles="1" noChangeArrowheads="1" noChangeShapeType="1" noTextEdit="1"/>
              </p:cNvSpPr>
              <p:nvPr/>
            </p:nvSpPr>
            <p:spPr>
              <a:xfrm>
                <a:off x="841248" y="5386038"/>
                <a:ext cx="4891083" cy="1163395"/>
              </a:xfrm>
              <a:prstGeom prst="rect">
                <a:avLst/>
              </a:prstGeom>
              <a:blipFill>
                <a:blip r:embed="rId15"/>
                <a:stretch>
                  <a:fillRect l="-2073" t="-4348" r="-1036" b="-43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47F6A8B7-1378-3629-0942-8EE7E6F2EB36}"/>
                  </a:ext>
                </a:extLst>
              </p:cNvPr>
              <p:cNvSpPr txBox="1"/>
              <p:nvPr/>
            </p:nvSpPr>
            <p:spPr>
              <a:xfrm>
                <a:off x="5741431" y="5789174"/>
                <a:ext cx="4006738" cy="796180"/>
              </a:xfrm>
              <a:prstGeom prst="rect">
                <a:avLst/>
              </a:prstGeom>
              <a:noFill/>
            </p:spPr>
            <p:txBody>
              <a:bodyPr wrap="none" rtlCol="0">
                <a:spAutoFit/>
              </a:bodyPr>
              <a:lstStyle/>
              <a:p>
                <a14:m>
                  <m:oMath xmlns:m="http://schemas.openxmlformats.org/officeDocument/2006/math">
                    <m:r>
                      <a:rPr lang="en-US" sz="2400" b="0" i="1" smtClean="0">
                        <a:solidFill>
                          <a:srgbClr val="0070C0"/>
                        </a:solidFill>
                        <a:latin typeface="Cambria Math" panose="02040503050406030204" pitchFamily="18" charset="0"/>
                      </a:rPr>
                      <m:t>⇒</m:t>
                    </m:r>
                    <m:r>
                      <a:rPr lang="en-US" sz="2400" b="0" i="1" smtClean="0">
                        <a:solidFill>
                          <a:srgbClr val="0070C0"/>
                        </a:solidFill>
                        <a:latin typeface="Cambria Math" panose="02040503050406030204" pitchFamily="18" charset="0"/>
                      </a:rPr>
                      <m:t>𝜖</m:t>
                    </m:r>
                    <m:r>
                      <a:rPr lang="en-US" sz="2400" b="0" i="1" smtClean="0">
                        <a:solidFill>
                          <a:srgbClr val="0070C0"/>
                        </a:solidFill>
                        <a:latin typeface="Cambria Math" panose="02040503050406030204" pitchFamily="18" charset="0"/>
                      </a:rPr>
                      <m:t>≤</m:t>
                    </m:r>
                    <m:f>
                      <m:fPr>
                        <m:ctrlPr>
                          <a:rPr lang="en-US" sz="2400" b="0" i="1" smtClean="0">
                            <a:solidFill>
                              <a:srgbClr val="0070C0"/>
                            </a:solidFill>
                            <a:latin typeface="Cambria Math" panose="02040503050406030204" pitchFamily="18" charset="0"/>
                          </a:rPr>
                        </m:ctrlPr>
                      </m:fPr>
                      <m:num>
                        <m:r>
                          <a:rPr lang="en-US" sz="2400" b="0" i="1" smtClean="0">
                            <a:solidFill>
                              <a:srgbClr val="0070C0"/>
                            </a:solidFill>
                            <a:latin typeface="Cambria Math" panose="02040503050406030204" pitchFamily="18" charset="0"/>
                          </a:rPr>
                          <m:t>1</m:t>
                        </m:r>
                      </m:num>
                      <m:den>
                        <m:sSup>
                          <m:sSupPr>
                            <m:ctrlPr>
                              <a:rPr lang="en-US" sz="2400" b="0" i="1" smtClean="0">
                                <a:solidFill>
                                  <a:srgbClr val="0070C0"/>
                                </a:solidFill>
                                <a:latin typeface="Cambria Math" panose="02040503050406030204" pitchFamily="18" charset="0"/>
                              </a:rPr>
                            </m:ctrlPr>
                          </m:sSupPr>
                          <m:e>
                            <m:r>
                              <a:rPr lang="en-US" sz="2400" b="0" i="1" smtClean="0">
                                <a:solidFill>
                                  <a:srgbClr val="0070C0"/>
                                </a:solidFill>
                                <a:latin typeface="Cambria Math" panose="02040503050406030204" pitchFamily="18" charset="0"/>
                              </a:rPr>
                              <m:t>2</m:t>
                            </m:r>
                          </m:e>
                          <m:sup>
                            <m:r>
                              <a:rPr lang="en-US" sz="2400" b="0" i="1" smtClean="0">
                                <a:solidFill>
                                  <a:srgbClr val="0070C0"/>
                                </a:solidFill>
                                <a:latin typeface="Cambria Math" panose="02040503050406030204" pitchFamily="18" charset="0"/>
                              </a:rPr>
                              <m:t>𝑛</m:t>
                            </m:r>
                          </m:sup>
                        </m:sSup>
                      </m:den>
                    </m:f>
                  </m:oMath>
                </a14:m>
                <a:r>
                  <a:rPr lang="en-US" sz="2400" dirty="0">
                    <a:solidFill>
                      <a:srgbClr val="0070C0"/>
                    </a:solidFill>
                    <a:latin typeface="Candara" panose="020E0502030303020204" pitchFamily="34" charset="0"/>
                  </a:rPr>
                  <a:t> for </a:t>
                </a:r>
                <a14:m>
                  <m:oMath xmlns:m="http://schemas.openxmlformats.org/officeDocument/2006/math">
                    <m:r>
                      <a:rPr lang="en-US" sz="2400" b="0" i="1" smtClean="0">
                        <a:solidFill>
                          <a:srgbClr val="0070C0"/>
                        </a:solidFill>
                        <a:latin typeface="Cambria Math" panose="02040503050406030204" pitchFamily="18" charset="0"/>
                      </a:rPr>
                      <m:t>𝑘</m:t>
                    </m:r>
                    <m:r>
                      <a:rPr lang="en-US" sz="2400" b="0" i="1" smtClean="0">
                        <a:solidFill>
                          <a:srgbClr val="0070C0"/>
                        </a:solidFill>
                        <a:latin typeface="Cambria Math" panose="02040503050406030204" pitchFamily="18" charset="0"/>
                      </a:rPr>
                      <m:t>≥</m:t>
                    </m:r>
                    <m:func>
                      <m:funcPr>
                        <m:ctrlPr>
                          <a:rPr lang="en-US" sz="2400" b="0" i="1" smtClean="0">
                            <a:solidFill>
                              <a:srgbClr val="0070C0"/>
                            </a:solidFill>
                            <a:latin typeface="Cambria Math" panose="02040503050406030204" pitchFamily="18" charset="0"/>
                          </a:rPr>
                        </m:ctrlPr>
                      </m:funcPr>
                      <m:fName>
                        <m:r>
                          <m:rPr>
                            <m:sty m:val="p"/>
                          </m:rPr>
                          <a:rPr lang="en-US" sz="2400" b="0" i="0" smtClean="0">
                            <a:solidFill>
                              <a:srgbClr val="0070C0"/>
                            </a:solidFill>
                            <a:latin typeface="Cambria Math" panose="02040503050406030204" pitchFamily="18" charset="0"/>
                          </a:rPr>
                          <m:t>max</m:t>
                        </m:r>
                      </m:fName>
                      <m:e>
                        <m:d>
                          <m:dPr>
                            <m:begChr m:val="{"/>
                            <m:endChr m:val="}"/>
                            <m:ctrlPr>
                              <a:rPr lang="en-US" sz="2400" b="0" i="1" smtClean="0">
                                <a:solidFill>
                                  <a:srgbClr val="0070C0"/>
                                </a:solidFill>
                                <a:latin typeface="Cambria Math" panose="02040503050406030204" pitchFamily="18" charset="0"/>
                              </a:rPr>
                            </m:ctrlPr>
                          </m:dPr>
                          <m:e>
                            <m:f>
                              <m:fPr>
                                <m:ctrlPr>
                                  <a:rPr lang="en-US" sz="2400" i="1">
                                    <a:solidFill>
                                      <a:srgbClr val="0070C0"/>
                                    </a:solidFill>
                                    <a:latin typeface="Cambria Math" panose="02040503050406030204" pitchFamily="18" charset="0"/>
                                  </a:rPr>
                                </m:ctrlPr>
                              </m:fPr>
                              <m:num>
                                <m:r>
                                  <a:rPr lang="en-US" sz="2400" i="1">
                                    <a:solidFill>
                                      <a:srgbClr val="0070C0"/>
                                    </a:solidFill>
                                    <a:latin typeface="Cambria Math" panose="02040503050406030204" pitchFamily="18" charset="0"/>
                                  </a:rPr>
                                  <m:t>𝑒</m:t>
                                </m:r>
                                <m:sSub>
                                  <m:sSubPr>
                                    <m:ctrlPr>
                                      <a:rPr lang="en-US" sz="2400" i="1">
                                        <a:solidFill>
                                          <a:srgbClr val="0070C0"/>
                                        </a:solidFill>
                                        <a:latin typeface="Cambria Math" panose="02040503050406030204" pitchFamily="18" charset="0"/>
                                      </a:rPr>
                                    </m:ctrlPr>
                                  </m:sSubPr>
                                  <m:e>
                                    <m:r>
                                      <a:rPr lang="en-US" sz="2400" i="1">
                                        <a:solidFill>
                                          <a:srgbClr val="0070C0"/>
                                        </a:solidFill>
                                        <a:latin typeface="Cambria Math" panose="02040503050406030204" pitchFamily="18" charset="0"/>
                                      </a:rPr>
                                      <m:t>𝑇</m:t>
                                    </m:r>
                                  </m:e>
                                  <m:sub>
                                    <m:r>
                                      <a:rPr lang="en-US" sz="2400" i="1">
                                        <a:solidFill>
                                          <a:srgbClr val="0070C0"/>
                                        </a:solidFill>
                                        <a:latin typeface="Cambria Math" panose="02040503050406030204" pitchFamily="18" charset="0"/>
                                      </a:rPr>
                                      <m:t>1</m:t>
                                    </m:r>
                                  </m:sub>
                                </m:sSub>
                              </m:num>
                              <m:den>
                                <m:sSup>
                                  <m:sSupPr>
                                    <m:ctrlPr>
                                      <a:rPr lang="en-US" sz="2400" i="1">
                                        <a:solidFill>
                                          <a:srgbClr val="0070C0"/>
                                        </a:solidFill>
                                        <a:latin typeface="Cambria Math" panose="02040503050406030204" pitchFamily="18" charset="0"/>
                                      </a:rPr>
                                    </m:ctrlPr>
                                  </m:sSupPr>
                                  <m:e>
                                    <m:r>
                                      <a:rPr lang="en-US" sz="2400" i="1">
                                        <a:solidFill>
                                          <a:srgbClr val="0070C0"/>
                                        </a:solidFill>
                                        <a:latin typeface="Cambria Math" panose="02040503050406030204" pitchFamily="18" charset="0"/>
                                      </a:rPr>
                                      <m:t>2</m:t>
                                    </m:r>
                                  </m:e>
                                  <m:sup>
                                    <m:f>
                                      <m:fPr>
                                        <m:ctrlPr>
                                          <a:rPr lang="en-US" sz="2400" i="1">
                                            <a:solidFill>
                                              <a:srgbClr val="0070C0"/>
                                            </a:solidFill>
                                            <a:latin typeface="Cambria Math" panose="02040503050406030204" pitchFamily="18" charset="0"/>
                                          </a:rPr>
                                        </m:ctrlPr>
                                      </m:fPr>
                                      <m:num>
                                        <m:r>
                                          <a:rPr lang="en-US" sz="2400" i="1">
                                            <a:solidFill>
                                              <a:srgbClr val="0070C0"/>
                                            </a:solidFill>
                                            <a:latin typeface="Cambria Math" panose="02040503050406030204" pitchFamily="18" charset="0"/>
                                          </a:rPr>
                                          <m:t>𝑛</m:t>
                                        </m:r>
                                      </m:num>
                                      <m:den>
                                        <m:r>
                                          <a:rPr lang="en-US" sz="2400" i="1">
                                            <a:solidFill>
                                              <a:srgbClr val="0070C0"/>
                                            </a:solidFill>
                                            <a:latin typeface="Cambria Math" panose="02040503050406030204" pitchFamily="18" charset="0"/>
                                          </a:rPr>
                                          <m:t>2</m:t>
                                        </m:r>
                                      </m:den>
                                    </m:f>
                                  </m:sup>
                                </m:sSup>
                              </m:den>
                            </m:f>
                            <m:r>
                              <a:rPr lang="en-US" sz="2400" b="0" i="1" smtClean="0">
                                <a:solidFill>
                                  <a:srgbClr val="0070C0"/>
                                </a:solidFill>
                                <a:latin typeface="Cambria Math" panose="02040503050406030204" pitchFamily="18" charset="0"/>
                              </a:rPr>
                              <m:t>,</m:t>
                            </m:r>
                            <m:r>
                              <a:rPr lang="en-US" sz="2400" b="0" i="1" smtClean="0">
                                <a:solidFill>
                                  <a:srgbClr val="0070C0"/>
                                </a:solidFill>
                                <a:latin typeface="Cambria Math" panose="02040503050406030204" pitchFamily="18" charset="0"/>
                              </a:rPr>
                              <m:t>𝑛</m:t>
                            </m:r>
                          </m:e>
                        </m:d>
                      </m:e>
                    </m:func>
                  </m:oMath>
                </a14:m>
                <a:endParaRPr lang="en-US" sz="2400" dirty="0" err="1">
                  <a:solidFill>
                    <a:srgbClr val="0070C0"/>
                  </a:solidFill>
                  <a:latin typeface="Candara" panose="020E0502030303020204" pitchFamily="34" charset="0"/>
                </a:endParaRPr>
              </a:p>
            </p:txBody>
          </p:sp>
        </mc:Choice>
        <mc:Fallback xmlns="">
          <p:sp>
            <p:nvSpPr>
              <p:cNvPr id="35" name="TextBox 34">
                <a:extLst>
                  <a:ext uri="{FF2B5EF4-FFF2-40B4-BE49-F238E27FC236}">
                    <a16:creationId xmlns:a16="http://schemas.microsoft.com/office/drawing/2014/main" id="{47F6A8B7-1378-3629-0942-8EE7E6F2EB36}"/>
                  </a:ext>
                </a:extLst>
              </p:cNvPr>
              <p:cNvSpPr txBox="1">
                <a:spLocks noRot="1" noChangeAspect="1" noMove="1" noResize="1" noEditPoints="1" noAdjustHandles="1" noChangeArrowheads="1" noChangeShapeType="1" noTextEdit="1"/>
              </p:cNvSpPr>
              <p:nvPr/>
            </p:nvSpPr>
            <p:spPr>
              <a:xfrm>
                <a:off x="5741431" y="5789174"/>
                <a:ext cx="4006738" cy="796180"/>
              </a:xfrm>
              <a:prstGeom prst="rect">
                <a:avLst/>
              </a:prstGeom>
              <a:blipFill>
                <a:blip r:embed="rId16"/>
                <a:stretch>
                  <a:fillRect b="-158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6D97D2C4-7CED-881B-30F5-4C51CDE6F517}"/>
                  </a:ext>
                </a:extLst>
              </p:cNvPr>
              <p:cNvSpPr txBox="1"/>
              <p:nvPr/>
            </p:nvSpPr>
            <p:spPr>
              <a:xfrm>
                <a:off x="3325831" y="4355031"/>
                <a:ext cx="348172" cy="461665"/>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m:t>
                      </m:r>
                    </m:oMath>
                  </m:oMathPara>
                </a14:m>
                <a:endParaRPr lang="en-US" sz="2400" dirty="0" err="1">
                  <a:latin typeface="Candara" panose="020E0502030303020204" pitchFamily="34" charset="0"/>
                </a:endParaRPr>
              </a:p>
            </p:txBody>
          </p:sp>
        </mc:Choice>
        <mc:Fallback xmlns="">
          <p:sp>
            <p:nvSpPr>
              <p:cNvPr id="2" name="TextBox 1">
                <a:extLst>
                  <a:ext uri="{FF2B5EF4-FFF2-40B4-BE49-F238E27FC236}">
                    <a16:creationId xmlns:a16="http://schemas.microsoft.com/office/drawing/2014/main" id="{6D97D2C4-7CED-881B-30F5-4C51CDE6F517}"/>
                  </a:ext>
                </a:extLst>
              </p:cNvPr>
              <p:cNvSpPr txBox="1">
                <a:spLocks noRot="1" noChangeAspect="1" noMove="1" noResize="1" noEditPoints="1" noAdjustHandles="1" noChangeArrowheads="1" noChangeShapeType="1" noTextEdit="1"/>
              </p:cNvSpPr>
              <p:nvPr/>
            </p:nvSpPr>
            <p:spPr>
              <a:xfrm>
                <a:off x="3325831" y="4355031"/>
                <a:ext cx="348172" cy="461665"/>
              </a:xfrm>
              <a:prstGeom prst="rect">
                <a:avLst/>
              </a:prstGeom>
              <a:blipFill>
                <a:blip r:embed="rId1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5590AA09-20E9-D88E-75F2-7B198A08520B}"/>
                  </a:ext>
                </a:extLst>
              </p:cNvPr>
              <p:cNvSpPr txBox="1"/>
              <p:nvPr/>
            </p:nvSpPr>
            <p:spPr>
              <a:xfrm>
                <a:off x="6598023" y="4672867"/>
                <a:ext cx="5593977" cy="5945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rgbClr val="0070C0"/>
                          </a:solidFill>
                          <a:latin typeface="Cambria Math" panose="02040503050406030204" pitchFamily="18" charset="0"/>
                        </a:rPr>
                        <m:t>𝜖</m:t>
                      </m:r>
                      <m:r>
                        <a:rPr lang="en-US" sz="2400" b="0" i="1" smtClean="0">
                          <a:solidFill>
                            <a:srgbClr val="0070C0"/>
                          </a:solidFill>
                          <a:latin typeface="Cambria Math" panose="02040503050406030204" pitchFamily="18" charset="0"/>
                        </a:rPr>
                        <m:t>≔</m:t>
                      </m:r>
                      <m:func>
                        <m:funcPr>
                          <m:ctrlPr>
                            <a:rPr lang="en-US" sz="2400" b="0" i="1" smtClean="0">
                              <a:solidFill>
                                <a:srgbClr val="0070C0"/>
                              </a:solidFill>
                              <a:latin typeface="Cambria Math" panose="02040503050406030204" pitchFamily="18" charset="0"/>
                            </a:rPr>
                          </m:ctrlPr>
                        </m:funcPr>
                        <m:fName>
                          <m:limLow>
                            <m:limLowPr>
                              <m:ctrlPr>
                                <a:rPr lang="en-US" sz="2400" b="0" i="1" smtClean="0">
                                  <a:solidFill>
                                    <a:srgbClr val="0070C0"/>
                                  </a:solidFill>
                                  <a:latin typeface="Cambria Math" panose="02040503050406030204" pitchFamily="18" charset="0"/>
                                </a:rPr>
                              </m:ctrlPr>
                            </m:limLowPr>
                            <m:e>
                              <m:r>
                                <m:rPr>
                                  <m:sty m:val="p"/>
                                </m:rPr>
                                <a:rPr lang="en-US" sz="2400" b="0" i="0" smtClean="0">
                                  <a:solidFill>
                                    <a:srgbClr val="0070C0"/>
                                  </a:solidFill>
                                  <a:latin typeface="Cambria Math" panose="02040503050406030204" pitchFamily="18" charset="0"/>
                                </a:rPr>
                                <m:t>Pr</m:t>
                              </m:r>
                            </m:e>
                            <m:lim>
                              <m:r>
                                <a:rPr lang="en-US" sz="2400" b="0" i="1" smtClean="0">
                                  <a:solidFill>
                                    <a:srgbClr val="0070C0"/>
                                  </a:solidFill>
                                  <a:latin typeface="Cambria Math" panose="02040503050406030204" pitchFamily="18" charset="0"/>
                                </a:rPr>
                                <m:t>h</m:t>
                              </m:r>
                            </m:lim>
                          </m:limLow>
                        </m:fName>
                        <m:e>
                          <m:r>
                            <a:rPr lang="en-US" sz="2400" i="1">
                              <a:solidFill>
                                <a:srgbClr val="0070C0"/>
                              </a:solidFill>
                              <a:latin typeface="Cambria Math" panose="02040503050406030204" pitchFamily="18" charset="0"/>
                            </a:rPr>
                            <m:t>[</m:t>
                          </m:r>
                          <m:sSubSup>
                            <m:sSubSupPr>
                              <m:ctrlPr>
                                <a:rPr lang="en-US" sz="2400" i="1" smtClean="0">
                                  <a:solidFill>
                                    <a:srgbClr val="FF0000"/>
                                  </a:solidFill>
                                  <a:latin typeface="Cambria Math" panose="02040503050406030204" pitchFamily="18" charset="0"/>
                                </a:rPr>
                              </m:ctrlPr>
                            </m:sSubSupPr>
                            <m:e>
                              <m:r>
                                <a:rPr lang="en-US" sz="2400" i="1">
                                  <a:solidFill>
                                    <a:srgbClr val="FF0000"/>
                                  </a:solidFill>
                                  <a:latin typeface="Cambria Math" panose="02040503050406030204" pitchFamily="18" charset="0"/>
                                </a:rPr>
                                <m:t>𝐴</m:t>
                              </m:r>
                            </m:e>
                            <m:sub>
                              <m:r>
                                <a:rPr lang="en-US" sz="2400" i="1">
                                  <a:solidFill>
                                    <a:srgbClr val="FF0000"/>
                                  </a:solidFill>
                                  <a:latin typeface="Cambria Math" panose="02040503050406030204" pitchFamily="18" charset="0"/>
                                </a:rPr>
                                <m:t>1</m:t>
                              </m:r>
                            </m:sub>
                            <m:sup>
                              <m:r>
                                <a:rPr lang="en-US" sz="2400" i="1" smtClean="0">
                                  <a:solidFill>
                                    <a:srgbClr val="0070C0"/>
                                  </a:solidFill>
                                  <a:latin typeface="Cambria Math" panose="02040503050406030204" pitchFamily="18" charset="0"/>
                                </a:rPr>
                                <m:t>h</m:t>
                              </m:r>
                            </m:sup>
                          </m:sSubSup>
                          <m:r>
                            <a:rPr lang="en-US" sz="2400">
                              <a:solidFill>
                                <a:srgbClr val="0070C0"/>
                              </a:solidFill>
                              <a:latin typeface="Cambria Math" panose="02040503050406030204" pitchFamily="18" charset="0"/>
                            </a:rPr>
                            <m:t> </m:t>
                          </m:r>
                          <m:r>
                            <m:rPr>
                              <m:sty m:val="p"/>
                            </m:rPr>
                            <a:rPr lang="en-US" sz="2400">
                              <a:solidFill>
                                <a:srgbClr val="0070C0"/>
                              </a:solidFill>
                              <a:latin typeface="Cambria Math" panose="02040503050406030204" pitchFamily="18" charset="0"/>
                            </a:rPr>
                            <m:t>finds</m:t>
                          </m:r>
                          <m:r>
                            <a:rPr lang="en-US" sz="2400">
                              <a:solidFill>
                                <a:srgbClr val="0070C0"/>
                              </a:solidFill>
                              <a:latin typeface="Cambria Math" panose="02040503050406030204" pitchFamily="18" charset="0"/>
                            </a:rPr>
                            <m:t> </m:t>
                          </m:r>
                          <m:r>
                            <m:rPr>
                              <m:sty m:val="p"/>
                            </m:rPr>
                            <a:rPr lang="en-US" sz="2400">
                              <a:solidFill>
                                <a:srgbClr val="0070C0"/>
                              </a:solidFill>
                              <a:latin typeface="Cambria Math" panose="02040503050406030204" pitchFamily="18" charset="0"/>
                            </a:rPr>
                            <m:t>cols</m:t>
                          </m:r>
                          <m:r>
                            <a:rPr lang="en-US" sz="2400">
                              <a:solidFill>
                                <a:srgbClr val="0070C0"/>
                              </a:solidFill>
                              <a:latin typeface="Cambria Math" panose="02040503050406030204" pitchFamily="18" charset="0"/>
                            </a:rPr>
                            <m:t> </m:t>
                          </m:r>
                          <m:r>
                            <m:rPr>
                              <m:sty m:val="p"/>
                            </m:rPr>
                            <a:rPr lang="en-US" sz="2400">
                              <a:solidFill>
                                <a:srgbClr val="0070C0"/>
                              </a:solidFill>
                              <a:latin typeface="Cambria Math" panose="02040503050406030204" pitchFamily="18" charset="0"/>
                            </a:rPr>
                            <m:t>for</m:t>
                          </m:r>
                          <m:r>
                            <a:rPr lang="en-US" sz="2400">
                              <a:solidFill>
                                <a:srgbClr val="0070C0"/>
                              </a:solidFill>
                              <a:latin typeface="Cambria Math" panose="02040503050406030204" pitchFamily="18" charset="0"/>
                            </a:rPr>
                            <m:t> </m:t>
                          </m:r>
                          <m:r>
                            <a:rPr lang="en-US" sz="2400" i="1">
                              <a:solidFill>
                                <a:srgbClr val="0070C0"/>
                              </a:solidFill>
                              <a:latin typeface="Cambria Math" panose="02040503050406030204" pitchFamily="18" charset="0"/>
                            </a:rPr>
                            <m:t>𝑘</m:t>
                          </m:r>
                          <m:r>
                            <a:rPr lang="en-US" sz="2400" i="1">
                              <a:solidFill>
                                <a:srgbClr val="0070C0"/>
                              </a:solidFill>
                              <a:latin typeface="Cambria Math" panose="02040503050406030204" pitchFamily="18" charset="0"/>
                            </a:rPr>
                            <m:t> </m:t>
                          </m:r>
                          <m:r>
                            <m:rPr>
                              <m:sty m:val="p"/>
                            </m:rPr>
                            <a:rPr lang="en-US" sz="2400">
                              <a:solidFill>
                                <a:srgbClr val="0070C0"/>
                              </a:solidFill>
                              <a:latin typeface="Cambria Math" panose="02040503050406030204" pitchFamily="18" charset="0"/>
                            </a:rPr>
                            <m:t>different</m:t>
                          </m:r>
                          <m:r>
                            <a:rPr lang="en-US" sz="2400">
                              <a:solidFill>
                                <a:srgbClr val="0070C0"/>
                              </a:solidFill>
                              <a:latin typeface="Cambria Math" panose="02040503050406030204" pitchFamily="18" charset="0"/>
                            </a:rPr>
                            <m:t> </m:t>
                          </m:r>
                          <m:r>
                            <m:rPr>
                              <m:sty m:val="p"/>
                            </m:rPr>
                            <a:rPr lang="en-US" sz="2400">
                              <a:solidFill>
                                <a:srgbClr val="0070C0"/>
                              </a:solidFill>
                              <a:latin typeface="Cambria Math" panose="02040503050406030204" pitchFamily="18" charset="0"/>
                            </a:rPr>
                            <m:t>salts</m:t>
                          </m:r>
                          <m:r>
                            <a:rPr lang="en-US" sz="2400">
                              <a:solidFill>
                                <a:srgbClr val="0070C0"/>
                              </a:solidFill>
                              <a:latin typeface="Cambria Math" panose="02040503050406030204" pitchFamily="18" charset="0"/>
                            </a:rPr>
                            <m:t>]</m:t>
                          </m:r>
                        </m:e>
                      </m:func>
                    </m:oMath>
                  </m:oMathPara>
                </a14:m>
                <a:endParaRPr lang="en-US" sz="2400" dirty="0" err="1">
                  <a:solidFill>
                    <a:srgbClr val="0070C0"/>
                  </a:solidFill>
                  <a:latin typeface="Candara" panose="020E0502030303020204" pitchFamily="34" charset="0"/>
                </a:endParaRPr>
              </a:p>
            </p:txBody>
          </p:sp>
        </mc:Choice>
        <mc:Fallback xmlns="">
          <p:sp>
            <p:nvSpPr>
              <p:cNvPr id="3" name="TextBox 2">
                <a:extLst>
                  <a:ext uri="{FF2B5EF4-FFF2-40B4-BE49-F238E27FC236}">
                    <a16:creationId xmlns:a16="http://schemas.microsoft.com/office/drawing/2014/main" id="{5590AA09-20E9-D88E-75F2-7B198A08520B}"/>
                  </a:ext>
                </a:extLst>
              </p:cNvPr>
              <p:cNvSpPr txBox="1">
                <a:spLocks noRot="1" noChangeAspect="1" noMove="1" noResize="1" noEditPoints="1" noAdjustHandles="1" noChangeArrowheads="1" noChangeShapeType="1" noTextEdit="1"/>
              </p:cNvSpPr>
              <p:nvPr/>
            </p:nvSpPr>
            <p:spPr>
              <a:xfrm>
                <a:off x="6598023" y="4672867"/>
                <a:ext cx="5593977" cy="594586"/>
              </a:xfrm>
              <a:prstGeom prst="rect">
                <a:avLst/>
              </a:prstGeom>
              <a:blipFill>
                <a:blip r:embed="rId18"/>
                <a:stretch>
                  <a:fillRect b="-6383"/>
                </a:stretch>
              </a:blipFill>
            </p:spPr>
            <p:txBody>
              <a:bodyPr/>
              <a:lstStyle/>
              <a:p>
                <a:r>
                  <a:rPr lang="en-US">
                    <a:noFill/>
                  </a:rPr>
                  <a:t> </a:t>
                </a:r>
              </a:p>
            </p:txBody>
          </p:sp>
        </mc:Fallback>
      </mc:AlternateContent>
    </p:spTree>
    <p:extLst>
      <p:ext uri="{BB962C8B-B14F-4D97-AF65-F5344CB8AC3E}">
        <p14:creationId xmlns:p14="http://schemas.microsoft.com/office/powerpoint/2010/main" val="1125029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par>
                                <p:cTn id="35" presetID="1" presetClass="entr" presetSubtype="0" fill="hold" grpId="1" nodeType="with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par>
                                <p:cTn id="39" presetID="1" presetClass="exit" presetSubtype="0" fill="hold" grpId="1" nodeType="withEffect">
                                  <p:stCondLst>
                                    <p:cond delay="0"/>
                                  </p:stCondLst>
                                  <p:childTnLst>
                                    <p:set>
                                      <p:cBhvr>
                                        <p:cTn id="40" dur="1" fill="hold">
                                          <p:stCondLst>
                                            <p:cond delay="0"/>
                                          </p:stCondLst>
                                        </p:cTn>
                                        <p:tgtEl>
                                          <p:spTgt spid="28"/>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4"/>
                                        </p:tgtEl>
                                        <p:attrNameLst>
                                          <p:attrName>style.visibility</p:attrName>
                                        </p:attrNameLst>
                                      </p:cBhvr>
                                      <p:to>
                                        <p:strVal val="visible"/>
                                      </p:to>
                                    </p:set>
                                  </p:childTnLst>
                                </p:cTn>
                              </p:par>
                              <p:par>
                                <p:cTn id="45" presetID="1" presetClass="entr" presetSubtype="0" fill="hold" grpId="2" nodeType="withEffect">
                                  <p:stCondLst>
                                    <p:cond delay="0"/>
                                  </p:stCondLst>
                                  <p:childTnLst>
                                    <p:set>
                                      <p:cBhvr>
                                        <p:cTn id="46" dur="1" fill="hold">
                                          <p:stCondLst>
                                            <p:cond delay="0"/>
                                          </p:stCondLst>
                                        </p:cTn>
                                        <p:tgtEl>
                                          <p:spTgt spid="3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1"/>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9"/>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5"/>
                                        </p:tgtEl>
                                        <p:attrNameLst>
                                          <p:attrName>style.visibility</p:attrName>
                                        </p:attrNameLst>
                                      </p:cBhvr>
                                      <p:to>
                                        <p:strVal val="visible"/>
                                      </p:to>
                                    </p:set>
                                  </p:childTnLst>
                                </p:cTn>
                              </p:par>
                              <p:par>
                                <p:cTn id="57" presetID="1" presetClass="entr" presetSubtype="0" fill="hold" grpId="1" nodeType="withEffect">
                                  <p:stCondLst>
                                    <p:cond delay="0"/>
                                  </p:stCondLst>
                                  <p:childTnLst>
                                    <p:set>
                                      <p:cBhvr>
                                        <p:cTn id="58" dur="1" fill="hold">
                                          <p:stCondLst>
                                            <p:cond delay="0"/>
                                          </p:stCondLst>
                                        </p:cTn>
                                        <p:tgtEl>
                                          <p:spTgt spid="24"/>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3"/>
                                        </p:tgtEl>
                                        <p:attrNameLst>
                                          <p:attrName>style.visibility</p:attrName>
                                        </p:attrNameLst>
                                      </p:cBhvr>
                                      <p:to>
                                        <p:strVal val="visible"/>
                                      </p:to>
                                    </p:set>
                                  </p:childTnLst>
                                </p:cTn>
                              </p:par>
                              <p:par>
                                <p:cTn id="61" presetID="1" presetClass="exit" presetSubtype="0" fill="hold" grpId="1" nodeType="withEffect">
                                  <p:stCondLst>
                                    <p:cond delay="0"/>
                                  </p:stCondLst>
                                  <p:childTnLst>
                                    <p:set>
                                      <p:cBhvr>
                                        <p:cTn id="62" dur="1" fill="hold">
                                          <p:stCondLst>
                                            <p:cond delay="0"/>
                                          </p:stCondLst>
                                        </p:cTn>
                                        <p:tgtEl>
                                          <p:spTgt spid="33"/>
                                        </p:tgtEl>
                                        <p:attrNameLst>
                                          <p:attrName>style.visibility</p:attrName>
                                        </p:attrNameLst>
                                      </p:cBhvr>
                                      <p:to>
                                        <p:strVal val="hidden"/>
                                      </p:to>
                                    </p:set>
                                  </p:childTnLst>
                                </p:cTn>
                              </p:par>
                              <p:par>
                                <p:cTn id="63" presetID="1" presetClass="exit" presetSubtype="0" fill="hold" grpId="1" nodeType="withEffect">
                                  <p:stCondLst>
                                    <p:cond delay="0"/>
                                  </p:stCondLst>
                                  <p:childTnLst>
                                    <p:set>
                                      <p:cBhvr>
                                        <p:cTn id="64" dur="1" fill="hold">
                                          <p:stCondLst>
                                            <p:cond delay="0"/>
                                          </p:stCondLst>
                                        </p:cTn>
                                        <p:tgtEl>
                                          <p:spTgt spid="29"/>
                                        </p:tgtEl>
                                        <p:attrNameLst>
                                          <p:attrName>style.visibility</p:attrName>
                                        </p:attrNameLst>
                                      </p:cBhvr>
                                      <p:to>
                                        <p:strVal val="hidden"/>
                                      </p:to>
                                    </p:set>
                                  </p:childTnLst>
                                </p:cTn>
                              </p:par>
                              <p:par>
                                <p:cTn id="65" presetID="1" presetClass="exit" presetSubtype="0" fill="hold" grpId="3" nodeType="withEffect">
                                  <p:stCondLst>
                                    <p:cond delay="0"/>
                                  </p:stCondLst>
                                  <p:childTnLst>
                                    <p:set>
                                      <p:cBhvr>
                                        <p:cTn id="66" dur="1" fill="hold">
                                          <p:stCondLst>
                                            <p:cond delay="0"/>
                                          </p:stCondLst>
                                        </p:cTn>
                                        <p:tgtEl>
                                          <p:spTgt spid="33"/>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3"/>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6" grpId="0"/>
      <p:bldP spid="17" grpId="0"/>
      <p:bldP spid="19" grpId="0"/>
      <p:bldP spid="20" grpId="0"/>
      <p:bldP spid="20" grpId="1"/>
      <p:bldP spid="21" grpId="0"/>
      <p:bldP spid="22" grpId="0"/>
      <p:bldP spid="23" grpId="0"/>
      <p:bldP spid="24" grpId="0"/>
      <p:bldP spid="24" grpId="1"/>
      <p:bldP spid="25" grpId="0"/>
      <p:bldP spid="28" grpId="0" animBg="1"/>
      <p:bldP spid="28" grpId="1" animBg="1"/>
      <p:bldP spid="29" grpId="0" animBg="1"/>
      <p:bldP spid="29" grpId="1" animBg="1"/>
      <p:bldP spid="30" grpId="0"/>
      <p:bldP spid="31" grpId="0"/>
      <p:bldP spid="33" grpId="0" animBg="1"/>
      <p:bldP spid="33" grpId="1" animBg="1"/>
      <p:bldP spid="33" grpId="2" animBg="1"/>
      <p:bldP spid="33" grpId="3" animBg="1"/>
      <p:bldP spid="34" grpId="0"/>
      <p:bldP spid="35" grpId="0"/>
      <p:bldP spid="2" grpId="0"/>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A87D4-F91B-2074-8616-820976C29D9D}"/>
              </a:ext>
            </a:extLst>
          </p:cNvPr>
          <p:cNvSpPr>
            <a:spLocks noGrp="1"/>
          </p:cNvSpPr>
          <p:nvPr>
            <p:ph type="title"/>
          </p:nvPr>
        </p:nvSpPr>
        <p:spPr/>
        <p:txBody>
          <a:bodyPr/>
          <a:lstStyle/>
          <a:p>
            <a:r>
              <a:rPr lang="en-US" dirty="0"/>
              <a:t>2-block-MD analysis: more challenging</a:t>
            </a:r>
          </a:p>
        </p:txBody>
      </p:sp>
      <p:sp>
        <p:nvSpPr>
          <p:cNvPr id="4" name="Slide Number Placeholder 3">
            <a:extLst>
              <a:ext uri="{FF2B5EF4-FFF2-40B4-BE49-F238E27FC236}">
                <a16:creationId xmlns:a16="http://schemas.microsoft.com/office/drawing/2014/main" id="{CF7F5861-75BE-A63B-A62E-CF92ADAF5065}"/>
              </a:ext>
            </a:extLst>
          </p:cNvPr>
          <p:cNvSpPr>
            <a:spLocks noGrp="1"/>
          </p:cNvSpPr>
          <p:nvPr>
            <p:ph type="sldNum" sz="quarter" idx="12"/>
          </p:nvPr>
        </p:nvSpPr>
        <p:spPr/>
        <p:txBody>
          <a:bodyPr/>
          <a:lstStyle/>
          <a:p>
            <a:fld id="{39E65F0E-D8D0-8548-A870-8F1E432EFAAD}" type="slidenum">
              <a:rPr lang="en-US" smtClean="0"/>
              <a:pPr/>
              <a:t>26</a:t>
            </a:fld>
            <a:endParaRPr lang="en-US"/>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252F5F19-4E9B-D493-AE45-2644EFE821F3}"/>
                  </a:ext>
                </a:extLst>
              </p:cNvPr>
              <p:cNvSpPr txBox="1"/>
              <p:nvPr/>
            </p:nvSpPr>
            <p:spPr>
              <a:xfrm>
                <a:off x="841248" y="1391479"/>
                <a:ext cx="10098157" cy="461665"/>
              </a:xfrm>
              <a:prstGeom prst="rect">
                <a:avLst/>
              </a:prstGeom>
              <a:noFill/>
            </p:spPr>
            <p:txBody>
              <a:bodyPr wrap="square" rtlCol="0">
                <a:spAutoFit/>
              </a:bodyPr>
              <a:lstStyle/>
              <a:p>
                <a:pPr algn="l"/>
                <a14:m>
                  <m:oMath xmlns:m="http://schemas.openxmlformats.org/officeDocument/2006/math">
                    <m:r>
                      <a:rPr lang="en-US" sz="2400" b="0" i="1" smtClean="0">
                        <a:solidFill>
                          <a:srgbClr val="0070C0"/>
                        </a:solidFill>
                        <a:latin typeface="Cambria Math" panose="02040503050406030204" pitchFamily="18" charset="0"/>
                      </a:rPr>
                      <m:t>𝑋</m:t>
                    </m:r>
                  </m:oMath>
                </a14:m>
                <a:r>
                  <a:rPr lang="en-US" sz="2400" dirty="0">
                    <a:solidFill>
                      <a:srgbClr val="002060"/>
                    </a:solidFill>
                    <a:latin typeface="Candara" panose="020E0502030303020204" pitchFamily="34" charset="0"/>
                  </a:rPr>
                  <a:t> </a:t>
                </a:r>
                <a:r>
                  <a:rPr lang="en-US" sz="2400" dirty="0">
                    <a:latin typeface="Candara" panose="020E0502030303020204" pitchFamily="34" charset="0"/>
                  </a:rPr>
                  <a:t>= # salts for which collision queried in offline phase</a:t>
                </a:r>
              </a:p>
            </p:txBody>
          </p:sp>
        </mc:Choice>
        <mc:Fallback xmlns="">
          <p:sp>
            <p:nvSpPr>
              <p:cNvPr id="5" name="TextBox 4">
                <a:extLst>
                  <a:ext uri="{FF2B5EF4-FFF2-40B4-BE49-F238E27FC236}">
                    <a16:creationId xmlns:a16="http://schemas.microsoft.com/office/drawing/2014/main" id="{252F5F19-4E9B-D493-AE45-2644EFE821F3}"/>
                  </a:ext>
                </a:extLst>
              </p:cNvPr>
              <p:cNvSpPr txBox="1">
                <a:spLocks noRot="1" noChangeAspect="1" noMove="1" noResize="1" noEditPoints="1" noAdjustHandles="1" noChangeArrowheads="1" noChangeShapeType="1" noTextEdit="1"/>
              </p:cNvSpPr>
              <p:nvPr/>
            </p:nvSpPr>
            <p:spPr>
              <a:xfrm>
                <a:off x="841248" y="1391479"/>
                <a:ext cx="10098157" cy="461665"/>
              </a:xfrm>
              <a:prstGeom prst="rect">
                <a:avLst/>
              </a:prstGeom>
              <a:blipFill>
                <a:blip r:embed="rId3"/>
                <a:stretch>
                  <a:fillRect l="-126" t="-8108" b="-297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D3D960CD-58C3-A8D9-88CB-2E394A87FD9C}"/>
                  </a:ext>
                </a:extLst>
              </p:cNvPr>
              <p:cNvSpPr txBox="1"/>
              <p:nvPr/>
            </p:nvSpPr>
            <p:spPr>
              <a:xfrm>
                <a:off x="3906078" y="1901831"/>
                <a:ext cx="7225748" cy="400110"/>
              </a:xfrm>
              <a:prstGeom prst="rect">
                <a:avLst/>
              </a:prstGeom>
              <a:noFill/>
            </p:spPr>
            <p:txBody>
              <a:bodyPr wrap="square">
                <a:spAutoFit/>
              </a:bodyPr>
              <a:lstStyle/>
              <a:p>
                <a:pPr algn="l"/>
                <a14:m>
                  <m:oMathPara xmlns:m="http://schemas.openxmlformats.org/officeDocument/2006/math">
                    <m:oMathParaPr>
                      <m:jc m:val="centerGroup"/>
                    </m:oMathParaPr>
                    <m:oMath xmlns:m="http://schemas.openxmlformats.org/officeDocument/2006/math">
                      <m:r>
                        <a:rPr lang="en-US" sz="2000" b="0" i="1" smtClean="0">
                          <a:solidFill>
                            <a:srgbClr val="0070C0"/>
                          </a:solidFill>
                          <a:latin typeface="Cambria Math" panose="02040503050406030204" pitchFamily="18" charset="0"/>
                        </a:rPr>
                        <m:t>h</m:t>
                      </m:r>
                      <m:d>
                        <m:dPr>
                          <m:ctrlPr>
                            <a:rPr lang="en-US" sz="2000" b="0" i="1" smtClean="0">
                              <a:solidFill>
                                <a:srgbClr val="0070C0"/>
                              </a:solidFill>
                              <a:latin typeface="Cambria Math" panose="02040503050406030204" pitchFamily="18" charset="0"/>
                            </a:rPr>
                          </m:ctrlPr>
                        </m:dPr>
                        <m:e>
                          <m:r>
                            <a:rPr lang="en-US" sz="2000" b="0" i="1" smtClean="0">
                              <a:solidFill>
                                <a:srgbClr val="0070C0"/>
                              </a:solidFill>
                              <a:latin typeface="Cambria Math" panose="02040503050406030204" pitchFamily="18" charset="0"/>
                            </a:rPr>
                            <m:t>𝑎</m:t>
                          </m:r>
                          <m:r>
                            <a:rPr lang="en-US" sz="2000" b="0" i="1" smtClean="0">
                              <a:solidFill>
                                <a:srgbClr val="0070C0"/>
                              </a:solidFill>
                              <a:latin typeface="Cambria Math" panose="02040503050406030204" pitchFamily="18" charset="0"/>
                            </a:rPr>
                            <m:t>,</m:t>
                          </m:r>
                          <m:sSub>
                            <m:sSubPr>
                              <m:ctrlPr>
                                <a:rPr lang="en-US" sz="2000" b="0" i="1" smtClean="0">
                                  <a:solidFill>
                                    <a:srgbClr val="0070C0"/>
                                  </a:solidFill>
                                  <a:latin typeface="Cambria Math" panose="02040503050406030204" pitchFamily="18" charset="0"/>
                                </a:rPr>
                              </m:ctrlPr>
                            </m:sSubPr>
                            <m:e>
                              <m:r>
                                <a:rPr lang="en-US" sz="2000" b="0" i="1" smtClean="0">
                                  <a:solidFill>
                                    <a:srgbClr val="0070C0"/>
                                  </a:solidFill>
                                  <a:latin typeface="Cambria Math" panose="02040503050406030204" pitchFamily="18" charset="0"/>
                                </a:rPr>
                                <m:t>𝑀</m:t>
                              </m:r>
                            </m:e>
                            <m:sub>
                              <m:r>
                                <a:rPr lang="en-US" sz="2000" b="0" i="1" smtClean="0">
                                  <a:solidFill>
                                    <a:srgbClr val="0070C0"/>
                                  </a:solidFill>
                                  <a:latin typeface="Cambria Math" panose="02040503050406030204" pitchFamily="18" charset="0"/>
                                </a:rPr>
                                <m:t>1</m:t>
                              </m:r>
                            </m:sub>
                          </m:sSub>
                        </m:e>
                      </m:d>
                      <m:r>
                        <a:rPr lang="en-US" sz="2000" b="0" i="1" smtClean="0">
                          <a:solidFill>
                            <a:srgbClr val="0070C0"/>
                          </a:solidFill>
                          <a:latin typeface="Cambria Math" panose="02040503050406030204" pitchFamily="18" charset="0"/>
                        </a:rPr>
                        <m:t>=</m:t>
                      </m:r>
                      <m:sSub>
                        <m:sSubPr>
                          <m:ctrlPr>
                            <a:rPr lang="en-US" sz="2000" b="0" i="1" smtClean="0">
                              <a:solidFill>
                                <a:srgbClr val="0070C0"/>
                              </a:solidFill>
                              <a:latin typeface="Cambria Math" panose="02040503050406030204" pitchFamily="18" charset="0"/>
                            </a:rPr>
                          </m:ctrlPr>
                        </m:sSubPr>
                        <m:e>
                          <m:r>
                            <a:rPr lang="en-US" sz="2000" b="0" i="1" smtClean="0">
                              <a:solidFill>
                                <a:srgbClr val="0070C0"/>
                              </a:solidFill>
                              <a:latin typeface="Cambria Math" panose="02040503050406030204" pitchFamily="18" charset="0"/>
                            </a:rPr>
                            <m:t>𝑧</m:t>
                          </m:r>
                        </m:e>
                        <m:sub>
                          <m:r>
                            <a:rPr lang="en-US" sz="2000" b="0" i="1" smtClean="0">
                              <a:solidFill>
                                <a:srgbClr val="0070C0"/>
                              </a:solidFill>
                              <a:latin typeface="Cambria Math" panose="02040503050406030204" pitchFamily="18" charset="0"/>
                            </a:rPr>
                            <m:t>1</m:t>
                          </m:r>
                        </m:sub>
                      </m:sSub>
                      <m:r>
                        <a:rPr lang="en-US" sz="2000" b="0" i="1" smtClean="0">
                          <a:solidFill>
                            <a:srgbClr val="0070C0"/>
                          </a:solidFill>
                          <a:latin typeface="Cambria Math" panose="02040503050406030204" pitchFamily="18" charset="0"/>
                        </a:rPr>
                        <m:t>, </m:t>
                      </m:r>
                      <m:r>
                        <a:rPr lang="en-US" sz="2000" b="0" i="1" smtClean="0">
                          <a:solidFill>
                            <a:srgbClr val="0070C0"/>
                          </a:solidFill>
                          <a:latin typeface="Cambria Math" panose="02040503050406030204" pitchFamily="18" charset="0"/>
                        </a:rPr>
                        <m:t>h</m:t>
                      </m:r>
                      <m:d>
                        <m:dPr>
                          <m:ctrlPr>
                            <a:rPr lang="en-US" sz="2000" b="0" i="1" smtClean="0">
                              <a:solidFill>
                                <a:srgbClr val="0070C0"/>
                              </a:solidFill>
                              <a:latin typeface="Cambria Math" panose="02040503050406030204" pitchFamily="18" charset="0"/>
                            </a:rPr>
                          </m:ctrlPr>
                        </m:dPr>
                        <m:e>
                          <m:r>
                            <a:rPr lang="en-US" sz="2000" b="0" i="1" smtClean="0">
                              <a:solidFill>
                                <a:srgbClr val="0070C0"/>
                              </a:solidFill>
                              <a:latin typeface="Cambria Math" panose="02040503050406030204" pitchFamily="18" charset="0"/>
                            </a:rPr>
                            <m:t>𝑎</m:t>
                          </m:r>
                          <m:r>
                            <a:rPr lang="en-US" sz="2000" b="0" i="1" smtClean="0">
                              <a:solidFill>
                                <a:srgbClr val="0070C0"/>
                              </a:solidFill>
                              <a:latin typeface="Cambria Math" panose="02040503050406030204" pitchFamily="18" charset="0"/>
                            </a:rPr>
                            <m:t>,</m:t>
                          </m:r>
                          <m:sSub>
                            <m:sSubPr>
                              <m:ctrlPr>
                                <a:rPr lang="en-US" sz="2000" b="0" i="1" smtClean="0">
                                  <a:solidFill>
                                    <a:srgbClr val="0070C0"/>
                                  </a:solidFill>
                                  <a:latin typeface="Cambria Math" panose="02040503050406030204" pitchFamily="18" charset="0"/>
                                </a:rPr>
                              </m:ctrlPr>
                            </m:sSubPr>
                            <m:e>
                              <m:r>
                                <a:rPr lang="en-US" sz="2000" b="0" i="1" smtClean="0">
                                  <a:solidFill>
                                    <a:srgbClr val="0070C0"/>
                                  </a:solidFill>
                                  <a:latin typeface="Cambria Math" panose="02040503050406030204" pitchFamily="18" charset="0"/>
                                </a:rPr>
                                <m:t>𝑀</m:t>
                              </m:r>
                            </m:e>
                            <m:sub>
                              <m:r>
                                <a:rPr lang="en-US" sz="2000" b="0" i="1" smtClean="0">
                                  <a:solidFill>
                                    <a:srgbClr val="0070C0"/>
                                  </a:solidFill>
                                  <a:latin typeface="Cambria Math" panose="02040503050406030204" pitchFamily="18" charset="0"/>
                                </a:rPr>
                                <m:t>2</m:t>
                              </m:r>
                            </m:sub>
                          </m:sSub>
                        </m:e>
                      </m:d>
                      <m:r>
                        <a:rPr lang="en-US" sz="2000" b="0" i="1" smtClean="0">
                          <a:solidFill>
                            <a:srgbClr val="0070C0"/>
                          </a:solidFill>
                          <a:latin typeface="Cambria Math" panose="02040503050406030204" pitchFamily="18" charset="0"/>
                        </a:rPr>
                        <m:t>=</m:t>
                      </m:r>
                      <m:sSub>
                        <m:sSubPr>
                          <m:ctrlPr>
                            <a:rPr lang="en-US" sz="2000" b="0" i="1" smtClean="0">
                              <a:solidFill>
                                <a:srgbClr val="0070C0"/>
                              </a:solidFill>
                              <a:latin typeface="Cambria Math" panose="02040503050406030204" pitchFamily="18" charset="0"/>
                            </a:rPr>
                          </m:ctrlPr>
                        </m:sSubPr>
                        <m:e>
                          <m:r>
                            <a:rPr lang="en-US" sz="2000" b="0" i="1" smtClean="0">
                              <a:solidFill>
                                <a:srgbClr val="0070C0"/>
                              </a:solidFill>
                              <a:latin typeface="Cambria Math" panose="02040503050406030204" pitchFamily="18" charset="0"/>
                            </a:rPr>
                            <m:t>𝑧</m:t>
                          </m:r>
                        </m:e>
                        <m:sub>
                          <m:r>
                            <a:rPr lang="en-US" sz="2000" b="0" i="1" smtClean="0">
                              <a:solidFill>
                                <a:srgbClr val="0070C0"/>
                              </a:solidFill>
                              <a:latin typeface="Cambria Math" panose="02040503050406030204" pitchFamily="18" charset="0"/>
                            </a:rPr>
                            <m:t>2</m:t>
                          </m:r>
                        </m:sub>
                      </m:sSub>
                      <m:r>
                        <a:rPr lang="en-US" sz="2000" b="0" i="1" smtClean="0">
                          <a:solidFill>
                            <a:srgbClr val="0070C0"/>
                          </a:solidFill>
                          <a:latin typeface="Cambria Math" panose="02040503050406030204" pitchFamily="18" charset="0"/>
                        </a:rPr>
                        <m:t>, </m:t>
                      </m:r>
                      <m:r>
                        <a:rPr lang="en-US" sz="2000" b="0" i="1" smtClean="0">
                          <a:solidFill>
                            <a:srgbClr val="0070C0"/>
                          </a:solidFill>
                          <a:latin typeface="Cambria Math" panose="02040503050406030204" pitchFamily="18" charset="0"/>
                        </a:rPr>
                        <m:t>h</m:t>
                      </m:r>
                      <m:d>
                        <m:dPr>
                          <m:ctrlPr>
                            <a:rPr lang="en-US" sz="2000" b="0" i="1" smtClean="0">
                              <a:solidFill>
                                <a:srgbClr val="0070C0"/>
                              </a:solidFill>
                              <a:latin typeface="Cambria Math" panose="02040503050406030204" pitchFamily="18" charset="0"/>
                            </a:rPr>
                          </m:ctrlPr>
                        </m:dPr>
                        <m:e>
                          <m:sSub>
                            <m:sSubPr>
                              <m:ctrlPr>
                                <a:rPr lang="en-US" sz="2000" b="0" i="1" smtClean="0">
                                  <a:solidFill>
                                    <a:srgbClr val="0070C0"/>
                                  </a:solidFill>
                                  <a:latin typeface="Cambria Math" panose="02040503050406030204" pitchFamily="18" charset="0"/>
                                </a:rPr>
                              </m:ctrlPr>
                            </m:sSubPr>
                            <m:e>
                              <m:r>
                                <a:rPr lang="en-US" sz="2000" b="0" i="1" smtClean="0">
                                  <a:solidFill>
                                    <a:srgbClr val="0070C0"/>
                                  </a:solidFill>
                                  <a:latin typeface="Cambria Math" panose="02040503050406030204" pitchFamily="18" charset="0"/>
                                </a:rPr>
                                <m:t>𝑧</m:t>
                              </m:r>
                            </m:e>
                            <m:sub>
                              <m:r>
                                <a:rPr lang="en-US" sz="2000" b="0" i="1" smtClean="0">
                                  <a:solidFill>
                                    <a:srgbClr val="0070C0"/>
                                  </a:solidFill>
                                  <a:latin typeface="Cambria Math" panose="02040503050406030204" pitchFamily="18" charset="0"/>
                                </a:rPr>
                                <m:t>1</m:t>
                              </m:r>
                            </m:sub>
                          </m:sSub>
                          <m:r>
                            <a:rPr lang="en-US" sz="2000" b="0" i="1" smtClean="0">
                              <a:solidFill>
                                <a:srgbClr val="0070C0"/>
                              </a:solidFill>
                              <a:latin typeface="Cambria Math" panose="02040503050406030204" pitchFamily="18" charset="0"/>
                            </a:rPr>
                            <m:t>,</m:t>
                          </m:r>
                          <m:sSubSup>
                            <m:sSubSupPr>
                              <m:ctrlPr>
                                <a:rPr lang="en-US" sz="2000" b="0" i="1" smtClean="0">
                                  <a:solidFill>
                                    <a:srgbClr val="0070C0"/>
                                  </a:solidFill>
                                  <a:latin typeface="Cambria Math" panose="02040503050406030204" pitchFamily="18" charset="0"/>
                                </a:rPr>
                              </m:ctrlPr>
                            </m:sSubSupPr>
                            <m:e>
                              <m:r>
                                <a:rPr lang="en-US" sz="2000" b="0" i="1" smtClean="0">
                                  <a:solidFill>
                                    <a:srgbClr val="0070C0"/>
                                  </a:solidFill>
                                  <a:latin typeface="Cambria Math" panose="02040503050406030204" pitchFamily="18" charset="0"/>
                                </a:rPr>
                                <m:t>𝑀</m:t>
                              </m:r>
                            </m:e>
                            <m:sub>
                              <m:r>
                                <a:rPr lang="en-US" sz="2000" b="0" i="1" smtClean="0">
                                  <a:solidFill>
                                    <a:srgbClr val="0070C0"/>
                                  </a:solidFill>
                                  <a:latin typeface="Cambria Math" panose="02040503050406030204" pitchFamily="18" charset="0"/>
                                </a:rPr>
                                <m:t>1</m:t>
                              </m:r>
                            </m:sub>
                            <m:sup>
                              <m:r>
                                <a:rPr lang="en-US" sz="2000" b="0" i="1" smtClean="0">
                                  <a:solidFill>
                                    <a:srgbClr val="0070C0"/>
                                  </a:solidFill>
                                  <a:latin typeface="Cambria Math" panose="02040503050406030204" pitchFamily="18" charset="0"/>
                                </a:rPr>
                                <m:t>′</m:t>
                              </m:r>
                            </m:sup>
                          </m:sSubSup>
                        </m:e>
                      </m:d>
                      <m:r>
                        <a:rPr lang="en-US" sz="2000" b="0" i="1" smtClean="0">
                          <a:solidFill>
                            <a:srgbClr val="0070C0"/>
                          </a:solidFill>
                          <a:latin typeface="Cambria Math" panose="02040503050406030204" pitchFamily="18" charset="0"/>
                        </a:rPr>
                        <m:t>,=</m:t>
                      </m:r>
                      <m:r>
                        <a:rPr lang="en-US" sz="2000" b="0" i="1" smtClean="0">
                          <a:solidFill>
                            <a:srgbClr val="0070C0"/>
                          </a:solidFill>
                          <a:latin typeface="Cambria Math" panose="02040503050406030204" pitchFamily="18" charset="0"/>
                        </a:rPr>
                        <m:t>𝑦</m:t>
                      </m:r>
                      <m:r>
                        <a:rPr lang="en-US" sz="2000" b="0" i="1" smtClean="0">
                          <a:solidFill>
                            <a:srgbClr val="0070C0"/>
                          </a:solidFill>
                          <a:latin typeface="Cambria Math" panose="02040503050406030204" pitchFamily="18" charset="0"/>
                        </a:rPr>
                        <m:t>, </m:t>
                      </m:r>
                      <m:r>
                        <a:rPr lang="en-US" sz="2000" b="0" i="1" smtClean="0">
                          <a:solidFill>
                            <a:srgbClr val="0070C0"/>
                          </a:solidFill>
                          <a:latin typeface="Cambria Math" panose="02040503050406030204" pitchFamily="18" charset="0"/>
                        </a:rPr>
                        <m:t>h</m:t>
                      </m:r>
                      <m:d>
                        <m:dPr>
                          <m:ctrlPr>
                            <a:rPr lang="en-US" sz="2000" b="0" i="1" smtClean="0">
                              <a:solidFill>
                                <a:srgbClr val="0070C0"/>
                              </a:solidFill>
                              <a:latin typeface="Cambria Math" panose="02040503050406030204" pitchFamily="18" charset="0"/>
                            </a:rPr>
                          </m:ctrlPr>
                        </m:dPr>
                        <m:e>
                          <m:sSub>
                            <m:sSubPr>
                              <m:ctrlPr>
                                <a:rPr lang="en-US" sz="2000" b="0" i="1" smtClean="0">
                                  <a:solidFill>
                                    <a:srgbClr val="0070C0"/>
                                  </a:solidFill>
                                  <a:latin typeface="Cambria Math" panose="02040503050406030204" pitchFamily="18" charset="0"/>
                                </a:rPr>
                              </m:ctrlPr>
                            </m:sSubPr>
                            <m:e>
                              <m:r>
                                <a:rPr lang="en-US" sz="2000" b="0" i="1" smtClean="0">
                                  <a:solidFill>
                                    <a:srgbClr val="0070C0"/>
                                  </a:solidFill>
                                  <a:latin typeface="Cambria Math" panose="02040503050406030204" pitchFamily="18" charset="0"/>
                                </a:rPr>
                                <m:t>𝑧</m:t>
                              </m:r>
                            </m:e>
                            <m:sub>
                              <m:r>
                                <a:rPr lang="en-US" sz="2000" b="0" i="1" smtClean="0">
                                  <a:solidFill>
                                    <a:srgbClr val="0070C0"/>
                                  </a:solidFill>
                                  <a:latin typeface="Cambria Math" panose="02040503050406030204" pitchFamily="18" charset="0"/>
                                </a:rPr>
                                <m:t>2</m:t>
                              </m:r>
                            </m:sub>
                          </m:sSub>
                          <m:r>
                            <a:rPr lang="en-US" sz="2000" b="0" i="1" smtClean="0">
                              <a:solidFill>
                                <a:srgbClr val="0070C0"/>
                              </a:solidFill>
                              <a:latin typeface="Cambria Math" panose="02040503050406030204" pitchFamily="18" charset="0"/>
                            </a:rPr>
                            <m:t>,</m:t>
                          </m:r>
                          <m:sSubSup>
                            <m:sSubSupPr>
                              <m:ctrlPr>
                                <a:rPr lang="en-US" sz="2000" b="0" i="1" smtClean="0">
                                  <a:solidFill>
                                    <a:srgbClr val="0070C0"/>
                                  </a:solidFill>
                                  <a:latin typeface="Cambria Math" panose="02040503050406030204" pitchFamily="18" charset="0"/>
                                </a:rPr>
                              </m:ctrlPr>
                            </m:sSubSupPr>
                            <m:e>
                              <m:r>
                                <a:rPr lang="en-US" sz="2000" b="0" i="1" smtClean="0">
                                  <a:solidFill>
                                    <a:srgbClr val="0070C0"/>
                                  </a:solidFill>
                                  <a:latin typeface="Cambria Math" panose="02040503050406030204" pitchFamily="18" charset="0"/>
                                </a:rPr>
                                <m:t>𝑀</m:t>
                              </m:r>
                            </m:e>
                            <m:sub>
                              <m:r>
                                <a:rPr lang="en-US" sz="2000" b="0" i="1" smtClean="0">
                                  <a:solidFill>
                                    <a:srgbClr val="0070C0"/>
                                  </a:solidFill>
                                  <a:latin typeface="Cambria Math" panose="02040503050406030204" pitchFamily="18" charset="0"/>
                                </a:rPr>
                                <m:t>2</m:t>
                              </m:r>
                            </m:sub>
                            <m:sup>
                              <m:r>
                                <a:rPr lang="en-US" sz="2000" b="0" i="1" smtClean="0">
                                  <a:solidFill>
                                    <a:srgbClr val="0070C0"/>
                                  </a:solidFill>
                                  <a:latin typeface="Cambria Math" panose="02040503050406030204" pitchFamily="18" charset="0"/>
                                </a:rPr>
                                <m:t>′</m:t>
                              </m:r>
                            </m:sup>
                          </m:sSubSup>
                        </m:e>
                      </m:d>
                      <m:r>
                        <a:rPr lang="en-US" sz="2000" b="0" i="1" smtClean="0">
                          <a:solidFill>
                            <a:srgbClr val="0070C0"/>
                          </a:solidFill>
                          <a:latin typeface="Cambria Math" panose="02040503050406030204" pitchFamily="18" charset="0"/>
                        </a:rPr>
                        <m:t>=</m:t>
                      </m:r>
                      <m:r>
                        <a:rPr lang="en-US" sz="2000" b="0" i="1" smtClean="0">
                          <a:solidFill>
                            <a:srgbClr val="0070C0"/>
                          </a:solidFill>
                          <a:latin typeface="Cambria Math" panose="02040503050406030204" pitchFamily="18" charset="0"/>
                        </a:rPr>
                        <m:t>𝑦</m:t>
                      </m:r>
                    </m:oMath>
                  </m:oMathPara>
                </a14:m>
                <a:endParaRPr lang="en-US" sz="2000" dirty="0" err="1">
                  <a:solidFill>
                    <a:srgbClr val="0070C0"/>
                  </a:solidFill>
                  <a:latin typeface="Candara" panose="020E0502030303020204" pitchFamily="34" charset="0"/>
                </a:endParaRPr>
              </a:p>
            </p:txBody>
          </p:sp>
        </mc:Choice>
        <mc:Fallback xmlns="">
          <p:sp>
            <p:nvSpPr>
              <p:cNvPr id="7" name="TextBox 6">
                <a:extLst>
                  <a:ext uri="{FF2B5EF4-FFF2-40B4-BE49-F238E27FC236}">
                    <a16:creationId xmlns:a16="http://schemas.microsoft.com/office/drawing/2014/main" id="{D3D960CD-58C3-A8D9-88CB-2E394A87FD9C}"/>
                  </a:ext>
                </a:extLst>
              </p:cNvPr>
              <p:cNvSpPr txBox="1">
                <a:spLocks noRot="1" noChangeAspect="1" noMove="1" noResize="1" noEditPoints="1" noAdjustHandles="1" noChangeArrowheads="1" noChangeShapeType="1" noTextEdit="1"/>
              </p:cNvSpPr>
              <p:nvPr/>
            </p:nvSpPr>
            <p:spPr>
              <a:xfrm>
                <a:off x="3906078" y="1901831"/>
                <a:ext cx="7225748" cy="400110"/>
              </a:xfrm>
              <a:prstGeom prst="rect">
                <a:avLst/>
              </a:prstGeom>
              <a:blipFill>
                <a:blip r:embed="rId4"/>
                <a:stretch>
                  <a:fillRect b="-30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3F33A6DF-FB95-EA98-1434-2CB31F242E29}"/>
                  </a:ext>
                </a:extLst>
              </p:cNvPr>
              <p:cNvSpPr txBox="1"/>
              <p:nvPr/>
            </p:nvSpPr>
            <p:spPr>
              <a:xfrm>
                <a:off x="5147164" y="3047634"/>
                <a:ext cx="5808578" cy="461665"/>
              </a:xfrm>
              <a:prstGeom prst="rect">
                <a:avLst/>
              </a:prstGeom>
              <a:noFill/>
            </p:spPr>
            <p:txBody>
              <a:bodyPr wrap="none" rtlCol="0">
                <a:spAutoFit/>
              </a:bodyPr>
              <a:lstStyle/>
              <a:p>
                <a:pPr algn="l"/>
                <a:r>
                  <a:rPr lang="en-US" sz="2400" dirty="0">
                    <a:latin typeface="Candara" panose="020E0502030303020204" pitchFamily="34" charset="0"/>
                  </a:rPr>
                  <a:t>Very challenging to understand for </a:t>
                </a:r>
                <a14:m>
                  <m:oMath xmlns:m="http://schemas.openxmlformats.org/officeDocument/2006/math">
                    <m:sSub>
                      <m:sSubPr>
                        <m:ctrlPr>
                          <a:rPr lang="en-US" sz="2400" b="0" i="1" smtClean="0">
                            <a:solidFill>
                              <a:srgbClr val="0070C0"/>
                            </a:solidFill>
                            <a:latin typeface="Cambria Math" panose="02040503050406030204" pitchFamily="18" charset="0"/>
                          </a:rPr>
                        </m:ctrlPr>
                      </m:sSubPr>
                      <m:e>
                        <m:r>
                          <a:rPr lang="en-US" sz="2400" b="0" i="1" smtClean="0">
                            <a:solidFill>
                              <a:srgbClr val="0070C0"/>
                            </a:solidFill>
                            <a:latin typeface="Cambria Math" panose="02040503050406030204" pitchFamily="18" charset="0"/>
                          </a:rPr>
                          <m:t>𝑇</m:t>
                        </m:r>
                      </m:e>
                      <m:sub>
                        <m:r>
                          <a:rPr lang="en-US" sz="2400" b="0" i="1" smtClean="0">
                            <a:solidFill>
                              <a:srgbClr val="0070C0"/>
                            </a:solidFill>
                            <a:latin typeface="Cambria Math" panose="02040503050406030204" pitchFamily="18" charset="0"/>
                          </a:rPr>
                          <m:t>1</m:t>
                        </m:r>
                      </m:sub>
                    </m:sSub>
                    <m:r>
                      <a:rPr lang="en-US" sz="2400" b="0" i="1" smtClean="0">
                        <a:solidFill>
                          <a:srgbClr val="0070C0"/>
                        </a:solidFill>
                        <a:latin typeface="Cambria Math" panose="02040503050406030204" pitchFamily="18" charset="0"/>
                      </a:rPr>
                      <m:t>≫</m:t>
                    </m:r>
                    <m:sSup>
                      <m:sSupPr>
                        <m:ctrlPr>
                          <a:rPr lang="en-US" sz="2400" b="0" i="1" smtClean="0">
                            <a:solidFill>
                              <a:srgbClr val="0070C0"/>
                            </a:solidFill>
                            <a:latin typeface="Cambria Math" panose="02040503050406030204" pitchFamily="18" charset="0"/>
                          </a:rPr>
                        </m:ctrlPr>
                      </m:sSupPr>
                      <m:e>
                        <m:r>
                          <a:rPr lang="en-US" sz="2400" b="0" i="1" smtClean="0">
                            <a:solidFill>
                              <a:srgbClr val="0070C0"/>
                            </a:solidFill>
                            <a:latin typeface="Cambria Math" panose="02040503050406030204" pitchFamily="18" charset="0"/>
                          </a:rPr>
                          <m:t>2</m:t>
                        </m:r>
                      </m:e>
                      <m:sup>
                        <m:r>
                          <a:rPr lang="en-US" sz="2400" b="0" i="1" smtClean="0">
                            <a:solidFill>
                              <a:srgbClr val="0070C0"/>
                            </a:solidFill>
                            <a:latin typeface="Cambria Math" panose="02040503050406030204" pitchFamily="18" charset="0"/>
                          </a:rPr>
                          <m:t>𝑛</m:t>
                        </m:r>
                      </m:sup>
                    </m:sSup>
                  </m:oMath>
                </a14:m>
                <a:endParaRPr lang="en-US" sz="2400" dirty="0" err="1">
                  <a:latin typeface="Candara" panose="020E0502030303020204" pitchFamily="34" charset="0"/>
                </a:endParaRPr>
              </a:p>
            </p:txBody>
          </p:sp>
        </mc:Choice>
        <mc:Fallback xmlns="">
          <p:sp>
            <p:nvSpPr>
              <p:cNvPr id="8" name="TextBox 7">
                <a:extLst>
                  <a:ext uri="{FF2B5EF4-FFF2-40B4-BE49-F238E27FC236}">
                    <a16:creationId xmlns:a16="http://schemas.microsoft.com/office/drawing/2014/main" id="{3F33A6DF-FB95-EA98-1434-2CB31F242E29}"/>
                  </a:ext>
                </a:extLst>
              </p:cNvPr>
              <p:cNvSpPr txBox="1">
                <a:spLocks noRot="1" noChangeAspect="1" noMove="1" noResize="1" noEditPoints="1" noAdjustHandles="1" noChangeArrowheads="1" noChangeShapeType="1" noTextEdit="1"/>
              </p:cNvSpPr>
              <p:nvPr/>
            </p:nvSpPr>
            <p:spPr>
              <a:xfrm>
                <a:off x="5147164" y="3047634"/>
                <a:ext cx="5808578" cy="461665"/>
              </a:xfrm>
              <a:prstGeom prst="rect">
                <a:avLst/>
              </a:prstGeom>
              <a:blipFill>
                <a:blip r:embed="rId5"/>
                <a:stretch>
                  <a:fillRect l="-1747" t="-8108" b="-29730"/>
                </a:stretch>
              </a:blipFill>
            </p:spPr>
            <p:txBody>
              <a:bodyPr/>
              <a:lstStyle/>
              <a:p>
                <a:r>
                  <a:rPr lang="en-US">
                    <a:noFill/>
                  </a:rPr>
                  <a:t> </a:t>
                </a:r>
              </a:p>
            </p:txBody>
          </p:sp>
        </mc:Fallback>
      </mc:AlternateContent>
      <p:sp>
        <p:nvSpPr>
          <p:cNvPr id="9" name="TextBox 8">
            <a:extLst>
              <a:ext uri="{FF2B5EF4-FFF2-40B4-BE49-F238E27FC236}">
                <a16:creationId xmlns:a16="http://schemas.microsoft.com/office/drawing/2014/main" id="{33AEB435-4762-2CD8-54AF-A1F1071CD9ED}"/>
              </a:ext>
            </a:extLst>
          </p:cNvPr>
          <p:cNvSpPr txBox="1"/>
          <p:nvPr/>
        </p:nvSpPr>
        <p:spPr>
          <a:xfrm>
            <a:off x="841248" y="6304763"/>
            <a:ext cx="10205807" cy="461665"/>
          </a:xfrm>
          <a:prstGeom prst="rect">
            <a:avLst/>
          </a:prstGeom>
          <a:noFill/>
        </p:spPr>
        <p:txBody>
          <a:bodyPr wrap="none" rtlCol="0">
            <a:spAutoFit/>
          </a:bodyPr>
          <a:lstStyle/>
          <a:p>
            <a:pPr algn="l"/>
            <a:r>
              <a:rPr lang="en-US" sz="2400" dirty="0">
                <a:latin typeface="Candara" panose="020E0502030303020204" pitchFamily="34" charset="0"/>
              </a:rPr>
              <a:t>We give a (loose) analysis using rather </a:t>
            </a:r>
            <a:r>
              <a:rPr lang="en-US" sz="2400" b="1" dirty="0">
                <a:solidFill>
                  <a:srgbClr val="C00000"/>
                </a:solidFill>
                <a:latin typeface="Candara" panose="020E0502030303020204" pitchFamily="34" charset="0"/>
              </a:rPr>
              <a:t>sophisticated </a:t>
            </a:r>
            <a:r>
              <a:rPr lang="en-US" sz="2400" dirty="0">
                <a:latin typeface="Candara" panose="020E0502030303020204" pitchFamily="34" charset="0"/>
              </a:rPr>
              <a:t>compression arguments </a:t>
            </a:r>
          </a:p>
        </p:txBody>
      </p:sp>
      <p:sp>
        <p:nvSpPr>
          <p:cNvPr id="3" name="TextBox 2">
            <a:extLst>
              <a:ext uri="{FF2B5EF4-FFF2-40B4-BE49-F238E27FC236}">
                <a16:creationId xmlns:a16="http://schemas.microsoft.com/office/drawing/2014/main" id="{C2013B2C-7F79-B1D2-53DA-4E205C119F26}"/>
              </a:ext>
            </a:extLst>
          </p:cNvPr>
          <p:cNvSpPr txBox="1"/>
          <p:nvPr/>
        </p:nvSpPr>
        <p:spPr>
          <a:xfrm>
            <a:off x="685800" y="4032650"/>
            <a:ext cx="184731" cy="461665"/>
          </a:xfrm>
          <a:prstGeom prst="rect">
            <a:avLst/>
          </a:prstGeom>
          <a:noFill/>
        </p:spPr>
        <p:txBody>
          <a:bodyPr wrap="none" rtlCol="0">
            <a:spAutoFit/>
          </a:bodyPr>
          <a:lstStyle/>
          <a:p>
            <a:pPr algn="l"/>
            <a:endParaRPr lang="en-US" sz="2400" dirty="0">
              <a:latin typeface="Candara" panose="020E0502030303020204" pitchFamily="34" charset="0"/>
            </a:endParaRP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C300067D-35A0-D3C0-5D34-5CD43414D1E4}"/>
                  </a:ext>
                </a:extLst>
              </p:cNvPr>
              <p:cNvSpPr txBox="1"/>
              <p:nvPr/>
            </p:nvSpPr>
            <p:spPr>
              <a:xfrm>
                <a:off x="841248" y="4137160"/>
                <a:ext cx="8529451" cy="461665"/>
              </a:xfrm>
              <a:prstGeom prst="rect">
                <a:avLst/>
              </a:prstGeom>
              <a:noFill/>
            </p:spPr>
            <p:txBody>
              <a:bodyPr wrap="none" rtlCol="0">
                <a:spAutoFit/>
              </a:bodyPr>
              <a:lstStyle/>
              <a:p>
                <a:pPr algn="l"/>
                <a:r>
                  <a:rPr lang="en-US" sz="2400" dirty="0">
                    <a:latin typeface="Candara" panose="020E0502030303020204" pitchFamily="34" charset="0"/>
                  </a:rPr>
                  <a:t>Reason: Salts </a:t>
                </a:r>
                <a14:m>
                  <m:oMath xmlns:m="http://schemas.openxmlformats.org/officeDocument/2006/math">
                    <m:r>
                      <a:rPr lang="en-US" sz="2400" b="0" i="1" smtClean="0">
                        <a:solidFill>
                          <a:srgbClr val="C00000"/>
                        </a:solidFill>
                        <a:latin typeface="Cambria Math" panose="02040503050406030204" pitchFamily="18" charset="0"/>
                      </a:rPr>
                      <m:t>𝑎</m:t>
                    </m:r>
                    <m:r>
                      <a:rPr lang="en-US" sz="2400" b="0" i="1" smtClean="0">
                        <a:solidFill>
                          <a:srgbClr val="C00000"/>
                        </a:solidFill>
                        <a:latin typeface="Cambria Math" panose="02040503050406030204" pitchFamily="18" charset="0"/>
                      </a:rPr>
                      <m:t>,</m:t>
                    </m:r>
                    <m:r>
                      <a:rPr lang="en-US" sz="2400" b="0" i="1" smtClean="0">
                        <a:solidFill>
                          <a:srgbClr val="C00000"/>
                        </a:solidFill>
                        <a:latin typeface="Cambria Math" panose="02040503050406030204" pitchFamily="18" charset="0"/>
                      </a:rPr>
                      <m:t>𝑎</m:t>
                    </m:r>
                    <m:r>
                      <a:rPr lang="en-US" sz="2400" b="0" i="1" smtClean="0">
                        <a:solidFill>
                          <a:srgbClr val="002060"/>
                        </a:solidFill>
                        <a:latin typeface="Cambria Math" panose="02040503050406030204" pitchFamily="18" charset="0"/>
                      </a:rPr>
                      <m:t>′</m:t>
                    </m:r>
                  </m:oMath>
                </a14:m>
                <a:r>
                  <a:rPr lang="en-US" sz="2400" dirty="0">
                    <a:solidFill>
                      <a:srgbClr val="002060"/>
                    </a:solidFill>
                    <a:latin typeface="Candara" panose="020E0502030303020204" pitchFamily="34" charset="0"/>
                  </a:rPr>
                  <a:t> </a:t>
                </a:r>
                <a:r>
                  <a:rPr lang="en-US" sz="2400" dirty="0">
                    <a:latin typeface="Candara" panose="020E0502030303020204" pitchFamily="34" charset="0"/>
                  </a:rPr>
                  <a:t>can share the </a:t>
                </a:r>
                <a14:m>
                  <m:oMath xmlns:m="http://schemas.openxmlformats.org/officeDocument/2006/math">
                    <m:r>
                      <a:rPr lang="en-US" sz="2400" b="0" i="1" smtClean="0">
                        <a:solidFill>
                          <a:srgbClr val="0070C0"/>
                        </a:solidFill>
                        <a:latin typeface="Cambria Math" panose="02040503050406030204" pitchFamily="18" charset="0"/>
                      </a:rPr>
                      <m:t>h</m:t>
                    </m:r>
                    <m:r>
                      <a:rPr lang="en-US" sz="2400" b="0" i="1" smtClean="0">
                        <a:solidFill>
                          <a:srgbClr val="0070C0"/>
                        </a:solidFill>
                        <a:latin typeface="Cambria Math" panose="02040503050406030204" pitchFamily="18" charset="0"/>
                      </a:rPr>
                      <m:t>(</m:t>
                    </m:r>
                    <m:sSub>
                      <m:sSubPr>
                        <m:ctrlPr>
                          <a:rPr lang="en-US" sz="2400" b="0" i="1" smtClean="0">
                            <a:solidFill>
                              <a:srgbClr val="0070C0"/>
                            </a:solidFill>
                            <a:latin typeface="Cambria Math" panose="02040503050406030204" pitchFamily="18" charset="0"/>
                          </a:rPr>
                        </m:ctrlPr>
                      </m:sSubPr>
                      <m:e>
                        <m:r>
                          <a:rPr lang="en-US" sz="2400" b="0" i="1" smtClean="0">
                            <a:solidFill>
                              <a:srgbClr val="0070C0"/>
                            </a:solidFill>
                            <a:latin typeface="Cambria Math" panose="02040503050406030204" pitchFamily="18" charset="0"/>
                          </a:rPr>
                          <m:t>𝑧</m:t>
                        </m:r>
                      </m:e>
                      <m:sub>
                        <m:r>
                          <a:rPr lang="en-US" sz="2400" b="0" i="1" smtClean="0">
                            <a:solidFill>
                              <a:srgbClr val="0070C0"/>
                            </a:solidFill>
                            <a:latin typeface="Cambria Math" panose="02040503050406030204" pitchFamily="18" charset="0"/>
                          </a:rPr>
                          <m:t>1</m:t>
                        </m:r>
                      </m:sub>
                    </m:sSub>
                    <m:r>
                      <a:rPr lang="en-US" sz="2400" b="0" i="1" smtClean="0">
                        <a:solidFill>
                          <a:srgbClr val="0070C0"/>
                        </a:solidFill>
                        <a:latin typeface="Cambria Math" panose="02040503050406030204" pitchFamily="18" charset="0"/>
                      </a:rPr>
                      <m:t>,</m:t>
                    </m:r>
                    <m:sSub>
                      <m:sSubPr>
                        <m:ctrlPr>
                          <a:rPr lang="en-US" sz="2400" b="0" i="1" smtClean="0">
                            <a:solidFill>
                              <a:srgbClr val="0070C0"/>
                            </a:solidFill>
                            <a:latin typeface="Cambria Math" panose="02040503050406030204" pitchFamily="18" charset="0"/>
                          </a:rPr>
                        </m:ctrlPr>
                      </m:sSubPr>
                      <m:e>
                        <m:r>
                          <a:rPr lang="en-US" sz="2400" b="0" i="1" smtClean="0">
                            <a:solidFill>
                              <a:srgbClr val="0070C0"/>
                            </a:solidFill>
                            <a:latin typeface="Cambria Math" panose="02040503050406030204" pitchFamily="18" charset="0"/>
                          </a:rPr>
                          <m:t>𝑀</m:t>
                        </m:r>
                      </m:e>
                      <m:sub>
                        <m:r>
                          <a:rPr lang="en-US" sz="2400" b="0" i="1" smtClean="0">
                            <a:solidFill>
                              <a:srgbClr val="0070C0"/>
                            </a:solidFill>
                            <a:latin typeface="Cambria Math" panose="02040503050406030204" pitchFamily="18" charset="0"/>
                          </a:rPr>
                          <m:t>1</m:t>
                        </m:r>
                      </m:sub>
                    </m:sSub>
                    <m:r>
                      <a:rPr lang="en-US" sz="2400" b="0" i="1" smtClean="0">
                        <a:solidFill>
                          <a:srgbClr val="0070C0"/>
                        </a:solidFill>
                        <a:latin typeface="Cambria Math" panose="02040503050406030204" pitchFamily="18" charset="0"/>
                      </a:rPr>
                      <m:t>)</m:t>
                    </m:r>
                    <m:r>
                      <a:rPr lang="en-US" sz="2400" b="0" i="1" smtClean="0">
                        <a:solidFill>
                          <a:srgbClr val="002060"/>
                        </a:solidFill>
                        <a:latin typeface="Cambria Math" panose="02040503050406030204" pitchFamily="18" charset="0"/>
                      </a:rPr>
                      <m:t> </m:t>
                    </m:r>
                  </m:oMath>
                </a14:m>
                <a:r>
                  <a:rPr lang="en-US" sz="2400" dirty="0">
                    <a:solidFill>
                      <a:srgbClr val="002060"/>
                    </a:solidFill>
                    <a:latin typeface="Candara" panose="020E0502030303020204" pitchFamily="34" charset="0"/>
                  </a:rPr>
                  <a:t> </a:t>
                </a:r>
                <a:r>
                  <a:rPr lang="en-US" sz="2400" dirty="0">
                    <a:latin typeface="Candara" panose="020E0502030303020204" pitchFamily="34" charset="0"/>
                  </a:rPr>
                  <a:t>and </a:t>
                </a:r>
                <a14:m>
                  <m:oMath xmlns:m="http://schemas.openxmlformats.org/officeDocument/2006/math">
                    <m:r>
                      <a:rPr lang="en-US" sz="2400" b="0" i="1" smtClean="0">
                        <a:solidFill>
                          <a:srgbClr val="0070C0"/>
                        </a:solidFill>
                        <a:latin typeface="Cambria Math" panose="02040503050406030204" pitchFamily="18" charset="0"/>
                      </a:rPr>
                      <m:t>h</m:t>
                    </m:r>
                    <m:d>
                      <m:dPr>
                        <m:ctrlPr>
                          <a:rPr lang="en-US" sz="2400" b="0" i="1" smtClean="0">
                            <a:solidFill>
                              <a:srgbClr val="0070C0"/>
                            </a:solidFill>
                            <a:latin typeface="Cambria Math" panose="02040503050406030204" pitchFamily="18" charset="0"/>
                          </a:rPr>
                        </m:ctrlPr>
                      </m:dPr>
                      <m:e>
                        <m:sSub>
                          <m:sSubPr>
                            <m:ctrlPr>
                              <a:rPr lang="en-US" sz="2400" b="0" i="1" smtClean="0">
                                <a:solidFill>
                                  <a:srgbClr val="0070C0"/>
                                </a:solidFill>
                                <a:latin typeface="Cambria Math" panose="02040503050406030204" pitchFamily="18" charset="0"/>
                              </a:rPr>
                            </m:ctrlPr>
                          </m:sSubPr>
                          <m:e>
                            <m:r>
                              <a:rPr lang="en-US" sz="2400" b="0" i="1" smtClean="0">
                                <a:solidFill>
                                  <a:srgbClr val="0070C0"/>
                                </a:solidFill>
                                <a:latin typeface="Cambria Math" panose="02040503050406030204" pitchFamily="18" charset="0"/>
                              </a:rPr>
                              <m:t>𝑧</m:t>
                            </m:r>
                          </m:e>
                          <m:sub>
                            <m:r>
                              <a:rPr lang="en-US" sz="2400" b="0" i="1" smtClean="0">
                                <a:solidFill>
                                  <a:srgbClr val="0070C0"/>
                                </a:solidFill>
                                <a:latin typeface="Cambria Math" panose="02040503050406030204" pitchFamily="18" charset="0"/>
                              </a:rPr>
                              <m:t>2</m:t>
                            </m:r>
                          </m:sub>
                        </m:sSub>
                        <m:r>
                          <a:rPr lang="en-US" sz="2400" b="0" i="1" smtClean="0">
                            <a:solidFill>
                              <a:srgbClr val="0070C0"/>
                            </a:solidFill>
                            <a:latin typeface="Cambria Math" panose="02040503050406030204" pitchFamily="18" charset="0"/>
                          </a:rPr>
                          <m:t>,</m:t>
                        </m:r>
                        <m:sSubSup>
                          <m:sSubSupPr>
                            <m:ctrlPr>
                              <a:rPr lang="en-US" sz="2400" b="0" i="1" smtClean="0">
                                <a:solidFill>
                                  <a:srgbClr val="0070C0"/>
                                </a:solidFill>
                                <a:latin typeface="Cambria Math" panose="02040503050406030204" pitchFamily="18" charset="0"/>
                              </a:rPr>
                            </m:ctrlPr>
                          </m:sSubSupPr>
                          <m:e>
                            <m:r>
                              <a:rPr lang="en-US" sz="2400" b="0" i="1" smtClean="0">
                                <a:solidFill>
                                  <a:srgbClr val="0070C0"/>
                                </a:solidFill>
                                <a:latin typeface="Cambria Math" panose="02040503050406030204" pitchFamily="18" charset="0"/>
                              </a:rPr>
                              <m:t>𝑀</m:t>
                            </m:r>
                          </m:e>
                          <m:sub>
                            <m:r>
                              <a:rPr lang="en-US" sz="2400" b="0" i="1" smtClean="0">
                                <a:solidFill>
                                  <a:srgbClr val="0070C0"/>
                                </a:solidFill>
                                <a:latin typeface="Cambria Math" panose="02040503050406030204" pitchFamily="18" charset="0"/>
                              </a:rPr>
                              <m:t>2</m:t>
                            </m:r>
                          </m:sub>
                          <m:sup>
                            <m:r>
                              <a:rPr lang="en-US" sz="2400" b="0" i="1" smtClean="0">
                                <a:solidFill>
                                  <a:srgbClr val="0070C0"/>
                                </a:solidFill>
                                <a:latin typeface="Cambria Math" panose="02040503050406030204" pitchFamily="18" charset="0"/>
                              </a:rPr>
                              <m:t>′</m:t>
                            </m:r>
                          </m:sup>
                        </m:sSubSup>
                      </m:e>
                    </m:d>
                  </m:oMath>
                </a14:m>
                <a:r>
                  <a:rPr lang="en-US" sz="2400" dirty="0">
                    <a:latin typeface="Candara" panose="020E0502030303020204" pitchFamily="34" charset="0"/>
                  </a:rPr>
                  <a:t> queries!</a:t>
                </a:r>
                <a:endParaRPr lang="en-US" sz="2400" dirty="0" err="1">
                  <a:latin typeface="Candara" panose="020E0502030303020204" pitchFamily="34" charset="0"/>
                </a:endParaRPr>
              </a:p>
            </p:txBody>
          </p:sp>
        </mc:Choice>
        <mc:Fallback xmlns="">
          <p:sp>
            <p:nvSpPr>
              <p:cNvPr id="6" name="TextBox 5">
                <a:extLst>
                  <a:ext uri="{FF2B5EF4-FFF2-40B4-BE49-F238E27FC236}">
                    <a16:creationId xmlns:a16="http://schemas.microsoft.com/office/drawing/2014/main" id="{C300067D-35A0-D3C0-5D34-5CD43414D1E4}"/>
                  </a:ext>
                </a:extLst>
              </p:cNvPr>
              <p:cNvSpPr txBox="1">
                <a:spLocks noRot="1" noChangeAspect="1" noMove="1" noResize="1" noEditPoints="1" noAdjustHandles="1" noChangeArrowheads="1" noChangeShapeType="1" noTextEdit="1"/>
              </p:cNvSpPr>
              <p:nvPr/>
            </p:nvSpPr>
            <p:spPr>
              <a:xfrm>
                <a:off x="841248" y="4137160"/>
                <a:ext cx="8529451" cy="461665"/>
              </a:xfrm>
              <a:prstGeom prst="rect">
                <a:avLst/>
              </a:prstGeom>
              <a:blipFill>
                <a:blip r:embed="rId6"/>
                <a:stretch>
                  <a:fillRect l="-1190" t="-5405" r="-1042" b="-29730"/>
                </a:stretch>
              </a:blipFill>
            </p:spPr>
            <p:txBody>
              <a:bodyPr/>
              <a:lstStyle/>
              <a:p>
                <a:r>
                  <a:rPr lang="en-US">
                    <a:noFill/>
                  </a:rPr>
                  <a:t> </a:t>
                </a:r>
              </a:p>
            </p:txBody>
          </p:sp>
        </mc:Fallback>
      </mc:AlternateContent>
      <p:sp>
        <p:nvSpPr>
          <p:cNvPr id="10" name="TextBox 9">
            <a:extLst>
              <a:ext uri="{FF2B5EF4-FFF2-40B4-BE49-F238E27FC236}">
                <a16:creationId xmlns:a16="http://schemas.microsoft.com/office/drawing/2014/main" id="{8E33F745-1780-3BD8-B17A-127FB75B42DC}"/>
              </a:ext>
            </a:extLst>
          </p:cNvPr>
          <p:cNvSpPr txBox="1"/>
          <p:nvPr/>
        </p:nvSpPr>
        <p:spPr>
          <a:xfrm>
            <a:off x="5147164" y="5113221"/>
            <a:ext cx="6604693" cy="461665"/>
          </a:xfrm>
          <a:prstGeom prst="rect">
            <a:avLst/>
          </a:prstGeom>
          <a:noFill/>
        </p:spPr>
        <p:txBody>
          <a:bodyPr wrap="none" rtlCol="0">
            <a:spAutoFit/>
          </a:bodyPr>
          <a:lstStyle/>
          <a:p>
            <a:pPr algn="l"/>
            <a:r>
              <a:rPr lang="en-US" sz="2400" dirty="0">
                <a:latin typeface="Candara" panose="020E0502030303020204" pitchFamily="34" charset="0"/>
              </a:rPr>
              <a:t>Need to be very </a:t>
            </a:r>
            <a:r>
              <a:rPr lang="en-US" sz="2400" b="1" dirty="0">
                <a:solidFill>
                  <a:srgbClr val="C00000"/>
                </a:solidFill>
                <a:latin typeface="Candara" panose="020E0502030303020204" pitchFamily="34" charset="0"/>
              </a:rPr>
              <a:t>careful to avoid double counting</a:t>
            </a:r>
          </a:p>
        </p:txBody>
      </p:sp>
      <p:sp>
        <p:nvSpPr>
          <p:cNvPr id="11" name="Oval 10">
            <a:extLst>
              <a:ext uri="{FF2B5EF4-FFF2-40B4-BE49-F238E27FC236}">
                <a16:creationId xmlns:a16="http://schemas.microsoft.com/office/drawing/2014/main" id="{54FF779C-52F0-9757-2FCB-18FCA9F65570}"/>
              </a:ext>
            </a:extLst>
          </p:cNvPr>
          <p:cNvSpPr/>
          <p:nvPr/>
        </p:nvSpPr>
        <p:spPr>
          <a:xfrm>
            <a:off x="1991341" y="3617512"/>
            <a:ext cx="181694" cy="181694"/>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12" name="Oval 11">
            <a:extLst>
              <a:ext uri="{FF2B5EF4-FFF2-40B4-BE49-F238E27FC236}">
                <a16:creationId xmlns:a16="http://schemas.microsoft.com/office/drawing/2014/main" id="{1AEC7572-F958-E108-34CD-1757923E342C}"/>
              </a:ext>
            </a:extLst>
          </p:cNvPr>
          <p:cNvSpPr/>
          <p:nvPr/>
        </p:nvSpPr>
        <p:spPr>
          <a:xfrm>
            <a:off x="1991341" y="2434871"/>
            <a:ext cx="181694" cy="181694"/>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01B9ADFE-3F45-9E90-5CCF-E2D2B662225D}"/>
                  </a:ext>
                </a:extLst>
              </p:cNvPr>
              <p:cNvSpPr txBox="1"/>
              <p:nvPr/>
            </p:nvSpPr>
            <p:spPr>
              <a:xfrm>
                <a:off x="1421719" y="3324258"/>
                <a:ext cx="446083" cy="369332"/>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sSub>
                        <m:sSubPr>
                          <m:ctrlPr>
                            <a:rPr lang="en-US" sz="2400" b="0" i="1" smtClean="0">
                              <a:solidFill>
                                <a:schemeClr val="accent5">
                                  <a:lumMod val="75000"/>
                                </a:schemeClr>
                              </a:solidFill>
                              <a:latin typeface="Cambria Math" panose="02040503050406030204" pitchFamily="18" charset="0"/>
                              <a:ea typeface="Helvetica" charset="0"/>
                              <a:cs typeface="Helvetica" charset="0"/>
                            </a:rPr>
                          </m:ctrlPr>
                        </m:sSubPr>
                        <m:e>
                          <m:r>
                            <a:rPr lang="en-US" sz="2400" b="0" i="1" smtClean="0">
                              <a:solidFill>
                                <a:schemeClr val="accent5">
                                  <a:lumMod val="75000"/>
                                </a:schemeClr>
                              </a:solidFill>
                              <a:latin typeface="Cambria Math" panose="02040503050406030204" pitchFamily="18" charset="0"/>
                              <a:ea typeface="Helvetica" charset="0"/>
                              <a:cs typeface="Helvetica" charset="0"/>
                            </a:rPr>
                            <m:t>𝑀</m:t>
                          </m:r>
                        </m:e>
                        <m:sub>
                          <m:r>
                            <a:rPr lang="en-US" sz="2400" b="0" i="1" smtClean="0">
                              <a:solidFill>
                                <a:schemeClr val="accent5">
                                  <a:lumMod val="75000"/>
                                </a:schemeClr>
                              </a:solidFill>
                              <a:latin typeface="Cambria Math" panose="02040503050406030204" pitchFamily="18" charset="0"/>
                              <a:ea typeface="Helvetica" charset="0"/>
                              <a:cs typeface="Helvetica" charset="0"/>
                            </a:rPr>
                            <m:t>1</m:t>
                          </m:r>
                        </m:sub>
                      </m:sSub>
                    </m:oMath>
                  </m:oMathPara>
                </a14:m>
                <a:endParaRPr lang="en-US" sz="2400" b="0" dirty="0" err="1">
                  <a:solidFill>
                    <a:schemeClr val="accent5">
                      <a:lumMod val="75000"/>
                    </a:schemeClr>
                  </a:solidFill>
                  <a:latin typeface="Candara" panose="020E0502030303020204" pitchFamily="34" charset="0"/>
                  <a:ea typeface="Helvetica" charset="0"/>
                  <a:cs typeface="Helvetica" charset="0"/>
                </a:endParaRPr>
              </a:p>
            </p:txBody>
          </p:sp>
        </mc:Choice>
        <mc:Fallback xmlns="">
          <p:sp>
            <p:nvSpPr>
              <p:cNvPr id="15" name="TextBox 14">
                <a:extLst>
                  <a:ext uri="{FF2B5EF4-FFF2-40B4-BE49-F238E27FC236}">
                    <a16:creationId xmlns:a16="http://schemas.microsoft.com/office/drawing/2014/main" id="{01B9ADFE-3F45-9E90-5CCF-E2D2B662225D}"/>
                  </a:ext>
                </a:extLst>
              </p:cNvPr>
              <p:cNvSpPr txBox="1">
                <a:spLocks noRot="1" noChangeAspect="1" noMove="1" noResize="1" noEditPoints="1" noAdjustHandles="1" noChangeArrowheads="1" noChangeShapeType="1" noTextEdit="1"/>
              </p:cNvSpPr>
              <p:nvPr/>
            </p:nvSpPr>
            <p:spPr>
              <a:xfrm>
                <a:off x="1421719" y="3324258"/>
                <a:ext cx="446083" cy="369332"/>
              </a:xfrm>
              <a:prstGeom prst="rect">
                <a:avLst/>
              </a:prstGeom>
              <a:blipFill>
                <a:blip r:embed="rId7"/>
                <a:stretch>
                  <a:fillRect l="-13889" r="-5556" b="-1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5570E72B-BE84-686D-8A10-9E232068786F}"/>
                  </a:ext>
                </a:extLst>
              </p:cNvPr>
              <p:cNvSpPr txBox="1"/>
              <p:nvPr/>
            </p:nvSpPr>
            <p:spPr>
              <a:xfrm>
                <a:off x="1978179" y="3801268"/>
                <a:ext cx="246349" cy="369332"/>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r>
                        <a:rPr lang="en-US" sz="2400" b="0" i="1" smtClean="0">
                          <a:solidFill>
                            <a:srgbClr val="C00000"/>
                          </a:solidFill>
                          <a:latin typeface="Cambria Math" panose="02040503050406030204" pitchFamily="18" charset="0"/>
                          <a:ea typeface="Helvetica" charset="0"/>
                          <a:cs typeface="Helvetica" charset="0"/>
                        </a:rPr>
                        <m:t>𝑎</m:t>
                      </m:r>
                    </m:oMath>
                  </m:oMathPara>
                </a14:m>
                <a:endParaRPr lang="en-US" sz="2400" b="0" dirty="0" err="1">
                  <a:solidFill>
                    <a:srgbClr val="C00000"/>
                  </a:solidFill>
                  <a:latin typeface="Candara" panose="020E0502030303020204" pitchFamily="34" charset="0"/>
                  <a:ea typeface="Helvetica" charset="0"/>
                  <a:cs typeface="Helvetica" charset="0"/>
                </a:endParaRPr>
              </a:p>
            </p:txBody>
          </p:sp>
        </mc:Choice>
        <mc:Fallback xmlns="">
          <p:sp>
            <p:nvSpPr>
              <p:cNvPr id="16" name="TextBox 15">
                <a:extLst>
                  <a:ext uri="{FF2B5EF4-FFF2-40B4-BE49-F238E27FC236}">
                    <a16:creationId xmlns:a16="http://schemas.microsoft.com/office/drawing/2014/main" id="{5570E72B-BE84-686D-8A10-9E232068786F}"/>
                  </a:ext>
                </a:extLst>
              </p:cNvPr>
              <p:cNvSpPr txBox="1">
                <a:spLocks noRot="1" noChangeAspect="1" noMove="1" noResize="1" noEditPoints="1" noAdjustHandles="1" noChangeArrowheads="1" noChangeShapeType="1" noTextEdit="1"/>
              </p:cNvSpPr>
              <p:nvPr/>
            </p:nvSpPr>
            <p:spPr>
              <a:xfrm>
                <a:off x="1978179" y="3801268"/>
                <a:ext cx="246349" cy="369332"/>
              </a:xfrm>
              <a:prstGeom prst="rect">
                <a:avLst/>
              </a:prstGeom>
              <a:blipFill>
                <a:blip r:embed="rId8"/>
                <a:stretch>
                  <a:fillRect l="-20000" r="-1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21A65AFB-E864-B747-E9AC-C3A41138EDCF}"/>
                  </a:ext>
                </a:extLst>
              </p:cNvPr>
              <p:cNvSpPr txBox="1"/>
              <p:nvPr/>
            </p:nvSpPr>
            <p:spPr>
              <a:xfrm>
                <a:off x="1886967" y="1861785"/>
                <a:ext cx="428771" cy="461665"/>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r>
                        <a:rPr lang="en-US" sz="2400" b="0" i="1" smtClean="0">
                          <a:solidFill>
                            <a:srgbClr val="0070C0"/>
                          </a:solidFill>
                          <a:latin typeface="Cambria Math" panose="02040503050406030204" pitchFamily="18" charset="0"/>
                        </a:rPr>
                        <m:t>𝑦</m:t>
                      </m:r>
                    </m:oMath>
                  </m:oMathPara>
                </a14:m>
                <a:endParaRPr lang="en-US" sz="2400" dirty="0" err="1">
                  <a:solidFill>
                    <a:srgbClr val="0070C0"/>
                  </a:solidFill>
                  <a:latin typeface="Candara" panose="020E0502030303020204" pitchFamily="34" charset="0"/>
                </a:endParaRPr>
              </a:p>
            </p:txBody>
          </p:sp>
        </mc:Choice>
        <mc:Fallback xmlns="">
          <p:sp>
            <p:nvSpPr>
              <p:cNvPr id="19" name="TextBox 18">
                <a:extLst>
                  <a:ext uri="{FF2B5EF4-FFF2-40B4-BE49-F238E27FC236}">
                    <a16:creationId xmlns:a16="http://schemas.microsoft.com/office/drawing/2014/main" id="{21A65AFB-E864-B747-E9AC-C3A41138EDCF}"/>
                  </a:ext>
                </a:extLst>
              </p:cNvPr>
              <p:cNvSpPr txBox="1">
                <a:spLocks noRot="1" noChangeAspect="1" noMove="1" noResize="1" noEditPoints="1" noAdjustHandles="1" noChangeArrowheads="1" noChangeShapeType="1" noTextEdit="1"/>
              </p:cNvSpPr>
              <p:nvPr/>
            </p:nvSpPr>
            <p:spPr>
              <a:xfrm>
                <a:off x="1886967" y="1861785"/>
                <a:ext cx="428771" cy="461665"/>
              </a:xfrm>
              <a:prstGeom prst="rect">
                <a:avLst/>
              </a:prstGeom>
              <a:blipFill>
                <a:blip r:embed="rId9"/>
                <a:stretch>
                  <a:fillRect b="-10811"/>
                </a:stretch>
              </a:blipFill>
            </p:spPr>
            <p:txBody>
              <a:bodyPr/>
              <a:lstStyle/>
              <a:p>
                <a:r>
                  <a:rPr lang="en-US">
                    <a:noFill/>
                  </a:rPr>
                  <a:t> </a:t>
                </a:r>
              </a:p>
            </p:txBody>
          </p:sp>
        </mc:Fallback>
      </mc:AlternateContent>
      <p:sp>
        <p:nvSpPr>
          <p:cNvPr id="20" name="Oval 19">
            <a:extLst>
              <a:ext uri="{FF2B5EF4-FFF2-40B4-BE49-F238E27FC236}">
                <a16:creationId xmlns:a16="http://schemas.microsoft.com/office/drawing/2014/main" id="{7570B10D-FB27-8C50-35D4-133359FBD356}"/>
              </a:ext>
            </a:extLst>
          </p:cNvPr>
          <p:cNvSpPr/>
          <p:nvPr/>
        </p:nvSpPr>
        <p:spPr>
          <a:xfrm>
            <a:off x="1577733" y="3037339"/>
            <a:ext cx="181694" cy="181694"/>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21" name="Oval 20">
            <a:extLst>
              <a:ext uri="{FF2B5EF4-FFF2-40B4-BE49-F238E27FC236}">
                <a16:creationId xmlns:a16="http://schemas.microsoft.com/office/drawing/2014/main" id="{8F14279D-00AB-7A74-2BB1-26AEB6EDA5EC}"/>
              </a:ext>
            </a:extLst>
          </p:cNvPr>
          <p:cNvSpPr/>
          <p:nvPr/>
        </p:nvSpPr>
        <p:spPr>
          <a:xfrm>
            <a:off x="2433314" y="3034565"/>
            <a:ext cx="181694" cy="181694"/>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cxnSp>
        <p:nvCxnSpPr>
          <p:cNvPr id="23" name="Straight Arrow Connector 22">
            <a:extLst>
              <a:ext uri="{FF2B5EF4-FFF2-40B4-BE49-F238E27FC236}">
                <a16:creationId xmlns:a16="http://schemas.microsoft.com/office/drawing/2014/main" id="{D3EF7BAA-D3E1-9FF9-0173-A57A8989F6C2}"/>
              </a:ext>
            </a:extLst>
          </p:cNvPr>
          <p:cNvCxnSpPr>
            <a:cxnSpLocks/>
            <a:stCxn id="11" idx="1"/>
            <a:endCxn id="20" idx="5"/>
          </p:cNvCxnSpPr>
          <p:nvPr/>
        </p:nvCxnSpPr>
        <p:spPr>
          <a:xfrm flipH="1" flipV="1">
            <a:off x="1732819" y="3192425"/>
            <a:ext cx="285130" cy="451695"/>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BEA7464B-938D-F643-CFC4-0653CC774885}"/>
              </a:ext>
            </a:extLst>
          </p:cNvPr>
          <p:cNvCxnSpPr>
            <a:cxnSpLocks/>
            <a:stCxn id="11" idx="7"/>
            <a:endCxn id="21" idx="3"/>
          </p:cNvCxnSpPr>
          <p:nvPr/>
        </p:nvCxnSpPr>
        <p:spPr>
          <a:xfrm flipV="1">
            <a:off x="2146427" y="3189651"/>
            <a:ext cx="313495" cy="45446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9A943240-2345-ACCA-B253-D23BAECB0B4E}"/>
              </a:ext>
            </a:extLst>
          </p:cNvPr>
          <p:cNvCxnSpPr>
            <a:cxnSpLocks/>
            <a:stCxn id="20" idx="7"/>
            <a:endCxn id="12" idx="3"/>
          </p:cNvCxnSpPr>
          <p:nvPr/>
        </p:nvCxnSpPr>
        <p:spPr>
          <a:xfrm flipV="1">
            <a:off x="1732819" y="2589957"/>
            <a:ext cx="285130" cy="47399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822EFBE9-D393-9CA4-3E80-CB7BBAC86F04}"/>
              </a:ext>
            </a:extLst>
          </p:cNvPr>
          <p:cNvCxnSpPr>
            <a:cxnSpLocks/>
            <a:stCxn id="21" idx="1"/>
            <a:endCxn id="12" idx="5"/>
          </p:cNvCxnSpPr>
          <p:nvPr/>
        </p:nvCxnSpPr>
        <p:spPr>
          <a:xfrm flipH="1" flipV="1">
            <a:off x="2146427" y="2589957"/>
            <a:ext cx="313495" cy="47121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3199BBAB-5702-53E0-2977-51740B7A52D9}"/>
                  </a:ext>
                </a:extLst>
              </p:cNvPr>
              <p:cNvSpPr txBox="1"/>
              <p:nvPr/>
            </p:nvSpPr>
            <p:spPr>
              <a:xfrm>
                <a:off x="2355829" y="3324258"/>
                <a:ext cx="453201" cy="369332"/>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sSub>
                        <m:sSubPr>
                          <m:ctrlPr>
                            <a:rPr lang="en-US" sz="2400" b="0" i="1" smtClean="0">
                              <a:solidFill>
                                <a:schemeClr val="accent5">
                                  <a:lumMod val="75000"/>
                                </a:schemeClr>
                              </a:solidFill>
                              <a:latin typeface="Cambria Math" panose="02040503050406030204" pitchFamily="18" charset="0"/>
                              <a:ea typeface="Helvetica" charset="0"/>
                              <a:cs typeface="Helvetica" charset="0"/>
                            </a:rPr>
                          </m:ctrlPr>
                        </m:sSubPr>
                        <m:e>
                          <m:r>
                            <a:rPr lang="en-US" sz="2400" b="0" i="1" smtClean="0">
                              <a:solidFill>
                                <a:schemeClr val="accent5">
                                  <a:lumMod val="75000"/>
                                </a:schemeClr>
                              </a:solidFill>
                              <a:latin typeface="Cambria Math" panose="02040503050406030204" pitchFamily="18" charset="0"/>
                              <a:ea typeface="Helvetica" charset="0"/>
                              <a:cs typeface="Helvetica" charset="0"/>
                            </a:rPr>
                            <m:t>𝑀</m:t>
                          </m:r>
                        </m:e>
                        <m:sub>
                          <m:r>
                            <a:rPr lang="en-US" sz="2400" b="0" i="1" smtClean="0">
                              <a:solidFill>
                                <a:schemeClr val="accent5">
                                  <a:lumMod val="75000"/>
                                </a:schemeClr>
                              </a:solidFill>
                              <a:latin typeface="Cambria Math" panose="02040503050406030204" pitchFamily="18" charset="0"/>
                              <a:ea typeface="Helvetica" charset="0"/>
                              <a:cs typeface="Helvetica" charset="0"/>
                            </a:rPr>
                            <m:t>2</m:t>
                          </m:r>
                        </m:sub>
                      </m:sSub>
                    </m:oMath>
                  </m:oMathPara>
                </a14:m>
                <a:endParaRPr lang="en-US" sz="2400" b="0" dirty="0" err="1">
                  <a:solidFill>
                    <a:schemeClr val="accent5">
                      <a:lumMod val="75000"/>
                    </a:schemeClr>
                  </a:solidFill>
                  <a:latin typeface="Candara" panose="020E0502030303020204" pitchFamily="34" charset="0"/>
                  <a:ea typeface="Helvetica" charset="0"/>
                  <a:cs typeface="Helvetica" charset="0"/>
                </a:endParaRPr>
              </a:p>
            </p:txBody>
          </p:sp>
        </mc:Choice>
        <mc:Fallback xmlns="">
          <p:sp>
            <p:nvSpPr>
              <p:cNvPr id="40" name="TextBox 39">
                <a:extLst>
                  <a:ext uri="{FF2B5EF4-FFF2-40B4-BE49-F238E27FC236}">
                    <a16:creationId xmlns:a16="http://schemas.microsoft.com/office/drawing/2014/main" id="{3199BBAB-5702-53E0-2977-51740B7A52D9}"/>
                  </a:ext>
                </a:extLst>
              </p:cNvPr>
              <p:cNvSpPr txBox="1">
                <a:spLocks noRot="1" noChangeAspect="1" noMove="1" noResize="1" noEditPoints="1" noAdjustHandles="1" noChangeArrowheads="1" noChangeShapeType="1" noTextEdit="1"/>
              </p:cNvSpPr>
              <p:nvPr/>
            </p:nvSpPr>
            <p:spPr>
              <a:xfrm>
                <a:off x="2355829" y="3324258"/>
                <a:ext cx="453201" cy="369332"/>
              </a:xfrm>
              <a:prstGeom prst="rect">
                <a:avLst/>
              </a:prstGeom>
              <a:blipFill>
                <a:blip r:embed="rId10"/>
                <a:stretch>
                  <a:fillRect l="-13514" r="-5405" b="-1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BF15D680-9EE1-F725-1B72-219F78BC3BBB}"/>
                  </a:ext>
                </a:extLst>
              </p:cNvPr>
              <p:cNvSpPr txBox="1"/>
              <p:nvPr/>
            </p:nvSpPr>
            <p:spPr>
              <a:xfrm>
                <a:off x="1390930" y="2502881"/>
                <a:ext cx="446084" cy="369332"/>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sSubSup>
                        <m:sSubSupPr>
                          <m:ctrlPr>
                            <a:rPr lang="en-US" sz="2400" b="0" i="1" smtClean="0">
                              <a:solidFill>
                                <a:schemeClr val="accent5">
                                  <a:lumMod val="75000"/>
                                </a:schemeClr>
                              </a:solidFill>
                              <a:latin typeface="Cambria Math" panose="02040503050406030204" pitchFamily="18" charset="0"/>
                              <a:ea typeface="Helvetica" charset="0"/>
                              <a:cs typeface="Helvetica" charset="0"/>
                            </a:rPr>
                          </m:ctrlPr>
                        </m:sSubSupPr>
                        <m:e>
                          <m:r>
                            <a:rPr lang="en-US" sz="2400" b="0" i="1" smtClean="0">
                              <a:solidFill>
                                <a:schemeClr val="accent5">
                                  <a:lumMod val="75000"/>
                                </a:schemeClr>
                              </a:solidFill>
                              <a:latin typeface="Cambria Math" panose="02040503050406030204" pitchFamily="18" charset="0"/>
                              <a:ea typeface="Helvetica" charset="0"/>
                              <a:cs typeface="Helvetica" charset="0"/>
                            </a:rPr>
                            <m:t>𝑀</m:t>
                          </m:r>
                        </m:e>
                        <m:sub>
                          <m:r>
                            <a:rPr lang="en-US" sz="2400" b="0" i="1" smtClean="0">
                              <a:solidFill>
                                <a:schemeClr val="accent5">
                                  <a:lumMod val="75000"/>
                                </a:schemeClr>
                              </a:solidFill>
                              <a:latin typeface="Cambria Math" panose="02040503050406030204" pitchFamily="18" charset="0"/>
                              <a:ea typeface="Helvetica" charset="0"/>
                              <a:cs typeface="Helvetica" charset="0"/>
                            </a:rPr>
                            <m:t>1</m:t>
                          </m:r>
                        </m:sub>
                        <m:sup>
                          <m:r>
                            <a:rPr lang="en-US" sz="2400" b="0" i="1" smtClean="0">
                              <a:solidFill>
                                <a:schemeClr val="accent5">
                                  <a:lumMod val="75000"/>
                                </a:schemeClr>
                              </a:solidFill>
                              <a:latin typeface="Cambria Math" panose="02040503050406030204" pitchFamily="18" charset="0"/>
                              <a:ea typeface="Helvetica" charset="0"/>
                              <a:cs typeface="Helvetica" charset="0"/>
                            </a:rPr>
                            <m:t>′</m:t>
                          </m:r>
                        </m:sup>
                      </m:sSubSup>
                    </m:oMath>
                  </m:oMathPara>
                </a14:m>
                <a:endParaRPr lang="en-US" sz="2400" b="0" dirty="0" err="1">
                  <a:solidFill>
                    <a:schemeClr val="accent5">
                      <a:lumMod val="75000"/>
                    </a:schemeClr>
                  </a:solidFill>
                  <a:latin typeface="Candara" panose="020E0502030303020204" pitchFamily="34" charset="0"/>
                  <a:ea typeface="Helvetica" charset="0"/>
                  <a:cs typeface="Helvetica" charset="0"/>
                </a:endParaRPr>
              </a:p>
            </p:txBody>
          </p:sp>
        </mc:Choice>
        <mc:Fallback xmlns="">
          <p:sp>
            <p:nvSpPr>
              <p:cNvPr id="41" name="TextBox 40">
                <a:extLst>
                  <a:ext uri="{FF2B5EF4-FFF2-40B4-BE49-F238E27FC236}">
                    <a16:creationId xmlns:a16="http://schemas.microsoft.com/office/drawing/2014/main" id="{BF15D680-9EE1-F725-1B72-219F78BC3BBB}"/>
                  </a:ext>
                </a:extLst>
              </p:cNvPr>
              <p:cNvSpPr txBox="1">
                <a:spLocks noRot="1" noChangeAspect="1" noMove="1" noResize="1" noEditPoints="1" noAdjustHandles="1" noChangeArrowheads="1" noChangeShapeType="1" noTextEdit="1"/>
              </p:cNvSpPr>
              <p:nvPr/>
            </p:nvSpPr>
            <p:spPr>
              <a:xfrm>
                <a:off x="1390930" y="2502881"/>
                <a:ext cx="446084" cy="369332"/>
              </a:xfrm>
              <a:prstGeom prst="rect">
                <a:avLst/>
              </a:prstGeom>
              <a:blipFill>
                <a:blip r:embed="rId11"/>
                <a:stretch>
                  <a:fillRect l="-13889" r="-5556" b="-1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B462022D-5748-5A04-81B0-479B66C429AC}"/>
                  </a:ext>
                </a:extLst>
              </p:cNvPr>
              <p:cNvSpPr txBox="1"/>
              <p:nvPr/>
            </p:nvSpPr>
            <p:spPr>
              <a:xfrm>
                <a:off x="2322958" y="2486496"/>
                <a:ext cx="453201" cy="369332"/>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sSubSup>
                        <m:sSubSupPr>
                          <m:ctrlPr>
                            <a:rPr lang="en-US" sz="2400" b="0" i="1" smtClean="0">
                              <a:solidFill>
                                <a:schemeClr val="accent5">
                                  <a:lumMod val="75000"/>
                                </a:schemeClr>
                              </a:solidFill>
                              <a:latin typeface="Cambria Math" panose="02040503050406030204" pitchFamily="18" charset="0"/>
                              <a:ea typeface="Helvetica" charset="0"/>
                              <a:cs typeface="Helvetica" charset="0"/>
                            </a:rPr>
                          </m:ctrlPr>
                        </m:sSubSupPr>
                        <m:e>
                          <m:r>
                            <a:rPr lang="en-US" sz="2400" b="0" i="1" smtClean="0">
                              <a:solidFill>
                                <a:schemeClr val="accent5">
                                  <a:lumMod val="75000"/>
                                </a:schemeClr>
                              </a:solidFill>
                              <a:latin typeface="Cambria Math" panose="02040503050406030204" pitchFamily="18" charset="0"/>
                              <a:ea typeface="Helvetica" charset="0"/>
                              <a:cs typeface="Helvetica" charset="0"/>
                            </a:rPr>
                            <m:t>𝑀</m:t>
                          </m:r>
                        </m:e>
                        <m:sub>
                          <m:r>
                            <a:rPr lang="en-US" sz="2400" b="0" i="1" smtClean="0">
                              <a:solidFill>
                                <a:schemeClr val="accent5">
                                  <a:lumMod val="75000"/>
                                </a:schemeClr>
                              </a:solidFill>
                              <a:latin typeface="Cambria Math" panose="02040503050406030204" pitchFamily="18" charset="0"/>
                              <a:ea typeface="Helvetica" charset="0"/>
                              <a:cs typeface="Helvetica" charset="0"/>
                            </a:rPr>
                            <m:t>2</m:t>
                          </m:r>
                        </m:sub>
                        <m:sup>
                          <m:r>
                            <a:rPr lang="en-US" sz="2400" b="0" i="1" smtClean="0">
                              <a:solidFill>
                                <a:schemeClr val="accent5">
                                  <a:lumMod val="75000"/>
                                </a:schemeClr>
                              </a:solidFill>
                              <a:latin typeface="Cambria Math" panose="02040503050406030204" pitchFamily="18" charset="0"/>
                              <a:ea typeface="Helvetica" charset="0"/>
                              <a:cs typeface="Helvetica" charset="0"/>
                            </a:rPr>
                            <m:t>′</m:t>
                          </m:r>
                        </m:sup>
                      </m:sSubSup>
                    </m:oMath>
                  </m:oMathPara>
                </a14:m>
                <a:endParaRPr lang="en-US" sz="2400" b="0" dirty="0" err="1">
                  <a:solidFill>
                    <a:schemeClr val="accent5">
                      <a:lumMod val="75000"/>
                    </a:schemeClr>
                  </a:solidFill>
                  <a:latin typeface="Candara" panose="020E0502030303020204" pitchFamily="34" charset="0"/>
                  <a:ea typeface="Helvetica" charset="0"/>
                  <a:cs typeface="Helvetica" charset="0"/>
                </a:endParaRPr>
              </a:p>
            </p:txBody>
          </p:sp>
        </mc:Choice>
        <mc:Fallback xmlns="">
          <p:sp>
            <p:nvSpPr>
              <p:cNvPr id="42" name="TextBox 41">
                <a:extLst>
                  <a:ext uri="{FF2B5EF4-FFF2-40B4-BE49-F238E27FC236}">
                    <a16:creationId xmlns:a16="http://schemas.microsoft.com/office/drawing/2014/main" id="{B462022D-5748-5A04-81B0-479B66C429AC}"/>
                  </a:ext>
                </a:extLst>
              </p:cNvPr>
              <p:cNvSpPr txBox="1">
                <a:spLocks noRot="1" noChangeAspect="1" noMove="1" noResize="1" noEditPoints="1" noAdjustHandles="1" noChangeArrowheads="1" noChangeShapeType="1" noTextEdit="1"/>
              </p:cNvSpPr>
              <p:nvPr/>
            </p:nvSpPr>
            <p:spPr>
              <a:xfrm>
                <a:off x="2322958" y="2486496"/>
                <a:ext cx="453201" cy="369332"/>
              </a:xfrm>
              <a:prstGeom prst="rect">
                <a:avLst/>
              </a:prstGeom>
              <a:blipFill>
                <a:blip r:embed="rId12"/>
                <a:stretch>
                  <a:fillRect l="-13514" r="-5405" b="-1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6EE0652B-555D-B5B4-2445-6E1974B004CA}"/>
                  </a:ext>
                </a:extLst>
              </p:cNvPr>
              <p:cNvSpPr txBox="1"/>
              <p:nvPr/>
            </p:nvSpPr>
            <p:spPr>
              <a:xfrm>
                <a:off x="1084917" y="2855857"/>
                <a:ext cx="529055" cy="461665"/>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sSub>
                        <m:sSubPr>
                          <m:ctrlPr>
                            <a:rPr lang="en-US" sz="2400" b="0" i="1" smtClean="0">
                              <a:solidFill>
                                <a:srgbClr val="0070C0"/>
                              </a:solidFill>
                              <a:latin typeface="Cambria Math" panose="02040503050406030204" pitchFamily="18" charset="0"/>
                            </a:rPr>
                          </m:ctrlPr>
                        </m:sSubPr>
                        <m:e>
                          <m:r>
                            <a:rPr lang="en-US" sz="2400" b="0" i="1" smtClean="0">
                              <a:solidFill>
                                <a:srgbClr val="0070C0"/>
                              </a:solidFill>
                              <a:latin typeface="Cambria Math" panose="02040503050406030204" pitchFamily="18" charset="0"/>
                            </a:rPr>
                            <m:t>𝑧</m:t>
                          </m:r>
                        </m:e>
                        <m:sub>
                          <m:r>
                            <a:rPr lang="en-US" sz="2400" b="0" i="1" smtClean="0">
                              <a:solidFill>
                                <a:srgbClr val="0070C0"/>
                              </a:solidFill>
                              <a:latin typeface="Cambria Math" panose="02040503050406030204" pitchFamily="18" charset="0"/>
                            </a:rPr>
                            <m:t>1</m:t>
                          </m:r>
                        </m:sub>
                      </m:sSub>
                    </m:oMath>
                  </m:oMathPara>
                </a14:m>
                <a:endParaRPr lang="en-US" sz="2400" dirty="0" err="1">
                  <a:solidFill>
                    <a:srgbClr val="0070C0"/>
                  </a:solidFill>
                  <a:latin typeface="Candara" panose="020E0502030303020204" pitchFamily="34" charset="0"/>
                </a:endParaRPr>
              </a:p>
            </p:txBody>
          </p:sp>
        </mc:Choice>
        <mc:Fallback xmlns="">
          <p:sp>
            <p:nvSpPr>
              <p:cNvPr id="43" name="TextBox 42">
                <a:extLst>
                  <a:ext uri="{FF2B5EF4-FFF2-40B4-BE49-F238E27FC236}">
                    <a16:creationId xmlns:a16="http://schemas.microsoft.com/office/drawing/2014/main" id="{6EE0652B-555D-B5B4-2445-6E1974B004CA}"/>
                  </a:ext>
                </a:extLst>
              </p:cNvPr>
              <p:cNvSpPr txBox="1">
                <a:spLocks noRot="1" noChangeAspect="1" noMove="1" noResize="1" noEditPoints="1" noAdjustHandles="1" noChangeArrowheads="1" noChangeShapeType="1" noTextEdit="1"/>
              </p:cNvSpPr>
              <p:nvPr/>
            </p:nvSpPr>
            <p:spPr>
              <a:xfrm>
                <a:off x="1084917" y="2855857"/>
                <a:ext cx="529055" cy="461665"/>
              </a:xfrm>
              <a:prstGeom prst="rect">
                <a:avLst/>
              </a:prstGeom>
              <a:blipFill>
                <a:blip r:embed="rId13"/>
                <a:stretch>
                  <a:fillRect b="-263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0329AB6E-48A7-DD2E-3C5E-59D79F12B41A}"/>
                  </a:ext>
                </a:extLst>
              </p:cNvPr>
              <p:cNvSpPr txBox="1"/>
              <p:nvPr/>
            </p:nvSpPr>
            <p:spPr>
              <a:xfrm>
                <a:off x="2583237" y="2855857"/>
                <a:ext cx="536172" cy="461665"/>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sSub>
                        <m:sSubPr>
                          <m:ctrlPr>
                            <a:rPr lang="en-US" sz="2400" b="0" i="1" smtClean="0">
                              <a:solidFill>
                                <a:srgbClr val="0070C0"/>
                              </a:solidFill>
                              <a:latin typeface="Cambria Math" panose="02040503050406030204" pitchFamily="18" charset="0"/>
                            </a:rPr>
                          </m:ctrlPr>
                        </m:sSubPr>
                        <m:e>
                          <m:r>
                            <a:rPr lang="en-US" sz="2400" b="0" i="1" smtClean="0">
                              <a:solidFill>
                                <a:srgbClr val="0070C0"/>
                              </a:solidFill>
                              <a:latin typeface="Cambria Math" panose="02040503050406030204" pitchFamily="18" charset="0"/>
                            </a:rPr>
                            <m:t>𝑧</m:t>
                          </m:r>
                        </m:e>
                        <m:sub>
                          <m:r>
                            <a:rPr lang="en-US" sz="2400" b="0" i="1" smtClean="0">
                              <a:solidFill>
                                <a:srgbClr val="0070C0"/>
                              </a:solidFill>
                              <a:latin typeface="Cambria Math" panose="02040503050406030204" pitchFamily="18" charset="0"/>
                            </a:rPr>
                            <m:t>2</m:t>
                          </m:r>
                        </m:sub>
                      </m:sSub>
                    </m:oMath>
                  </m:oMathPara>
                </a14:m>
                <a:endParaRPr lang="en-US" sz="2400" dirty="0" err="1">
                  <a:solidFill>
                    <a:srgbClr val="0070C0"/>
                  </a:solidFill>
                  <a:latin typeface="Candara" panose="020E0502030303020204" pitchFamily="34" charset="0"/>
                </a:endParaRPr>
              </a:p>
            </p:txBody>
          </p:sp>
        </mc:Choice>
        <mc:Fallback xmlns="">
          <p:sp>
            <p:nvSpPr>
              <p:cNvPr id="44" name="TextBox 43">
                <a:extLst>
                  <a:ext uri="{FF2B5EF4-FFF2-40B4-BE49-F238E27FC236}">
                    <a16:creationId xmlns:a16="http://schemas.microsoft.com/office/drawing/2014/main" id="{0329AB6E-48A7-DD2E-3C5E-59D79F12B41A}"/>
                  </a:ext>
                </a:extLst>
              </p:cNvPr>
              <p:cNvSpPr txBox="1">
                <a:spLocks noRot="1" noChangeAspect="1" noMove="1" noResize="1" noEditPoints="1" noAdjustHandles="1" noChangeArrowheads="1" noChangeShapeType="1" noTextEdit="1"/>
              </p:cNvSpPr>
              <p:nvPr/>
            </p:nvSpPr>
            <p:spPr>
              <a:xfrm>
                <a:off x="2583237" y="2855857"/>
                <a:ext cx="536172" cy="461665"/>
              </a:xfrm>
              <a:prstGeom prst="rect">
                <a:avLst/>
              </a:prstGeom>
              <a:blipFill>
                <a:blip r:embed="rId14"/>
                <a:stretch>
                  <a:fillRect b="-2632"/>
                </a:stretch>
              </a:blipFill>
            </p:spPr>
            <p:txBody>
              <a:bodyPr/>
              <a:lstStyle/>
              <a:p>
                <a:r>
                  <a:rPr lang="en-US">
                    <a:noFill/>
                  </a:rPr>
                  <a:t> </a:t>
                </a:r>
              </a:p>
            </p:txBody>
          </p:sp>
        </mc:Fallback>
      </mc:AlternateContent>
      <p:sp>
        <p:nvSpPr>
          <p:cNvPr id="49" name="Oval 48">
            <a:extLst>
              <a:ext uri="{FF2B5EF4-FFF2-40B4-BE49-F238E27FC236}">
                <a16:creationId xmlns:a16="http://schemas.microsoft.com/office/drawing/2014/main" id="{54E6F78F-EDC5-7DD8-1FD3-181BB7C363D6}"/>
              </a:ext>
            </a:extLst>
          </p:cNvPr>
          <p:cNvSpPr/>
          <p:nvPr/>
        </p:nvSpPr>
        <p:spPr>
          <a:xfrm>
            <a:off x="2080720" y="5769936"/>
            <a:ext cx="181694" cy="181694"/>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50" name="Oval 49">
            <a:extLst>
              <a:ext uri="{FF2B5EF4-FFF2-40B4-BE49-F238E27FC236}">
                <a16:creationId xmlns:a16="http://schemas.microsoft.com/office/drawing/2014/main" id="{9F0C2D5D-86F9-2B32-6C73-3AF2F0FE51ED}"/>
              </a:ext>
            </a:extLst>
          </p:cNvPr>
          <p:cNvSpPr/>
          <p:nvPr/>
        </p:nvSpPr>
        <p:spPr>
          <a:xfrm>
            <a:off x="2080720" y="4587295"/>
            <a:ext cx="181694" cy="181694"/>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52" name="Oval 51">
            <a:extLst>
              <a:ext uri="{FF2B5EF4-FFF2-40B4-BE49-F238E27FC236}">
                <a16:creationId xmlns:a16="http://schemas.microsoft.com/office/drawing/2014/main" id="{D044F486-AAF0-BC5B-E31C-3857DE1B4450}"/>
              </a:ext>
            </a:extLst>
          </p:cNvPr>
          <p:cNvSpPr/>
          <p:nvPr/>
        </p:nvSpPr>
        <p:spPr>
          <a:xfrm>
            <a:off x="1667112" y="5189763"/>
            <a:ext cx="181694" cy="181694"/>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53" name="Oval 52">
            <a:extLst>
              <a:ext uri="{FF2B5EF4-FFF2-40B4-BE49-F238E27FC236}">
                <a16:creationId xmlns:a16="http://schemas.microsoft.com/office/drawing/2014/main" id="{3FC1889F-849A-E7D1-F921-D4249A72E797}"/>
              </a:ext>
            </a:extLst>
          </p:cNvPr>
          <p:cNvSpPr/>
          <p:nvPr/>
        </p:nvSpPr>
        <p:spPr>
          <a:xfrm>
            <a:off x="2522693" y="5186989"/>
            <a:ext cx="181694" cy="181694"/>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cxnSp>
        <p:nvCxnSpPr>
          <p:cNvPr id="54" name="Straight Arrow Connector 53">
            <a:extLst>
              <a:ext uri="{FF2B5EF4-FFF2-40B4-BE49-F238E27FC236}">
                <a16:creationId xmlns:a16="http://schemas.microsoft.com/office/drawing/2014/main" id="{B7F3DC76-46CB-0F9B-983F-D929745CAC02}"/>
              </a:ext>
            </a:extLst>
          </p:cNvPr>
          <p:cNvCxnSpPr>
            <a:cxnSpLocks/>
            <a:stCxn id="49" idx="1"/>
            <a:endCxn id="52" idx="5"/>
          </p:cNvCxnSpPr>
          <p:nvPr/>
        </p:nvCxnSpPr>
        <p:spPr>
          <a:xfrm flipH="1" flipV="1">
            <a:off x="1822198" y="5344849"/>
            <a:ext cx="285130" cy="451695"/>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BD432CA9-1141-10A4-E60A-341E31FCEC8F}"/>
              </a:ext>
            </a:extLst>
          </p:cNvPr>
          <p:cNvCxnSpPr>
            <a:cxnSpLocks/>
            <a:stCxn id="49" idx="7"/>
            <a:endCxn id="53" idx="3"/>
          </p:cNvCxnSpPr>
          <p:nvPr/>
        </p:nvCxnSpPr>
        <p:spPr>
          <a:xfrm flipV="1">
            <a:off x="2235806" y="5342075"/>
            <a:ext cx="313495" cy="45446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CE9A4457-E433-96D0-7844-7818CEC3E825}"/>
              </a:ext>
            </a:extLst>
          </p:cNvPr>
          <p:cNvCxnSpPr>
            <a:cxnSpLocks/>
            <a:stCxn id="52" idx="7"/>
            <a:endCxn id="50" idx="3"/>
          </p:cNvCxnSpPr>
          <p:nvPr/>
        </p:nvCxnSpPr>
        <p:spPr>
          <a:xfrm flipV="1">
            <a:off x="1822198" y="4742381"/>
            <a:ext cx="285130" cy="47399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FD2F6FAE-72E1-8DE5-8C56-A35E6898ACA8}"/>
              </a:ext>
            </a:extLst>
          </p:cNvPr>
          <p:cNvCxnSpPr>
            <a:cxnSpLocks/>
            <a:stCxn id="53" idx="1"/>
            <a:endCxn id="50" idx="5"/>
          </p:cNvCxnSpPr>
          <p:nvPr/>
        </p:nvCxnSpPr>
        <p:spPr>
          <a:xfrm flipH="1" flipV="1">
            <a:off x="2235806" y="4742381"/>
            <a:ext cx="313495" cy="47121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3" name="Oval 62">
            <a:extLst>
              <a:ext uri="{FF2B5EF4-FFF2-40B4-BE49-F238E27FC236}">
                <a16:creationId xmlns:a16="http://schemas.microsoft.com/office/drawing/2014/main" id="{C9F5B0E3-A90E-6958-98B1-9016E06BBDB9}"/>
              </a:ext>
            </a:extLst>
          </p:cNvPr>
          <p:cNvSpPr/>
          <p:nvPr/>
        </p:nvSpPr>
        <p:spPr>
          <a:xfrm>
            <a:off x="1214387" y="5846653"/>
            <a:ext cx="181694" cy="181694"/>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cxnSp>
        <p:nvCxnSpPr>
          <p:cNvPr id="67" name="Straight Arrow Connector 66">
            <a:extLst>
              <a:ext uri="{FF2B5EF4-FFF2-40B4-BE49-F238E27FC236}">
                <a16:creationId xmlns:a16="http://schemas.microsoft.com/office/drawing/2014/main" id="{1F745E66-2C2C-788F-976A-DC6777599434}"/>
              </a:ext>
            </a:extLst>
          </p:cNvPr>
          <p:cNvCxnSpPr>
            <a:cxnSpLocks/>
            <a:stCxn id="63" idx="7"/>
            <a:endCxn id="52" idx="3"/>
          </p:cNvCxnSpPr>
          <p:nvPr/>
        </p:nvCxnSpPr>
        <p:spPr>
          <a:xfrm flipV="1">
            <a:off x="1369473" y="5344849"/>
            <a:ext cx="324247" cy="52841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88C90ACF-3F35-29A0-04B9-BAA2255F09DB}"/>
              </a:ext>
            </a:extLst>
          </p:cNvPr>
          <p:cNvCxnSpPr>
            <a:cxnSpLocks/>
            <a:stCxn id="63" idx="6"/>
            <a:endCxn id="53" idx="3"/>
          </p:cNvCxnSpPr>
          <p:nvPr/>
        </p:nvCxnSpPr>
        <p:spPr>
          <a:xfrm flipV="1">
            <a:off x="1396081" y="5342075"/>
            <a:ext cx="1153220" cy="595425"/>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6" name="TextBox 75">
                <a:extLst>
                  <a:ext uri="{FF2B5EF4-FFF2-40B4-BE49-F238E27FC236}">
                    <a16:creationId xmlns:a16="http://schemas.microsoft.com/office/drawing/2014/main" id="{652B2265-1A48-ABD2-2350-FAAA3CEF2A2C}"/>
                  </a:ext>
                </a:extLst>
              </p:cNvPr>
              <p:cNvSpPr txBox="1"/>
              <p:nvPr/>
            </p:nvSpPr>
            <p:spPr>
              <a:xfrm>
                <a:off x="737331" y="5684855"/>
                <a:ext cx="503664" cy="461665"/>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r>
                        <a:rPr lang="en-US" sz="2400" b="0" i="1" smtClean="0">
                          <a:solidFill>
                            <a:srgbClr val="C00000"/>
                          </a:solidFill>
                          <a:latin typeface="Cambria Math" panose="02040503050406030204" pitchFamily="18" charset="0"/>
                        </a:rPr>
                        <m:t>𝑎</m:t>
                      </m:r>
                      <m:r>
                        <a:rPr lang="en-US" sz="2400" b="0" i="1" smtClean="0">
                          <a:solidFill>
                            <a:srgbClr val="C00000"/>
                          </a:solidFill>
                          <a:latin typeface="Cambria Math" panose="02040503050406030204" pitchFamily="18" charset="0"/>
                        </a:rPr>
                        <m:t>′</m:t>
                      </m:r>
                    </m:oMath>
                  </m:oMathPara>
                </a14:m>
                <a:endParaRPr lang="en-US" sz="2400" dirty="0" err="1">
                  <a:solidFill>
                    <a:srgbClr val="C00000"/>
                  </a:solidFill>
                  <a:latin typeface="Candara" panose="020E0502030303020204" pitchFamily="34" charset="0"/>
                </a:endParaRPr>
              </a:p>
            </p:txBody>
          </p:sp>
        </mc:Choice>
        <mc:Fallback xmlns="">
          <p:sp>
            <p:nvSpPr>
              <p:cNvPr id="76" name="TextBox 75">
                <a:extLst>
                  <a:ext uri="{FF2B5EF4-FFF2-40B4-BE49-F238E27FC236}">
                    <a16:creationId xmlns:a16="http://schemas.microsoft.com/office/drawing/2014/main" id="{652B2265-1A48-ABD2-2350-FAAA3CEF2A2C}"/>
                  </a:ext>
                </a:extLst>
              </p:cNvPr>
              <p:cNvSpPr txBox="1">
                <a:spLocks noRot="1" noChangeAspect="1" noMove="1" noResize="1" noEditPoints="1" noAdjustHandles="1" noChangeArrowheads="1" noChangeShapeType="1" noTextEdit="1"/>
              </p:cNvSpPr>
              <p:nvPr/>
            </p:nvSpPr>
            <p:spPr>
              <a:xfrm>
                <a:off x="737331" y="5684855"/>
                <a:ext cx="503664" cy="461665"/>
              </a:xfrm>
              <a:prstGeom prst="rect">
                <a:avLst/>
              </a:prstGeom>
              <a:blipFill>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7" name="TextBox 76">
                <a:extLst>
                  <a:ext uri="{FF2B5EF4-FFF2-40B4-BE49-F238E27FC236}">
                    <a16:creationId xmlns:a16="http://schemas.microsoft.com/office/drawing/2014/main" id="{6637AD8C-B66B-9ED6-4479-172C006C1977}"/>
                  </a:ext>
                </a:extLst>
              </p:cNvPr>
              <p:cNvSpPr txBox="1"/>
              <p:nvPr/>
            </p:nvSpPr>
            <p:spPr>
              <a:xfrm>
                <a:off x="2244414" y="5684855"/>
                <a:ext cx="431015" cy="461665"/>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r>
                        <a:rPr lang="en-US" sz="2400" b="0" i="1" smtClean="0">
                          <a:solidFill>
                            <a:srgbClr val="C00000"/>
                          </a:solidFill>
                          <a:latin typeface="Cambria Math" panose="02040503050406030204" pitchFamily="18" charset="0"/>
                        </a:rPr>
                        <m:t>𝑎</m:t>
                      </m:r>
                    </m:oMath>
                  </m:oMathPara>
                </a14:m>
                <a:endParaRPr lang="en-US" sz="2400" dirty="0" err="1">
                  <a:solidFill>
                    <a:srgbClr val="C00000"/>
                  </a:solidFill>
                  <a:latin typeface="Candara" panose="020E0502030303020204" pitchFamily="34" charset="0"/>
                </a:endParaRPr>
              </a:p>
            </p:txBody>
          </p:sp>
        </mc:Choice>
        <mc:Fallback xmlns="">
          <p:sp>
            <p:nvSpPr>
              <p:cNvPr id="77" name="TextBox 76">
                <a:extLst>
                  <a:ext uri="{FF2B5EF4-FFF2-40B4-BE49-F238E27FC236}">
                    <a16:creationId xmlns:a16="http://schemas.microsoft.com/office/drawing/2014/main" id="{6637AD8C-B66B-9ED6-4479-172C006C1977}"/>
                  </a:ext>
                </a:extLst>
              </p:cNvPr>
              <p:cNvSpPr txBox="1">
                <a:spLocks noRot="1" noChangeAspect="1" noMove="1" noResize="1" noEditPoints="1" noAdjustHandles="1" noChangeArrowheads="1" noChangeShapeType="1" noTextEdit="1"/>
              </p:cNvSpPr>
              <p:nvPr/>
            </p:nvSpPr>
            <p:spPr>
              <a:xfrm>
                <a:off x="2244414" y="5684855"/>
                <a:ext cx="431015" cy="461665"/>
              </a:xfrm>
              <a:prstGeom prst="rect">
                <a:avLst/>
              </a:prstGeom>
              <a:blipFill>
                <a:blip r:embed="rId1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3535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9"/>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0"/>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53"/>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54"/>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55"/>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56"/>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63"/>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67"/>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76"/>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77"/>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6"/>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10"/>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P spid="6" grpId="0"/>
      <p:bldP spid="10" grpId="0"/>
      <p:bldP spid="11" grpId="0" animBg="1"/>
      <p:bldP spid="12" grpId="0" animBg="1"/>
      <p:bldP spid="15" grpId="0"/>
      <p:bldP spid="16" grpId="0"/>
      <p:bldP spid="19" grpId="0"/>
      <p:bldP spid="20" grpId="0" animBg="1"/>
      <p:bldP spid="21" grpId="0" animBg="1"/>
      <p:bldP spid="40" grpId="0"/>
      <p:bldP spid="41" grpId="0"/>
      <p:bldP spid="42" grpId="0"/>
      <p:bldP spid="43" grpId="0"/>
      <p:bldP spid="44" grpId="0"/>
      <p:bldP spid="49" grpId="0" animBg="1"/>
      <p:bldP spid="50" grpId="0" animBg="1"/>
      <p:bldP spid="52" grpId="0" animBg="1"/>
      <p:bldP spid="53" grpId="0" animBg="1"/>
      <p:bldP spid="63" grpId="0" animBg="1"/>
      <p:bldP spid="76" grpId="0"/>
      <p:bldP spid="7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E4AC5-B23D-3BF6-204F-2CD38B950E70}"/>
              </a:ext>
            </a:extLst>
          </p:cNvPr>
          <p:cNvSpPr>
            <a:spLocks noGrp="1"/>
          </p:cNvSpPr>
          <p:nvPr>
            <p:ph type="title"/>
          </p:nvPr>
        </p:nvSpPr>
        <p:spPr/>
        <p:txBody>
          <a:bodyPr/>
          <a:lstStyle/>
          <a:p>
            <a:r>
              <a:rPr lang="en-US" dirty="0"/>
              <a:t>Conclusions and open problems</a:t>
            </a:r>
          </a:p>
        </p:txBody>
      </p:sp>
      <p:sp>
        <p:nvSpPr>
          <p:cNvPr id="3" name="Content Placeholder 2">
            <a:extLst>
              <a:ext uri="{FF2B5EF4-FFF2-40B4-BE49-F238E27FC236}">
                <a16:creationId xmlns:a16="http://schemas.microsoft.com/office/drawing/2014/main" id="{E1D2F06E-C42C-351B-53E5-474104811B0C}"/>
              </a:ext>
            </a:extLst>
          </p:cNvPr>
          <p:cNvSpPr>
            <a:spLocks noGrp="1"/>
          </p:cNvSpPr>
          <p:nvPr>
            <p:ph idx="1"/>
          </p:nvPr>
        </p:nvSpPr>
        <p:spPr/>
        <p:txBody>
          <a:bodyPr>
            <a:normAutofit/>
          </a:bodyPr>
          <a:lstStyle/>
          <a:p>
            <a:r>
              <a:rPr lang="en-US" dirty="0"/>
              <a:t>Salting generically defeats preprocessing (qualitatively) </a:t>
            </a:r>
            <a:r>
              <a:rPr lang="en-US" dirty="0" err="1"/>
              <a:t>wrt</a:t>
            </a:r>
            <a:r>
              <a:rPr lang="en-US" dirty="0"/>
              <a:t> to time complexity</a:t>
            </a:r>
          </a:p>
          <a:p>
            <a:endParaRPr lang="en-US" dirty="0"/>
          </a:p>
          <a:p>
            <a:r>
              <a:rPr lang="en-US" dirty="0"/>
              <a:t>Quantitatively precise bounds need ad-hoc analysis</a:t>
            </a:r>
          </a:p>
          <a:p>
            <a:pPr marL="0" indent="0">
              <a:buNone/>
            </a:pPr>
            <a:endParaRPr lang="en-US" dirty="0"/>
          </a:p>
          <a:p>
            <a:r>
              <a:rPr lang="en-US" dirty="0"/>
              <a:t>Open problem: Close the gap for MD collisions? Extend beyond two blocks? Consider </a:t>
            </a:r>
            <a:r>
              <a:rPr lang="en-US" u="sng" dirty="0"/>
              <a:t>both</a:t>
            </a:r>
            <a:r>
              <a:rPr lang="en-US" dirty="0"/>
              <a:t> advice size and pre-processing complexity?</a:t>
            </a:r>
          </a:p>
        </p:txBody>
      </p:sp>
      <p:sp>
        <p:nvSpPr>
          <p:cNvPr id="4" name="Slide Number Placeholder 3">
            <a:extLst>
              <a:ext uri="{FF2B5EF4-FFF2-40B4-BE49-F238E27FC236}">
                <a16:creationId xmlns:a16="http://schemas.microsoft.com/office/drawing/2014/main" id="{C914C381-A528-3820-80BB-B276ACED99B8}"/>
              </a:ext>
            </a:extLst>
          </p:cNvPr>
          <p:cNvSpPr>
            <a:spLocks noGrp="1"/>
          </p:cNvSpPr>
          <p:nvPr>
            <p:ph type="sldNum" sz="quarter" idx="12"/>
          </p:nvPr>
        </p:nvSpPr>
        <p:spPr/>
        <p:txBody>
          <a:bodyPr/>
          <a:lstStyle/>
          <a:p>
            <a:fld id="{C7ABA984-2DFB-1240-9A7E-58F7E0AF05BD}" type="slidenum">
              <a:rPr lang="en-US" smtClean="0"/>
              <a:t>27</a:t>
            </a:fld>
            <a:endParaRPr lang="en-US"/>
          </a:p>
        </p:txBody>
      </p:sp>
      <p:sp>
        <p:nvSpPr>
          <p:cNvPr id="5" name="TextBox 4">
            <a:extLst>
              <a:ext uri="{FF2B5EF4-FFF2-40B4-BE49-F238E27FC236}">
                <a16:creationId xmlns:a16="http://schemas.microsoft.com/office/drawing/2014/main" id="{36A62367-B2F6-5974-8A8C-C9115AF6B1B4}"/>
              </a:ext>
            </a:extLst>
          </p:cNvPr>
          <p:cNvSpPr txBox="1"/>
          <p:nvPr/>
        </p:nvSpPr>
        <p:spPr>
          <a:xfrm>
            <a:off x="8250645" y="5931714"/>
            <a:ext cx="2345514" cy="646331"/>
          </a:xfrm>
          <a:prstGeom prst="rect">
            <a:avLst/>
          </a:prstGeom>
          <a:noFill/>
        </p:spPr>
        <p:txBody>
          <a:bodyPr wrap="none" rtlCol="0">
            <a:spAutoFit/>
          </a:bodyPr>
          <a:lstStyle/>
          <a:p>
            <a:pPr algn="l"/>
            <a:r>
              <a:rPr lang="en-US" sz="3600" b="1" dirty="0">
                <a:solidFill>
                  <a:srgbClr val="FF0000"/>
                </a:solidFill>
                <a:latin typeface="Candara" panose="020E0502030303020204" pitchFamily="34" charset="0"/>
              </a:rPr>
              <a:t>Thank you!</a:t>
            </a:r>
          </a:p>
        </p:txBody>
      </p:sp>
      <p:sp>
        <p:nvSpPr>
          <p:cNvPr id="6" name="TextBox 5">
            <a:extLst>
              <a:ext uri="{FF2B5EF4-FFF2-40B4-BE49-F238E27FC236}">
                <a16:creationId xmlns:a16="http://schemas.microsoft.com/office/drawing/2014/main" id="{9406296C-4A6A-5120-CC26-6B23D308C205}"/>
              </a:ext>
            </a:extLst>
          </p:cNvPr>
          <p:cNvSpPr txBox="1"/>
          <p:nvPr/>
        </p:nvSpPr>
        <p:spPr>
          <a:xfrm>
            <a:off x="841248" y="5931715"/>
            <a:ext cx="3347391" cy="646331"/>
          </a:xfrm>
          <a:prstGeom prst="rect">
            <a:avLst/>
          </a:prstGeom>
          <a:noFill/>
        </p:spPr>
        <p:txBody>
          <a:bodyPr wrap="none" rtlCol="0">
            <a:spAutoFit/>
          </a:bodyPr>
          <a:lstStyle/>
          <a:p>
            <a:pPr algn="l"/>
            <a:r>
              <a:rPr lang="en-US" sz="3600" b="1" dirty="0" err="1">
                <a:latin typeface="Candara" panose="020E0502030303020204" pitchFamily="34" charset="0"/>
                <a:hlinkClick r:id="rId3"/>
              </a:rPr>
              <a:t>ePrint</a:t>
            </a:r>
            <a:r>
              <a:rPr lang="en-US" sz="3600" b="1" dirty="0">
                <a:latin typeface="Candara" panose="020E0502030303020204" pitchFamily="34" charset="0"/>
                <a:hlinkClick r:id="rId3"/>
              </a:rPr>
              <a:t>: 2023/856</a:t>
            </a:r>
            <a:endParaRPr lang="en-US" sz="3600" b="1" dirty="0">
              <a:latin typeface="Candara" panose="020E0502030303020204" pitchFamily="34" charset="0"/>
            </a:endParaRPr>
          </a:p>
        </p:txBody>
      </p:sp>
    </p:spTree>
    <p:extLst>
      <p:ext uri="{BB962C8B-B14F-4D97-AF65-F5344CB8AC3E}">
        <p14:creationId xmlns:p14="http://schemas.microsoft.com/office/powerpoint/2010/main" val="3270418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8F5F6E2-49BF-1A9D-FDE3-988EAA69FBF9}"/>
              </a:ext>
            </a:extLst>
          </p:cNvPr>
          <p:cNvSpPr>
            <a:spLocks noGrp="1"/>
          </p:cNvSpPr>
          <p:nvPr>
            <p:ph type="sldNum" sz="quarter" idx="12"/>
          </p:nvPr>
        </p:nvSpPr>
        <p:spPr/>
        <p:txBody>
          <a:bodyPr/>
          <a:lstStyle/>
          <a:p>
            <a:pPr algn="r"/>
            <a:fld id="{39E65F0E-D8D0-8548-A870-8F1E432EFAAD}" type="slidenum">
              <a:rPr lang="en-US" smtClean="0"/>
              <a:pPr algn="r"/>
              <a:t>3</a:t>
            </a:fld>
            <a:endParaRPr lang="en-US"/>
          </a:p>
        </p:txBody>
      </p:sp>
      <p:sp>
        <p:nvSpPr>
          <p:cNvPr id="4" name="TextBox 3">
            <a:extLst>
              <a:ext uri="{FF2B5EF4-FFF2-40B4-BE49-F238E27FC236}">
                <a16:creationId xmlns:a16="http://schemas.microsoft.com/office/drawing/2014/main" id="{A6731AC7-2209-03AB-38AC-B62B39399605}"/>
              </a:ext>
            </a:extLst>
          </p:cNvPr>
          <p:cNvSpPr txBox="1"/>
          <p:nvPr/>
        </p:nvSpPr>
        <p:spPr>
          <a:xfrm>
            <a:off x="841248" y="522330"/>
            <a:ext cx="8396207" cy="1569660"/>
          </a:xfrm>
          <a:prstGeom prst="rect">
            <a:avLst/>
          </a:prstGeom>
          <a:noFill/>
        </p:spPr>
        <p:txBody>
          <a:bodyPr wrap="square" rtlCol="0">
            <a:spAutoFit/>
          </a:bodyPr>
          <a:lstStyle/>
          <a:p>
            <a:pPr algn="l"/>
            <a:r>
              <a:rPr lang="en-US" sz="3200" b="0" dirty="0">
                <a:latin typeface="Candara" panose="020E0502030303020204" pitchFamily="34" charset="0"/>
                <a:ea typeface="Helvetica" charset="0"/>
                <a:cs typeface="Helvetica" charset="0"/>
              </a:rPr>
              <a:t>Many works embrace this viewpoint and prove lower/upper bounds on space-time trade-offs in </a:t>
            </a:r>
            <a:r>
              <a:rPr lang="en-US" sz="3200" b="0" u="sng" dirty="0">
                <a:latin typeface="Candara" panose="020E0502030303020204" pitchFamily="34" charset="0"/>
                <a:ea typeface="Helvetica" charset="0"/>
                <a:cs typeface="Helvetica" charset="0"/>
              </a:rPr>
              <a:t>ideal</a:t>
            </a:r>
            <a:r>
              <a:rPr lang="en-US" sz="3200" b="0" dirty="0">
                <a:latin typeface="Candara" panose="020E0502030303020204" pitchFamily="34" charset="0"/>
                <a:ea typeface="Helvetica" charset="0"/>
                <a:cs typeface="Helvetica" charset="0"/>
              </a:rPr>
              <a:t> models</a:t>
            </a:r>
          </a:p>
        </p:txBody>
      </p:sp>
      <p:sp>
        <p:nvSpPr>
          <p:cNvPr id="5" name="TextBox 4">
            <a:extLst>
              <a:ext uri="{FF2B5EF4-FFF2-40B4-BE49-F238E27FC236}">
                <a16:creationId xmlns:a16="http://schemas.microsoft.com/office/drawing/2014/main" id="{664FB72B-697B-0BE3-F978-E201AE45CFAF}"/>
              </a:ext>
            </a:extLst>
          </p:cNvPr>
          <p:cNvSpPr txBox="1"/>
          <p:nvPr/>
        </p:nvSpPr>
        <p:spPr>
          <a:xfrm>
            <a:off x="841248" y="2418362"/>
            <a:ext cx="10896600" cy="1938992"/>
          </a:xfrm>
          <a:prstGeom prst="rect">
            <a:avLst/>
          </a:prstGeom>
          <a:noFill/>
        </p:spPr>
        <p:txBody>
          <a:bodyPr wrap="square" rtlCol="0">
            <a:spAutoFit/>
          </a:bodyPr>
          <a:lstStyle/>
          <a:p>
            <a:r>
              <a:rPr lang="en-US" sz="2000" dirty="0">
                <a:solidFill>
                  <a:srgbClr val="C00000"/>
                </a:solidFill>
                <a:latin typeface="Candara" panose="020E0502030303020204" pitchFamily="34" charset="0"/>
                <a:ea typeface="Helvetica" charset="0"/>
                <a:cs typeface="Helvetica" charset="0"/>
              </a:rPr>
              <a:t>[Hellman ‘80] </a:t>
            </a:r>
            <a:r>
              <a:rPr lang="en-US" sz="2000" b="0" i="0" dirty="0">
                <a:solidFill>
                  <a:srgbClr val="C00000"/>
                </a:solidFill>
                <a:effectLst/>
                <a:latin typeface="Candara" panose="020E0502030303020204" pitchFamily="34" charset="0"/>
              </a:rPr>
              <a:t>[Yao ‘90] [Unruh '07][De-</a:t>
            </a:r>
            <a:r>
              <a:rPr lang="en-US" sz="2000" b="0" i="0" dirty="0" err="1">
                <a:solidFill>
                  <a:srgbClr val="C00000"/>
                </a:solidFill>
                <a:effectLst/>
                <a:latin typeface="Candara" panose="020E0502030303020204" pitchFamily="34" charset="0"/>
              </a:rPr>
              <a:t>Trevisan</a:t>
            </a:r>
            <a:r>
              <a:rPr lang="en-US" sz="2000" b="0" i="0" dirty="0">
                <a:solidFill>
                  <a:srgbClr val="C00000"/>
                </a:solidFill>
                <a:effectLst/>
                <a:latin typeface="Candara" panose="020E0502030303020204" pitchFamily="34" charset="0"/>
              </a:rPr>
              <a:t>-</a:t>
            </a:r>
            <a:r>
              <a:rPr lang="en-US" sz="2000" b="0" i="0" dirty="0" err="1">
                <a:solidFill>
                  <a:srgbClr val="C00000"/>
                </a:solidFill>
                <a:effectLst/>
                <a:latin typeface="Candara" panose="020E0502030303020204" pitchFamily="34" charset="0"/>
              </a:rPr>
              <a:t>Tulsiani</a:t>
            </a:r>
            <a:r>
              <a:rPr lang="en-US" sz="2000" b="0" i="0" dirty="0">
                <a:solidFill>
                  <a:srgbClr val="C00000"/>
                </a:solidFill>
                <a:effectLst/>
                <a:latin typeface="Candara" panose="020E0502030303020204" pitchFamily="34" charset="0"/>
              </a:rPr>
              <a:t> ‘10] [Dodis-Guo-Katz ‘17] [</a:t>
            </a:r>
            <a:r>
              <a:rPr lang="en-US" sz="2000" b="0" i="0" dirty="0" err="1">
                <a:solidFill>
                  <a:srgbClr val="C00000"/>
                </a:solidFill>
                <a:effectLst/>
                <a:latin typeface="Candara" panose="020E0502030303020204" pitchFamily="34" charset="0"/>
              </a:rPr>
              <a:t>Coretti</a:t>
            </a:r>
            <a:r>
              <a:rPr lang="en-US" sz="2000" b="0" i="0" dirty="0">
                <a:solidFill>
                  <a:srgbClr val="C00000"/>
                </a:solidFill>
                <a:effectLst/>
                <a:latin typeface="Candara" panose="020E0502030303020204" pitchFamily="34" charset="0"/>
              </a:rPr>
              <a:t>-Dodis-Guo-Steinberger ‘18] [</a:t>
            </a:r>
            <a:r>
              <a:rPr lang="en-US" sz="2000" b="0" i="0" dirty="0" err="1">
                <a:solidFill>
                  <a:srgbClr val="C00000"/>
                </a:solidFill>
                <a:effectLst/>
                <a:latin typeface="Candara" panose="020E0502030303020204" pitchFamily="34" charset="0"/>
              </a:rPr>
              <a:t>Coretti</a:t>
            </a:r>
            <a:r>
              <a:rPr lang="en-US" sz="2000" b="0" i="0" dirty="0">
                <a:solidFill>
                  <a:srgbClr val="C00000"/>
                </a:solidFill>
                <a:effectLst/>
                <a:latin typeface="Candara" panose="020E0502030303020204" pitchFamily="34" charset="0"/>
              </a:rPr>
              <a:t>-Dodis-Guo ‘18] [Corrigan-Gibbs-Kogan ‘18] [Corrigan-Gibbs-Kogan ‘19] [</a:t>
            </a:r>
            <a:r>
              <a:rPr lang="en-US" sz="2000" b="0" i="0" dirty="0" err="1">
                <a:solidFill>
                  <a:srgbClr val="C00000"/>
                </a:solidFill>
                <a:effectLst/>
                <a:latin typeface="Candara" panose="020E0502030303020204" pitchFamily="34" charset="0"/>
              </a:rPr>
              <a:t>Akshima</a:t>
            </a:r>
            <a:r>
              <a:rPr lang="en-US" sz="2000" b="0" i="0" dirty="0">
                <a:solidFill>
                  <a:srgbClr val="C00000"/>
                </a:solidFill>
                <a:effectLst/>
                <a:latin typeface="Candara" panose="020E0502030303020204" pitchFamily="34" charset="0"/>
              </a:rPr>
              <a:t>-Cash-Drucker-Wee ‘20] [Chung-Guo-Liu-Qian ‘20] [</a:t>
            </a:r>
            <a:r>
              <a:rPr lang="en-US" sz="2000" b="0" i="0" dirty="0" err="1">
                <a:solidFill>
                  <a:srgbClr val="C00000"/>
                </a:solidFill>
                <a:effectLst/>
                <a:latin typeface="Candara" panose="020E0502030303020204" pitchFamily="34" charset="0"/>
              </a:rPr>
              <a:t>Chawin-Haitner-Mazor</a:t>
            </a:r>
            <a:r>
              <a:rPr lang="en-US" sz="2000" b="0" i="0" dirty="0">
                <a:solidFill>
                  <a:srgbClr val="C00000"/>
                </a:solidFill>
                <a:effectLst/>
                <a:latin typeface="Candara" panose="020E0502030303020204" pitchFamily="34" charset="0"/>
              </a:rPr>
              <a:t> ‘20] [Guo-Li-Liu-Zhang ‘21] [</a:t>
            </a:r>
            <a:r>
              <a:rPr lang="en-US" sz="2000" b="0" i="0" dirty="0" err="1">
                <a:solidFill>
                  <a:srgbClr val="C00000"/>
                </a:solidFill>
                <a:effectLst/>
                <a:latin typeface="Candara" panose="020E0502030303020204" pitchFamily="34" charset="0"/>
              </a:rPr>
              <a:t>Gravin</a:t>
            </a:r>
            <a:r>
              <a:rPr lang="en-US" sz="2000" b="0" i="0" dirty="0">
                <a:solidFill>
                  <a:srgbClr val="C00000"/>
                </a:solidFill>
                <a:effectLst/>
                <a:latin typeface="Candara" panose="020E0502030303020204" pitchFamily="34" charset="0"/>
              </a:rPr>
              <a:t>-Guo-Chiu-Lu ‘21] [Ghoshal-Komargodski ‘22] [Freitag-Ghoshal-Komargodski ‘22] [</a:t>
            </a:r>
            <a:r>
              <a:rPr lang="en-US" sz="2000" b="0" i="0" dirty="0" err="1">
                <a:solidFill>
                  <a:srgbClr val="C00000"/>
                </a:solidFill>
                <a:effectLst/>
                <a:latin typeface="Candara" panose="020E0502030303020204" pitchFamily="34" charset="0"/>
              </a:rPr>
              <a:t>Akshima</a:t>
            </a:r>
            <a:r>
              <a:rPr lang="en-US" sz="2000" b="0" i="0" dirty="0">
                <a:solidFill>
                  <a:srgbClr val="C00000"/>
                </a:solidFill>
                <a:effectLst/>
                <a:latin typeface="Candara" panose="020E0502030303020204" pitchFamily="34" charset="0"/>
              </a:rPr>
              <a:t>-Guo-Liu ‘22] [Freitag-Ghoshal-Komargodski ‘23] [Golovnev-Guo-Peters-Stephens-Davidowitz '23]</a:t>
            </a:r>
          </a:p>
        </p:txBody>
      </p:sp>
      <p:pic>
        <p:nvPicPr>
          <p:cNvPr id="7" name="Picture 6" descr="A picture containing text, font, white, algebra&#10;&#10;Description automatically generated">
            <a:extLst>
              <a:ext uri="{FF2B5EF4-FFF2-40B4-BE49-F238E27FC236}">
                <a16:creationId xmlns:a16="http://schemas.microsoft.com/office/drawing/2014/main" id="{B421BEB9-B448-1926-D86D-3F4D3B104C07}"/>
              </a:ext>
            </a:extLst>
          </p:cNvPr>
          <p:cNvPicPr>
            <a:picLocks noChangeAspect="1"/>
          </p:cNvPicPr>
          <p:nvPr/>
        </p:nvPicPr>
        <p:blipFill>
          <a:blip r:embed="rId3"/>
          <a:stretch>
            <a:fillRect/>
          </a:stretch>
        </p:blipFill>
        <p:spPr>
          <a:xfrm>
            <a:off x="3810000" y="4347718"/>
            <a:ext cx="7772400" cy="1252828"/>
          </a:xfrm>
          <a:prstGeom prst="rect">
            <a:avLst/>
          </a:prstGeom>
          <a:ln>
            <a:solidFill>
              <a:schemeClr val="tx1"/>
            </a:solidFill>
          </a:ln>
          <a:effectLst>
            <a:outerShdw blurRad="50800" dist="38100" dir="2700000" algn="tl" rotWithShape="0">
              <a:prstClr val="black">
                <a:alpha val="40000"/>
              </a:prstClr>
            </a:outerShdw>
          </a:effectLst>
        </p:spPr>
      </p:pic>
      <p:sp>
        <p:nvSpPr>
          <p:cNvPr id="9" name="TextBox 8">
            <a:extLst>
              <a:ext uri="{FF2B5EF4-FFF2-40B4-BE49-F238E27FC236}">
                <a16:creationId xmlns:a16="http://schemas.microsoft.com/office/drawing/2014/main" id="{DD4B7E75-D11B-2DC0-0F0C-29264DC502BD}"/>
              </a:ext>
            </a:extLst>
          </p:cNvPr>
          <p:cNvSpPr txBox="1"/>
          <p:nvPr/>
        </p:nvSpPr>
        <p:spPr>
          <a:xfrm>
            <a:off x="877824" y="4347718"/>
            <a:ext cx="2139696" cy="830997"/>
          </a:xfrm>
          <a:prstGeom prst="rect">
            <a:avLst/>
          </a:prstGeom>
          <a:noFill/>
        </p:spPr>
        <p:txBody>
          <a:bodyPr wrap="square" rtlCol="0">
            <a:spAutoFit/>
          </a:bodyPr>
          <a:lstStyle/>
          <a:p>
            <a:pPr algn="l"/>
            <a:r>
              <a:rPr lang="en-US" sz="2400" b="0" i="1" dirty="0">
                <a:solidFill>
                  <a:schemeClr val="tx1">
                    <a:lumMod val="50000"/>
                    <a:lumOff val="50000"/>
                  </a:schemeClr>
                </a:solidFill>
                <a:latin typeface="Candara" panose="020E0502030303020204" pitchFamily="34" charset="0"/>
                <a:ea typeface="Helvetica" charset="0"/>
                <a:cs typeface="Helvetica" charset="0"/>
              </a:rPr>
              <a:t>Prototypical theorem</a:t>
            </a:r>
          </a:p>
        </p:txBody>
      </p:sp>
      <p:cxnSp>
        <p:nvCxnSpPr>
          <p:cNvPr id="11" name="Straight Arrow Connector 10">
            <a:extLst>
              <a:ext uri="{FF2B5EF4-FFF2-40B4-BE49-F238E27FC236}">
                <a16:creationId xmlns:a16="http://schemas.microsoft.com/office/drawing/2014/main" id="{990A4905-BC57-F7C3-ACEA-875D3199B93D}"/>
              </a:ext>
            </a:extLst>
          </p:cNvPr>
          <p:cNvCxnSpPr/>
          <p:nvPr/>
        </p:nvCxnSpPr>
        <p:spPr>
          <a:xfrm>
            <a:off x="2743200" y="4773168"/>
            <a:ext cx="932688" cy="237744"/>
          </a:xfrm>
          <a:prstGeom prst="straightConnector1">
            <a:avLst/>
          </a:prstGeom>
          <a:ln>
            <a:solidFill>
              <a:schemeClr val="tx1">
                <a:lumMod val="50000"/>
                <a:lumOff val="50000"/>
              </a:schemeClr>
            </a:solidFill>
            <a:headEnd type="none" w="med" len="med"/>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60183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33B1C7F-2F2E-DF24-94E0-3E85FC9095D0}"/>
                  </a:ext>
                </a:extLst>
              </p:cNvPr>
              <p:cNvSpPr>
                <a:spLocks noGrp="1"/>
              </p:cNvSpPr>
              <p:nvPr>
                <p:ph idx="1"/>
              </p:nvPr>
            </p:nvSpPr>
            <p:spPr>
              <a:xfrm>
                <a:off x="841248" y="365760"/>
                <a:ext cx="10972800" cy="817491"/>
              </a:xfrm>
            </p:spPr>
            <p:txBody>
              <a:bodyPr>
                <a:normAutofit/>
              </a:bodyPr>
              <a:lstStyle/>
              <a:p>
                <a:pPr marL="0" indent="0">
                  <a:buNone/>
                </a:pPr>
                <a:r>
                  <a:rPr lang="en-US" sz="4000" i="1" dirty="0">
                    <a:solidFill>
                      <a:srgbClr val="C00000"/>
                    </a:solidFill>
                  </a:rPr>
                  <a:t>This talk: should we care about </a:t>
                </a:r>
                <a14:m>
                  <m:oMath xmlns:m="http://schemas.openxmlformats.org/officeDocument/2006/math">
                    <m:sSub>
                      <m:sSubPr>
                        <m:ctrlPr>
                          <a:rPr lang="en-US" sz="4000" i="1" smtClean="0">
                            <a:solidFill>
                              <a:srgbClr val="C00000"/>
                            </a:solidFill>
                            <a:latin typeface="Cambria Math" panose="02040503050406030204" pitchFamily="18" charset="0"/>
                          </a:rPr>
                        </m:ctrlPr>
                      </m:sSubPr>
                      <m:e>
                        <m:r>
                          <a:rPr lang="en-US" sz="4000" b="0" i="1" smtClean="0">
                            <a:solidFill>
                              <a:srgbClr val="C00000"/>
                            </a:solidFill>
                            <a:latin typeface="Cambria Math" panose="02040503050406030204" pitchFamily="18" charset="0"/>
                          </a:rPr>
                          <m:t>𝑇</m:t>
                        </m:r>
                      </m:e>
                      <m:sub>
                        <m:r>
                          <a:rPr lang="en-US" sz="4000" b="0" i="1" smtClean="0">
                            <a:solidFill>
                              <a:srgbClr val="C00000"/>
                            </a:solidFill>
                            <a:latin typeface="Cambria Math" panose="02040503050406030204" pitchFamily="18" charset="0"/>
                          </a:rPr>
                          <m:t>1</m:t>
                        </m:r>
                      </m:sub>
                    </m:sSub>
                  </m:oMath>
                </a14:m>
                <a:r>
                  <a:rPr lang="en-US" sz="4000" i="1" dirty="0">
                    <a:solidFill>
                      <a:srgbClr val="C00000"/>
                    </a:solidFill>
                  </a:rPr>
                  <a:t>? </a:t>
                </a:r>
              </a:p>
            </p:txBody>
          </p:sp>
        </mc:Choice>
        <mc:Fallback xmlns="">
          <p:sp>
            <p:nvSpPr>
              <p:cNvPr id="3" name="Content Placeholder 2">
                <a:extLst>
                  <a:ext uri="{FF2B5EF4-FFF2-40B4-BE49-F238E27FC236}">
                    <a16:creationId xmlns:a16="http://schemas.microsoft.com/office/drawing/2014/main" id="{D33B1C7F-2F2E-DF24-94E0-3E85FC9095D0}"/>
                  </a:ext>
                </a:extLst>
              </p:cNvPr>
              <p:cNvSpPr>
                <a:spLocks noGrp="1" noRot="1" noChangeAspect="1" noMove="1" noResize="1" noEditPoints="1" noAdjustHandles="1" noChangeArrowheads="1" noChangeShapeType="1" noTextEdit="1"/>
              </p:cNvSpPr>
              <p:nvPr>
                <p:ph idx="1"/>
              </p:nvPr>
            </p:nvSpPr>
            <p:spPr>
              <a:xfrm>
                <a:off x="841248" y="365760"/>
                <a:ext cx="10972800" cy="817491"/>
              </a:xfrm>
              <a:blipFill>
                <a:blip r:embed="rId3"/>
                <a:stretch>
                  <a:fillRect l="-1965" t="-18182" b="-10606"/>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EDD1A38F-7465-CDFE-0D58-597FBFBFC620}"/>
              </a:ext>
            </a:extLst>
          </p:cNvPr>
          <p:cNvSpPr>
            <a:spLocks noGrp="1"/>
          </p:cNvSpPr>
          <p:nvPr>
            <p:ph type="sldNum" sz="quarter" idx="12"/>
          </p:nvPr>
        </p:nvSpPr>
        <p:spPr/>
        <p:txBody>
          <a:bodyPr/>
          <a:lstStyle/>
          <a:p>
            <a:fld id="{39E65F0E-D8D0-8548-A870-8F1E432EFAAD}" type="slidenum">
              <a:rPr lang="en-US" smtClean="0"/>
              <a:pPr/>
              <a:t>4</a:t>
            </a:fld>
            <a:endParaRPr lang="en-US"/>
          </a:p>
        </p:txBody>
      </p:sp>
      <p:sp>
        <p:nvSpPr>
          <p:cNvPr id="8" name="Content Placeholder 2">
            <a:extLst>
              <a:ext uri="{FF2B5EF4-FFF2-40B4-BE49-F238E27FC236}">
                <a16:creationId xmlns:a16="http://schemas.microsoft.com/office/drawing/2014/main" id="{E460DD85-22C6-919C-0235-9850DB8FB6B9}"/>
              </a:ext>
            </a:extLst>
          </p:cNvPr>
          <p:cNvSpPr txBox="1">
            <a:spLocks/>
          </p:cNvSpPr>
          <p:nvPr/>
        </p:nvSpPr>
        <p:spPr>
          <a:xfrm>
            <a:off x="838200" y="1165943"/>
            <a:ext cx="10972800" cy="81749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b="0" i="0" kern="1200">
                <a:solidFill>
                  <a:schemeClr val="tx1"/>
                </a:solidFill>
                <a:latin typeface="Candara" panose="020E0502030303020204" pitchFamily="34" charset="0"/>
                <a:ea typeface="Candara" panose="020E0502030303020204" pitchFamily="34" charset="0"/>
                <a:cs typeface="Candara" panose="020E0502030303020204" pitchFamily="34" charset="0"/>
              </a:defRPr>
            </a:lvl1pPr>
            <a:lvl2pPr marL="742950" indent="-285750" algn="l" defTabSz="457200" rtl="0" eaLnBrk="1" latinLnBrk="0" hangingPunct="1">
              <a:spcBef>
                <a:spcPct val="20000"/>
              </a:spcBef>
              <a:buFont typeface="Arial"/>
              <a:buChar char="–"/>
              <a:defRPr sz="2800" b="0" i="0" kern="1200">
                <a:solidFill>
                  <a:schemeClr val="tx1"/>
                </a:solidFill>
                <a:latin typeface="Candara" panose="020E0502030303020204" pitchFamily="34" charset="0"/>
                <a:ea typeface="Candara" panose="020E0502030303020204" pitchFamily="34" charset="0"/>
                <a:cs typeface="Candara" panose="020E0502030303020204" pitchFamily="34" charset="0"/>
              </a:defRPr>
            </a:lvl2pPr>
            <a:lvl3pPr marL="1143000" indent="-228600" algn="l" defTabSz="457200" rtl="0" eaLnBrk="1" latinLnBrk="0" hangingPunct="1">
              <a:spcBef>
                <a:spcPct val="20000"/>
              </a:spcBef>
              <a:buFont typeface="Arial"/>
              <a:buChar char="•"/>
              <a:defRPr sz="2400" b="0" i="0" kern="1200">
                <a:solidFill>
                  <a:schemeClr val="tx1"/>
                </a:solidFill>
                <a:latin typeface="Candara" panose="020E0502030303020204" pitchFamily="34" charset="0"/>
                <a:ea typeface="Candara" panose="020E0502030303020204" pitchFamily="34" charset="0"/>
                <a:cs typeface="Candara" panose="020E0502030303020204" pitchFamily="34" charset="0"/>
              </a:defRPr>
            </a:lvl3pPr>
            <a:lvl4pPr marL="1600200" indent="-228600" algn="l" defTabSz="457200" rtl="0" eaLnBrk="1" latinLnBrk="0" hangingPunct="1">
              <a:spcBef>
                <a:spcPct val="20000"/>
              </a:spcBef>
              <a:buFont typeface="Arial"/>
              <a:buChar char="–"/>
              <a:defRPr sz="2000" b="0" i="0" kern="1200">
                <a:solidFill>
                  <a:schemeClr val="tx1"/>
                </a:solidFill>
                <a:latin typeface="Candara" panose="020E0502030303020204" pitchFamily="34" charset="0"/>
                <a:ea typeface="Candara" panose="020E0502030303020204" pitchFamily="34" charset="0"/>
                <a:cs typeface="Candara" panose="020E0502030303020204" pitchFamily="34" charset="0"/>
              </a:defRPr>
            </a:lvl4pPr>
            <a:lvl5pPr marL="2057400" indent="-228600" algn="l" defTabSz="457200" rtl="0" eaLnBrk="1" latinLnBrk="0" hangingPunct="1">
              <a:spcBef>
                <a:spcPct val="20000"/>
              </a:spcBef>
              <a:buFont typeface="Arial"/>
              <a:buChar char="»"/>
              <a:defRPr sz="2000" b="0" i="0" kern="1200">
                <a:solidFill>
                  <a:schemeClr val="tx1"/>
                </a:solidFill>
                <a:latin typeface="Candara" panose="020E0502030303020204" pitchFamily="34" charset="0"/>
                <a:ea typeface="Candara" panose="020E0502030303020204" pitchFamily="34" charset="0"/>
                <a:cs typeface="Candara" panose="020E0502030303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800" i="1" dirty="0">
                <a:solidFill>
                  <a:srgbClr val="C00000"/>
                </a:solidFill>
              </a:rPr>
              <a:t>(And what can we say about it?)</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770CF8C8-2A67-0D93-FFB8-511FE3B28ABA}"/>
                  </a:ext>
                </a:extLst>
              </p:cNvPr>
              <p:cNvSpPr txBox="1"/>
              <p:nvPr/>
            </p:nvSpPr>
            <p:spPr>
              <a:xfrm>
                <a:off x="841248" y="3165383"/>
                <a:ext cx="10506456" cy="1384995"/>
              </a:xfrm>
              <a:prstGeom prst="rect">
                <a:avLst/>
              </a:prstGeom>
              <a:noFill/>
            </p:spPr>
            <p:txBody>
              <a:bodyPr wrap="square" rtlCol="0">
                <a:spAutoFit/>
              </a:bodyPr>
              <a:lstStyle/>
              <a:p>
                <a:pPr algn="l"/>
                <a:r>
                  <a:rPr lang="en-US" sz="2800" b="0" dirty="0">
                    <a:latin typeface="Candara" panose="020E0502030303020204" pitchFamily="34" charset="0"/>
                    <a:ea typeface="Helvetica" charset="0"/>
                    <a:cs typeface="Helvetica" charset="0"/>
                  </a:rPr>
                  <a:t>For a pre-processing attack to be “practical”:</a:t>
                </a:r>
              </a:p>
              <a:p>
                <a:pPr marL="342900" indent="-342900">
                  <a:buFont typeface="Arial" panose="020B0604020202020204" pitchFamily="34" charset="0"/>
                  <a:buChar char="•"/>
                </a:pPr>
                <a:r>
                  <a:rPr lang="en-US" sz="2800" b="0" dirty="0">
                    <a:latin typeface="Candara" panose="020E0502030303020204" pitchFamily="34" charset="0"/>
                    <a:ea typeface="Helvetica" charset="0"/>
                    <a:cs typeface="Helvetica" charset="0"/>
                  </a:rPr>
                  <a:t>Feasible </a:t>
                </a:r>
                <a14:m>
                  <m:oMath xmlns:m="http://schemas.openxmlformats.org/officeDocument/2006/math">
                    <m:sSub>
                      <m:sSubPr>
                        <m:ctrlPr>
                          <a:rPr lang="en-US" sz="2800" i="1">
                            <a:solidFill>
                              <a:srgbClr val="0070C0"/>
                            </a:solidFill>
                            <a:latin typeface="Cambria Math" panose="02040503050406030204" pitchFamily="18" charset="0"/>
                          </a:rPr>
                        </m:ctrlPr>
                      </m:sSubPr>
                      <m:e>
                        <m:r>
                          <a:rPr lang="en-US" sz="2800" i="1">
                            <a:solidFill>
                              <a:srgbClr val="0070C0"/>
                            </a:solidFill>
                            <a:latin typeface="Cambria Math" panose="02040503050406030204" pitchFamily="18" charset="0"/>
                          </a:rPr>
                          <m:t>𝑇</m:t>
                        </m:r>
                      </m:e>
                      <m:sub>
                        <m:r>
                          <a:rPr lang="en-US" sz="2800" i="1">
                            <a:solidFill>
                              <a:srgbClr val="0070C0"/>
                            </a:solidFill>
                            <a:latin typeface="Cambria Math" panose="02040503050406030204" pitchFamily="18" charset="0"/>
                          </a:rPr>
                          <m:t>1</m:t>
                        </m:r>
                      </m:sub>
                    </m:sSub>
                  </m:oMath>
                </a14:m>
                <a:r>
                  <a:rPr lang="en-US" sz="2800" dirty="0">
                    <a:latin typeface="Candara" panose="020E0502030303020204" pitchFamily="34" charset="0"/>
                    <a:ea typeface="Helvetica" charset="0"/>
                    <a:cs typeface="Helvetica" charset="0"/>
                  </a:rPr>
                  <a:t> </a:t>
                </a:r>
                <a:endParaRPr lang="en-US" sz="2800" b="0" dirty="0">
                  <a:latin typeface="Candara" panose="020E0502030303020204" pitchFamily="34" charset="0"/>
                  <a:ea typeface="Helvetica" charset="0"/>
                  <a:cs typeface="Helvetica" charset="0"/>
                </a:endParaRPr>
              </a:p>
              <a:p>
                <a:pPr marL="342900" indent="-342900" algn="l">
                  <a:buFont typeface="Arial" panose="020B0604020202020204" pitchFamily="34" charset="0"/>
                  <a:buChar char="•"/>
                </a:pPr>
                <a:r>
                  <a:rPr lang="en-US" sz="2800" dirty="0">
                    <a:latin typeface="Candara" panose="020E0502030303020204" pitchFamily="34" charset="0"/>
                    <a:ea typeface="Helvetica" charset="0"/>
                    <a:cs typeface="Helvetica" charset="0"/>
                  </a:rPr>
                  <a:t>W</a:t>
                </a:r>
                <a:r>
                  <a:rPr lang="en-US" sz="2800" b="0" dirty="0">
                    <a:latin typeface="Candara" panose="020E0502030303020204" pitchFamily="34" charset="0"/>
                    <a:ea typeface="Helvetica" charset="0"/>
                    <a:cs typeface="Helvetica" charset="0"/>
                  </a:rPr>
                  <a:t>orth it to run the attack!</a:t>
                </a:r>
              </a:p>
            </p:txBody>
          </p:sp>
        </mc:Choice>
        <mc:Fallback xmlns="">
          <p:sp>
            <p:nvSpPr>
              <p:cNvPr id="11" name="TextBox 10">
                <a:extLst>
                  <a:ext uri="{FF2B5EF4-FFF2-40B4-BE49-F238E27FC236}">
                    <a16:creationId xmlns:a16="http://schemas.microsoft.com/office/drawing/2014/main" id="{770CF8C8-2A67-0D93-FFB8-511FE3B28ABA}"/>
                  </a:ext>
                </a:extLst>
              </p:cNvPr>
              <p:cNvSpPr txBox="1">
                <a:spLocks noRot="1" noChangeAspect="1" noMove="1" noResize="1" noEditPoints="1" noAdjustHandles="1" noChangeArrowheads="1" noChangeShapeType="1" noTextEdit="1"/>
              </p:cNvSpPr>
              <p:nvPr/>
            </p:nvSpPr>
            <p:spPr>
              <a:xfrm>
                <a:off x="841248" y="3165383"/>
                <a:ext cx="10506456" cy="1384995"/>
              </a:xfrm>
              <a:prstGeom prst="rect">
                <a:avLst/>
              </a:prstGeom>
              <a:blipFill>
                <a:blip r:embed="rId4"/>
                <a:stretch>
                  <a:fillRect l="-1208" t="-4545" b="-109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D1C48E4F-E888-FA63-7B13-040C1EBE8E7A}"/>
                  </a:ext>
                </a:extLst>
              </p:cNvPr>
              <p:cNvSpPr txBox="1"/>
              <p:nvPr/>
            </p:nvSpPr>
            <p:spPr>
              <a:xfrm>
                <a:off x="841248" y="4754775"/>
                <a:ext cx="7213128" cy="523220"/>
              </a:xfrm>
              <a:prstGeom prst="rect">
                <a:avLst/>
              </a:prstGeom>
              <a:noFill/>
            </p:spPr>
            <p:txBody>
              <a:bodyPr wrap="none" rtlCol="0">
                <a:spAutoFit/>
              </a:bodyPr>
              <a:lstStyle/>
              <a:p>
                <a14:m>
                  <m:oMath xmlns:m="http://schemas.openxmlformats.org/officeDocument/2006/math">
                    <m:sSup>
                      <m:sSupPr>
                        <m:ctrlPr>
                          <a:rPr lang="en-US" sz="2800" i="1">
                            <a:solidFill>
                              <a:srgbClr val="FF0000"/>
                            </a:solidFill>
                            <a:latin typeface="Cambria Math" panose="02040503050406030204" pitchFamily="18" charset="0"/>
                          </a:rPr>
                        </m:ctrlPr>
                      </m:sSupPr>
                      <m:e>
                        <m:r>
                          <a:rPr lang="en-US" sz="2800" i="1">
                            <a:solidFill>
                              <a:srgbClr val="FF0000"/>
                            </a:solidFill>
                            <a:latin typeface="Cambria Math" panose="02040503050406030204" pitchFamily="18" charset="0"/>
                          </a:rPr>
                          <m:t>𝑇</m:t>
                        </m:r>
                      </m:e>
                      <m:sup>
                        <m:r>
                          <a:rPr lang="en-US" sz="2800" i="1">
                            <a:solidFill>
                              <a:srgbClr val="FF0000"/>
                            </a:solidFill>
                            <a:latin typeface="Cambria Math" panose="02040503050406030204" pitchFamily="18" charset="0"/>
                          </a:rPr>
                          <m:t>∗</m:t>
                        </m:r>
                      </m:sup>
                    </m:sSup>
                    <m:r>
                      <a:rPr lang="en-US" sz="2800" b="0" i="0" smtClean="0">
                        <a:latin typeface="Cambria Math" panose="02040503050406030204" pitchFamily="18" charset="0"/>
                      </a:rPr>
                      <m:t>≔ </m:t>
                    </m:r>
                  </m:oMath>
                </a14:m>
                <a:r>
                  <a:rPr lang="en-US" sz="2800" dirty="0">
                    <a:latin typeface="Candara" panose="020E0502030303020204" pitchFamily="34" charset="0"/>
                  </a:rPr>
                  <a:t>runtime of best online-only attack to win</a:t>
                </a:r>
              </a:p>
            </p:txBody>
          </p:sp>
        </mc:Choice>
        <mc:Fallback xmlns="">
          <p:sp>
            <p:nvSpPr>
              <p:cNvPr id="12" name="TextBox 11">
                <a:extLst>
                  <a:ext uri="{FF2B5EF4-FFF2-40B4-BE49-F238E27FC236}">
                    <a16:creationId xmlns:a16="http://schemas.microsoft.com/office/drawing/2014/main" id="{D1C48E4F-E888-FA63-7B13-040C1EBE8E7A}"/>
                  </a:ext>
                </a:extLst>
              </p:cNvPr>
              <p:cNvSpPr txBox="1">
                <a:spLocks noRot="1" noChangeAspect="1" noMove="1" noResize="1" noEditPoints="1" noAdjustHandles="1" noChangeArrowheads="1" noChangeShapeType="1" noTextEdit="1"/>
              </p:cNvSpPr>
              <p:nvPr/>
            </p:nvSpPr>
            <p:spPr>
              <a:xfrm>
                <a:off x="841248" y="4754775"/>
                <a:ext cx="7213128" cy="523220"/>
              </a:xfrm>
              <a:prstGeom prst="rect">
                <a:avLst/>
              </a:prstGeom>
              <a:blipFill>
                <a:blip r:embed="rId5"/>
                <a:stretch>
                  <a:fillRect l="-527" t="-11905" r="-703" b="-309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B928731E-87DF-2E91-4C62-B01288B4C11B}"/>
                  </a:ext>
                </a:extLst>
              </p:cNvPr>
              <p:cNvSpPr txBox="1"/>
              <p:nvPr/>
            </p:nvSpPr>
            <p:spPr>
              <a:xfrm>
                <a:off x="841248" y="5323101"/>
                <a:ext cx="5299208" cy="523220"/>
              </a:xfrm>
              <a:prstGeom prst="rect">
                <a:avLst/>
              </a:prstGeom>
              <a:noFill/>
            </p:spPr>
            <p:txBody>
              <a:bodyPr wrap="none" rtlCol="0">
                <a:spAutoFit/>
              </a:bodyPr>
              <a:lstStyle/>
              <a:p>
                <a:r>
                  <a:rPr lang="en-US" sz="2800" dirty="0">
                    <a:latin typeface="Candara" panose="020E0502030303020204" pitchFamily="34" charset="0"/>
                  </a:rPr>
                  <a:t>To have </a:t>
                </a:r>
                <a14:m>
                  <m:oMath xmlns:m="http://schemas.openxmlformats.org/officeDocument/2006/math">
                    <m:sSub>
                      <m:sSubPr>
                        <m:ctrlPr>
                          <a:rPr lang="en-US" sz="2800" i="1" smtClean="0">
                            <a:solidFill>
                              <a:srgbClr val="0070C0"/>
                            </a:solidFill>
                            <a:latin typeface="Cambria Math" panose="02040503050406030204" pitchFamily="18" charset="0"/>
                          </a:rPr>
                        </m:ctrlPr>
                      </m:sSubPr>
                      <m:e>
                        <m:r>
                          <a:rPr lang="en-US" sz="2800" b="0" i="1" smtClean="0">
                            <a:solidFill>
                              <a:srgbClr val="0070C0"/>
                            </a:solidFill>
                            <a:latin typeface="Cambria Math" panose="02040503050406030204" pitchFamily="18" charset="0"/>
                          </a:rPr>
                          <m:t>𝑇</m:t>
                        </m:r>
                      </m:e>
                      <m:sub>
                        <m:r>
                          <a:rPr lang="en-US" sz="2800" b="0" i="1" smtClean="0">
                            <a:solidFill>
                              <a:srgbClr val="0070C0"/>
                            </a:solidFill>
                            <a:latin typeface="Cambria Math" panose="02040503050406030204" pitchFamily="18" charset="0"/>
                          </a:rPr>
                          <m:t>2</m:t>
                        </m:r>
                      </m:sub>
                    </m:sSub>
                    <m:r>
                      <a:rPr lang="en-US" sz="2800" b="0" i="1" smtClean="0">
                        <a:solidFill>
                          <a:srgbClr val="0070C0"/>
                        </a:solidFill>
                        <a:latin typeface="Cambria Math" panose="02040503050406030204" pitchFamily="18" charset="0"/>
                      </a:rPr>
                      <m:t>≪</m:t>
                    </m:r>
                    <m:sSup>
                      <m:sSupPr>
                        <m:ctrlPr>
                          <a:rPr lang="en-US" sz="2800" i="1" smtClean="0">
                            <a:solidFill>
                              <a:srgbClr val="FF0000"/>
                            </a:solidFill>
                            <a:latin typeface="Cambria Math" panose="02040503050406030204" pitchFamily="18" charset="0"/>
                          </a:rPr>
                        </m:ctrlPr>
                      </m:sSupPr>
                      <m:e>
                        <m:r>
                          <a:rPr lang="en-US" sz="2800" i="1">
                            <a:solidFill>
                              <a:srgbClr val="FF0000"/>
                            </a:solidFill>
                            <a:latin typeface="Cambria Math" panose="02040503050406030204" pitchFamily="18" charset="0"/>
                          </a:rPr>
                          <m:t>𝑇</m:t>
                        </m:r>
                      </m:e>
                      <m:sup>
                        <m:r>
                          <a:rPr lang="en-US" sz="2800" i="1">
                            <a:solidFill>
                              <a:srgbClr val="FF0000"/>
                            </a:solidFill>
                            <a:latin typeface="Cambria Math" panose="02040503050406030204" pitchFamily="18" charset="0"/>
                          </a:rPr>
                          <m:t>∗</m:t>
                        </m:r>
                      </m:sup>
                    </m:sSup>
                  </m:oMath>
                </a14:m>
                <a:r>
                  <a:rPr lang="en-US" sz="2800" dirty="0">
                    <a:latin typeface="Candara" panose="020E0502030303020204" pitchFamily="34" charset="0"/>
                  </a:rPr>
                  <a:t> we need </a:t>
                </a:r>
                <a14:m>
                  <m:oMath xmlns:m="http://schemas.openxmlformats.org/officeDocument/2006/math">
                    <m:sSub>
                      <m:sSubPr>
                        <m:ctrlPr>
                          <a:rPr lang="en-US" sz="2800" i="1">
                            <a:solidFill>
                              <a:srgbClr val="0070C0"/>
                            </a:solidFill>
                            <a:latin typeface="Cambria Math" panose="02040503050406030204" pitchFamily="18" charset="0"/>
                          </a:rPr>
                        </m:ctrlPr>
                      </m:sSubPr>
                      <m:e>
                        <m:r>
                          <a:rPr lang="en-US" sz="2800" i="1">
                            <a:solidFill>
                              <a:srgbClr val="0070C0"/>
                            </a:solidFill>
                            <a:latin typeface="Cambria Math" panose="02040503050406030204" pitchFamily="18" charset="0"/>
                          </a:rPr>
                          <m:t>𝑇</m:t>
                        </m:r>
                      </m:e>
                      <m:sub>
                        <m:r>
                          <a:rPr lang="en-US" sz="2800" i="1">
                            <a:solidFill>
                              <a:srgbClr val="0070C0"/>
                            </a:solidFill>
                            <a:latin typeface="Cambria Math" panose="02040503050406030204" pitchFamily="18" charset="0"/>
                          </a:rPr>
                          <m:t>1</m:t>
                        </m:r>
                      </m:sub>
                    </m:sSub>
                    <m:r>
                      <a:rPr lang="en-US" sz="2800" b="0" i="1" smtClean="0">
                        <a:solidFill>
                          <a:srgbClr val="0070C0"/>
                        </a:solidFill>
                        <a:latin typeface="Cambria Math" panose="02040503050406030204" pitchFamily="18" charset="0"/>
                      </a:rPr>
                      <m:t>≥</m:t>
                    </m:r>
                    <m:sSup>
                      <m:sSupPr>
                        <m:ctrlPr>
                          <a:rPr lang="en-US" sz="2800" i="1">
                            <a:solidFill>
                              <a:srgbClr val="FF0000"/>
                            </a:solidFill>
                            <a:latin typeface="Cambria Math" panose="02040503050406030204" pitchFamily="18" charset="0"/>
                          </a:rPr>
                        </m:ctrlPr>
                      </m:sSupPr>
                      <m:e>
                        <m:r>
                          <a:rPr lang="en-US" sz="2800" i="1">
                            <a:solidFill>
                              <a:srgbClr val="FF0000"/>
                            </a:solidFill>
                            <a:latin typeface="Cambria Math" panose="02040503050406030204" pitchFamily="18" charset="0"/>
                          </a:rPr>
                          <m:t>𝑇</m:t>
                        </m:r>
                      </m:e>
                      <m:sup>
                        <m:r>
                          <a:rPr lang="en-US" sz="2800" i="1">
                            <a:solidFill>
                              <a:srgbClr val="FF0000"/>
                            </a:solidFill>
                            <a:latin typeface="Cambria Math" panose="02040503050406030204" pitchFamily="18" charset="0"/>
                          </a:rPr>
                          <m:t>∗</m:t>
                        </m:r>
                      </m:sup>
                    </m:sSup>
                  </m:oMath>
                </a14:m>
                <a:endParaRPr lang="en-US" sz="2800" dirty="0">
                  <a:latin typeface="Candara" panose="020E0502030303020204" pitchFamily="34" charset="0"/>
                </a:endParaRPr>
              </a:p>
            </p:txBody>
          </p:sp>
        </mc:Choice>
        <mc:Fallback xmlns="">
          <p:sp>
            <p:nvSpPr>
              <p:cNvPr id="13" name="TextBox 12">
                <a:extLst>
                  <a:ext uri="{FF2B5EF4-FFF2-40B4-BE49-F238E27FC236}">
                    <a16:creationId xmlns:a16="http://schemas.microsoft.com/office/drawing/2014/main" id="{B928731E-87DF-2E91-4C62-B01288B4C11B}"/>
                  </a:ext>
                </a:extLst>
              </p:cNvPr>
              <p:cNvSpPr txBox="1">
                <a:spLocks noRot="1" noChangeAspect="1" noMove="1" noResize="1" noEditPoints="1" noAdjustHandles="1" noChangeArrowheads="1" noChangeShapeType="1" noTextEdit="1"/>
              </p:cNvSpPr>
              <p:nvPr/>
            </p:nvSpPr>
            <p:spPr>
              <a:xfrm>
                <a:off x="841248" y="5323101"/>
                <a:ext cx="5299208" cy="523220"/>
              </a:xfrm>
              <a:prstGeom prst="rect">
                <a:avLst/>
              </a:prstGeom>
              <a:blipFill>
                <a:blip r:embed="rId6"/>
                <a:stretch>
                  <a:fillRect l="-2392" t="-11905" b="-28571"/>
                </a:stretch>
              </a:blipFill>
            </p:spPr>
            <p:txBody>
              <a:bodyPr/>
              <a:lstStyle/>
              <a:p>
                <a:r>
                  <a:rPr lang="en-US">
                    <a:noFill/>
                  </a:rPr>
                  <a:t> </a:t>
                </a:r>
              </a:p>
            </p:txBody>
          </p:sp>
        </mc:Fallback>
      </mc:AlternateContent>
      <p:sp>
        <p:nvSpPr>
          <p:cNvPr id="15" name="Cloud Callout 14">
            <a:extLst>
              <a:ext uri="{FF2B5EF4-FFF2-40B4-BE49-F238E27FC236}">
                <a16:creationId xmlns:a16="http://schemas.microsoft.com/office/drawing/2014/main" id="{54F70FE2-0C09-0DC4-1E30-A5B2128E6F22}"/>
              </a:ext>
            </a:extLst>
          </p:cNvPr>
          <p:cNvSpPr/>
          <p:nvPr/>
        </p:nvSpPr>
        <p:spPr>
          <a:xfrm>
            <a:off x="8795657" y="5277995"/>
            <a:ext cx="3190603" cy="1600200"/>
          </a:xfrm>
          <a:prstGeom prst="cloudCallout">
            <a:avLst>
              <a:gd name="adj1" fmla="val -130712"/>
              <a:gd name="adj2" fmla="val -34455"/>
            </a:avLst>
          </a:prstGeom>
          <a:solidFill>
            <a:schemeClr val="accent2">
              <a:lumMod val="20000"/>
              <a:lumOff val="80000"/>
            </a:schemeClr>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a:solidFill>
                  <a:srgbClr val="C00000"/>
                </a:solidFill>
                <a:latin typeface="Candara" panose="020E0502030303020204" pitchFamily="34" charset="0"/>
              </a:rPr>
              <a:t>When OK?</a:t>
            </a:r>
          </a:p>
        </p:txBody>
      </p:sp>
      <p:pic>
        <p:nvPicPr>
          <p:cNvPr id="2" name="Picture 1" descr="A baby with blue eyes&#10;&#10;Description automatically generated with low confidence">
            <a:extLst>
              <a:ext uri="{FF2B5EF4-FFF2-40B4-BE49-F238E27FC236}">
                <a16:creationId xmlns:a16="http://schemas.microsoft.com/office/drawing/2014/main" id="{BE131B2F-5E86-E78E-9B48-FAD52CB1107D}"/>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a:off x="8252638" y="245179"/>
            <a:ext cx="1729562" cy="977579"/>
          </a:xfrm>
          <a:prstGeom prst="rect">
            <a:avLst/>
          </a:prstGeom>
        </p:spPr>
      </p:pic>
      <p:sp>
        <p:nvSpPr>
          <p:cNvPr id="6" name="TextBox 5">
            <a:extLst>
              <a:ext uri="{FF2B5EF4-FFF2-40B4-BE49-F238E27FC236}">
                <a16:creationId xmlns:a16="http://schemas.microsoft.com/office/drawing/2014/main" id="{54AB7F92-FF9B-5C00-DFB6-65C189B1CAFF}"/>
              </a:ext>
            </a:extLst>
          </p:cNvPr>
          <p:cNvSpPr txBox="1"/>
          <p:nvPr/>
        </p:nvSpPr>
        <p:spPr>
          <a:xfrm>
            <a:off x="841248" y="2250725"/>
            <a:ext cx="8095486" cy="523220"/>
          </a:xfrm>
          <a:prstGeom prst="rect">
            <a:avLst/>
          </a:prstGeom>
          <a:noFill/>
        </p:spPr>
        <p:txBody>
          <a:bodyPr wrap="none" rtlCol="0">
            <a:spAutoFit/>
          </a:bodyPr>
          <a:lstStyle/>
          <a:p>
            <a:pPr algn="l"/>
            <a:r>
              <a:rPr lang="en-US" sz="2800" dirty="0">
                <a:latin typeface="Candara" panose="020E0502030303020204" pitchFamily="34" charset="0"/>
              </a:rPr>
              <a:t>In some settings, we actually want to run the attack!</a:t>
            </a:r>
          </a:p>
        </p:txBody>
      </p:sp>
    </p:spTree>
    <p:extLst>
      <p:ext uri="{BB962C8B-B14F-4D97-AF65-F5344CB8AC3E}">
        <p14:creationId xmlns:p14="http://schemas.microsoft.com/office/powerpoint/2010/main" val="1777663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5" grpId="0" animBg="1"/>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586B7981-FB36-813F-A232-359FE2CA5513}"/>
                  </a:ext>
                </a:extLst>
              </p:cNvPr>
              <p:cNvSpPr>
                <a:spLocks noGrp="1"/>
              </p:cNvSpPr>
              <p:nvPr>
                <p:ph type="title"/>
              </p:nvPr>
            </p:nvSpPr>
            <p:spPr/>
            <p:txBody>
              <a:bodyPr/>
              <a:lstStyle/>
              <a:p>
                <a:r>
                  <a:rPr lang="en-US" dirty="0"/>
                  <a:t>When is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1</m:t>
                        </m:r>
                      </m:sub>
                    </m:sSub>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𝑇</m:t>
                        </m:r>
                      </m:e>
                      <m:sup>
                        <m:r>
                          <a:rPr lang="en-US" b="0" i="1" smtClean="0">
                            <a:latin typeface="Cambria Math" panose="02040503050406030204" pitchFamily="18" charset="0"/>
                          </a:rPr>
                          <m:t>∗</m:t>
                        </m:r>
                      </m:sup>
                    </m:sSup>
                  </m:oMath>
                </a14:m>
                <a:r>
                  <a:rPr lang="en-US" dirty="0"/>
                  <a:t> okay?</a:t>
                </a:r>
              </a:p>
            </p:txBody>
          </p:sp>
        </mc:Choice>
        <mc:Fallback xmlns="">
          <p:sp>
            <p:nvSpPr>
              <p:cNvPr id="2" name="Title 1">
                <a:extLst>
                  <a:ext uri="{FF2B5EF4-FFF2-40B4-BE49-F238E27FC236}">
                    <a16:creationId xmlns:a16="http://schemas.microsoft.com/office/drawing/2014/main" id="{586B7981-FB36-813F-A232-359FE2CA5513}"/>
                  </a:ext>
                </a:extLst>
              </p:cNvPr>
              <p:cNvSpPr>
                <a:spLocks noGrp="1" noRot="1" noChangeAspect="1" noMove="1" noResize="1" noEditPoints="1" noAdjustHandles="1" noChangeArrowheads="1" noChangeShapeType="1" noTextEdit="1"/>
              </p:cNvSpPr>
              <p:nvPr>
                <p:ph type="title"/>
              </p:nvPr>
            </p:nvSpPr>
            <p:spPr>
              <a:blipFill>
                <a:blip r:embed="rId3"/>
                <a:stretch>
                  <a:fillRect l="-1568" b="-6250"/>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C5ABE975-5CBC-710B-C6F6-D8905E972930}"/>
              </a:ext>
            </a:extLst>
          </p:cNvPr>
          <p:cNvSpPr>
            <a:spLocks noGrp="1"/>
          </p:cNvSpPr>
          <p:nvPr>
            <p:ph type="sldNum" sz="quarter" idx="12"/>
          </p:nvPr>
        </p:nvSpPr>
        <p:spPr/>
        <p:txBody>
          <a:bodyPr/>
          <a:lstStyle/>
          <a:p>
            <a:fld id="{39E65F0E-D8D0-8548-A870-8F1E432EFAAD}" type="slidenum">
              <a:rPr lang="en-US" smtClean="0"/>
              <a:pPr/>
              <a:t>5</a:t>
            </a:fld>
            <a:endParaRPr lang="en-US"/>
          </a:p>
        </p:txBody>
      </p:sp>
      <p:pic>
        <p:nvPicPr>
          <p:cNvPr id="6" name="Picture 5" descr="A round object with a lit fuse&#10;&#10;Description automatically generated with low confidence">
            <a:extLst>
              <a:ext uri="{FF2B5EF4-FFF2-40B4-BE49-F238E27FC236}">
                <a16:creationId xmlns:a16="http://schemas.microsoft.com/office/drawing/2014/main" id="{A7906DD2-F6CF-E00D-74E8-255EEAEF6E77}"/>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10795613" y="1776202"/>
            <a:ext cx="1396387" cy="1182822"/>
          </a:xfrm>
          <a:prstGeom prst="rect">
            <a:avLst/>
          </a:prstGeom>
        </p:spPr>
      </p:pic>
      <p:sp>
        <p:nvSpPr>
          <p:cNvPr id="5" name="TextBox 4">
            <a:extLst>
              <a:ext uri="{FF2B5EF4-FFF2-40B4-BE49-F238E27FC236}">
                <a16:creationId xmlns:a16="http://schemas.microsoft.com/office/drawing/2014/main" id="{8DF2CCD5-814D-3D49-5495-E572B16E8D00}"/>
              </a:ext>
            </a:extLst>
          </p:cNvPr>
          <p:cNvSpPr txBox="1"/>
          <p:nvPr/>
        </p:nvSpPr>
        <p:spPr>
          <a:xfrm>
            <a:off x="841248" y="3224489"/>
            <a:ext cx="10515600" cy="1384995"/>
          </a:xfrm>
          <a:prstGeom prst="rect">
            <a:avLst/>
          </a:prstGeom>
          <a:noFill/>
        </p:spPr>
        <p:txBody>
          <a:bodyPr wrap="square" rtlCol="0">
            <a:spAutoFit/>
          </a:bodyPr>
          <a:lstStyle/>
          <a:p>
            <a:pPr marL="0" indent="0">
              <a:buNone/>
            </a:pPr>
            <a:r>
              <a:rPr lang="en-US" sz="2800" dirty="0">
                <a:solidFill>
                  <a:srgbClr val="C00000"/>
                </a:solidFill>
                <a:latin typeface="Candara" panose="020E0502030303020204" pitchFamily="34" charset="0"/>
              </a:rPr>
              <a:t>Setting 2: Advice can be recycled across multiple  executions of the attack</a:t>
            </a:r>
          </a:p>
          <a:p>
            <a:pPr algn="l"/>
            <a:endParaRPr lang="en-US" sz="2800" dirty="0" err="1">
              <a:latin typeface="Candara" panose="020E0502030303020204" pitchFamily="34" charset="0"/>
            </a:endParaRPr>
          </a:p>
        </p:txBody>
      </p:sp>
      <p:pic>
        <p:nvPicPr>
          <p:cNvPr id="7" name="Picture 6" descr="A green recycle symbol on a black background&#10;&#10;Description automatically generated">
            <a:extLst>
              <a:ext uri="{FF2B5EF4-FFF2-40B4-BE49-F238E27FC236}">
                <a16:creationId xmlns:a16="http://schemas.microsoft.com/office/drawing/2014/main" id="{BDBD591F-AA04-9631-4418-055EDAE0688C}"/>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10629900" y="4516339"/>
            <a:ext cx="1447800" cy="1447800"/>
          </a:xfrm>
          <a:prstGeom prst="rect">
            <a:avLst/>
          </a:prstGeom>
        </p:spPr>
      </p:pic>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95EF4544-89A0-6360-B036-42F7502B65FF}"/>
                  </a:ext>
                </a:extLst>
              </p:cNvPr>
              <p:cNvSpPr txBox="1"/>
              <p:nvPr/>
            </p:nvSpPr>
            <p:spPr>
              <a:xfrm>
                <a:off x="841248" y="4311374"/>
                <a:ext cx="8154155" cy="1781898"/>
              </a:xfrm>
              <a:prstGeom prst="rect">
                <a:avLst/>
              </a:prstGeom>
              <a:noFill/>
            </p:spPr>
            <p:txBody>
              <a:bodyPr wrap="none" rtlCol="0">
                <a:spAutoFit/>
              </a:bodyPr>
              <a:lstStyle/>
              <a:p>
                <a:pPr marL="0" indent="0">
                  <a:lnSpc>
                    <a:spcPct val="150000"/>
                  </a:lnSpc>
                  <a:buNone/>
                </a:pPr>
                <a:r>
                  <a:rPr lang="en-US" sz="2800" dirty="0">
                    <a:latin typeface="Candara" panose="020E0502030303020204" pitchFamily="34" charset="0"/>
                  </a:rPr>
                  <a:t>Example: Invert </a:t>
                </a:r>
                <a14:m>
                  <m:oMath xmlns:m="http://schemas.openxmlformats.org/officeDocument/2006/math">
                    <m:r>
                      <m:rPr>
                        <m:sty m:val="p"/>
                      </m:rPr>
                      <a:rPr lang="en-US" sz="2800" b="0" i="0" smtClean="0">
                        <a:solidFill>
                          <a:srgbClr val="0070C0"/>
                        </a:solidFill>
                        <a:latin typeface="Cambria Math" panose="02040503050406030204" pitchFamily="18" charset="0"/>
                      </a:rPr>
                      <m:t>RO</m:t>
                    </m:r>
                    <m:r>
                      <a:rPr lang="en-US" sz="2800" b="0" i="1" smtClean="0">
                        <a:solidFill>
                          <a:srgbClr val="0070C0"/>
                        </a:solidFill>
                        <a:latin typeface="Cambria Math" panose="02040503050406030204" pitchFamily="18" charset="0"/>
                      </a:rPr>
                      <m:t>(</m:t>
                    </m:r>
                    <m:r>
                      <m:rPr>
                        <m:sty m:val="p"/>
                      </m:rPr>
                      <a:rPr lang="en-US" sz="2800" b="0" i="0" smtClean="0">
                        <a:solidFill>
                          <a:srgbClr val="0070C0"/>
                        </a:solidFill>
                        <a:latin typeface="Cambria Math" panose="02040503050406030204" pitchFamily="18" charset="0"/>
                      </a:rPr>
                      <m:t>pwd</m:t>
                    </m:r>
                    <m:r>
                      <a:rPr lang="en-US" sz="2800" b="0" i="1" smtClean="0">
                        <a:solidFill>
                          <a:srgbClr val="0070C0"/>
                        </a:solidFill>
                        <a:latin typeface="Cambria Math" panose="02040503050406030204" pitchFamily="18" charset="0"/>
                      </a:rPr>
                      <m:t>)</m:t>
                    </m:r>
                  </m:oMath>
                </a14:m>
                <a:r>
                  <a:rPr lang="en-US" sz="2800" dirty="0">
                    <a:latin typeface="Candara" panose="020E0502030303020204" pitchFamily="34" charset="0"/>
                  </a:rPr>
                  <a:t> with </a:t>
                </a:r>
                <a14:m>
                  <m:oMath xmlns:m="http://schemas.openxmlformats.org/officeDocument/2006/math">
                    <m:r>
                      <a:rPr lang="en-US" sz="2800" b="0" i="1" smtClean="0">
                        <a:solidFill>
                          <a:srgbClr val="0070C0"/>
                        </a:solidFill>
                        <a:latin typeface="Cambria Math" panose="02040503050406030204" pitchFamily="18" charset="0"/>
                      </a:rPr>
                      <m:t>𝑁</m:t>
                    </m:r>
                  </m:oMath>
                </a14:m>
                <a:r>
                  <a:rPr lang="en-US" sz="2800" dirty="0">
                    <a:latin typeface="Candara" panose="020E0502030303020204" pitchFamily="34" charset="0"/>
                  </a:rPr>
                  <a:t> potential </a:t>
                </a:r>
                <a14:m>
                  <m:oMath xmlns:m="http://schemas.openxmlformats.org/officeDocument/2006/math">
                    <m:r>
                      <m:rPr>
                        <m:sty m:val="p"/>
                      </m:rPr>
                      <a:rPr lang="en-US" sz="2800">
                        <a:solidFill>
                          <a:srgbClr val="0070C0"/>
                        </a:solidFill>
                        <a:latin typeface="Cambria Math" panose="02040503050406030204" pitchFamily="18" charset="0"/>
                      </a:rPr>
                      <m:t>pwd</m:t>
                    </m:r>
                  </m:oMath>
                </a14:m>
                <a:r>
                  <a:rPr lang="en-US" sz="2800" dirty="0">
                    <a:latin typeface="Candara" panose="020E0502030303020204" pitchFamily="34" charset="0"/>
                  </a:rPr>
                  <a:t>’s</a:t>
                </a:r>
              </a:p>
              <a:p>
                <a:r>
                  <a:rPr lang="en-US" sz="2800" dirty="0">
                    <a:solidFill>
                      <a:srgbClr val="C00000"/>
                    </a:solidFill>
                    <a:latin typeface="Candara" panose="020E0502030303020204" pitchFamily="34" charset="0"/>
                  </a:rPr>
                  <a:t>Online only:</a:t>
                </a:r>
                <a:r>
                  <a:rPr lang="en-US" sz="2800" dirty="0">
                    <a:solidFill>
                      <a:srgbClr val="FF0000"/>
                    </a:solidFill>
                    <a:latin typeface="Candara" panose="020E0502030303020204" pitchFamily="34" charset="0"/>
                  </a:rPr>
                  <a:t> </a:t>
                </a:r>
                <a14:m>
                  <m:oMath xmlns:m="http://schemas.openxmlformats.org/officeDocument/2006/math">
                    <m:r>
                      <a:rPr lang="en-US" sz="2800" i="1">
                        <a:solidFill>
                          <a:schemeClr val="accent4">
                            <a:lumMod val="75000"/>
                          </a:schemeClr>
                        </a:solidFill>
                        <a:latin typeface="Cambria Math" panose="02040503050406030204" pitchFamily="18" charset="0"/>
                      </a:rPr>
                      <m:t>𝑘</m:t>
                    </m:r>
                  </m:oMath>
                </a14:m>
                <a:r>
                  <a:rPr lang="en-US" sz="2800" dirty="0">
                    <a:latin typeface="Candara" panose="020E0502030303020204" pitchFamily="34" charset="0"/>
                  </a:rPr>
                  <a:t> passwords in time </a:t>
                </a:r>
                <a14:m>
                  <m:oMath xmlns:m="http://schemas.openxmlformats.org/officeDocument/2006/math">
                    <m:r>
                      <a:rPr lang="en-US" sz="2800" b="0" i="1" smtClean="0">
                        <a:solidFill>
                          <a:schemeClr val="accent4">
                            <a:lumMod val="75000"/>
                          </a:schemeClr>
                        </a:solidFill>
                        <a:latin typeface="Cambria Math" panose="02040503050406030204" pitchFamily="18" charset="0"/>
                      </a:rPr>
                      <m:t>𝑘</m:t>
                    </m:r>
                    <m:r>
                      <a:rPr lang="en-US" sz="2800" b="0" i="1" smtClean="0">
                        <a:solidFill>
                          <a:srgbClr val="0070C0"/>
                        </a:solidFill>
                        <a:latin typeface="Cambria Math" panose="02040503050406030204" pitchFamily="18" charset="0"/>
                      </a:rPr>
                      <m:t>×</m:t>
                    </m:r>
                    <m:r>
                      <a:rPr lang="en-US" sz="2800" i="1">
                        <a:solidFill>
                          <a:srgbClr val="0070C0"/>
                        </a:solidFill>
                        <a:latin typeface="Cambria Math" panose="02040503050406030204" pitchFamily="18" charset="0"/>
                      </a:rPr>
                      <m:t>𝑁</m:t>
                    </m:r>
                  </m:oMath>
                </a14:m>
                <a:r>
                  <a:rPr lang="en-US" sz="2800" dirty="0">
                    <a:latin typeface="Candara" panose="020E0502030303020204" pitchFamily="34" charset="0"/>
                  </a:rPr>
                  <a:t> [memory-less]</a:t>
                </a:r>
              </a:p>
              <a:p>
                <a:r>
                  <a:rPr lang="en-US" sz="2800" dirty="0">
                    <a:solidFill>
                      <a:srgbClr val="C00000"/>
                    </a:solidFill>
                    <a:latin typeface="Candara" panose="020E0502030303020204" pitchFamily="34" charset="0"/>
                  </a:rPr>
                  <a:t>Rainbow table: </a:t>
                </a:r>
                <a14:m>
                  <m:oMath xmlns:m="http://schemas.openxmlformats.org/officeDocument/2006/math">
                    <m:r>
                      <a:rPr lang="en-US" sz="2800" i="1" smtClean="0">
                        <a:solidFill>
                          <a:schemeClr val="accent4">
                            <a:lumMod val="75000"/>
                          </a:schemeClr>
                        </a:solidFill>
                        <a:latin typeface="Cambria Math" panose="02040503050406030204" pitchFamily="18" charset="0"/>
                      </a:rPr>
                      <m:t>𝑘</m:t>
                    </m:r>
                  </m:oMath>
                </a14:m>
                <a:r>
                  <a:rPr lang="en-US" sz="2800" dirty="0">
                    <a:latin typeface="Candara" panose="020E0502030303020204" pitchFamily="34" charset="0"/>
                  </a:rPr>
                  <a:t> passwords in time </a:t>
                </a:r>
                <a14:m>
                  <m:oMath xmlns:m="http://schemas.openxmlformats.org/officeDocument/2006/math">
                    <m:r>
                      <a:rPr lang="en-US" sz="2800" b="0" i="1" smtClean="0">
                        <a:solidFill>
                          <a:srgbClr val="0070C0"/>
                        </a:solidFill>
                        <a:latin typeface="Cambria Math" panose="02040503050406030204" pitchFamily="18" charset="0"/>
                      </a:rPr>
                      <m:t>𝑁</m:t>
                    </m:r>
                    <m:r>
                      <a:rPr lang="en-US" sz="2800" b="0" i="1" smtClean="0">
                        <a:solidFill>
                          <a:srgbClr val="0070C0"/>
                        </a:solidFill>
                        <a:latin typeface="Cambria Math" panose="02040503050406030204" pitchFamily="18" charset="0"/>
                      </a:rPr>
                      <m:t>+</m:t>
                    </m:r>
                    <m:r>
                      <a:rPr lang="en-US" sz="2800" i="1">
                        <a:solidFill>
                          <a:schemeClr val="accent4">
                            <a:lumMod val="75000"/>
                          </a:schemeClr>
                        </a:solidFill>
                        <a:latin typeface="Cambria Math" panose="02040503050406030204" pitchFamily="18" charset="0"/>
                      </a:rPr>
                      <m:t>𝑘</m:t>
                    </m:r>
                    <m:r>
                      <a:rPr lang="en-US" sz="2800" i="1">
                        <a:solidFill>
                          <a:srgbClr val="0070C0"/>
                        </a:solidFill>
                        <a:latin typeface="Cambria Math" panose="02040503050406030204" pitchFamily="18" charset="0"/>
                      </a:rPr>
                      <m:t>×</m:t>
                    </m:r>
                    <m:f>
                      <m:fPr>
                        <m:ctrlPr>
                          <a:rPr lang="en-US" sz="2800" b="0" i="1" smtClean="0">
                            <a:solidFill>
                              <a:srgbClr val="0070C0"/>
                            </a:solidFill>
                            <a:latin typeface="Cambria Math" panose="02040503050406030204" pitchFamily="18" charset="0"/>
                          </a:rPr>
                        </m:ctrlPr>
                      </m:fPr>
                      <m:num>
                        <m:r>
                          <a:rPr lang="en-US" sz="2800" i="1">
                            <a:solidFill>
                              <a:srgbClr val="0070C0"/>
                            </a:solidFill>
                            <a:latin typeface="Cambria Math" panose="02040503050406030204" pitchFamily="18" charset="0"/>
                          </a:rPr>
                          <m:t>𝑁</m:t>
                        </m:r>
                      </m:num>
                      <m:den>
                        <m:r>
                          <a:rPr lang="en-US" sz="2800" b="0" i="1" smtClean="0">
                            <a:solidFill>
                              <a:srgbClr val="0070C0"/>
                            </a:solidFill>
                            <a:latin typeface="Cambria Math" panose="02040503050406030204" pitchFamily="18" charset="0"/>
                          </a:rPr>
                          <m:t>𝑆</m:t>
                        </m:r>
                      </m:den>
                    </m:f>
                  </m:oMath>
                </a14:m>
                <a:r>
                  <a:rPr lang="en-US" sz="2800" dirty="0">
                    <a:latin typeface="Candara" panose="020E0502030303020204" pitchFamily="34" charset="0"/>
                  </a:rPr>
                  <a:t> </a:t>
                </a:r>
              </a:p>
            </p:txBody>
          </p:sp>
        </mc:Choice>
        <mc:Fallback xmlns="">
          <p:sp>
            <p:nvSpPr>
              <p:cNvPr id="8" name="TextBox 7">
                <a:extLst>
                  <a:ext uri="{FF2B5EF4-FFF2-40B4-BE49-F238E27FC236}">
                    <a16:creationId xmlns:a16="http://schemas.microsoft.com/office/drawing/2014/main" id="{95EF4544-89A0-6360-B036-42F7502B65FF}"/>
                  </a:ext>
                </a:extLst>
              </p:cNvPr>
              <p:cNvSpPr txBox="1">
                <a:spLocks noRot="1" noChangeAspect="1" noMove="1" noResize="1" noEditPoints="1" noAdjustHandles="1" noChangeArrowheads="1" noChangeShapeType="1" noTextEdit="1"/>
              </p:cNvSpPr>
              <p:nvPr/>
            </p:nvSpPr>
            <p:spPr>
              <a:xfrm>
                <a:off x="841248" y="4311374"/>
                <a:ext cx="8154155" cy="1781898"/>
              </a:xfrm>
              <a:prstGeom prst="rect">
                <a:avLst/>
              </a:prstGeom>
              <a:blipFill>
                <a:blip r:embed="rId8"/>
                <a:stretch>
                  <a:fillRect l="-1555" r="-622" b="-2817"/>
                </a:stretch>
              </a:blipFill>
            </p:spPr>
            <p:txBody>
              <a:bodyPr/>
              <a:lstStyle/>
              <a:p>
                <a:r>
                  <a:rPr lang="en-US">
                    <a:noFill/>
                  </a:rPr>
                  <a:t> </a:t>
                </a:r>
              </a:p>
            </p:txBody>
          </p:sp>
        </mc:Fallback>
      </mc:AlternateContent>
      <p:sp>
        <p:nvSpPr>
          <p:cNvPr id="9" name="TextBox 8">
            <a:extLst>
              <a:ext uri="{FF2B5EF4-FFF2-40B4-BE49-F238E27FC236}">
                <a16:creationId xmlns:a16="http://schemas.microsoft.com/office/drawing/2014/main" id="{87B15C01-A611-9A5F-0D85-FAF0BC1497DC}"/>
              </a:ext>
            </a:extLst>
          </p:cNvPr>
          <p:cNvSpPr txBox="1"/>
          <p:nvPr/>
        </p:nvSpPr>
        <p:spPr>
          <a:xfrm>
            <a:off x="841248" y="1182231"/>
            <a:ext cx="9793471" cy="2246769"/>
          </a:xfrm>
          <a:prstGeom prst="rect">
            <a:avLst/>
          </a:prstGeom>
          <a:noFill/>
        </p:spPr>
        <p:txBody>
          <a:bodyPr wrap="square" rtlCol="0">
            <a:spAutoFit/>
          </a:bodyPr>
          <a:lstStyle/>
          <a:p>
            <a:pPr marL="0" indent="0">
              <a:buNone/>
            </a:pPr>
            <a:r>
              <a:rPr lang="en-US" sz="2800" dirty="0">
                <a:solidFill>
                  <a:srgbClr val="C00000"/>
                </a:solidFill>
                <a:latin typeface="Candara" panose="020E0502030303020204" pitchFamily="34" charset="0"/>
              </a:rPr>
              <a:t>Setting 1: Online phase has short time-out and must be fast!</a:t>
            </a:r>
          </a:p>
          <a:p>
            <a:pPr marL="0" indent="0">
              <a:buNone/>
            </a:pPr>
            <a:endParaRPr lang="en-US" sz="2800" dirty="0">
              <a:latin typeface="Candara" panose="020E0502030303020204" pitchFamily="34" charset="0"/>
            </a:endParaRPr>
          </a:p>
          <a:p>
            <a:pPr marL="0" indent="0">
              <a:buNone/>
            </a:pPr>
            <a:r>
              <a:rPr lang="en-US" sz="2800" dirty="0">
                <a:latin typeface="Candara" panose="020E0502030303020204" pitchFamily="34" charset="0"/>
              </a:rPr>
              <a:t>Example: </a:t>
            </a:r>
            <a:r>
              <a:rPr lang="en-US" sz="2800" dirty="0">
                <a:solidFill>
                  <a:srgbClr val="C00000"/>
                </a:solidFill>
                <a:latin typeface="Candara" panose="020E0502030303020204" pitchFamily="34" charset="0"/>
              </a:rPr>
              <a:t>[Adrian et al. ‘15] </a:t>
            </a:r>
            <a:r>
              <a:rPr lang="en-US" sz="2800" dirty="0">
                <a:latin typeface="Candara" panose="020E0502030303020204" pitchFamily="34" charset="0"/>
              </a:rPr>
              <a:t>– breaking (weak) discrete logarithm within TLS session</a:t>
            </a:r>
          </a:p>
          <a:p>
            <a:pPr algn="l"/>
            <a:endParaRPr lang="en-US" sz="2800" dirty="0" err="1">
              <a:latin typeface="Candara" panose="020E0502030303020204" pitchFamily="34" charset="0"/>
            </a:endParaRPr>
          </a:p>
        </p:txBody>
      </p:sp>
    </p:spTree>
    <p:extLst>
      <p:ext uri="{BB962C8B-B14F-4D97-AF65-F5344CB8AC3E}">
        <p14:creationId xmlns:p14="http://schemas.microsoft.com/office/powerpoint/2010/main" val="559567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C3DC6-20FE-C420-92A5-9ED8B7C8DA5E}"/>
              </a:ext>
            </a:extLst>
          </p:cNvPr>
          <p:cNvSpPr>
            <a:spLocks noGrp="1"/>
          </p:cNvSpPr>
          <p:nvPr>
            <p:ph type="title"/>
          </p:nvPr>
        </p:nvSpPr>
        <p:spPr/>
        <p:txBody>
          <a:bodyPr/>
          <a:lstStyle/>
          <a:p>
            <a:r>
              <a:rPr lang="en-US" dirty="0"/>
              <a:t>Bottom line</a:t>
            </a:r>
          </a:p>
        </p:txBody>
      </p:sp>
      <p:sp>
        <p:nvSpPr>
          <p:cNvPr id="3" name="Content Placeholder 2">
            <a:extLst>
              <a:ext uri="{FF2B5EF4-FFF2-40B4-BE49-F238E27FC236}">
                <a16:creationId xmlns:a16="http://schemas.microsoft.com/office/drawing/2014/main" id="{BBFC7647-D5A1-9180-CC1D-16AB813AFD27}"/>
              </a:ext>
            </a:extLst>
          </p:cNvPr>
          <p:cNvSpPr>
            <a:spLocks noGrp="1"/>
          </p:cNvSpPr>
          <p:nvPr>
            <p:ph idx="1"/>
          </p:nvPr>
        </p:nvSpPr>
        <p:spPr/>
        <p:txBody>
          <a:bodyPr/>
          <a:lstStyle/>
          <a:p>
            <a:pPr marL="0" indent="0">
              <a:buNone/>
            </a:pPr>
            <a:r>
              <a:rPr lang="en-US" i="1" dirty="0">
                <a:solidFill>
                  <a:srgbClr val="C00000"/>
                </a:solidFill>
              </a:rPr>
              <a:t>There are settings where explicit pre-processing attacks make sense and understanding the necessary offline time complexity is fundamental.</a:t>
            </a:r>
          </a:p>
        </p:txBody>
      </p:sp>
      <p:sp>
        <p:nvSpPr>
          <p:cNvPr id="4" name="Slide Number Placeholder 3">
            <a:extLst>
              <a:ext uri="{FF2B5EF4-FFF2-40B4-BE49-F238E27FC236}">
                <a16:creationId xmlns:a16="http://schemas.microsoft.com/office/drawing/2014/main" id="{03946411-5A1A-0101-2740-76C8C597350B}"/>
              </a:ext>
            </a:extLst>
          </p:cNvPr>
          <p:cNvSpPr>
            <a:spLocks noGrp="1"/>
          </p:cNvSpPr>
          <p:nvPr>
            <p:ph type="sldNum" sz="quarter" idx="12"/>
          </p:nvPr>
        </p:nvSpPr>
        <p:spPr/>
        <p:txBody>
          <a:bodyPr/>
          <a:lstStyle/>
          <a:p>
            <a:fld id="{39E65F0E-D8D0-8548-A870-8F1E432EFAAD}" type="slidenum">
              <a:rPr lang="en-US" smtClean="0"/>
              <a:pPr/>
              <a:t>6</a:t>
            </a:fld>
            <a:endParaRPr lang="en-US"/>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77DF16BA-2A0D-5248-0DE0-68D1FEE4EEF4}"/>
                  </a:ext>
                </a:extLst>
              </p:cNvPr>
              <p:cNvSpPr txBox="1"/>
              <p:nvPr/>
            </p:nvSpPr>
            <p:spPr>
              <a:xfrm>
                <a:off x="841248" y="3429000"/>
                <a:ext cx="10972800" cy="1384995"/>
              </a:xfrm>
              <a:prstGeom prst="rect">
                <a:avLst/>
              </a:prstGeom>
              <a:noFill/>
            </p:spPr>
            <p:txBody>
              <a:bodyPr wrap="square" rtlCol="0">
                <a:spAutoFit/>
              </a:bodyPr>
              <a:lstStyle/>
              <a:p>
                <a:pPr algn="l"/>
                <a:r>
                  <a:rPr lang="en-US" sz="2800" b="0" dirty="0">
                    <a:latin typeface="Candara" panose="020E0502030303020204" pitchFamily="34" charset="0"/>
                    <a:ea typeface="Helvetica" charset="0"/>
                    <a:cs typeface="Helvetica" charset="0"/>
                  </a:rPr>
                  <a:t>But: can we actually show anything interesting?</a:t>
                </a:r>
              </a:p>
              <a:p>
                <a:pPr marL="342900" indent="-342900" algn="l">
                  <a:buFont typeface="Arial" panose="020B0604020202020204" pitchFamily="34" charset="0"/>
                  <a:buChar char="•"/>
                </a:pPr>
                <a:r>
                  <a:rPr lang="en-US" sz="2800" b="0" dirty="0">
                    <a:latin typeface="Candara" panose="020E0502030303020204" pitchFamily="34" charset="0"/>
                    <a:ea typeface="Helvetica" charset="0"/>
                    <a:cs typeface="Helvetica" charset="0"/>
                  </a:rPr>
                  <a:t> E.g., rainbow tables are easily seen to be optimal (at least one of online and offline phase should take time </a:t>
                </a:r>
                <a14:m>
                  <m:oMath xmlns:m="http://schemas.openxmlformats.org/officeDocument/2006/math">
                    <m:r>
                      <a:rPr lang="en-US" sz="2800" b="0" i="1" smtClean="0">
                        <a:solidFill>
                          <a:srgbClr val="0070C0"/>
                        </a:solidFill>
                        <a:latin typeface="Cambria Math" panose="02040503050406030204" pitchFamily="18" charset="0"/>
                      </a:rPr>
                      <m:t>𝑁</m:t>
                    </m:r>
                  </m:oMath>
                </a14:m>
                <a:r>
                  <a:rPr lang="en-US" sz="2800" b="0" dirty="0">
                    <a:latin typeface="Candara" panose="020E0502030303020204" pitchFamily="34" charset="0"/>
                    <a:ea typeface="Helvetica" charset="0"/>
                    <a:cs typeface="Helvetica" charset="0"/>
                  </a:rPr>
                  <a:t>)</a:t>
                </a:r>
              </a:p>
            </p:txBody>
          </p:sp>
        </mc:Choice>
        <mc:Fallback xmlns="">
          <p:sp>
            <p:nvSpPr>
              <p:cNvPr id="5" name="TextBox 4">
                <a:extLst>
                  <a:ext uri="{FF2B5EF4-FFF2-40B4-BE49-F238E27FC236}">
                    <a16:creationId xmlns:a16="http://schemas.microsoft.com/office/drawing/2014/main" id="{77DF16BA-2A0D-5248-0DE0-68D1FEE4EEF4}"/>
                  </a:ext>
                </a:extLst>
              </p:cNvPr>
              <p:cNvSpPr txBox="1">
                <a:spLocks noRot="1" noChangeAspect="1" noMove="1" noResize="1" noEditPoints="1" noAdjustHandles="1" noChangeArrowheads="1" noChangeShapeType="1" noTextEdit="1"/>
              </p:cNvSpPr>
              <p:nvPr/>
            </p:nvSpPr>
            <p:spPr>
              <a:xfrm>
                <a:off x="841248" y="3429000"/>
                <a:ext cx="10972800" cy="1384995"/>
              </a:xfrm>
              <a:prstGeom prst="rect">
                <a:avLst/>
              </a:prstGeom>
              <a:blipFill>
                <a:blip r:embed="rId3"/>
                <a:stretch>
                  <a:fillRect l="-1156" t="-5455" b="-10000"/>
                </a:stretch>
              </a:blipFill>
            </p:spPr>
            <p:txBody>
              <a:bodyPr/>
              <a:lstStyle/>
              <a:p>
                <a:r>
                  <a:rPr lang="en-US">
                    <a:noFill/>
                  </a:rPr>
                  <a:t> </a:t>
                </a:r>
              </a:p>
            </p:txBody>
          </p:sp>
        </mc:Fallback>
      </mc:AlternateContent>
    </p:spTree>
    <p:extLst>
      <p:ext uri="{BB962C8B-B14F-4D97-AF65-F5344CB8AC3E}">
        <p14:creationId xmlns:p14="http://schemas.microsoft.com/office/powerpoint/2010/main" val="2586031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0CA88-0E94-6514-FF01-81938C952E60}"/>
              </a:ext>
            </a:extLst>
          </p:cNvPr>
          <p:cNvSpPr>
            <a:spLocks noGrp="1"/>
          </p:cNvSpPr>
          <p:nvPr>
            <p:ph type="title"/>
          </p:nvPr>
        </p:nvSpPr>
        <p:spPr/>
        <p:txBody>
          <a:bodyPr/>
          <a:lstStyle/>
          <a:p>
            <a:r>
              <a:rPr lang="en-US" dirty="0"/>
              <a:t>Interesting example</a:t>
            </a:r>
          </a:p>
        </p:txBody>
      </p:sp>
      <p:sp>
        <p:nvSpPr>
          <p:cNvPr id="4" name="Slide Number Placeholder 3">
            <a:extLst>
              <a:ext uri="{FF2B5EF4-FFF2-40B4-BE49-F238E27FC236}">
                <a16:creationId xmlns:a16="http://schemas.microsoft.com/office/drawing/2014/main" id="{CE0758C3-2725-A78E-618D-BB75017194D9}"/>
              </a:ext>
            </a:extLst>
          </p:cNvPr>
          <p:cNvSpPr>
            <a:spLocks noGrp="1"/>
          </p:cNvSpPr>
          <p:nvPr>
            <p:ph type="sldNum" sz="quarter" idx="12"/>
          </p:nvPr>
        </p:nvSpPr>
        <p:spPr/>
        <p:txBody>
          <a:bodyPr/>
          <a:lstStyle/>
          <a:p>
            <a:fld id="{C7ABA984-2DFB-1240-9A7E-58F7E0AF05BD}" type="slidenum">
              <a:rPr lang="en-US" smtClean="0"/>
              <a:t>7</a:t>
            </a:fld>
            <a:endParaRPr lang="en-US" dirty="0"/>
          </a:p>
        </p:txBody>
      </p:sp>
      <p:sp>
        <p:nvSpPr>
          <p:cNvPr id="5" name="TextBox 4">
            <a:extLst>
              <a:ext uri="{FF2B5EF4-FFF2-40B4-BE49-F238E27FC236}">
                <a16:creationId xmlns:a16="http://schemas.microsoft.com/office/drawing/2014/main" id="{C88B92D7-489A-B0B0-C270-C6D8C6A00895}"/>
              </a:ext>
            </a:extLst>
          </p:cNvPr>
          <p:cNvSpPr txBox="1"/>
          <p:nvPr/>
        </p:nvSpPr>
        <p:spPr>
          <a:xfrm>
            <a:off x="858072" y="1166345"/>
            <a:ext cx="5464958" cy="461665"/>
          </a:xfrm>
          <a:prstGeom prst="rect">
            <a:avLst/>
          </a:prstGeom>
          <a:noFill/>
        </p:spPr>
        <p:txBody>
          <a:bodyPr wrap="none" rtlCol="0">
            <a:spAutoFit/>
          </a:bodyPr>
          <a:lstStyle/>
          <a:p>
            <a:pPr algn="l"/>
            <a:r>
              <a:rPr lang="en-US" sz="2400" b="1" dirty="0">
                <a:solidFill>
                  <a:srgbClr val="C00000"/>
                </a:solidFill>
                <a:latin typeface="Candara" panose="020E0502030303020204" pitchFamily="34" charset="0"/>
              </a:rPr>
              <a:t>2-block Merkle-</a:t>
            </a:r>
            <a:r>
              <a:rPr lang="en-US" sz="2400" b="1" dirty="0" err="1">
                <a:solidFill>
                  <a:srgbClr val="C00000"/>
                </a:solidFill>
                <a:latin typeface="Candara" panose="020E0502030303020204" pitchFamily="34" charset="0"/>
              </a:rPr>
              <a:t>Damgård</a:t>
            </a:r>
            <a:r>
              <a:rPr lang="en-US" sz="2400" b="1" dirty="0">
                <a:solidFill>
                  <a:srgbClr val="C00000"/>
                </a:solidFill>
                <a:latin typeface="Candara" panose="020E0502030303020204" pitchFamily="34" charset="0"/>
              </a:rPr>
              <a:t> (MD) collisions</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FC030ACB-8D29-6392-4C0A-D674F9883973}"/>
                  </a:ext>
                </a:extLst>
              </p:cNvPr>
              <p:cNvSpPr txBox="1"/>
              <p:nvPr/>
            </p:nvSpPr>
            <p:spPr>
              <a:xfrm>
                <a:off x="841248" y="1657750"/>
                <a:ext cx="3059397" cy="461665"/>
              </a:xfrm>
              <a:prstGeom prst="rect">
                <a:avLst/>
              </a:prstGeom>
              <a:noFill/>
            </p:spPr>
            <p:txBody>
              <a:bodyPr wrap="square" rtlCol="0">
                <a:spAutoFit/>
              </a:bodyPr>
              <a:lstStyle/>
              <a:p>
                <a:pPr algn="l"/>
                <a14:m>
                  <m:oMathPara xmlns:m="http://schemas.openxmlformats.org/officeDocument/2006/math">
                    <m:oMathParaPr>
                      <m:jc m:val="left"/>
                    </m:oMathParaPr>
                    <m:oMath xmlns:m="http://schemas.openxmlformats.org/officeDocument/2006/math">
                      <m:r>
                        <a:rPr lang="en-US" sz="2400" b="0" i="1" smtClean="0">
                          <a:solidFill>
                            <a:schemeClr val="accent5">
                              <a:lumMod val="75000"/>
                            </a:schemeClr>
                          </a:solidFill>
                          <a:latin typeface="Cambria Math" panose="02040503050406030204" pitchFamily="18" charset="0"/>
                        </a:rPr>
                        <m:t>h</m:t>
                      </m:r>
                      <m:r>
                        <a:rPr lang="en-US" sz="2400" b="0" i="1" smtClean="0">
                          <a:solidFill>
                            <a:schemeClr val="accent5">
                              <a:lumMod val="75000"/>
                            </a:schemeClr>
                          </a:solidFill>
                          <a:latin typeface="Cambria Math" panose="02040503050406030204" pitchFamily="18" charset="0"/>
                        </a:rPr>
                        <m:t>:</m:t>
                      </m:r>
                      <m:sSup>
                        <m:sSupPr>
                          <m:ctrlPr>
                            <a:rPr lang="en-US" sz="2400" b="0" i="1" smtClean="0">
                              <a:solidFill>
                                <a:schemeClr val="accent5">
                                  <a:lumMod val="75000"/>
                                </a:schemeClr>
                              </a:solidFill>
                              <a:latin typeface="Cambria Math" panose="02040503050406030204" pitchFamily="18" charset="0"/>
                            </a:rPr>
                          </m:ctrlPr>
                        </m:sSupPr>
                        <m:e>
                          <m:d>
                            <m:dPr>
                              <m:begChr m:val="{"/>
                              <m:endChr m:val="}"/>
                              <m:ctrlPr>
                                <a:rPr lang="en-US" sz="2400" b="0" i="1" smtClean="0">
                                  <a:solidFill>
                                    <a:schemeClr val="accent5">
                                      <a:lumMod val="75000"/>
                                    </a:schemeClr>
                                  </a:solidFill>
                                  <a:latin typeface="Cambria Math" panose="02040503050406030204" pitchFamily="18" charset="0"/>
                                </a:rPr>
                              </m:ctrlPr>
                            </m:dPr>
                            <m:e>
                              <m:r>
                                <a:rPr lang="en-US" sz="2400" b="0" i="1" smtClean="0">
                                  <a:solidFill>
                                    <a:schemeClr val="accent5">
                                      <a:lumMod val="75000"/>
                                    </a:schemeClr>
                                  </a:solidFill>
                                  <a:latin typeface="Cambria Math" panose="02040503050406030204" pitchFamily="18" charset="0"/>
                                </a:rPr>
                                <m:t>0,1</m:t>
                              </m:r>
                            </m:e>
                          </m:d>
                        </m:e>
                        <m:sup>
                          <m:r>
                            <a:rPr lang="en-US" sz="2400" b="0" i="1" smtClean="0">
                              <a:solidFill>
                                <a:schemeClr val="accent5">
                                  <a:lumMod val="75000"/>
                                </a:schemeClr>
                              </a:solidFill>
                              <a:latin typeface="Cambria Math" panose="02040503050406030204" pitchFamily="18" charset="0"/>
                            </a:rPr>
                            <m:t>2</m:t>
                          </m:r>
                          <m:r>
                            <a:rPr lang="en-US" sz="2400" b="0" i="1" smtClean="0">
                              <a:solidFill>
                                <a:schemeClr val="accent5">
                                  <a:lumMod val="75000"/>
                                </a:schemeClr>
                              </a:solidFill>
                              <a:latin typeface="Cambria Math" panose="02040503050406030204" pitchFamily="18" charset="0"/>
                            </a:rPr>
                            <m:t>𝑛</m:t>
                          </m:r>
                        </m:sup>
                      </m:sSup>
                      <m:r>
                        <a:rPr lang="en-US" sz="2400" b="0" i="1" smtClean="0">
                          <a:solidFill>
                            <a:schemeClr val="accent5">
                              <a:lumMod val="75000"/>
                            </a:schemeClr>
                          </a:solidFill>
                          <a:latin typeface="Cambria Math" panose="02040503050406030204" pitchFamily="18" charset="0"/>
                        </a:rPr>
                        <m:t>→</m:t>
                      </m:r>
                      <m:sSup>
                        <m:sSupPr>
                          <m:ctrlPr>
                            <a:rPr lang="en-US" sz="2400" b="0" i="1" smtClean="0">
                              <a:solidFill>
                                <a:schemeClr val="accent5">
                                  <a:lumMod val="75000"/>
                                </a:schemeClr>
                              </a:solidFill>
                              <a:latin typeface="Cambria Math" panose="02040503050406030204" pitchFamily="18" charset="0"/>
                            </a:rPr>
                          </m:ctrlPr>
                        </m:sSupPr>
                        <m:e>
                          <m:d>
                            <m:dPr>
                              <m:begChr m:val="{"/>
                              <m:endChr m:val="}"/>
                              <m:ctrlPr>
                                <a:rPr lang="en-US" sz="2400" b="0" i="1" smtClean="0">
                                  <a:solidFill>
                                    <a:schemeClr val="accent5">
                                      <a:lumMod val="75000"/>
                                    </a:schemeClr>
                                  </a:solidFill>
                                  <a:latin typeface="Cambria Math" panose="02040503050406030204" pitchFamily="18" charset="0"/>
                                </a:rPr>
                              </m:ctrlPr>
                            </m:dPr>
                            <m:e>
                              <m:r>
                                <a:rPr lang="en-US" sz="2400" b="0" i="1" smtClean="0">
                                  <a:solidFill>
                                    <a:schemeClr val="accent5">
                                      <a:lumMod val="75000"/>
                                    </a:schemeClr>
                                  </a:solidFill>
                                  <a:latin typeface="Cambria Math" panose="02040503050406030204" pitchFamily="18" charset="0"/>
                                </a:rPr>
                                <m:t>0,1</m:t>
                              </m:r>
                            </m:e>
                          </m:d>
                        </m:e>
                        <m:sup>
                          <m:r>
                            <a:rPr lang="en-US" sz="2400" b="0" i="1" smtClean="0">
                              <a:solidFill>
                                <a:schemeClr val="accent5">
                                  <a:lumMod val="75000"/>
                                </a:schemeClr>
                              </a:solidFill>
                              <a:latin typeface="Cambria Math" panose="02040503050406030204" pitchFamily="18" charset="0"/>
                            </a:rPr>
                            <m:t>𝑛</m:t>
                          </m:r>
                        </m:sup>
                      </m:sSup>
                    </m:oMath>
                  </m:oMathPara>
                </a14:m>
                <a:endParaRPr lang="en-US" sz="2400" dirty="0" err="1">
                  <a:solidFill>
                    <a:schemeClr val="accent5">
                      <a:lumMod val="75000"/>
                    </a:schemeClr>
                  </a:solidFill>
                  <a:latin typeface="Candara" panose="020E0502030303020204" pitchFamily="34" charset="0"/>
                </a:endParaRPr>
              </a:p>
            </p:txBody>
          </p:sp>
        </mc:Choice>
        <mc:Fallback xmlns="">
          <p:sp>
            <p:nvSpPr>
              <p:cNvPr id="7" name="TextBox 6">
                <a:extLst>
                  <a:ext uri="{FF2B5EF4-FFF2-40B4-BE49-F238E27FC236}">
                    <a16:creationId xmlns:a16="http://schemas.microsoft.com/office/drawing/2014/main" id="{FC030ACB-8D29-6392-4C0A-D674F9883973}"/>
                  </a:ext>
                </a:extLst>
              </p:cNvPr>
              <p:cNvSpPr txBox="1">
                <a:spLocks noRot="1" noChangeAspect="1" noMove="1" noResize="1" noEditPoints="1" noAdjustHandles="1" noChangeArrowheads="1" noChangeShapeType="1" noTextEdit="1"/>
              </p:cNvSpPr>
              <p:nvPr/>
            </p:nvSpPr>
            <p:spPr>
              <a:xfrm>
                <a:off x="841248" y="1657750"/>
                <a:ext cx="3059397" cy="461665"/>
              </a:xfrm>
              <a:prstGeom prst="rect">
                <a:avLst/>
              </a:prstGeom>
              <a:blipFill>
                <a:blip r:embed="rId3"/>
                <a:stretch>
                  <a:fillRect l="-826"/>
                </a:stretch>
              </a:blipFill>
            </p:spPr>
            <p:txBody>
              <a:bodyPr/>
              <a:lstStyle/>
              <a:p>
                <a:r>
                  <a:rPr lang="en-US">
                    <a:noFill/>
                  </a:rPr>
                  <a:t> </a:t>
                </a:r>
              </a:p>
            </p:txBody>
          </p:sp>
        </mc:Fallback>
      </mc:AlternateContent>
      <p:cxnSp>
        <p:nvCxnSpPr>
          <p:cNvPr id="10" name="Straight Arrow Connector 9">
            <a:extLst>
              <a:ext uri="{FF2B5EF4-FFF2-40B4-BE49-F238E27FC236}">
                <a16:creationId xmlns:a16="http://schemas.microsoft.com/office/drawing/2014/main" id="{497BD8F8-8D25-E3F9-6F1F-E2F671865859}"/>
              </a:ext>
            </a:extLst>
          </p:cNvPr>
          <p:cNvCxnSpPr/>
          <p:nvPr/>
        </p:nvCxnSpPr>
        <p:spPr>
          <a:xfrm rot="16200000">
            <a:off x="7007728" y="1446935"/>
            <a:ext cx="0" cy="3825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14659622-2487-DB09-205B-4B19C87D886C}"/>
              </a:ext>
            </a:extLst>
          </p:cNvPr>
          <p:cNvCxnSpPr/>
          <p:nvPr/>
        </p:nvCxnSpPr>
        <p:spPr>
          <a:xfrm rot="16200000">
            <a:off x="7017470" y="656059"/>
            <a:ext cx="0" cy="3825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D5187DEF-DCDD-F42D-99CB-01E80CAC3619}"/>
                  </a:ext>
                </a:extLst>
              </p:cNvPr>
              <p:cNvSpPr txBox="1"/>
              <p:nvPr/>
            </p:nvSpPr>
            <p:spPr>
              <a:xfrm>
                <a:off x="6435263" y="1394494"/>
                <a:ext cx="431015"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accent5">
                              <a:lumMod val="75000"/>
                            </a:schemeClr>
                          </a:solidFill>
                          <a:latin typeface="Cambria Math" panose="02040503050406030204" pitchFamily="18" charset="0"/>
                        </a:rPr>
                        <m:t>𝑎</m:t>
                      </m:r>
                    </m:oMath>
                  </m:oMathPara>
                </a14:m>
                <a:endParaRPr lang="en-US" sz="2400" dirty="0">
                  <a:solidFill>
                    <a:schemeClr val="accent5">
                      <a:lumMod val="75000"/>
                    </a:schemeClr>
                  </a:solidFill>
                  <a:latin typeface="Candara" panose="020E0502030303020204" pitchFamily="34" charset="0"/>
                </a:endParaRPr>
              </a:p>
            </p:txBody>
          </p:sp>
        </mc:Choice>
        <mc:Fallback xmlns="">
          <p:sp>
            <p:nvSpPr>
              <p:cNvPr id="12" name="TextBox 11">
                <a:extLst>
                  <a:ext uri="{FF2B5EF4-FFF2-40B4-BE49-F238E27FC236}">
                    <a16:creationId xmlns:a16="http://schemas.microsoft.com/office/drawing/2014/main" id="{D5187DEF-DCDD-F42D-99CB-01E80CAC3619}"/>
                  </a:ext>
                </a:extLst>
              </p:cNvPr>
              <p:cNvSpPr txBox="1">
                <a:spLocks noRot="1" noChangeAspect="1" noMove="1" noResize="1" noEditPoints="1" noAdjustHandles="1" noChangeArrowheads="1" noChangeShapeType="1" noTextEdit="1"/>
              </p:cNvSpPr>
              <p:nvPr/>
            </p:nvSpPr>
            <p:spPr>
              <a:xfrm>
                <a:off x="6435263" y="1394494"/>
                <a:ext cx="431015" cy="46166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2E92ED9D-B497-DB01-870E-08225BE241EA}"/>
                  </a:ext>
                </a:extLst>
              </p:cNvPr>
              <p:cNvSpPr txBox="1"/>
              <p:nvPr/>
            </p:nvSpPr>
            <p:spPr>
              <a:xfrm>
                <a:off x="6363741" y="672299"/>
                <a:ext cx="630750"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solidFill>
                                <a:schemeClr val="accent5">
                                  <a:lumMod val="75000"/>
                                </a:schemeClr>
                              </a:solidFill>
                              <a:latin typeface="Cambria Math" panose="02040503050406030204" pitchFamily="18" charset="0"/>
                            </a:rPr>
                          </m:ctrlPr>
                        </m:sSubPr>
                        <m:e>
                          <m:r>
                            <a:rPr lang="en-US" sz="2400" i="1">
                              <a:solidFill>
                                <a:schemeClr val="accent5">
                                  <a:lumMod val="75000"/>
                                </a:schemeClr>
                              </a:solidFill>
                              <a:latin typeface="Cambria Math" panose="02040503050406030204" pitchFamily="18" charset="0"/>
                            </a:rPr>
                            <m:t>𝑀</m:t>
                          </m:r>
                        </m:e>
                        <m:sub>
                          <m:r>
                            <a:rPr lang="en-US" sz="2400" i="1">
                              <a:solidFill>
                                <a:schemeClr val="accent5">
                                  <a:lumMod val="75000"/>
                                </a:schemeClr>
                              </a:solidFill>
                              <a:latin typeface="Cambria Math" panose="02040503050406030204" pitchFamily="18" charset="0"/>
                            </a:rPr>
                            <m:t>1</m:t>
                          </m:r>
                        </m:sub>
                      </m:sSub>
                    </m:oMath>
                  </m:oMathPara>
                </a14:m>
                <a:endParaRPr lang="en-US" sz="2400" dirty="0">
                  <a:solidFill>
                    <a:schemeClr val="accent5">
                      <a:lumMod val="75000"/>
                    </a:schemeClr>
                  </a:solidFill>
                  <a:latin typeface="Candara" panose="020E0502030303020204" pitchFamily="34" charset="0"/>
                </a:endParaRPr>
              </a:p>
            </p:txBody>
          </p:sp>
        </mc:Choice>
        <mc:Fallback xmlns="">
          <p:sp>
            <p:nvSpPr>
              <p:cNvPr id="13" name="TextBox 12">
                <a:extLst>
                  <a:ext uri="{FF2B5EF4-FFF2-40B4-BE49-F238E27FC236}">
                    <a16:creationId xmlns:a16="http://schemas.microsoft.com/office/drawing/2014/main" id="{2E92ED9D-B497-DB01-870E-08225BE241EA}"/>
                  </a:ext>
                </a:extLst>
              </p:cNvPr>
              <p:cNvSpPr txBox="1">
                <a:spLocks noRot="1" noChangeAspect="1" noMove="1" noResize="1" noEditPoints="1" noAdjustHandles="1" noChangeArrowheads="1" noChangeShapeType="1" noTextEdit="1"/>
              </p:cNvSpPr>
              <p:nvPr/>
            </p:nvSpPr>
            <p:spPr>
              <a:xfrm>
                <a:off x="6363741" y="672299"/>
                <a:ext cx="630750" cy="461665"/>
              </a:xfrm>
              <a:prstGeom prst="rect">
                <a:avLst/>
              </a:prstGeom>
              <a:blipFill>
                <a:blip r:embed="rId5"/>
                <a:stretch>
                  <a:fillRect b="-263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8DDC97A0-AD5C-7534-0A02-9F759AEA9CC7}"/>
                  </a:ext>
                </a:extLst>
              </p:cNvPr>
              <p:cNvSpPr txBox="1"/>
              <p:nvPr/>
            </p:nvSpPr>
            <p:spPr>
              <a:xfrm>
                <a:off x="7687245" y="667326"/>
                <a:ext cx="637867"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solidFill>
                                <a:schemeClr val="accent5">
                                  <a:lumMod val="75000"/>
                                </a:schemeClr>
                              </a:solidFill>
                              <a:latin typeface="Cambria Math" panose="02040503050406030204" pitchFamily="18" charset="0"/>
                            </a:rPr>
                          </m:ctrlPr>
                        </m:sSubPr>
                        <m:e>
                          <m:r>
                            <a:rPr lang="en-US" sz="2400" i="1">
                              <a:solidFill>
                                <a:schemeClr val="accent5">
                                  <a:lumMod val="75000"/>
                                </a:schemeClr>
                              </a:solidFill>
                              <a:latin typeface="Cambria Math" panose="02040503050406030204" pitchFamily="18" charset="0"/>
                            </a:rPr>
                            <m:t>𝑀</m:t>
                          </m:r>
                        </m:e>
                        <m:sub>
                          <m:r>
                            <a:rPr lang="en-US" sz="2400" i="1">
                              <a:solidFill>
                                <a:schemeClr val="accent5">
                                  <a:lumMod val="75000"/>
                                </a:schemeClr>
                              </a:solidFill>
                              <a:latin typeface="Cambria Math" panose="02040503050406030204" pitchFamily="18" charset="0"/>
                            </a:rPr>
                            <m:t>2</m:t>
                          </m:r>
                        </m:sub>
                      </m:sSub>
                    </m:oMath>
                  </m:oMathPara>
                </a14:m>
                <a:endParaRPr lang="en-US" sz="2400" dirty="0">
                  <a:solidFill>
                    <a:schemeClr val="accent5">
                      <a:lumMod val="75000"/>
                    </a:schemeClr>
                  </a:solidFill>
                  <a:latin typeface="Candara" panose="020E0502030303020204" pitchFamily="34" charset="0"/>
                </a:endParaRPr>
              </a:p>
            </p:txBody>
          </p:sp>
        </mc:Choice>
        <mc:Fallback xmlns="">
          <p:sp>
            <p:nvSpPr>
              <p:cNvPr id="14" name="TextBox 13">
                <a:extLst>
                  <a:ext uri="{FF2B5EF4-FFF2-40B4-BE49-F238E27FC236}">
                    <a16:creationId xmlns:a16="http://schemas.microsoft.com/office/drawing/2014/main" id="{8DDC97A0-AD5C-7534-0A02-9F759AEA9CC7}"/>
                  </a:ext>
                </a:extLst>
              </p:cNvPr>
              <p:cNvSpPr txBox="1">
                <a:spLocks noRot="1" noChangeAspect="1" noMove="1" noResize="1" noEditPoints="1" noAdjustHandles="1" noChangeArrowheads="1" noChangeShapeType="1" noTextEdit="1"/>
              </p:cNvSpPr>
              <p:nvPr/>
            </p:nvSpPr>
            <p:spPr>
              <a:xfrm>
                <a:off x="7687245" y="667326"/>
                <a:ext cx="637867" cy="461665"/>
              </a:xfrm>
              <a:prstGeom prst="rect">
                <a:avLst/>
              </a:prstGeom>
              <a:blipFill>
                <a:blip r:embed="rId6"/>
                <a:stretch>
                  <a:fillRect b="-2703"/>
                </a:stretch>
              </a:blipFill>
            </p:spPr>
            <p:txBody>
              <a:bodyPr/>
              <a:lstStyle/>
              <a:p>
                <a:r>
                  <a:rPr lang="en-US">
                    <a:noFill/>
                  </a:rPr>
                  <a:t> </a:t>
                </a:r>
              </a:p>
            </p:txBody>
          </p:sp>
        </mc:Fallback>
      </mc:AlternateContent>
      <p:sp>
        <p:nvSpPr>
          <p:cNvPr id="15" name="Trapezoid 14">
            <a:extLst>
              <a:ext uri="{FF2B5EF4-FFF2-40B4-BE49-F238E27FC236}">
                <a16:creationId xmlns:a16="http://schemas.microsoft.com/office/drawing/2014/main" id="{37D52E5C-7EC3-3C23-2C16-7B44777C45EA}"/>
              </a:ext>
            </a:extLst>
          </p:cNvPr>
          <p:cNvSpPr/>
          <p:nvPr/>
        </p:nvSpPr>
        <p:spPr>
          <a:xfrm rot="5400000">
            <a:off x="6634437" y="993349"/>
            <a:ext cx="1570495" cy="412660"/>
          </a:xfrm>
          <a:prstGeom prst="trapezoid">
            <a:avLst/>
          </a:prstGeom>
          <a:noFill/>
          <a:ln>
            <a:solidFill>
              <a:schemeClr val="tx1"/>
            </a:solidFill>
          </a:ln>
          <a:scene3d>
            <a:camera prst="orthographicFront">
              <a:rot lat="0" lon="10800000" rev="0"/>
            </a:camera>
            <a:lightRig rig="threePt" dir="t"/>
          </a:scene3d>
          <a:sp3d/>
        </p:spPr>
        <p:style>
          <a:lnRef idx="2">
            <a:schemeClr val="accent6"/>
          </a:lnRef>
          <a:fillRef idx="1">
            <a:schemeClr val="lt1"/>
          </a:fillRef>
          <a:effectRef idx="0">
            <a:schemeClr val="accent6"/>
          </a:effectRef>
          <a:fontRef idx="minor">
            <a:schemeClr val="dk1"/>
          </a:fontRef>
        </p:style>
        <p:txBody>
          <a:bodyPr rtlCol="0" anchor="ctr">
            <a:flatTx/>
          </a:bodyPr>
          <a:lstStyle/>
          <a:p>
            <a:pPr algn="ctr"/>
            <a:endParaRPr lang="en-US" dirty="0">
              <a:solidFill>
                <a:srgbClr val="002060"/>
              </a:solidFill>
              <a:latin typeface="Candara" panose="020E0502030303020204" pitchFamily="34" charset="0"/>
            </a:endParaRPr>
          </a:p>
        </p:txBody>
      </p:sp>
      <p:cxnSp>
        <p:nvCxnSpPr>
          <p:cNvPr id="16" name="Straight Arrow Connector 15">
            <a:extLst>
              <a:ext uri="{FF2B5EF4-FFF2-40B4-BE49-F238E27FC236}">
                <a16:creationId xmlns:a16="http://schemas.microsoft.com/office/drawing/2014/main" id="{2289BB66-14C5-05C6-2011-B15BA28BD23F}"/>
              </a:ext>
            </a:extLst>
          </p:cNvPr>
          <p:cNvCxnSpPr/>
          <p:nvPr/>
        </p:nvCxnSpPr>
        <p:spPr>
          <a:xfrm rot="16200000">
            <a:off x="8325055" y="659776"/>
            <a:ext cx="0" cy="3825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B0293C89-EC47-1340-DFD0-A4FCA3D54937}"/>
              </a:ext>
            </a:extLst>
          </p:cNvPr>
          <p:cNvCxnSpPr>
            <a:cxnSpLocks/>
          </p:cNvCxnSpPr>
          <p:nvPr/>
        </p:nvCxnSpPr>
        <p:spPr>
          <a:xfrm>
            <a:off x="7611672" y="1603452"/>
            <a:ext cx="90466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2332D0FA-B88C-A9C2-A55E-9947F5EE05CB}"/>
              </a:ext>
            </a:extLst>
          </p:cNvPr>
          <p:cNvCxnSpPr>
            <a:cxnSpLocks/>
          </p:cNvCxnSpPr>
          <p:nvPr/>
        </p:nvCxnSpPr>
        <p:spPr>
          <a:xfrm rot="16200000" flipH="1">
            <a:off x="9090943" y="1098390"/>
            <a:ext cx="1141" cy="2652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B2F0E8AA-48BF-70FC-773F-3AE3AD4A5390}"/>
                  </a:ext>
                </a:extLst>
              </p:cNvPr>
              <p:cNvSpPr txBox="1"/>
              <p:nvPr/>
            </p:nvSpPr>
            <p:spPr>
              <a:xfrm>
                <a:off x="7201903" y="1005549"/>
                <a:ext cx="428772" cy="461665"/>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r>
                        <a:rPr lang="en-US" sz="2400" b="0" i="1" smtClean="0">
                          <a:solidFill>
                            <a:schemeClr val="accent5">
                              <a:lumMod val="75000"/>
                            </a:schemeClr>
                          </a:solidFill>
                          <a:latin typeface="Cambria Math" panose="02040503050406030204" pitchFamily="18" charset="0"/>
                        </a:rPr>
                        <m:t>h</m:t>
                      </m:r>
                    </m:oMath>
                  </m:oMathPara>
                </a14:m>
                <a:endParaRPr lang="en-US" sz="2400" dirty="0" err="1">
                  <a:solidFill>
                    <a:schemeClr val="accent5">
                      <a:lumMod val="75000"/>
                    </a:schemeClr>
                  </a:solidFill>
                  <a:latin typeface="Candara" panose="020E0502030303020204" pitchFamily="34" charset="0"/>
                </a:endParaRPr>
              </a:p>
            </p:txBody>
          </p:sp>
        </mc:Choice>
        <mc:Fallback xmlns="">
          <p:sp>
            <p:nvSpPr>
              <p:cNvPr id="25" name="TextBox 24">
                <a:extLst>
                  <a:ext uri="{FF2B5EF4-FFF2-40B4-BE49-F238E27FC236}">
                    <a16:creationId xmlns:a16="http://schemas.microsoft.com/office/drawing/2014/main" id="{B2F0E8AA-48BF-70FC-773F-3AE3AD4A5390}"/>
                  </a:ext>
                </a:extLst>
              </p:cNvPr>
              <p:cNvSpPr txBox="1">
                <a:spLocks noRot="1" noChangeAspect="1" noMove="1" noResize="1" noEditPoints="1" noAdjustHandles="1" noChangeArrowheads="1" noChangeShapeType="1" noTextEdit="1"/>
              </p:cNvSpPr>
              <p:nvPr/>
            </p:nvSpPr>
            <p:spPr>
              <a:xfrm>
                <a:off x="7201903" y="1005549"/>
                <a:ext cx="428772" cy="461665"/>
              </a:xfrm>
              <a:prstGeom prst="rect">
                <a:avLst/>
              </a:prstGeom>
              <a:blipFill>
                <a:blip r:embed="rId7"/>
                <a:stretch>
                  <a:fillRect/>
                </a:stretch>
              </a:blipFill>
            </p:spPr>
            <p:txBody>
              <a:bodyPr/>
              <a:lstStyle/>
              <a:p>
                <a:r>
                  <a:rPr lang="en-US">
                    <a:noFill/>
                  </a:rPr>
                  <a:t> </a:t>
                </a:r>
              </a:p>
            </p:txBody>
          </p:sp>
        </mc:Fallback>
      </mc:AlternateContent>
      <p:sp>
        <p:nvSpPr>
          <p:cNvPr id="26" name="Trapezoid 25">
            <a:extLst>
              <a:ext uri="{FF2B5EF4-FFF2-40B4-BE49-F238E27FC236}">
                <a16:creationId xmlns:a16="http://schemas.microsoft.com/office/drawing/2014/main" id="{244F0084-0E70-1E2A-5B9D-DDB405887041}"/>
              </a:ext>
            </a:extLst>
          </p:cNvPr>
          <p:cNvSpPr/>
          <p:nvPr/>
        </p:nvSpPr>
        <p:spPr>
          <a:xfrm rot="5400000">
            <a:off x="7966259" y="993348"/>
            <a:ext cx="1570495" cy="412660"/>
          </a:xfrm>
          <a:prstGeom prst="trapezoid">
            <a:avLst/>
          </a:prstGeom>
          <a:noFill/>
          <a:ln>
            <a:solidFill>
              <a:schemeClr val="tx1"/>
            </a:solidFill>
          </a:ln>
          <a:scene3d>
            <a:camera prst="orthographicFront">
              <a:rot lat="0" lon="10800000" rev="0"/>
            </a:camera>
            <a:lightRig rig="threePt" dir="t"/>
          </a:scene3d>
          <a:sp3d/>
        </p:spPr>
        <p:style>
          <a:lnRef idx="2">
            <a:schemeClr val="accent6"/>
          </a:lnRef>
          <a:fillRef idx="1">
            <a:schemeClr val="lt1"/>
          </a:fillRef>
          <a:effectRef idx="0">
            <a:schemeClr val="accent6"/>
          </a:effectRef>
          <a:fontRef idx="minor">
            <a:schemeClr val="dk1"/>
          </a:fontRef>
        </p:style>
        <p:txBody>
          <a:bodyPr rtlCol="0" anchor="ctr">
            <a:flatTx/>
          </a:bodyPr>
          <a:lstStyle/>
          <a:p>
            <a:pPr algn="ctr"/>
            <a:endParaRPr lang="en-US" dirty="0">
              <a:solidFill>
                <a:srgbClr val="002060"/>
              </a:solidFill>
              <a:latin typeface="Candara" panose="020E0502030303020204" pitchFamily="34" charset="0"/>
            </a:endParaRPr>
          </a:p>
        </p:txBody>
      </p: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9B84F158-3501-6B04-6F58-CB11F7C2A685}"/>
                  </a:ext>
                </a:extLst>
              </p:cNvPr>
              <p:cNvSpPr txBox="1"/>
              <p:nvPr/>
            </p:nvSpPr>
            <p:spPr>
              <a:xfrm>
                <a:off x="8516339" y="1005153"/>
                <a:ext cx="428772" cy="461665"/>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r>
                        <a:rPr lang="en-US" sz="2400" b="0" i="1" smtClean="0">
                          <a:solidFill>
                            <a:schemeClr val="accent5">
                              <a:lumMod val="75000"/>
                            </a:schemeClr>
                          </a:solidFill>
                          <a:latin typeface="Cambria Math" panose="02040503050406030204" pitchFamily="18" charset="0"/>
                        </a:rPr>
                        <m:t>h</m:t>
                      </m:r>
                    </m:oMath>
                  </m:oMathPara>
                </a14:m>
                <a:endParaRPr lang="en-US" sz="2400" dirty="0" err="1">
                  <a:solidFill>
                    <a:schemeClr val="accent5">
                      <a:lumMod val="75000"/>
                    </a:schemeClr>
                  </a:solidFill>
                  <a:latin typeface="Candara" panose="020E0502030303020204" pitchFamily="34" charset="0"/>
                </a:endParaRPr>
              </a:p>
            </p:txBody>
          </p:sp>
        </mc:Choice>
        <mc:Fallback xmlns="">
          <p:sp>
            <p:nvSpPr>
              <p:cNvPr id="27" name="TextBox 26">
                <a:extLst>
                  <a:ext uri="{FF2B5EF4-FFF2-40B4-BE49-F238E27FC236}">
                    <a16:creationId xmlns:a16="http://schemas.microsoft.com/office/drawing/2014/main" id="{9B84F158-3501-6B04-6F58-CB11F7C2A685}"/>
                  </a:ext>
                </a:extLst>
              </p:cNvPr>
              <p:cNvSpPr txBox="1">
                <a:spLocks noRot="1" noChangeAspect="1" noMove="1" noResize="1" noEditPoints="1" noAdjustHandles="1" noChangeArrowheads="1" noChangeShapeType="1" noTextEdit="1"/>
              </p:cNvSpPr>
              <p:nvPr/>
            </p:nvSpPr>
            <p:spPr>
              <a:xfrm>
                <a:off x="8516339" y="1005153"/>
                <a:ext cx="428772" cy="461665"/>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46E40CC0-DFB3-159C-22AF-92A4993982DD}"/>
                  </a:ext>
                </a:extLst>
              </p:cNvPr>
              <p:cNvSpPr txBox="1"/>
              <p:nvPr/>
            </p:nvSpPr>
            <p:spPr>
              <a:xfrm>
                <a:off x="6765668" y="2094804"/>
                <a:ext cx="2967544" cy="50917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2400" i="1" smtClean="0">
                              <a:solidFill>
                                <a:schemeClr val="accent5">
                                  <a:lumMod val="75000"/>
                                </a:schemeClr>
                              </a:solidFill>
                              <a:latin typeface="Cambria Math" panose="02040503050406030204" pitchFamily="18" charset="0"/>
                            </a:rPr>
                          </m:ctrlPr>
                        </m:sSupPr>
                        <m:e>
                          <m:r>
                            <m:rPr>
                              <m:nor/>
                            </m:rPr>
                            <a:rPr lang="en-US" sz="2400">
                              <a:solidFill>
                                <a:schemeClr val="accent5">
                                  <a:lumMod val="75000"/>
                                </a:schemeClr>
                              </a:solidFill>
                              <a:latin typeface="Cambria Math" panose="02040503050406030204" pitchFamily="18" charset="0"/>
                            </a:rPr>
                            <m:t>2−</m:t>
                          </m:r>
                          <m:r>
                            <m:rPr>
                              <m:sty m:val="p"/>
                            </m:rPr>
                            <a:rPr lang="en-US" sz="2400">
                              <a:solidFill>
                                <a:schemeClr val="accent5">
                                  <a:lumMod val="75000"/>
                                </a:schemeClr>
                              </a:solidFill>
                              <a:latin typeface="Cambria Math" panose="02040503050406030204" pitchFamily="18" charset="0"/>
                            </a:rPr>
                            <m:t>MD</m:t>
                          </m:r>
                        </m:e>
                        <m:sup>
                          <m:r>
                            <a:rPr lang="en-US" sz="2400" i="1">
                              <a:solidFill>
                                <a:schemeClr val="accent5">
                                  <a:lumMod val="75000"/>
                                </a:schemeClr>
                              </a:solidFill>
                              <a:latin typeface="Cambria Math" panose="02040503050406030204" pitchFamily="18" charset="0"/>
                            </a:rPr>
                            <m:t>h</m:t>
                          </m:r>
                        </m:sup>
                      </m:sSup>
                      <m:d>
                        <m:dPr>
                          <m:ctrlPr>
                            <a:rPr lang="en-US" sz="2400" i="1">
                              <a:solidFill>
                                <a:schemeClr val="accent5">
                                  <a:lumMod val="75000"/>
                                </a:schemeClr>
                              </a:solidFill>
                              <a:latin typeface="Cambria Math" panose="02040503050406030204" pitchFamily="18" charset="0"/>
                            </a:rPr>
                          </m:ctrlPr>
                        </m:dPr>
                        <m:e>
                          <m:r>
                            <a:rPr lang="en-US" sz="2400" i="1" smtClean="0">
                              <a:solidFill>
                                <a:srgbClr val="C00000"/>
                              </a:solidFill>
                              <a:latin typeface="Cambria Math" panose="02040503050406030204" pitchFamily="18" charset="0"/>
                            </a:rPr>
                            <m:t>𝑎</m:t>
                          </m:r>
                          <m:r>
                            <a:rPr lang="en-US" sz="2400" i="1">
                              <a:solidFill>
                                <a:schemeClr val="accent5">
                                  <a:lumMod val="75000"/>
                                </a:schemeClr>
                              </a:solidFill>
                              <a:latin typeface="Cambria Math" panose="02040503050406030204" pitchFamily="18" charset="0"/>
                            </a:rPr>
                            <m:t>,</m:t>
                          </m:r>
                          <m:d>
                            <m:dPr>
                              <m:ctrlPr>
                                <a:rPr lang="en-US" sz="2400" i="1">
                                  <a:solidFill>
                                    <a:schemeClr val="accent5">
                                      <a:lumMod val="75000"/>
                                    </a:schemeClr>
                                  </a:solidFill>
                                  <a:latin typeface="Cambria Math" panose="02040503050406030204" pitchFamily="18" charset="0"/>
                                </a:rPr>
                              </m:ctrlPr>
                            </m:dPr>
                            <m:e>
                              <m:sSub>
                                <m:sSubPr>
                                  <m:ctrlPr>
                                    <a:rPr lang="en-US" sz="2400" i="1">
                                      <a:solidFill>
                                        <a:schemeClr val="accent5">
                                          <a:lumMod val="75000"/>
                                        </a:schemeClr>
                                      </a:solidFill>
                                      <a:latin typeface="Cambria Math" panose="02040503050406030204" pitchFamily="18" charset="0"/>
                                    </a:rPr>
                                  </m:ctrlPr>
                                </m:sSubPr>
                                <m:e>
                                  <m:r>
                                    <a:rPr lang="en-US" sz="2400" i="1">
                                      <a:solidFill>
                                        <a:schemeClr val="accent5">
                                          <a:lumMod val="75000"/>
                                        </a:schemeClr>
                                      </a:solidFill>
                                      <a:latin typeface="Cambria Math" panose="02040503050406030204" pitchFamily="18" charset="0"/>
                                    </a:rPr>
                                    <m:t>𝑀</m:t>
                                  </m:r>
                                </m:e>
                                <m:sub>
                                  <m:r>
                                    <a:rPr lang="en-US" sz="2400" i="1">
                                      <a:solidFill>
                                        <a:schemeClr val="accent5">
                                          <a:lumMod val="75000"/>
                                        </a:schemeClr>
                                      </a:solidFill>
                                      <a:latin typeface="Cambria Math" panose="02040503050406030204" pitchFamily="18" charset="0"/>
                                    </a:rPr>
                                    <m:t>1</m:t>
                                  </m:r>
                                </m:sub>
                              </m:sSub>
                              <m:r>
                                <a:rPr lang="en-US" sz="2400" i="1">
                                  <a:solidFill>
                                    <a:schemeClr val="accent5">
                                      <a:lumMod val="75000"/>
                                    </a:schemeClr>
                                  </a:solidFill>
                                  <a:latin typeface="Cambria Math" panose="02040503050406030204" pitchFamily="18" charset="0"/>
                                </a:rPr>
                                <m:t>,</m:t>
                              </m:r>
                              <m:sSub>
                                <m:sSubPr>
                                  <m:ctrlPr>
                                    <a:rPr lang="en-US" sz="2400" i="1">
                                      <a:solidFill>
                                        <a:schemeClr val="accent5">
                                          <a:lumMod val="75000"/>
                                        </a:schemeClr>
                                      </a:solidFill>
                                      <a:latin typeface="Cambria Math" panose="02040503050406030204" pitchFamily="18" charset="0"/>
                                    </a:rPr>
                                  </m:ctrlPr>
                                </m:sSubPr>
                                <m:e>
                                  <m:r>
                                    <a:rPr lang="en-US" sz="2400" i="1">
                                      <a:solidFill>
                                        <a:schemeClr val="accent5">
                                          <a:lumMod val="75000"/>
                                        </a:schemeClr>
                                      </a:solidFill>
                                      <a:latin typeface="Cambria Math" panose="02040503050406030204" pitchFamily="18" charset="0"/>
                                    </a:rPr>
                                    <m:t>𝑀</m:t>
                                  </m:r>
                                </m:e>
                                <m:sub>
                                  <m:r>
                                    <a:rPr lang="en-US" sz="2400" i="1">
                                      <a:solidFill>
                                        <a:schemeClr val="accent5">
                                          <a:lumMod val="75000"/>
                                        </a:schemeClr>
                                      </a:solidFill>
                                      <a:latin typeface="Cambria Math" panose="02040503050406030204" pitchFamily="18" charset="0"/>
                                    </a:rPr>
                                    <m:t>2</m:t>
                                  </m:r>
                                </m:sub>
                              </m:sSub>
                            </m:e>
                          </m:d>
                        </m:e>
                      </m:d>
                    </m:oMath>
                  </m:oMathPara>
                </a14:m>
                <a:endParaRPr lang="en-US" sz="2400" dirty="0" err="1">
                  <a:solidFill>
                    <a:schemeClr val="accent5">
                      <a:lumMod val="75000"/>
                    </a:schemeClr>
                  </a:solidFill>
                  <a:latin typeface="Candara" panose="020E0502030303020204" pitchFamily="34" charset="0"/>
                </a:endParaRPr>
              </a:p>
            </p:txBody>
          </p:sp>
        </mc:Choice>
        <mc:Fallback xmlns="">
          <p:sp>
            <p:nvSpPr>
              <p:cNvPr id="31" name="TextBox 30">
                <a:extLst>
                  <a:ext uri="{FF2B5EF4-FFF2-40B4-BE49-F238E27FC236}">
                    <a16:creationId xmlns:a16="http://schemas.microsoft.com/office/drawing/2014/main" id="{46E40CC0-DFB3-159C-22AF-92A4993982DD}"/>
                  </a:ext>
                </a:extLst>
              </p:cNvPr>
              <p:cNvSpPr txBox="1">
                <a:spLocks noRot="1" noChangeAspect="1" noMove="1" noResize="1" noEditPoints="1" noAdjustHandles="1" noChangeArrowheads="1" noChangeShapeType="1" noTextEdit="1"/>
              </p:cNvSpPr>
              <p:nvPr/>
            </p:nvSpPr>
            <p:spPr>
              <a:xfrm>
                <a:off x="6765668" y="2094804"/>
                <a:ext cx="2967544" cy="509178"/>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FF1E105A-0AB3-2F70-7823-D90B7A6291E3}"/>
                  </a:ext>
                </a:extLst>
              </p:cNvPr>
              <p:cNvSpPr txBox="1"/>
              <p:nvPr/>
            </p:nvSpPr>
            <p:spPr>
              <a:xfrm>
                <a:off x="841248" y="2606235"/>
                <a:ext cx="8211865" cy="2678169"/>
              </a:xfrm>
              <a:prstGeom prst="rect">
                <a:avLst/>
              </a:prstGeom>
              <a:noFill/>
              <a:ln>
                <a:noFill/>
              </a:ln>
            </p:spPr>
            <p:txBody>
              <a:bodyPr wrap="square" rtlCol="0">
                <a:spAutoFit/>
              </a:bodyPr>
              <a:lstStyle/>
              <a:p>
                <a:r>
                  <a:rPr lang="en-US" sz="2400" dirty="0">
                    <a:solidFill>
                      <a:srgbClr val="C00000"/>
                    </a:solidFill>
                    <a:latin typeface="Candara" panose="020E0502030303020204" pitchFamily="34" charset="0"/>
                  </a:rPr>
                  <a:t>Offline</a:t>
                </a:r>
              </a:p>
              <a:p>
                <a:pPr marL="342900" indent="-342900">
                  <a:buFont typeface="Arial" panose="020B0604020202020204" pitchFamily="34" charset="0"/>
                  <a:buChar char="•"/>
                </a:pPr>
                <a:r>
                  <a:rPr lang="en-US" sz="2400" dirty="0">
                    <a:latin typeface="Candara" panose="020E0502030303020204" pitchFamily="34" charset="0"/>
                  </a:rPr>
                  <a:t>Advice: </a:t>
                </a:r>
                <a14:m>
                  <m:oMath xmlns:m="http://schemas.openxmlformats.org/officeDocument/2006/math">
                    <m:r>
                      <a:rPr lang="en-US" sz="2400" i="1" smtClean="0">
                        <a:solidFill>
                          <a:schemeClr val="accent5">
                            <a:lumMod val="75000"/>
                          </a:schemeClr>
                        </a:solidFill>
                        <a:latin typeface="Cambria Math" panose="02040503050406030204" pitchFamily="18" charset="0"/>
                      </a:rPr>
                      <m:t>𝑆</m:t>
                    </m:r>
                  </m:oMath>
                </a14:m>
                <a:r>
                  <a:rPr lang="en-US" sz="2400" dirty="0">
                    <a:latin typeface="Candara" panose="020E0502030303020204" pitchFamily="34" charset="0"/>
                  </a:rPr>
                  <a:t> triples </a:t>
                </a:r>
                <a14:m>
                  <m:oMath xmlns:m="http://schemas.openxmlformats.org/officeDocument/2006/math">
                    <m:r>
                      <a:rPr lang="en-US" sz="2400" b="0" i="1" smtClean="0">
                        <a:solidFill>
                          <a:schemeClr val="accent5">
                            <a:lumMod val="75000"/>
                          </a:schemeClr>
                        </a:solidFill>
                        <a:latin typeface="Cambria Math" panose="02040503050406030204" pitchFamily="18" charset="0"/>
                      </a:rPr>
                      <m:t>(</m:t>
                    </m:r>
                    <m:sSub>
                      <m:sSubPr>
                        <m:ctrlPr>
                          <a:rPr lang="en-US" sz="2400" b="0" i="1" smtClean="0">
                            <a:solidFill>
                              <a:schemeClr val="accent5">
                                <a:lumMod val="75000"/>
                              </a:schemeClr>
                            </a:solidFill>
                            <a:latin typeface="Cambria Math" panose="02040503050406030204" pitchFamily="18" charset="0"/>
                          </a:rPr>
                        </m:ctrlPr>
                      </m:sSubPr>
                      <m:e>
                        <m:r>
                          <a:rPr lang="en-US" sz="2400" b="0" i="1" smtClean="0">
                            <a:solidFill>
                              <a:schemeClr val="accent5">
                                <a:lumMod val="75000"/>
                              </a:schemeClr>
                            </a:solidFill>
                            <a:latin typeface="Cambria Math" panose="02040503050406030204" pitchFamily="18" charset="0"/>
                          </a:rPr>
                          <m:t>𝑎</m:t>
                        </m:r>
                      </m:e>
                      <m:sub>
                        <m:r>
                          <a:rPr lang="en-US" sz="2400" b="0" i="1" smtClean="0">
                            <a:solidFill>
                              <a:schemeClr val="accent5">
                                <a:lumMod val="75000"/>
                              </a:schemeClr>
                            </a:solidFill>
                            <a:latin typeface="Cambria Math" panose="02040503050406030204" pitchFamily="18" charset="0"/>
                          </a:rPr>
                          <m:t>𝑖</m:t>
                        </m:r>
                      </m:sub>
                    </m:sSub>
                    <m:r>
                      <a:rPr lang="en-US" sz="2400" b="0" i="1" smtClean="0">
                        <a:solidFill>
                          <a:schemeClr val="accent5">
                            <a:lumMod val="75000"/>
                          </a:schemeClr>
                        </a:solidFill>
                        <a:latin typeface="Cambria Math" panose="02040503050406030204" pitchFamily="18" charset="0"/>
                      </a:rPr>
                      <m:t>,</m:t>
                    </m:r>
                    <m:sSub>
                      <m:sSubPr>
                        <m:ctrlPr>
                          <a:rPr lang="en-US" sz="2400" b="0" i="1" smtClean="0">
                            <a:solidFill>
                              <a:schemeClr val="accent5">
                                <a:lumMod val="75000"/>
                              </a:schemeClr>
                            </a:solidFill>
                            <a:latin typeface="Cambria Math" panose="02040503050406030204" pitchFamily="18" charset="0"/>
                          </a:rPr>
                        </m:ctrlPr>
                      </m:sSubPr>
                      <m:e>
                        <m:r>
                          <a:rPr lang="en-US" sz="2400" b="0" i="1" smtClean="0">
                            <a:solidFill>
                              <a:schemeClr val="accent5">
                                <a:lumMod val="75000"/>
                              </a:schemeClr>
                            </a:solidFill>
                            <a:latin typeface="Cambria Math" panose="02040503050406030204" pitchFamily="18" charset="0"/>
                          </a:rPr>
                          <m:t>𝑀</m:t>
                        </m:r>
                      </m:e>
                      <m:sub>
                        <m:r>
                          <a:rPr lang="en-US" sz="2400" b="0" i="1" smtClean="0">
                            <a:solidFill>
                              <a:schemeClr val="accent5">
                                <a:lumMod val="75000"/>
                              </a:schemeClr>
                            </a:solidFill>
                            <a:latin typeface="Cambria Math" panose="02040503050406030204" pitchFamily="18" charset="0"/>
                          </a:rPr>
                          <m:t>𝑖</m:t>
                        </m:r>
                      </m:sub>
                    </m:sSub>
                    <m:r>
                      <a:rPr lang="en-US" sz="2400" b="0" i="1" smtClean="0">
                        <a:solidFill>
                          <a:schemeClr val="accent5">
                            <a:lumMod val="75000"/>
                          </a:schemeClr>
                        </a:solidFill>
                        <a:latin typeface="Cambria Math" panose="02040503050406030204" pitchFamily="18" charset="0"/>
                      </a:rPr>
                      <m:t>,</m:t>
                    </m:r>
                    <m:sSubSup>
                      <m:sSubSupPr>
                        <m:ctrlPr>
                          <a:rPr lang="en-US" sz="2400" b="0" i="1" smtClean="0">
                            <a:solidFill>
                              <a:schemeClr val="accent5">
                                <a:lumMod val="75000"/>
                              </a:schemeClr>
                            </a:solidFill>
                            <a:latin typeface="Cambria Math" panose="02040503050406030204" pitchFamily="18" charset="0"/>
                          </a:rPr>
                        </m:ctrlPr>
                      </m:sSubSupPr>
                      <m:e>
                        <m:r>
                          <a:rPr lang="en-US" sz="2400" b="0" i="1" smtClean="0">
                            <a:solidFill>
                              <a:schemeClr val="accent5">
                                <a:lumMod val="75000"/>
                              </a:schemeClr>
                            </a:solidFill>
                            <a:latin typeface="Cambria Math" panose="02040503050406030204" pitchFamily="18" charset="0"/>
                          </a:rPr>
                          <m:t>𝑀</m:t>
                        </m:r>
                      </m:e>
                      <m:sub>
                        <m:r>
                          <a:rPr lang="en-US" sz="2400" b="0" i="1" smtClean="0">
                            <a:solidFill>
                              <a:schemeClr val="accent5">
                                <a:lumMod val="75000"/>
                              </a:schemeClr>
                            </a:solidFill>
                            <a:latin typeface="Cambria Math" panose="02040503050406030204" pitchFamily="18" charset="0"/>
                          </a:rPr>
                          <m:t>𝑖</m:t>
                        </m:r>
                      </m:sub>
                      <m:sup>
                        <m:r>
                          <a:rPr lang="en-US" sz="2400" b="0" i="1" smtClean="0">
                            <a:solidFill>
                              <a:schemeClr val="accent5">
                                <a:lumMod val="75000"/>
                              </a:schemeClr>
                            </a:solidFill>
                            <a:latin typeface="Cambria Math" panose="02040503050406030204" pitchFamily="18" charset="0"/>
                          </a:rPr>
                          <m:t>′</m:t>
                        </m:r>
                      </m:sup>
                    </m:sSubSup>
                    <m:r>
                      <a:rPr lang="en-US" sz="2400" b="0" i="1" smtClean="0">
                        <a:solidFill>
                          <a:schemeClr val="accent5">
                            <a:lumMod val="75000"/>
                          </a:schemeClr>
                        </a:solidFill>
                        <a:latin typeface="Cambria Math" panose="02040503050406030204" pitchFamily="18" charset="0"/>
                      </a:rPr>
                      <m:t>)</m:t>
                    </m:r>
                  </m:oMath>
                </a14:m>
                <a:r>
                  <a:rPr lang="en-US" sz="2400" dirty="0">
                    <a:solidFill>
                      <a:schemeClr val="accent5">
                        <a:lumMod val="75000"/>
                      </a:schemeClr>
                    </a:solidFill>
                    <a:latin typeface="Candara" panose="020E0502030303020204" pitchFamily="34" charset="0"/>
                  </a:rPr>
                  <a:t> </a:t>
                </a:r>
                <a:r>
                  <a:rPr lang="en-US" sz="2400" dirty="0">
                    <a:latin typeface="Candara" panose="020E0502030303020204" pitchFamily="34" charset="0"/>
                  </a:rPr>
                  <a:t>such that </a:t>
                </a:r>
                <a14:m>
                  <m:oMath xmlns:m="http://schemas.openxmlformats.org/officeDocument/2006/math">
                    <m:sSub>
                      <m:sSubPr>
                        <m:ctrlPr>
                          <a:rPr lang="en-US" sz="2400" b="0" i="1" smtClean="0">
                            <a:solidFill>
                              <a:schemeClr val="accent5">
                                <a:lumMod val="75000"/>
                              </a:schemeClr>
                            </a:solidFill>
                            <a:latin typeface="Cambria Math" panose="02040503050406030204" pitchFamily="18" charset="0"/>
                          </a:rPr>
                        </m:ctrlPr>
                      </m:sSubPr>
                      <m:e>
                        <m:r>
                          <a:rPr lang="en-US" sz="2400" b="0" i="1" smtClean="0">
                            <a:solidFill>
                              <a:schemeClr val="accent5">
                                <a:lumMod val="75000"/>
                              </a:schemeClr>
                            </a:solidFill>
                            <a:latin typeface="Cambria Math" panose="02040503050406030204" pitchFamily="18" charset="0"/>
                          </a:rPr>
                          <m:t>𝑀</m:t>
                        </m:r>
                      </m:e>
                      <m:sub>
                        <m:r>
                          <a:rPr lang="en-US" sz="2400" b="0" i="1" smtClean="0">
                            <a:solidFill>
                              <a:schemeClr val="accent5">
                                <a:lumMod val="75000"/>
                              </a:schemeClr>
                            </a:solidFill>
                            <a:latin typeface="Cambria Math" panose="02040503050406030204" pitchFamily="18" charset="0"/>
                          </a:rPr>
                          <m:t>𝑖</m:t>
                        </m:r>
                      </m:sub>
                    </m:sSub>
                    <m:r>
                      <a:rPr lang="en-US" sz="2400" b="0" i="1" smtClean="0">
                        <a:solidFill>
                          <a:schemeClr val="accent5">
                            <a:lumMod val="75000"/>
                          </a:schemeClr>
                        </a:solidFill>
                        <a:latin typeface="Cambria Math" panose="02040503050406030204" pitchFamily="18" charset="0"/>
                      </a:rPr>
                      <m:t>≠</m:t>
                    </m:r>
                    <m:sSubSup>
                      <m:sSubSupPr>
                        <m:ctrlPr>
                          <a:rPr lang="en-US" sz="2400" b="0" i="1" smtClean="0">
                            <a:solidFill>
                              <a:schemeClr val="accent5">
                                <a:lumMod val="75000"/>
                              </a:schemeClr>
                            </a:solidFill>
                            <a:latin typeface="Cambria Math" panose="02040503050406030204" pitchFamily="18" charset="0"/>
                          </a:rPr>
                        </m:ctrlPr>
                      </m:sSubSupPr>
                      <m:e>
                        <m:r>
                          <a:rPr lang="en-US" sz="2400" b="0" i="1" smtClean="0">
                            <a:solidFill>
                              <a:schemeClr val="accent5">
                                <a:lumMod val="75000"/>
                              </a:schemeClr>
                            </a:solidFill>
                            <a:latin typeface="Cambria Math" panose="02040503050406030204" pitchFamily="18" charset="0"/>
                          </a:rPr>
                          <m:t>𝑀</m:t>
                        </m:r>
                      </m:e>
                      <m:sub>
                        <m:r>
                          <a:rPr lang="en-US" sz="2400" b="0" i="1" smtClean="0">
                            <a:solidFill>
                              <a:schemeClr val="accent5">
                                <a:lumMod val="75000"/>
                              </a:schemeClr>
                            </a:solidFill>
                            <a:latin typeface="Cambria Math" panose="02040503050406030204" pitchFamily="18" charset="0"/>
                          </a:rPr>
                          <m:t>𝑖</m:t>
                        </m:r>
                      </m:sub>
                      <m:sup>
                        <m:r>
                          <a:rPr lang="en-US" sz="2400" b="0" i="1" smtClean="0">
                            <a:solidFill>
                              <a:schemeClr val="accent5">
                                <a:lumMod val="75000"/>
                              </a:schemeClr>
                            </a:solidFill>
                            <a:latin typeface="Cambria Math" panose="02040503050406030204" pitchFamily="18" charset="0"/>
                          </a:rPr>
                          <m:t>′</m:t>
                        </m:r>
                      </m:sup>
                    </m:sSubSup>
                    <m:r>
                      <a:rPr lang="en-US" sz="2400" b="0" i="1" smtClean="0">
                        <a:solidFill>
                          <a:srgbClr val="002060"/>
                        </a:solidFill>
                        <a:latin typeface="Cambria Math" panose="02040503050406030204" pitchFamily="18" charset="0"/>
                      </a:rPr>
                      <m:t>, </m:t>
                    </m:r>
                  </m:oMath>
                </a14:m>
                <a:br>
                  <a:rPr lang="en-US" sz="2400" b="0" i="1" dirty="0">
                    <a:solidFill>
                      <a:srgbClr val="002060"/>
                    </a:solidFill>
                    <a:latin typeface="Cambria Math" panose="02040503050406030204" pitchFamily="18" charset="0"/>
                  </a:rPr>
                </a:br>
                <a14:m>
                  <m:oMath xmlns:m="http://schemas.openxmlformats.org/officeDocument/2006/math">
                    <m:r>
                      <a:rPr lang="en-US" sz="2400" b="0" i="1" smtClean="0">
                        <a:solidFill>
                          <a:schemeClr val="accent5">
                            <a:lumMod val="75000"/>
                          </a:schemeClr>
                        </a:solidFill>
                        <a:latin typeface="Cambria Math" panose="02040503050406030204" pitchFamily="18" charset="0"/>
                      </a:rPr>
                      <m:t>h</m:t>
                    </m:r>
                    <m:d>
                      <m:dPr>
                        <m:ctrlPr>
                          <a:rPr lang="en-US" sz="2400" b="0" i="1" smtClean="0">
                            <a:solidFill>
                              <a:schemeClr val="accent5">
                                <a:lumMod val="75000"/>
                              </a:schemeClr>
                            </a:solidFill>
                            <a:latin typeface="Cambria Math" panose="02040503050406030204" pitchFamily="18" charset="0"/>
                          </a:rPr>
                        </m:ctrlPr>
                      </m:dPr>
                      <m:e>
                        <m:sSub>
                          <m:sSubPr>
                            <m:ctrlPr>
                              <a:rPr lang="en-US" sz="2400" b="0" i="1" smtClean="0">
                                <a:solidFill>
                                  <a:schemeClr val="accent5">
                                    <a:lumMod val="75000"/>
                                  </a:schemeClr>
                                </a:solidFill>
                                <a:latin typeface="Cambria Math" panose="02040503050406030204" pitchFamily="18" charset="0"/>
                              </a:rPr>
                            </m:ctrlPr>
                          </m:sSubPr>
                          <m:e>
                            <m:r>
                              <a:rPr lang="en-US" sz="2400" b="0" i="1" smtClean="0">
                                <a:solidFill>
                                  <a:schemeClr val="accent5">
                                    <a:lumMod val="75000"/>
                                  </a:schemeClr>
                                </a:solidFill>
                                <a:latin typeface="Cambria Math" panose="02040503050406030204" pitchFamily="18" charset="0"/>
                              </a:rPr>
                              <m:t>𝑎</m:t>
                            </m:r>
                          </m:e>
                          <m:sub>
                            <m:r>
                              <a:rPr lang="en-US" sz="2400" b="0" i="1" smtClean="0">
                                <a:solidFill>
                                  <a:schemeClr val="accent5">
                                    <a:lumMod val="75000"/>
                                  </a:schemeClr>
                                </a:solidFill>
                                <a:latin typeface="Cambria Math" panose="02040503050406030204" pitchFamily="18" charset="0"/>
                              </a:rPr>
                              <m:t>𝑖</m:t>
                            </m:r>
                          </m:sub>
                        </m:sSub>
                        <m:r>
                          <a:rPr lang="en-US" sz="2400" b="0" i="1" smtClean="0">
                            <a:solidFill>
                              <a:schemeClr val="accent5">
                                <a:lumMod val="75000"/>
                              </a:schemeClr>
                            </a:solidFill>
                            <a:latin typeface="Cambria Math" panose="02040503050406030204" pitchFamily="18" charset="0"/>
                          </a:rPr>
                          <m:t>,</m:t>
                        </m:r>
                        <m:sSub>
                          <m:sSubPr>
                            <m:ctrlPr>
                              <a:rPr lang="en-US" sz="2400" b="0" i="1" smtClean="0">
                                <a:solidFill>
                                  <a:schemeClr val="accent5">
                                    <a:lumMod val="75000"/>
                                  </a:schemeClr>
                                </a:solidFill>
                                <a:latin typeface="Cambria Math" panose="02040503050406030204" pitchFamily="18" charset="0"/>
                              </a:rPr>
                            </m:ctrlPr>
                          </m:sSubPr>
                          <m:e>
                            <m:r>
                              <a:rPr lang="en-US" sz="2400" b="0" i="1" smtClean="0">
                                <a:solidFill>
                                  <a:schemeClr val="accent5">
                                    <a:lumMod val="75000"/>
                                  </a:schemeClr>
                                </a:solidFill>
                                <a:latin typeface="Cambria Math" panose="02040503050406030204" pitchFamily="18" charset="0"/>
                              </a:rPr>
                              <m:t>𝑀</m:t>
                            </m:r>
                          </m:e>
                          <m:sub>
                            <m:r>
                              <a:rPr lang="en-US" sz="2400" b="0" i="1" smtClean="0">
                                <a:solidFill>
                                  <a:schemeClr val="accent5">
                                    <a:lumMod val="75000"/>
                                  </a:schemeClr>
                                </a:solidFill>
                                <a:latin typeface="Cambria Math" panose="02040503050406030204" pitchFamily="18" charset="0"/>
                              </a:rPr>
                              <m:t>𝑖</m:t>
                            </m:r>
                          </m:sub>
                        </m:sSub>
                      </m:e>
                    </m:d>
                    <m:r>
                      <a:rPr lang="en-US" sz="2400" b="0" i="1" smtClean="0">
                        <a:solidFill>
                          <a:schemeClr val="accent5">
                            <a:lumMod val="75000"/>
                          </a:schemeClr>
                        </a:solidFill>
                        <a:latin typeface="Cambria Math" panose="02040503050406030204" pitchFamily="18" charset="0"/>
                      </a:rPr>
                      <m:t>=</m:t>
                    </m:r>
                    <m:r>
                      <a:rPr lang="en-US" sz="2400" b="0" i="1" smtClean="0">
                        <a:solidFill>
                          <a:schemeClr val="accent5">
                            <a:lumMod val="75000"/>
                          </a:schemeClr>
                        </a:solidFill>
                        <a:latin typeface="Cambria Math" panose="02040503050406030204" pitchFamily="18" charset="0"/>
                      </a:rPr>
                      <m:t>h</m:t>
                    </m:r>
                    <m:d>
                      <m:dPr>
                        <m:ctrlPr>
                          <a:rPr lang="en-US" sz="2400" b="0" i="1" smtClean="0">
                            <a:solidFill>
                              <a:schemeClr val="accent5">
                                <a:lumMod val="75000"/>
                              </a:schemeClr>
                            </a:solidFill>
                            <a:latin typeface="Cambria Math" panose="02040503050406030204" pitchFamily="18" charset="0"/>
                          </a:rPr>
                        </m:ctrlPr>
                      </m:dPr>
                      <m:e>
                        <m:sSub>
                          <m:sSubPr>
                            <m:ctrlPr>
                              <a:rPr lang="en-US" sz="2400" b="0" i="1" smtClean="0">
                                <a:solidFill>
                                  <a:schemeClr val="accent5">
                                    <a:lumMod val="75000"/>
                                  </a:schemeClr>
                                </a:solidFill>
                                <a:latin typeface="Cambria Math" panose="02040503050406030204" pitchFamily="18" charset="0"/>
                              </a:rPr>
                            </m:ctrlPr>
                          </m:sSubPr>
                          <m:e>
                            <m:r>
                              <a:rPr lang="en-US" sz="2400" b="0" i="1" smtClean="0">
                                <a:solidFill>
                                  <a:schemeClr val="accent5">
                                    <a:lumMod val="75000"/>
                                  </a:schemeClr>
                                </a:solidFill>
                                <a:latin typeface="Cambria Math" panose="02040503050406030204" pitchFamily="18" charset="0"/>
                              </a:rPr>
                              <m:t>𝑎</m:t>
                            </m:r>
                          </m:e>
                          <m:sub>
                            <m:r>
                              <a:rPr lang="en-US" sz="2400" b="0" i="1" smtClean="0">
                                <a:solidFill>
                                  <a:schemeClr val="accent5">
                                    <a:lumMod val="75000"/>
                                  </a:schemeClr>
                                </a:solidFill>
                                <a:latin typeface="Cambria Math" panose="02040503050406030204" pitchFamily="18" charset="0"/>
                              </a:rPr>
                              <m:t>𝑖</m:t>
                            </m:r>
                          </m:sub>
                        </m:sSub>
                        <m:r>
                          <a:rPr lang="en-US" sz="2400" b="0" i="1" smtClean="0">
                            <a:solidFill>
                              <a:schemeClr val="accent5">
                                <a:lumMod val="75000"/>
                              </a:schemeClr>
                            </a:solidFill>
                            <a:latin typeface="Cambria Math" panose="02040503050406030204" pitchFamily="18" charset="0"/>
                          </a:rPr>
                          <m:t>,</m:t>
                        </m:r>
                        <m:sSubSup>
                          <m:sSubSupPr>
                            <m:ctrlPr>
                              <a:rPr lang="en-US" sz="2400" b="0" i="1" smtClean="0">
                                <a:solidFill>
                                  <a:schemeClr val="accent5">
                                    <a:lumMod val="75000"/>
                                  </a:schemeClr>
                                </a:solidFill>
                                <a:latin typeface="Cambria Math" panose="02040503050406030204" pitchFamily="18" charset="0"/>
                              </a:rPr>
                            </m:ctrlPr>
                          </m:sSubSupPr>
                          <m:e>
                            <m:r>
                              <a:rPr lang="en-US" sz="2400" b="0" i="1" smtClean="0">
                                <a:solidFill>
                                  <a:schemeClr val="accent5">
                                    <a:lumMod val="75000"/>
                                  </a:schemeClr>
                                </a:solidFill>
                                <a:latin typeface="Cambria Math" panose="02040503050406030204" pitchFamily="18" charset="0"/>
                              </a:rPr>
                              <m:t>𝑀</m:t>
                            </m:r>
                          </m:e>
                          <m:sub>
                            <m:r>
                              <a:rPr lang="en-US" sz="2400" b="0" i="1" smtClean="0">
                                <a:solidFill>
                                  <a:schemeClr val="accent5">
                                    <a:lumMod val="75000"/>
                                  </a:schemeClr>
                                </a:solidFill>
                                <a:latin typeface="Cambria Math" panose="02040503050406030204" pitchFamily="18" charset="0"/>
                              </a:rPr>
                              <m:t>𝑖</m:t>
                            </m:r>
                          </m:sub>
                          <m:sup>
                            <m:r>
                              <a:rPr lang="en-US" sz="2400" b="0" i="1" smtClean="0">
                                <a:solidFill>
                                  <a:schemeClr val="accent5">
                                    <a:lumMod val="75000"/>
                                  </a:schemeClr>
                                </a:solidFill>
                                <a:latin typeface="Cambria Math" panose="02040503050406030204" pitchFamily="18" charset="0"/>
                              </a:rPr>
                              <m:t>′</m:t>
                            </m:r>
                          </m:sup>
                        </m:sSubSup>
                      </m:e>
                    </m:d>
                  </m:oMath>
                </a14:m>
                <a:r>
                  <a:rPr lang="en-US" sz="2400" dirty="0">
                    <a:solidFill>
                      <a:schemeClr val="accent5">
                        <a:lumMod val="75000"/>
                      </a:schemeClr>
                    </a:solidFill>
                    <a:latin typeface="Candara" panose="020E0502030303020204" pitchFamily="34" charset="0"/>
                  </a:rPr>
                  <a:t> </a:t>
                </a:r>
                <a:r>
                  <a:rPr lang="en-US" sz="2400" dirty="0">
                    <a:latin typeface="Candara" panose="020E0502030303020204" pitchFamily="34" charset="0"/>
                  </a:rPr>
                  <a:t>for distinct</a:t>
                </a:r>
                <a:r>
                  <a:rPr lang="en-US" sz="2400" dirty="0">
                    <a:solidFill>
                      <a:srgbClr val="002060"/>
                    </a:solidFill>
                    <a:latin typeface="Candara" panose="020E0502030303020204" pitchFamily="34" charset="0"/>
                  </a:rPr>
                  <a:t> </a:t>
                </a:r>
                <a14:m>
                  <m:oMath xmlns:m="http://schemas.openxmlformats.org/officeDocument/2006/math">
                    <m:sSub>
                      <m:sSubPr>
                        <m:ctrlPr>
                          <a:rPr lang="en-US" sz="2400" i="1" smtClean="0">
                            <a:solidFill>
                              <a:schemeClr val="accent5">
                                <a:lumMod val="75000"/>
                              </a:schemeClr>
                            </a:solidFill>
                            <a:latin typeface="Cambria Math" panose="02040503050406030204" pitchFamily="18" charset="0"/>
                          </a:rPr>
                        </m:ctrlPr>
                      </m:sSubPr>
                      <m:e>
                        <m:r>
                          <a:rPr lang="en-US" sz="2400" i="1">
                            <a:solidFill>
                              <a:schemeClr val="accent5">
                                <a:lumMod val="75000"/>
                              </a:schemeClr>
                            </a:solidFill>
                            <a:latin typeface="Cambria Math" panose="02040503050406030204" pitchFamily="18" charset="0"/>
                          </a:rPr>
                          <m:t>𝑎</m:t>
                        </m:r>
                      </m:e>
                      <m:sub>
                        <m:r>
                          <a:rPr lang="en-US" sz="2400" b="0" i="1" smtClean="0">
                            <a:solidFill>
                              <a:schemeClr val="accent5">
                                <a:lumMod val="75000"/>
                              </a:schemeClr>
                            </a:solidFill>
                            <a:latin typeface="Cambria Math" panose="02040503050406030204" pitchFamily="18" charset="0"/>
                          </a:rPr>
                          <m:t>1</m:t>
                        </m:r>
                      </m:sub>
                    </m:sSub>
                    <m:r>
                      <a:rPr lang="en-US" sz="2400" b="0" i="1" smtClean="0">
                        <a:solidFill>
                          <a:schemeClr val="accent5">
                            <a:lumMod val="75000"/>
                          </a:schemeClr>
                        </a:solidFill>
                        <a:latin typeface="Cambria Math" panose="02040503050406030204" pitchFamily="18" charset="0"/>
                      </a:rPr>
                      <m:t>,…,</m:t>
                    </m:r>
                    <m:sSub>
                      <m:sSubPr>
                        <m:ctrlPr>
                          <a:rPr lang="en-US" sz="2400" b="0" i="1" smtClean="0">
                            <a:solidFill>
                              <a:schemeClr val="accent5">
                                <a:lumMod val="75000"/>
                              </a:schemeClr>
                            </a:solidFill>
                            <a:latin typeface="Cambria Math" panose="02040503050406030204" pitchFamily="18" charset="0"/>
                          </a:rPr>
                        </m:ctrlPr>
                      </m:sSubPr>
                      <m:e>
                        <m:r>
                          <a:rPr lang="en-US" sz="2400" b="0" i="1" smtClean="0">
                            <a:solidFill>
                              <a:schemeClr val="accent5">
                                <a:lumMod val="75000"/>
                              </a:schemeClr>
                            </a:solidFill>
                            <a:latin typeface="Cambria Math" panose="02040503050406030204" pitchFamily="18" charset="0"/>
                          </a:rPr>
                          <m:t>𝑎</m:t>
                        </m:r>
                      </m:e>
                      <m:sub>
                        <m:r>
                          <a:rPr lang="en-US" sz="2400" b="0" i="1" smtClean="0">
                            <a:solidFill>
                              <a:schemeClr val="accent5">
                                <a:lumMod val="75000"/>
                              </a:schemeClr>
                            </a:solidFill>
                            <a:latin typeface="Cambria Math" panose="02040503050406030204" pitchFamily="18" charset="0"/>
                          </a:rPr>
                          <m:t>𝑆</m:t>
                        </m:r>
                      </m:sub>
                    </m:sSub>
                  </m:oMath>
                </a14:m>
                <a:endParaRPr lang="en-US" sz="2400" dirty="0">
                  <a:solidFill>
                    <a:srgbClr val="002060"/>
                  </a:solidFill>
                  <a:latin typeface="Candara" panose="020E0502030303020204" pitchFamily="34" charset="0"/>
                </a:endParaRPr>
              </a:p>
              <a:p>
                <a:pPr algn="l"/>
                <a:endParaRPr lang="en-US" sz="2400" dirty="0">
                  <a:solidFill>
                    <a:srgbClr val="002060"/>
                  </a:solidFill>
                  <a:latin typeface="Candara" panose="020E0502030303020204" pitchFamily="34" charset="0"/>
                </a:endParaRPr>
              </a:p>
              <a:p>
                <a:r>
                  <a:rPr lang="en-US" sz="2400" dirty="0">
                    <a:solidFill>
                      <a:srgbClr val="C00000"/>
                    </a:solidFill>
                    <a:latin typeface="Candara" panose="020E0502030303020204" pitchFamily="34" charset="0"/>
                  </a:rPr>
                  <a:t>Online</a:t>
                </a:r>
              </a:p>
              <a:p>
                <a:pPr marL="342900" indent="-342900">
                  <a:buFont typeface="Arial" panose="020B0604020202020204" pitchFamily="34" charset="0"/>
                  <a:buChar char="•"/>
                </a:pPr>
                <a:r>
                  <a:rPr lang="en-US" sz="2400" dirty="0">
                    <a:latin typeface="Candara" panose="020E0502030303020204" pitchFamily="34" charset="0"/>
                  </a:rPr>
                  <a:t>Given salt </a:t>
                </a:r>
                <a14:m>
                  <m:oMath xmlns:m="http://schemas.openxmlformats.org/officeDocument/2006/math">
                    <m:r>
                      <a:rPr lang="en-US" sz="2400" b="0" i="1" smtClean="0">
                        <a:solidFill>
                          <a:srgbClr val="FF0000"/>
                        </a:solidFill>
                        <a:latin typeface="Cambria Math" panose="02040503050406030204" pitchFamily="18" charset="0"/>
                      </a:rPr>
                      <m:t>𝑎</m:t>
                    </m:r>
                    <m:r>
                      <a:rPr lang="en-US" sz="2400" b="0" i="1" smtClean="0">
                        <a:latin typeface="Cambria Math" panose="02040503050406030204" pitchFamily="18" charset="0"/>
                      </a:rPr>
                      <m:t>,</m:t>
                    </m:r>
                  </m:oMath>
                </a14:m>
                <a:r>
                  <a:rPr lang="en-US" sz="2400" dirty="0">
                    <a:latin typeface="Candara" panose="020E0502030303020204" pitchFamily="34" charset="0"/>
                  </a:rPr>
                  <a:t> find </a:t>
                </a:r>
                <a14:m>
                  <m:oMath xmlns:m="http://schemas.openxmlformats.org/officeDocument/2006/math">
                    <m:r>
                      <a:rPr lang="en-US" sz="2400" b="0" i="1" smtClean="0">
                        <a:solidFill>
                          <a:srgbClr val="002060"/>
                        </a:solidFill>
                        <a:latin typeface="Cambria Math" panose="02040503050406030204" pitchFamily="18" charset="0"/>
                      </a:rPr>
                      <m:t>𝑀</m:t>
                    </m:r>
                  </m:oMath>
                </a14:m>
                <a:r>
                  <a:rPr lang="en-US" sz="2400" dirty="0">
                    <a:latin typeface="Candara" panose="020E0502030303020204" pitchFamily="34" charset="0"/>
                  </a:rPr>
                  <a:t> such that </a:t>
                </a:r>
                <a14:m>
                  <m:oMath xmlns:m="http://schemas.openxmlformats.org/officeDocument/2006/math">
                    <m:r>
                      <a:rPr lang="en-US" sz="2400" b="0" i="1" smtClean="0">
                        <a:solidFill>
                          <a:schemeClr val="accent5">
                            <a:lumMod val="75000"/>
                          </a:schemeClr>
                        </a:solidFill>
                        <a:latin typeface="Cambria Math" panose="02040503050406030204" pitchFamily="18" charset="0"/>
                      </a:rPr>
                      <m:t>h</m:t>
                    </m:r>
                    <m:d>
                      <m:dPr>
                        <m:ctrlPr>
                          <a:rPr lang="en-US" sz="2400" b="0" i="1" smtClean="0">
                            <a:solidFill>
                              <a:schemeClr val="accent5">
                                <a:lumMod val="75000"/>
                              </a:schemeClr>
                            </a:solidFill>
                            <a:latin typeface="Cambria Math" panose="02040503050406030204" pitchFamily="18" charset="0"/>
                          </a:rPr>
                        </m:ctrlPr>
                      </m:dPr>
                      <m:e>
                        <m:r>
                          <a:rPr lang="en-US" sz="2400" i="1">
                            <a:solidFill>
                              <a:schemeClr val="accent5">
                                <a:lumMod val="75000"/>
                              </a:schemeClr>
                            </a:solidFill>
                            <a:latin typeface="Cambria Math" panose="02040503050406030204" pitchFamily="18" charset="0"/>
                          </a:rPr>
                          <m:t>𝑎</m:t>
                        </m:r>
                        <m:r>
                          <a:rPr lang="en-US" sz="2400" b="0" i="1" smtClean="0">
                            <a:solidFill>
                              <a:schemeClr val="accent5">
                                <a:lumMod val="75000"/>
                              </a:schemeClr>
                            </a:solidFill>
                            <a:latin typeface="Cambria Math" panose="02040503050406030204" pitchFamily="18" charset="0"/>
                          </a:rPr>
                          <m:t>,</m:t>
                        </m:r>
                        <m:r>
                          <a:rPr lang="en-US" sz="2400" b="0" i="1" smtClean="0">
                            <a:solidFill>
                              <a:schemeClr val="accent5">
                                <a:lumMod val="75000"/>
                              </a:schemeClr>
                            </a:solidFill>
                            <a:latin typeface="Cambria Math" panose="02040503050406030204" pitchFamily="18" charset="0"/>
                          </a:rPr>
                          <m:t>𝑀</m:t>
                        </m:r>
                      </m:e>
                    </m:d>
                    <m:r>
                      <a:rPr lang="en-US" sz="2400" b="0" i="1" smtClean="0">
                        <a:solidFill>
                          <a:schemeClr val="accent5">
                            <a:lumMod val="75000"/>
                          </a:schemeClr>
                        </a:solidFill>
                        <a:latin typeface="Cambria Math" panose="02040503050406030204" pitchFamily="18" charset="0"/>
                      </a:rPr>
                      <m:t>=</m:t>
                    </m:r>
                    <m:sSub>
                      <m:sSubPr>
                        <m:ctrlPr>
                          <a:rPr lang="en-US" sz="2400" b="0" i="1" smtClean="0">
                            <a:solidFill>
                              <a:schemeClr val="accent5">
                                <a:lumMod val="75000"/>
                              </a:schemeClr>
                            </a:solidFill>
                            <a:latin typeface="Cambria Math" panose="02040503050406030204" pitchFamily="18" charset="0"/>
                          </a:rPr>
                        </m:ctrlPr>
                      </m:sSubPr>
                      <m:e>
                        <m:r>
                          <a:rPr lang="en-US" sz="2400" b="0" i="1" smtClean="0">
                            <a:solidFill>
                              <a:schemeClr val="accent5">
                                <a:lumMod val="75000"/>
                              </a:schemeClr>
                            </a:solidFill>
                            <a:latin typeface="Cambria Math" panose="02040503050406030204" pitchFamily="18" charset="0"/>
                          </a:rPr>
                          <m:t>𝑎</m:t>
                        </m:r>
                      </m:e>
                      <m:sub>
                        <m:r>
                          <a:rPr lang="en-US" sz="2400" b="0" i="1" smtClean="0">
                            <a:solidFill>
                              <a:schemeClr val="accent5">
                                <a:lumMod val="75000"/>
                              </a:schemeClr>
                            </a:solidFill>
                            <a:latin typeface="Cambria Math" panose="02040503050406030204" pitchFamily="18" charset="0"/>
                          </a:rPr>
                          <m:t>𝑖</m:t>
                        </m:r>
                      </m:sub>
                    </m:sSub>
                  </m:oMath>
                </a14:m>
                <a:r>
                  <a:rPr lang="en-US" sz="2400" dirty="0">
                    <a:solidFill>
                      <a:schemeClr val="accent5">
                        <a:lumMod val="75000"/>
                      </a:schemeClr>
                    </a:solidFill>
                    <a:latin typeface="Candara" panose="020E0502030303020204" pitchFamily="34" charset="0"/>
                  </a:rPr>
                  <a:t> </a:t>
                </a:r>
                <a:r>
                  <a:rPr lang="en-US" sz="2400" dirty="0">
                    <a:latin typeface="Candara" panose="020E0502030303020204" pitchFamily="34" charset="0"/>
                  </a:rPr>
                  <a:t>for some</a:t>
                </a:r>
                <a14:m>
                  <m:oMath xmlns:m="http://schemas.openxmlformats.org/officeDocument/2006/math">
                    <m:r>
                      <a:rPr lang="en-US" sz="2400" b="0" i="1" dirty="0" smtClean="0">
                        <a:latin typeface="Cambria Math" panose="02040503050406030204" pitchFamily="18" charset="0"/>
                      </a:rPr>
                      <m:t> </m:t>
                    </m:r>
                    <m:r>
                      <a:rPr lang="en-US" sz="2400" b="0" i="1" dirty="0" smtClean="0">
                        <a:solidFill>
                          <a:schemeClr val="accent5">
                            <a:lumMod val="75000"/>
                          </a:schemeClr>
                        </a:solidFill>
                        <a:latin typeface="Cambria Math" panose="02040503050406030204" pitchFamily="18" charset="0"/>
                      </a:rPr>
                      <m:t>𝑖</m:t>
                    </m:r>
                    <m:r>
                      <a:rPr lang="en-US" sz="2400" b="0" i="1" dirty="0" smtClean="0">
                        <a:solidFill>
                          <a:schemeClr val="accent5">
                            <a:lumMod val="75000"/>
                          </a:schemeClr>
                        </a:solidFill>
                        <a:latin typeface="Cambria Math" panose="02040503050406030204" pitchFamily="18" charset="0"/>
                      </a:rPr>
                      <m:t>∈[</m:t>
                    </m:r>
                    <m:r>
                      <a:rPr lang="en-US" sz="2400" b="0" i="1" dirty="0" smtClean="0">
                        <a:solidFill>
                          <a:schemeClr val="accent5">
                            <a:lumMod val="75000"/>
                          </a:schemeClr>
                        </a:solidFill>
                        <a:latin typeface="Cambria Math" panose="02040503050406030204" pitchFamily="18" charset="0"/>
                      </a:rPr>
                      <m:t>𝑆</m:t>
                    </m:r>
                    <m:r>
                      <a:rPr lang="en-US" sz="2400" b="0" i="1" dirty="0" smtClean="0">
                        <a:solidFill>
                          <a:schemeClr val="accent5">
                            <a:lumMod val="75000"/>
                          </a:schemeClr>
                        </a:solidFill>
                        <a:latin typeface="Cambria Math" panose="02040503050406030204" pitchFamily="18" charset="0"/>
                      </a:rPr>
                      <m:t>]</m:t>
                    </m:r>
                  </m:oMath>
                </a14:m>
                <a:endParaRPr lang="en-US" sz="2400" dirty="0">
                  <a:solidFill>
                    <a:schemeClr val="accent5">
                      <a:lumMod val="75000"/>
                    </a:schemeClr>
                  </a:solidFill>
                  <a:latin typeface="Candara" panose="020E0502030303020204" pitchFamily="34" charset="0"/>
                </a:endParaRPr>
              </a:p>
              <a:p>
                <a:pPr marL="342900" indent="-342900">
                  <a:buFont typeface="Arial" panose="020B0604020202020204" pitchFamily="34" charset="0"/>
                  <a:buChar char="•"/>
                </a:pPr>
                <a:r>
                  <a:rPr lang="en-US" sz="2400" dirty="0">
                    <a:latin typeface="Candara" panose="020E0502030303020204" pitchFamily="34" charset="0"/>
                  </a:rPr>
                  <a:t>Return </a:t>
                </a:r>
                <a14:m>
                  <m:oMath xmlns:m="http://schemas.openxmlformats.org/officeDocument/2006/math">
                    <m:d>
                      <m:dPr>
                        <m:ctrlPr>
                          <a:rPr lang="en-US" sz="2400" i="1" smtClean="0">
                            <a:solidFill>
                              <a:schemeClr val="accent5">
                                <a:lumMod val="75000"/>
                              </a:schemeClr>
                            </a:solidFill>
                            <a:latin typeface="Cambria Math" panose="02040503050406030204" pitchFamily="18" charset="0"/>
                          </a:rPr>
                        </m:ctrlPr>
                      </m:dPr>
                      <m:e>
                        <m:r>
                          <a:rPr lang="en-US" sz="2400" i="1">
                            <a:solidFill>
                              <a:schemeClr val="accent5">
                                <a:lumMod val="75000"/>
                              </a:schemeClr>
                            </a:solidFill>
                            <a:latin typeface="Cambria Math" panose="02040503050406030204" pitchFamily="18" charset="0"/>
                          </a:rPr>
                          <m:t>𝑀</m:t>
                        </m:r>
                        <m:r>
                          <a:rPr lang="en-US" sz="2400" i="1">
                            <a:solidFill>
                              <a:schemeClr val="accent5">
                                <a:lumMod val="75000"/>
                              </a:schemeClr>
                            </a:solidFill>
                            <a:latin typeface="Cambria Math" panose="02040503050406030204" pitchFamily="18" charset="0"/>
                          </a:rPr>
                          <m:t>,</m:t>
                        </m:r>
                        <m:sSub>
                          <m:sSubPr>
                            <m:ctrlPr>
                              <a:rPr lang="en-US" sz="2400" i="1">
                                <a:solidFill>
                                  <a:schemeClr val="accent5">
                                    <a:lumMod val="75000"/>
                                  </a:schemeClr>
                                </a:solidFill>
                                <a:latin typeface="Cambria Math" panose="02040503050406030204" pitchFamily="18" charset="0"/>
                              </a:rPr>
                            </m:ctrlPr>
                          </m:sSubPr>
                          <m:e>
                            <m:r>
                              <a:rPr lang="en-US" sz="2400" i="1">
                                <a:solidFill>
                                  <a:schemeClr val="accent5">
                                    <a:lumMod val="75000"/>
                                  </a:schemeClr>
                                </a:solidFill>
                                <a:latin typeface="Cambria Math" panose="02040503050406030204" pitchFamily="18" charset="0"/>
                              </a:rPr>
                              <m:t>𝑀</m:t>
                            </m:r>
                          </m:e>
                          <m:sub>
                            <m:r>
                              <a:rPr lang="en-US" sz="2400" i="1">
                                <a:solidFill>
                                  <a:schemeClr val="accent5">
                                    <a:lumMod val="75000"/>
                                  </a:schemeClr>
                                </a:solidFill>
                                <a:latin typeface="Cambria Math" panose="02040503050406030204" pitchFamily="18" charset="0"/>
                              </a:rPr>
                              <m:t>𝑖</m:t>
                            </m:r>
                          </m:sub>
                        </m:sSub>
                      </m:e>
                    </m:d>
                    <m:r>
                      <a:rPr lang="en-US" sz="2400" i="1">
                        <a:solidFill>
                          <a:schemeClr val="accent5">
                            <a:lumMod val="75000"/>
                          </a:schemeClr>
                        </a:solidFill>
                        <a:latin typeface="Cambria Math" panose="02040503050406030204" pitchFamily="18" charset="0"/>
                      </a:rPr>
                      <m:t>,(</m:t>
                    </m:r>
                    <m:r>
                      <a:rPr lang="en-US" sz="2400" i="1">
                        <a:solidFill>
                          <a:schemeClr val="accent5">
                            <a:lumMod val="75000"/>
                          </a:schemeClr>
                        </a:solidFill>
                        <a:latin typeface="Cambria Math" panose="02040503050406030204" pitchFamily="18" charset="0"/>
                      </a:rPr>
                      <m:t>𝑀</m:t>
                    </m:r>
                    <m:r>
                      <a:rPr lang="en-US" sz="2400" i="1">
                        <a:solidFill>
                          <a:schemeClr val="accent5">
                            <a:lumMod val="75000"/>
                          </a:schemeClr>
                        </a:solidFill>
                        <a:latin typeface="Cambria Math" panose="02040503050406030204" pitchFamily="18" charset="0"/>
                      </a:rPr>
                      <m:t>,</m:t>
                    </m:r>
                    <m:sSubSup>
                      <m:sSubSupPr>
                        <m:ctrlPr>
                          <a:rPr lang="en-US" sz="2400" i="1">
                            <a:solidFill>
                              <a:schemeClr val="accent5">
                                <a:lumMod val="75000"/>
                              </a:schemeClr>
                            </a:solidFill>
                            <a:latin typeface="Cambria Math" panose="02040503050406030204" pitchFamily="18" charset="0"/>
                          </a:rPr>
                        </m:ctrlPr>
                      </m:sSubSupPr>
                      <m:e>
                        <m:r>
                          <a:rPr lang="en-US" sz="2400" i="1">
                            <a:solidFill>
                              <a:schemeClr val="accent5">
                                <a:lumMod val="75000"/>
                              </a:schemeClr>
                            </a:solidFill>
                            <a:latin typeface="Cambria Math" panose="02040503050406030204" pitchFamily="18" charset="0"/>
                          </a:rPr>
                          <m:t>𝑀</m:t>
                        </m:r>
                      </m:e>
                      <m:sub>
                        <m:r>
                          <a:rPr lang="en-US" sz="2400" i="1">
                            <a:solidFill>
                              <a:schemeClr val="accent5">
                                <a:lumMod val="75000"/>
                              </a:schemeClr>
                            </a:solidFill>
                            <a:latin typeface="Cambria Math" panose="02040503050406030204" pitchFamily="18" charset="0"/>
                          </a:rPr>
                          <m:t>𝑖</m:t>
                        </m:r>
                      </m:sub>
                      <m:sup>
                        <m:r>
                          <a:rPr lang="en-US" sz="2400" i="1">
                            <a:solidFill>
                              <a:schemeClr val="accent5">
                                <a:lumMod val="75000"/>
                              </a:schemeClr>
                            </a:solidFill>
                            <a:latin typeface="Cambria Math" panose="02040503050406030204" pitchFamily="18" charset="0"/>
                          </a:rPr>
                          <m:t>′</m:t>
                        </m:r>
                      </m:sup>
                    </m:sSubSup>
                    <m:r>
                      <a:rPr lang="en-US" sz="2400" i="1">
                        <a:solidFill>
                          <a:schemeClr val="accent5">
                            <a:lumMod val="75000"/>
                          </a:schemeClr>
                        </a:solidFill>
                        <a:latin typeface="Cambria Math" panose="02040503050406030204" pitchFamily="18" charset="0"/>
                      </a:rPr>
                      <m:t>)</m:t>
                    </m:r>
                  </m:oMath>
                </a14:m>
                <a:endParaRPr lang="en-US" sz="2400" dirty="0" err="1">
                  <a:solidFill>
                    <a:srgbClr val="002060"/>
                  </a:solidFill>
                  <a:latin typeface="Candara" panose="020E0502030303020204" pitchFamily="34" charset="0"/>
                </a:endParaRPr>
              </a:p>
            </p:txBody>
          </p:sp>
        </mc:Choice>
        <mc:Fallback xmlns="">
          <p:sp>
            <p:nvSpPr>
              <p:cNvPr id="33" name="TextBox 32">
                <a:extLst>
                  <a:ext uri="{FF2B5EF4-FFF2-40B4-BE49-F238E27FC236}">
                    <a16:creationId xmlns:a16="http://schemas.microsoft.com/office/drawing/2014/main" id="{FF1E105A-0AB3-2F70-7823-D90B7A6291E3}"/>
                  </a:ext>
                </a:extLst>
              </p:cNvPr>
              <p:cNvSpPr txBox="1">
                <a:spLocks noRot="1" noChangeAspect="1" noMove="1" noResize="1" noEditPoints="1" noAdjustHandles="1" noChangeArrowheads="1" noChangeShapeType="1" noTextEdit="1"/>
              </p:cNvSpPr>
              <p:nvPr/>
            </p:nvSpPr>
            <p:spPr>
              <a:xfrm>
                <a:off x="841248" y="2606235"/>
                <a:ext cx="8211865" cy="2678169"/>
              </a:xfrm>
              <a:prstGeom prst="rect">
                <a:avLst/>
              </a:prstGeom>
              <a:blipFill>
                <a:blip r:embed="rId10"/>
                <a:stretch>
                  <a:fillRect l="-1236" t="-1887" b="-3774"/>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BA3AFE77-4C4F-E447-89EA-7E45801D4E0F}"/>
                  </a:ext>
                </a:extLst>
              </p:cNvPr>
              <p:cNvSpPr txBox="1"/>
              <p:nvPr/>
            </p:nvSpPr>
            <p:spPr>
              <a:xfrm>
                <a:off x="841248" y="5643302"/>
                <a:ext cx="3421258" cy="465833"/>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sSub>
                        <m:sSubPr>
                          <m:ctrlPr>
                            <a:rPr lang="en-US" sz="2400" b="0" i="1" smtClean="0">
                              <a:solidFill>
                                <a:schemeClr val="accent5">
                                  <a:lumMod val="75000"/>
                                </a:schemeClr>
                              </a:solidFill>
                              <a:latin typeface="Cambria Math" panose="02040503050406030204" pitchFamily="18" charset="0"/>
                            </a:rPr>
                          </m:ctrlPr>
                        </m:sSubPr>
                        <m:e>
                          <m:r>
                            <a:rPr lang="en-US" sz="2400" b="0" i="1" smtClean="0">
                              <a:solidFill>
                                <a:schemeClr val="accent5">
                                  <a:lumMod val="75000"/>
                                </a:schemeClr>
                              </a:solidFill>
                              <a:latin typeface="Cambria Math" panose="02040503050406030204" pitchFamily="18" charset="0"/>
                            </a:rPr>
                            <m:t>𝑇</m:t>
                          </m:r>
                        </m:e>
                        <m:sub>
                          <m:r>
                            <a:rPr lang="en-US" sz="2400" b="0" i="1" smtClean="0">
                              <a:solidFill>
                                <a:schemeClr val="accent5">
                                  <a:lumMod val="75000"/>
                                </a:schemeClr>
                              </a:solidFill>
                              <a:latin typeface="Cambria Math" panose="02040503050406030204" pitchFamily="18" charset="0"/>
                            </a:rPr>
                            <m:t>1</m:t>
                          </m:r>
                        </m:sub>
                      </m:sSub>
                      <m:r>
                        <a:rPr lang="en-US" sz="2400" b="0" i="1" smtClean="0">
                          <a:solidFill>
                            <a:schemeClr val="accent5">
                              <a:lumMod val="75000"/>
                            </a:schemeClr>
                          </a:solidFill>
                          <a:latin typeface="Cambria Math" panose="02040503050406030204" pitchFamily="18" charset="0"/>
                        </a:rPr>
                        <m:t>≈</m:t>
                      </m:r>
                      <m:r>
                        <a:rPr lang="en-US" sz="2400" b="0" i="1" smtClean="0">
                          <a:solidFill>
                            <a:schemeClr val="accent5">
                              <a:lumMod val="75000"/>
                            </a:schemeClr>
                          </a:solidFill>
                          <a:latin typeface="Cambria Math" panose="02040503050406030204" pitchFamily="18" charset="0"/>
                        </a:rPr>
                        <m:t>𝑆</m:t>
                      </m:r>
                      <m:r>
                        <a:rPr lang="en-US" sz="2400" b="0" i="1" smtClean="0">
                          <a:solidFill>
                            <a:schemeClr val="accent5">
                              <a:lumMod val="75000"/>
                            </a:schemeClr>
                          </a:solidFill>
                          <a:latin typeface="Cambria Math" panose="02040503050406030204" pitchFamily="18" charset="0"/>
                        </a:rPr>
                        <m:t>⋅</m:t>
                      </m:r>
                      <m:sSup>
                        <m:sSupPr>
                          <m:ctrlPr>
                            <a:rPr lang="en-US" sz="2400" b="0" i="1" smtClean="0">
                              <a:solidFill>
                                <a:schemeClr val="accent5">
                                  <a:lumMod val="75000"/>
                                </a:schemeClr>
                              </a:solidFill>
                              <a:latin typeface="Cambria Math" panose="02040503050406030204" pitchFamily="18" charset="0"/>
                            </a:rPr>
                          </m:ctrlPr>
                        </m:sSupPr>
                        <m:e>
                          <m:r>
                            <a:rPr lang="en-US" sz="2400" b="0" i="1" smtClean="0">
                              <a:solidFill>
                                <a:schemeClr val="accent5">
                                  <a:lumMod val="75000"/>
                                </a:schemeClr>
                              </a:solidFill>
                              <a:latin typeface="Cambria Math" panose="02040503050406030204" pitchFamily="18" charset="0"/>
                            </a:rPr>
                            <m:t>2</m:t>
                          </m:r>
                        </m:e>
                        <m:sup>
                          <m:r>
                            <a:rPr lang="en-US" sz="2400" b="0" i="1" smtClean="0">
                              <a:solidFill>
                                <a:schemeClr val="accent5">
                                  <a:lumMod val="75000"/>
                                </a:schemeClr>
                              </a:solidFill>
                              <a:latin typeface="Cambria Math" panose="02040503050406030204" pitchFamily="18" charset="0"/>
                            </a:rPr>
                            <m:t>0.5</m:t>
                          </m:r>
                          <m:r>
                            <a:rPr lang="en-US" sz="2400" b="0" i="1" smtClean="0">
                              <a:solidFill>
                                <a:schemeClr val="accent5">
                                  <a:lumMod val="75000"/>
                                </a:schemeClr>
                              </a:solidFill>
                              <a:latin typeface="Cambria Math" panose="02040503050406030204" pitchFamily="18" charset="0"/>
                            </a:rPr>
                            <m:t>𝑛</m:t>
                          </m:r>
                        </m:sup>
                      </m:sSup>
                      <m:r>
                        <a:rPr lang="en-US" sz="2400" b="0" i="1" smtClean="0">
                          <a:solidFill>
                            <a:schemeClr val="accent5">
                              <a:lumMod val="75000"/>
                            </a:schemeClr>
                          </a:solidFill>
                          <a:latin typeface="Cambria Math" panose="02040503050406030204" pitchFamily="18" charset="0"/>
                        </a:rPr>
                        <m:t>,</m:t>
                      </m:r>
                      <m:sSub>
                        <m:sSubPr>
                          <m:ctrlPr>
                            <a:rPr lang="en-US" sz="2400" b="0" i="1" smtClean="0">
                              <a:solidFill>
                                <a:schemeClr val="accent5">
                                  <a:lumMod val="75000"/>
                                </a:schemeClr>
                              </a:solidFill>
                              <a:latin typeface="Cambria Math" panose="02040503050406030204" pitchFamily="18" charset="0"/>
                            </a:rPr>
                          </m:ctrlPr>
                        </m:sSubPr>
                        <m:e>
                          <m:r>
                            <a:rPr lang="en-US" sz="2400" b="0" i="1" smtClean="0">
                              <a:solidFill>
                                <a:schemeClr val="accent5">
                                  <a:lumMod val="75000"/>
                                </a:schemeClr>
                              </a:solidFill>
                              <a:latin typeface="Cambria Math" panose="02040503050406030204" pitchFamily="18" charset="0"/>
                            </a:rPr>
                            <m:t>𝑇</m:t>
                          </m:r>
                        </m:e>
                        <m:sub>
                          <m:r>
                            <a:rPr lang="en-US" sz="2400" b="0" i="1" smtClean="0">
                              <a:solidFill>
                                <a:schemeClr val="accent5">
                                  <a:lumMod val="75000"/>
                                </a:schemeClr>
                              </a:solidFill>
                              <a:latin typeface="Cambria Math" panose="02040503050406030204" pitchFamily="18" charset="0"/>
                            </a:rPr>
                            <m:t>2</m:t>
                          </m:r>
                        </m:sub>
                      </m:sSub>
                      <m:r>
                        <a:rPr lang="en-US" sz="2400" b="0" i="1" smtClean="0">
                          <a:solidFill>
                            <a:schemeClr val="accent5">
                              <a:lumMod val="75000"/>
                            </a:schemeClr>
                          </a:solidFill>
                          <a:latin typeface="Cambria Math" panose="02040503050406030204" pitchFamily="18" charset="0"/>
                        </a:rPr>
                        <m:t>≈</m:t>
                      </m:r>
                      <m:sSup>
                        <m:sSupPr>
                          <m:ctrlPr>
                            <a:rPr lang="en-US" sz="2400" b="0" i="1" smtClean="0">
                              <a:solidFill>
                                <a:schemeClr val="accent5">
                                  <a:lumMod val="75000"/>
                                </a:schemeClr>
                              </a:solidFill>
                              <a:latin typeface="Cambria Math" panose="02040503050406030204" pitchFamily="18" charset="0"/>
                            </a:rPr>
                          </m:ctrlPr>
                        </m:sSupPr>
                        <m:e>
                          <m:r>
                            <a:rPr lang="en-US" sz="2400" b="0" i="1" smtClean="0">
                              <a:solidFill>
                                <a:schemeClr val="accent5">
                                  <a:lumMod val="75000"/>
                                </a:schemeClr>
                              </a:solidFill>
                              <a:latin typeface="Cambria Math" panose="02040503050406030204" pitchFamily="18" charset="0"/>
                            </a:rPr>
                            <m:t>2</m:t>
                          </m:r>
                        </m:e>
                        <m:sup>
                          <m:r>
                            <a:rPr lang="en-US" sz="2400" b="0" i="1" smtClean="0">
                              <a:solidFill>
                                <a:schemeClr val="accent5">
                                  <a:lumMod val="75000"/>
                                </a:schemeClr>
                              </a:solidFill>
                              <a:latin typeface="Cambria Math" panose="02040503050406030204" pitchFamily="18" charset="0"/>
                            </a:rPr>
                            <m:t>𝑛</m:t>
                          </m:r>
                        </m:sup>
                      </m:sSup>
                      <m:r>
                        <a:rPr lang="en-US" sz="2400" b="0" i="1" smtClean="0">
                          <a:solidFill>
                            <a:schemeClr val="accent5">
                              <a:lumMod val="75000"/>
                            </a:schemeClr>
                          </a:solidFill>
                          <a:latin typeface="Cambria Math" panose="02040503050406030204" pitchFamily="18" charset="0"/>
                        </a:rPr>
                        <m:t>/</m:t>
                      </m:r>
                      <m:r>
                        <a:rPr lang="en-US" sz="2400" b="0" i="1" smtClean="0">
                          <a:solidFill>
                            <a:schemeClr val="accent5">
                              <a:lumMod val="75000"/>
                            </a:schemeClr>
                          </a:solidFill>
                          <a:latin typeface="Cambria Math" panose="02040503050406030204" pitchFamily="18" charset="0"/>
                        </a:rPr>
                        <m:t>𝑆</m:t>
                      </m:r>
                    </m:oMath>
                  </m:oMathPara>
                </a14:m>
                <a:endParaRPr lang="en-US" sz="2400" dirty="0" err="1">
                  <a:solidFill>
                    <a:schemeClr val="accent5">
                      <a:lumMod val="75000"/>
                    </a:schemeClr>
                  </a:solidFill>
                  <a:latin typeface="Candara" panose="020E0502030303020204" pitchFamily="34" charset="0"/>
                </a:endParaRPr>
              </a:p>
            </p:txBody>
          </p:sp>
        </mc:Choice>
        <mc:Fallback xmlns="">
          <p:sp>
            <p:nvSpPr>
              <p:cNvPr id="36" name="TextBox 35">
                <a:extLst>
                  <a:ext uri="{FF2B5EF4-FFF2-40B4-BE49-F238E27FC236}">
                    <a16:creationId xmlns:a16="http://schemas.microsoft.com/office/drawing/2014/main" id="{BA3AFE77-4C4F-E447-89EA-7E45801D4E0F}"/>
                  </a:ext>
                </a:extLst>
              </p:cNvPr>
              <p:cNvSpPr txBox="1">
                <a:spLocks noRot="1" noChangeAspect="1" noMove="1" noResize="1" noEditPoints="1" noAdjustHandles="1" noChangeArrowheads="1" noChangeShapeType="1" noTextEdit="1"/>
              </p:cNvSpPr>
              <p:nvPr/>
            </p:nvSpPr>
            <p:spPr>
              <a:xfrm>
                <a:off x="841248" y="5643302"/>
                <a:ext cx="3421258" cy="465833"/>
              </a:xfrm>
              <a:prstGeom prst="rect">
                <a:avLst/>
              </a:prstGeom>
              <a:blipFill>
                <a:blip r:embed="rId11"/>
                <a:stretch>
                  <a:fillRect b="-1891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5091A2D5-947B-89A5-D66D-7E7D6577C965}"/>
                  </a:ext>
                </a:extLst>
              </p:cNvPr>
              <p:cNvSpPr txBox="1"/>
              <p:nvPr/>
            </p:nvSpPr>
            <p:spPr>
              <a:xfrm>
                <a:off x="5709527" y="5502344"/>
                <a:ext cx="3028073" cy="652679"/>
              </a:xfrm>
              <a:prstGeom prst="rect">
                <a:avLst/>
              </a:prstGeom>
              <a:solidFill>
                <a:srgbClr val="FFFDA2"/>
              </a:solidFill>
              <a:effectLst>
                <a:outerShdw blurRad="50800" dist="38100" dir="2700000" algn="tl" rotWithShape="0">
                  <a:prstClr val="black">
                    <a:alpha val="40000"/>
                  </a:prstClr>
                </a:outerShdw>
              </a:effectLst>
            </p:spPr>
            <p:txBody>
              <a:bodyPr wrap="none" rtlCol="0">
                <a:spAutoFit/>
              </a:bodyPr>
              <a:lstStyle/>
              <a:p>
                <a:pPr algn="l"/>
                <a14:m>
                  <m:oMathPara xmlns:m="http://schemas.openxmlformats.org/officeDocument/2006/math">
                    <m:oMathParaPr>
                      <m:jc m:val="centerGroup"/>
                    </m:oMathParaPr>
                    <m:oMath xmlns:m="http://schemas.openxmlformats.org/officeDocument/2006/math">
                      <m:sSub>
                        <m:sSubPr>
                          <m:ctrlPr>
                            <a:rPr lang="en-US" sz="3600" b="0" i="1" smtClean="0">
                              <a:solidFill>
                                <a:schemeClr val="accent5">
                                  <a:lumMod val="75000"/>
                                </a:schemeClr>
                              </a:solidFill>
                              <a:latin typeface="Cambria Math" panose="02040503050406030204" pitchFamily="18" charset="0"/>
                            </a:rPr>
                          </m:ctrlPr>
                        </m:sSubPr>
                        <m:e>
                          <m:r>
                            <a:rPr lang="en-US" sz="3600" b="0" i="1" smtClean="0">
                              <a:solidFill>
                                <a:schemeClr val="accent5">
                                  <a:lumMod val="75000"/>
                                </a:schemeClr>
                              </a:solidFill>
                              <a:latin typeface="Cambria Math" panose="02040503050406030204" pitchFamily="18" charset="0"/>
                            </a:rPr>
                            <m:t>𝑇</m:t>
                          </m:r>
                        </m:e>
                        <m:sub>
                          <m:r>
                            <a:rPr lang="en-US" sz="3600" b="0" i="1" smtClean="0">
                              <a:solidFill>
                                <a:schemeClr val="accent5">
                                  <a:lumMod val="75000"/>
                                </a:schemeClr>
                              </a:solidFill>
                              <a:latin typeface="Cambria Math" panose="02040503050406030204" pitchFamily="18" charset="0"/>
                            </a:rPr>
                            <m:t>1</m:t>
                          </m:r>
                        </m:sub>
                      </m:sSub>
                      <m:r>
                        <a:rPr lang="en-US" sz="3600" b="0" i="1" smtClean="0">
                          <a:solidFill>
                            <a:schemeClr val="accent5">
                              <a:lumMod val="75000"/>
                            </a:schemeClr>
                          </a:solidFill>
                          <a:latin typeface="Cambria Math" panose="02040503050406030204" pitchFamily="18" charset="0"/>
                        </a:rPr>
                        <m:t>×</m:t>
                      </m:r>
                      <m:sSub>
                        <m:sSubPr>
                          <m:ctrlPr>
                            <a:rPr lang="en-US" sz="3600" b="0" i="1" smtClean="0">
                              <a:solidFill>
                                <a:schemeClr val="accent5">
                                  <a:lumMod val="75000"/>
                                </a:schemeClr>
                              </a:solidFill>
                              <a:latin typeface="Cambria Math" panose="02040503050406030204" pitchFamily="18" charset="0"/>
                            </a:rPr>
                          </m:ctrlPr>
                        </m:sSubPr>
                        <m:e>
                          <m:r>
                            <a:rPr lang="en-US" sz="3600" b="0" i="1" smtClean="0">
                              <a:solidFill>
                                <a:schemeClr val="accent5">
                                  <a:lumMod val="75000"/>
                                </a:schemeClr>
                              </a:solidFill>
                              <a:latin typeface="Cambria Math" panose="02040503050406030204" pitchFamily="18" charset="0"/>
                            </a:rPr>
                            <m:t>𝑇</m:t>
                          </m:r>
                        </m:e>
                        <m:sub>
                          <m:r>
                            <a:rPr lang="en-US" sz="3600" b="0" i="1" smtClean="0">
                              <a:solidFill>
                                <a:schemeClr val="accent5">
                                  <a:lumMod val="75000"/>
                                </a:schemeClr>
                              </a:solidFill>
                              <a:latin typeface="Cambria Math" panose="02040503050406030204" pitchFamily="18" charset="0"/>
                            </a:rPr>
                            <m:t>2</m:t>
                          </m:r>
                        </m:sub>
                      </m:sSub>
                      <m:r>
                        <a:rPr lang="en-US" sz="3600" b="0" i="1" smtClean="0">
                          <a:solidFill>
                            <a:schemeClr val="accent5">
                              <a:lumMod val="75000"/>
                            </a:schemeClr>
                          </a:solidFill>
                          <a:latin typeface="Cambria Math" panose="02040503050406030204" pitchFamily="18" charset="0"/>
                        </a:rPr>
                        <m:t>≈</m:t>
                      </m:r>
                      <m:sSup>
                        <m:sSupPr>
                          <m:ctrlPr>
                            <a:rPr lang="en-US" sz="3600" b="0" i="1" smtClean="0">
                              <a:solidFill>
                                <a:schemeClr val="accent5">
                                  <a:lumMod val="75000"/>
                                </a:schemeClr>
                              </a:solidFill>
                              <a:latin typeface="Cambria Math" panose="02040503050406030204" pitchFamily="18" charset="0"/>
                            </a:rPr>
                          </m:ctrlPr>
                        </m:sSupPr>
                        <m:e>
                          <m:r>
                            <a:rPr lang="en-US" sz="3600" b="0" i="1" smtClean="0">
                              <a:solidFill>
                                <a:schemeClr val="accent5">
                                  <a:lumMod val="75000"/>
                                </a:schemeClr>
                              </a:solidFill>
                              <a:latin typeface="Cambria Math" panose="02040503050406030204" pitchFamily="18" charset="0"/>
                            </a:rPr>
                            <m:t>2</m:t>
                          </m:r>
                        </m:e>
                        <m:sup>
                          <m:r>
                            <a:rPr lang="en-US" sz="3600" b="0" i="1" smtClean="0">
                              <a:solidFill>
                                <a:schemeClr val="accent5">
                                  <a:lumMod val="75000"/>
                                </a:schemeClr>
                              </a:solidFill>
                              <a:latin typeface="Cambria Math" panose="02040503050406030204" pitchFamily="18" charset="0"/>
                            </a:rPr>
                            <m:t>1.5</m:t>
                          </m:r>
                          <m:r>
                            <a:rPr lang="en-US" sz="3600" b="0" i="1" smtClean="0">
                              <a:solidFill>
                                <a:schemeClr val="accent5">
                                  <a:lumMod val="75000"/>
                                </a:schemeClr>
                              </a:solidFill>
                              <a:latin typeface="Cambria Math" panose="02040503050406030204" pitchFamily="18" charset="0"/>
                            </a:rPr>
                            <m:t>𝑛</m:t>
                          </m:r>
                        </m:sup>
                      </m:sSup>
                    </m:oMath>
                  </m:oMathPara>
                </a14:m>
                <a:endParaRPr lang="en-US" sz="3600" dirty="0" err="1">
                  <a:solidFill>
                    <a:schemeClr val="accent5">
                      <a:lumMod val="75000"/>
                    </a:schemeClr>
                  </a:solidFill>
                  <a:latin typeface="Candara" panose="020E0502030303020204" pitchFamily="34" charset="0"/>
                </a:endParaRPr>
              </a:p>
            </p:txBody>
          </p:sp>
        </mc:Choice>
        <mc:Fallback xmlns="">
          <p:sp>
            <p:nvSpPr>
              <p:cNvPr id="9" name="TextBox 8">
                <a:extLst>
                  <a:ext uri="{FF2B5EF4-FFF2-40B4-BE49-F238E27FC236}">
                    <a16:creationId xmlns:a16="http://schemas.microsoft.com/office/drawing/2014/main" id="{5091A2D5-947B-89A5-D66D-7E7D6577C965}"/>
                  </a:ext>
                </a:extLst>
              </p:cNvPr>
              <p:cNvSpPr txBox="1">
                <a:spLocks noRot="1" noChangeAspect="1" noMove="1" noResize="1" noEditPoints="1" noAdjustHandles="1" noChangeArrowheads="1" noChangeShapeType="1" noTextEdit="1"/>
              </p:cNvSpPr>
              <p:nvPr/>
            </p:nvSpPr>
            <p:spPr>
              <a:xfrm>
                <a:off x="5709527" y="5502344"/>
                <a:ext cx="3028073" cy="652679"/>
              </a:xfrm>
              <a:prstGeom prst="rect">
                <a:avLst/>
              </a:prstGeom>
              <a:blipFill>
                <a:blip r:embed="rId12"/>
                <a:stretch>
                  <a:fillRect/>
                </a:stretch>
              </a:blipFill>
              <a:effectLst>
                <a:outerShdw blurRad="50800" dist="38100" dir="2700000" algn="tl" rotWithShape="0">
                  <a:prstClr val="black">
                    <a:alpha val="40000"/>
                  </a:prstClr>
                </a:outerShdw>
              </a:effectLst>
            </p:spPr>
            <p:txBody>
              <a:bodyPr/>
              <a:lstStyle/>
              <a:p>
                <a:r>
                  <a:rPr lang="en-US">
                    <a:noFill/>
                  </a:rPr>
                  <a:t> </a:t>
                </a:r>
              </a:p>
            </p:txBody>
          </p:sp>
        </mc:Fallback>
      </mc:AlternateContent>
      <p:sp>
        <p:nvSpPr>
          <p:cNvPr id="6" name="Oval 5">
            <a:extLst>
              <a:ext uri="{FF2B5EF4-FFF2-40B4-BE49-F238E27FC236}">
                <a16:creationId xmlns:a16="http://schemas.microsoft.com/office/drawing/2014/main" id="{FD153084-FC61-ACA7-614C-8D604437EDA8}"/>
              </a:ext>
            </a:extLst>
          </p:cNvPr>
          <p:cNvSpPr/>
          <p:nvPr/>
        </p:nvSpPr>
        <p:spPr>
          <a:xfrm>
            <a:off x="8027855" y="3703892"/>
            <a:ext cx="181694" cy="181694"/>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8" name="Oval 7">
            <a:extLst>
              <a:ext uri="{FF2B5EF4-FFF2-40B4-BE49-F238E27FC236}">
                <a16:creationId xmlns:a16="http://schemas.microsoft.com/office/drawing/2014/main" id="{977D6FC6-18DD-3939-1F2B-3B159CF9B5CD}"/>
              </a:ext>
            </a:extLst>
          </p:cNvPr>
          <p:cNvSpPr/>
          <p:nvPr/>
        </p:nvSpPr>
        <p:spPr>
          <a:xfrm>
            <a:off x="8022692" y="3002144"/>
            <a:ext cx="181694" cy="181694"/>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18" name="Oval 17">
            <a:extLst>
              <a:ext uri="{FF2B5EF4-FFF2-40B4-BE49-F238E27FC236}">
                <a16:creationId xmlns:a16="http://schemas.microsoft.com/office/drawing/2014/main" id="{2A3CB3C6-60B4-94AD-29C8-FDD8C9099549}"/>
              </a:ext>
            </a:extLst>
          </p:cNvPr>
          <p:cNvSpPr/>
          <p:nvPr/>
        </p:nvSpPr>
        <p:spPr>
          <a:xfrm>
            <a:off x="10111788" y="5036796"/>
            <a:ext cx="181694" cy="181694"/>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Curved Connector 20">
            <a:extLst>
              <a:ext uri="{FF2B5EF4-FFF2-40B4-BE49-F238E27FC236}">
                <a16:creationId xmlns:a16="http://schemas.microsoft.com/office/drawing/2014/main" id="{55F5440C-60CB-4AAB-080E-CA3DBC73DA5C}"/>
              </a:ext>
            </a:extLst>
          </p:cNvPr>
          <p:cNvCxnSpPr>
            <a:cxnSpLocks/>
            <a:stCxn id="6" idx="6"/>
            <a:endCxn id="8" idx="6"/>
          </p:cNvCxnSpPr>
          <p:nvPr/>
        </p:nvCxnSpPr>
        <p:spPr>
          <a:xfrm flipH="1" flipV="1">
            <a:off x="8204386" y="3092991"/>
            <a:ext cx="5163" cy="701748"/>
          </a:xfrm>
          <a:prstGeom prst="curvedConnector3">
            <a:avLst>
              <a:gd name="adj1" fmla="val -4427658"/>
            </a:avLst>
          </a:prstGeom>
          <a:ln>
            <a:solidFill>
              <a:schemeClr val="tx1"/>
            </a:solidFill>
            <a:headEnd type="none" w="med" len="med"/>
            <a:tailEnd type="triangle"/>
          </a:ln>
          <a:effectLst/>
        </p:spPr>
        <p:style>
          <a:lnRef idx="2">
            <a:schemeClr val="accent1"/>
          </a:lnRef>
          <a:fillRef idx="0">
            <a:schemeClr val="accent1"/>
          </a:fillRef>
          <a:effectRef idx="1">
            <a:schemeClr val="accent1"/>
          </a:effectRef>
          <a:fontRef idx="minor">
            <a:schemeClr val="tx1"/>
          </a:fontRef>
        </p:style>
      </p:cxnSp>
      <p:cxnSp>
        <p:nvCxnSpPr>
          <p:cNvPr id="30" name="Curved Connector 29">
            <a:extLst>
              <a:ext uri="{FF2B5EF4-FFF2-40B4-BE49-F238E27FC236}">
                <a16:creationId xmlns:a16="http://schemas.microsoft.com/office/drawing/2014/main" id="{CA84241D-0C1C-CF47-4CDA-3285173092AC}"/>
              </a:ext>
            </a:extLst>
          </p:cNvPr>
          <p:cNvCxnSpPr>
            <a:cxnSpLocks/>
            <a:stCxn id="6" idx="2"/>
            <a:endCxn id="8" idx="2"/>
          </p:cNvCxnSpPr>
          <p:nvPr/>
        </p:nvCxnSpPr>
        <p:spPr>
          <a:xfrm rot="10800000">
            <a:off x="8022693" y="3092991"/>
            <a:ext cx="5163" cy="701748"/>
          </a:xfrm>
          <a:prstGeom prst="curvedConnector3">
            <a:avLst>
              <a:gd name="adj1" fmla="val 4527658"/>
            </a:avLst>
          </a:prstGeom>
          <a:ln>
            <a:solidFill>
              <a:schemeClr val="tx1"/>
            </a:solidFill>
            <a:headEnd type="none" w="med" len="med"/>
            <a:tailEnd type="triangle"/>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0C1ED3A6-2106-4E30-8B1D-70691973347F}"/>
                  </a:ext>
                </a:extLst>
              </p:cNvPr>
              <p:cNvSpPr txBox="1"/>
              <p:nvPr/>
            </p:nvSpPr>
            <p:spPr>
              <a:xfrm>
                <a:off x="7441150" y="2969546"/>
                <a:ext cx="372794" cy="307777"/>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sSub>
                        <m:sSubPr>
                          <m:ctrlPr>
                            <a:rPr lang="en-US" sz="2000" b="0" i="1" smtClean="0">
                              <a:solidFill>
                                <a:schemeClr val="accent5">
                                  <a:lumMod val="75000"/>
                                </a:schemeClr>
                              </a:solidFill>
                              <a:latin typeface="Cambria Math" panose="02040503050406030204" pitchFamily="18" charset="0"/>
                              <a:ea typeface="Helvetica" charset="0"/>
                              <a:cs typeface="Helvetica" charset="0"/>
                            </a:rPr>
                          </m:ctrlPr>
                        </m:sSubPr>
                        <m:e>
                          <m:r>
                            <a:rPr lang="en-US" sz="2000" b="0" i="1" smtClean="0">
                              <a:solidFill>
                                <a:schemeClr val="accent5">
                                  <a:lumMod val="75000"/>
                                </a:schemeClr>
                              </a:solidFill>
                              <a:latin typeface="Cambria Math" panose="02040503050406030204" pitchFamily="18" charset="0"/>
                              <a:ea typeface="Helvetica" charset="0"/>
                              <a:cs typeface="Helvetica" charset="0"/>
                            </a:rPr>
                            <m:t>𝑀</m:t>
                          </m:r>
                        </m:e>
                        <m:sub>
                          <m:r>
                            <a:rPr lang="en-US" sz="2000" b="0" i="1" smtClean="0">
                              <a:solidFill>
                                <a:schemeClr val="accent5">
                                  <a:lumMod val="75000"/>
                                </a:schemeClr>
                              </a:solidFill>
                              <a:latin typeface="Cambria Math" panose="02040503050406030204" pitchFamily="18" charset="0"/>
                              <a:ea typeface="Helvetica" charset="0"/>
                              <a:cs typeface="Helvetica" charset="0"/>
                            </a:rPr>
                            <m:t>1</m:t>
                          </m:r>
                        </m:sub>
                      </m:sSub>
                    </m:oMath>
                  </m:oMathPara>
                </a14:m>
                <a:endParaRPr lang="en-US" sz="2000" b="0" dirty="0" err="1">
                  <a:solidFill>
                    <a:schemeClr val="accent5">
                      <a:lumMod val="75000"/>
                    </a:schemeClr>
                  </a:solidFill>
                  <a:latin typeface="Candara" panose="020E0502030303020204" pitchFamily="34" charset="0"/>
                  <a:ea typeface="Helvetica" charset="0"/>
                  <a:cs typeface="Helvetica" charset="0"/>
                </a:endParaRPr>
              </a:p>
            </p:txBody>
          </p:sp>
        </mc:Choice>
        <mc:Fallback xmlns="">
          <p:sp>
            <p:nvSpPr>
              <p:cNvPr id="35" name="TextBox 34">
                <a:extLst>
                  <a:ext uri="{FF2B5EF4-FFF2-40B4-BE49-F238E27FC236}">
                    <a16:creationId xmlns:a16="http://schemas.microsoft.com/office/drawing/2014/main" id="{0C1ED3A6-2106-4E30-8B1D-70691973347F}"/>
                  </a:ext>
                </a:extLst>
              </p:cNvPr>
              <p:cNvSpPr txBox="1">
                <a:spLocks noRot="1" noChangeAspect="1" noMove="1" noResize="1" noEditPoints="1" noAdjustHandles="1" noChangeArrowheads="1" noChangeShapeType="1" noTextEdit="1"/>
              </p:cNvSpPr>
              <p:nvPr/>
            </p:nvSpPr>
            <p:spPr>
              <a:xfrm>
                <a:off x="7441150" y="2969546"/>
                <a:ext cx="372794" cy="307777"/>
              </a:xfrm>
              <a:prstGeom prst="rect">
                <a:avLst/>
              </a:prstGeom>
              <a:blipFill>
                <a:blip r:embed="rId13"/>
                <a:stretch>
                  <a:fillRect l="-16667" r="-3333" b="-115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FF8E76EF-F8B4-93F8-DCEF-D2E16D1F5BA9}"/>
                  </a:ext>
                </a:extLst>
              </p:cNvPr>
              <p:cNvSpPr txBox="1"/>
              <p:nvPr/>
            </p:nvSpPr>
            <p:spPr>
              <a:xfrm>
                <a:off x="8372877" y="2969546"/>
                <a:ext cx="372794" cy="307777"/>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sSubSup>
                        <m:sSubSupPr>
                          <m:ctrlPr>
                            <a:rPr lang="en-US" sz="2000" b="0" i="1" smtClean="0">
                              <a:solidFill>
                                <a:schemeClr val="accent5">
                                  <a:lumMod val="75000"/>
                                </a:schemeClr>
                              </a:solidFill>
                              <a:latin typeface="Cambria Math" panose="02040503050406030204" pitchFamily="18" charset="0"/>
                              <a:ea typeface="Helvetica" charset="0"/>
                              <a:cs typeface="Helvetica" charset="0"/>
                            </a:rPr>
                          </m:ctrlPr>
                        </m:sSubSupPr>
                        <m:e>
                          <m:r>
                            <a:rPr lang="en-US" sz="2000" b="0" i="1" smtClean="0">
                              <a:solidFill>
                                <a:schemeClr val="accent5">
                                  <a:lumMod val="75000"/>
                                </a:schemeClr>
                              </a:solidFill>
                              <a:latin typeface="Cambria Math" panose="02040503050406030204" pitchFamily="18" charset="0"/>
                              <a:ea typeface="Helvetica" charset="0"/>
                              <a:cs typeface="Helvetica" charset="0"/>
                            </a:rPr>
                            <m:t>𝑀</m:t>
                          </m:r>
                        </m:e>
                        <m:sub>
                          <m:r>
                            <a:rPr lang="en-US" sz="2000" b="0" i="1" smtClean="0">
                              <a:solidFill>
                                <a:schemeClr val="accent5">
                                  <a:lumMod val="75000"/>
                                </a:schemeClr>
                              </a:solidFill>
                              <a:latin typeface="Cambria Math" panose="02040503050406030204" pitchFamily="18" charset="0"/>
                              <a:ea typeface="Helvetica" charset="0"/>
                              <a:cs typeface="Helvetica" charset="0"/>
                            </a:rPr>
                            <m:t>1</m:t>
                          </m:r>
                        </m:sub>
                        <m:sup>
                          <m:r>
                            <a:rPr lang="en-US" sz="2000" b="0" i="1" smtClean="0">
                              <a:solidFill>
                                <a:schemeClr val="accent5">
                                  <a:lumMod val="75000"/>
                                </a:schemeClr>
                              </a:solidFill>
                              <a:latin typeface="Cambria Math" panose="02040503050406030204" pitchFamily="18" charset="0"/>
                              <a:ea typeface="Helvetica" charset="0"/>
                              <a:cs typeface="Helvetica" charset="0"/>
                            </a:rPr>
                            <m:t>′</m:t>
                          </m:r>
                        </m:sup>
                      </m:sSubSup>
                    </m:oMath>
                  </m:oMathPara>
                </a14:m>
                <a:endParaRPr lang="en-US" sz="2000" b="0" dirty="0" err="1">
                  <a:solidFill>
                    <a:schemeClr val="accent5">
                      <a:lumMod val="75000"/>
                    </a:schemeClr>
                  </a:solidFill>
                  <a:latin typeface="Candara" panose="020E0502030303020204" pitchFamily="34" charset="0"/>
                  <a:ea typeface="Helvetica" charset="0"/>
                  <a:cs typeface="Helvetica" charset="0"/>
                </a:endParaRPr>
              </a:p>
            </p:txBody>
          </p:sp>
        </mc:Choice>
        <mc:Fallback xmlns="">
          <p:sp>
            <p:nvSpPr>
              <p:cNvPr id="37" name="TextBox 36">
                <a:extLst>
                  <a:ext uri="{FF2B5EF4-FFF2-40B4-BE49-F238E27FC236}">
                    <a16:creationId xmlns:a16="http://schemas.microsoft.com/office/drawing/2014/main" id="{FF8E76EF-F8B4-93F8-DCEF-D2E16D1F5BA9}"/>
                  </a:ext>
                </a:extLst>
              </p:cNvPr>
              <p:cNvSpPr txBox="1">
                <a:spLocks noRot="1" noChangeAspect="1" noMove="1" noResize="1" noEditPoints="1" noAdjustHandles="1" noChangeArrowheads="1" noChangeShapeType="1" noTextEdit="1"/>
              </p:cNvSpPr>
              <p:nvPr/>
            </p:nvSpPr>
            <p:spPr>
              <a:xfrm>
                <a:off x="8372877" y="2969546"/>
                <a:ext cx="372794" cy="307777"/>
              </a:xfrm>
              <a:prstGeom prst="rect">
                <a:avLst/>
              </a:prstGeom>
              <a:blipFill>
                <a:blip r:embed="rId14"/>
                <a:stretch>
                  <a:fillRect l="-16667" r="-6667" b="-1538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B96C9826-AC31-9D5B-7B8B-4A4919856FDB}"/>
                  </a:ext>
                </a:extLst>
              </p:cNvPr>
              <p:cNvSpPr txBox="1"/>
              <p:nvPr/>
            </p:nvSpPr>
            <p:spPr>
              <a:xfrm>
                <a:off x="7808587" y="3767040"/>
                <a:ext cx="312458" cy="307777"/>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sSub>
                        <m:sSubPr>
                          <m:ctrlPr>
                            <a:rPr lang="en-US" sz="2000" b="0" i="1" smtClean="0">
                              <a:solidFill>
                                <a:schemeClr val="accent5">
                                  <a:lumMod val="75000"/>
                                </a:schemeClr>
                              </a:solidFill>
                              <a:latin typeface="Cambria Math" panose="02040503050406030204" pitchFamily="18" charset="0"/>
                              <a:ea typeface="Helvetica" charset="0"/>
                              <a:cs typeface="Helvetica" charset="0"/>
                            </a:rPr>
                          </m:ctrlPr>
                        </m:sSubPr>
                        <m:e>
                          <m:r>
                            <a:rPr lang="en-US" sz="2000" b="0" i="1" smtClean="0">
                              <a:solidFill>
                                <a:schemeClr val="accent5">
                                  <a:lumMod val="75000"/>
                                </a:schemeClr>
                              </a:solidFill>
                              <a:latin typeface="Cambria Math" panose="02040503050406030204" pitchFamily="18" charset="0"/>
                              <a:ea typeface="Helvetica" charset="0"/>
                              <a:cs typeface="Helvetica" charset="0"/>
                            </a:rPr>
                            <m:t>𝑎</m:t>
                          </m:r>
                        </m:e>
                        <m:sub>
                          <m:r>
                            <a:rPr lang="en-US" sz="2000" b="0" i="1" smtClean="0">
                              <a:solidFill>
                                <a:schemeClr val="accent5">
                                  <a:lumMod val="75000"/>
                                </a:schemeClr>
                              </a:solidFill>
                              <a:latin typeface="Cambria Math" panose="02040503050406030204" pitchFamily="18" charset="0"/>
                              <a:ea typeface="Helvetica" charset="0"/>
                              <a:cs typeface="Helvetica" charset="0"/>
                            </a:rPr>
                            <m:t>1</m:t>
                          </m:r>
                        </m:sub>
                      </m:sSub>
                    </m:oMath>
                  </m:oMathPara>
                </a14:m>
                <a:endParaRPr lang="en-US" sz="2000" b="0" dirty="0" err="1">
                  <a:solidFill>
                    <a:schemeClr val="accent5">
                      <a:lumMod val="75000"/>
                    </a:schemeClr>
                  </a:solidFill>
                  <a:latin typeface="Candara" panose="020E0502030303020204" pitchFamily="34" charset="0"/>
                  <a:ea typeface="Helvetica" charset="0"/>
                  <a:cs typeface="Helvetica" charset="0"/>
                </a:endParaRPr>
              </a:p>
            </p:txBody>
          </p:sp>
        </mc:Choice>
        <mc:Fallback xmlns="">
          <p:sp>
            <p:nvSpPr>
              <p:cNvPr id="38" name="TextBox 37">
                <a:extLst>
                  <a:ext uri="{FF2B5EF4-FFF2-40B4-BE49-F238E27FC236}">
                    <a16:creationId xmlns:a16="http://schemas.microsoft.com/office/drawing/2014/main" id="{B96C9826-AC31-9D5B-7B8B-4A4919856FDB}"/>
                  </a:ext>
                </a:extLst>
              </p:cNvPr>
              <p:cNvSpPr txBox="1">
                <a:spLocks noRot="1" noChangeAspect="1" noMove="1" noResize="1" noEditPoints="1" noAdjustHandles="1" noChangeArrowheads="1" noChangeShapeType="1" noTextEdit="1"/>
              </p:cNvSpPr>
              <p:nvPr/>
            </p:nvSpPr>
            <p:spPr>
              <a:xfrm>
                <a:off x="7808587" y="3767040"/>
                <a:ext cx="312458" cy="307777"/>
              </a:xfrm>
              <a:prstGeom prst="rect">
                <a:avLst/>
              </a:prstGeom>
              <a:blipFill>
                <a:blip r:embed="rId15"/>
                <a:stretch>
                  <a:fillRect l="-7692" r="-3846" b="-16000"/>
                </a:stretch>
              </a:blipFill>
            </p:spPr>
            <p:txBody>
              <a:bodyPr/>
              <a:lstStyle/>
              <a:p>
                <a:r>
                  <a:rPr lang="en-US">
                    <a:noFill/>
                  </a:rPr>
                  <a:t> </a:t>
                </a:r>
              </a:p>
            </p:txBody>
          </p:sp>
        </mc:Fallback>
      </mc:AlternateContent>
      <p:sp>
        <p:nvSpPr>
          <p:cNvPr id="39" name="Oval 38">
            <a:extLst>
              <a:ext uri="{FF2B5EF4-FFF2-40B4-BE49-F238E27FC236}">
                <a16:creationId xmlns:a16="http://schemas.microsoft.com/office/drawing/2014/main" id="{5F461864-1623-57B5-BC8B-7BE560C64580}"/>
              </a:ext>
            </a:extLst>
          </p:cNvPr>
          <p:cNvSpPr/>
          <p:nvPr/>
        </p:nvSpPr>
        <p:spPr>
          <a:xfrm>
            <a:off x="11124634" y="3706121"/>
            <a:ext cx="181694" cy="181694"/>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40" name="Oval 39">
            <a:extLst>
              <a:ext uri="{FF2B5EF4-FFF2-40B4-BE49-F238E27FC236}">
                <a16:creationId xmlns:a16="http://schemas.microsoft.com/office/drawing/2014/main" id="{3187297F-98B9-7D56-6A09-32A06475B295}"/>
              </a:ext>
            </a:extLst>
          </p:cNvPr>
          <p:cNvSpPr/>
          <p:nvPr/>
        </p:nvSpPr>
        <p:spPr>
          <a:xfrm>
            <a:off x="11119471" y="3004373"/>
            <a:ext cx="181694" cy="181694"/>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cxnSp>
        <p:nvCxnSpPr>
          <p:cNvPr id="41" name="Curved Connector 40">
            <a:extLst>
              <a:ext uri="{FF2B5EF4-FFF2-40B4-BE49-F238E27FC236}">
                <a16:creationId xmlns:a16="http://schemas.microsoft.com/office/drawing/2014/main" id="{5BD9AC43-7B12-B32E-A990-36D8865DC304}"/>
              </a:ext>
            </a:extLst>
          </p:cNvPr>
          <p:cNvCxnSpPr>
            <a:cxnSpLocks/>
            <a:stCxn id="39" idx="6"/>
            <a:endCxn id="40" idx="6"/>
          </p:cNvCxnSpPr>
          <p:nvPr/>
        </p:nvCxnSpPr>
        <p:spPr>
          <a:xfrm flipH="1" flipV="1">
            <a:off x="11301165" y="3095220"/>
            <a:ext cx="5163" cy="701748"/>
          </a:xfrm>
          <a:prstGeom prst="curvedConnector3">
            <a:avLst>
              <a:gd name="adj1" fmla="val -4427658"/>
            </a:avLst>
          </a:prstGeom>
          <a:ln>
            <a:solidFill>
              <a:schemeClr val="tx1"/>
            </a:solidFill>
            <a:headEnd type="none" w="med" len="med"/>
            <a:tailEnd type="triangle"/>
          </a:ln>
          <a:effectLst/>
        </p:spPr>
        <p:style>
          <a:lnRef idx="2">
            <a:schemeClr val="accent1"/>
          </a:lnRef>
          <a:fillRef idx="0">
            <a:schemeClr val="accent1"/>
          </a:fillRef>
          <a:effectRef idx="1">
            <a:schemeClr val="accent1"/>
          </a:effectRef>
          <a:fontRef idx="minor">
            <a:schemeClr val="tx1"/>
          </a:fontRef>
        </p:style>
      </p:cxnSp>
      <p:cxnSp>
        <p:nvCxnSpPr>
          <p:cNvPr id="42" name="Curved Connector 41">
            <a:extLst>
              <a:ext uri="{FF2B5EF4-FFF2-40B4-BE49-F238E27FC236}">
                <a16:creationId xmlns:a16="http://schemas.microsoft.com/office/drawing/2014/main" id="{F84AC3B8-83BA-44A5-14F4-84E73AC7CB47}"/>
              </a:ext>
            </a:extLst>
          </p:cNvPr>
          <p:cNvCxnSpPr>
            <a:cxnSpLocks/>
            <a:stCxn id="39" idx="2"/>
            <a:endCxn id="40" idx="2"/>
          </p:cNvCxnSpPr>
          <p:nvPr/>
        </p:nvCxnSpPr>
        <p:spPr>
          <a:xfrm rot="10800000">
            <a:off x="11119472" y="3095220"/>
            <a:ext cx="5163" cy="701748"/>
          </a:xfrm>
          <a:prstGeom prst="curvedConnector3">
            <a:avLst>
              <a:gd name="adj1" fmla="val 4527658"/>
            </a:avLst>
          </a:prstGeom>
          <a:ln>
            <a:solidFill>
              <a:schemeClr val="tx1"/>
            </a:solidFill>
            <a:headEnd type="none" w="med" len="med"/>
            <a:tailEnd type="triangle"/>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053C6F7D-9335-D39A-2410-6D08726AE4D9}"/>
                  </a:ext>
                </a:extLst>
              </p:cNvPr>
              <p:cNvSpPr txBox="1"/>
              <p:nvPr/>
            </p:nvSpPr>
            <p:spPr>
              <a:xfrm>
                <a:off x="10564985" y="2962872"/>
                <a:ext cx="372794" cy="307777"/>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sSub>
                        <m:sSubPr>
                          <m:ctrlPr>
                            <a:rPr lang="en-US" sz="2000" b="0" i="1" smtClean="0">
                              <a:solidFill>
                                <a:schemeClr val="accent5">
                                  <a:lumMod val="75000"/>
                                </a:schemeClr>
                              </a:solidFill>
                              <a:latin typeface="Cambria Math" panose="02040503050406030204" pitchFamily="18" charset="0"/>
                              <a:ea typeface="Helvetica" charset="0"/>
                              <a:cs typeface="Helvetica" charset="0"/>
                            </a:rPr>
                          </m:ctrlPr>
                        </m:sSubPr>
                        <m:e>
                          <m:r>
                            <a:rPr lang="en-US" sz="2000" b="0" i="1" smtClean="0">
                              <a:solidFill>
                                <a:schemeClr val="accent5">
                                  <a:lumMod val="75000"/>
                                </a:schemeClr>
                              </a:solidFill>
                              <a:latin typeface="Cambria Math" panose="02040503050406030204" pitchFamily="18" charset="0"/>
                              <a:ea typeface="Helvetica" charset="0"/>
                              <a:cs typeface="Helvetica" charset="0"/>
                            </a:rPr>
                            <m:t>𝑀</m:t>
                          </m:r>
                        </m:e>
                        <m:sub>
                          <m:r>
                            <a:rPr lang="en-US" sz="2000" b="0" i="1" smtClean="0">
                              <a:solidFill>
                                <a:schemeClr val="accent5">
                                  <a:lumMod val="75000"/>
                                </a:schemeClr>
                              </a:solidFill>
                              <a:latin typeface="Cambria Math" panose="02040503050406030204" pitchFamily="18" charset="0"/>
                              <a:ea typeface="Helvetica" charset="0"/>
                              <a:cs typeface="Helvetica" charset="0"/>
                            </a:rPr>
                            <m:t>𝑆</m:t>
                          </m:r>
                        </m:sub>
                      </m:sSub>
                    </m:oMath>
                  </m:oMathPara>
                </a14:m>
                <a:endParaRPr lang="en-US" sz="2000" b="0" dirty="0" err="1">
                  <a:solidFill>
                    <a:schemeClr val="accent5">
                      <a:lumMod val="75000"/>
                    </a:schemeClr>
                  </a:solidFill>
                  <a:latin typeface="Candara" panose="020E0502030303020204" pitchFamily="34" charset="0"/>
                  <a:ea typeface="Helvetica" charset="0"/>
                  <a:cs typeface="Helvetica" charset="0"/>
                </a:endParaRPr>
              </a:p>
            </p:txBody>
          </p:sp>
        </mc:Choice>
        <mc:Fallback xmlns="">
          <p:sp>
            <p:nvSpPr>
              <p:cNvPr id="43" name="TextBox 42">
                <a:extLst>
                  <a:ext uri="{FF2B5EF4-FFF2-40B4-BE49-F238E27FC236}">
                    <a16:creationId xmlns:a16="http://schemas.microsoft.com/office/drawing/2014/main" id="{053C6F7D-9335-D39A-2410-6D08726AE4D9}"/>
                  </a:ext>
                </a:extLst>
              </p:cNvPr>
              <p:cNvSpPr txBox="1">
                <a:spLocks noRot="1" noChangeAspect="1" noMove="1" noResize="1" noEditPoints="1" noAdjustHandles="1" noChangeArrowheads="1" noChangeShapeType="1" noTextEdit="1"/>
              </p:cNvSpPr>
              <p:nvPr/>
            </p:nvSpPr>
            <p:spPr>
              <a:xfrm>
                <a:off x="10564985" y="2962872"/>
                <a:ext cx="372794" cy="307777"/>
              </a:xfrm>
              <a:prstGeom prst="rect">
                <a:avLst/>
              </a:prstGeom>
              <a:blipFill>
                <a:blip r:embed="rId16"/>
                <a:stretch>
                  <a:fillRect l="-12903" r="-3226" b="-16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E705647A-94B8-0CB8-803B-D51F52D2E995}"/>
                  </a:ext>
                </a:extLst>
              </p:cNvPr>
              <p:cNvSpPr txBox="1"/>
              <p:nvPr/>
            </p:nvSpPr>
            <p:spPr>
              <a:xfrm>
                <a:off x="11556836" y="2958579"/>
                <a:ext cx="372794" cy="307777"/>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sSubSup>
                        <m:sSubSupPr>
                          <m:ctrlPr>
                            <a:rPr lang="en-US" sz="2000" b="0" i="1" smtClean="0">
                              <a:solidFill>
                                <a:schemeClr val="accent5">
                                  <a:lumMod val="75000"/>
                                </a:schemeClr>
                              </a:solidFill>
                              <a:latin typeface="Cambria Math" panose="02040503050406030204" pitchFamily="18" charset="0"/>
                              <a:ea typeface="Helvetica" charset="0"/>
                              <a:cs typeface="Helvetica" charset="0"/>
                            </a:rPr>
                          </m:ctrlPr>
                        </m:sSubSupPr>
                        <m:e>
                          <m:r>
                            <a:rPr lang="en-US" sz="2000" b="0" i="1" smtClean="0">
                              <a:solidFill>
                                <a:schemeClr val="accent5">
                                  <a:lumMod val="75000"/>
                                </a:schemeClr>
                              </a:solidFill>
                              <a:latin typeface="Cambria Math" panose="02040503050406030204" pitchFamily="18" charset="0"/>
                              <a:ea typeface="Helvetica" charset="0"/>
                              <a:cs typeface="Helvetica" charset="0"/>
                            </a:rPr>
                            <m:t>𝑀</m:t>
                          </m:r>
                        </m:e>
                        <m:sub>
                          <m:r>
                            <a:rPr lang="en-US" sz="2000" b="0" i="1" smtClean="0">
                              <a:solidFill>
                                <a:schemeClr val="accent5">
                                  <a:lumMod val="75000"/>
                                </a:schemeClr>
                              </a:solidFill>
                              <a:latin typeface="Cambria Math" panose="02040503050406030204" pitchFamily="18" charset="0"/>
                              <a:ea typeface="Helvetica" charset="0"/>
                              <a:cs typeface="Helvetica" charset="0"/>
                            </a:rPr>
                            <m:t>𝑆</m:t>
                          </m:r>
                        </m:sub>
                        <m:sup>
                          <m:r>
                            <a:rPr lang="en-US" sz="2000" b="0" i="1" smtClean="0">
                              <a:solidFill>
                                <a:schemeClr val="accent5">
                                  <a:lumMod val="75000"/>
                                </a:schemeClr>
                              </a:solidFill>
                              <a:latin typeface="Cambria Math" panose="02040503050406030204" pitchFamily="18" charset="0"/>
                              <a:ea typeface="Helvetica" charset="0"/>
                              <a:cs typeface="Helvetica" charset="0"/>
                            </a:rPr>
                            <m:t>′</m:t>
                          </m:r>
                        </m:sup>
                      </m:sSubSup>
                    </m:oMath>
                  </m:oMathPara>
                </a14:m>
                <a:endParaRPr lang="en-US" sz="2000" b="0" dirty="0" err="1">
                  <a:solidFill>
                    <a:schemeClr val="accent5">
                      <a:lumMod val="75000"/>
                    </a:schemeClr>
                  </a:solidFill>
                  <a:latin typeface="Candara" panose="020E0502030303020204" pitchFamily="34" charset="0"/>
                  <a:ea typeface="Helvetica" charset="0"/>
                  <a:cs typeface="Helvetica" charset="0"/>
                </a:endParaRPr>
              </a:p>
            </p:txBody>
          </p:sp>
        </mc:Choice>
        <mc:Fallback xmlns="">
          <p:sp>
            <p:nvSpPr>
              <p:cNvPr id="44" name="TextBox 43">
                <a:extLst>
                  <a:ext uri="{FF2B5EF4-FFF2-40B4-BE49-F238E27FC236}">
                    <a16:creationId xmlns:a16="http://schemas.microsoft.com/office/drawing/2014/main" id="{E705647A-94B8-0CB8-803B-D51F52D2E995}"/>
                  </a:ext>
                </a:extLst>
              </p:cNvPr>
              <p:cNvSpPr txBox="1">
                <a:spLocks noRot="1" noChangeAspect="1" noMove="1" noResize="1" noEditPoints="1" noAdjustHandles="1" noChangeArrowheads="1" noChangeShapeType="1" noTextEdit="1"/>
              </p:cNvSpPr>
              <p:nvPr/>
            </p:nvSpPr>
            <p:spPr>
              <a:xfrm>
                <a:off x="11556836" y="2958579"/>
                <a:ext cx="372794" cy="307777"/>
              </a:xfrm>
              <a:prstGeom prst="rect">
                <a:avLst/>
              </a:prstGeom>
              <a:blipFill>
                <a:blip r:embed="rId17"/>
                <a:stretch>
                  <a:fillRect l="-16667" r="-3333" b="-1923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1319081F-29CD-8435-7F84-A873B19DB96F}"/>
                  </a:ext>
                </a:extLst>
              </p:cNvPr>
              <p:cNvSpPr txBox="1"/>
              <p:nvPr/>
            </p:nvSpPr>
            <p:spPr>
              <a:xfrm>
                <a:off x="10863801" y="3769269"/>
                <a:ext cx="312458" cy="307777"/>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sSub>
                        <m:sSubPr>
                          <m:ctrlPr>
                            <a:rPr lang="en-US" sz="2000" b="0" i="1" smtClean="0">
                              <a:solidFill>
                                <a:schemeClr val="accent5">
                                  <a:lumMod val="75000"/>
                                </a:schemeClr>
                              </a:solidFill>
                              <a:latin typeface="Cambria Math" panose="02040503050406030204" pitchFamily="18" charset="0"/>
                              <a:ea typeface="Helvetica" charset="0"/>
                              <a:cs typeface="Helvetica" charset="0"/>
                            </a:rPr>
                          </m:ctrlPr>
                        </m:sSubPr>
                        <m:e>
                          <m:r>
                            <a:rPr lang="en-US" sz="2000" b="0" i="1" smtClean="0">
                              <a:solidFill>
                                <a:schemeClr val="accent5">
                                  <a:lumMod val="75000"/>
                                </a:schemeClr>
                              </a:solidFill>
                              <a:latin typeface="Cambria Math" panose="02040503050406030204" pitchFamily="18" charset="0"/>
                              <a:ea typeface="Helvetica" charset="0"/>
                              <a:cs typeface="Helvetica" charset="0"/>
                            </a:rPr>
                            <m:t>𝑎</m:t>
                          </m:r>
                        </m:e>
                        <m:sub>
                          <m:r>
                            <a:rPr lang="en-US" sz="2000" b="0" i="1" smtClean="0">
                              <a:solidFill>
                                <a:schemeClr val="accent5">
                                  <a:lumMod val="75000"/>
                                </a:schemeClr>
                              </a:solidFill>
                              <a:latin typeface="Cambria Math" panose="02040503050406030204" pitchFamily="18" charset="0"/>
                              <a:ea typeface="Helvetica" charset="0"/>
                              <a:cs typeface="Helvetica" charset="0"/>
                            </a:rPr>
                            <m:t>𝑆</m:t>
                          </m:r>
                        </m:sub>
                      </m:sSub>
                    </m:oMath>
                  </m:oMathPara>
                </a14:m>
                <a:endParaRPr lang="en-US" sz="2000" b="0" dirty="0" err="1">
                  <a:solidFill>
                    <a:schemeClr val="accent5">
                      <a:lumMod val="75000"/>
                    </a:schemeClr>
                  </a:solidFill>
                  <a:latin typeface="Candara" panose="020E0502030303020204" pitchFamily="34" charset="0"/>
                  <a:ea typeface="Helvetica" charset="0"/>
                  <a:cs typeface="Helvetica" charset="0"/>
                </a:endParaRPr>
              </a:p>
            </p:txBody>
          </p:sp>
        </mc:Choice>
        <mc:Fallback xmlns="">
          <p:sp>
            <p:nvSpPr>
              <p:cNvPr id="45" name="TextBox 44">
                <a:extLst>
                  <a:ext uri="{FF2B5EF4-FFF2-40B4-BE49-F238E27FC236}">
                    <a16:creationId xmlns:a16="http://schemas.microsoft.com/office/drawing/2014/main" id="{1319081F-29CD-8435-7F84-A873B19DB96F}"/>
                  </a:ext>
                </a:extLst>
              </p:cNvPr>
              <p:cNvSpPr txBox="1">
                <a:spLocks noRot="1" noChangeAspect="1" noMove="1" noResize="1" noEditPoints="1" noAdjustHandles="1" noChangeArrowheads="1" noChangeShapeType="1" noTextEdit="1"/>
              </p:cNvSpPr>
              <p:nvPr/>
            </p:nvSpPr>
            <p:spPr>
              <a:xfrm>
                <a:off x="10863801" y="3769269"/>
                <a:ext cx="312458" cy="307777"/>
              </a:xfrm>
              <a:prstGeom prst="rect">
                <a:avLst/>
              </a:prstGeom>
              <a:blipFill>
                <a:blip r:embed="rId18"/>
                <a:stretch>
                  <a:fillRect l="-12000" r="-8000" b="-11538"/>
                </a:stretch>
              </a:blipFill>
            </p:spPr>
            <p:txBody>
              <a:bodyPr/>
              <a:lstStyle/>
              <a:p>
                <a:r>
                  <a:rPr lang="en-US">
                    <a:noFill/>
                  </a:rPr>
                  <a:t> </a:t>
                </a:r>
              </a:p>
            </p:txBody>
          </p:sp>
        </mc:Fallback>
      </mc:AlternateContent>
      <p:sp>
        <p:nvSpPr>
          <p:cNvPr id="46" name="TextBox 45">
            <a:extLst>
              <a:ext uri="{FF2B5EF4-FFF2-40B4-BE49-F238E27FC236}">
                <a16:creationId xmlns:a16="http://schemas.microsoft.com/office/drawing/2014/main" id="{54C94C4B-E683-2CE5-B8DC-A7D686774901}"/>
              </a:ext>
            </a:extLst>
          </p:cNvPr>
          <p:cNvSpPr txBox="1"/>
          <p:nvPr/>
        </p:nvSpPr>
        <p:spPr>
          <a:xfrm>
            <a:off x="10031055" y="3155717"/>
            <a:ext cx="550527" cy="461665"/>
          </a:xfrm>
          <a:prstGeom prst="rect">
            <a:avLst/>
          </a:prstGeom>
          <a:noFill/>
        </p:spPr>
        <p:txBody>
          <a:bodyPr wrap="square" rtlCol="0">
            <a:spAutoFit/>
          </a:bodyPr>
          <a:lstStyle/>
          <a:p>
            <a:pPr algn="ctr"/>
            <a:r>
              <a:rPr lang="en-US" sz="2400" b="0" dirty="0">
                <a:latin typeface="Candara" panose="020E0502030303020204" pitchFamily="34" charset="0"/>
                <a:ea typeface="Helvetica" charset="0"/>
                <a:cs typeface="Helvetica" charset="0"/>
              </a:rPr>
              <a:t>…</a:t>
            </a:r>
          </a:p>
        </p:txBody>
      </p:sp>
      <p:sp>
        <p:nvSpPr>
          <p:cNvPr id="47" name="Oval 46">
            <a:extLst>
              <a:ext uri="{FF2B5EF4-FFF2-40B4-BE49-F238E27FC236}">
                <a16:creationId xmlns:a16="http://schemas.microsoft.com/office/drawing/2014/main" id="{BFBD18FE-CA22-4563-AF25-541F3FB41FE4}"/>
              </a:ext>
            </a:extLst>
          </p:cNvPr>
          <p:cNvSpPr/>
          <p:nvPr/>
        </p:nvSpPr>
        <p:spPr>
          <a:xfrm>
            <a:off x="9542744" y="3689027"/>
            <a:ext cx="181694" cy="181694"/>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48" name="Oval 47">
            <a:extLst>
              <a:ext uri="{FF2B5EF4-FFF2-40B4-BE49-F238E27FC236}">
                <a16:creationId xmlns:a16="http://schemas.microsoft.com/office/drawing/2014/main" id="{D923650B-1D0A-C343-1158-E0293C2EDA82}"/>
              </a:ext>
            </a:extLst>
          </p:cNvPr>
          <p:cNvSpPr/>
          <p:nvPr/>
        </p:nvSpPr>
        <p:spPr>
          <a:xfrm>
            <a:off x="9537581" y="2987279"/>
            <a:ext cx="181694" cy="181694"/>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cxnSp>
        <p:nvCxnSpPr>
          <p:cNvPr id="49" name="Curved Connector 48">
            <a:extLst>
              <a:ext uri="{FF2B5EF4-FFF2-40B4-BE49-F238E27FC236}">
                <a16:creationId xmlns:a16="http://schemas.microsoft.com/office/drawing/2014/main" id="{3A3F911E-F4AB-0F16-FBD4-E5EF4244A83F}"/>
              </a:ext>
            </a:extLst>
          </p:cNvPr>
          <p:cNvCxnSpPr>
            <a:cxnSpLocks/>
            <a:stCxn id="47" idx="6"/>
            <a:endCxn id="48" idx="6"/>
          </p:cNvCxnSpPr>
          <p:nvPr/>
        </p:nvCxnSpPr>
        <p:spPr>
          <a:xfrm flipH="1" flipV="1">
            <a:off x="9719275" y="3078126"/>
            <a:ext cx="5163" cy="701748"/>
          </a:xfrm>
          <a:prstGeom prst="curvedConnector3">
            <a:avLst>
              <a:gd name="adj1" fmla="val -4427658"/>
            </a:avLst>
          </a:prstGeom>
          <a:ln>
            <a:solidFill>
              <a:schemeClr val="tx1"/>
            </a:solidFill>
            <a:headEnd type="none" w="med" len="med"/>
            <a:tailEnd type="triangle"/>
          </a:ln>
          <a:effectLst/>
        </p:spPr>
        <p:style>
          <a:lnRef idx="2">
            <a:schemeClr val="accent1"/>
          </a:lnRef>
          <a:fillRef idx="0">
            <a:schemeClr val="accent1"/>
          </a:fillRef>
          <a:effectRef idx="1">
            <a:schemeClr val="accent1"/>
          </a:effectRef>
          <a:fontRef idx="minor">
            <a:schemeClr val="tx1"/>
          </a:fontRef>
        </p:style>
      </p:cxnSp>
      <p:cxnSp>
        <p:nvCxnSpPr>
          <p:cNvPr id="50" name="Curved Connector 49">
            <a:extLst>
              <a:ext uri="{FF2B5EF4-FFF2-40B4-BE49-F238E27FC236}">
                <a16:creationId xmlns:a16="http://schemas.microsoft.com/office/drawing/2014/main" id="{7BC9CF5A-455D-04F7-B774-5228C7E045EB}"/>
              </a:ext>
            </a:extLst>
          </p:cNvPr>
          <p:cNvCxnSpPr>
            <a:cxnSpLocks/>
            <a:stCxn id="47" idx="2"/>
            <a:endCxn id="48" idx="2"/>
          </p:cNvCxnSpPr>
          <p:nvPr/>
        </p:nvCxnSpPr>
        <p:spPr>
          <a:xfrm rot="10800000">
            <a:off x="9537582" y="3078126"/>
            <a:ext cx="5163" cy="701748"/>
          </a:xfrm>
          <a:prstGeom prst="curvedConnector3">
            <a:avLst>
              <a:gd name="adj1" fmla="val 4527658"/>
            </a:avLst>
          </a:prstGeom>
          <a:ln>
            <a:solidFill>
              <a:schemeClr val="tx1"/>
            </a:solidFill>
            <a:headEnd type="none" w="med" len="med"/>
            <a:tailEnd type="triangle"/>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DB8D4F36-8E40-6792-B383-FBCE85F0B926}"/>
                  </a:ext>
                </a:extLst>
              </p:cNvPr>
              <p:cNvSpPr txBox="1"/>
              <p:nvPr/>
            </p:nvSpPr>
            <p:spPr>
              <a:xfrm>
                <a:off x="8958084" y="2969546"/>
                <a:ext cx="341888" cy="307777"/>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sSub>
                        <m:sSubPr>
                          <m:ctrlPr>
                            <a:rPr lang="en-US" sz="2000" b="0" i="1" smtClean="0">
                              <a:solidFill>
                                <a:schemeClr val="accent5">
                                  <a:lumMod val="75000"/>
                                </a:schemeClr>
                              </a:solidFill>
                              <a:latin typeface="Cambria Math" panose="02040503050406030204" pitchFamily="18" charset="0"/>
                              <a:ea typeface="Helvetica" charset="0"/>
                              <a:cs typeface="Helvetica" charset="0"/>
                            </a:rPr>
                          </m:ctrlPr>
                        </m:sSubPr>
                        <m:e>
                          <m:r>
                            <a:rPr lang="en-US" sz="2000" b="0" i="1" smtClean="0">
                              <a:solidFill>
                                <a:schemeClr val="accent5">
                                  <a:lumMod val="75000"/>
                                </a:schemeClr>
                              </a:solidFill>
                              <a:latin typeface="Cambria Math" panose="02040503050406030204" pitchFamily="18" charset="0"/>
                              <a:ea typeface="Helvetica" charset="0"/>
                              <a:cs typeface="Helvetica" charset="0"/>
                            </a:rPr>
                            <m:t>𝑀</m:t>
                          </m:r>
                        </m:e>
                        <m:sub>
                          <m:r>
                            <a:rPr lang="en-US" sz="2000" b="0" i="1" smtClean="0">
                              <a:solidFill>
                                <a:schemeClr val="accent5">
                                  <a:lumMod val="75000"/>
                                </a:schemeClr>
                              </a:solidFill>
                              <a:latin typeface="Cambria Math" panose="02040503050406030204" pitchFamily="18" charset="0"/>
                              <a:ea typeface="Helvetica" charset="0"/>
                              <a:cs typeface="Helvetica" charset="0"/>
                            </a:rPr>
                            <m:t>𝑖</m:t>
                          </m:r>
                        </m:sub>
                      </m:sSub>
                    </m:oMath>
                  </m:oMathPara>
                </a14:m>
                <a:endParaRPr lang="en-US" sz="2000" b="0" dirty="0" err="1">
                  <a:solidFill>
                    <a:schemeClr val="accent5">
                      <a:lumMod val="75000"/>
                    </a:schemeClr>
                  </a:solidFill>
                  <a:latin typeface="Candara" panose="020E0502030303020204" pitchFamily="34" charset="0"/>
                  <a:ea typeface="Helvetica" charset="0"/>
                  <a:cs typeface="Helvetica" charset="0"/>
                </a:endParaRPr>
              </a:p>
            </p:txBody>
          </p:sp>
        </mc:Choice>
        <mc:Fallback xmlns="">
          <p:sp>
            <p:nvSpPr>
              <p:cNvPr id="51" name="TextBox 50">
                <a:extLst>
                  <a:ext uri="{FF2B5EF4-FFF2-40B4-BE49-F238E27FC236}">
                    <a16:creationId xmlns:a16="http://schemas.microsoft.com/office/drawing/2014/main" id="{DB8D4F36-8E40-6792-B383-FBCE85F0B926}"/>
                  </a:ext>
                </a:extLst>
              </p:cNvPr>
              <p:cNvSpPr txBox="1">
                <a:spLocks noRot="1" noChangeAspect="1" noMove="1" noResize="1" noEditPoints="1" noAdjustHandles="1" noChangeArrowheads="1" noChangeShapeType="1" noTextEdit="1"/>
              </p:cNvSpPr>
              <p:nvPr/>
            </p:nvSpPr>
            <p:spPr>
              <a:xfrm>
                <a:off x="8958084" y="2969546"/>
                <a:ext cx="341888" cy="307777"/>
              </a:xfrm>
              <a:prstGeom prst="rect">
                <a:avLst/>
              </a:prstGeom>
              <a:blipFill>
                <a:blip r:embed="rId19"/>
                <a:stretch>
                  <a:fillRect l="-17857" r="-3571" b="-1538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7C8DB550-29EA-EC38-9B5E-C1D984EEB2E3}"/>
                  </a:ext>
                </a:extLst>
              </p:cNvPr>
              <p:cNvSpPr txBox="1"/>
              <p:nvPr/>
            </p:nvSpPr>
            <p:spPr>
              <a:xfrm>
                <a:off x="9935114" y="2969354"/>
                <a:ext cx="358368" cy="307969"/>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sSubSup>
                        <m:sSubSupPr>
                          <m:ctrlPr>
                            <a:rPr lang="en-US" sz="2000" b="0" i="1" smtClean="0">
                              <a:solidFill>
                                <a:schemeClr val="accent5">
                                  <a:lumMod val="75000"/>
                                </a:schemeClr>
                              </a:solidFill>
                              <a:latin typeface="Cambria Math" panose="02040503050406030204" pitchFamily="18" charset="0"/>
                              <a:ea typeface="Helvetica" charset="0"/>
                              <a:cs typeface="Helvetica" charset="0"/>
                            </a:rPr>
                          </m:ctrlPr>
                        </m:sSubSupPr>
                        <m:e>
                          <m:r>
                            <a:rPr lang="en-US" sz="2000" b="0" i="1" smtClean="0">
                              <a:solidFill>
                                <a:schemeClr val="accent5">
                                  <a:lumMod val="75000"/>
                                </a:schemeClr>
                              </a:solidFill>
                              <a:latin typeface="Cambria Math" panose="02040503050406030204" pitchFamily="18" charset="0"/>
                              <a:ea typeface="Helvetica" charset="0"/>
                              <a:cs typeface="Helvetica" charset="0"/>
                            </a:rPr>
                            <m:t>𝑀</m:t>
                          </m:r>
                        </m:e>
                        <m:sub>
                          <m:r>
                            <a:rPr lang="en-US" sz="2000" b="0" i="1" smtClean="0">
                              <a:solidFill>
                                <a:schemeClr val="accent5">
                                  <a:lumMod val="75000"/>
                                </a:schemeClr>
                              </a:solidFill>
                              <a:latin typeface="Cambria Math" panose="02040503050406030204" pitchFamily="18" charset="0"/>
                              <a:ea typeface="Helvetica" charset="0"/>
                              <a:cs typeface="Helvetica" charset="0"/>
                            </a:rPr>
                            <m:t>𝑖</m:t>
                          </m:r>
                        </m:sub>
                        <m:sup>
                          <m:r>
                            <a:rPr lang="en-US" sz="2000" b="0" i="1" smtClean="0">
                              <a:solidFill>
                                <a:schemeClr val="accent5">
                                  <a:lumMod val="75000"/>
                                </a:schemeClr>
                              </a:solidFill>
                              <a:latin typeface="Cambria Math" panose="02040503050406030204" pitchFamily="18" charset="0"/>
                              <a:ea typeface="Helvetica" charset="0"/>
                              <a:cs typeface="Helvetica" charset="0"/>
                            </a:rPr>
                            <m:t>′</m:t>
                          </m:r>
                        </m:sup>
                      </m:sSubSup>
                    </m:oMath>
                  </m:oMathPara>
                </a14:m>
                <a:endParaRPr lang="en-US" sz="2000" b="0" dirty="0" err="1">
                  <a:solidFill>
                    <a:schemeClr val="accent5">
                      <a:lumMod val="75000"/>
                    </a:schemeClr>
                  </a:solidFill>
                  <a:latin typeface="Candara" panose="020E0502030303020204" pitchFamily="34" charset="0"/>
                  <a:ea typeface="Helvetica" charset="0"/>
                  <a:cs typeface="Helvetica" charset="0"/>
                </a:endParaRPr>
              </a:p>
            </p:txBody>
          </p:sp>
        </mc:Choice>
        <mc:Fallback xmlns="">
          <p:sp>
            <p:nvSpPr>
              <p:cNvPr id="52" name="TextBox 51">
                <a:extLst>
                  <a:ext uri="{FF2B5EF4-FFF2-40B4-BE49-F238E27FC236}">
                    <a16:creationId xmlns:a16="http://schemas.microsoft.com/office/drawing/2014/main" id="{7C8DB550-29EA-EC38-9B5E-C1D984EEB2E3}"/>
                  </a:ext>
                </a:extLst>
              </p:cNvPr>
              <p:cNvSpPr txBox="1">
                <a:spLocks noRot="1" noChangeAspect="1" noMove="1" noResize="1" noEditPoints="1" noAdjustHandles="1" noChangeArrowheads="1" noChangeShapeType="1" noTextEdit="1"/>
              </p:cNvSpPr>
              <p:nvPr/>
            </p:nvSpPr>
            <p:spPr>
              <a:xfrm>
                <a:off x="9935114" y="2969354"/>
                <a:ext cx="358368" cy="307969"/>
              </a:xfrm>
              <a:prstGeom prst="rect">
                <a:avLst/>
              </a:prstGeom>
              <a:blipFill>
                <a:blip r:embed="rId20"/>
                <a:stretch>
                  <a:fillRect l="-17241" r="-3448" b="-1923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 name="TextBox 52">
                <a:extLst>
                  <a:ext uri="{FF2B5EF4-FFF2-40B4-BE49-F238E27FC236}">
                    <a16:creationId xmlns:a16="http://schemas.microsoft.com/office/drawing/2014/main" id="{544EC468-4AC5-CE9B-BC07-2E02B9615A4B}"/>
                  </a:ext>
                </a:extLst>
              </p:cNvPr>
              <p:cNvSpPr txBox="1"/>
              <p:nvPr/>
            </p:nvSpPr>
            <p:spPr>
              <a:xfrm>
                <a:off x="9281911" y="3752175"/>
                <a:ext cx="281552" cy="307777"/>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sSub>
                        <m:sSubPr>
                          <m:ctrlPr>
                            <a:rPr lang="en-US" sz="2000" b="0" i="1" smtClean="0">
                              <a:solidFill>
                                <a:schemeClr val="accent5">
                                  <a:lumMod val="75000"/>
                                </a:schemeClr>
                              </a:solidFill>
                              <a:latin typeface="Cambria Math" panose="02040503050406030204" pitchFamily="18" charset="0"/>
                              <a:ea typeface="Helvetica" charset="0"/>
                              <a:cs typeface="Helvetica" charset="0"/>
                            </a:rPr>
                          </m:ctrlPr>
                        </m:sSubPr>
                        <m:e>
                          <m:r>
                            <a:rPr lang="en-US" sz="2000" b="0" i="1" smtClean="0">
                              <a:solidFill>
                                <a:schemeClr val="accent5">
                                  <a:lumMod val="75000"/>
                                </a:schemeClr>
                              </a:solidFill>
                              <a:latin typeface="Cambria Math" panose="02040503050406030204" pitchFamily="18" charset="0"/>
                              <a:ea typeface="Helvetica" charset="0"/>
                              <a:cs typeface="Helvetica" charset="0"/>
                            </a:rPr>
                            <m:t>𝑎</m:t>
                          </m:r>
                        </m:e>
                        <m:sub>
                          <m:r>
                            <a:rPr lang="en-US" sz="2000" b="0" i="1" smtClean="0">
                              <a:solidFill>
                                <a:schemeClr val="accent5">
                                  <a:lumMod val="75000"/>
                                </a:schemeClr>
                              </a:solidFill>
                              <a:latin typeface="Cambria Math" panose="02040503050406030204" pitchFamily="18" charset="0"/>
                              <a:ea typeface="Helvetica" charset="0"/>
                              <a:cs typeface="Helvetica" charset="0"/>
                            </a:rPr>
                            <m:t>𝑖</m:t>
                          </m:r>
                        </m:sub>
                      </m:sSub>
                    </m:oMath>
                  </m:oMathPara>
                </a14:m>
                <a:endParaRPr lang="en-US" sz="2000" b="0" dirty="0" err="1">
                  <a:solidFill>
                    <a:schemeClr val="accent5">
                      <a:lumMod val="75000"/>
                    </a:schemeClr>
                  </a:solidFill>
                  <a:latin typeface="Candara" panose="020E0502030303020204" pitchFamily="34" charset="0"/>
                  <a:ea typeface="Helvetica" charset="0"/>
                  <a:cs typeface="Helvetica" charset="0"/>
                </a:endParaRPr>
              </a:p>
            </p:txBody>
          </p:sp>
        </mc:Choice>
        <mc:Fallback xmlns="">
          <p:sp>
            <p:nvSpPr>
              <p:cNvPr id="53" name="TextBox 52">
                <a:extLst>
                  <a:ext uri="{FF2B5EF4-FFF2-40B4-BE49-F238E27FC236}">
                    <a16:creationId xmlns:a16="http://schemas.microsoft.com/office/drawing/2014/main" id="{544EC468-4AC5-CE9B-BC07-2E02B9615A4B}"/>
                  </a:ext>
                </a:extLst>
              </p:cNvPr>
              <p:cNvSpPr txBox="1">
                <a:spLocks noRot="1" noChangeAspect="1" noMove="1" noResize="1" noEditPoints="1" noAdjustHandles="1" noChangeArrowheads="1" noChangeShapeType="1" noTextEdit="1"/>
              </p:cNvSpPr>
              <p:nvPr/>
            </p:nvSpPr>
            <p:spPr>
              <a:xfrm>
                <a:off x="9281911" y="3752175"/>
                <a:ext cx="281552" cy="307777"/>
              </a:xfrm>
              <a:prstGeom prst="rect">
                <a:avLst/>
              </a:prstGeom>
              <a:blipFill>
                <a:blip r:embed="rId21"/>
                <a:stretch>
                  <a:fillRect l="-17391" r="-4348" b="-16000"/>
                </a:stretch>
              </a:blipFill>
            </p:spPr>
            <p:txBody>
              <a:bodyPr/>
              <a:lstStyle/>
              <a:p>
                <a:r>
                  <a:rPr lang="en-US">
                    <a:noFill/>
                  </a:rPr>
                  <a:t> </a:t>
                </a:r>
              </a:p>
            </p:txBody>
          </p:sp>
        </mc:Fallback>
      </mc:AlternateContent>
      <p:sp>
        <p:nvSpPr>
          <p:cNvPr id="54" name="TextBox 53">
            <a:extLst>
              <a:ext uri="{FF2B5EF4-FFF2-40B4-BE49-F238E27FC236}">
                <a16:creationId xmlns:a16="http://schemas.microsoft.com/office/drawing/2014/main" id="{36846419-F098-6587-E863-B2AFD4228B97}"/>
              </a:ext>
            </a:extLst>
          </p:cNvPr>
          <p:cNvSpPr txBox="1"/>
          <p:nvPr/>
        </p:nvSpPr>
        <p:spPr>
          <a:xfrm>
            <a:off x="8605427" y="3176905"/>
            <a:ext cx="550527" cy="461665"/>
          </a:xfrm>
          <a:prstGeom prst="rect">
            <a:avLst/>
          </a:prstGeom>
          <a:noFill/>
        </p:spPr>
        <p:txBody>
          <a:bodyPr wrap="square" rtlCol="0">
            <a:spAutoFit/>
          </a:bodyPr>
          <a:lstStyle/>
          <a:p>
            <a:pPr algn="ctr"/>
            <a:r>
              <a:rPr lang="en-US" sz="2400" b="0" dirty="0">
                <a:latin typeface="Candara" panose="020E0502030303020204" pitchFamily="34" charset="0"/>
                <a:ea typeface="Helvetica" charset="0"/>
                <a:cs typeface="Helvetica" charset="0"/>
              </a:rPr>
              <a:t>…</a:t>
            </a:r>
          </a:p>
        </p:txBody>
      </p:sp>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618EABF7-1316-FD64-8BAB-9DAC08C4EFEE}"/>
                  </a:ext>
                </a:extLst>
              </p:cNvPr>
              <p:cNvSpPr txBox="1"/>
              <p:nvPr/>
            </p:nvSpPr>
            <p:spPr>
              <a:xfrm>
                <a:off x="9449036" y="5185739"/>
                <a:ext cx="1549557"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800" i="1" smtClean="0">
                          <a:solidFill>
                            <a:srgbClr val="C00000"/>
                          </a:solidFill>
                          <a:latin typeface="Cambria Math" panose="02040503050406030204" pitchFamily="18" charset="0"/>
                        </a:rPr>
                        <m:t>𝑎</m:t>
                      </m:r>
                    </m:oMath>
                  </m:oMathPara>
                </a14:m>
                <a:endParaRPr lang="en-US" dirty="0">
                  <a:solidFill>
                    <a:srgbClr val="C00000"/>
                  </a:solidFill>
                </a:endParaRPr>
              </a:p>
            </p:txBody>
          </p:sp>
        </mc:Choice>
        <mc:Fallback xmlns="">
          <p:sp>
            <p:nvSpPr>
              <p:cNvPr id="56" name="TextBox 55">
                <a:extLst>
                  <a:ext uri="{FF2B5EF4-FFF2-40B4-BE49-F238E27FC236}">
                    <a16:creationId xmlns:a16="http://schemas.microsoft.com/office/drawing/2014/main" id="{618EABF7-1316-FD64-8BAB-9DAC08C4EFEE}"/>
                  </a:ext>
                </a:extLst>
              </p:cNvPr>
              <p:cNvSpPr txBox="1">
                <a:spLocks noRot="1" noChangeAspect="1" noMove="1" noResize="1" noEditPoints="1" noAdjustHandles="1" noChangeArrowheads="1" noChangeShapeType="1" noTextEdit="1"/>
              </p:cNvSpPr>
              <p:nvPr/>
            </p:nvSpPr>
            <p:spPr>
              <a:xfrm>
                <a:off x="9449036" y="5185739"/>
                <a:ext cx="1549557" cy="369332"/>
              </a:xfrm>
              <a:prstGeom prst="rect">
                <a:avLst/>
              </a:prstGeom>
              <a:blipFill>
                <a:blip r:embed="rId22"/>
                <a:stretch>
                  <a:fillRect/>
                </a:stretch>
              </a:blipFill>
            </p:spPr>
            <p:txBody>
              <a:bodyPr/>
              <a:lstStyle/>
              <a:p>
                <a:r>
                  <a:rPr lang="en-US">
                    <a:noFill/>
                  </a:rPr>
                  <a:t> </a:t>
                </a:r>
              </a:p>
            </p:txBody>
          </p:sp>
        </mc:Fallback>
      </mc:AlternateContent>
      <p:cxnSp>
        <p:nvCxnSpPr>
          <p:cNvPr id="58" name="Straight Arrow Connector 57">
            <a:extLst>
              <a:ext uri="{FF2B5EF4-FFF2-40B4-BE49-F238E27FC236}">
                <a16:creationId xmlns:a16="http://schemas.microsoft.com/office/drawing/2014/main" id="{7CD84D7B-1E5A-8BBD-CF9D-385B1BB0A34C}"/>
              </a:ext>
            </a:extLst>
          </p:cNvPr>
          <p:cNvCxnSpPr>
            <a:stCxn id="18" idx="0"/>
            <a:endCxn id="47" idx="5"/>
          </p:cNvCxnSpPr>
          <p:nvPr/>
        </p:nvCxnSpPr>
        <p:spPr>
          <a:xfrm flipH="1" flipV="1">
            <a:off x="9697830" y="3844113"/>
            <a:ext cx="504805" cy="1192683"/>
          </a:xfrm>
          <a:prstGeom prst="straightConnector1">
            <a:avLst/>
          </a:prstGeom>
          <a:ln>
            <a:solidFill>
              <a:srgbClr val="C00000"/>
            </a:solidFill>
            <a:headEnd type="none" w="med" len="med"/>
            <a:tailEnd type="triangle"/>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60" name="TextBox 59">
                <a:extLst>
                  <a:ext uri="{FF2B5EF4-FFF2-40B4-BE49-F238E27FC236}">
                    <a16:creationId xmlns:a16="http://schemas.microsoft.com/office/drawing/2014/main" id="{3E6DBF5D-6216-32A8-B167-881183C497DF}"/>
                  </a:ext>
                </a:extLst>
              </p:cNvPr>
              <p:cNvSpPr txBox="1"/>
              <p:nvPr/>
            </p:nvSpPr>
            <p:spPr>
              <a:xfrm>
                <a:off x="8987204" y="4336270"/>
                <a:ext cx="1549558"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800" b="0" i="1" smtClean="0">
                          <a:solidFill>
                            <a:srgbClr val="C00000"/>
                          </a:solidFill>
                          <a:latin typeface="Cambria Math" panose="02040503050406030204" pitchFamily="18" charset="0"/>
                        </a:rPr>
                        <m:t>𝑀</m:t>
                      </m:r>
                    </m:oMath>
                  </m:oMathPara>
                </a14:m>
                <a:endParaRPr lang="en-US" dirty="0">
                  <a:solidFill>
                    <a:srgbClr val="C00000"/>
                  </a:solidFill>
                </a:endParaRPr>
              </a:p>
            </p:txBody>
          </p:sp>
        </mc:Choice>
        <mc:Fallback xmlns="">
          <p:sp>
            <p:nvSpPr>
              <p:cNvPr id="60" name="TextBox 59">
                <a:extLst>
                  <a:ext uri="{FF2B5EF4-FFF2-40B4-BE49-F238E27FC236}">
                    <a16:creationId xmlns:a16="http://schemas.microsoft.com/office/drawing/2014/main" id="{3E6DBF5D-6216-32A8-B167-881183C497DF}"/>
                  </a:ext>
                </a:extLst>
              </p:cNvPr>
              <p:cNvSpPr txBox="1">
                <a:spLocks noRot="1" noChangeAspect="1" noMove="1" noResize="1" noEditPoints="1" noAdjustHandles="1" noChangeArrowheads="1" noChangeShapeType="1" noTextEdit="1"/>
              </p:cNvSpPr>
              <p:nvPr/>
            </p:nvSpPr>
            <p:spPr>
              <a:xfrm>
                <a:off x="8987204" y="4336270"/>
                <a:ext cx="1549558" cy="369332"/>
              </a:xfrm>
              <a:prstGeom prst="rect">
                <a:avLst/>
              </a:prstGeom>
              <a:blipFill>
                <a:blip r:embed="rId2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210024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3">
                                            <p:txEl>
                                              <p:pRg st="0" end="0"/>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3">
                                            <p:txEl>
                                              <p:pRg st="1" end="1"/>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8"/>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1"/>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0"/>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7"/>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8"/>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9"/>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40"/>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41"/>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42"/>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43"/>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44"/>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46"/>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47"/>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48"/>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49"/>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50"/>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51"/>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52"/>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53"/>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54"/>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33">
                                            <p:txEl>
                                              <p:pRg st="3" end="3"/>
                                            </p:txEl>
                                          </p:spTgt>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nodeType="clickEffect">
                                  <p:stCondLst>
                                    <p:cond delay="0"/>
                                  </p:stCondLst>
                                  <p:childTnLst>
                                    <p:set>
                                      <p:cBhvr>
                                        <p:cTn id="98" dur="1" fill="hold">
                                          <p:stCondLst>
                                            <p:cond delay="0"/>
                                          </p:stCondLst>
                                        </p:cTn>
                                        <p:tgtEl>
                                          <p:spTgt spid="33">
                                            <p:txEl>
                                              <p:pRg st="4" end="4"/>
                                            </p:txEl>
                                          </p:spTgt>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nodeType="clickEffect">
                                  <p:stCondLst>
                                    <p:cond delay="0"/>
                                  </p:stCondLst>
                                  <p:childTnLst>
                                    <p:set>
                                      <p:cBhvr>
                                        <p:cTn id="102" dur="1" fill="hold">
                                          <p:stCondLst>
                                            <p:cond delay="0"/>
                                          </p:stCondLst>
                                        </p:cTn>
                                        <p:tgtEl>
                                          <p:spTgt spid="33">
                                            <p:txEl>
                                              <p:pRg st="5" end="5"/>
                                            </p:txEl>
                                          </p:spTgt>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60"/>
                                        </p:tgtEl>
                                        <p:attrNameLst>
                                          <p:attrName>style.visibility</p:attrName>
                                        </p:attrNameLst>
                                      </p:cBhvr>
                                      <p:to>
                                        <p:strVal val="visible"/>
                                      </p:to>
                                    </p:set>
                                  </p:childTnLst>
                                </p:cTn>
                              </p:par>
                              <p:par>
                                <p:cTn id="105" presetID="1" presetClass="entr" presetSubtype="0" fill="hold" nodeType="withEffect">
                                  <p:stCondLst>
                                    <p:cond delay="0"/>
                                  </p:stCondLst>
                                  <p:childTnLst>
                                    <p:set>
                                      <p:cBhvr>
                                        <p:cTn id="106" dur="1" fill="hold">
                                          <p:stCondLst>
                                            <p:cond delay="0"/>
                                          </p:stCondLst>
                                        </p:cTn>
                                        <p:tgtEl>
                                          <p:spTgt spid="58"/>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18"/>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56"/>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36"/>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12" grpId="0"/>
      <p:bldP spid="13" grpId="0"/>
      <p:bldP spid="14" grpId="0"/>
      <p:bldP spid="15" grpId="0" animBg="1"/>
      <p:bldP spid="25" grpId="0"/>
      <p:bldP spid="26" grpId="0" animBg="1"/>
      <p:bldP spid="27" grpId="0"/>
      <p:bldP spid="31" grpId="0"/>
      <p:bldP spid="36" grpId="0"/>
      <p:bldP spid="9" grpId="0" animBg="1"/>
      <p:bldP spid="6" grpId="0" animBg="1"/>
      <p:bldP spid="8" grpId="0" animBg="1"/>
      <p:bldP spid="18" grpId="0" animBg="1"/>
      <p:bldP spid="35" grpId="0"/>
      <p:bldP spid="37" grpId="0"/>
      <p:bldP spid="38" grpId="0"/>
      <p:bldP spid="39" grpId="0" animBg="1"/>
      <p:bldP spid="40" grpId="0" animBg="1"/>
      <p:bldP spid="43" grpId="0"/>
      <p:bldP spid="44" grpId="0"/>
      <p:bldP spid="45" grpId="0"/>
      <p:bldP spid="46" grpId="0"/>
      <p:bldP spid="47" grpId="0" animBg="1"/>
      <p:bldP spid="48" grpId="0" animBg="1"/>
      <p:bldP spid="51" grpId="0"/>
      <p:bldP spid="52" grpId="0"/>
      <p:bldP spid="53" grpId="0"/>
      <p:bldP spid="54" grpId="0"/>
      <p:bldP spid="56" grpId="0"/>
      <p:bldP spid="6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0CA88-0E94-6514-FF01-81938C952E60}"/>
              </a:ext>
            </a:extLst>
          </p:cNvPr>
          <p:cNvSpPr>
            <a:spLocks noGrp="1"/>
          </p:cNvSpPr>
          <p:nvPr>
            <p:ph type="title"/>
          </p:nvPr>
        </p:nvSpPr>
        <p:spPr/>
        <p:txBody>
          <a:bodyPr/>
          <a:lstStyle/>
          <a:p>
            <a:r>
              <a:rPr lang="en-US" dirty="0"/>
              <a:t>Interesting example</a:t>
            </a:r>
          </a:p>
        </p:txBody>
      </p:sp>
      <p:sp>
        <p:nvSpPr>
          <p:cNvPr id="4" name="Slide Number Placeholder 3">
            <a:extLst>
              <a:ext uri="{FF2B5EF4-FFF2-40B4-BE49-F238E27FC236}">
                <a16:creationId xmlns:a16="http://schemas.microsoft.com/office/drawing/2014/main" id="{CE0758C3-2725-A78E-618D-BB75017194D9}"/>
              </a:ext>
            </a:extLst>
          </p:cNvPr>
          <p:cNvSpPr>
            <a:spLocks noGrp="1"/>
          </p:cNvSpPr>
          <p:nvPr>
            <p:ph type="sldNum" sz="quarter" idx="12"/>
          </p:nvPr>
        </p:nvSpPr>
        <p:spPr/>
        <p:txBody>
          <a:bodyPr/>
          <a:lstStyle/>
          <a:p>
            <a:fld id="{C7ABA984-2DFB-1240-9A7E-58F7E0AF05BD}" type="slidenum">
              <a:rPr lang="en-US" smtClean="0"/>
              <a:t>8</a:t>
            </a:fld>
            <a:endParaRPr lang="en-US" dirty="0"/>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FC030ACB-8D29-6392-4C0A-D674F9883973}"/>
                  </a:ext>
                </a:extLst>
              </p:cNvPr>
              <p:cNvSpPr txBox="1"/>
              <p:nvPr/>
            </p:nvSpPr>
            <p:spPr>
              <a:xfrm>
                <a:off x="841248" y="1657750"/>
                <a:ext cx="3059397" cy="461665"/>
              </a:xfrm>
              <a:prstGeom prst="rect">
                <a:avLst/>
              </a:prstGeom>
              <a:noFill/>
            </p:spPr>
            <p:txBody>
              <a:bodyPr wrap="square" rtlCol="0">
                <a:spAutoFit/>
              </a:bodyPr>
              <a:lstStyle/>
              <a:p>
                <a:pPr algn="l"/>
                <a14:m>
                  <m:oMathPara xmlns:m="http://schemas.openxmlformats.org/officeDocument/2006/math">
                    <m:oMathParaPr>
                      <m:jc m:val="left"/>
                    </m:oMathParaPr>
                    <m:oMath xmlns:m="http://schemas.openxmlformats.org/officeDocument/2006/math">
                      <m:r>
                        <a:rPr lang="en-US" sz="2400" b="0" i="1" smtClean="0">
                          <a:solidFill>
                            <a:schemeClr val="accent5">
                              <a:lumMod val="75000"/>
                            </a:schemeClr>
                          </a:solidFill>
                          <a:latin typeface="Cambria Math" panose="02040503050406030204" pitchFamily="18" charset="0"/>
                        </a:rPr>
                        <m:t>h</m:t>
                      </m:r>
                      <m:r>
                        <a:rPr lang="en-US" sz="2400" b="0" i="1" smtClean="0">
                          <a:solidFill>
                            <a:schemeClr val="accent5">
                              <a:lumMod val="75000"/>
                            </a:schemeClr>
                          </a:solidFill>
                          <a:latin typeface="Cambria Math" panose="02040503050406030204" pitchFamily="18" charset="0"/>
                        </a:rPr>
                        <m:t>:</m:t>
                      </m:r>
                      <m:sSup>
                        <m:sSupPr>
                          <m:ctrlPr>
                            <a:rPr lang="en-US" sz="2400" b="0" i="1" smtClean="0">
                              <a:solidFill>
                                <a:schemeClr val="accent5">
                                  <a:lumMod val="75000"/>
                                </a:schemeClr>
                              </a:solidFill>
                              <a:latin typeface="Cambria Math" panose="02040503050406030204" pitchFamily="18" charset="0"/>
                            </a:rPr>
                          </m:ctrlPr>
                        </m:sSupPr>
                        <m:e>
                          <m:d>
                            <m:dPr>
                              <m:begChr m:val="{"/>
                              <m:endChr m:val="}"/>
                              <m:ctrlPr>
                                <a:rPr lang="en-US" sz="2400" b="0" i="1" smtClean="0">
                                  <a:solidFill>
                                    <a:schemeClr val="accent5">
                                      <a:lumMod val="75000"/>
                                    </a:schemeClr>
                                  </a:solidFill>
                                  <a:latin typeface="Cambria Math" panose="02040503050406030204" pitchFamily="18" charset="0"/>
                                </a:rPr>
                              </m:ctrlPr>
                            </m:dPr>
                            <m:e>
                              <m:r>
                                <a:rPr lang="en-US" sz="2400" b="0" i="1" smtClean="0">
                                  <a:solidFill>
                                    <a:schemeClr val="accent5">
                                      <a:lumMod val="75000"/>
                                    </a:schemeClr>
                                  </a:solidFill>
                                  <a:latin typeface="Cambria Math" panose="02040503050406030204" pitchFamily="18" charset="0"/>
                                </a:rPr>
                                <m:t>0,1</m:t>
                              </m:r>
                            </m:e>
                          </m:d>
                        </m:e>
                        <m:sup>
                          <m:r>
                            <a:rPr lang="en-US" sz="2400" b="0" i="1" smtClean="0">
                              <a:solidFill>
                                <a:schemeClr val="accent5">
                                  <a:lumMod val="75000"/>
                                </a:schemeClr>
                              </a:solidFill>
                              <a:latin typeface="Cambria Math" panose="02040503050406030204" pitchFamily="18" charset="0"/>
                            </a:rPr>
                            <m:t>2</m:t>
                          </m:r>
                          <m:r>
                            <a:rPr lang="en-US" sz="2400" b="0" i="1" smtClean="0">
                              <a:solidFill>
                                <a:schemeClr val="accent5">
                                  <a:lumMod val="75000"/>
                                </a:schemeClr>
                              </a:solidFill>
                              <a:latin typeface="Cambria Math" panose="02040503050406030204" pitchFamily="18" charset="0"/>
                            </a:rPr>
                            <m:t>𝑛</m:t>
                          </m:r>
                        </m:sup>
                      </m:sSup>
                      <m:r>
                        <a:rPr lang="en-US" sz="2400" b="0" i="1" smtClean="0">
                          <a:solidFill>
                            <a:schemeClr val="accent5">
                              <a:lumMod val="75000"/>
                            </a:schemeClr>
                          </a:solidFill>
                          <a:latin typeface="Cambria Math" panose="02040503050406030204" pitchFamily="18" charset="0"/>
                        </a:rPr>
                        <m:t>→</m:t>
                      </m:r>
                      <m:sSup>
                        <m:sSupPr>
                          <m:ctrlPr>
                            <a:rPr lang="en-US" sz="2400" b="0" i="1" smtClean="0">
                              <a:solidFill>
                                <a:schemeClr val="accent5">
                                  <a:lumMod val="75000"/>
                                </a:schemeClr>
                              </a:solidFill>
                              <a:latin typeface="Cambria Math" panose="02040503050406030204" pitchFamily="18" charset="0"/>
                            </a:rPr>
                          </m:ctrlPr>
                        </m:sSupPr>
                        <m:e>
                          <m:d>
                            <m:dPr>
                              <m:begChr m:val="{"/>
                              <m:endChr m:val="}"/>
                              <m:ctrlPr>
                                <a:rPr lang="en-US" sz="2400" b="0" i="1" smtClean="0">
                                  <a:solidFill>
                                    <a:schemeClr val="accent5">
                                      <a:lumMod val="75000"/>
                                    </a:schemeClr>
                                  </a:solidFill>
                                  <a:latin typeface="Cambria Math" panose="02040503050406030204" pitchFamily="18" charset="0"/>
                                </a:rPr>
                              </m:ctrlPr>
                            </m:dPr>
                            <m:e>
                              <m:r>
                                <a:rPr lang="en-US" sz="2400" b="0" i="1" smtClean="0">
                                  <a:solidFill>
                                    <a:schemeClr val="accent5">
                                      <a:lumMod val="75000"/>
                                    </a:schemeClr>
                                  </a:solidFill>
                                  <a:latin typeface="Cambria Math" panose="02040503050406030204" pitchFamily="18" charset="0"/>
                                </a:rPr>
                                <m:t>0,1</m:t>
                              </m:r>
                            </m:e>
                          </m:d>
                        </m:e>
                        <m:sup>
                          <m:r>
                            <a:rPr lang="en-US" sz="2400" b="0" i="1" smtClean="0">
                              <a:solidFill>
                                <a:schemeClr val="accent5">
                                  <a:lumMod val="75000"/>
                                </a:schemeClr>
                              </a:solidFill>
                              <a:latin typeface="Cambria Math" panose="02040503050406030204" pitchFamily="18" charset="0"/>
                            </a:rPr>
                            <m:t>𝑛</m:t>
                          </m:r>
                        </m:sup>
                      </m:sSup>
                    </m:oMath>
                  </m:oMathPara>
                </a14:m>
                <a:endParaRPr lang="en-US" sz="2400" dirty="0" err="1">
                  <a:solidFill>
                    <a:schemeClr val="accent5">
                      <a:lumMod val="75000"/>
                    </a:schemeClr>
                  </a:solidFill>
                  <a:latin typeface="Candara" panose="020E0502030303020204" pitchFamily="34" charset="0"/>
                </a:endParaRPr>
              </a:p>
            </p:txBody>
          </p:sp>
        </mc:Choice>
        <mc:Fallback xmlns="">
          <p:sp>
            <p:nvSpPr>
              <p:cNvPr id="7" name="TextBox 6">
                <a:extLst>
                  <a:ext uri="{FF2B5EF4-FFF2-40B4-BE49-F238E27FC236}">
                    <a16:creationId xmlns:a16="http://schemas.microsoft.com/office/drawing/2014/main" id="{FC030ACB-8D29-6392-4C0A-D674F9883973}"/>
                  </a:ext>
                </a:extLst>
              </p:cNvPr>
              <p:cNvSpPr txBox="1">
                <a:spLocks noRot="1" noChangeAspect="1" noMove="1" noResize="1" noEditPoints="1" noAdjustHandles="1" noChangeArrowheads="1" noChangeShapeType="1" noTextEdit="1"/>
              </p:cNvSpPr>
              <p:nvPr/>
            </p:nvSpPr>
            <p:spPr>
              <a:xfrm>
                <a:off x="841248" y="1657750"/>
                <a:ext cx="3059397" cy="461665"/>
              </a:xfrm>
              <a:prstGeom prst="rect">
                <a:avLst/>
              </a:prstGeom>
              <a:blipFill>
                <a:blip r:embed="rId3"/>
                <a:stretch>
                  <a:fillRect l="-826"/>
                </a:stretch>
              </a:blipFill>
            </p:spPr>
            <p:txBody>
              <a:bodyPr/>
              <a:lstStyle/>
              <a:p>
                <a:r>
                  <a:rPr lang="en-US">
                    <a:noFill/>
                  </a:rPr>
                  <a:t> </a:t>
                </a:r>
              </a:p>
            </p:txBody>
          </p:sp>
        </mc:Fallback>
      </mc:AlternateContent>
      <p:cxnSp>
        <p:nvCxnSpPr>
          <p:cNvPr id="10" name="Straight Arrow Connector 9">
            <a:extLst>
              <a:ext uri="{FF2B5EF4-FFF2-40B4-BE49-F238E27FC236}">
                <a16:creationId xmlns:a16="http://schemas.microsoft.com/office/drawing/2014/main" id="{497BD8F8-8D25-E3F9-6F1F-E2F671865859}"/>
              </a:ext>
            </a:extLst>
          </p:cNvPr>
          <p:cNvCxnSpPr/>
          <p:nvPr/>
        </p:nvCxnSpPr>
        <p:spPr>
          <a:xfrm rot="16200000">
            <a:off x="7007728" y="1446935"/>
            <a:ext cx="0" cy="3825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14659622-2487-DB09-205B-4B19C87D886C}"/>
              </a:ext>
            </a:extLst>
          </p:cNvPr>
          <p:cNvCxnSpPr/>
          <p:nvPr/>
        </p:nvCxnSpPr>
        <p:spPr>
          <a:xfrm rot="16200000">
            <a:off x="7017470" y="656059"/>
            <a:ext cx="0" cy="3825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D5187DEF-DCDD-F42D-99CB-01E80CAC3619}"/>
                  </a:ext>
                </a:extLst>
              </p:cNvPr>
              <p:cNvSpPr txBox="1"/>
              <p:nvPr/>
            </p:nvSpPr>
            <p:spPr>
              <a:xfrm>
                <a:off x="6435263" y="1394494"/>
                <a:ext cx="431015"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accent5">
                              <a:lumMod val="75000"/>
                            </a:schemeClr>
                          </a:solidFill>
                          <a:latin typeface="Cambria Math" panose="02040503050406030204" pitchFamily="18" charset="0"/>
                        </a:rPr>
                        <m:t>𝑎</m:t>
                      </m:r>
                    </m:oMath>
                  </m:oMathPara>
                </a14:m>
                <a:endParaRPr lang="en-US" sz="2400" dirty="0">
                  <a:solidFill>
                    <a:schemeClr val="accent5">
                      <a:lumMod val="75000"/>
                    </a:schemeClr>
                  </a:solidFill>
                  <a:latin typeface="Candara" panose="020E0502030303020204" pitchFamily="34" charset="0"/>
                </a:endParaRPr>
              </a:p>
            </p:txBody>
          </p:sp>
        </mc:Choice>
        <mc:Fallback xmlns="">
          <p:sp>
            <p:nvSpPr>
              <p:cNvPr id="12" name="TextBox 11">
                <a:extLst>
                  <a:ext uri="{FF2B5EF4-FFF2-40B4-BE49-F238E27FC236}">
                    <a16:creationId xmlns:a16="http://schemas.microsoft.com/office/drawing/2014/main" id="{D5187DEF-DCDD-F42D-99CB-01E80CAC3619}"/>
                  </a:ext>
                </a:extLst>
              </p:cNvPr>
              <p:cNvSpPr txBox="1">
                <a:spLocks noRot="1" noChangeAspect="1" noMove="1" noResize="1" noEditPoints="1" noAdjustHandles="1" noChangeArrowheads="1" noChangeShapeType="1" noTextEdit="1"/>
              </p:cNvSpPr>
              <p:nvPr/>
            </p:nvSpPr>
            <p:spPr>
              <a:xfrm>
                <a:off x="6435263" y="1394494"/>
                <a:ext cx="431015" cy="46166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2E92ED9D-B497-DB01-870E-08225BE241EA}"/>
                  </a:ext>
                </a:extLst>
              </p:cNvPr>
              <p:cNvSpPr txBox="1"/>
              <p:nvPr/>
            </p:nvSpPr>
            <p:spPr>
              <a:xfrm>
                <a:off x="6363741" y="672299"/>
                <a:ext cx="630750"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solidFill>
                                <a:schemeClr val="accent5">
                                  <a:lumMod val="75000"/>
                                </a:schemeClr>
                              </a:solidFill>
                              <a:latin typeface="Cambria Math" panose="02040503050406030204" pitchFamily="18" charset="0"/>
                            </a:rPr>
                          </m:ctrlPr>
                        </m:sSubPr>
                        <m:e>
                          <m:r>
                            <a:rPr lang="en-US" sz="2400" i="1">
                              <a:solidFill>
                                <a:schemeClr val="accent5">
                                  <a:lumMod val="75000"/>
                                </a:schemeClr>
                              </a:solidFill>
                              <a:latin typeface="Cambria Math" panose="02040503050406030204" pitchFamily="18" charset="0"/>
                            </a:rPr>
                            <m:t>𝑀</m:t>
                          </m:r>
                        </m:e>
                        <m:sub>
                          <m:r>
                            <a:rPr lang="en-US" sz="2400" i="1">
                              <a:solidFill>
                                <a:schemeClr val="accent5">
                                  <a:lumMod val="75000"/>
                                </a:schemeClr>
                              </a:solidFill>
                              <a:latin typeface="Cambria Math" panose="02040503050406030204" pitchFamily="18" charset="0"/>
                            </a:rPr>
                            <m:t>1</m:t>
                          </m:r>
                        </m:sub>
                      </m:sSub>
                    </m:oMath>
                  </m:oMathPara>
                </a14:m>
                <a:endParaRPr lang="en-US" sz="2400" dirty="0">
                  <a:solidFill>
                    <a:schemeClr val="accent5">
                      <a:lumMod val="75000"/>
                    </a:schemeClr>
                  </a:solidFill>
                  <a:latin typeface="Candara" panose="020E0502030303020204" pitchFamily="34" charset="0"/>
                </a:endParaRPr>
              </a:p>
            </p:txBody>
          </p:sp>
        </mc:Choice>
        <mc:Fallback xmlns="">
          <p:sp>
            <p:nvSpPr>
              <p:cNvPr id="13" name="TextBox 12">
                <a:extLst>
                  <a:ext uri="{FF2B5EF4-FFF2-40B4-BE49-F238E27FC236}">
                    <a16:creationId xmlns:a16="http://schemas.microsoft.com/office/drawing/2014/main" id="{2E92ED9D-B497-DB01-870E-08225BE241EA}"/>
                  </a:ext>
                </a:extLst>
              </p:cNvPr>
              <p:cNvSpPr txBox="1">
                <a:spLocks noRot="1" noChangeAspect="1" noMove="1" noResize="1" noEditPoints="1" noAdjustHandles="1" noChangeArrowheads="1" noChangeShapeType="1" noTextEdit="1"/>
              </p:cNvSpPr>
              <p:nvPr/>
            </p:nvSpPr>
            <p:spPr>
              <a:xfrm>
                <a:off x="6363741" y="672299"/>
                <a:ext cx="630750" cy="461665"/>
              </a:xfrm>
              <a:prstGeom prst="rect">
                <a:avLst/>
              </a:prstGeom>
              <a:blipFill>
                <a:blip r:embed="rId5"/>
                <a:stretch>
                  <a:fillRect b="-263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8DDC97A0-AD5C-7534-0A02-9F759AEA9CC7}"/>
                  </a:ext>
                </a:extLst>
              </p:cNvPr>
              <p:cNvSpPr txBox="1"/>
              <p:nvPr/>
            </p:nvSpPr>
            <p:spPr>
              <a:xfrm>
                <a:off x="7687245" y="667326"/>
                <a:ext cx="637867"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solidFill>
                                <a:schemeClr val="accent5">
                                  <a:lumMod val="75000"/>
                                </a:schemeClr>
                              </a:solidFill>
                              <a:latin typeface="Cambria Math" panose="02040503050406030204" pitchFamily="18" charset="0"/>
                            </a:rPr>
                          </m:ctrlPr>
                        </m:sSubPr>
                        <m:e>
                          <m:r>
                            <a:rPr lang="en-US" sz="2400" i="1">
                              <a:solidFill>
                                <a:schemeClr val="accent5">
                                  <a:lumMod val="75000"/>
                                </a:schemeClr>
                              </a:solidFill>
                              <a:latin typeface="Cambria Math" panose="02040503050406030204" pitchFamily="18" charset="0"/>
                            </a:rPr>
                            <m:t>𝑀</m:t>
                          </m:r>
                        </m:e>
                        <m:sub>
                          <m:r>
                            <a:rPr lang="en-US" sz="2400" i="1">
                              <a:solidFill>
                                <a:schemeClr val="accent5">
                                  <a:lumMod val="75000"/>
                                </a:schemeClr>
                              </a:solidFill>
                              <a:latin typeface="Cambria Math" panose="02040503050406030204" pitchFamily="18" charset="0"/>
                            </a:rPr>
                            <m:t>2</m:t>
                          </m:r>
                        </m:sub>
                      </m:sSub>
                    </m:oMath>
                  </m:oMathPara>
                </a14:m>
                <a:endParaRPr lang="en-US" sz="2400" dirty="0">
                  <a:solidFill>
                    <a:schemeClr val="accent5">
                      <a:lumMod val="75000"/>
                    </a:schemeClr>
                  </a:solidFill>
                  <a:latin typeface="Candara" panose="020E0502030303020204" pitchFamily="34" charset="0"/>
                </a:endParaRPr>
              </a:p>
            </p:txBody>
          </p:sp>
        </mc:Choice>
        <mc:Fallback xmlns="">
          <p:sp>
            <p:nvSpPr>
              <p:cNvPr id="14" name="TextBox 13">
                <a:extLst>
                  <a:ext uri="{FF2B5EF4-FFF2-40B4-BE49-F238E27FC236}">
                    <a16:creationId xmlns:a16="http://schemas.microsoft.com/office/drawing/2014/main" id="{8DDC97A0-AD5C-7534-0A02-9F759AEA9CC7}"/>
                  </a:ext>
                </a:extLst>
              </p:cNvPr>
              <p:cNvSpPr txBox="1">
                <a:spLocks noRot="1" noChangeAspect="1" noMove="1" noResize="1" noEditPoints="1" noAdjustHandles="1" noChangeArrowheads="1" noChangeShapeType="1" noTextEdit="1"/>
              </p:cNvSpPr>
              <p:nvPr/>
            </p:nvSpPr>
            <p:spPr>
              <a:xfrm>
                <a:off x="7687245" y="667326"/>
                <a:ext cx="637867" cy="461665"/>
              </a:xfrm>
              <a:prstGeom prst="rect">
                <a:avLst/>
              </a:prstGeom>
              <a:blipFill>
                <a:blip r:embed="rId6"/>
                <a:stretch>
                  <a:fillRect b="-2703"/>
                </a:stretch>
              </a:blipFill>
            </p:spPr>
            <p:txBody>
              <a:bodyPr/>
              <a:lstStyle/>
              <a:p>
                <a:r>
                  <a:rPr lang="en-US">
                    <a:noFill/>
                  </a:rPr>
                  <a:t> </a:t>
                </a:r>
              </a:p>
            </p:txBody>
          </p:sp>
        </mc:Fallback>
      </mc:AlternateContent>
      <p:sp>
        <p:nvSpPr>
          <p:cNvPr id="15" name="Trapezoid 14">
            <a:extLst>
              <a:ext uri="{FF2B5EF4-FFF2-40B4-BE49-F238E27FC236}">
                <a16:creationId xmlns:a16="http://schemas.microsoft.com/office/drawing/2014/main" id="{37D52E5C-7EC3-3C23-2C16-7B44777C45EA}"/>
              </a:ext>
            </a:extLst>
          </p:cNvPr>
          <p:cNvSpPr/>
          <p:nvPr/>
        </p:nvSpPr>
        <p:spPr>
          <a:xfrm rot="5400000">
            <a:off x="6634437" y="993349"/>
            <a:ext cx="1570495" cy="412660"/>
          </a:xfrm>
          <a:prstGeom prst="trapezoid">
            <a:avLst/>
          </a:prstGeom>
          <a:noFill/>
          <a:ln>
            <a:solidFill>
              <a:schemeClr val="tx1"/>
            </a:solidFill>
          </a:ln>
          <a:scene3d>
            <a:camera prst="orthographicFront">
              <a:rot lat="0" lon="10800000" rev="0"/>
            </a:camera>
            <a:lightRig rig="threePt" dir="t"/>
          </a:scene3d>
          <a:sp3d/>
        </p:spPr>
        <p:style>
          <a:lnRef idx="2">
            <a:schemeClr val="accent6"/>
          </a:lnRef>
          <a:fillRef idx="1">
            <a:schemeClr val="lt1"/>
          </a:fillRef>
          <a:effectRef idx="0">
            <a:schemeClr val="accent6"/>
          </a:effectRef>
          <a:fontRef idx="minor">
            <a:schemeClr val="dk1"/>
          </a:fontRef>
        </p:style>
        <p:txBody>
          <a:bodyPr rtlCol="0" anchor="ctr">
            <a:flatTx/>
          </a:bodyPr>
          <a:lstStyle/>
          <a:p>
            <a:pPr algn="ctr"/>
            <a:endParaRPr lang="en-US" dirty="0">
              <a:solidFill>
                <a:srgbClr val="002060"/>
              </a:solidFill>
              <a:latin typeface="Candara" panose="020E0502030303020204" pitchFamily="34" charset="0"/>
            </a:endParaRPr>
          </a:p>
        </p:txBody>
      </p:sp>
      <p:cxnSp>
        <p:nvCxnSpPr>
          <p:cNvPr id="16" name="Straight Arrow Connector 15">
            <a:extLst>
              <a:ext uri="{FF2B5EF4-FFF2-40B4-BE49-F238E27FC236}">
                <a16:creationId xmlns:a16="http://schemas.microsoft.com/office/drawing/2014/main" id="{2289BB66-14C5-05C6-2011-B15BA28BD23F}"/>
              </a:ext>
            </a:extLst>
          </p:cNvPr>
          <p:cNvCxnSpPr/>
          <p:nvPr/>
        </p:nvCxnSpPr>
        <p:spPr>
          <a:xfrm rot="16200000">
            <a:off x="8325055" y="659776"/>
            <a:ext cx="0" cy="3825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B0293C89-EC47-1340-DFD0-A4FCA3D54937}"/>
              </a:ext>
            </a:extLst>
          </p:cNvPr>
          <p:cNvCxnSpPr>
            <a:cxnSpLocks/>
          </p:cNvCxnSpPr>
          <p:nvPr/>
        </p:nvCxnSpPr>
        <p:spPr>
          <a:xfrm>
            <a:off x="7611672" y="1603452"/>
            <a:ext cx="90466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2332D0FA-B88C-A9C2-A55E-9947F5EE05CB}"/>
              </a:ext>
            </a:extLst>
          </p:cNvPr>
          <p:cNvCxnSpPr>
            <a:cxnSpLocks/>
          </p:cNvCxnSpPr>
          <p:nvPr/>
        </p:nvCxnSpPr>
        <p:spPr>
          <a:xfrm rot="16200000" flipH="1">
            <a:off x="9090943" y="1098390"/>
            <a:ext cx="1141" cy="2652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B2F0E8AA-48BF-70FC-773F-3AE3AD4A5390}"/>
                  </a:ext>
                </a:extLst>
              </p:cNvPr>
              <p:cNvSpPr txBox="1"/>
              <p:nvPr/>
            </p:nvSpPr>
            <p:spPr>
              <a:xfrm>
                <a:off x="7201903" y="1005549"/>
                <a:ext cx="428772" cy="461665"/>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r>
                        <a:rPr lang="en-US" sz="2400" b="0" i="1" smtClean="0">
                          <a:solidFill>
                            <a:schemeClr val="accent5">
                              <a:lumMod val="75000"/>
                            </a:schemeClr>
                          </a:solidFill>
                          <a:latin typeface="Cambria Math" panose="02040503050406030204" pitchFamily="18" charset="0"/>
                        </a:rPr>
                        <m:t>h</m:t>
                      </m:r>
                    </m:oMath>
                  </m:oMathPara>
                </a14:m>
                <a:endParaRPr lang="en-US" sz="2400" dirty="0" err="1">
                  <a:solidFill>
                    <a:schemeClr val="accent5">
                      <a:lumMod val="75000"/>
                    </a:schemeClr>
                  </a:solidFill>
                  <a:latin typeface="Candara" panose="020E0502030303020204" pitchFamily="34" charset="0"/>
                </a:endParaRPr>
              </a:p>
            </p:txBody>
          </p:sp>
        </mc:Choice>
        <mc:Fallback xmlns="">
          <p:sp>
            <p:nvSpPr>
              <p:cNvPr id="25" name="TextBox 24">
                <a:extLst>
                  <a:ext uri="{FF2B5EF4-FFF2-40B4-BE49-F238E27FC236}">
                    <a16:creationId xmlns:a16="http://schemas.microsoft.com/office/drawing/2014/main" id="{B2F0E8AA-48BF-70FC-773F-3AE3AD4A5390}"/>
                  </a:ext>
                </a:extLst>
              </p:cNvPr>
              <p:cNvSpPr txBox="1">
                <a:spLocks noRot="1" noChangeAspect="1" noMove="1" noResize="1" noEditPoints="1" noAdjustHandles="1" noChangeArrowheads="1" noChangeShapeType="1" noTextEdit="1"/>
              </p:cNvSpPr>
              <p:nvPr/>
            </p:nvSpPr>
            <p:spPr>
              <a:xfrm>
                <a:off x="7201903" y="1005549"/>
                <a:ext cx="428772" cy="461665"/>
              </a:xfrm>
              <a:prstGeom prst="rect">
                <a:avLst/>
              </a:prstGeom>
              <a:blipFill>
                <a:blip r:embed="rId7"/>
                <a:stretch>
                  <a:fillRect/>
                </a:stretch>
              </a:blipFill>
            </p:spPr>
            <p:txBody>
              <a:bodyPr/>
              <a:lstStyle/>
              <a:p>
                <a:r>
                  <a:rPr lang="en-US">
                    <a:noFill/>
                  </a:rPr>
                  <a:t> </a:t>
                </a:r>
              </a:p>
            </p:txBody>
          </p:sp>
        </mc:Fallback>
      </mc:AlternateContent>
      <p:sp>
        <p:nvSpPr>
          <p:cNvPr id="26" name="Trapezoid 25">
            <a:extLst>
              <a:ext uri="{FF2B5EF4-FFF2-40B4-BE49-F238E27FC236}">
                <a16:creationId xmlns:a16="http://schemas.microsoft.com/office/drawing/2014/main" id="{244F0084-0E70-1E2A-5B9D-DDB405887041}"/>
              </a:ext>
            </a:extLst>
          </p:cNvPr>
          <p:cNvSpPr/>
          <p:nvPr/>
        </p:nvSpPr>
        <p:spPr>
          <a:xfrm rot="5400000">
            <a:off x="7966259" y="993348"/>
            <a:ext cx="1570495" cy="412660"/>
          </a:xfrm>
          <a:prstGeom prst="trapezoid">
            <a:avLst/>
          </a:prstGeom>
          <a:noFill/>
          <a:ln>
            <a:solidFill>
              <a:schemeClr val="tx1"/>
            </a:solidFill>
          </a:ln>
          <a:scene3d>
            <a:camera prst="orthographicFront">
              <a:rot lat="0" lon="10800000" rev="0"/>
            </a:camera>
            <a:lightRig rig="threePt" dir="t"/>
          </a:scene3d>
          <a:sp3d/>
        </p:spPr>
        <p:style>
          <a:lnRef idx="2">
            <a:schemeClr val="accent6"/>
          </a:lnRef>
          <a:fillRef idx="1">
            <a:schemeClr val="lt1"/>
          </a:fillRef>
          <a:effectRef idx="0">
            <a:schemeClr val="accent6"/>
          </a:effectRef>
          <a:fontRef idx="minor">
            <a:schemeClr val="dk1"/>
          </a:fontRef>
        </p:style>
        <p:txBody>
          <a:bodyPr rtlCol="0" anchor="ctr">
            <a:flatTx/>
          </a:bodyPr>
          <a:lstStyle/>
          <a:p>
            <a:pPr algn="ctr"/>
            <a:endParaRPr lang="en-US" dirty="0">
              <a:solidFill>
                <a:srgbClr val="002060"/>
              </a:solidFill>
              <a:latin typeface="Candara" panose="020E0502030303020204" pitchFamily="34" charset="0"/>
            </a:endParaRPr>
          </a:p>
        </p:txBody>
      </p: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9B84F158-3501-6B04-6F58-CB11F7C2A685}"/>
                  </a:ext>
                </a:extLst>
              </p:cNvPr>
              <p:cNvSpPr txBox="1"/>
              <p:nvPr/>
            </p:nvSpPr>
            <p:spPr>
              <a:xfrm>
                <a:off x="8516339" y="1005153"/>
                <a:ext cx="428772" cy="461665"/>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r>
                        <a:rPr lang="en-US" sz="2400" b="0" i="1" smtClean="0">
                          <a:solidFill>
                            <a:schemeClr val="accent5">
                              <a:lumMod val="75000"/>
                            </a:schemeClr>
                          </a:solidFill>
                          <a:latin typeface="Cambria Math" panose="02040503050406030204" pitchFamily="18" charset="0"/>
                        </a:rPr>
                        <m:t>h</m:t>
                      </m:r>
                    </m:oMath>
                  </m:oMathPara>
                </a14:m>
                <a:endParaRPr lang="en-US" sz="2400" dirty="0" err="1">
                  <a:solidFill>
                    <a:schemeClr val="accent5">
                      <a:lumMod val="75000"/>
                    </a:schemeClr>
                  </a:solidFill>
                  <a:latin typeface="Candara" panose="020E0502030303020204" pitchFamily="34" charset="0"/>
                </a:endParaRPr>
              </a:p>
            </p:txBody>
          </p:sp>
        </mc:Choice>
        <mc:Fallback xmlns="">
          <p:sp>
            <p:nvSpPr>
              <p:cNvPr id="27" name="TextBox 26">
                <a:extLst>
                  <a:ext uri="{FF2B5EF4-FFF2-40B4-BE49-F238E27FC236}">
                    <a16:creationId xmlns:a16="http://schemas.microsoft.com/office/drawing/2014/main" id="{9B84F158-3501-6B04-6F58-CB11F7C2A685}"/>
                  </a:ext>
                </a:extLst>
              </p:cNvPr>
              <p:cNvSpPr txBox="1">
                <a:spLocks noRot="1" noChangeAspect="1" noMove="1" noResize="1" noEditPoints="1" noAdjustHandles="1" noChangeArrowheads="1" noChangeShapeType="1" noTextEdit="1"/>
              </p:cNvSpPr>
              <p:nvPr/>
            </p:nvSpPr>
            <p:spPr>
              <a:xfrm>
                <a:off x="8516339" y="1005153"/>
                <a:ext cx="428772" cy="461665"/>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46E40CC0-DFB3-159C-22AF-92A4993982DD}"/>
                  </a:ext>
                </a:extLst>
              </p:cNvPr>
              <p:cNvSpPr txBox="1"/>
              <p:nvPr/>
            </p:nvSpPr>
            <p:spPr>
              <a:xfrm>
                <a:off x="6765668" y="2094804"/>
                <a:ext cx="2967544" cy="50917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2400" i="1" smtClean="0">
                              <a:solidFill>
                                <a:schemeClr val="accent5">
                                  <a:lumMod val="75000"/>
                                </a:schemeClr>
                              </a:solidFill>
                              <a:latin typeface="Cambria Math" panose="02040503050406030204" pitchFamily="18" charset="0"/>
                            </a:rPr>
                          </m:ctrlPr>
                        </m:sSupPr>
                        <m:e>
                          <m:r>
                            <m:rPr>
                              <m:nor/>
                            </m:rPr>
                            <a:rPr lang="en-US" sz="2400">
                              <a:solidFill>
                                <a:schemeClr val="accent5">
                                  <a:lumMod val="75000"/>
                                </a:schemeClr>
                              </a:solidFill>
                              <a:latin typeface="Cambria Math" panose="02040503050406030204" pitchFamily="18" charset="0"/>
                            </a:rPr>
                            <m:t>2−</m:t>
                          </m:r>
                          <m:r>
                            <m:rPr>
                              <m:sty m:val="p"/>
                            </m:rPr>
                            <a:rPr lang="en-US" sz="2400">
                              <a:solidFill>
                                <a:schemeClr val="accent5">
                                  <a:lumMod val="75000"/>
                                </a:schemeClr>
                              </a:solidFill>
                              <a:latin typeface="Cambria Math" panose="02040503050406030204" pitchFamily="18" charset="0"/>
                            </a:rPr>
                            <m:t>MD</m:t>
                          </m:r>
                        </m:e>
                        <m:sup>
                          <m:r>
                            <a:rPr lang="en-US" sz="2400" i="1">
                              <a:solidFill>
                                <a:schemeClr val="accent5">
                                  <a:lumMod val="75000"/>
                                </a:schemeClr>
                              </a:solidFill>
                              <a:latin typeface="Cambria Math" panose="02040503050406030204" pitchFamily="18" charset="0"/>
                            </a:rPr>
                            <m:t>h</m:t>
                          </m:r>
                        </m:sup>
                      </m:sSup>
                      <m:d>
                        <m:dPr>
                          <m:ctrlPr>
                            <a:rPr lang="en-US" sz="2400" i="1">
                              <a:solidFill>
                                <a:schemeClr val="accent5">
                                  <a:lumMod val="75000"/>
                                </a:schemeClr>
                              </a:solidFill>
                              <a:latin typeface="Cambria Math" panose="02040503050406030204" pitchFamily="18" charset="0"/>
                            </a:rPr>
                          </m:ctrlPr>
                        </m:dPr>
                        <m:e>
                          <m:r>
                            <a:rPr lang="en-US" sz="2400" i="1" smtClean="0">
                              <a:solidFill>
                                <a:srgbClr val="C00000"/>
                              </a:solidFill>
                              <a:latin typeface="Cambria Math" panose="02040503050406030204" pitchFamily="18" charset="0"/>
                            </a:rPr>
                            <m:t>𝑎</m:t>
                          </m:r>
                          <m:r>
                            <a:rPr lang="en-US" sz="2400" i="1">
                              <a:solidFill>
                                <a:schemeClr val="accent5">
                                  <a:lumMod val="75000"/>
                                </a:schemeClr>
                              </a:solidFill>
                              <a:latin typeface="Cambria Math" panose="02040503050406030204" pitchFamily="18" charset="0"/>
                            </a:rPr>
                            <m:t>,</m:t>
                          </m:r>
                          <m:d>
                            <m:dPr>
                              <m:ctrlPr>
                                <a:rPr lang="en-US" sz="2400" i="1">
                                  <a:solidFill>
                                    <a:schemeClr val="accent5">
                                      <a:lumMod val="75000"/>
                                    </a:schemeClr>
                                  </a:solidFill>
                                  <a:latin typeface="Cambria Math" panose="02040503050406030204" pitchFamily="18" charset="0"/>
                                </a:rPr>
                              </m:ctrlPr>
                            </m:dPr>
                            <m:e>
                              <m:sSub>
                                <m:sSubPr>
                                  <m:ctrlPr>
                                    <a:rPr lang="en-US" sz="2400" i="1">
                                      <a:solidFill>
                                        <a:schemeClr val="accent5">
                                          <a:lumMod val="75000"/>
                                        </a:schemeClr>
                                      </a:solidFill>
                                      <a:latin typeface="Cambria Math" panose="02040503050406030204" pitchFamily="18" charset="0"/>
                                    </a:rPr>
                                  </m:ctrlPr>
                                </m:sSubPr>
                                <m:e>
                                  <m:r>
                                    <a:rPr lang="en-US" sz="2400" i="1">
                                      <a:solidFill>
                                        <a:schemeClr val="accent5">
                                          <a:lumMod val="75000"/>
                                        </a:schemeClr>
                                      </a:solidFill>
                                      <a:latin typeface="Cambria Math" panose="02040503050406030204" pitchFamily="18" charset="0"/>
                                    </a:rPr>
                                    <m:t>𝑀</m:t>
                                  </m:r>
                                </m:e>
                                <m:sub>
                                  <m:r>
                                    <a:rPr lang="en-US" sz="2400" i="1">
                                      <a:solidFill>
                                        <a:schemeClr val="accent5">
                                          <a:lumMod val="75000"/>
                                        </a:schemeClr>
                                      </a:solidFill>
                                      <a:latin typeface="Cambria Math" panose="02040503050406030204" pitchFamily="18" charset="0"/>
                                    </a:rPr>
                                    <m:t>1</m:t>
                                  </m:r>
                                </m:sub>
                              </m:sSub>
                              <m:r>
                                <a:rPr lang="en-US" sz="2400" i="1">
                                  <a:solidFill>
                                    <a:schemeClr val="accent5">
                                      <a:lumMod val="75000"/>
                                    </a:schemeClr>
                                  </a:solidFill>
                                  <a:latin typeface="Cambria Math" panose="02040503050406030204" pitchFamily="18" charset="0"/>
                                </a:rPr>
                                <m:t>,</m:t>
                              </m:r>
                              <m:sSub>
                                <m:sSubPr>
                                  <m:ctrlPr>
                                    <a:rPr lang="en-US" sz="2400" i="1">
                                      <a:solidFill>
                                        <a:schemeClr val="accent5">
                                          <a:lumMod val="75000"/>
                                        </a:schemeClr>
                                      </a:solidFill>
                                      <a:latin typeface="Cambria Math" panose="02040503050406030204" pitchFamily="18" charset="0"/>
                                    </a:rPr>
                                  </m:ctrlPr>
                                </m:sSubPr>
                                <m:e>
                                  <m:r>
                                    <a:rPr lang="en-US" sz="2400" i="1">
                                      <a:solidFill>
                                        <a:schemeClr val="accent5">
                                          <a:lumMod val="75000"/>
                                        </a:schemeClr>
                                      </a:solidFill>
                                      <a:latin typeface="Cambria Math" panose="02040503050406030204" pitchFamily="18" charset="0"/>
                                    </a:rPr>
                                    <m:t>𝑀</m:t>
                                  </m:r>
                                </m:e>
                                <m:sub>
                                  <m:r>
                                    <a:rPr lang="en-US" sz="2400" i="1">
                                      <a:solidFill>
                                        <a:schemeClr val="accent5">
                                          <a:lumMod val="75000"/>
                                        </a:schemeClr>
                                      </a:solidFill>
                                      <a:latin typeface="Cambria Math" panose="02040503050406030204" pitchFamily="18" charset="0"/>
                                    </a:rPr>
                                    <m:t>2</m:t>
                                  </m:r>
                                </m:sub>
                              </m:sSub>
                            </m:e>
                          </m:d>
                        </m:e>
                      </m:d>
                    </m:oMath>
                  </m:oMathPara>
                </a14:m>
                <a:endParaRPr lang="en-US" sz="2400" dirty="0" err="1">
                  <a:solidFill>
                    <a:schemeClr val="accent5">
                      <a:lumMod val="75000"/>
                    </a:schemeClr>
                  </a:solidFill>
                  <a:latin typeface="Candara" panose="020E0502030303020204" pitchFamily="34" charset="0"/>
                </a:endParaRPr>
              </a:p>
            </p:txBody>
          </p:sp>
        </mc:Choice>
        <mc:Fallback xmlns="">
          <p:sp>
            <p:nvSpPr>
              <p:cNvPr id="31" name="TextBox 30">
                <a:extLst>
                  <a:ext uri="{FF2B5EF4-FFF2-40B4-BE49-F238E27FC236}">
                    <a16:creationId xmlns:a16="http://schemas.microsoft.com/office/drawing/2014/main" id="{46E40CC0-DFB3-159C-22AF-92A4993982DD}"/>
                  </a:ext>
                </a:extLst>
              </p:cNvPr>
              <p:cNvSpPr txBox="1">
                <a:spLocks noRot="1" noChangeAspect="1" noMove="1" noResize="1" noEditPoints="1" noAdjustHandles="1" noChangeArrowheads="1" noChangeShapeType="1" noTextEdit="1"/>
              </p:cNvSpPr>
              <p:nvPr/>
            </p:nvSpPr>
            <p:spPr>
              <a:xfrm>
                <a:off x="6765668" y="2094804"/>
                <a:ext cx="2967544" cy="509178"/>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5091A2D5-947B-89A5-D66D-7E7D6577C965}"/>
                  </a:ext>
                </a:extLst>
              </p:cNvPr>
              <p:cNvSpPr txBox="1"/>
              <p:nvPr/>
            </p:nvSpPr>
            <p:spPr>
              <a:xfrm>
                <a:off x="841248" y="2603982"/>
                <a:ext cx="3028073" cy="652679"/>
              </a:xfrm>
              <a:prstGeom prst="rect">
                <a:avLst/>
              </a:prstGeom>
              <a:solidFill>
                <a:srgbClr val="FFFDA2"/>
              </a:solidFill>
              <a:effectLst>
                <a:outerShdw blurRad="50800" dist="38100" dir="2700000" algn="tl" rotWithShape="0">
                  <a:prstClr val="black">
                    <a:alpha val="40000"/>
                  </a:prstClr>
                </a:outerShdw>
              </a:effectLst>
            </p:spPr>
            <p:txBody>
              <a:bodyPr wrap="none" rtlCol="0">
                <a:spAutoFit/>
              </a:bodyPr>
              <a:lstStyle/>
              <a:p>
                <a:pPr algn="l"/>
                <a14:m>
                  <m:oMathPara xmlns:m="http://schemas.openxmlformats.org/officeDocument/2006/math">
                    <m:oMathParaPr>
                      <m:jc m:val="centerGroup"/>
                    </m:oMathParaPr>
                    <m:oMath xmlns:m="http://schemas.openxmlformats.org/officeDocument/2006/math">
                      <m:sSub>
                        <m:sSubPr>
                          <m:ctrlPr>
                            <a:rPr lang="en-US" sz="3600" b="0" i="1" smtClean="0">
                              <a:solidFill>
                                <a:schemeClr val="accent5">
                                  <a:lumMod val="75000"/>
                                </a:schemeClr>
                              </a:solidFill>
                              <a:latin typeface="Cambria Math" panose="02040503050406030204" pitchFamily="18" charset="0"/>
                            </a:rPr>
                          </m:ctrlPr>
                        </m:sSubPr>
                        <m:e>
                          <m:r>
                            <a:rPr lang="en-US" sz="3600" b="0" i="1" smtClean="0">
                              <a:solidFill>
                                <a:schemeClr val="accent5">
                                  <a:lumMod val="75000"/>
                                </a:schemeClr>
                              </a:solidFill>
                              <a:latin typeface="Cambria Math" panose="02040503050406030204" pitchFamily="18" charset="0"/>
                            </a:rPr>
                            <m:t>𝑇</m:t>
                          </m:r>
                        </m:e>
                        <m:sub>
                          <m:r>
                            <a:rPr lang="en-US" sz="3600" b="0" i="1" smtClean="0">
                              <a:solidFill>
                                <a:schemeClr val="accent5">
                                  <a:lumMod val="75000"/>
                                </a:schemeClr>
                              </a:solidFill>
                              <a:latin typeface="Cambria Math" panose="02040503050406030204" pitchFamily="18" charset="0"/>
                            </a:rPr>
                            <m:t>1</m:t>
                          </m:r>
                        </m:sub>
                      </m:sSub>
                      <m:r>
                        <a:rPr lang="en-US" sz="3600" b="0" i="1" smtClean="0">
                          <a:solidFill>
                            <a:schemeClr val="accent5">
                              <a:lumMod val="75000"/>
                            </a:schemeClr>
                          </a:solidFill>
                          <a:latin typeface="Cambria Math" panose="02040503050406030204" pitchFamily="18" charset="0"/>
                        </a:rPr>
                        <m:t>×</m:t>
                      </m:r>
                      <m:sSub>
                        <m:sSubPr>
                          <m:ctrlPr>
                            <a:rPr lang="en-US" sz="3600" b="0" i="1" smtClean="0">
                              <a:solidFill>
                                <a:schemeClr val="accent5">
                                  <a:lumMod val="75000"/>
                                </a:schemeClr>
                              </a:solidFill>
                              <a:latin typeface="Cambria Math" panose="02040503050406030204" pitchFamily="18" charset="0"/>
                            </a:rPr>
                          </m:ctrlPr>
                        </m:sSubPr>
                        <m:e>
                          <m:r>
                            <a:rPr lang="en-US" sz="3600" b="0" i="1" smtClean="0">
                              <a:solidFill>
                                <a:schemeClr val="accent5">
                                  <a:lumMod val="75000"/>
                                </a:schemeClr>
                              </a:solidFill>
                              <a:latin typeface="Cambria Math" panose="02040503050406030204" pitchFamily="18" charset="0"/>
                            </a:rPr>
                            <m:t>𝑇</m:t>
                          </m:r>
                        </m:e>
                        <m:sub>
                          <m:r>
                            <a:rPr lang="en-US" sz="3600" b="0" i="1" smtClean="0">
                              <a:solidFill>
                                <a:schemeClr val="accent5">
                                  <a:lumMod val="75000"/>
                                </a:schemeClr>
                              </a:solidFill>
                              <a:latin typeface="Cambria Math" panose="02040503050406030204" pitchFamily="18" charset="0"/>
                            </a:rPr>
                            <m:t>2</m:t>
                          </m:r>
                        </m:sub>
                      </m:sSub>
                      <m:r>
                        <a:rPr lang="en-US" sz="3600" b="0" i="1" smtClean="0">
                          <a:solidFill>
                            <a:schemeClr val="accent5">
                              <a:lumMod val="75000"/>
                            </a:schemeClr>
                          </a:solidFill>
                          <a:latin typeface="Cambria Math" panose="02040503050406030204" pitchFamily="18" charset="0"/>
                        </a:rPr>
                        <m:t>≈</m:t>
                      </m:r>
                      <m:sSup>
                        <m:sSupPr>
                          <m:ctrlPr>
                            <a:rPr lang="en-US" sz="3600" b="0" i="1" smtClean="0">
                              <a:solidFill>
                                <a:schemeClr val="accent5">
                                  <a:lumMod val="75000"/>
                                </a:schemeClr>
                              </a:solidFill>
                              <a:latin typeface="Cambria Math" panose="02040503050406030204" pitchFamily="18" charset="0"/>
                            </a:rPr>
                          </m:ctrlPr>
                        </m:sSupPr>
                        <m:e>
                          <m:r>
                            <a:rPr lang="en-US" sz="3600" b="0" i="1" smtClean="0">
                              <a:solidFill>
                                <a:schemeClr val="accent5">
                                  <a:lumMod val="75000"/>
                                </a:schemeClr>
                              </a:solidFill>
                              <a:latin typeface="Cambria Math" panose="02040503050406030204" pitchFamily="18" charset="0"/>
                            </a:rPr>
                            <m:t>2</m:t>
                          </m:r>
                        </m:e>
                        <m:sup>
                          <m:r>
                            <a:rPr lang="en-US" sz="3600" b="0" i="1" smtClean="0">
                              <a:solidFill>
                                <a:schemeClr val="accent5">
                                  <a:lumMod val="75000"/>
                                </a:schemeClr>
                              </a:solidFill>
                              <a:latin typeface="Cambria Math" panose="02040503050406030204" pitchFamily="18" charset="0"/>
                            </a:rPr>
                            <m:t>1.5</m:t>
                          </m:r>
                          <m:r>
                            <a:rPr lang="en-US" sz="3600" b="0" i="1" smtClean="0">
                              <a:solidFill>
                                <a:schemeClr val="accent5">
                                  <a:lumMod val="75000"/>
                                </a:schemeClr>
                              </a:solidFill>
                              <a:latin typeface="Cambria Math" panose="02040503050406030204" pitchFamily="18" charset="0"/>
                            </a:rPr>
                            <m:t>𝑛</m:t>
                          </m:r>
                        </m:sup>
                      </m:sSup>
                    </m:oMath>
                  </m:oMathPara>
                </a14:m>
                <a:endParaRPr lang="en-US" sz="3600" dirty="0" err="1">
                  <a:solidFill>
                    <a:schemeClr val="accent5">
                      <a:lumMod val="75000"/>
                    </a:schemeClr>
                  </a:solidFill>
                  <a:latin typeface="Candara" panose="020E0502030303020204" pitchFamily="34" charset="0"/>
                </a:endParaRPr>
              </a:p>
            </p:txBody>
          </p:sp>
        </mc:Choice>
        <mc:Fallback xmlns="">
          <p:sp>
            <p:nvSpPr>
              <p:cNvPr id="9" name="TextBox 8">
                <a:extLst>
                  <a:ext uri="{FF2B5EF4-FFF2-40B4-BE49-F238E27FC236}">
                    <a16:creationId xmlns:a16="http://schemas.microsoft.com/office/drawing/2014/main" id="{5091A2D5-947B-89A5-D66D-7E7D6577C965}"/>
                  </a:ext>
                </a:extLst>
              </p:cNvPr>
              <p:cNvSpPr txBox="1">
                <a:spLocks noRot="1" noChangeAspect="1" noMove="1" noResize="1" noEditPoints="1" noAdjustHandles="1" noChangeArrowheads="1" noChangeShapeType="1" noTextEdit="1"/>
              </p:cNvSpPr>
              <p:nvPr/>
            </p:nvSpPr>
            <p:spPr>
              <a:xfrm>
                <a:off x="841248" y="2603982"/>
                <a:ext cx="3028073" cy="652679"/>
              </a:xfrm>
              <a:prstGeom prst="rect">
                <a:avLst/>
              </a:prstGeom>
              <a:blipFill>
                <a:blip r:embed="rId10"/>
                <a:stretch>
                  <a:fillRect/>
                </a:stretch>
              </a:blipFill>
              <a:effectLst>
                <a:outerShdw blurRad="50800" dist="38100" dir="2700000" algn="tl" rotWithShape="0">
                  <a:prstClr val="black">
                    <a:alpha val="40000"/>
                  </a:prst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5281BE80-B0A9-9924-9BAD-21EE5E5DEBA8}"/>
                  </a:ext>
                </a:extLst>
              </p:cNvPr>
              <p:cNvSpPr txBox="1"/>
              <p:nvPr/>
            </p:nvSpPr>
            <p:spPr>
              <a:xfrm>
                <a:off x="841248" y="3312143"/>
                <a:ext cx="6355330" cy="603242"/>
              </a:xfrm>
              <a:prstGeom prst="rect">
                <a:avLst/>
              </a:prstGeom>
              <a:noFill/>
            </p:spPr>
            <p:txBody>
              <a:bodyPr wrap="none" rtlCol="0">
                <a:spAutoFit/>
              </a:bodyPr>
              <a:lstStyle/>
              <a:p>
                <a:r>
                  <a:rPr lang="en-US" sz="3200" dirty="0">
                    <a:latin typeface="Candara" panose="020E0502030303020204" pitchFamily="34" charset="0"/>
                  </a:rPr>
                  <a:t>To get </a:t>
                </a:r>
                <a14:m>
                  <m:oMath xmlns:m="http://schemas.openxmlformats.org/officeDocument/2006/math">
                    <m:sSub>
                      <m:sSubPr>
                        <m:ctrlPr>
                          <a:rPr lang="en-US" sz="3200" b="0" i="1" smtClean="0">
                            <a:solidFill>
                              <a:schemeClr val="accent5">
                                <a:lumMod val="75000"/>
                              </a:schemeClr>
                            </a:solidFill>
                            <a:latin typeface="Cambria Math" panose="02040503050406030204" pitchFamily="18" charset="0"/>
                          </a:rPr>
                        </m:ctrlPr>
                      </m:sSubPr>
                      <m:e>
                        <m:r>
                          <a:rPr lang="en-US" sz="3200" b="0" i="1" smtClean="0">
                            <a:solidFill>
                              <a:schemeClr val="accent5">
                                <a:lumMod val="75000"/>
                              </a:schemeClr>
                            </a:solidFill>
                            <a:latin typeface="Cambria Math" panose="02040503050406030204" pitchFamily="18" charset="0"/>
                          </a:rPr>
                          <m:t>𝑇</m:t>
                        </m:r>
                      </m:e>
                      <m:sub>
                        <m:r>
                          <a:rPr lang="en-US" sz="3200" b="0" i="1" smtClean="0">
                            <a:solidFill>
                              <a:schemeClr val="accent5">
                                <a:lumMod val="75000"/>
                              </a:schemeClr>
                            </a:solidFill>
                            <a:latin typeface="Cambria Math" panose="02040503050406030204" pitchFamily="18" charset="0"/>
                          </a:rPr>
                          <m:t>2</m:t>
                        </m:r>
                      </m:sub>
                    </m:sSub>
                    <m:r>
                      <a:rPr lang="en-US" sz="3200" b="0" i="1" smtClean="0">
                        <a:solidFill>
                          <a:schemeClr val="accent5">
                            <a:lumMod val="75000"/>
                          </a:schemeClr>
                        </a:solidFill>
                        <a:latin typeface="Cambria Math" panose="02040503050406030204" pitchFamily="18" charset="0"/>
                      </a:rPr>
                      <m:t>&lt;</m:t>
                    </m:r>
                    <m:sSup>
                      <m:sSupPr>
                        <m:ctrlPr>
                          <a:rPr lang="en-US" sz="3200" b="0" i="1" smtClean="0">
                            <a:solidFill>
                              <a:schemeClr val="accent5">
                                <a:lumMod val="75000"/>
                              </a:schemeClr>
                            </a:solidFill>
                            <a:latin typeface="Cambria Math" panose="02040503050406030204" pitchFamily="18" charset="0"/>
                          </a:rPr>
                        </m:ctrlPr>
                      </m:sSupPr>
                      <m:e>
                        <m:r>
                          <a:rPr lang="en-US" sz="3200" b="0" i="1" smtClean="0">
                            <a:solidFill>
                              <a:schemeClr val="accent5">
                                <a:lumMod val="75000"/>
                              </a:schemeClr>
                            </a:solidFill>
                            <a:latin typeface="Cambria Math" panose="02040503050406030204" pitchFamily="18" charset="0"/>
                          </a:rPr>
                          <m:t>2</m:t>
                        </m:r>
                      </m:e>
                      <m:sup>
                        <m:r>
                          <a:rPr lang="en-US" sz="3200" b="0" i="1" smtClean="0">
                            <a:solidFill>
                              <a:schemeClr val="accent5">
                                <a:lumMod val="75000"/>
                              </a:schemeClr>
                            </a:solidFill>
                            <a:latin typeface="Cambria Math" panose="02040503050406030204" pitchFamily="18" charset="0"/>
                          </a:rPr>
                          <m:t>𝑛</m:t>
                        </m:r>
                        <m:r>
                          <a:rPr lang="en-US" sz="3200" b="0" i="1" smtClean="0">
                            <a:solidFill>
                              <a:schemeClr val="accent5">
                                <a:lumMod val="75000"/>
                              </a:schemeClr>
                            </a:solidFill>
                            <a:latin typeface="Cambria Math" panose="02040503050406030204" pitchFamily="18" charset="0"/>
                          </a:rPr>
                          <m:t>/2</m:t>
                        </m:r>
                      </m:sup>
                    </m:sSup>
                  </m:oMath>
                </a14:m>
                <a:r>
                  <a:rPr lang="en-US" sz="3200" dirty="0">
                    <a:latin typeface="Candara" panose="020E0502030303020204" pitchFamily="34" charset="0"/>
                  </a:rPr>
                  <a:t>, we need</a:t>
                </a:r>
                <a:r>
                  <a:rPr lang="en-US" sz="3200" dirty="0">
                    <a:solidFill>
                      <a:srgbClr val="002060"/>
                    </a:solidFill>
                  </a:rPr>
                  <a:t> </a:t>
                </a:r>
                <a14:m>
                  <m:oMath xmlns:m="http://schemas.openxmlformats.org/officeDocument/2006/math">
                    <m:sSub>
                      <m:sSubPr>
                        <m:ctrlPr>
                          <a:rPr lang="en-US" sz="3200" i="1" smtClean="0">
                            <a:solidFill>
                              <a:schemeClr val="accent5">
                                <a:lumMod val="75000"/>
                              </a:schemeClr>
                            </a:solidFill>
                            <a:latin typeface="Cambria Math" panose="02040503050406030204" pitchFamily="18" charset="0"/>
                          </a:rPr>
                        </m:ctrlPr>
                      </m:sSubPr>
                      <m:e>
                        <m:r>
                          <a:rPr lang="en-US" sz="3200" i="1">
                            <a:solidFill>
                              <a:schemeClr val="accent5">
                                <a:lumMod val="75000"/>
                              </a:schemeClr>
                            </a:solidFill>
                            <a:latin typeface="Cambria Math" panose="02040503050406030204" pitchFamily="18" charset="0"/>
                          </a:rPr>
                          <m:t>𝑇</m:t>
                        </m:r>
                      </m:e>
                      <m:sub>
                        <m:r>
                          <a:rPr lang="en-US" sz="3200" i="1">
                            <a:solidFill>
                              <a:schemeClr val="accent5">
                                <a:lumMod val="75000"/>
                              </a:schemeClr>
                            </a:solidFill>
                            <a:latin typeface="Cambria Math" panose="02040503050406030204" pitchFamily="18" charset="0"/>
                          </a:rPr>
                          <m:t>1</m:t>
                        </m:r>
                      </m:sub>
                    </m:sSub>
                    <m:r>
                      <a:rPr lang="en-US" sz="3200" b="0" i="1" smtClean="0">
                        <a:solidFill>
                          <a:schemeClr val="accent5">
                            <a:lumMod val="75000"/>
                          </a:schemeClr>
                        </a:solidFill>
                        <a:latin typeface="Cambria Math" panose="02040503050406030204" pitchFamily="18" charset="0"/>
                      </a:rPr>
                      <m:t>&gt;</m:t>
                    </m:r>
                    <m:sSup>
                      <m:sSupPr>
                        <m:ctrlPr>
                          <a:rPr lang="en-US" sz="3200" b="0" i="1" smtClean="0">
                            <a:solidFill>
                              <a:schemeClr val="accent5">
                                <a:lumMod val="75000"/>
                              </a:schemeClr>
                            </a:solidFill>
                            <a:latin typeface="Cambria Math" panose="02040503050406030204" pitchFamily="18" charset="0"/>
                          </a:rPr>
                        </m:ctrlPr>
                      </m:sSupPr>
                      <m:e>
                        <m:r>
                          <a:rPr lang="en-US" sz="3200" b="0" i="1" smtClean="0">
                            <a:solidFill>
                              <a:schemeClr val="accent5">
                                <a:lumMod val="75000"/>
                              </a:schemeClr>
                            </a:solidFill>
                            <a:latin typeface="Cambria Math" panose="02040503050406030204" pitchFamily="18" charset="0"/>
                          </a:rPr>
                          <m:t>2</m:t>
                        </m:r>
                      </m:e>
                      <m:sup>
                        <m:r>
                          <a:rPr lang="en-US" sz="3200" b="0" i="1" smtClean="0">
                            <a:solidFill>
                              <a:schemeClr val="accent5">
                                <a:lumMod val="75000"/>
                              </a:schemeClr>
                            </a:solidFill>
                            <a:latin typeface="Cambria Math" panose="02040503050406030204" pitchFamily="18" charset="0"/>
                          </a:rPr>
                          <m:t>𝑛</m:t>
                        </m:r>
                      </m:sup>
                    </m:sSup>
                  </m:oMath>
                </a14:m>
                <a:r>
                  <a:rPr lang="en-US" sz="3200" dirty="0">
                    <a:solidFill>
                      <a:schemeClr val="accent5">
                        <a:lumMod val="75000"/>
                      </a:schemeClr>
                    </a:solidFill>
                    <a:latin typeface="Candara" panose="020E0502030303020204" pitchFamily="34" charset="0"/>
                  </a:rPr>
                  <a:t>  </a:t>
                </a:r>
                <a:endParaRPr lang="en-US" sz="3200" dirty="0">
                  <a:latin typeface="Candara" panose="020E0502030303020204" pitchFamily="34" charset="0"/>
                </a:endParaRPr>
              </a:p>
            </p:txBody>
          </p:sp>
        </mc:Choice>
        <mc:Fallback xmlns="">
          <p:sp>
            <p:nvSpPr>
              <p:cNvPr id="24" name="TextBox 23">
                <a:extLst>
                  <a:ext uri="{FF2B5EF4-FFF2-40B4-BE49-F238E27FC236}">
                    <a16:creationId xmlns:a16="http://schemas.microsoft.com/office/drawing/2014/main" id="{5281BE80-B0A9-9924-9BAD-21EE5E5DEBA8}"/>
                  </a:ext>
                </a:extLst>
              </p:cNvPr>
              <p:cNvSpPr txBox="1">
                <a:spLocks noRot="1" noChangeAspect="1" noMove="1" noResize="1" noEditPoints="1" noAdjustHandles="1" noChangeArrowheads="1" noChangeShapeType="1" noTextEdit="1"/>
              </p:cNvSpPr>
              <p:nvPr/>
            </p:nvSpPr>
            <p:spPr>
              <a:xfrm>
                <a:off x="841248" y="3312143"/>
                <a:ext cx="6355330" cy="603242"/>
              </a:xfrm>
              <a:prstGeom prst="rect">
                <a:avLst/>
              </a:prstGeom>
              <a:blipFill>
                <a:blip r:embed="rId11"/>
                <a:stretch>
                  <a:fillRect l="-2395" t="-8163" b="-3061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B45CE9FA-ED6F-32C7-E077-2842A60D2A41}"/>
                  </a:ext>
                </a:extLst>
              </p:cNvPr>
              <p:cNvSpPr txBox="1"/>
              <p:nvPr/>
            </p:nvSpPr>
            <p:spPr>
              <a:xfrm>
                <a:off x="841248" y="3939850"/>
                <a:ext cx="11318331" cy="603242"/>
              </a:xfrm>
              <a:prstGeom prst="rect">
                <a:avLst/>
              </a:prstGeom>
              <a:noFill/>
            </p:spPr>
            <p:txBody>
              <a:bodyPr wrap="square" rtlCol="0">
                <a:spAutoFit/>
              </a:bodyPr>
              <a:lstStyle/>
              <a:p>
                <a:r>
                  <a:rPr lang="en-US" sz="3200" dirty="0">
                    <a:latin typeface="Candara" panose="020E0502030303020204" pitchFamily="34" charset="0"/>
                  </a:rPr>
                  <a:t>e.g., only worth it for more than </a:t>
                </a:r>
                <a14:m>
                  <m:oMath xmlns:m="http://schemas.openxmlformats.org/officeDocument/2006/math">
                    <m:sSup>
                      <m:sSupPr>
                        <m:ctrlPr>
                          <a:rPr lang="en-US" sz="3200" i="1" smtClean="0">
                            <a:solidFill>
                              <a:schemeClr val="accent5">
                                <a:lumMod val="75000"/>
                              </a:schemeClr>
                            </a:solidFill>
                            <a:latin typeface="Cambria Math" panose="02040503050406030204" pitchFamily="18" charset="0"/>
                          </a:rPr>
                        </m:ctrlPr>
                      </m:sSupPr>
                      <m:e>
                        <m:r>
                          <a:rPr lang="en-US" sz="3200" i="1">
                            <a:solidFill>
                              <a:schemeClr val="accent5">
                                <a:lumMod val="75000"/>
                              </a:schemeClr>
                            </a:solidFill>
                            <a:latin typeface="Cambria Math" panose="02040503050406030204" pitchFamily="18" charset="0"/>
                          </a:rPr>
                          <m:t>2</m:t>
                        </m:r>
                      </m:e>
                      <m:sup>
                        <m:r>
                          <a:rPr lang="en-US" sz="3200" i="1">
                            <a:solidFill>
                              <a:schemeClr val="accent5">
                                <a:lumMod val="75000"/>
                              </a:schemeClr>
                            </a:solidFill>
                            <a:latin typeface="Cambria Math" panose="02040503050406030204" pitchFamily="18" charset="0"/>
                          </a:rPr>
                          <m:t>𝑛</m:t>
                        </m:r>
                        <m:r>
                          <a:rPr lang="en-US" sz="3200" b="0" i="1" smtClean="0">
                            <a:solidFill>
                              <a:schemeClr val="accent5">
                                <a:lumMod val="75000"/>
                              </a:schemeClr>
                            </a:solidFill>
                            <a:latin typeface="Cambria Math" panose="02040503050406030204" pitchFamily="18" charset="0"/>
                          </a:rPr>
                          <m:t>/2</m:t>
                        </m:r>
                      </m:sup>
                    </m:sSup>
                  </m:oMath>
                </a14:m>
                <a:r>
                  <a:rPr lang="en-US" sz="3200" dirty="0">
                    <a:solidFill>
                      <a:schemeClr val="accent5">
                        <a:lumMod val="75000"/>
                      </a:schemeClr>
                    </a:solidFill>
                    <a:latin typeface="Candara" panose="020E0502030303020204" pitchFamily="34" charset="0"/>
                  </a:rPr>
                  <a:t> </a:t>
                </a:r>
                <a:r>
                  <a:rPr lang="en-US" sz="3200" dirty="0">
                    <a:latin typeface="Candara" panose="020E0502030303020204" pitchFamily="34" charset="0"/>
                  </a:rPr>
                  <a:t>collisions   </a:t>
                </a:r>
              </a:p>
            </p:txBody>
          </p:sp>
        </mc:Choice>
        <mc:Fallback xmlns="">
          <p:sp>
            <p:nvSpPr>
              <p:cNvPr id="28" name="TextBox 27">
                <a:extLst>
                  <a:ext uri="{FF2B5EF4-FFF2-40B4-BE49-F238E27FC236}">
                    <a16:creationId xmlns:a16="http://schemas.microsoft.com/office/drawing/2014/main" id="{B45CE9FA-ED6F-32C7-E077-2842A60D2A41}"/>
                  </a:ext>
                </a:extLst>
              </p:cNvPr>
              <p:cNvSpPr txBox="1">
                <a:spLocks noRot="1" noChangeAspect="1" noMove="1" noResize="1" noEditPoints="1" noAdjustHandles="1" noChangeArrowheads="1" noChangeShapeType="1" noTextEdit="1"/>
              </p:cNvSpPr>
              <p:nvPr/>
            </p:nvSpPr>
            <p:spPr>
              <a:xfrm>
                <a:off x="841248" y="3939850"/>
                <a:ext cx="11318331" cy="603242"/>
              </a:xfrm>
              <a:prstGeom prst="rect">
                <a:avLst/>
              </a:prstGeom>
              <a:blipFill>
                <a:blip r:embed="rId12"/>
                <a:stretch>
                  <a:fillRect l="-1345" t="-8333" b="-31250"/>
                </a:stretch>
              </a:blipFill>
            </p:spPr>
            <p:txBody>
              <a:bodyPr/>
              <a:lstStyle/>
              <a:p>
                <a:r>
                  <a:rPr lang="en-US">
                    <a:noFill/>
                  </a:rPr>
                  <a:t> </a:t>
                </a:r>
              </a:p>
            </p:txBody>
          </p:sp>
        </mc:Fallback>
      </mc:AlternateContent>
      <p:sp>
        <p:nvSpPr>
          <p:cNvPr id="29" name="TextBox 28">
            <a:extLst>
              <a:ext uri="{FF2B5EF4-FFF2-40B4-BE49-F238E27FC236}">
                <a16:creationId xmlns:a16="http://schemas.microsoft.com/office/drawing/2014/main" id="{7E5A1BF5-CD36-D1C6-89F9-3E78B7AC96B0}"/>
              </a:ext>
            </a:extLst>
          </p:cNvPr>
          <p:cNvSpPr txBox="1"/>
          <p:nvPr/>
        </p:nvSpPr>
        <p:spPr>
          <a:xfrm>
            <a:off x="841248" y="4918161"/>
            <a:ext cx="7160875" cy="603242"/>
          </a:xfrm>
          <a:prstGeom prst="rect">
            <a:avLst/>
          </a:prstGeom>
          <a:noFill/>
        </p:spPr>
        <p:txBody>
          <a:bodyPr wrap="square" rtlCol="0">
            <a:spAutoFit/>
          </a:bodyPr>
          <a:lstStyle/>
          <a:p>
            <a:r>
              <a:rPr lang="en-US" sz="3200" dirty="0">
                <a:latin typeface="Candara" panose="020E0502030303020204" pitchFamily="34" charset="0"/>
              </a:rPr>
              <a:t>Are there attacks with better trade-offs?</a:t>
            </a:r>
          </a:p>
        </p:txBody>
      </p:sp>
      <p:sp>
        <p:nvSpPr>
          <p:cNvPr id="32" name="TextBox 31">
            <a:extLst>
              <a:ext uri="{FF2B5EF4-FFF2-40B4-BE49-F238E27FC236}">
                <a16:creationId xmlns:a16="http://schemas.microsoft.com/office/drawing/2014/main" id="{82EAC55A-4610-12D2-FA62-D021F9BE2F86}"/>
              </a:ext>
            </a:extLst>
          </p:cNvPr>
          <p:cNvSpPr txBox="1"/>
          <p:nvPr/>
        </p:nvSpPr>
        <p:spPr>
          <a:xfrm>
            <a:off x="841248" y="5566866"/>
            <a:ext cx="11318331" cy="603242"/>
          </a:xfrm>
          <a:prstGeom prst="rect">
            <a:avLst/>
          </a:prstGeom>
          <a:noFill/>
        </p:spPr>
        <p:txBody>
          <a:bodyPr wrap="square" rtlCol="0">
            <a:spAutoFit/>
          </a:bodyPr>
          <a:lstStyle/>
          <a:p>
            <a:r>
              <a:rPr lang="en-US" sz="3200" dirty="0">
                <a:latin typeface="Candara" panose="020E0502030303020204" pitchFamily="34" charset="0"/>
              </a:rPr>
              <a:t>How do we reason about this?</a:t>
            </a:r>
          </a:p>
        </p:txBody>
      </p:sp>
      <p:sp>
        <p:nvSpPr>
          <p:cNvPr id="34" name="Right Brace 33">
            <a:extLst>
              <a:ext uri="{FF2B5EF4-FFF2-40B4-BE49-F238E27FC236}">
                <a16:creationId xmlns:a16="http://schemas.microsoft.com/office/drawing/2014/main" id="{0B252FEA-C373-4611-C23A-8C59FC7C30D5}"/>
              </a:ext>
            </a:extLst>
          </p:cNvPr>
          <p:cNvSpPr/>
          <p:nvPr/>
        </p:nvSpPr>
        <p:spPr>
          <a:xfrm>
            <a:off x="8058581" y="5015753"/>
            <a:ext cx="372826" cy="1021976"/>
          </a:xfrm>
          <a:prstGeom prst="rightBrace">
            <a:avLst/>
          </a:prstGeom>
          <a:ln>
            <a:solidFill>
              <a:srgbClr val="C00000"/>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5" name="TextBox 54">
            <a:extLst>
              <a:ext uri="{FF2B5EF4-FFF2-40B4-BE49-F238E27FC236}">
                <a16:creationId xmlns:a16="http://schemas.microsoft.com/office/drawing/2014/main" id="{8280B289-B863-20C3-50EA-C92F91BCC4B4}"/>
              </a:ext>
            </a:extLst>
          </p:cNvPr>
          <p:cNvSpPr txBox="1"/>
          <p:nvPr/>
        </p:nvSpPr>
        <p:spPr>
          <a:xfrm>
            <a:off x="8614970" y="5298476"/>
            <a:ext cx="1884960" cy="461665"/>
          </a:xfrm>
          <a:prstGeom prst="rect">
            <a:avLst/>
          </a:prstGeom>
          <a:noFill/>
        </p:spPr>
        <p:txBody>
          <a:bodyPr wrap="square" rtlCol="0">
            <a:spAutoFit/>
          </a:bodyPr>
          <a:lstStyle/>
          <a:p>
            <a:pPr algn="l"/>
            <a:r>
              <a:rPr lang="en-US" sz="2400" b="1" dirty="0">
                <a:solidFill>
                  <a:srgbClr val="C00000"/>
                </a:solidFill>
                <a:latin typeface="Candara" panose="020E0502030303020204" pitchFamily="34" charset="0"/>
                <a:ea typeface="Helvetica" charset="0"/>
                <a:cs typeface="Helvetica" charset="0"/>
              </a:rPr>
              <a:t>This work!</a:t>
            </a:r>
          </a:p>
        </p:txBody>
      </p:sp>
      <p:sp>
        <p:nvSpPr>
          <p:cNvPr id="3" name="TextBox 2">
            <a:extLst>
              <a:ext uri="{FF2B5EF4-FFF2-40B4-BE49-F238E27FC236}">
                <a16:creationId xmlns:a16="http://schemas.microsoft.com/office/drawing/2014/main" id="{417912A9-CC36-F681-96B9-1B327429D214}"/>
              </a:ext>
            </a:extLst>
          </p:cNvPr>
          <p:cNvSpPr txBox="1"/>
          <p:nvPr/>
        </p:nvSpPr>
        <p:spPr>
          <a:xfrm>
            <a:off x="858072" y="1166345"/>
            <a:ext cx="5464958" cy="461665"/>
          </a:xfrm>
          <a:prstGeom prst="rect">
            <a:avLst/>
          </a:prstGeom>
          <a:noFill/>
        </p:spPr>
        <p:txBody>
          <a:bodyPr wrap="none" rtlCol="0">
            <a:spAutoFit/>
          </a:bodyPr>
          <a:lstStyle/>
          <a:p>
            <a:pPr algn="l"/>
            <a:r>
              <a:rPr lang="en-US" sz="2400" b="1" dirty="0">
                <a:solidFill>
                  <a:srgbClr val="C00000"/>
                </a:solidFill>
                <a:latin typeface="Candara" panose="020E0502030303020204" pitchFamily="34" charset="0"/>
              </a:rPr>
              <a:t>2-block Merkle-</a:t>
            </a:r>
            <a:r>
              <a:rPr lang="en-US" sz="2400" b="1" dirty="0" err="1">
                <a:solidFill>
                  <a:srgbClr val="C00000"/>
                </a:solidFill>
                <a:latin typeface="Candara" panose="020E0502030303020204" pitchFamily="34" charset="0"/>
              </a:rPr>
              <a:t>Damgård</a:t>
            </a:r>
            <a:r>
              <a:rPr lang="en-US" sz="2400" b="1" dirty="0">
                <a:solidFill>
                  <a:srgbClr val="C00000"/>
                </a:solidFill>
                <a:latin typeface="Candara" panose="020E0502030303020204" pitchFamily="34" charset="0"/>
              </a:rPr>
              <a:t> (MD) collisions</a:t>
            </a:r>
          </a:p>
        </p:txBody>
      </p:sp>
    </p:spTree>
    <p:extLst>
      <p:ext uri="{BB962C8B-B14F-4D97-AF65-F5344CB8AC3E}">
        <p14:creationId xmlns:p14="http://schemas.microsoft.com/office/powerpoint/2010/main" val="1782898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8" grpId="0"/>
      <p:bldP spid="29" grpId="0"/>
      <p:bldP spid="32" grpId="0"/>
      <p:bldP spid="34" grpId="0" animBg="1"/>
      <p:bldP spid="5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CF034-A726-432A-020C-95D1DB646250}"/>
              </a:ext>
            </a:extLst>
          </p:cNvPr>
          <p:cNvSpPr>
            <a:spLocks noGrp="1"/>
          </p:cNvSpPr>
          <p:nvPr>
            <p:ph type="title"/>
          </p:nvPr>
        </p:nvSpPr>
        <p:spPr/>
        <p:txBody>
          <a:bodyPr/>
          <a:lstStyle/>
          <a:p>
            <a:r>
              <a:rPr lang="en-US" dirty="0"/>
              <a:t>This work – in a nutshell</a:t>
            </a:r>
          </a:p>
        </p:txBody>
      </p:sp>
      <p:sp>
        <p:nvSpPr>
          <p:cNvPr id="3" name="Content Placeholder 2">
            <a:extLst>
              <a:ext uri="{FF2B5EF4-FFF2-40B4-BE49-F238E27FC236}">
                <a16:creationId xmlns:a16="http://schemas.microsoft.com/office/drawing/2014/main" id="{2580FF41-1B3D-6D56-5B1C-D4ECA20AFE52}"/>
              </a:ext>
            </a:extLst>
          </p:cNvPr>
          <p:cNvSpPr>
            <a:spLocks noGrp="1"/>
          </p:cNvSpPr>
          <p:nvPr>
            <p:ph idx="1"/>
          </p:nvPr>
        </p:nvSpPr>
        <p:spPr/>
        <p:txBody>
          <a:bodyPr/>
          <a:lstStyle/>
          <a:p>
            <a:pPr marL="0" indent="0">
              <a:buNone/>
            </a:pPr>
            <a:r>
              <a:rPr lang="en-US" b="1" dirty="0">
                <a:solidFill>
                  <a:srgbClr val="C00000"/>
                </a:solidFill>
              </a:rPr>
              <a:t>Toolkit* to understand inherent relationship between offline and online time in preprocessing attacks.</a:t>
            </a:r>
          </a:p>
        </p:txBody>
      </p:sp>
      <p:sp>
        <p:nvSpPr>
          <p:cNvPr id="4" name="Slide Number Placeholder 3">
            <a:extLst>
              <a:ext uri="{FF2B5EF4-FFF2-40B4-BE49-F238E27FC236}">
                <a16:creationId xmlns:a16="http://schemas.microsoft.com/office/drawing/2014/main" id="{44B5E269-63A2-01E5-F1A5-3C1FC19B822E}"/>
              </a:ext>
            </a:extLst>
          </p:cNvPr>
          <p:cNvSpPr>
            <a:spLocks noGrp="1"/>
          </p:cNvSpPr>
          <p:nvPr>
            <p:ph type="sldNum" sz="quarter" idx="12"/>
          </p:nvPr>
        </p:nvSpPr>
        <p:spPr/>
        <p:txBody>
          <a:bodyPr/>
          <a:lstStyle/>
          <a:p>
            <a:fld id="{39E65F0E-D8D0-8548-A870-8F1E432EFAAD}" type="slidenum">
              <a:rPr lang="en-US" smtClean="0"/>
              <a:pPr/>
              <a:t>9</a:t>
            </a:fld>
            <a:endParaRPr lang="en-US"/>
          </a:p>
        </p:txBody>
      </p:sp>
      <p:sp>
        <p:nvSpPr>
          <p:cNvPr id="5" name="TextBox 4">
            <a:extLst>
              <a:ext uri="{FF2B5EF4-FFF2-40B4-BE49-F238E27FC236}">
                <a16:creationId xmlns:a16="http://schemas.microsoft.com/office/drawing/2014/main" id="{917436D4-4EA2-4641-7E19-6380B109D392}"/>
              </a:ext>
            </a:extLst>
          </p:cNvPr>
          <p:cNvSpPr txBox="1"/>
          <p:nvPr/>
        </p:nvSpPr>
        <p:spPr>
          <a:xfrm>
            <a:off x="841248" y="6101521"/>
            <a:ext cx="10501314" cy="461665"/>
          </a:xfrm>
          <a:prstGeom prst="rect">
            <a:avLst/>
          </a:prstGeom>
          <a:noFill/>
        </p:spPr>
        <p:txBody>
          <a:bodyPr wrap="square" rtlCol="0">
            <a:spAutoFit/>
          </a:bodyPr>
          <a:lstStyle/>
          <a:p>
            <a:pPr algn="l"/>
            <a:r>
              <a:rPr lang="en-US" sz="2400" b="0" dirty="0">
                <a:latin typeface="Candara" panose="020E0502030303020204" pitchFamily="34" charset="0"/>
                <a:ea typeface="Helvetica" charset="0"/>
                <a:cs typeface="Helvetica" charset="0"/>
              </a:rPr>
              <a:t>* </a:t>
            </a:r>
            <a:r>
              <a:rPr lang="en-US" sz="2400" b="0" u="sng" dirty="0">
                <a:latin typeface="Candara" panose="020E0502030303020204" pitchFamily="34" charset="0"/>
                <a:ea typeface="Helvetica" charset="0"/>
                <a:cs typeface="Helvetica" charset="0"/>
              </a:rPr>
              <a:t>Only</a:t>
            </a:r>
            <a:r>
              <a:rPr lang="en-US" sz="2400" b="0" dirty="0">
                <a:latin typeface="Candara" panose="020E0502030303020204" pitchFamily="34" charset="0"/>
                <a:ea typeface="Helvetica" charset="0"/>
                <a:cs typeface="Helvetica" charset="0"/>
              </a:rPr>
              <a:t> prior work deals with DL with preprocessing </a:t>
            </a:r>
            <a:r>
              <a:rPr lang="en-US" sz="2400" b="0" dirty="0">
                <a:solidFill>
                  <a:srgbClr val="C00000"/>
                </a:solidFill>
                <a:latin typeface="Candara" panose="020E0502030303020204" pitchFamily="34" charset="0"/>
                <a:ea typeface="Helvetica" charset="0"/>
                <a:cs typeface="Helvetica" charset="0"/>
              </a:rPr>
              <a:t>[</a:t>
            </a:r>
            <a:r>
              <a:rPr lang="en-US" sz="2400" b="0" dirty="0" err="1">
                <a:solidFill>
                  <a:srgbClr val="C00000"/>
                </a:solidFill>
                <a:latin typeface="Candara" panose="020E0502030303020204" pitchFamily="34" charset="0"/>
                <a:ea typeface="Helvetica" charset="0"/>
                <a:cs typeface="Helvetica" charset="0"/>
              </a:rPr>
              <a:t>CorriganGibbs</a:t>
            </a:r>
            <a:r>
              <a:rPr lang="en-US" sz="2400" b="0" dirty="0">
                <a:solidFill>
                  <a:srgbClr val="C00000"/>
                </a:solidFill>
                <a:latin typeface="Candara" panose="020E0502030303020204" pitchFamily="34" charset="0"/>
                <a:ea typeface="Helvetica" charset="0"/>
                <a:cs typeface="Helvetica" charset="0"/>
              </a:rPr>
              <a:t>-Kogan ’18]</a:t>
            </a:r>
          </a:p>
        </p:txBody>
      </p:sp>
      <p:sp>
        <p:nvSpPr>
          <p:cNvPr id="6" name="TextBox 5">
            <a:extLst>
              <a:ext uri="{FF2B5EF4-FFF2-40B4-BE49-F238E27FC236}">
                <a16:creationId xmlns:a16="http://schemas.microsoft.com/office/drawing/2014/main" id="{E0403453-1E6B-8D7E-D15B-F805F0ACBC6C}"/>
              </a:ext>
            </a:extLst>
          </p:cNvPr>
          <p:cNvSpPr txBox="1"/>
          <p:nvPr/>
        </p:nvSpPr>
        <p:spPr>
          <a:xfrm>
            <a:off x="841248" y="2853578"/>
            <a:ext cx="10921580" cy="584775"/>
          </a:xfrm>
          <a:prstGeom prst="rect">
            <a:avLst/>
          </a:prstGeom>
          <a:noFill/>
        </p:spPr>
        <p:txBody>
          <a:bodyPr wrap="none" rtlCol="0">
            <a:spAutoFit/>
          </a:bodyPr>
          <a:lstStyle/>
          <a:p>
            <a:pPr algn="l"/>
            <a:r>
              <a:rPr lang="en-US" sz="3200" dirty="0">
                <a:solidFill>
                  <a:srgbClr val="000000"/>
                </a:solidFill>
                <a:latin typeface="Candara" panose="020E0502030303020204" pitchFamily="34" charset="0"/>
              </a:rPr>
              <a:t>▷ Generic </a:t>
            </a:r>
            <a:r>
              <a:rPr lang="en-US" sz="3200" b="1" dirty="0">
                <a:solidFill>
                  <a:srgbClr val="C00000"/>
                </a:solidFill>
                <a:latin typeface="Candara" panose="020E0502030303020204" pitchFamily="34" charset="0"/>
              </a:rPr>
              <a:t>salting</a:t>
            </a:r>
            <a:r>
              <a:rPr lang="en-US" sz="3200" b="1" dirty="0">
                <a:solidFill>
                  <a:srgbClr val="FF0000"/>
                </a:solidFill>
                <a:latin typeface="Candara" panose="020E0502030303020204" pitchFamily="34" charset="0"/>
              </a:rPr>
              <a:t> </a:t>
            </a:r>
            <a:r>
              <a:rPr lang="en-US" sz="3200" dirty="0">
                <a:latin typeface="Candara" panose="020E0502030303020204" pitchFamily="34" charset="0"/>
              </a:rPr>
              <a:t>defeats preprocessing </a:t>
            </a:r>
            <a:r>
              <a:rPr lang="en-US" sz="3200" dirty="0">
                <a:solidFill>
                  <a:srgbClr val="000000"/>
                </a:solidFill>
                <a:latin typeface="Candara" panose="020E0502030303020204" pitchFamily="34" charset="0"/>
              </a:rPr>
              <a:t>(qualitatively at least)</a:t>
            </a:r>
          </a:p>
        </p:txBody>
      </p:sp>
      <p:sp>
        <p:nvSpPr>
          <p:cNvPr id="7" name="TextBox 6">
            <a:extLst>
              <a:ext uri="{FF2B5EF4-FFF2-40B4-BE49-F238E27FC236}">
                <a16:creationId xmlns:a16="http://schemas.microsoft.com/office/drawing/2014/main" id="{92D715C2-A630-F46A-4FE6-AA754E5EA92C}"/>
              </a:ext>
            </a:extLst>
          </p:cNvPr>
          <p:cNvSpPr txBox="1"/>
          <p:nvPr/>
        </p:nvSpPr>
        <p:spPr>
          <a:xfrm>
            <a:off x="841248" y="3734126"/>
            <a:ext cx="8783174" cy="584775"/>
          </a:xfrm>
          <a:prstGeom prst="rect">
            <a:avLst/>
          </a:prstGeom>
          <a:noFill/>
        </p:spPr>
        <p:txBody>
          <a:bodyPr wrap="none" rtlCol="0">
            <a:spAutoFit/>
          </a:bodyPr>
          <a:lstStyle/>
          <a:p>
            <a:r>
              <a:rPr lang="en-US" sz="3200" dirty="0">
                <a:solidFill>
                  <a:srgbClr val="000000"/>
                </a:solidFill>
                <a:latin typeface="Candara" panose="020E0502030303020204" pitchFamily="34" charset="0"/>
              </a:rPr>
              <a:t>▷ </a:t>
            </a:r>
            <a:r>
              <a:rPr lang="en-US" sz="3200" b="1" dirty="0">
                <a:solidFill>
                  <a:srgbClr val="C00000"/>
                </a:solidFill>
                <a:latin typeface="Candara" panose="020E0502030303020204" pitchFamily="34" charset="0"/>
              </a:rPr>
              <a:t>Quantitative</a:t>
            </a:r>
            <a:r>
              <a:rPr lang="en-US" sz="3200" dirty="0">
                <a:solidFill>
                  <a:srgbClr val="000000"/>
                </a:solidFill>
                <a:latin typeface="Candara" panose="020E0502030303020204" pitchFamily="34" charset="0"/>
              </a:rPr>
              <a:t> bounds for salted </a:t>
            </a:r>
            <a:r>
              <a:rPr lang="en-US" sz="3200" b="1" dirty="0">
                <a:solidFill>
                  <a:srgbClr val="C00000"/>
                </a:solidFill>
                <a:latin typeface="Candara" panose="020E0502030303020204" pitchFamily="34" charset="0"/>
              </a:rPr>
              <a:t>random oracles</a:t>
            </a:r>
          </a:p>
        </p:txBody>
      </p:sp>
      <p:sp>
        <p:nvSpPr>
          <p:cNvPr id="8" name="TextBox 7">
            <a:extLst>
              <a:ext uri="{FF2B5EF4-FFF2-40B4-BE49-F238E27FC236}">
                <a16:creationId xmlns:a16="http://schemas.microsoft.com/office/drawing/2014/main" id="{485C721A-7B8C-5BCA-7233-00FFB300ADA7}"/>
              </a:ext>
            </a:extLst>
          </p:cNvPr>
          <p:cNvSpPr txBox="1"/>
          <p:nvPr/>
        </p:nvSpPr>
        <p:spPr>
          <a:xfrm>
            <a:off x="841248" y="4580388"/>
            <a:ext cx="10820591" cy="584775"/>
          </a:xfrm>
          <a:prstGeom prst="rect">
            <a:avLst/>
          </a:prstGeom>
          <a:noFill/>
        </p:spPr>
        <p:txBody>
          <a:bodyPr wrap="none" rtlCol="0">
            <a:spAutoFit/>
          </a:bodyPr>
          <a:lstStyle/>
          <a:p>
            <a:r>
              <a:rPr lang="en-US" sz="3200" dirty="0">
                <a:solidFill>
                  <a:srgbClr val="000000"/>
                </a:solidFill>
                <a:latin typeface="Candara" panose="020E0502030303020204" pitchFamily="34" charset="0"/>
              </a:rPr>
              <a:t>▷ </a:t>
            </a:r>
            <a:r>
              <a:rPr lang="en-US" sz="3200" b="1" dirty="0">
                <a:solidFill>
                  <a:srgbClr val="C00000"/>
                </a:solidFill>
                <a:latin typeface="Candara" panose="020E0502030303020204" pitchFamily="34" charset="0"/>
              </a:rPr>
              <a:t>Quantitative</a:t>
            </a:r>
            <a:r>
              <a:rPr lang="en-US" sz="3200" dirty="0">
                <a:solidFill>
                  <a:srgbClr val="000000"/>
                </a:solidFill>
                <a:latin typeface="Candara" panose="020E0502030303020204" pitchFamily="34" charset="0"/>
              </a:rPr>
              <a:t> bounds for </a:t>
            </a:r>
            <a:r>
              <a:rPr lang="en-US" sz="3200" b="1" dirty="0">
                <a:solidFill>
                  <a:srgbClr val="C00000"/>
                </a:solidFill>
                <a:latin typeface="Candara" panose="020E0502030303020204" pitchFamily="34" charset="0"/>
              </a:rPr>
              <a:t>two-block Merkle-</a:t>
            </a:r>
            <a:r>
              <a:rPr lang="en-US" sz="3200" b="1" dirty="0" err="1">
                <a:solidFill>
                  <a:srgbClr val="C00000"/>
                </a:solidFill>
                <a:latin typeface="Candara" panose="020E0502030303020204" pitchFamily="34" charset="0"/>
              </a:rPr>
              <a:t>Damgård</a:t>
            </a:r>
            <a:r>
              <a:rPr lang="en-US" sz="3200" b="1" dirty="0">
                <a:solidFill>
                  <a:srgbClr val="C00000"/>
                </a:solidFill>
                <a:latin typeface="Candara" panose="020E0502030303020204" pitchFamily="34" charset="0"/>
              </a:rPr>
              <a:t> (MD) </a:t>
            </a:r>
          </a:p>
        </p:txBody>
      </p:sp>
    </p:spTree>
    <p:extLst>
      <p:ext uri="{BB962C8B-B14F-4D97-AF65-F5344CB8AC3E}">
        <p14:creationId xmlns:p14="http://schemas.microsoft.com/office/powerpoint/2010/main" val="3161953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a:solidFill>
            <a:schemeClr val="tx1"/>
          </a:solidFill>
        </a:ln>
      </a:spPr>
      <a:bodyPr rtlCol="0" anchor="ctr"/>
      <a:lstStyle>
        <a:defPPr algn="ctr">
          <a:defRPr dirty="0">
            <a:latin typeface="Candara" panose="020E0502030303020204" pitchFamily="34" charset="0"/>
          </a:defRPr>
        </a:defPPr>
      </a:lstStyle>
      <a:style>
        <a:lnRef idx="2">
          <a:schemeClr val="accent6"/>
        </a:lnRef>
        <a:fillRef idx="1">
          <a:schemeClr val="lt1"/>
        </a:fillRef>
        <a:effectRef idx="0">
          <a:schemeClr val="accent6"/>
        </a:effectRef>
        <a:fontRef idx="minor">
          <a:schemeClr val="dk1"/>
        </a:fontRef>
      </a:style>
    </a:spDef>
    <a:txDef>
      <a:spPr>
        <a:noFill/>
      </a:spPr>
      <a:bodyPr wrap="none" rtlCol="0">
        <a:spAutoFit/>
      </a:bodyPr>
      <a:lstStyle>
        <a:defPPr algn="l">
          <a:defRPr sz="2400" dirty="0" err="1" smtClean="0">
            <a:latin typeface="Candara" panose="020E0502030303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151146</TotalTime>
  <Words>4492</Words>
  <Application>Microsoft Macintosh PowerPoint</Application>
  <PresentationFormat>Widescreen</PresentationFormat>
  <Paragraphs>451</Paragraphs>
  <Slides>27</Slides>
  <Notes>27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Cambria Math</vt:lpstr>
      <vt:lpstr>Calibri</vt:lpstr>
      <vt:lpstr>Candara</vt:lpstr>
      <vt:lpstr>Arial</vt:lpstr>
      <vt:lpstr>Office Theme</vt:lpstr>
      <vt:lpstr>PowerPoint Presentation</vt:lpstr>
      <vt:lpstr>Preprocessing attacks [Hellman, ‘80] </vt:lpstr>
      <vt:lpstr>PowerPoint Presentation</vt:lpstr>
      <vt:lpstr>PowerPoint Presentation</vt:lpstr>
      <vt:lpstr>When is T_1≥T^∗ okay?</vt:lpstr>
      <vt:lpstr>Bottom line</vt:lpstr>
      <vt:lpstr>Interesting example</vt:lpstr>
      <vt:lpstr>Interesting example</vt:lpstr>
      <vt:lpstr>This work – in a nutshell</vt:lpstr>
      <vt:lpstr>Auxiliary-input (ai) ideal models</vt:lpstr>
      <vt:lpstr>This work -- model</vt:lpstr>
      <vt:lpstr>Salting defeats preprocessing</vt:lpstr>
      <vt:lpstr>Proof idea</vt:lpstr>
      <vt:lpstr>Generic technique</vt:lpstr>
      <vt:lpstr>Salted Random Oracles – Generic Technique</vt:lpstr>
      <vt:lpstr>Salted Random Oracles – Generic Technique</vt:lpstr>
      <vt:lpstr>Salted Random Oracles – Direct Proof</vt:lpstr>
      <vt:lpstr>Two-block MD</vt:lpstr>
      <vt:lpstr>Two-block MD – Pre-image resistance</vt:lpstr>
      <vt:lpstr>Two-block MD – Collision Resistance</vt:lpstr>
      <vt:lpstr>What is the main challenge behind these proofs?!</vt:lpstr>
      <vt:lpstr>Main challenge = Offline-only attacks! </vt:lpstr>
      <vt:lpstr>Technique: compression argument</vt:lpstr>
      <vt:lpstr>PowerPoint Presentation</vt:lpstr>
      <vt:lpstr>PowerPoint Presentation</vt:lpstr>
      <vt:lpstr>2-block-MD analysis: more challenging</vt:lpstr>
      <vt:lpstr>Conclusions and open problems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Hiding in Plain Sight: Memory-tight Proofs via Randomness Programming</dc:title>
  <dc:creator>Ashrujit Ghoshal</dc:creator>
  <cp:lastModifiedBy>Ashrujit Ghoshal</cp:lastModifiedBy>
  <cp:revision>660</cp:revision>
  <cp:lastPrinted>2022-11-11T00:15:00Z</cp:lastPrinted>
  <dcterms:created xsi:type="dcterms:W3CDTF">2022-03-23T06:31:17Z</dcterms:created>
  <dcterms:modified xsi:type="dcterms:W3CDTF">2023-08-17T23:46:29Z</dcterms:modified>
</cp:coreProperties>
</file>