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23"/>
  </p:notesMasterIdLst>
  <p:sldIdLst>
    <p:sldId id="256" r:id="rId2"/>
    <p:sldId id="271" r:id="rId3"/>
    <p:sldId id="259" r:id="rId4"/>
    <p:sldId id="289" r:id="rId5"/>
    <p:sldId id="277" r:id="rId6"/>
    <p:sldId id="278" r:id="rId7"/>
    <p:sldId id="279" r:id="rId8"/>
    <p:sldId id="290" r:id="rId9"/>
    <p:sldId id="281" r:id="rId10"/>
    <p:sldId id="282" r:id="rId11"/>
    <p:sldId id="306" r:id="rId12"/>
    <p:sldId id="287" r:id="rId13"/>
    <p:sldId id="261" r:id="rId14"/>
    <p:sldId id="291" r:id="rId15"/>
    <p:sldId id="298" r:id="rId16"/>
    <p:sldId id="263" r:id="rId17"/>
    <p:sldId id="264" r:id="rId18"/>
    <p:sldId id="299" r:id="rId19"/>
    <p:sldId id="295" r:id="rId20"/>
    <p:sldId id="284" r:id="rId21"/>
    <p:sldId id="29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99"/>
    <p:restoredTop sz="87776"/>
  </p:normalViewPr>
  <p:slideViewPr>
    <p:cSldViewPr snapToGrid="0">
      <p:cViewPr varScale="1">
        <p:scale>
          <a:sx n="102" d="100"/>
          <a:sy n="102" d="100"/>
        </p:scale>
        <p:origin x="1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A14FC1-97D3-AD42-8552-782D5DD385B9}" type="datetimeFigureOut">
              <a:rPr lang="en-IL" smtClean="0"/>
              <a:t>17/08/2023</a:t>
            </a:fld>
            <a:endParaRPr lang="en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59FA5-18EA-A647-8BC5-1A86348DC7E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687113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59FA5-18EA-A647-8BC5-1A86348DC7E8}" type="slidenum">
              <a:rPr lang="en-IL" smtClean="0"/>
              <a:t>1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5255779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l" defTabSz="914400" rtl="0" eaLnBrk="1" latinLnBrk="0" hangingPunct="1"/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59FA5-18EA-A647-8BC5-1A86348DC7E8}" type="slidenum">
              <a:rPr lang="en-IL" smtClean="0"/>
              <a:t>10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3441648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59FA5-18EA-A647-8BC5-1A86348DC7E8}" type="slidenum">
              <a:rPr lang="en-IL" smtClean="0"/>
              <a:t>11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9154222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59FA5-18EA-A647-8BC5-1A86348DC7E8}" type="slidenum">
              <a:rPr lang="en-IL" smtClean="0"/>
              <a:t>12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7378396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59FA5-18EA-A647-8BC5-1A86348DC7E8}" type="slidenum">
              <a:rPr lang="en-IL" smtClean="0"/>
              <a:t>13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9006664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59FA5-18EA-A647-8BC5-1A86348DC7E8}" type="slidenum">
              <a:rPr lang="en-IL" smtClean="0"/>
              <a:t>14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9532360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59FA5-18EA-A647-8BC5-1A86348DC7E8}" type="slidenum">
              <a:rPr lang="en-IL" smtClean="0"/>
              <a:t>15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1086090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59FA5-18EA-A647-8BC5-1A86348DC7E8}" type="slidenum">
              <a:rPr lang="en-IL" smtClean="0"/>
              <a:t>16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3132461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59FA5-18EA-A647-8BC5-1A86348DC7E8}" type="slidenum">
              <a:rPr lang="en-IL" smtClean="0"/>
              <a:t>17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7580716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59FA5-18EA-A647-8BC5-1A86348DC7E8}" type="slidenum">
              <a:rPr lang="en-IL" smtClean="0"/>
              <a:t>18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8398660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59FA5-18EA-A647-8BC5-1A86348DC7E8}" type="slidenum">
              <a:rPr lang="en-IL" smtClean="0"/>
              <a:t>19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027786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59FA5-18EA-A647-8BC5-1A86348DC7E8}" type="slidenum">
              <a:rPr lang="en-IL" smtClean="0"/>
              <a:t>2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3407608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59FA5-18EA-A647-8BC5-1A86348DC7E8}" type="slidenum">
              <a:rPr lang="en-IL" smtClean="0"/>
              <a:t>20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0807988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59FA5-18EA-A647-8BC5-1A86348DC7E8}" type="slidenum">
              <a:rPr lang="en-IL" smtClean="0"/>
              <a:t>21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94429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59FA5-18EA-A647-8BC5-1A86348DC7E8}" type="slidenum">
              <a:rPr lang="en-IL" smtClean="0"/>
              <a:t>3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712911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l" defTabSz="914400" rtl="0" eaLnBrk="1" latinLnBrk="0" hangingPunct="1"/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59FA5-18EA-A647-8BC5-1A86348DC7E8}" type="slidenum">
              <a:rPr lang="en-IL" smtClean="0"/>
              <a:t>4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5020656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59FA5-18EA-A647-8BC5-1A86348DC7E8}" type="slidenum">
              <a:rPr lang="en-IL" smtClean="0"/>
              <a:t>5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2839853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59FA5-18EA-A647-8BC5-1A86348DC7E8}" type="slidenum">
              <a:rPr lang="en-IL" smtClean="0"/>
              <a:t>6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857495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59FA5-18EA-A647-8BC5-1A86348DC7E8}" type="slidenum">
              <a:rPr lang="en-IL" smtClean="0"/>
              <a:t>7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6335935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59FA5-18EA-A647-8BC5-1A86348DC7E8}" type="slidenum">
              <a:rPr lang="en-IL" smtClean="0"/>
              <a:t>8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7418350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59FA5-18EA-A647-8BC5-1A86348DC7E8}" type="slidenum">
              <a:rPr lang="en-IL" smtClean="0"/>
              <a:t>9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845033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73E8-F51B-1747-9700-FCE566772BEF}" type="datetime1">
              <a:rPr lang="en-US" smtClean="0"/>
              <a:t>8/17/23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3E92-8E81-E94B-BA7B-9E5AA4B8C73E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24088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1A31-E11F-7B46-A36F-BBFC3265ECC4}" type="datetime1">
              <a:rPr lang="en-US" smtClean="0"/>
              <a:t>8/17/23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3E92-8E81-E94B-BA7B-9E5AA4B8C73E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794228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D8FB-2F8D-F24F-97B8-EB9ABC224BF9}" type="datetime1">
              <a:rPr lang="en-US" smtClean="0"/>
              <a:t>8/17/23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3E92-8E81-E94B-BA7B-9E5AA4B8C73E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293031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AFC4F-0377-6A4B-BADA-C34B7E03036D}" type="datetime1">
              <a:rPr lang="en-US" smtClean="0"/>
              <a:t>8/17/23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3E92-8E81-E94B-BA7B-9E5AA4B8C73E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632220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87EE-2B14-D04E-9B90-FE8634FAAB02}" type="datetime1">
              <a:rPr lang="en-US" smtClean="0"/>
              <a:t>8/17/23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3E92-8E81-E94B-BA7B-9E5AA4B8C73E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362818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62356-36FD-7640-9883-FEE96C9AADB7}" type="datetime1">
              <a:rPr lang="en-US" smtClean="0"/>
              <a:t>8/17/23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3E92-8E81-E94B-BA7B-9E5AA4B8C73E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162072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9F11-E6D6-054A-97C9-413EAA1B3A01}" type="datetime1">
              <a:rPr lang="en-US" smtClean="0"/>
              <a:t>8/17/23</a:t>
            </a:fld>
            <a:endParaRPr lang="en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3E92-8E81-E94B-BA7B-9E5AA4B8C73E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953488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BF8B-9D8C-6F42-950C-414D57F9A43C}" type="datetime1">
              <a:rPr lang="en-US" smtClean="0"/>
              <a:t>8/17/23</a:t>
            </a:fld>
            <a:endParaRPr lang="en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3E92-8E81-E94B-BA7B-9E5AA4B8C73E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20772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CFAD2-300D-7645-B761-3AC8BC2D3157}" type="datetime1">
              <a:rPr lang="en-US" smtClean="0"/>
              <a:t>8/17/23</a:t>
            </a:fld>
            <a:endParaRPr lang="en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3E92-8E81-E94B-BA7B-9E5AA4B8C73E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458824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20B53-4512-8F40-B3C7-23C8BF2A0928}" type="datetime1">
              <a:rPr lang="en-US" smtClean="0"/>
              <a:t>8/17/23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3E92-8E81-E94B-BA7B-9E5AA4B8C73E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792515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EDFC8-F6D0-B242-9437-C128302A450C}" type="datetime1">
              <a:rPr lang="en-US" smtClean="0"/>
              <a:t>8/17/23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3E92-8E81-E94B-BA7B-9E5AA4B8C73E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07915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A21B9-770A-3747-8439-DF2FC86C7C5C}" type="datetime1">
              <a:rPr lang="en-US" smtClean="0"/>
              <a:t>8/17/23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63E92-8E81-E94B-BA7B-9E5AA4B8C73E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895562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8.png"/><Relationship Id="rId4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1.png"/><Relationship Id="rId5" Type="http://schemas.openxmlformats.org/officeDocument/2006/relationships/image" Target="../media/image330.png"/><Relationship Id="rId4" Type="http://schemas.openxmlformats.org/officeDocument/2006/relationships/image" Target="../media/image32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1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30.png"/><Relationship Id="rId4" Type="http://schemas.openxmlformats.org/officeDocument/2006/relationships/image" Target="../media/image32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7" Type="http://schemas.openxmlformats.org/officeDocument/2006/relationships/image" Target="../media/image5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0.png"/><Relationship Id="rId5" Type="http://schemas.openxmlformats.org/officeDocument/2006/relationships/image" Target="../media/image330.png"/><Relationship Id="rId4" Type="http://schemas.openxmlformats.org/officeDocument/2006/relationships/image" Target="../media/image3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0.png"/><Relationship Id="rId7" Type="http://schemas.openxmlformats.org/officeDocument/2006/relationships/image" Target="../media/image40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0.png"/><Relationship Id="rId5" Type="http://schemas.openxmlformats.org/officeDocument/2006/relationships/image" Target="../media/image380.png"/><Relationship Id="rId4" Type="http://schemas.openxmlformats.org/officeDocument/2006/relationships/image" Target="../media/image370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6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09863-EA12-A719-B244-F46391EDEC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L"/>
              <a:t>Non-interactive Universal Arguments</a:t>
            </a:r>
            <a:endParaRPr lang="en-I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11CF2F-CB88-1076-CE83-4EA433669F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L" dirty="0"/>
              <a:t>Nir Bitansky, Omer Paneth, </a:t>
            </a:r>
            <a:r>
              <a:rPr lang="en-IL" b="1" u="sng" dirty="0"/>
              <a:t>Dana Shamir</a:t>
            </a:r>
            <a:r>
              <a:rPr lang="en-IL" dirty="0"/>
              <a:t> and Tomer Solomon</a:t>
            </a:r>
            <a:endParaRPr lang="he-IL" dirty="0"/>
          </a:p>
          <a:p>
            <a:r>
              <a:rPr lang="en-US" dirty="0"/>
              <a:t>Tel-Aviv University</a:t>
            </a:r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5462DB-9BD6-FB6E-4E9B-27A568B0D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3E92-8E81-E94B-BA7B-9E5AA4B8C73E}" type="slidenum">
              <a:rPr lang="en-IL" smtClean="0"/>
              <a:t>1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671718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48509-CDAC-0C3C-831F-EE46B2176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Main Result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0586C-26B3-9907-DA1E-ADAB39ADD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L" dirty="0"/>
              <a:t>Non-interactive universal arguments assuming:</a:t>
            </a:r>
          </a:p>
          <a:p>
            <a:r>
              <a:rPr lang="en-IL" dirty="0"/>
              <a:t>LWE/DLIN</a:t>
            </a:r>
          </a:p>
          <a:p>
            <a:r>
              <a:rPr lang="en-IL" dirty="0"/>
              <a:t>FHE</a:t>
            </a:r>
          </a:p>
          <a:p>
            <a:r>
              <a:rPr lang="en-IL" dirty="0"/>
              <a:t>mild worst case complexity assumption</a:t>
            </a:r>
            <a:br>
              <a:rPr lang="en-IL" dirty="0"/>
            </a:br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648C1B-6806-83EA-8EFA-FE949C1C9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3E92-8E81-E94B-BA7B-9E5AA4B8C73E}" type="slidenum">
              <a:rPr lang="en-IL" smtClean="0"/>
              <a:t>10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1869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F5696-0691-95A1-482D-951E46D9A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Results (cont.)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0C6F70-8C80-D88B-5002-48053B2DF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3E92-8E81-E94B-BA7B-9E5AA4B8C73E}" type="slidenum">
              <a:rPr lang="en-IL" smtClean="0"/>
              <a:t>11</a:t>
            </a:fld>
            <a:endParaRPr lang="en-IL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B2A758-8E70-C99F-B5AF-7E77C0DE91B5}"/>
              </a:ext>
            </a:extLst>
          </p:cNvPr>
          <p:cNvSpPr txBox="1"/>
          <p:nvPr/>
        </p:nvSpPr>
        <p:spPr>
          <a:xfrm>
            <a:off x="1039660" y="1929008"/>
            <a:ext cx="11865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sz="2800" u="sng" dirty="0"/>
              <a:t>Notion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83B680-B542-717D-5D56-6F210B682FBE}"/>
              </a:ext>
            </a:extLst>
          </p:cNvPr>
          <p:cNvSpPr txBox="1"/>
          <p:nvPr/>
        </p:nvSpPr>
        <p:spPr>
          <a:xfrm>
            <a:off x="5018480" y="1929008"/>
            <a:ext cx="36304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sz="2800" u="sng" dirty="0"/>
              <a:t>Complexity Assumption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4FAE0A-B047-B73E-C493-0D324BDCEEBD}"/>
              </a:ext>
            </a:extLst>
          </p:cNvPr>
          <p:cNvSpPr txBox="1"/>
          <p:nvPr/>
        </p:nvSpPr>
        <p:spPr>
          <a:xfrm>
            <a:off x="1039660" y="2648558"/>
            <a:ext cx="30176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sz="2800" dirty="0"/>
              <a:t>Uniform soundness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819BDA-A88F-DF08-6A6A-B738B3C0C3DB}"/>
              </a:ext>
            </a:extLst>
          </p:cNvPr>
          <p:cNvSpPr txBox="1"/>
          <p:nvPr/>
        </p:nvSpPr>
        <p:spPr>
          <a:xfrm>
            <a:off x="5018480" y="2639314"/>
            <a:ext cx="973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sz="2800" dirty="0"/>
              <a:t>None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C1A337-5E62-B542-33BC-80737E324B24}"/>
              </a:ext>
            </a:extLst>
          </p:cNvPr>
          <p:cNvSpPr txBox="1"/>
          <p:nvPr/>
        </p:nvSpPr>
        <p:spPr>
          <a:xfrm>
            <a:off x="1039660" y="3368108"/>
            <a:ext cx="29552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sz="2800" dirty="0"/>
              <a:t>General soundness</a:t>
            </a:r>
          </a:p>
          <a:p>
            <a:endParaRPr lang="en-IL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C29C861-7C39-40ED-DD3C-CDC4EDCF199A}"/>
                  </a:ext>
                </a:extLst>
              </p:cNvPr>
              <p:cNvSpPr txBox="1"/>
              <p:nvPr/>
            </p:nvSpPr>
            <p:spPr>
              <a:xfrm>
                <a:off x="5018480" y="3349620"/>
                <a:ext cx="6460295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:r>
                  <a:rPr lang="en-IL" sz="2800" dirty="0">
                    <a:solidFill>
                      <a:schemeClr val="tx1"/>
                    </a:solidFill>
                  </a:rPr>
                  <a:t>Circuits of fixed poly size can’t decide all P: </a:t>
                </a:r>
                <a:br>
                  <a:rPr lang="en-IL" sz="2800" dirty="0">
                    <a:solidFill>
                      <a:schemeClr val="tx1"/>
                    </a:solidFill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ℕ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⊄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𝑖𝑜𝑆𝐼𝑍𝐸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IL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C29C861-7C39-40ED-DD3C-CDC4EDCF19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8480" y="3349620"/>
                <a:ext cx="6460295" cy="954107"/>
              </a:xfrm>
              <a:prstGeom prst="rect">
                <a:avLst/>
              </a:prstGeom>
              <a:blipFill>
                <a:blip r:embed="rId3"/>
                <a:stretch>
                  <a:fillRect l="-2161" t="-6579" r="-1179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2034CDAD-5082-E719-AB4F-B3FBADB91003}"/>
              </a:ext>
            </a:extLst>
          </p:cNvPr>
          <p:cNvSpPr txBox="1"/>
          <p:nvPr/>
        </p:nvSpPr>
        <p:spPr>
          <a:xfrm>
            <a:off x="1039660" y="4518546"/>
            <a:ext cx="37226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sz="2800" dirty="0"/>
              <a:t>Incrementally Verifiable </a:t>
            </a:r>
          </a:p>
          <a:p>
            <a:r>
              <a:rPr lang="en-IL" sz="2800" dirty="0"/>
              <a:t>Computation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162577B-BEE9-2095-03CA-4C8C93D5EE48}"/>
                  </a:ext>
                </a:extLst>
              </p:cNvPr>
              <p:cNvSpPr txBox="1"/>
              <p:nvPr/>
            </p:nvSpPr>
            <p:spPr>
              <a:xfrm>
                <a:off x="5018480" y="4490813"/>
                <a:ext cx="6360716" cy="10095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algn="l" defTabSz="914400" rtl="0" eaLnBrk="1" latinLnBrk="0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∃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,∀</m:t>
                      </m:r>
                      <m:r>
                        <a:rPr lang="en-US" sz="2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∩</m:t>
                      </m:r>
                      <m:r>
                        <a:rPr lang="en-US" sz="2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𝐷𝑆𝑃𝐴𝐶𝐸</m:t>
                      </m:r>
                      <m:d>
                        <m:d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p>
                          </m:sSup>
                        </m:e>
                      </m:d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⊄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𝑖𝑜𝑆𝐼𝑍𝐸</m:t>
                      </m:r>
                      <m:d>
                        <m:d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IL" sz="2800" dirty="0">
                  <a:solidFill>
                    <a:schemeClr val="tx1"/>
                  </a:solidFill>
                </a:endParaRPr>
              </a:p>
              <a:p>
                <a:pPr marL="0" algn="l" defTabSz="914400" rtl="0" eaLnBrk="1" latinLnBrk="0" hangingPunct="1"/>
                <a:endParaRPr lang="en-IL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162577B-BEE9-2095-03CA-4C8C93D5E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8480" y="4490813"/>
                <a:ext cx="6360716" cy="100957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B24261A7-3CA0-8A70-590E-78ED006E5EA8}"/>
              </a:ext>
            </a:extLst>
          </p:cNvPr>
          <p:cNvSpPr txBox="1"/>
          <p:nvPr/>
        </p:nvSpPr>
        <p:spPr>
          <a:xfrm>
            <a:off x="10336169" y="5661732"/>
            <a:ext cx="1932965" cy="892552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600" dirty="0"/>
              <a:t>N</a:t>
            </a:r>
            <a:r>
              <a:rPr lang="en-IL" sz="2600" dirty="0"/>
              <a:t>on-uniform</a:t>
            </a:r>
            <a:br>
              <a:rPr lang="en-IL" sz="2600" dirty="0"/>
            </a:br>
            <a:r>
              <a:rPr lang="en-IL" sz="2600" dirty="0"/>
              <a:t>ETH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AF4B072-8947-036F-83C7-A10FB07E7DF1}"/>
              </a:ext>
            </a:extLst>
          </p:cNvPr>
          <p:cNvCxnSpPr>
            <a:cxnSpLocks/>
          </p:cNvCxnSpPr>
          <p:nvPr/>
        </p:nvCxnSpPr>
        <p:spPr>
          <a:xfrm flipH="1" flipV="1">
            <a:off x="11040995" y="4006005"/>
            <a:ext cx="338201" cy="1655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D266359-9470-B77E-7683-1D0397563DD8}"/>
              </a:ext>
            </a:extLst>
          </p:cNvPr>
          <p:cNvCxnSpPr>
            <a:cxnSpLocks/>
          </p:cNvCxnSpPr>
          <p:nvPr/>
        </p:nvCxnSpPr>
        <p:spPr>
          <a:xfrm flipH="1" flipV="1">
            <a:off x="10046156" y="5058924"/>
            <a:ext cx="1333040" cy="602808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231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2" grpId="0"/>
      <p:bldP spid="14" grpId="0"/>
      <p:bldP spid="16" grpId="0"/>
      <p:bldP spid="17" grpId="0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4C9CA-8B94-618C-6D92-0FA72A39A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dirty="0"/>
              <a:t>Lifting Theorem</a:t>
            </a:r>
            <a:endParaRPr lang="en-I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0598AC-18D4-96E2-330D-8080D992FB56}"/>
              </a:ext>
            </a:extLst>
          </p:cNvPr>
          <p:cNvSpPr txBox="1"/>
          <p:nvPr/>
        </p:nvSpPr>
        <p:spPr>
          <a:xfrm>
            <a:off x="3875039" y="4895386"/>
            <a:ext cx="3802564" cy="58477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L" sz="3200" dirty="0"/>
              <a:t>SNARGS for 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4AFFF2-9705-ABB5-0EB7-C1526F6A2239}"/>
              </a:ext>
            </a:extLst>
          </p:cNvPr>
          <p:cNvSpPr txBox="1"/>
          <p:nvPr/>
        </p:nvSpPr>
        <p:spPr>
          <a:xfrm>
            <a:off x="3947522" y="1690688"/>
            <a:ext cx="3657599" cy="58477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L" sz="3200" dirty="0"/>
              <a:t>universal arguments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291346F-E363-26A3-A999-5AA2574C28D4}"/>
              </a:ext>
            </a:extLst>
          </p:cNvPr>
          <p:cNvCxnSpPr>
            <a:cxnSpLocks/>
            <a:stCxn id="4" idx="0"/>
            <a:endCxn id="6" idx="2"/>
          </p:cNvCxnSpPr>
          <p:nvPr/>
        </p:nvCxnSpPr>
        <p:spPr>
          <a:xfrm flipV="1">
            <a:off x="5776321" y="2275463"/>
            <a:ext cx="1" cy="2619923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4E96809-7252-BD84-58CD-91117A216C0C}"/>
              </a:ext>
            </a:extLst>
          </p:cNvPr>
          <p:cNvSpPr txBox="1"/>
          <p:nvPr/>
        </p:nvSpPr>
        <p:spPr>
          <a:xfrm>
            <a:off x="5761453" y="3429000"/>
            <a:ext cx="1784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L" sz="2800" dirty="0"/>
              <a:t>+ puzzle</a:t>
            </a:r>
            <a:r>
              <a:rPr lang="en-US" sz="2800" dirty="0"/>
              <a:t>s</a:t>
            </a:r>
            <a:endParaRPr lang="en-IL" sz="2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D7D22D-58E8-7CD8-CC2B-F1E054F8D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3E92-8E81-E94B-BA7B-9E5AA4B8C73E}" type="slidenum">
              <a:rPr lang="en-IL" smtClean="0"/>
              <a:t>12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282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4C9CA-8B94-618C-6D92-0FA72A39A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dirty="0"/>
              <a:t>Lifting Theorem</a:t>
            </a:r>
            <a:endParaRPr lang="en-I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0598AC-18D4-96E2-330D-8080D992FB56}"/>
              </a:ext>
            </a:extLst>
          </p:cNvPr>
          <p:cNvSpPr txBox="1"/>
          <p:nvPr/>
        </p:nvSpPr>
        <p:spPr>
          <a:xfrm>
            <a:off x="3875039" y="4895386"/>
            <a:ext cx="3802564" cy="107721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L" sz="3200" dirty="0"/>
              <a:t>semi-universal arguments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4AFFF2-9705-ABB5-0EB7-C1526F6A2239}"/>
              </a:ext>
            </a:extLst>
          </p:cNvPr>
          <p:cNvSpPr txBox="1"/>
          <p:nvPr/>
        </p:nvSpPr>
        <p:spPr>
          <a:xfrm>
            <a:off x="3947522" y="1690688"/>
            <a:ext cx="3657599" cy="58477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L" sz="3200" dirty="0"/>
              <a:t>universal arguments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291346F-E363-26A3-A999-5AA2574C28D4}"/>
              </a:ext>
            </a:extLst>
          </p:cNvPr>
          <p:cNvCxnSpPr>
            <a:cxnSpLocks/>
            <a:stCxn id="4" idx="0"/>
            <a:endCxn id="6" idx="2"/>
          </p:cNvCxnSpPr>
          <p:nvPr/>
        </p:nvCxnSpPr>
        <p:spPr>
          <a:xfrm flipV="1">
            <a:off x="5776321" y="2275463"/>
            <a:ext cx="1" cy="2619923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4E96809-7252-BD84-58CD-91117A216C0C}"/>
              </a:ext>
            </a:extLst>
          </p:cNvPr>
          <p:cNvSpPr txBox="1"/>
          <p:nvPr/>
        </p:nvSpPr>
        <p:spPr>
          <a:xfrm>
            <a:off x="5761453" y="3429000"/>
            <a:ext cx="1784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L" sz="2800" dirty="0"/>
              <a:t>+ puzzle</a:t>
            </a:r>
            <a:r>
              <a:rPr lang="en-US" sz="2800" dirty="0"/>
              <a:t>s</a:t>
            </a:r>
            <a:endParaRPr lang="en-IL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1A16A5B-7B03-1CFB-6B0F-1194254CA74E}"/>
                  </a:ext>
                </a:extLst>
              </p:cNvPr>
              <p:cNvSpPr txBox="1"/>
              <p:nvPr/>
            </p:nvSpPr>
            <p:spPr>
              <a:xfrm>
                <a:off x="8017725" y="5018495"/>
                <a:ext cx="310189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L" sz="2400" dirty="0"/>
                  <a:t>Soundness guaranteed when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𝑝𝑜𝑙𝑦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</m:d>
                  </m:oMath>
                </a14:m>
                <a:endParaRPr lang="en-IL" sz="2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1A16A5B-7B03-1CFB-6B0F-1194254CA7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7725" y="5018495"/>
                <a:ext cx="3101899" cy="830997"/>
              </a:xfrm>
              <a:prstGeom prst="rect">
                <a:avLst/>
              </a:prstGeom>
              <a:blipFill>
                <a:blip r:embed="rId3"/>
                <a:stretch>
                  <a:fillRect l="-2857" t="-6061" r="-2041" b="-15152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F08F4EA-A5E4-E4AC-623C-70AC4C2CD4CC}"/>
                  </a:ext>
                </a:extLst>
              </p:cNvPr>
              <p:cNvSpPr txBox="1"/>
              <p:nvPr/>
            </p:nvSpPr>
            <p:spPr>
              <a:xfrm>
                <a:off x="8017725" y="1558920"/>
                <a:ext cx="3101899" cy="8483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L" sz="2400" dirty="0"/>
                  <a:t>Soundness guaranteed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∀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sup>
                    </m:sSup>
                  </m:oMath>
                </a14:m>
                <a:endParaRPr lang="en-IL" sz="2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F08F4EA-A5E4-E4AC-623C-70AC4C2CD4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7725" y="1558920"/>
                <a:ext cx="3101899" cy="848309"/>
              </a:xfrm>
              <a:prstGeom prst="rect">
                <a:avLst/>
              </a:prstGeom>
              <a:blipFill>
                <a:blip r:embed="rId4"/>
                <a:stretch>
                  <a:fillRect l="-2857" t="-4412" r="-2041" b="-10294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3B4607C1-F0A7-A076-0CCB-4347067B929E}"/>
              </a:ext>
            </a:extLst>
          </p:cNvPr>
          <p:cNvSpPr txBox="1"/>
          <p:nvPr/>
        </p:nvSpPr>
        <p:spPr>
          <a:xfrm>
            <a:off x="120754" y="5018496"/>
            <a:ext cx="2864938" cy="83099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L" sz="2400" dirty="0"/>
              <a:t>Existing constructions</a:t>
            </a:r>
            <a:br>
              <a:rPr lang="en-IL" sz="2400" dirty="0"/>
            </a:br>
            <a:r>
              <a:rPr lang="en-IL" sz="2400" dirty="0"/>
              <a:t>of SNARGS for P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8D6CB07-49E4-60EC-9A1F-BC1E50AE2968}"/>
              </a:ext>
            </a:extLst>
          </p:cNvPr>
          <p:cNvCxnSpPr>
            <a:cxnSpLocks/>
            <a:stCxn id="20" idx="3"/>
            <a:endCxn id="4" idx="1"/>
          </p:cNvCxnSpPr>
          <p:nvPr/>
        </p:nvCxnSpPr>
        <p:spPr>
          <a:xfrm>
            <a:off x="2985692" y="5433995"/>
            <a:ext cx="88934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815DA1-6DF5-6604-C9CC-94D1ACFFE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3E92-8E81-E94B-BA7B-9E5AA4B8C73E}" type="slidenum">
              <a:rPr lang="en-IL" smtClean="0"/>
              <a:t>13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53938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A989E-1B97-8F29-302F-02D45EC70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dirty="0"/>
              <a:t>Existing Constructions Aren’t Universal</a:t>
            </a:r>
            <a:endParaRPr lang="en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B79B787-9B8E-254E-BA61-8F0325294614}"/>
                  </a:ext>
                </a:extLst>
              </p:cNvPr>
              <p:cNvSpPr txBox="1"/>
              <p:nvPr/>
            </p:nvSpPr>
            <p:spPr>
              <a:xfrm>
                <a:off x="4055034" y="2584854"/>
                <a:ext cx="1283620" cy="95410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IL" sz="3200" dirty="0"/>
                  <a:t>Adv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𝑝𝑜𝑙𝑦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L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B79B787-9B8E-254E-BA61-8F03252946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5034" y="2584854"/>
                <a:ext cx="1283620" cy="954107"/>
              </a:xfrm>
              <a:prstGeom prst="rect">
                <a:avLst/>
              </a:prstGeom>
              <a:blipFill>
                <a:blip r:embed="rId3"/>
                <a:stretch>
                  <a:fillRect t="-7792" b="-6494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E0FD0672-90D8-23C5-01ED-3BE966951507}"/>
              </a:ext>
            </a:extLst>
          </p:cNvPr>
          <p:cNvSpPr/>
          <p:nvPr/>
        </p:nvSpPr>
        <p:spPr>
          <a:xfrm>
            <a:off x="2556107" y="2430966"/>
            <a:ext cx="2966225" cy="1728439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45F430-2588-291E-03FB-A8D59EFBEA4C}"/>
              </a:ext>
            </a:extLst>
          </p:cNvPr>
          <p:cNvSpPr txBox="1"/>
          <p:nvPr/>
        </p:nvSpPr>
        <p:spPr>
          <a:xfrm>
            <a:off x="3101829" y="2769519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sz="3200" dirty="0"/>
              <a:t>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60C5F7A-C6D6-502D-0D02-C29A84F61DE1}"/>
                  </a:ext>
                </a:extLst>
              </p:cNvPr>
              <p:cNvSpPr txBox="1"/>
              <p:nvPr/>
            </p:nvSpPr>
            <p:spPr>
              <a:xfrm>
                <a:off x="2644107" y="3538961"/>
                <a:ext cx="211994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𝑆𝑖𝑧𝑒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𝐴𝑑𝑣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L" sz="2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60C5F7A-C6D6-502D-0D02-C29A84F61D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4107" y="3538961"/>
                <a:ext cx="2119942" cy="523220"/>
              </a:xfrm>
              <a:prstGeom prst="rect">
                <a:avLst/>
              </a:prstGeom>
              <a:blipFill>
                <a:blip r:embed="rId4"/>
                <a:stretch>
                  <a:fillRect l="-1786" r="-3571" b="-19048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5B1ECC3-F39B-9220-E66B-61212E8FE53B}"/>
                  </a:ext>
                </a:extLst>
              </p:cNvPr>
              <p:cNvSpPr txBox="1"/>
              <p:nvPr/>
            </p:nvSpPr>
            <p:spPr>
              <a:xfrm>
                <a:off x="6749581" y="2825018"/>
                <a:ext cx="136774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lang="en-US" sz="2400" b="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5B1ECC3-F39B-9220-E66B-61212E8FE5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9581" y="2825018"/>
                <a:ext cx="1367747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7E76A72-11D3-E282-8357-156B2CCDEB1C}"/>
              </a:ext>
            </a:extLst>
          </p:cNvPr>
          <p:cNvCxnSpPr>
            <a:stCxn id="5" idx="3"/>
            <a:endCxn id="12" idx="1"/>
          </p:cNvCxnSpPr>
          <p:nvPr/>
        </p:nvCxnSpPr>
        <p:spPr>
          <a:xfrm flipV="1">
            <a:off x="5338654" y="3055851"/>
            <a:ext cx="1410927" cy="6057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2736DE4-EE6C-09A9-244F-25061AE0BB65}"/>
              </a:ext>
            </a:extLst>
          </p:cNvPr>
          <p:cNvSpPr txBox="1"/>
          <p:nvPr/>
        </p:nvSpPr>
        <p:spPr>
          <a:xfrm>
            <a:off x="573048" y="4882679"/>
            <a:ext cx="2214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sz="2400" dirty="0"/>
              <a:t>Break LWE/DLIN</a:t>
            </a:r>
          </a:p>
        </p:txBody>
      </p:sp>
      <p:cxnSp>
        <p:nvCxnSpPr>
          <p:cNvPr id="20" name="Elbow Connector 19">
            <a:extLst>
              <a:ext uri="{FF2B5EF4-FFF2-40B4-BE49-F238E27FC236}">
                <a16:creationId xmlns:a16="http://schemas.microsoft.com/office/drawing/2014/main" id="{10AA8A44-E155-DA1E-39F5-683FEF23F812}"/>
              </a:ext>
            </a:extLst>
          </p:cNvPr>
          <p:cNvCxnSpPr>
            <a:stCxn id="7" idx="1"/>
            <a:endCxn id="15" idx="0"/>
          </p:cNvCxnSpPr>
          <p:nvPr/>
        </p:nvCxnSpPr>
        <p:spPr>
          <a:xfrm rot="10800000" flipV="1">
            <a:off x="1680403" y="3295185"/>
            <a:ext cx="875704" cy="1587493"/>
          </a:xfrm>
          <a:prstGeom prst="bentConnector2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592D296-D1D9-6A7F-6058-469533CB5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3E92-8E81-E94B-BA7B-9E5AA4B8C73E}" type="slidenum">
              <a:rPr lang="en-IL" smtClean="0"/>
              <a:t>14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9012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/>
      <p:bldP spid="10" grpId="0"/>
      <p:bldP spid="12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A989E-1B97-8F29-302F-02D45EC70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dirty="0"/>
              <a:t>Main Idea</a:t>
            </a:r>
            <a:endParaRPr lang="en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B79B787-9B8E-254E-BA61-8F0325294614}"/>
                  </a:ext>
                </a:extLst>
              </p:cNvPr>
              <p:cNvSpPr txBox="1"/>
              <p:nvPr/>
            </p:nvSpPr>
            <p:spPr>
              <a:xfrm>
                <a:off x="4055034" y="2584854"/>
                <a:ext cx="1283620" cy="95410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IL" sz="3200" dirty="0"/>
                  <a:t>Adv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𝑝𝑜𝑙𝑦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L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B79B787-9B8E-254E-BA61-8F03252946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5034" y="2584854"/>
                <a:ext cx="1283620" cy="954107"/>
              </a:xfrm>
              <a:prstGeom prst="rect">
                <a:avLst/>
              </a:prstGeom>
              <a:blipFill>
                <a:blip r:embed="rId3"/>
                <a:stretch>
                  <a:fillRect t="-7792" b="-6494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E0FD0672-90D8-23C5-01ED-3BE966951507}"/>
              </a:ext>
            </a:extLst>
          </p:cNvPr>
          <p:cNvSpPr/>
          <p:nvPr/>
        </p:nvSpPr>
        <p:spPr>
          <a:xfrm>
            <a:off x="2556107" y="2430966"/>
            <a:ext cx="2966225" cy="1728439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45F430-2588-291E-03FB-A8D59EFBEA4C}"/>
              </a:ext>
            </a:extLst>
          </p:cNvPr>
          <p:cNvSpPr txBox="1"/>
          <p:nvPr/>
        </p:nvSpPr>
        <p:spPr>
          <a:xfrm>
            <a:off x="3101829" y="2769519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sz="3200" dirty="0"/>
              <a:t>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60C5F7A-C6D6-502D-0D02-C29A84F61DE1}"/>
                  </a:ext>
                </a:extLst>
              </p:cNvPr>
              <p:cNvSpPr txBox="1"/>
              <p:nvPr/>
            </p:nvSpPr>
            <p:spPr>
              <a:xfrm>
                <a:off x="2644107" y="3538961"/>
                <a:ext cx="211994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𝑆𝑖𝑧𝑒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𝐴𝑑𝑣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L" sz="2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60C5F7A-C6D6-502D-0D02-C29A84F61D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4107" y="3538961"/>
                <a:ext cx="2119942" cy="523220"/>
              </a:xfrm>
              <a:prstGeom prst="rect">
                <a:avLst/>
              </a:prstGeom>
              <a:blipFill>
                <a:blip r:embed="rId4"/>
                <a:stretch>
                  <a:fillRect l="-1786" r="-3571" b="-19048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5B1ECC3-F39B-9220-E66B-61212E8FE53B}"/>
                  </a:ext>
                </a:extLst>
              </p:cNvPr>
              <p:cNvSpPr txBox="1"/>
              <p:nvPr/>
            </p:nvSpPr>
            <p:spPr>
              <a:xfrm>
                <a:off x="6749581" y="2825018"/>
                <a:ext cx="136774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lang="en-US" sz="2400" b="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5B1ECC3-F39B-9220-E66B-61212E8FE5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9581" y="2825018"/>
                <a:ext cx="1367747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7E76A72-11D3-E282-8357-156B2CCDEB1C}"/>
              </a:ext>
            </a:extLst>
          </p:cNvPr>
          <p:cNvCxnSpPr>
            <a:stCxn id="5" idx="3"/>
            <a:endCxn id="12" idx="1"/>
          </p:cNvCxnSpPr>
          <p:nvPr/>
        </p:nvCxnSpPr>
        <p:spPr>
          <a:xfrm flipV="1">
            <a:off x="5338654" y="3055851"/>
            <a:ext cx="1410927" cy="6057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2736DE4-EE6C-09A9-244F-25061AE0BB65}"/>
              </a:ext>
            </a:extLst>
          </p:cNvPr>
          <p:cNvSpPr txBox="1"/>
          <p:nvPr/>
        </p:nvSpPr>
        <p:spPr>
          <a:xfrm>
            <a:off x="573048" y="4882679"/>
            <a:ext cx="2214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sz="2400" dirty="0"/>
              <a:t>Break LWE/DLIN</a:t>
            </a:r>
          </a:p>
        </p:txBody>
      </p:sp>
      <p:cxnSp>
        <p:nvCxnSpPr>
          <p:cNvPr id="20" name="Elbow Connector 19">
            <a:extLst>
              <a:ext uri="{FF2B5EF4-FFF2-40B4-BE49-F238E27FC236}">
                <a16:creationId xmlns:a16="http://schemas.microsoft.com/office/drawing/2014/main" id="{10AA8A44-E155-DA1E-39F5-683FEF23F812}"/>
              </a:ext>
            </a:extLst>
          </p:cNvPr>
          <p:cNvCxnSpPr>
            <a:stCxn id="7" idx="1"/>
            <a:endCxn id="15" idx="0"/>
          </p:cNvCxnSpPr>
          <p:nvPr/>
        </p:nvCxnSpPr>
        <p:spPr>
          <a:xfrm rot="10800000" flipV="1">
            <a:off x="1680403" y="3295185"/>
            <a:ext cx="875704" cy="1587493"/>
          </a:xfrm>
          <a:prstGeom prst="bentConnector2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A592FE4-1062-7566-9523-43C67A051398}"/>
                  </a:ext>
                </a:extLst>
              </p:cNvPr>
              <p:cNvSpPr txBox="1"/>
              <p:nvPr/>
            </p:nvSpPr>
            <p:spPr>
              <a:xfrm>
                <a:off x="5558768" y="3379824"/>
                <a:ext cx="663495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IL" sz="2800" dirty="0">
                    <a:solidFill>
                      <a:srgbClr val="C00000"/>
                    </a:solidFill>
                  </a:rPr>
                  <a:t>+ </a:t>
                </a:r>
                <a:r>
                  <a:rPr lang="en-US" sz="2800" dirty="0">
                    <a:solidFill>
                      <a:srgbClr val="C00000"/>
                    </a:solidFill>
                  </a:rPr>
                  <a:t>Proof that it executed time-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IL" sz="2800" dirty="0">
                    <a:solidFill>
                      <a:srgbClr val="C00000"/>
                    </a:solidFill>
                  </a:rPr>
                  <a:t> computation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A592FE4-1062-7566-9523-43C67A0513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8768" y="3379824"/>
                <a:ext cx="6634958" cy="523220"/>
              </a:xfrm>
              <a:prstGeom prst="rect">
                <a:avLst/>
              </a:prstGeom>
              <a:blipFill>
                <a:blip r:embed="rId6"/>
                <a:stretch>
                  <a:fillRect l="-1336" t="-9302" r="-1336" b="-30233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A032657-EB05-8130-DBA7-EF850FC976B1}"/>
                  </a:ext>
                </a:extLst>
              </p:cNvPr>
              <p:cNvSpPr txBox="1"/>
              <p:nvPr/>
            </p:nvSpPr>
            <p:spPr>
              <a:xfrm>
                <a:off x="5890822" y="3935020"/>
                <a:ext cx="35216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IL" sz="2400" dirty="0">
                    <a:solidFill>
                      <a:srgbClr val="C00000"/>
                    </a:solidFill>
                  </a:rPr>
                  <a:t>(Solution 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IL" sz="2400" dirty="0">
                    <a:solidFill>
                      <a:srgbClr val="C00000"/>
                    </a:solidFill>
                  </a:rPr>
                  <a:t>-hard puzzle)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A032657-EB05-8130-DBA7-EF850FC976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0822" y="3935020"/>
                <a:ext cx="3521605" cy="461665"/>
              </a:xfrm>
              <a:prstGeom prst="rect">
                <a:avLst/>
              </a:prstGeom>
              <a:blipFill>
                <a:blip r:embed="rId7"/>
                <a:stretch>
                  <a:fillRect l="-2151" t="-10811" r="-2151" b="-29730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08F0E2-ABD9-73CD-83F3-5A0AC39F3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3E92-8E81-E94B-BA7B-9E5AA4B8C73E}" type="slidenum">
              <a:rPr lang="en-IL" smtClean="0"/>
              <a:t>15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5721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/>
      <p:bldP spid="10" grpId="0"/>
      <p:bldP spid="12" grpId="0"/>
      <p:bldP spid="15" grpId="0"/>
      <p:bldP spid="21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C8072-1D71-B692-527B-1354A74B3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dirty="0"/>
              <a:t>Cryptographic Puzzles</a:t>
            </a:r>
            <a:endParaRPr lang="en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8F30B55-3036-1E72-8171-501A8DF06AD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25499" y="4315521"/>
                <a:ext cx="9550401" cy="2042550"/>
              </a:xfrm>
            </p:spPr>
            <p:txBody>
              <a:bodyPr lIns="90000">
                <a:normAutofit/>
              </a:bodyPr>
              <a:lstStyle/>
              <a:p>
                <a:r>
                  <a:rPr lang="en-US" dirty="0"/>
                  <a:t>Completeness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Fast sampling</a:t>
                </a:r>
                <a:r>
                  <a:rPr lang="he-IL" dirty="0">
                    <a:solidFill>
                      <a:schemeClr val="tx1"/>
                    </a:solidFill>
                  </a:rPr>
                  <a:t> </a:t>
                </a:r>
                <a:r>
                  <a:rPr lang="en-US" dirty="0"/>
                  <a:t>and </a:t>
                </a:r>
                <a:r>
                  <a:rPr lang="en-US" b="0" dirty="0">
                    <a:solidFill>
                      <a:schemeClr val="tx1"/>
                    </a:solidFill>
                  </a:rPr>
                  <a:t>verification</a:t>
                </a:r>
              </a:p>
              <a:p>
                <a:r>
                  <a:rPr lang="en-IL" dirty="0">
                    <a:solidFill>
                      <a:schemeClr val="tx1"/>
                    </a:solidFill>
                  </a:rPr>
                  <a:t>Soundness: </a:t>
                </a:r>
                <a:r>
                  <a:rPr lang="en-US" dirty="0">
                    <a:solidFill>
                      <a:schemeClr val="tx1"/>
                    </a:solidFill>
                  </a:rPr>
                  <a:t>can’t solve in time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𝜖</m:t>
                        </m:r>
                      </m:sup>
                    </m:sSup>
                  </m:oMath>
                </a14:m>
                <a:endParaRPr lang="en-US" b="0" dirty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sz="2600" dirty="0"/>
                  <a:t> </a:t>
                </a:r>
                <a:r>
                  <a:rPr lang="en-US" sz="2600" dirty="0">
                    <a:solidFill>
                      <a:srgbClr val="C00000"/>
                    </a:solidFill>
                  </a:rPr>
                  <a:t>S</a:t>
                </a:r>
                <a:r>
                  <a:rPr lang="en-US" sz="2600" b="0" dirty="0">
                    <a:solidFill>
                      <a:srgbClr val="C00000"/>
                    </a:solidFill>
                  </a:rPr>
                  <a:t>emi-universal </a:t>
                </a:r>
                <a:r>
                  <a:rPr lang="en-US" sz="2600" dirty="0">
                    <a:solidFill>
                      <a:srgbClr val="C00000"/>
                    </a:solidFill>
                  </a:rPr>
                  <a:t>s</a:t>
                </a:r>
                <a:r>
                  <a:rPr lang="en-US" sz="2600" b="0" dirty="0">
                    <a:solidFill>
                      <a:srgbClr val="C00000"/>
                    </a:solidFill>
                  </a:rPr>
                  <a:t>oundness (</a:t>
                </a:r>
                <a:r>
                  <a:rPr lang="en-US" sz="2600" dirty="0">
                    <a:solidFill>
                      <a:srgbClr val="C00000"/>
                    </a:solidFill>
                  </a:rPr>
                  <a:t>i.e., </a:t>
                </a:r>
                <a:r>
                  <a:rPr lang="en-US" sz="2600" b="0" dirty="0">
                    <a:solidFill>
                      <a:srgbClr val="C00000"/>
                    </a:solidFill>
                  </a:rPr>
                  <a:t>for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6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6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𝑝𝑜𝑙𝑦</m:t>
                    </m:r>
                  </m:oMath>
                </a14:m>
                <a:r>
                  <a:rPr lang="en-US" sz="2600" b="0" dirty="0">
                    <a:solidFill>
                      <a:srgbClr val="C00000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8F30B55-3036-1E72-8171-501A8DF06A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5499" y="4315521"/>
                <a:ext cx="9550401" cy="2042550"/>
              </a:xfrm>
              <a:blipFill>
                <a:blip r:embed="rId3"/>
                <a:stretch>
                  <a:fillRect l="-1062" t="-4938" b="-1852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E8B6C8D5-9FBF-0647-FC26-71ACC27B3108}"/>
              </a:ext>
            </a:extLst>
          </p:cNvPr>
          <p:cNvSpPr txBox="1"/>
          <p:nvPr/>
        </p:nvSpPr>
        <p:spPr>
          <a:xfrm>
            <a:off x="7545576" y="2000692"/>
            <a:ext cx="1735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sz="2800" dirty="0">
                <a:solidFill>
                  <a:schemeClr val="tx1"/>
                </a:solidFill>
              </a:rPr>
              <a:t>Challenger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54A94C-4D44-A7DB-9CDE-B27D3D5636A3}"/>
              </a:ext>
            </a:extLst>
          </p:cNvPr>
          <p:cNvSpPr txBox="1"/>
          <p:nvPr/>
        </p:nvSpPr>
        <p:spPr>
          <a:xfrm>
            <a:off x="1521960" y="2000692"/>
            <a:ext cx="1082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sz="2800" dirty="0"/>
              <a:t>Solver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9F5DCF8-53FE-0334-B7E6-373733F2113C}"/>
              </a:ext>
            </a:extLst>
          </p:cNvPr>
          <p:cNvCxnSpPr>
            <a:cxnSpLocks/>
          </p:cNvCxnSpPr>
          <p:nvPr/>
        </p:nvCxnSpPr>
        <p:spPr>
          <a:xfrm>
            <a:off x="3657600" y="2303866"/>
            <a:ext cx="29972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9231552-CA7A-DA8F-EE7F-FB992B778ADF}"/>
              </a:ext>
            </a:extLst>
          </p:cNvPr>
          <p:cNvCxnSpPr>
            <a:cxnSpLocks/>
          </p:cNvCxnSpPr>
          <p:nvPr/>
        </p:nvCxnSpPr>
        <p:spPr>
          <a:xfrm>
            <a:off x="3810000" y="2761860"/>
            <a:ext cx="2973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4DC943F-7A40-435E-884D-EE0FE94CE155}"/>
                  </a:ext>
                </a:extLst>
              </p:cNvPr>
              <p:cNvSpPr txBox="1"/>
              <p:nvPr/>
            </p:nvSpPr>
            <p:spPr>
              <a:xfrm>
                <a:off x="4860353" y="1945549"/>
                <a:ext cx="5830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𝑍</m:t>
                      </m:r>
                    </m:oMath>
                  </m:oMathPara>
                </a14:m>
                <a:endParaRPr lang="en-IL" sz="2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4DC943F-7A40-435E-884D-EE0FE94CE1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353" y="1945549"/>
                <a:ext cx="58302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76E33D7-0A8A-7D6A-4164-A70B0143BA08}"/>
                  </a:ext>
                </a:extLst>
              </p:cNvPr>
              <p:cNvSpPr txBox="1"/>
              <p:nvPr/>
            </p:nvSpPr>
            <p:spPr>
              <a:xfrm>
                <a:off x="4860353" y="2397514"/>
                <a:ext cx="5830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n-IL" sz="2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76E33D7-0A8A-7D6A-4164-A70B0143BA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353" y="2397514"/>
                <a:ext cx="583020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2ED7C29-B4F2-44E8-7189-559A5CB2DD13}"/>
                  </a:ext>
                </a:extLst>
              </p:cNvPr>
              <p:cNvSpPr txBox="1"/>
              <p:nvPr/>
            </p:nvSpPr>
            <p:spPr>
              <a:xfrm>
                <a:off x="1685690" y="2396912"/>
                <a:ext cx="75456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IL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2ED7C29-B4F2-44E8-7189-559A5CB2DD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5690" y="2396912"/>
                <a:ext cx="754566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1D124E4-1B45-3391-58AB-2776CA470EDC}"/>
                  </a:ext>
                </a:extLst>
              </p:cNvPr>
              <p:cNvSpPr txBox="1"/>
              <p:nvPr/>
            </p:nvSpPr>
            <p:spPr>
              <a:xfrm>
                <a:off x="7584912" y="2421363"/>
                <a:ext cx="203735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𝑝𝑜𝑙𝑦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func>
                            <m:funcPr>
                              <m:ctrlP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IL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1D124E4-1B45-3391-58AB-2776CA470E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4912" y="2421363"/>
                <a:ext cx="2037353" cy="461665"/>
              </a:xfrm>
              <a:prstGeom prst="rect">
                <a:avLst/>
              </a:prstGeom>
              <a:blipFill>
                <a:blip r:embed="rId7"/>
                <a:stretch>
                  <a:fillRect l="-621" b="-15789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0861A90-4672-97A8-CB16-89108A64BB24}"/>
              </a:ext>
            </a:extLst>
          </p:cNvPr>
          <p:cNvCxnSpPr>
            <a:cxnSpLocks/>
            <a:stCxn id="16" idx="0"/>
          </p:cNvCxnSpPr>
          <p:nvPr/>
        </p:nvCxnSpPr>
        <p:spPr>
          <a:xfrm flipH="1" flipV="1">
            <a:off x="8541833" y="3010028"/>
            <a:ext cx="1" cy="403794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BCF5C95-C653-BB10-8442-2986C4FD26F9}"/>
              </a:ext>
            </a:extLst>
          </p:cNvPr>
          <p:cNvSpPr txBox="1"/>
          <p:nvPr/>
        </p:nvSpPr>
        <p:spPr>
          <a:xfrm>
            <a:off x="8086132" y="3413822"/>
            <a:ext cx="911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sz="2400" dirty="0"/>
              <a:t>Verify</a:t>
            </a:r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D76F27BB-D23B-97CE-8887-2AC75E59A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3E92-8E81-E94B-BA7B-9E5AA4B8C73E}" type="slidenum">
              <a:rPr lang="en-IL" smtClean="0"/>
              <a:t>16</a:t>
            </a:fld>
            <a:endParaRPr lang="en-IL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53757FC7-202C-FAF2-8596-ACD75BC6768F}"/>
              </a:ext>
            </a:extLst>
          </p:cNvPr>
          <p:cNvSpPr/>
          <p:nvPr/>
        </p:nvSpPr>
        <p:spPr>
          <a:xfrm>
            <a:off x="301053" y="3912636"/>
            <a:ext cx="9118600" cy="2677713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L" sz="2800" dirty="0">
                <a:solidFill>
                  <a:schemeClr val="tx1"/>
                </a:solidFill>
              </a:rPr>
              <a:t>construct semi-universal puzzles from: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L" sz="2800" dirty="0">
                <a:solidFill>
                  <a:schemeClr val="tx1"/>
                </a:solidFill>
              </a:rPr>
              <a:t>Worst case complexity assumption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L" sz="2800" dirty="0">
                <a:solidFill>
                  <a:schemeClr val="tx1"/>
                </a:solidFill>
              </a:rPr>
              <a:t>FHE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L" sz="2800" dirty="0">
                <a:solidFill>
                  <a:schemeClr val="tx1"/>
                </a:solidFill>
              </a:rPr>
              <a:t>Semi-universal argument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6CDAA2C-653E-1C9A-276F-277A0C7F02DE}"/>
                  </a:ext>
                </a:extLst>
              </p:cNvPr>
              <p:cNvSpPr txBox="1"/>
              <p:nvPr/>
            </p:nvSpPr>
            <p:spPr>
              <a:xfrm>
                <a:off x="4860353" y="1388105"/>
                <a:ext cx="5830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IL" sz="28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6CDAA2C-653E-1C9A-276F-277A0C7F02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353" y="1388105"/>
                <a:ext cx="583020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5728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  <p:bldP spid="11" grpId="0"/>
      <p:bldP spid="12" grpId="0"/>
      <p:bldP spid="16" grpId="0"/>
      <p:bldP spid="17" grpId="0" animBg="1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29EF3-8C5E-A531-C3B2-38999127F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Universal Argument Construction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965787-F773-DA45-A9E5-077CA945E082}"/>
              </a:ext>
            </a:extLst>
          </p:cNvPr>
          <p:cNvSpPr txBox="1"/>
          <p:nvPr/>
        </p:nvSpPr>
        <p:spPr>
          <a:xfrm>
            <a:off x="9349684" y="3244334"/>
            <a:ext cx="1403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sz="3200" dirty="0"/>
              <a:t>Verifier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F9CFCF-B2F6-4916-B6DD-9993A5BF4CAD}"/>
              </a:ext>
            </a:extLst>
          </p:cNvPr>
          <p:cNvSpPr txBox="1"/>
          <p:nvPr/>
        </p:nvSpPr>
        <p:spPr>
          <a:xfrm>
            <a:off x="591015" y="3244334"/>
            <a:ext cx="12750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sz="3200" dirty="0"/>
              <a:t>Prover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57DB88-370C-817C-A39A-CCF4EA30A23C}"/>
              </a:ext>
            </a:extLst>
          </p:cNvPr>
          <p:cNvSpPr txBox="1"/>
          <p:nvPr/>
        </p:nvSpPr>
        <p:spPr>
          <a:xfrm>
            <a:off x="5346986" y="2127192"/>
            <a:ext cx="6519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IL" sz="2400" dirty="0"/>
          </a:p>
          <a:p>
            <a:pPr algn="ctr"/>
            <a:r>
              <a:rPr lang="en-IL" sz="2400" dirty="0"/>
              <a:t>CRS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4CBE944-7B4A-1F8F-798B-35C227726059}"/>
                  </a:ext>
                </a:extLst>
              </p:cNvPr>
              <p:cNvSpPr txBox="1"/>
              <p:nvPr/>
            </p:nvSpPr>
            <p:spPr>
              <a:xfrm>
                <a:off x="518591" y="3758632"/>
                <a:ext cx="136774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lang="en-IL" sz="2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4CBE944-7B4A-1F8F-798B-35C2277260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591" y="3758632"/>
                <a:ext cx="1367747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D5EA17D-710B-561E-0026-D022BEBEB312}"/>
                  </a:ext>
                </a:extLst>
              </p:cNvPr>
              <p:cNvSpPr txBox="1"/>
              <p:nvPr/>
            </p:nvSpPr>
            <p:spPr>
              <a:xfrm>
                <a:off x="9367476" y="3807478"/>
                <a:ext cx="136774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lang="en-IL" sz="2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D5EA17D-710B-561E-0026-D022BEBEB3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7476" y="3807478"/>
                <a:ext cx="1367747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26E6168-2FC7-1A4F-6526-DAEEB4CCD967}"/>
              </a:ext>
            </a:extLst>
          </p:cNvPr>
          <p:cNvCxnSpPr>
            <a:cxnSpLocks/>
          </p:cNvCxnSpPr>
          <p:nvPr/>
        </p:nvCxnSpPr>
        <p:spPr>
          <a:xfrm>
            <a:off x="4133689" y="3829109"/>
            <a:ext cx="370561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9627E2D-BA3A-805C-4A36-5AFCEB25357B}"/>
                  </a:ext>
                </a:extLst>
              </p:cNvPr>
              <p:cNvSpPr txBox="1"/>
              <p:nvPr/>
            </p:nvSpPr>
            <p:spPr>
              <a:xfrm>
                <a:off x="2933543" y="3409313"/>
                <a:ext cx="44294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IL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9627E2D-BA3A-805C-4A36-5AFCEB2535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3543" y="3409313"/>
                <a:ext cx="442942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D5FD9535-6C45-DF2C-C4A8-BC524A04299C}"/>
              </a:ext>
            </a:extLst>
          </p:cNvPr>
          <p:cNvSpPr txBox="1"/>
          <p:nvPr/>
        </p:nvSpPr>
        <p:spPr>
          <a:xfrm>
            <a:off x="9664235" y="5306555"/>
            <a:ext cx="911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sz="2400" dirty="0"/>
              <a:t>Verify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423C124-4D72-B766-3DCE-D9A649F4504B}"/>
              </a:ext>
            </a:extLst>
          </p:cNvPr>
          <p:cNvCxnSpPr>
            <a:cxnSpLocks/>
            <a:endCxn id="14" idx="0"/>
          </p:cNvCxnSpPr>
          <p:nvPr/>
        </p:nvCxnSpPr>
        <p:spPr>
          <a:xfrm>
            <a:off x="10119937" y="4406900"/>
            <a:ext cx="0" cy="899655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8D760D-245A-4D9F-CE0B-CD6078AEA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3E92-8E81-E94B-BA7B-9E5AA4B8C73E}" type="slidenum">
              <a:rPr lang="en-IL" smtClean="0"/>
              <a:t>17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78155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3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29EF3-8C5E-A531-C3B2-38999127F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Universal Argument Construction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965787-F773-DA45-A9E5-077CA945E082}"/>
              </a:ext>
            </a:extLst>
          </p:cNvPr>
          <p:cNvSpPr txBox="1"/>
          <p:nvPr/>
        </p:nvSpPr>
        <p:spPr>
          <a:xfrm>
            <a:off x="9349684" y="3244334"/>
            <a:ext cx="1403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sz="3200" dirty="0"/>
              <a:t>Verifier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F9CFCF-B2F6-4916-B6DD-9993A5BF4CAD}"/>
              </a:ext>
            </a:extLst>
          </p:cNvPr>
          <p:cNvSpPr txBox="1"/>
          <p:nvPr/>
        </p:nvSpPr>
        <p:spPr>
          <a:xfrm>
            <a:off x="591015" y="3244334"/>
            <a:ext cx="12750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sz="3200" dirty="0"/>
              <a:t>Prover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857DB88-370C-817C-A39A-CCF4EA30A23C}"/>
                  </a:ext>
                </a:extLst>
              </p:cNvPr>
              <p:cNvSpPr txBox="1"/>
              <p:nvPr/>
            </p:nvSpPr>
            <p:spPr>
              <a:xfrm>
                <a:off x="3617859" y="2127192"/>
                <a:ext cx="4110164" cy="8429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𝜆</m:t>
                        </m:r>
                      </m:sub>
                    </m:sSub>
                  </m:oMath>
                </a14:m>
                <a:r>
                  <a:rPr lang="en-IL" sz="2400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dirty="0">
                    <a:solidFill>
                      <a:srgbClr val="C00000"/>
                    </a:solidFill>
                  </a:rPr>
                  <a:t>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b="0" dirty="0">
                    <a:solidFill>
                      <a:srgbClr val="C00000"/>
                    </a:solidFill>
                  </a:rPr>
                  <a:t> of difficulty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</m:oMath>
                </a14:m>
                <a:endParaRPr lang="en-US" sz="2400" b="0" dirty="0">
                  <a:solidFill>
                    <a:srgbClr val="C00000"/>
                  </a:solidFill>
                </a:endParaRPr>
              </a:p>
              <a:p>
                <a:pPr algn="ctr"/>
                <a:r>
                  <a:rPr lang="en-IL" sz="2400" dirty="0"/>
                  <a:t>CRS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857DB88-370C-817C-A39A-CCF4EA30A2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7859" y="2127192"/>
                <a:ext cx="4110164" cy="842923"/>
              </a:xfrm>
              <a:prstGeom prst="rect">
                <a:avLst/>
              </a:prstGeom>
              <a:blipFill>
                <a:blip r:embed="rId3"/>
                <a:stretch>
                  <a:fillRect l="-308" t="-2985" b="-14925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4CBE944-7B4A-1F8F-798B-35C227726059}"/>
                  </a:ext>
                </a:extLst>
              </p:cNvPr>
              <p:cNvSpPr txBox="1"/>
              <p:nvPr/>
            </p:nvSpPr>
            <p:spPr>
              <a:xfrm>
                <a:off x="518591" y="3758632"/>
                <a:ext cx="136774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lang="en-IL" sz="2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4CBE944-7B4A-1F8F-798B-35C2277260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591" y="3758632"/>
                <a:ext cx="1367747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D5EA17D-710B-561E-0026-D022BEBEB312}"/>
                  </a:ext>
                </a:extLst>
              </p:cNvPr>
              <p:cNvSpPr txBox="1"/>
              <p:nvPr/>
            </p:nvSpPr>
            <p:spPr>
              <a:xfrm>
                <a:off x="9367476" y="3807478"/>
                <a:ext cx="136774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lang="en-IL" sz="2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D5EA17D-710B-561E-0026-D022BEBEB3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7476" y="3807478"/>
                <a:ext cx="1367747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26E6168-2FC7-1A4F-6526-DAEEB4CCD967}"/>
              </a:ext>
            </a:extLst>
          </p:cNvPr>
          <p:cNvCxnSpPr>
            <a:cxnSpLocks/>
          </p:cNvCxnSpPr>
          <p:nvPr/>
        </p:nvCxnSpPr>
        <p:spPr>
          <a:xfrm>
            <a:off x="4133689" y="3829109"/>
            <a:ext cx="370561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9627E2D-BA3A-805C-4A36-5AFCEB25357B}"/>
                  </a:ext>
                </a:extLst>
              </p:cNvPr>
              <p:cNvSpPr txBox="1"/>
              <p:nvPr/>
            </p:nvSpPr>
            <p:spPr>
              <a:xfrm>
                <a:off x="2390565" y="3385583"/>
                <a:ext cx="1245662" cy="4965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func>
                            <m:funcPr>
                              <m:ctrlP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func>
                        </m:sub>
                      </m:sSub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IL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9627E2D-BA3A-805C-4A36-5AFCEB2535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0565" y="3385583"/>
                <a:ext cx="1245662" cy="496546"/>
              </a:xfrm>
              <a:prstGeom prst="rect">
                <a:avLst/>
              </a:prstGeom>
              <a:blipFill>
                <a:blip r:embed="rId6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5FD9535-6C45-DF2C-C4A8-BC524A04299C}"/>
                  </a:ext>
                </a:extLst>
              </p:cNvPr>
              <p:cNvSpPr txBox="1"/>
              <p:nvPr/>
            </p:nvSpPr>
            <p:spPr>
              <a:xfrm>
                <a:off x="8886073" y="5293545"/>
                <a:ext cx="2467727" cy="4965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L" sz="2400" dirty="0"/>
                  <a:t>Verify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func>
                          <m:funcPr>
                            <m:ctrlP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func>
                      </m:sub>
                    </m:sSub>
                  </m:oMath>
                </a14:m>
                <a:r>
                  <a:rPr lang="en-IL" sz="2400" dirty="0">
                    <a:solidFill>
                      <a:srgbClr val="C00000"/>
                    </a:solidFill>
                  </a:rPr>
                  <a:t> </a:t>
                </a:r>
                <a:r>
                  <a:rPr lang="en-IL" sz="2400" dirty="0"/>
                  <a:t>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en-IL" sz="2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5FD9535-6C45-DF2C-C4A8-BC524A0429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6073" y="5293545"/>
                <a:ext cx="2467727" cy="496546"/>
              </a:xfrm>
              <a:prstGeom prst="rect">
                <a:avLst/>
              </a:prstGeom>
              <a:blipFill>
                <a:blip r:embed="rId7"/>
                <a:stretch>
                  <a:fillRect l="-3571" t="-7317" b="-19512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423C124-4D72-B766-3DCE-D9A649F4504B}"/>
              </a:ext>
            </a:extLst>
          </p:cNvPr>
          <p:cNvCxnSpPr>
            <a:cxnSpLocks/>
            <a:endCxn id="14" idx="0"/>
          </p:cNvCxnSpPr>
          <p:nvPr/>
        </p:nvCxnSpPr>
        <p:spPr>
          <a:xfrm>
            <a:off x="10119937" y="4392253"/>
            <a:ext cx="0" cy="90129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520E0F-554C-B2CA-0180-07C794B47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3E92-8E81-E94B-BA7B-9E5AA4B8C73E}" type="slidenum">
              <a:rPr lang="en-IL" smtClean="0"/>
              <a:t>18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6365605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29EF3-8C5E-A531-C3B2-38999127F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Universal Argument Construction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965787-F773-DA45-A9E5-077CA945E082}"/>
              </a:ext>
            </a:extLst>
          </p:cNvPr>
          <p:cNvSpPr txBox="1"/>
          <p:nvPr/>
        </p:nvSpPr>
        <p:spPr>
          <a:xfrm>
            <a:off x="9349684" y="3244334"/>
            <a:ext cx="1403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sz="3200" dirty="0"/>
              <a:t>Verifier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F9CFCF-B2F6-4916-B6DD-9993A5BF4CAD}"/>
              </a:ext>
            </a:extLst>
          </p:cNvPr>
          <p:cNvSpPr txBox="1"/>
          <p:nvPr/>
        </p:nvSpPr>
        <p:spPr>
          <a:xfrm>
            <a:off x="591015" y="3244334"/>
            <a:ext cx="12750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sz="3200" dirty="0"/>
              <a:t>Prover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857DB88-370C-817C-A39A-CCF4EA30A23C}"/>
                  </a:ext>
                </a:extLst>
              </p:cNvPr>
              <p:cNvSpPr txBox="1"/>
              <p:nvPr/>
            </p:nvSpPr>
            <p:spPr>
              <a:xfrm>
                <a:off x="3617859" y="2127192"/>
                <a:ext cx="4110164" cy="8429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sub>
                    </m:sSub>
                  </m:oMath>
                </a14:m>
                <a:r>
                  <a:rPr lang="en-IL" sz="2400" dirty="0"/>
                  <a:t> </a:t>
                </a:r>
                <a:r>
                  <a:rPr lang="en-US" sz="2400" dirty="0"/>
                  <a:t>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b="0" dirty="0"/>
                  <a:t> of difficulty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</m:oMath>
                </a14:m>
                <a:endParaRPr lang="en-US" sz="2400" b="0" dirty="0"/>
              </a:p>
              <a:p>
                <a:pPr algn="ctr"/>
                <a:r>
                  <a:rPr lang="en-IL" sz="2400" dirty="0"/>
                  <a:t>CRS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857DB88-370C-817C-A39A-CCF4EA30A2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7859" y="2127192"/>
                <a:ext cx="4110164" cy="842923"/>
              </a:xfrm>
              <a:prstGeom prst="rect">
                <a:avLst/>
              </a:prstGeom>
              <a:blipFill>
                <a:blip r:embed="rId3"/>
                <a:stretch>
                  <a:fillRect l="-308" t="-2985" b="-14925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4CBE944-7B4A-1F8F-798B-35C227726059}"/>
                  </a:ext>
                </a:extLst>
              </p:cNvPr>
              <p:cNvSpPr txBox="1"/>
              <p:nvPr/>
            </p:nvSpPr>
            <p:spPr>
              <a:xfrm>
                <a:off x="518591" y="3758632"/>
                <a:ext cx="136774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lang="en-IL" sz="2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4CBE944-7B4A-1F8F-798B-35C2277260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591" y="3758632"/>
                <a:ext cx="1367747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D5EA17D-710B-561E-0026-D022BEBEB312}"/>
                  </a:ext>
                </a:extLst>
              </p:cNvPr>
              <p:cNvSpPr txBox="1"/>
              <p:nvPr/>
            </p:nvSpPr>
            <p:spPr>
              <a:xfrm>
                <a:off x="9367476" y="3807478"/>
                <a:ext cx="136774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lang="en-IL" sz="2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D5EA17D-710B-561E-0026-D022BEBEB3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7476" y="3807478"/>
                <a:ext cx="1367747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26E6168-2FC7-1A4F-6526-DAEEB4CCD967}"/>
              </a:ext>
            </a:extLst>
          </p:cNvPr>
          <p:cNvCxnSpPr>
            <a:cxnSpLocks/>
          </p:cNvCxnSpPr>
          <p:nvPr/>
        </p:nvCxnSpPr>
        <p:spPr>
          <a:xfrm>
            <a:off x="4133689" y="3829109"/>
            <a:ext cx="370561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9627E2D-BA3A-805C-4A36-5AFCEB25357B}"/>
                  </a:ext>
                </a:extLst>
              </p:cNvPr>
              <p:cNvSpPr txBox="1"/>
              <p:nvPr/>
            </p:nvSpPr>
            <p:spPr>
              <a:xfrm>
                <a:off x="1989577" y="3374539"/>
                <a:ext cx="2225096" cy="8660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func>
                            <m:funcPr>
                              <m:ctrlPr>
                                <a:rPr lang="en-US" sz="240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func>
                        </m:sub>
                      </m:sSub>
                    </m:oMath>
                  </m:oMathPara>
                </a14:m>
                <a:endParaRPr lang="en-US" sz="2400" dirty="0">
                  <a:solidFill>
                    <a:srgbClr val="C0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IL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9627E2D-BA3A-805C-4A36-5AFCEB2535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9577" y="3374539"/>
                <a:ext cx="2225096" cy="86607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5FD9535-6C45-DF2C-C4A8-BC524A04299C}"/>
                  </a:ext>
                </a:extLst>
              </p:cNvPr>
              <p:cNvSpPr txBox="1"/>
              <p:nvPr/>
            </p:nvSpPr>
            <p:spPr>
              <a:xfrm>
                <a:off x="8555652" y="5382755"/>
                <a:ext cx="3020763" cy="8660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IL" sz="2400" dirty="0"/>
                  <a:t>Verify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func>
                          <m:funcPr>
                            <m:ctrlPr>
                              <a:rPr lang="en-US" sz="24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func>
                      </m:sub>
                    </m:sSub>
                  </m:oMath>
                </a14:m>
                <a:r>
                  <a:rPr lang="en-IL" sz="2400" dirty="0">
                    <a:solidFill>
                      <a:srgbClr val="C00000"/>
                    </a:solidFill>
                  </a:rPr>
                  <a:t> </a:t>
                </a:r>
                <a:br>
                  <a:rPr lang="en-IL" sz="2400" dirty="0"/>
                </a:br>
                <a:r>
                  <a:rPr lang="en-IL" sz="2400" dirty="0"/>
                  <a:t>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en-IL" sz="2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5FD9535-6C45-DF2C-C4A8-BC524A0429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5652" y="5382755"/>
                <a:ext cx="3020763" cy="866071"/>
              </a:xfrm>
              <a:prstGeom prst="rect">
                <a:avLst/>
              </a:prstGeom>
              <a:blipFill>
                <a:blip r:embed="rId7"/>
                <a:stretch>
                  <a:fillRect l="-1255" t="-4286" b="-14286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423C124-4D72-B766-3DCE-D9A649F4504B}"/>
              </a:ext>
            </a:extLst>
          </p:cNvPr>
          <p:cNvCxnSpPr>
            <a:cxnSpLocks/>
            <a:endCxn id="14" idx="0"/>
          </p:cNvCxnSpPr>
          <p:nvPr/>
        </p:nvCxnSpPr>
        <p:spPr>
          <a:xfrm>
            <a:off x="10066034" y="4392253"/>
            <a:ext cx="0" cy="990502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5FAF4B3-D183-4050-4AB1-55885153D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3E92-8E81-E94B-BA7B-9E5AA4B8C73E}" type="slidenum">
              <a:rPr lang="en-IL" smtClean="0"/>
              <a:t>19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024785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85C1E-2C28-A66C-0ABC-30A4C99BC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Succinct Arguments </a:t>
            </a:r>
            <a:r>
              <a:rPr lang="en-IL" sz="2800" dirty="0"/>
              <a:t>[Kilian92, Micali94]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D050B0-1CFF-9104-49EE-8B99F2517112}"/>
              </a:ext>
            </a:extLst>
          </p:cNvPr>
          <p:cNvSpPr txBox="1"/>
          <p:nvPr/>
        </p:nvSpPr>
        <p:spPr>
          <a:xfrm>
            <a:off x="1637207" y="2766835"/>
            <a:ext cx="11387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sz="2800" dirty="0"/>
              <a:t>Prover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953EF6-4EB5-4391-BD58-04E19AF21683}"/>
              </a:ext>
            </a:extLst>
          </p:cNvPr>
          <p:cNvSpPr txBox="1"/>
          <p:nvPr/>
        </p:nvSpPr>
        <p:spPr>
          <a:xfrm>
            <a:off x="9134258" y="2766835"/>
            <a:ext cx="1248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sz="2800" dirty="0"/>
              <a:t>Verifier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8BD60CF-FF20-33E5-A319-CE9BDB2558B4}"/>
                  </a:ext>
                </a:extLst>
              </p:cNvPr>
              <p:cNvSpPr txBox="1"/>
              <p:nvPr/>
            </p:nvSpPr>
            <p:spPr>
              <a:xfrm>
                <a:off x="5259901" y="1826084"/>
                <a:ext cx="12109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𝑁𝑃</m:t>
                      </m:r>
                    </m:oMath>
                  </m:oMathPara>
                </a14:m>
                <a:endParaRPr lang="en-IL" sz="2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8BD60CF-FF20-33E5-A319-CE9BDB2558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9901" y="1826084"/>
                <a:ext cx="1210973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Group 45">
            <a:extLst>
              <a:ext uri="{FF2B5EF4-FFF2-40B4-BE49-F238E27FC236}">
                <a16:creationId xmlns:a16="http://schemas.microsoft.com/office/drawing/2014/main" id="{7B7E110E-5692-924D-F2D5-9640D0BBA5FA}"/>
              </a:ext>
            </a:extLst>
          </p:cNvPr>
          <p:cNvGrpSpPr/>
          <p:nvPr/>
        </p:nvGrpSpPr>
        <p:grpSpPr>
          <a:xfrm>
            <a:off x="3914076" y="2950386"/>
            <a:ext cx="3847173" cy="657033"/>
            <a:chOff x="3914076" y="2950386"/>
            <a:chExt cx="3847173" cy="657033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194BBA64-FDED-6CE7-399E-2CCCE6AF3EAB}"/>
                </a:ext>
              </a:extLst>
            </p:cNvPr>
            <p:cNvCxnSpPr>
              <a:cxnSpLocks/>
            </p:cNvCxnSpPr>
            <p:nvPr/>
          </p:nvCxnSpPr>
          <p:spPr>
            <a:xfrm>
              <a:off x="3914078" y="2950386"/>
              <a:ext cx="374681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lg" len="lg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C9188C69-A2C4-5469-DC0A-3B94BDB7C73B}"/>
                </a:ext>
              </a:extLst>
            </p:cNvPr>
            <p:cNvCxnSpPr>
              <a:cxnSpLocks/>
            </p:cNvCxnSpPr>
            <p:nvPr/>
          </p:nvCxnSpPr>
          <p:spPr>
            <a:xfrm>
              <a:off x="4036741" y="3167390"/>
              <a:ext cx="372450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27DF1935-3F17-3381-5BA0-49268AC14194}"/>
                </a:ext>
              </a:extLst>
            </p:cNvPr>
            <p:cNvCxnSpPr>
              <a:cxnSpLocks/>
            </p:cNvCxnSpPr>
            <p:nvPr/>
          </p:nvCxnSpPr>
          <p:spPr>
            <a:xfrm>
              <a:off x="3914076" y="3389971"/>
              <a:ext cx="374681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lg" len="lg"/>
              <a:tailEnd type="none" w="lg" len="lg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DD7DDDFA-95AD-BDB0-D776-E0951C0FD1C4}"/>
                </a:ext>
              </a:extLst>
            </p:cNvPr>
            <p:cNvCxnSpPr>
              <a:cxnSpLocks/>
            </p:cNvCxnSpPr>
            <p:nvPr/>
          </p:nvCxnSpPr>
          <p:spPr>
            <a:xfrm>
              <a:off x="4036741" y="3607419"/>
              <a:ext cx="372450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5BB606E-1F9A-C00B-9C5E-1AB0B5EE41E3}"/>
              </a:ext>
            </a:extLst>
          </p:cNvPr>
          <p:cNvCxnSpPr>
            <a:cxnSpLocks/>
          </p:cNvCxnSpPr>
          <p:nvPr/>
        </p:nvCxnSpPr>
        <p:spPr>
          <a:xfrm>
            <a:off x="9758661" y="4248614"/>
            <a:ext cx="0" cy="81404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A10CDED5-97A7-9D25-B8C0-03638BAD311C}"/>
              </a:ext>
            </a:extLst>
          </p:cNvPr>
          <p:cNvSpPr txBox="1"/>
          <p:nvPr/>
        </p:nvSpPr>
        <p:spPr>
          <a:xfrm>
            <a:off x="8767331" y="5178002"/>
            <a:ext cx="1982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accept / reject</a:t>
            </a:r>
            <a:endParaRPr lang="en-IL" sz="24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B27C1B1-0664-0ECF-59F9-17EFE75A3CF9}"/>
              </a:ext>
            </a:extLst>
          </p:cNvPr>
          <p:cNvSpPr txBox="1"/>
          <p:nvPr/>
        </p:nvSpPr>
        <p:spPr>
          <a:xfrm>
            <a:off x="1137424" y="5196469"/>
            <a:ext cx="37190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L" sz="2400" dirty="0"/>
              <a:t>Completeness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Computational soundness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Doubly efficient</a:t>
            </a:r>
            <a:endParaRPr lang="en-IL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4D280D41-C766-D025-362A-47976AB6FA07}"/>
                  </a:ext>
                </a:extLst>
              </p:cNvPr>
              <p:cNvSpPr txBox="1"/>
              <p:nvPr/>
            </p:nvSpPr>
            <p:spPr>
              <a:xfrm>
                <a:off x="1524709" y="3222707"/>
                <a:ext cx="136376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sz="2400" b="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4D280D41-C766-D025-362A-47976AB6FA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709" y="3222707"/>
                <a:ext cx="1363768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D55288F-B6C0-B6EF-6719-FB627E261111}"/>
                  </a:ext>
                </a:extLst>
              </p:cNvPr>
              <p:cNvSpPr txBox="1"/>
              <p:nvPr/>
            </p:nvSpPr>
            <p:spPr>
              <a:xfrm>
                <a:off x="9076777" y="3290055"/>
                <a:ext cx="136376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b="0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D55288F-B6C0-B6EF-6719-FB627E2611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6777" y="3290055"/>
                <a:ext cx="1363768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FD7B162-AC83-1EA4-A39F-C0575C23041A}"/>
                  </a:ext>
                </a:extLst>
              </p:cNvPr>
              <p:cNvSpPr txBox="1"/>
              <p:nvPr/>
            </p:nvSpPr>
            <p:spPr>
              <a:xfrm>
                <a:off x="263948" y="2802730"/>
                <a:ext cx="11816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algn="r" defTabSz="457200" rtl="1" eaLnBrk="1" latinLnBrk="0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𝑝𝑜𝑙𝑦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L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FD7B162-AC83-1EA4-A39F-C0575C2304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948" y="2802730"/>
                <a:ext cx="1181609" cy="461665"/>
              </a:xfrm>
              <a:prstGeom prst="rect">
                <a:avLst/>
              </a:prstGeom>
              <a:blipFill>
                <a:blip r:embed="rId6"/>
                <a:stretch>
                  <a:fillRect l="-4255" r="-7447" b="-18919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29A406B7-31F0-ECCD-3964-B2A32F40C9EF}"/>
                  </a:ext>
                </a:extLst>
              </p:cNvPr>
              <p:cNvSpPr txBox="1"/>
              <p:nvPr/>
            </p:nvSpPr>
            <p:spPr>
              <a:xfrm>
                <a:off x="10554793" y="2808610"/>
                <a:ext cx="1181609" cy="470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algn="r" defTabSz="457200" rtl="1" eaLnBrk="1" latinLnBrk="0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</m:acc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L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29A406B7-31F0-ECCD-3964-B2A32F40C9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4793" y="2808610"/>
                <a:ext cx="1181609" cy="470706"/>
              </a:xfrm>
              <a:prstGeom prst="rect">
                <a:avLst/>
              </a:prstGeom>
              <a:blipFill>
                <a:blip r:embed="rId7"/>
                <a:stretch>
                  <a:fillRect t="-5263" b="-13158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09F282-F983-6C4F-E4BF-518F46224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3E92-8E81-E94B-BA7B-9E5AA4B8C73E}" type="slidenum">
              <a:rPr lang="en-IL" smtClean="0"/>
              <a:t>2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014921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29" grpId="0"/>
      <p:bldP spid="41" grpId="0"/>
      <p:bldP spid="43" grpId="0"/>
      <p:bldP spid="44" grpId="0"/>
      <p:bldP spid="4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18840-01D1-B9F3-DC56-8B9F4BB50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Proof Idea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8E801E4-01F3-0EC9-B6C3-C786D1C4161C}"/>
                  </a:ext>
                </a:extLst>
              </p:cNvPr>
              <p:cNvSpPr txBox="1"/>
              <p:nvPr/>
            </p:nvSpPr>
            <p:spPr>
              <a:xfrm>
                <a:off x="4494731" y="2482289"/>
                <a:ext cx="230751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L" sz="2400" dirty="0"/>
                  <a:t>Adv </a:t>
                </a:r>
                <a14:m>
                  <m:oMath xmlns:m="http://schemas.openxmlformats.org/officeDocument/2006/math">
                    <m:r>
                      <a:rPr lang="en-IL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⟶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</m:d>
                  </m:oMath>
                </a14:m>
                <a:endParaRPr lang="en-IL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8E801E4-01F3-0EC9-B6C3-C786D1C416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4731" y="2482289"/>
                <a:ext cx="2307511" cy="461665"/>
              </a:xfrm>
              <a:prstGeom prst="rect">
                <a:avLst/>
              </a:prstGeom>
              <a:blipFill>
                <a:blip r:embed="rId3"/>
                <a:stretch>
                  <a:fillRect l="-3825" t="-8108" b="-29730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707235F-CB2F-47CE-F80C-61CA152B5B22}"/>
                  </a:ext>
                </a:extLst>
              </p:cNvPr>
              <p:cNvSpPr txBox="1"/>
              <p:nvPr/>
            </p:nvSpPr>
            <p:spPr>
              <a:xfrm>
                <a:off x="780003" y="4091446"/>
                <a:ext cx="3357099" cy="8658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Break soundness of puzzle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func>
                      </m:sub>
                    </m:sSub>
                  </m:oMath>
                </a14:m>
                <a:endParaRPr lang="en-IL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707235F-CB2F-47CE-F80C-61CA152B5B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003" y="4091446"/>
                <a:ext cx="3357099" cy="865878"/>
              </a:xfrm>
              <a:prstGeom prst="rect">
                <a:avLst/>
              </a:prstGeom>
              <a:blipFill>
                <a:blip r:embed="rId4"/>
                <a:stretch>
                  <a:fillRect t="-5797" b="-11594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1D6BF86F-385C-656B-CC26-BA63878FD8EB}"/>
              </a:ext>
            </a:extLst>
          </p:cNvPr>
          <p:cNvSpPr txBox="1"/>
          <p:nvPr/>
        </p:nvSpPr>
        <p:spPr>
          <a:xfrm>
            <a:off x="7265325" y="4108160"/>
            <a:ext cx="3357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Break soundness of </a:t>
            </a:r>
            <a:br>
              <a:rPr lang="en-US" sz="2400" dirty="0"/>
            </a:br>
            <a:r>
              <a:rPr lang="en-US" sz="2400" dirty="0"/>
              <a:t>semi-universal argument</a:t>
            </a:r>
            <a:endParaRPr lang="en-IL" sz="2400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A39B73A-A6E8-86B4-CE24-019544AE9413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 flipH="1">
            <a:off x="2458553" y="2943954"/>
            <a:ext cx="3189934" cy="1147492"/>
          </a:xfrm>
          <a:prstGeom prst="straightConnector1">
            <a:avLst/>
          </a:prstGeom>
          <a:ln w="381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8C2D329-7D0A-97D0-427F-D13D37252BB0}"/>
              </a:ext>
            </a:extLst>
          </p:cNvPr>
          <p:cNvCxnSpPr>
            <a:cxnSpLocks/>
            <a:stCxn id="4" idx="2"/>
            <a:endCxn id="6" idx="0"/>
          </p:cNvCxnSpPr>
          <p:nvPr/>
        </p:nvCxnSpPr>
        <p:spPr>
          <a:xfrm>
            <a:off x="5648487" y="2943954"/>
            <a:ext cx="3295387" cy="1164206"/>
          </a:xfrm>
          <a:prstGeom prst="straightConnector1">
            <a:avLst/>
          </a:prstGeom>
          <a:ln w="381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F514923-B8B6-0591-D7D5-74B4A1B65B62}"/>
                  </a:ext>
                </a:extLst>
              </p:cNvPr>
              <p:cNvSpPr txBox="1"/>
              <p:nvPr/>
            </p:nvSpPr>
            <p:spPr>
              <a:xfrm>
                <a:off x="2888054" y="3118881"/>
                <a:ext cx="1609415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𝐴𝑑𝑣</m:t>
                          </m:r>
                        </m:e>
                      </m:d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sSup>
                        <m:sSup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𝜖</m:t>
                          </m:r>
                        </m:sup>
                      </m:sSup>
                    </m:oMath>
                  </m:oMathPara>
                </a14:m>
                <a:endParaRPr lang="en-IL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F514923-B8B6-0591-D7D5-74B4A1B65B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8054" y="3118881"/>
                <a:ext cx="1609415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05A8A92-1A63-DC9D-23F6-1010526D61D7}"/>
                  </a:ext>
                </a:extLst>
              </p:cNvPr>
              <p:cNvSpPr txBox="1"/>
              <p:nvPr/>
            </p:nvSpPr>
            <p:spPr>
              <a:xfrm>
                <a:off x="7204481" y="3194275"/>
                <a:ext cx="1609415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𝐴𝑑𝑣</m:t>
                          </m:r>
                        </m:e>
                      </m:d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sSup>
                        <m:sSup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𝜖</m:t>
                          </m:r>
                        </m:sup>
                      </m:sSup>
                    </m:oMath>
                  </m:oMathPara>
                </a14:m>
                <a:endParaRPr lang="en-IL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05A8A92-1A63-DC9D-23F6-1010526D61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4481" y="3194275"/>
                <a:ext cx="1609415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9B120F3-B601-3DA1-83E0-C81E72DF9211}"/>
                  </a:ext>
                </a:extLst>
              </p:cNvPr>
              <p:cNvSpPr txBox="1"/>
              <p:nvPr/>
            </p:nvSpPr>
            <p:spPr>
              <a:xfrm>
                <a:off x="1003610" y="1828800"/>
                <a:ext cx="2241896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𝐴𝑑𝑣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𝑝𝑜𝑙𝑦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</m:d>
                    </m:oMath>
                  </m:oMathPara>
                </a14:m>
                <a:endParaRPr lang="en-IL" sz="22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9B120F3-B601-3DA1-83E0-C81E72DF92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610" y="1828800"/>
                <a:ext cx="2241896" cy="430887"/>
              </a:xfrm>
              <a:prstGeom prst="rect">
                <a:avLst/>
              </a:prstGeom>
              <a:blipFill>
                <a:blip r:embed="rId7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9BB328-5B5F-8698-6DFF-6C6FCD78E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3E92-8E81-E94B-BA7B-9E5AA4B8C73E}" type="slidenum">
              <a:rPr lang="en-IL" smtClean="0"/>
              <a:t>20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45201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24" grpId="0"/>
      <p:bldP spid="42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CC385-B254-61B0-18FF-7359EAE7C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Future Directions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190CE-2756-BC3B-1DC3-918A53129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L" dirty="0"/>
              <a:t>Is there a direct analysis showing universal soundness of existing SNARGs (KRR14, CJJ21) without relying on puzzles?</a:t>
            </a:r>
            <a:br>
              <a:rPr lang="en-IL" dirty="0"/>
            </a:br>
            <a:r>
              <a:rPr lang="en-IL" dirty="0"/>
              <a:t>(a la Barak-Goldreich)</a:t>
            </a:r>
          </a:p>
          <a:p>
            <a:endParaRPr lang="en-IL" dirty="0"/>
          </a:p>
          <a:p>
            <a:r>
              <a:rPr lang="en-IL" dirty="0"/>
              <a:t>Use puzzles to </a:t>
            </a:r>
            <a:r>
              <a:rPr lang="en-US" dirty="0"/>
              <a:t>reduce</a:t>
            </a:r>
            <a:r>
              <a:rPr lang="en-IL" dirty="0"/>
              <a:t> super-poly assumptions to poly assumptions?</a:t>
            </a:r>
          </a:p>
          <a:p>
            <a:pPr lvl="1"/>
            <a:r>
              <a:rPr lang="en-US" dirty="0"/>
              <a:t>Example:</a:t>
            </a:r>
            <a:r>
              <a:rPr lang="en-IL" dirty="0"/>
              <a:t> Bitnasky-Solomon23</a:t>
            </a:r>
          </a:p>
          <a:p>
            <a:pPr marL="0" indent="0" algn="r">
              <a:buNone/>
            </a:pPr>
            <a:endParaRPr lang="en-IL" sz="3600" dirty="0"/>
          </a:p>
          <a:p>
            <a:pPr marL="0" indent="0" algn="r">
              <a:buNone/>
            </a:pPr>
            <a:r>
              <a:rPr lang="en-IL" sz="3600" dirty="0"/>
              <a:t>Thank you!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FDF435-577B-6FB8-7D01-FE0F6F42A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3E92-8E81-E94B-BA7B-9E5AA4B8C73E}" type="slidenum">
              <a:rPr lang="en-IL" smtClean="0"/>
              <a:t>21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73316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60086-02E1-CA17-C59C-EAC84A33F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40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dirty="0"/>
              <a:t>Universal Arguments </a:t>
            </a:r>
            <a:r>
              <a:rPr lang="en-IL" sz="2800" dirty="0"/>
              <a:t>[Barak-Goldreich08]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A49C045-1F82-DD4F-75E4-659D7DDE29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r>
                  <a:rPr lang="en-US" dirty="0"/>
                  <a:t>The universal language</a:t>
                </a:r>
                <a:endParaRPr lang="en-US" b="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IL" dirty="0"/>
                  <a:t> non-det accepts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IL" dirty="0"/>
                  <a:t> within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IL" dirty="0"/>
                  <a:t> steps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IL" dirty="0"/>
              </a:p>
              <a:p>
                <a:pPr marL="0" indent="0">
                  <a:buNone/>
                </a:pPr>
                <a:endParaRPr lang="en-IL" dirty="0"/>
              </a:p>
              <a:p>
                <a:pPr marL="0" indent="0">
                  <a:buNone/>
                </a:pPr>
                <a:endParaRPr lang="en-IL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∉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𝑁𝑃</m:t>
                    </m:r>
                  </m:oMath>
                </a14:m>
                <a:endParaRPr lang="en-IL" dirty="0"/>
              </a:p>
              <a:p>
                <a:pPr marL="0" indent="0">
                  <a:buNone/>
                </a:pPr>
                <a:endParaRPr lang="en-IL" dirty="0"/>
              </a:p>
              <a:p>
                <a:pPr marL="0" indent="0">
                  <a:buNone/>
                </a:pPr>
                <a:endParaRPr lang="en-IL" dirty="0"/>
              </a:p>
              <a:p>
                <a:pPr marL="0" indent="0">
                  <a:buNone/>
                </a:pPr>
                <a:endParaRPr lang="en-IL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A49C045-1F82-DD4F-75E4-659D7DDE29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86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7FF089-0D5F-E285-B19F-555326B2F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3E92-8E81-E94B-BA7B-9E5AA4B8C73E}" type="slidenum">
              <a:rPr lang="en-IL" smtClean="0"/>
              <a:t>3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69002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85C1E-2C28-A66C-0ABC-30A4C99BC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Universal Arguments </a:t>
            </a:r>
            <a:r>
              <a:rPr lang="en-IL" sz="2800" dirty="0"/>
              <a:t>[Barak-Goldreich08]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D050B0-1CFF-9104-49EE-8B99F2517112}"/>
              </a:ext>
            </a:extLst>
          </p:cNvPr>
          <p:cNvSpPr txBox="1"/>
          <p:nvPr/>
        </p:nvSpPr>
        <p:spPr>
          <a:xfrm>
            <a:off x="1637207" y="2766835"/>
            <a:ext cx="11387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sz="2800" dirty="0"/>
              <a:t>Prover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953EF6-4EB5-4391-BD58-04E19AF21683}"/>
              </a:ext>
            </a:extLst>
          </p:cNvPr>
          <p:cNvSpPr txBox="1"/>
          <p:nvPr/>
        </p:nvSpPr>
        <p:spPr>
          <a:xfrm>
            <a:off x="9134258" y="2766835"/>
            <a:ext cx="1248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sz="2800" dirty="0"/>
              <a:t>Verifier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3BB5150-456F-BD17-C548-2D85C8D2B06B}"/>
              </a:ext>
            </a:extLst>
          </p:cNvPr>
          <p:cNvGrpSpPr/>
          <p:nvPr/>
        </p:nvGrpSpPr>
        <p:grpSpPr>
          <a:xfrm>
            <a:off x="3914076" y="2950386"/>
            <a:ext cx="3847173" cy="657033"/>
            <a:chOff x="3914076" y="2950386"/>
            <a:chExt cx="3847173" cy="657033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194BBA64-FDED-6CE7-399E-2CCCE6AF3EAB}"/>
                </a:ext>
              </a:extLst>
            </p:cNvPr>
            <p:cNvCxnSpPr>
              <a:cxnSpLocks/>
            </p:cNvCxnSpPr>
            <p:nvPr/>
          </p:nvCxnSpPr>
          <p:spPr>
            <a:xfrm>
              <a:off x="3914078" y="2950386"/>
              <a:ext cx="374681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lg" len="lg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C9188C69-A2C4-5469-DC0A-3B94BDB7C73B}"/>
                </a:ext>
              </a:extLst>
            </p:cNvPr>
            <p:cNvCxnSpPr>
              <a:cxnSpLocks/>
            </p:cNvCxnSpPr>
            <p:nvPr/>
          </p:nvCxnSpPr>
          <p:spPr>
            <a:xfrm>
              <a:off x="4036741" y="3167390"/>
              <a:ext cx="372450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27DF1935-3F17-3381-5BA0-49268AC14194}"/>
                </a:ext>
              </a:extLst>
            </p:cNvPr>
            <p:cNvCxnSpPr>
              <a:cxnSpLocks/>
            </p:cNvCxnSpPr>
            <p:nvPr/>
          </p:nvCxnSpPr>
          <p:spPr>
            <a:xfrm>
              <a:off x="3914076" y="3389971"/>
              <a:ext cx="374681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lg" len="lg"/>
              <a:tailEnd type="none" w="lg" len="lg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DD7DDDFA-95AD-BDB0-D776-E0951C0FD1C4}"/>
                </a:ext>
              </a:extLst>
            </p:cNvPr>
            <p:cNvCxnSpPr>
              <a:cxnSpLocks/>
            </p:cNvCxnSpPr>
            <p:nvPr/>
          </p:nvCxnSpPr>
          <p:spPr>
            <a:xfrm>
              <a:off x="4036741" y="3607419"/>
              <a:ext cx="372450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5BB606E-1F9A-C00B-9C5E-1AB0B5EE41E3}"/>
              </a:ext>
            </a:extLst>
          </p:cNvPr>
          <p:cNvCxnSpPr>
            <a:cxnSpLocks/>
          </p:cNvCxnSpPr>
          <p:nvPr/>
        </p:nvCxnSpPr>
        <p:spPr>
          <a:xfrm>
            <a:off x="9758661" y="3902411"/>
            <a:ext cx="0" cy="429061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A10CDED5-97A7-9D25-B8C0-03638BAD311C}"/>
              </a:ext>
            </a:extLst>
          </p:cNvPr>
          <p:cNvSpPr txBox="1"/>
          <p:nvPr/>
        </p:nvSpPr>
        <p:spPr>
          <a:xfrm>
            <a:off x="8767331" y="4492202"/>
            <a:ext cx="1982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accept / reject</a:t>
            </a:r>
            <a:endParaRPr lang="en-IL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B27C1B1-0664-0ECF-59F9-17EFE75A3CF9}"/>
                  </a:ext>
                </a:extLst>
              </p:cNvPr>
              <p:cNvSpPr txBox="1"/>
              <p:nvPr/>
            </p:nvSpPr>
            <p:spPr>
              <a:xfrm>
                <a:off x="1137424" y="5196469"/>
                <a:ext cx="869545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Computational soundness: 		</a:t>
                </a:r>
                <a:r>
                  <a:rPr lang="en-US" sz="2400" dirty="0">
                    <a:solidFill>
                      <a:srgbClr val="C00000"/>
                    </a:solidFill>
                  </a:rPr>
                  <a:t>against poly-time malicious prover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Doubly efficient: 				</a:t>
                </a:r>
                <a:r>
                  <a:rPr lang="en-IL" sz="2400" dirty="0">
                    <a:solidFill>
                      <a:srgbClr val="C00000"/>
                    </a:solidFill>
                  </a:rPr>
                  <a:t> with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𝑝𝑜𝑙𝑦</m:t>
                    </m:r>
                    <m:d>
                      <m:dPr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</m:oMath>
                </a14:m>
                <a:r>
                  <a:rPr lang="en-IL" sz="2400" dirty="0">
                    <a:solidFill>
                      <a:srgbClr val="C00000"/>
                    </a:solidFill>
                  </a:rPr>
                  <a:t>-time honest prover</a:t>
                </a:r>
                <a:endParaRPr lang="en-IL" sz="24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B27C1B1-0664-0ECF-59F9-17EFE75A3C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7424" y="5196469"/>
                <a:ext cx="8695457" cy="830997"/>
              </a:xfrm>
              <a:prstGeom prst="rect">
                <a:avLst/>
              </a:prstGeom>
              <a:blipFill>
                <a:blip r:embed="rId3"/>
                <a:stretch>
                  <a:fillRect l="-875" t="-4478" r="-146" b="-14925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4D280D41-C766-D025-362A-47976AB6FA07}"/>
                  </a:ext>
                </a:extLst>
              </p:cNvPr>
              <p:cNvSpPr txBox="1"/>
              <p:nvPr/>
            </p:nvSpPr>
            <p:spPr>
              <a:xfrm>
                <a:off x="1524709" y="3222707"/>
                <a:ext cx="136376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b="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4D280D41-C766-D025-362A-47976AB6FA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709" y="3222707"/>
                <a:ext cx="1363768" cy="461665"/>
              </a:xfrm>
              <a:prstGeom prst="rect">
                <a:avLst/>
              </a:prstGeom>
              <a:blipFill>
                <a:blip r:embed="rId4"/>
                <a:stretch>
                  <a:fillRect l="-926" r="-926" b="-18919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D55288F-B6C0-B6EF-6719-FB627E261111}"/>
                  </a:ext>
                </a:extLst>
              </p:cNvPr>
              <p:cNvSpPr txBox="1"/>
              <p:nvPr/>
            </p:nvSpPr>
            <p:spPr>
              <a:xfrm>
                <a:off x="9076777" y="3290055"/>
                <a:ext cx="136376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b="0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D55288F-B6C0-B6EF-6719-FB627E2611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6777" y="3290055"/>
                <a:ext cx="1363768" cy="461665"/>
              </a:xfrm>
              <a:prstGeom prst="rect">
                <a:avLst/>
              </a:prstGeom>
              <a:blipFill>
                <a:blip r:embed="rId5"/>
                <a:stretch>
                  <a:fillRect l="-917" r="-917" b="-16216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FD7B162-AC83-1EA4-A39F-C0575C23041A}"/>
                  </a:ext>
                </a:extLst>
              </p:cNvPr>
              <p:cNvSpPr txBox="1"/>
              <p:nvPr/>
            </p:nvSpPr>
            <p:spPr>
              <a:xfrm>
                <a:off x="263948" y="2802730"/>
                <a:ext cx="11816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algn="r" defTabSz="457200" rtl="1" eaLnBrk="1" latinLnBrk="0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𝑝𝑜𝑙𝑦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L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FD7B162-AC83-1EA4-A39F-C0575C2304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948" y="2802730"/>
                <a:ext cx="1181609" cy="461665"/>
              </a:xfrm>
              <a:prstGeom prst="rect">
                <a:avLst/>
              </a:prstGeom>
              <a:blipFill>
                <a:blip r:embed="rId6"/>
                <a:stretch>
                  <a:fillRect l="-4255" r="-8511" b="-18919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29A406B7-31F0-ECCD-3964-B2A32F40C9EF}"/>
                  </a:ext>
                </a:extLst>
              </p:cNvPr>
              <p:cNvSpPr txBox="1"/>
              <p:nvPr/>
            </p:nvSpPr>
            <p:spPr>
              <a:xfrm>
                <a:off x="10554793" y="2808610"/>
                <a:ext cx="11816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algn="r" defTabSz="457200" rtl="1" eaLnBrk="1" latinLnBrk="0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𝑝𝑜𝑙𝑦𝑙𝑜𝑔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lang="en-IL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29A406B7-31F0-ECCD-3964-B2A32F40C9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4793" y="2808610"/>
                <a:ext cx="1181609" cy="461665"/>
              </a:xfrm>
              <a:prstGeom prst="rect">
                <a:avLst/>
              </a:prstGeom>
              <a:blipFill>
                <a:blip r:embed="rId7"/>
                <a:stretch>
                  <a:fillRect l="-3158" r="-30526" b="-16216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628A9AC-B1CD-D0EB-2ABC-85DFF0EAC17E}"/>
                  </a:ext>
                </a:extLst>
              </p:cNvPr>
              <p:cNvSpPr txBox="1"/>
              <p:nvPr/>
            </p:nvSpPr>
            <p:spPr>
              <a:xfrm>
                <a:off x="1961462" y="3607419"/>
                <a:ext cx="49026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IL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628A9AC-B1CD-D0EB-2ABC-85DFF0EAC1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1462" y="3607419"/>
                <a:ext cx="490262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3FBFAA-9A81-CA17-B0ED-6F2067783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3E92-8E81-E94B-BA7B-9E5AA4B8C73E}" type="slidenum">
              <a:rPr lang="en-IL" smtClean="0"/>
              <a:t>4</a:t>
            </a:fld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235181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9" grpId="0"/>
      <p:bldP spid="41" grpId="0"/>
      <p:bldP spid="43" grpId="0"/>
      <p:bldP spid="44" grpId="0"/>
      <p:bldP spid="45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9D7A2-CB89-F8B9-8470-04ED8BAB2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Universal Arguments Motivation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6708F70-A5E8-FE7F-0BEB-87263CA5883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L" dirty="0"/>
                  <a:t> </a:t>
                </a:r>
                <a:r>
                  <a:rPr lang="en-IL" dirty="0">
                    <a:solidFill>
                      <a:srgbClr val="C00000"/>
                    </a:solidFill>
                  </a:rPr>
                  <a:t>Succinct argument </a:t>
                </a:r>
                <a:r>
                  <a:rPr lang="en-IL" dirty="0"/>
                  <a:t>Fixed poly upper bound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IL" dirty="0"/>
              </a:p>
              <a:p>
                <a:pPr marL="0" indent="0">
                  <a:buNone/>
                </a:pPr>
                <a:endParaRPr lang="en-IL" dirty="0"/>
              </a:p>
              <a:p>
                <a:r>
                  <a:rPr lang="en-IL" dirty="0"/>
                  <a:t> </a:t>
                </a:r>
                <a:r>
                  <a:rPr lang="en-IL" dirty="0">
                    <a:solidFill>
                      <a:srgbClr val="C00000"/>
                    </a:solidFill>
                  </a:rPr>
                  <a:t>Universal argument </a:t>
                </a:r>
                <a:r>
                  <a:rPr lang="en-IL" dirty="0"/>
                  <a:t>One protocol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IL" dirty="0"/>
              </a:p>
              <a:p>
                <a:pPr lvl="1"/>
                <a:r>
                  <a:rPr lang="en-IL" dirty="0"/>
                  <a:t>ZK non-black box simulation [Barak 01]</a:t>
                </a:r>
              </a:p>
              <a:p>
                <a:pPr lvl="1"/>
                <a:r>
                  <a:rPr lang="en-IL" dirty="0"/>
                  <a:t>Incrementally Verifiable Computation [Valiant 08]</a:t>
                </a:r>
              </a:p>
              <a:p>
                <a:pPr lvl="1"/>
                <a:endParaRPr lang="en-IL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6708F70-A5E8-FE7F-0BEB-87263CA588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86" t="-2326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4" name="Group 33">
            <a:extLst>
              <a:ext uri="{FF2B5EF4-FFF2-40B4-BE49-F238E27FC236}">
                <a16:creationId xmlns:a16="http://schemas.microsoft.com/office/drawing/2014/main" id="{97C60ABE-28BA-A935-F0ED-4118EBE6B26C}"/>
              </a:ext>
            </a:extLst>
          </p:cNvPr>
          <p:cNvGrpSpPr/>
          <p:nvPr/>
        </p:nvGrpSpPr>
        <p:grpSpPr>
          <a:xfrm>
            <a:off x="2197242" y="4621946"/>
            <a:ext cx="7797517" cy="1016344"/>
            <a:chOff x="572436" y="5047988"/>
            <a:chExt cx="9434997" cy="122977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F9AD1B52-6DCB-124D-FE7B-DFB17B1F0515}"/>
                    </a:ext>
                  </a:extLst>
                </p:cNvPr>
                <p:cNvSpPr txBox="1"/>
                <p:nvPr/>
              </p:nvSpPr>
              <p:spPr>
                <a:xfrm>
                  <a:off x="651353" y="5047989"/>
                  <a:ext cx="1052187" cy="484133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𝑠𝑡𝑎𝑡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IL" sz="2000" dirty="0"/>
                </a:p>
              </p:txBody>
            </p:sp>
          </mc:Choice>
          <mc:Fallback xmlns="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F9AD1B52-6DCB-124D-FE7B-DFB17B1F051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1353" y="5047989"/>
                  <a:ext cx="1052187" cy="484133"/>
                </a:xfrm>
                <a:prstGeom prst="rect">
                  <a:avLst/>
                </a:prstGeom>
                <a:blipFill>
                  <a:blip r:embed="rId4"/>
                  <a:stretch>
                    <a:fillRect l="-1408"/>
                  </a:stretch>
                </a:blipFill>
                <a:ln w="1905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16C36F0A-F0F1-CB56-D251-9549E1051D87}"/>
                    </a:ext>
                  </a:extLst>
                </p:cNvPr>
                <p:cNvSpPr txBox="1"/>
                <p:nvPr/>
              </p:nvSpPr>
              <p:spPr>
                <a:xfrm>
                  <a:off x="2800871" y="5047989"/>
                  <a:ext cx="1052187" cy="484133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𝑠𝑡𝑎𝑡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IL" sz="2000" dirty="0"/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16C36F0A-F0F1-CB56-D251-9549E1051D8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00871" y="5047989"/>
                  <a:ext cx="1052187" cy="484133"/>
                </a:xfrm>
                <a:prstGeom prst="rect">
                  <a:avLst/>
                </a:prstGeom>
                <a:blipFill>
                  <a:blip r:embed="rId5"/>
                  <a:stretch>
                    <a:fillRect l="-1408"/>
                  </a:stretch>
                </a:blipFill>
                <a:ln w="1905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0A0FA2DF-5E8C-5DAE-C0C5-F7AFAD1E7F42}"/>
                    </a:ext>
                  </a:extLst>
                </p:cNvPr>
                <p:cNvSpPr txBox="1"/>
                <p:nvPr/>
              </p:nvSpPr>
              <p:spPr>
                <a:xfrm>
                  <a:off x="4950390" y="5047988"/>
                  <a:ext cx="1052187" cy="484133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𝑠𝑡𝑎𝑡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IL" sz="2000" dirty="0"/>
                </a:p>
              </p:txBody>
            </p:sp>
          </mc:Choice>
          <mc:Fallback xmlns="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0A0FA2DF-5E8C-5DAE-C0C5-F7AFAD1E7F4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50390" y="5047988"/>
                  <a:ext cx="1052187" cy="484133"/>
                </a:xfrm>
                <a:prstGeom prst="rect">
                  <a:avLst/>
                </a:prstGeom>
                <a:blipFill>
                  <a:blip r:embed="rId6"/>
                  <a:stretch>
                    <a:fillRect l="-1408"/>
                  </a:stretch>
                </a:blipFill>
                <a:ln w="1905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6065BB30-002F-80E3-7380-A2F9B418E867}"/>
                    </a:ext>
                  </a:extLst>
                </p:cNvPr>
                <p:cNvSpPr txBox="1"/>
                <p:nvPr/>
              </p:nvSpPr>
              <p:spPr>
                <a:xfrm>
                  <a:off x="8860075" y="5060515"/>
                  <a:ext cx="1052187" cy="484133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𝑠𝑡𝑎𝑡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oMath>
                    </m:oMathPara>
                  </a14:m>
                  <a:endParaRPr lang="en-IL" sz="2000" dirty="0"/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6065BB30-002F-80E3-7380-A2F9B418E86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60075" y="5060515"/>
                  <a:ext cx="1052187" cy="484133"/>
                </a:xfrm>
                <a:prstGeom prst="rect">
                  <a:avLst/>
                </a:prstGeom>
                <a:blipFill>
                  <a:blip r:embed="rId7"/>
                  <a:stretch>
                    <a:fillRect l="-2817"/>
                  </a:stretch>
                </a:blipFill>
                <a:ln w="1905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F5383CA1-8CF7-B893-2817-C71D7B823538}"/>
                </a:ext>
              </a:extLst>
            </p:cNvPr>
            <p:cNvCxnSpPr>
              <a:stCxn id="4" idx="3"/>
              <a:endCxn id="5" idx="1"/>
            </p:cNvCxnSpPr>
            <p:nvPr/>
          </p:nvCxnSpPr>
          <p:spPr>
            <a:xfrm>
              <a:off x="1703540" y="5290056"/>
              <a:ext cx="1097331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8186D76C-5FC7-645A-F972-BCB2791E50A6}"/>
                </a:ext>
              </a:extLst>
            </p:cNvPr>
            <p:cNvCxnSpPr/>
            <p:nvPr/>
          </p:nvCxnSpPr>
          <p:spPr>
            <a:xfrm>
              <a:off x="3853058" y="5278820"/>
              <a:ext cx="1097331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EA32ECD7-22F0-3F2C-9B64-DC47C9A3F40D}"/>
                </a:ext>
              </a:extLst>
            </p:cNvPr>
            <p:cNvCxnSpPr/>
            <p:nvPr/>
          </p:nvCxnSpPr>
          <p:spPr>
            <a:xfrm>
              <a:off x="6002576" y="5291347"/>
              <a:ext cx="1097331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EC3CF945-2CE7-E8EF-E34E-2D2E3C938A67}"/>
                </a:ext>
              </a:extLst>
            </p:cNvPr>
            <p:cNvCxnSpPr/>
            <p:nvPr/>
          </p:nvCxnSpPr>
          <p:spPr>
            <a:xfrm>
              <a:off x="7762745" y="5299494"/>
              <a:ext cx="1097331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536F1E51-5657-CACD-7564-376C267BB91B}"/>
                    </a:ext>
                  </a:extLst>
                </p:cNvPr>
                <p:cNvSpPr txBox="1"/>
                <p:nvPr/>
              </p:nvSpPr>
              <p:spPr>
                <a:xfrm>
                  <a:off x="7154602" y="5076728"/>
                  <a:ext cx="559002" cy="4841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⋯</m:t>
                        </m:r>
                      </m:oMath>
                    </m:oMathPara>
                  </a14:m>
                  <a:endParaRPr lang="en-IL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536F1E51-5657-CACD-7564-376C267BB91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54602" y="5076728"/>
                  <a:ext cx="559002" cy="484133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2506B654-C3B8-9CDC-879D-E8588F598668}"/>
                    </a:ext>
                  </a:extLst>
                </p:cNvPr>
                <p:cNvSpPr txBox="1"/>
                <p:nvPr/>
              </p:nvSpPr>
              <p:spPr>
                <a:xfrm>
                  <a:off x="572436" y="5793631"/>
                  <a:ext cx="1210021" cy="4841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𝑝𝑟𝑜𝑜𝑓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IL" sz="2000" dirty="0"/>
                </a:p>
              </p:txBody>
            </p:sp>
          </mc:Choice>
          <mc:Fallback xmlns="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2506B654-C3B8-9CDC-879D-E8588F59866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2436" y="5793631"/>
                  <a:ext cx="1210021" cy="484133"/>
                </a:xfrm>
                <a:prstGeom prst="rect">
                  <a:avLst/>
                </a:prstGeom>
                <a:blipFill>
                  <a:blip r:embed="rId9"/>
                  <a:stretch>
                    <a:fillRect l="-1250" b="-12121"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58DE442C-B720-3CED-EDC1-133D8EFA4B48}"/>
                    </a:ext>
                  </a:extLst>
                </p:cNvPr>
                <p:cNvSpPr txBox="1"/>
                <p:nvPr/>
              </p:nvSpPr>
              <p:spPr>
                <a:xfrm>
                  <a:off x="2722148" y="5793631"/>
                  <a:ext cx="1209634" cy="4841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𝑝𝑟𝑜𝑜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IL" sz="2000" dirty="0"/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58DE442C-B720-3CED-EDC1-133D8EFA4B4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22148" y="5793631"/>
                  <a:ext cx="1209634" cy="484133"/>
                </a:xfrm>
                <a:prstGeom prst="rect">
                  <a:avLst/>
                </a:prstGeom>
                <a:blipFill>
                  <a:blip r:embed="rId10"/>
                  <a:stretch>
                    <a:fillRect b="-12121"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219EE59C-D682-2B1C-9AFC-0E6DBA8F8865}"/>
                    </a:ext>
                  </a:extLst>
                </p:cNvPr>
                <p:cNvSpPr txBox="1"/>
                <p:nvPr/>
              </p:nvSpPr>
              <p:spPr>
                <a:xfrm>
                  <a:off x="4873083" y="5793631"/>
                  <a:ext cx="1216849" cy="4841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𝑝𝑟𝑜𝑜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IL" sz="2000" dirty="0"/>
                </a:p>
              </p:txBody>
            </p:sp>
          </mc:Choice>
          <mc:Fallback xmlns="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219EE59C-D682-2B1C-9AFC-0E6DBA8F886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73083" y="5793631"/>
                  <a:ext cx="1216849" cy="484133"/>
                </a:xfrm>
                <a:prstGeom prst="rect">
                  <a:avLst/>
                </a:prstGeom>
                <a:blipFill>
                  <a:blip r:embed="rId11"/>
                  <a:stretch>
                    <a:fillRect b="-12121"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CC7FEC37-1B92-0FF2-E009-45805DFCD8B9}"/>
                    </a:ext>
                  </a:extLst>
                </p:cNvPr>
                <p:cNvSpPr txBox="1"/>
                <p:nvPr/>
              </p:nvSpPr>
              <p:spPr>
                <a:xfrm>
                  <a:off x="8764903" y="5793631"/>
                  <a:ext cx="1242530" cy="4841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𝑝𝑟𝑜𝑜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oMath>
                    </m:oMathPara>
                  </a14:m>
                  <a:endParaRPr lang="en-IL" sz="2000" dirty="0"/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CC7FEC37-1B92-0FF2-E009-45805DFCD8B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64903" y="5793631"/>
                  <a:ext cx="1242530" cy="484133"/>
                </a:xfrm>
                <a:prstGeom prst="rect">
                  <a:avLst/>
                </a:prstGeom>
                <a:blipFill>
                  <a:blip r:embed="rId12"/>
                  <a:stretch>
                    <a:fillRect b="-12121"/>
                  </a:stretch>
                </a:blipFill>
              </p:spPr>
              <p:txBody>
                <a:bodyPr/>
                <a:lstStyle/>
                <a:p>
                  <a:r>
                    <a:rPr lang="en-IL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3" name="Slide Number Placeholder 32">
            <a:extLst>
              <a:ext uri="{FF2B5EF4-FFF2-40B4-BE49-F238E27FC236}">
                <a16:creationId xmlns:a16="http://schemas.microsoft.com/office/drawing/2014/main" id="{B85D294D-8C44-525A-95F0-F578EFDE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3E92-8E81-E94B-BA7B-9E5AA4B8C73E}" type="slidenum">
              <a:rPr lang="en-IL" smtClean="0"/>
              <a:t>5</a:t>
            </a:fld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6969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F9092-EDAC-8B18-7179-88DEA880E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dirty="0"/>
              <a:t>Known Results</a:t>
            </a:r>
            <a:endParaRPr lang="en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FD3F308-47E8-E35C-FC16-A9191D1A70B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L" dirty="0"/>
                  <a:t>Kilian92</a:t>
                </a:r>
              </a:p>
              <a:p>
                <a:pPr lvl="1"/>
                <a:r>
                  <a:rPr lang="en-IL" dirty="0"/>
                  <a:t>CRH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IL" dirty="0"/>
                  <a:t> succinct arg. </a:t>
                </a:r>
                <a:r>
                  <a:rPr lang="en-US" dirty="0"/>
                  <a:t>for all NP</a:t>
                </a:r>
              </a:p>
              <a:p>
                <a:pPr lvl="1"/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𝑃𝑜𝑙𝑦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acc>
                      </m:e>
                    </m:d>
                  </m:oMath>
                </a14:m>
                <a:r>
                  <a:rPr lang="en-IL" dirty="0"/>
                  <a:t>-secure CRH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IL" dirty="0"/>
                  <a:t> universal arg. for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acc>
                      <m:accPr>
                        <m:chr m:val="̅"/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acc>
                  </m:oMath>
                </a14:m>
                <a:endParaRPr lang="he-IL" dirty="0"/>
              </a:p>
              <a:p>
                <a:pPr lvl="1"/>
                <a:endParaRPr lang="he-IL" dirty="0"/>
              </a:p>
              <a:p>
                <a:r>
                  <a:rPr lang="en-US" dirty="0"/>
                  <a:t>Barak-Goldreich08</a:t>
                </a:r>
              </a:p>
              <a:p>
                <a:pPr lvl="1"/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𝑃𝑜𝑙𝑦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</m:d>
                  </m:oMath>
                </a14:m>
                <a:r>
                  <a:rPr lang="en-IL" dirty="0"/>
                  <a:t>-secure CRH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IL" dirty="0"/>
                  <a:t> full-fledged universal arg. (</a:t>
                </a:r>
                <a:r>
                  <a:rPr lang="en-US" dirty="0"/>
                  <a:t>f</a:t>
                </a:r>
                <a:r>
                  <a:rPr lang="en-IL" dirty="0"/>
                  <a:t>or any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𝜆</m:t>
                        </m:r>
                      </m:sup>
                    </m:sSup>
                  </m:oMath>
                </a14:m>
                <a:r>
                  <a:rPr lang="en-IL" dirty="0"/>
                  <a:t>)</a:t>
                </a:r>
              </a:p>
              <a:p>
                <a:pPr lvl="1"/>
                <a:endParaRPr lang="en-IL" dirty="0"/>
              </a:p>
              <a:p>
                <a:pPr marL="0" indent="0">
                  <a:buNone/>
                </a:pPr>
                <a:endParaRPr lang="en-IL" dirty="0"/>
              </a:p>
              <a:p>
                <a:pPr marL="0" indent="0">
                  <a:buNone/>
                </a:pPr>
                <a:r>
                  <a:rPr lang="en-IL" dirty="0"/>
                  <a:t>Note: the above protocols require 4 messages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FD3F308-47E8-E35C-FC16-A9191D1A70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06" t="-2326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0B6D53-6233-A8AF-3199-4C8426181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3E92-8E81-E94B-BA7B-9E5AA4B8C73E}" type="slidenum">
              <a:rPr lang="en-IL" smtClean="0"/>
              <a:t>6</a:t>
            </a:fld>
            <a:endParaRPr lang="en-IL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899E13-A910-B822-F8A4-D2259E68B8DA}"/>
              </a:ext>
            </a:extLst>
          </p:cNvPr>
          <p:cNvSpPr txBox="1"/>
          <p:nvPr/>
        </p:nvSpPr>
        <p:spPr>
          <a:xfrm>
            <a:off x="8052255" y="2616200"/>
            <a:ext cx="3466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sz="2400" dirty="0">
                <a:solidFill>
                  <a:srgbClr val="C00000"/>
                </a:solidFill>
              </a:rPr>
              <a:t>(semi-universal argument)</a:t>
            </a:r>
          </a:p>
        </p:txBody>
      </p:sp>
    </p:spTree>
    <p:extLst>
      <p:ext uri="{BB962C8B-B14F-4D97-AF65-F5344CB8AC3E}">
        <p14:creationId xmlns:p14="http://schemas.microsoft.com/office/powerpoint/2010/main" val="426147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409863-EA12-A719-B244-F46391EDEC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3338"/>
            <a:ext cx="9144000" cy="3274592"/>
          </a:xfrm>
        </p:spPr>
        <p:txBody>
          <a:bodyPr anchor="ctr">
            <a:normAutofit/>
          </a:bodyPr>
          <a:lstStyle/>
          <a:p>
            <a:r>
              <a:rPr lang="en-IL" sz="7200"/>
              <a:t>Non-interactive Universal Arguments?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5F0A62-6A70-C92B-8F84-5874A39DB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3E92-8E81-E94B-BA7B-9E5AA4B8C73E}" type="slidenum">
              <a:rPr lang="en-IL" smtClean="0"/>
              <a:t>7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461787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85C1E-2C28-A66C-0ABC-30A4C99BC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Non-interactive Arguments (SNARGS)</a:t>
            </a:r>
            <a:endParaRPr lang="en-IL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D050B0-1CFF-9104-49EE-8B99F2517112}"/>
              </a:ext>
            </a:extLst>
          </p:cNvPr>
          <p:cNvSpPr txBox="1"/>
          <p:nvPr/>
        </p:nvSpPr>
        <p:spPr>
          <a:xfrm>
            <a:off x="1637207" y="2934100"/>
            <a:ext cx="11387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sz="2800" dirty="0"/>
              <a:t>Prover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953EF6-4EB5-4391-BD58-04E19AF21683}"/>
              </a:ext>
            </a:extLst>
          </p:cNvPr>
          <p:cNvSpPr txBox="1"/>
          <p:nvPr/>
        </p:nvSpPr>
        <p:spPr>
          <a:xfrm>
            <a:off x="9134258" y="2934100"/>
            <a:ext cx="1248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sz="2800" dirty="0"/>
              <a:t>Verifier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8BD60CF-FF20-33E5-A319-CE9BDB2558B4}"/>
                  </a:ext>
                </a:extLst>
              </p:cNvPr>
              <p:cNvSpPr txBox="1"/>
              <p:nvPr/>
            </p:nvSpPr>
            <p:spPr>
              <a:xfrm>
                <a:off x="5259901" y="1714574"/>
                <a:ext cx="12109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𝑁𝑃</m:t>
                      </m:r>
                    </m:oMath>
                  </m:oMathPara>
                </a14:m>
                <a:endParaRPr lang="en-IL" sz="2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8BD60CF-FF20-33E5-A319-CE9BDB2558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9901" y="1714574"/>
                <a:ext cx="1210973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9188C69-A2C4-5469-DC0A-3B94BDB7C73B}"/>
              </a:ext>
            </a:extLst>
          </p:cNvPr>
          <p:cNvCxnSpPr>
            <a:cxnSpLocks/>
          </p:cNvCxnSpPr>
          <p:nvPr/>
        </p:nvCxnSpPr>
        <p:spPr>
          <a:xfrm>
            <a:off x="4036741" y="3334655"/>
            <a:ext cx="3724508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5BB606E-1F9A-C00B-9C5E-1AB0B5EE41E3}"/>
              </a:ext>
            </a:extLst>
          </p:cNvPr>
          <p:cNvCxnSpPr>
            <a:cxnSpLocks/>
          </p:cNvCxnSpPr>
          <p:nvPr/>
        </p:nvCxnSpPr>
        <p:spPr>
          <a:xfrm>
            <a:off x="9758661" y="4248614"/>
            <a:ext cx="0" cy="81404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A10CDED5-97A7-9D25-B8C0-03638BAD311C}"/>
              </a:ext>
            </a:extLst>
          </p:cNvPr>
          <p:cNvSpPr txBox="1"/>
          <p:nvPr/>
        </p:nvSpPr>
        <p:spPr>
          <a:xfrm>
            <a:off x="8767331" y="5178002"/>
            <a:ext cx="1982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accept / reject</a:t>
            </a:r>
            <a:endParaRPr lang="en-IL" sz="24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B27C1B1-0664-0ECF-59F9-17EFE75A3CF9}"/>
              </a:ext>
            </a:extLst>
          </p:cNvPr>
          <p:cNvSpPr txBox="1"/>
          <p:nvPr/>
        </p:nvSpPr>
        <p:spPr>
          <a:xfrm>
            <a:off x="1137424" y="5084959"/>
            <a:ext cx="37190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L" sz="2400" dirty="0"/>
              <a:t>Completeness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Computational soundness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Doubly efficient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4D280D41-C766-D025-362A-47976AB6FA07}"/>
                  </a:ext>
                </a:extLst>
              </p:cNvPr>
              <p:cNvSpPr txBox="1"/>
              <p:nvPr/>
            </p:nvSpPr>
            <p:spPr>
              <a:xfrm>
                <a:off x="1524709" y="3389972"/>
                <a:ext cx="136376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sz="2400" b="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4D280D41-C766-D025-362A-47976AB6FA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709" y="3389972"/>
                <a:ext cx="1363768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D55288F-B6C0-B6EF-6719-FB627E261111}"/>
                  </a:ext>
                </a:extLst>
              </p:cNvPr>
              <p:cNvSpPr txBox="1"/>
              <p:nvPr/>
            </p:nvSpPr>
            <p:spPr>
              <a:xfrm>
                <a:off x="9076777" y="3457320"/>
                <a:ext cx="136376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b="0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D55288F-B6C0-B6EF-6719-FB627E2611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6777" y="3457320"/>
                <a:ext cx="1363768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FD7B162-AC83-1EA4-A39F-C0575C23041A}"/>
                  </a:ext>
                </a:extLst>
              </p:cNvPr>
              <p:cNvSpPr txBox="1"/>
              <p:nvPr/>
            </p:nvSpPr>
            <p:spPr>
              <a:xfrm>
                <a:off x="263948" y="2969995"/>
                <a:ext cx="11816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algn="r" defTabSz="457200" rtl="1" eaLnBrk="1" latinLnBrk="0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𝑝𝑜𝑙𝑦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L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FD7B162-AC83-1EA4-A39F-C0575C2304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948" y="2969995"/>
                <a:ext cx="1181609" cy="461665"/>
              </a:xfrm>
              <a:prstGeom prst="rect">
                <a:avLst/>
              </a:prstGeom>
              <a:blipFill>
                <a:blip r:embed="rId6"/>
                <a:stretch>
                  <a:fillRect l="-4255" r="-7447" b="-15789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29A406B7-31F0-ECCD-3964-B2A32F40C9EF}"/>
                  </a:ext>
                </a:extLst>
              </p:cNvPr>
              <p:cNvSpPr txBox="1"/>
              <p:nvPr/>
            </p:nvSpPr>
            <p:spPr>
              <a:xfrm>
                <a:off x="10554793" y="2975875"/>
                <a:ext cx="1181609" cy="470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algn="r" defTabSz="457200" rtl="1" eaLnBrk="1" latinLnBrk="0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</m:acc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L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29A406B7-31F0-ECCD-3964-B2A32F40C9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4793" y="2975875"/>
                <a:ext cx="1181609" cy="470706"/>
              </a:xfrm>
              <a:prstGeom prst="rect">
                <a:avLst/>
              </a:prstGeom>
              <a:blipFill>
                <a:blip r:embed="rId7"/>
                <a:stretch>
                  <a:fillRect t="-5263" b="-13158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D9DA33F8-3A21-F57E-F403-37F713720695}"/>
              </a:ext>
            </a:extLst>
          </p:cNvPr>
          <p:cNvSpPr txBox="1"/>
          <p:nvPr/>
        </p:nvSpPr>
        <p:spPr>
          <a:xfrm>
            <a:off x="5539432" y="2173337"/>
            <a:ext cx="651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sz="2400" dirty="0"/>
              <a:t>CRS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DF6F92B-38B3-F88C-B308-86184A537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3E92-8E81-E94B-BA7B-9E5AA4B8C73E}" type="slidenum">
              <a:rPr lang="en-IL" smtClean="0"/>
              <a:t>8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89320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29" grpId="0"/>
      <p:bldP spid="41" grpId="0"/>
      <p:bldP spid="43" grpId="0"/>
      <p:bldP spid="44" grpId="0"/>
      <p:bldP spid="45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A0FAA-7284-2431-A959-423731A73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SNARG</a:t>
            </a:r>
            <a:r>
              <a:rPr lang="en-US" dirty="0"/>
              <a:t>s</a:t>
            </a:r>
            <a:r>
              <a:rPr lang="en-IL" dirty="0"/>
              <a:t> for P</a:t>
            </a:r>
            <a:endParaRPr lang="en-IL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84A4DFE-2B68-D978-72A5-383D8E0FF5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L" dirty="0"/>
                  <a:t>Under polynomial assumptions</a:t>
                </a:r>
              </a:p>
              <a:p>
                <a:pPr lvl="1"/>
                <a:r>
                  <a:rPr lang="en-IL" dirty="0"/>
                  <a:t>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𝐿𝑊𝐸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𝐷𝐿𝐼𝑁</m:t>
                        </m:r>
                      </m:e>
                    </m:d>
                  </m:oMath>
                </a14:m>
                <a:r>
                  <a:rPr lang="en-US" b="0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IL" dirty="0"/>
                  <a:t> SNARGs for P</a:t>
                </a:r>
              </a:p>
              <a:p>
                <a:pPr lvl="1"/>
                <a:endParaRPr lang="en-IL" dirty="0"/>
              </a:p>
              <a:p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𝑃𝑜𝑙𝑦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acc>
                      </m:e>
                    </m:d>
                  </m:oMath>
                </a14:m>
                <a:r>
                  <a:rPr lang="en-IL" dirty="0"/>
                  <a:t>-secure A </a:t>
                </a:r>
                <a:br>
                  <a:rPr lang="en-IL" dirty="0"/>
                </a:br>
                <a:r>
                  <a:rPr lang="en-IL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IL" dirty="0"/>
                  <a:t> universal SNARGs for detereministic computation with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acc>
                      <m:accPr>
                        <m:chr m:val="̅"/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acc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Goal: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𝑃𝑜𝑙𝑦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</m:d>
                  </m:oMath>
                </a14:m>
                <a:r>
                  <a:rPr lang="en-IL" dirty="0">
                    <a:solidFill>
                      <a:schemeClr val="tx1"/>
                    </a:solidFill>
                  </a:rPr>
                  <a:t>-secure A </a:t>
                </a:r>
              </a:p>
              <a:p>
                <a:pPr marL="0" indent="0">
                  <a:buNone/>
                </a:pPr>
                <a:r>
                  <a:rPr lang="en-IL" b="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IL" dirty="0">
                    <a:solidFill>
                      <a:schemeClr val="tx1"/>
                    </a:solidFill>
                  </a:rPr>
                  <a:t> universal SNARGs for deterministic computation with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𝜆</m:t>
                        </m:r>
                      </m:sup>
                    </m:sSup>
                  </m:oMath>
                </a14:m>
                <a:endParaRPr lang="he-IL" dirty="0">
                  <a:solidFill>
                    <a:srgbClr val="C00000"/>
                  </a:solidFill>
                </a:endParaRPr>
              </a:p>
              <a:p>
                <a:pPr lvl="1"/>
                <a:endParaRPr lang="en-IL" dirty="0"/>
              </a:p>
              <a:p>
                <a:endParaRPr lang="en-IL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84A4DFE-2B68-D978-72A5-383D8E0FF5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06" t="-2326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1541CFEE-3F00-7118-BEBE-CEA6F2916A02}"/>
              </a:ext>
            </a:extLst>
          </p:cNvPr>
          <p:cNvSpPr txBox="1"/>
          <p:nvPr/>
        </p:nvSpPr>
        <p:spPr>
          <a:xfrm>
            <a:off x="838200" y="1744663"/>
            <a:ext cx="111811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Choudhuri-Jain-Jin21, Waters-Wu22, Kalai-Lombardi-Vaikuntanathan-Wichs22, Kalai-Paneth-Yang19, Paneth-Pass22, Devadas-Goyal-Kalai-Vaikuntanathan22, Choudhuri-Jain-Zhengzhong21, Jawale-Kalai-Khurana-Zhang21, Kalai-Lombardi-Vaikuntanathan-Wichs22, Choudhuri-Garg-Jain-Jin-Zhang22</a:t>
            </a:r>
            <a:endParaRPr lang="en-IL" sz="2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447B7-355E-7713-C9FD-2D774ECD5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3E92-8E81-E94B-BA7B-9E5AA4B8C73E}" type="slidenum">
              <a:rPr lang="en-IL" smtClean="0"/>
              <a:t>9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384319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4" grpId="1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36774</TotalTime>
  <Words>729</Words>
  <Application>Microsoft Macintosh PowerPoint</Application>
  <PresentationFormat>Widescreen</PresentationFormat>
  <Paragraphs>228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Office Theme</vt:lpstr>
      <vt:lpstr>Non-interactive Universal Arguments</vt:lpstr>
      <vt:lpstr>Succinct Arguments [Kilian92, Micali94]</vt:lpstr>
      <vt:lpstr>Universal Arguments [Barak-Goldreich08]</vt:lpstr>
      <vt:lpstr>Universal Arguments [Barak-Goldreich08]</vt:lpstr>
      <vt:lpstr>Universal Arguments Motivation</vt:lpstr>
      <vt:lpstr>Known Results</vt:lpstr>
      <vt:lpstr>Non-interactive Universal Arguments?</vt:lpstr>
      <vt:lpstr>Non-interactive Arguments (SNARGS)</vt:lpstr>
      <vt:lpstr>SNARGs for P</vt:lpstr>
      <vt:lpstr>Main Result</vt:lpstr>
      <vt:lpstr>Results (cont.)</vt:lpstr>
      <vt:lpstr>Lifting Theorem</vt:lpstr>
      <vt:lpstr>Lifting Theorem</vt:lpstr>
      <vt:lpstr>Existing Constructions Aren’t Universal</vt:lpstr>
      <vt:lpstr>Main Idea</vt:lpstr>
      <vt:lpstr>Cryptographic Puzzles</vt:lpstr>
      <vt:lpstr>Universal Argument Construction</vt:lpstr>
      <vt:lpstr>Universal Argument Construction</vt:lpstr>
      <vt:lpstr>Universal Argument Construction</vt:lpstr>
      <vt:lpstr>Proof Idea</vt:lpstr>
      <vt:lpstr>Future Directions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Shamir</dc:creator>
  <cp:lastModifiedBy>Dana Shamir</cp:lastModifiedBy>
  <cp:revision>341</cp:revision>
  <dcterms:created xsi:type="dcterms:W3CDTF">2023-04-20T16:03:16Z</dcterms:created>
  <dcterms:modified xsi:type="dcterms:W3CDTF">2023-08-17T20:59:12Z</dcterms:modified>
</cp:coreProperties>
</file>