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77" r:id="rId3"/>
    <p:sldId id="378" r:id="rId4"/>
    <p:sldId id="379" r:id="rId5"/>
    <p:sldId id="380" r:id="rId6"/>
    <p:sldId id="284" r:id="rId7"/>
    <p:sldId id="293" r:id="rId8"/>
    <p:sldId id="294" r:id="rId9"/>
    <p:sldId id="384" r:id="rId10"/>
    <p:sldId id="385" r:id="rId11"/>
    <p:sldId id="316" r:id="rId12"/>
    <p:sldId id="381" r:id="rId13"/>
    <p:sldId id="326" r:id="rId14"/>
    <p:sldId id="329" r:id="rId15"/>
    <p:sldId id="330" r:id="rId16"/>
    <p:sldId id="331" r:id="rId17"/>
    <p:sldId id="349" r:id="rId18"/>
    <p:sldId id="333" r:id="rId19"/>
    <p:sldId id="335" r:id="rId20"/>
    <p:sldId id="33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2"/>
    <p:restoredTop sz="94747"/>
  </p:normalViewPr>
  <p:slideViewPr>
    <p:cSldViewPr snapToGrid="0" snapToObjects="1">
      <p:cViewPr varScale="1">
        <p:scale>
          <a:sx n="130" d="100"/>
          <a:sy n="130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52571-1407-7441-A487-4339C3C5FCA3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1941D-7D95-844A-9B9C-EB25C68F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2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6C4C-74CA-2D42-B5BF-6998669DFD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941D-7D95-844A-9B9C-EB25C68FCB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3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941D-7D95-844A-9B9C-EB25C68FCB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2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941D-7D95-844A-9B9C-EB25C68FCB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4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EF05-8B96-A643-8858-11A1990F4AD6}" type="datetimeFigureOut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152B-B585-0A4C-A8DD-E83E81F72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31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10" Type="http://schemas.openxmlformats.org/officeDocument/2006/relationships/image" Target="../media/image3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png"/><Relationship Id="rId1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21.png"/><Relationship Id="rId4" Type="http://schemas.openxmlformats.org/officeDocument/2006/relationships/image" Target="../media/image110.png"/><Relationship Id="rId5" Type="http://schemas.openxmlformats.org/officeDocument/2006/relationships/image" Target="../media/image122.png"/><Relationship Id="rId6" Type="http://schemas.openxmlformats.org/officeDocument/2006/relationships/image" Target="../media/image112.png"/><Relationship Id="rId7" Type="http://schemas.openxmlformats.org/officeDocument/2006/relationships/image" Target="../media/image123.png"/><Relationship Id="rId8" Type="http://schemas.openxmlformats.org/officeDocument/2006/relationships/image" Target="../media/image114.png"/><Relationship Id="rId9" Type="http://schemas.openxmlformats.org/officeDocument/2006/relationships/image" Target="../media/image124.png"/><Relationship Id="rId10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6.png"/><Relationship Id="rId13" Type="http://schemas.openxmlformats.org/officeDocument/2006/relationships/image" Target="../media/image122.png"/><Relationship Id="rId14" Type="http://schemas.openxmlformats.org/officeDocument/2006/relationships/image" Target="../media/image112.png"/><Relationship Id="rId1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21.png"/><Relationship Id="rId4" Type="http://schemas.openxmlformats.org/officeDocument/2006/relationships/image" Target="../media/image110.png"/><Relationship Id="rId5" Type="http://schemas.openxmlformats.org/officeDocument/2006/relationships/image" Target="../media/image123.png"/><Relationship Id="rId6" Type="http://schemas.openxmlformats.org/officeDocument/2006/relationships/image" Target="../media/image114.png"/><Relationship Id="rId7" Type="http://schemas.openxmlformats.org/officeDocument/2006/relationships/image" Target="../media/image124.png"/><Relationship Id="rId8" Type="http://schemas.openxmlformats.org/officeDocument/2006/relationships/image" Target="../media/image116.png"/><Relationship Id="rId9" Type="http://schemas.openxmlformats.org/officeDocument/2006/relationships/image" Target="../media/image125.png"/><Relationship Id="rId10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9" Type="http://schemas.openxmlformats.org/officeDocument/2006/relationships/image" Target="../media/image3.png"/><Relationship Id="rId10" Type="http://schemas.openxmlformats.org/officeDocument/2006/relationships/image" Target="../media/image4.jpe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8" Type="http://schemas.openxmlformats.org/officeDocument/2006/relationships/image" Target="../media/image7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0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20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879" y="1466517"/>
            <a:ext cx="9144000" cy="1835175"/>
          </a:xfrm>
        </p:spPr>
        <p:txBody>
          <a:bodyPr/>
          <a:lstStyle/>
          <a:p>
            <a:r>
              <a:rPr lang="en-US" dirty="0" smtClean="0"/>
              <a:t>Cryptography with Certified Deletion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7806" y="4029816"/>
            <a:ext cx="6881196" cy="98006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James </a:t>
            </a:r>
            <a:r>
              <a:rPr lang="en-US" sz="2800" dirty="0" err="1" smtClean="0"/>
              <a:t>Bartusek</a:t>
            </a:r>
            <a:r>
              <a:rPr lang="en-US" sz="2800" dirty="0" smtClean="0"/>
              <a:t>                   </a:t>
            </a:r>
            <a:r>
              <a:rPr lang="en-US" sz="2800" dirty="0" err="1"/>
              <a:t>Dakshita</a:t>
            </a:r>
            <a:r>
              <a:rPr lang="en-US" sz="2800" dirty="0"/>
              <a:t> </a:t>
            </a:r>
            <a:r>
              <a:rPr lang="en-US" sz="2800" dirty="0" err="1"/>
              <a:t>Khurana</a:t>
            </a:r>
            <a:endParaRPr lang="en-US" sz="2800" dirty="0"/>
          </a:p>
          <a:p>
            <a:pPr algn="l"/>
            <a:endParaRPr lang="en-US" sz="2800" dirty="0" smtClean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943583" y="4626790"/>
            <a:ext cx="7153453" cy="67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smtClean="0"/>
              <a:t>UC Berkeley                                 UIUC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4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78828" y="873116"/>
                <a:ext cx="56275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Our approach: show that the adversary’s strategy </a:t>
                </a:r>
                <a:r>
                  <a:rPr lang="en-US" sz="2400" i="1" dirty="0"/>
                  <a:t>must</a:t>
                </a:r>
                <a:r>
                  <a:rPr lang="en-US" sz="2400" dirty="0"/>
                  <a:t> be (close to) measuring all of its qubits in the </a:t>
                </a:r>
                <a:r>
                  <a:rPr lang="en-US" sz="2400" dirty="0" err="1"/>
                  <a:t>Hadamard</a:t>
                </a:r>
                <a:r>
                  <a:rPr lang="en-US" sz="2400" dirty="0"/>
                  <a:t> basis, </a:t>
                </a:r>
                <a:r>
                  <a:rPr lang="en-US" sz="2400" i="1" dirty="0"/>
                  <a:t>without</a:t>
                </a:r>
                <a:r>
                  <a:rPr lang="en-US" sz="2400" dirty="0"/>
                  <a:t> defining a hybrid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sz="2400" dirty="0"/>
                  <a:t> is removed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828" y="873116"/>
                <a:ext cx="5627525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433" t="-3101" r="-184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84311" y="2009452"/>
                <a:ext cx="2579681" cy="866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𝜃</m:t>
                    </m:r>
                    <m:r>
                      <a:rPr lang="en-US" sz="2400" i="1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i="1">
                        <a:latin typeface="Cambria Math" charset="0"/>
                      </a:rPr>
                      <m:t>{</m:t>
                    </m:r>
                    <m:r>
                      <a:rPr lang="en-US" sz="2400" i="1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1" y="2009452"/>
                <a:ext cx="2579681" cy="866648"/>
              </a:xfrm>
              <a:prstGeom prst="rect">
                <a:avLst/>
              </a:prstGeom>
              <a:blipFill rotWithShape="0">
                <a:blip r:embed="rId3"/>
                <a:stretch>
                  <a:fillRect l="-3546" t="-352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48158" y="3194165"/>
                <a:ext cx="98597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58" y="3194165"/>
                <a:ext cx="985976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84311" y="4498508"/>
                <a:ext cx="3335144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⊥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Otherwise,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1" y="4498508"/>
                <a:ext cx="3335144" cy="846386"/>
              </a:xfrm>
              <a:prstGeom prst="rect">
                <a:avLst/>
              </a:prstGeom>
              <a:blipFill rotWithShape="0">
                <a:blip r:embed="rId5"/>
                <a:stretch>
                  <a:fillRect l="-2742" t="-5036" r="-5302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54628" y="1259643"/>
                <a:ext cx="2564420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ExpCD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Enc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𝒜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28" y="1259643"/>
                <a:ext cx="2564420" cy="542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1410069" y="1801779"/>
            <a:ext cx="22535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343278" y="163881"/>
            <a:ext cx="3559287" cy="885686"/>
          </a:xfrm>
        </p:spPr>
        <p:txBody>
          <a:bodyPr/>
          <a:lstStyle/>
          <a:p>
            <a:r>
              <a:rPr lang="en-US" dirty="0"/>
              <a:t>Security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22948" y="5725269"/>
                <a:ext cx="8392234" cy="57868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Claim: TD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ExpCD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Enc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0</m:t>
                        </m:r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i="1" dirty="0"/>
                          <m:t> 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ExpCD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Enc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i="1" dirty="0"/>
                          <m:t> 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negl</m:t>
                    </m:r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𝜆</m:t>
                    </m:r>
                    <m:r>
                      <a:rPr lang="en-US" sz="28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48" y="5725269"/>
                <a:ext cx="8392234" cy="578685"/>
              </a:xfrm>
              <a:prstGeom prst="rect">
                <a:avLst/>
              </a:prstGeom>
              <a:blipFill rotWithShape="0">
                <a:blip r:embed="rId7"/>
                <a:stretch>
                  <a:fillRect l="-1452" t="-4211" b="-2526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1312553" y="5673753"/>
            <a:ext cx="8554145" cy="7528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78828" y="772732"/>
            <a:ext cx="5627525" cy="176440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32180" y="3240763"/>
                <a:ext cx="3245504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⟩,…,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𝜆</m:t>
                            </m:r>
                          </m:sub>
                        </m:sSub>
                      </m:sup>
                    </m:sSup>
                    <m:r>
                      <a:rPr lang="en-US" sz="240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/>
                        <m:t>Enc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𝜃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)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Enc</m:t>
                          </m:r>
                          <m:r>
                            <a:rPr lang="en-US" sz="2400" b="0" i="0" dirty="0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80" y="3240763"/>
                <a:ext cx="3245504" cy="847220"/>
              </a:xfrm>
              <a:prstGeom prst="rect">
                <a:avLst/>
              </a:prstGeom>
              <a:blipFill rotWithShape="0">
                <a:blip r:embed="rId8"/>
                <a:stretch>
                  <a:fillRect t="-3597" b="-10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ouble Bracket 36"/>
          <p:cNvSpPr/>
          <p:nvPr/>
        </p:nvSpPr>
        <p:spPr>
          <a:xfrm>
            <a:off x="2122922" y="3140967"/>
            <a:ext cx="3151730" cy="105444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08171" y="3372642"/>
                <a:ext cx="924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71" y="3372642"/>
                <a:ext cx="92461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5450380" y="3671323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94" y="71530"/>
            <a:ext cx="6240162" cy="1119648"/>
          </a:xfrm>
        </p:spPr>
        <p:txBody>
          <a:bodyPr/>
          <a:lstStyle/>
          <a:p>
            <a:r>
              <a:rPr lang="en-US" dirty="0"/>
              <a:t>Generality </a:t>
            </a:r>
            <a:r>
              <a:rPr lang="en-US" dirty="0" smtClean="0"/>
              <a:t>of the </a:t>
            </a:r>
            <a:r>
              <a:rPr lang="en-US" dirty="0"/>
              <a:t>compiler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45667"/>
              </p:ext>
            </p:extLst>
          </p:nvPr>
        </p:nvGraphicFramePr>
        <p:xfrm>
          <a:off x="1191735" y="2546971"/>
          <a:ext cx="10262978" cy="312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2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4185">
                <a:tc>
                  <a:txBody>
                    <a:bodyPr/>
                    <a:lstStyle/>
                    <a:p>
                      <a:r>
                        <a:rPr lang="en-US" dirty="0"/>
                        <a:t>Primitive with certified deletion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 </a:t>
                      </a:r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Public-key</a:t>
                      </a:r>
                      <a:r>
                        <a:rPr lang="en-US" baseline="0" dirty="0"/>
                        <a:t> encryption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[HMNY21]: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Weaker definition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Attribute-based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[HMNY21]: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Weaker definition </a:t>
                      </a:r>
                      <a:r>
                        <a:rPr lang="en-US" dirty="0"/>
                        <a:t>and assumed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obfuscation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Fully-homomorphic</a:t>
                      </a:r>
                      <a:r>
                        <a:rPr lang="en-US" baseline="0" dirty="0"/>
                        <a:t> encryption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[Poremba22]: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Weaker definition</a:t>
                      </a:r>
                      <a:r>
                        <a:rPr lang="en-US" baseline="0" dirty="0">
                          <a:solidFill>
                            <a:schemeClr val="dk1"/>
                          </a:solidFill>
                        </a:rPr>
                        <a:t> and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conjectured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security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Witness</a:t>
                      </a:r>
                      <a:r>
                        <a:rPr lang="en-US" baseline="0" dirty="0"/>
                        <a:t> encryption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Timed-release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[Unruh13</a:t>
                      </a:r>
                      <a:r>
                        <a:rPr lang="en-US" dirty="0" smtClean="0"/>
                        <a:t>]: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Quantum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certificate of deletion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[HMNY22]: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Quantum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random oracle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Zero-knowledge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[HMNY22]: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Quantum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random oracle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1735" y="1385347"/>
                <a:ext cx="1030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Instantiating </a:t>
                </a:r>
                <a:r>
                  <a:rPr lang="en-US" sz="2200" dirty="0" err="1"/>
                  <a:t>Enc</a:t>
                </a:r>
                <a:r>
                  <a:rPr lang="en-US" sz="2200" dirty="0"/>
                  <a:t> with “X”, we obtain “X with certified deletion</a:t>
                </a:r>
                <a:r>
                  <a:rPr lang="en-US" sz="2200" dirty="0" smtClean="0"/>
                  <a:t>”, </a:t>
                </a:r>
                <a:r>
                  <a:rPr lang="en-US" sz="2200" dirty="0"/>
                  <a:t>where information about the plaintext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b="1" dirty="0"/>
                  <a:t>statistically removed </a:t>
                </a:r>
                <a:r>
                  <a:rPr lang="en-US" sz="2200" dirty="0"/>
                  <a:t>from the adversary’s state after deletion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35" y="1385347"/>
                <a:ext cx="10302295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591" t="-4762" r="-1301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26297" y="5931864"/>
            <a:ext cx="723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Weaker definition: Adversary </a:t>
            </a:r>
            <a:r>
              <a:rPr lang="en-US" sz="2000" dirty="0" smtClean="0"/>
              <a:t>given the </a:t>
            </a:r>
            <a:r>
              <a:rPr lang="en-US" sz="2000" dirty="0"/>
              <a:t>secret key after deletion, but is required to be computationally bounded</a:t>
            </a:r>
          </a:p>
        </p:txBody>
      </p:sp>
    </p:spTree>
    <p:extLst>
      <p:ext uri="{BB962C8B-B14F-4D97-AF65-F5344CB8AC3E}">
        <p14:creationId xmlns:p14="http://schemas.microsoft.com/office/powerpoint/2010/main" val="9684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60045"/>
              </p:ext>
            </p:extLst>
          </p:nvPr>
        </p:nvGraphicFramePr>
        <p:xfrm>
          <a:off x="1191735" y="2546971"/>
          <a:ext cx="10262978" cy="312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2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4185">
                <a:tc>
                  <a:txBody>
                    <a:bodyPr/>
                    <a:lstStyle/>
                    <a:p>
                      <a:r>
                        <a:rPr lang="en-US" dirty="0"/>
                        <a:t>Primitive with certified deletion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 </a:t>
                      </a:r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Public-key</a:t>
                      </a:r>
                      <a:r>
                        <a:rPr lang="en-US" baseline="0" dirty="0"/>
                        <a:t> encryption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[HMNY21]: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Weaker definition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Attribute-based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[HMNY21]: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Weaker definition </a:t>
                      </a:r>
                      <a:r>
                        <a:rPr lang="en-US" dirty="0"/>
                        <a:t>and assumed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obfuscation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Fully-homomorphic</a:t>
                      </a:r>
                      <a:r>
                        <a:rPr lang="en-US" baseline="0" dirty="0"/>
                        <a:t> encryption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[Poremba22]: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Weaker definition</a:t>
                      </a:r>
                      <a:r>
                        <a:rPr lang="en-US" baseline="0" dirty="0">
                          <a:solidFill>
                            <a:schemeClr val="dk1"/>
                          </a:solidFill>
                        </a:rPr>
                        <a:t> and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conjectured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security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Witness</a:t>
                      </a:r>
                      <a:r>
                        <a:rPr lang="en-US" baseline="0" dirty="0"/>
                        <a:t> encryption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Timed-release 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[Unruh13</a:t>
                      </a:r>
                      <a:r>
                        <a:rPr lang="en-US" dirty="0" smtClean="0"/>
                        <a:t>]: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Quantum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certificate of deletion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[HMNY22]: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Quantum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random oracle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r>
                        <a:rPr lang="en-US" dirty="0"/>
                        <a:t>Zero-knowledge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[HMNY22]: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Quantum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random oracle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3785335" y="6040191"/>
            <a:ext cx="477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Proven true in [</a:t>
            </a:r>
            <a:r>
              <a:rPr lang="en-US" sz="2000" b="1" dirty="0" smtClean="0"/>
              <a:t>B</a:t>
            </a:r>
            <a:r>
              <a:rPr lang="en-US" sz="2000" dirty="0" smtClean="0"/>
              <a:t>, </a:t>
            </a:r>
            <a:r>
              <a:rPr lang="en-US" sz="2000" dirty="0" err="1" smtClean="0"/>
              <a:t>Khurana</a:t>
            </a:r>
            <a:r>
              <a:rPr lang="en-US" sz="2000" dirty="0" smtClean="0"/>
              <a:t>, Poremba 23]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1735" y="1385347"/>
                <a:ext cx="1030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Instantiating </a:t>
                </a:r>
                <a:r>
                  <a:rPr lang="en-US" sz="2200" dirty="0" err="1"/>
                  <a:t>Enc</a:t>
                </a:r>
                <a:r>
                  <a:rPr lang="en-US" sz="2200" dirty="0"/>
                  <a:t> with “X”, we obtain “X with certified deletion</a:t>
                </a:r>
                <a:r>
                  <a:rPr lang="en-US" sz="2200" dirty="0" smtClean="0"/>
                  <a:t>”, </a:t>
                </a:r>
                <a:r>
                  <a:rPr lang="en-US" sz="2200" dirty="0"/>
                  <a:t>where information about the plaintext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b="1" dirty="0"/>
                  <a:t>statistically removed </a:t>
                </a:r>
                <a:r>
                  <a:rPr lang="en-US" sz="2200" dirty="0"/>
                  <a:t>from the adversary’s state after deletion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35" y="1385347"/>
                <a:ext cx="10302295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591" t="-4762" r="-1301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0194" y="71530"/>
            <a:ext cx="6240162" cy="1119648"/>
          </a:xfrm>
        </p:spPr>
        <p:txBody>
          <a:bodyPr/>
          <a:lstStyle/>
          <a:p>
            <a:r>
              <a:rPr lang="en-US" dirty="0"/>
              <a:t>Generality </a:t>
            </a:r>
            <a:r>
              <a:rPr lang="en-US" dirty="0" smtClean="0"/>
              <a:t>of the </a:t>
            </a:r>
            <a:r>
              <a:rPr lang="en-US" dirty="0"/>
              <a:t>compiler</a:t>
            </a:r>
          </a:p>
        </p:txBody>
      </p:sp>
    </p:spTree>
    <p:extLst>
      <p:ext uri="{BB962C8B-B14F-4D97-AF65-F5344CB8AC3E}">
        <p14:creationId xmlns:p14="http://schemas.microsoft.com/office/powerpoint/2010/main" val="17050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2175" y="238437"/>
            <a:ext cx="9525055" cy="826782"/>
          </a:xfrm>
        </p:spPr>
        <p:txBody>
          <a:bodyPr>
            <a:normAutofit/>
          </a:bodyPr>
          <a:lstStyle/>
          <a:p>
            <a:r>
              <a:rPr lang="en-US" dirty="0"/>
              <a:t>Another setting: </a:t>
            </a:r>
            <a:r>
              <a:rPr lang="en-US" dirty="0" smtClean="0"/>
              <a:t>Two-party </a:t>
            </a:r>
            <a:r>
              <a:rPr lang="en-US" dirty="0"/>
              <a:t>cryptography</a:t>
            </a:r>
          </a:p>
        </p:txBody>
      </p:sp>
      <p:pic>
        <p:nvPicPr>
          <p:cNvPr id="5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45" y="1775281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7490" y="2522716"/>
                <a:ext cx="672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90" y="2522716"/>
                <a:ext cx="67236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10" y="1775281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11955" y="2522716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955" y="2522716"/>
                <a:ext cx="6818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816525" y="2905777"/>
            <a:ext cx="18658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3399" y="2102772"/>
                <a:ext cx="2740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𝑓</m:t>
                    </m:r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99" y="2102772"/>
                <a:ext cx="2740815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57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7694" y="4259809"/>
            <a:ext cx="1005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want to allow for the possibility of </a:t>
            </a:r>
            <a:r>
              <a:rPr lang="en-US" sz="2800" i="1" dirty="0"/>
              <a:t>either</a:t>
            </a:r>
            <a:r>
              <a:rPr lang="en-US" sz="2800" dirty="0"/>
              <a:t> party being adversarial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4797" y="5293051"/>
            <a:ext cx="8885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Can quantum information provide any useful notion </a:t>
            </a:r>
            <a:r>
              <a:rPr lang="en-US" sz="2800" dirty="0" smtClean="0"/>
              <a:t>of deletion / everlasting security against </a:t>
            </a:r>
            <a:r>
              <a:rPr lang="en-US" sz="2800" i="1" dirty="0" smtClean="0"/>
              <a:t>both</a:t>
            </a:r>
            <a:r>
              <a:rPr lang="en-US" sz="2800" dirty="0" smtClean="0"/>
              <a:t> parties?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24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066" y="267582"/>
            <a:ext cx="2876382" cy="878637"/>
          </a:xfrm>
        </p:spPr>
        <p:txBody>
          <a:bodyPr/>
          <a:lstStyle/>
          <a:p>
            <a:r>
              <a:rPr lang="en-US" dirty="0"/>
              <a:t>Prior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980" y="1765406"/>
            <a:ext cx="10952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[</a:t>
            </a:r>
            <a:r>
              <a:rPr lang="en-US" sz="2400" dirty="0" err="1"/>
              <a:t>Mayers</a:t>
            </a:r>
            <a:r>
              <a:rPr lang="en-US" sz="2400" dirty="0"/>
              <a:t> 97], [</a:t>
            </a:r>
            <a:r>
              <a:rPr lang="en-US" sz="2400" dirty="0" smtClean="0"/>
              <a:t>Lo, Chau </a:t>
            </a:r>
            <a:r>
              <a:rPr lang="en-US" sz="2400" dirty="0"/>
              <a:t>97]: </a:t>
            </a:r>
            <a:r>
              <a:rPr lang="en-US" sz="2400" i="1" dirty="0"/>
              <a:t>Unconditionally secure </a:t>
            </a:r>
            <a:r>
              <a:rPr lang="en-US" sz="2400" dirty="0"/>
              <a:t>bit commitment is impossible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[Unruh 13]: Everlasting secure computation is impossible, </a:t>
            </a:r>
            <a:r>
              <a:rPr lang="en-US" sz="2400" i="1" dirty="0"/>
              <a:t>even if parties are computationally bounded during the protocol</a:t>
            </a:r>
          </a:p>
          <a:p>
            <a:pPr marL="285750" indent="-285750">
              <a:buFont typeface="Arial" charset="0"/>
              <a:buChar char="•"/>
            </a:pPr>
            <a:endParaRPr lang="en-US" sz="2400" i="1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Classically, </a:t>
            </a:r>
            <a:r>
              <a:rPr lang="en-US" sz="2400" dirty="0" smtClean="0"/>
              <a:t>can achieve unconditional </a:t>
            </a:r>
            <a:r>
              <a:rPr lang="en-US" sz="2400" dirty="0"/>
              <a:t>security against a </a:t>
            </a:r>
            <a:r>
              <a:rPr lang="en-US" sz="2400" i="1" dirty="0"/>
              <a:t>fixed subset</a:t>
            </a:r>
            <a:r>
              <a:rPr lang="en-US" sz="2400" dirty="0"/>
              <a:t> of parties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Commitments: either statistically hiding or statistically binding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Zero-knowledge: either a proof or statistically zero-knowledge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/>
              <a:t>Secure </a:t>
            </a:r>
            <a:r>
              <a:rPr lang="en-US" sz="2200" dirty="0" smtClean="0"/>
              <a:t>computation [</a:t>
            </a:r>
            <a:r>
              <a:rPr lang="en-US" sz="2200" dirty="0" err="1" smtClean="0"/>
              <a:t>Khurana</a:t>
            </a:r>
            <a:r>
              <a:rPr lang="en-US" sz="2200" dirty="0" smtClean="0"/>
              <a:t>, </a:t>
            </a:r>
            <a:r>
              <a:rPr lang="en-US" sz="2200" dirty="0" err="1" smtClean="0"/>
              <a:t>Mughees</a:t>
            </a:r>
            <a:r>
              <a:rPr lang="en-US" sz="2200" dirty="0" smtClean="0"/>
              <a:t> </a:t>
            </a:r>
            <a:r>
              <a:rPr lang="en-US" sz="2200" dirty="0"/>
              <a:t>20</a:t>
            </a:r>
            <a:r>
              <a:rPr lang="en-US" sz="2200" dirty="0" smtClean="0"/>
              <a:t>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13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5339" y="266278"/>
            <a:ext cx="9289539" cy="1017829"/>
          </a:xfrm>
        </p:spPr>
        <p:txBody>
          <a:bodyPr>
            <a:normAutofit/>
          </a:bodyPr>
          <a:lstStyle/>
          <a:p>
            <a:r>
              <a:rPr lang="en-US" dirty="0"/>
              <a:t>Our work: Everlasting </a:t>
            </a:r>
            <a:r>
              <a:rPr lang="en-US"/>
              <a:t>Security Transfer</a:t>
            </a:r>
            <a:endParaRPr lang="en-US" dirty="0"/>
          </a:p>
        </p:txBody>
      </p:sp>
      <p:pic>
        <p:nvPicPr>
          <p:cNvPr id="6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53" y="1859837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22898" y="2607272"/>
                <a:ext cx="672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98" y="2607272"/>
                <a:ext cx="67236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98" y="1859837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79543" y="2607272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543" y="2607272"/>
                <a:ext cx="6818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803056" y="2652751"/>
            <a:ext cx="18658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9930" y="1890139"/>
                <a:ext cx="2740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𝑓</m:t>
                    </m:r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30" y="1890139"/>
                <a:ext cx="2740815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57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4803056" y="3604227"/>
            <a:ext cx="19770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3087" y="3117155"/>
            <a:ext cx="3176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“Please delete my data”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03056" y="4173452"/>
            <a:ext cx="19770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82905" y="3955007"/>
                <a:ext cx="43112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All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except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should now be removed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’s view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905" y="3955007"/>
                <a:ext cx="4311294" cy="1200329"/>
              </a:xfrm>
              <a:prstGeom prst="rect">
                <a:avLst/>
              </a:prstGeom>
              <a:blipFill rotWithShape="0">
                <a:blip r:embed="rId7"/>
                <a:stretch>
                  <a:fillRect t="-4061" r="-84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388" y="2607272"/>
                <a:ext cx="778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88" y="2607272"/>
                <a:ext cx="778162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01658" y="2607271"/>
                <a:ext cx="7876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58" y="2607271"/>
                <a:ext cx="78765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2249" y="5024125"/>
                <a:ext cx="4497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should still be </a:t>
                </a:r>
                <a:r>
                  <a:rPr lang="en-US" sz="2400" i="1" dirty="0"/>
                  <a:t>computationally hidden</a:t>
                </a:r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9" y="5024125"/>
                <a:ext cx="4497860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5882" r="-176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ertificate Icon 592778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61" y="3483478"/>
            <a:ext cx="875469" cy="8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53" y="1859837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22898" y="2607272"/>
                <a:ext cx="672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98" y="2607272"/>
                <a:ext cx="67236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98" y="1859837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79543" y="2607272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543" y="2607272"/>
                <a:ext cx="68185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803056" y="2652751"/>
            <a:ext cx="18658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9930" y="1890139"/>
                <a:ext cx="2740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𝑓</m:t>
                    </m:r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30" y="1890139"/>
                <a:ext cx="2740815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57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4803056" y="4170429"/>
            <a:ext cx="19770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6736" y="3805882"/>
                <a:ext cx="43112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All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except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should now be removed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’s view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36" y="3805882"/>
                <a:ext cx="4311294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4061" r="-113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388" y="2607272"/>
                <a:ext cx="778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88" y="2607272"/>
                <a:ext cx="778162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01658" y="2607271"/>
                <a:ext cx="7876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58" y="2607271"/>
                <a:ext cx="78765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9622" y="4953662"/>
                <a:ext cx="4497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should still be </a:t>
                </a:r>
                <a:r>
                  <a:rPr lang="en-US" sz="2400" i="1" dirty="0"/>
                  <a:t>computationally hidden</a:t>
                </a:r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622" y="4953662"/>
                <a:ext cx="4497860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5882" r="-162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75339" y="266278"/>
            <a:ext cx="9289539" cy="1017829"/>
          </a:xfrm>
        </p:spPr>
        <p:txBody>
          <a:bodyPr>
            <a:normAutofit/>
          </a:bodyPr>
          <a:lstStyle/>
          <a:p>
            <a:r>
              <a:rPr lang="en-US" dirty="0"/>
              <a:t>Our work: Everlasting </a:t>
            </a:r>
            <a:r>
              <a:rPr lang="en-US"/>
              <a:t>Security Transfer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63087" y="3117155"/>
            <a:ext cx="3176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“Please delete my data”</a:t>
            </a:r>
          </a:p>
        </p:txBody>
      </p:sp>
      <p:pic>
        <p:nvPicPr>
          <p:cNvPr id="25" name="Picture 2" descr="ertificate Icon 592778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61" y="3483478"/>
            <a:ext cx="875469" cy="8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4803056" y="3593900"/>
            <a:ext cx="19770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53" y="1859837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22898" y="2607272"/>
                <a:ext cx="6723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98" y="2607272"/>
                <a:ext cx="67236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98" y="1859837"/>
            <a:ext cx="2490508" cy="2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79543" y="2607272"/>
                <a:ext cx="681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543" y="2607272"/>
                <a:ext cx="68185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803056" y="2652751"/>
            <a:ext cx="18658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9930" y="1890139"/>
                <a:ext cx="2740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Learn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𝑓</m:t>
                    </m:r>
                    <m:r>
                      <a:rPr lang="en-US" sz="3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30" y="1890139"/>
                <a:ext cx="2740815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579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388" y="2607272"/>
                <a:ext cx="778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88" y="2607272"/>
                <a:ext cx="77816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01658" y="2607271"/>
                <a:ext cx="7876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58" y="2607271"/>
                <a:ext cx="787652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71596" y="4149048"/>
            <a:ext cx="9717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the protocol, </a:t>
            </a:r>
            <a:r>
              <a:rPr lang="en-US" sz="2400" i="1" dirty="0"/>
              <a:t>either</a:t>
            </a:r>
            <a:r>
              <a:rPr lang="en-US" sz="2400" dirty="0"/>
              <a:t> party can request deletion, </a:t>
            </a:r>
            <a:r>
              <a:rPr lang="en-US" sz="2400" i="1" dirty="0"/>
              <a:t>even if</a:t>
            </a:r>
            <a:r>
              <a:rPr lang="en-US" sz="2400" dirty="0"/>
              <a:t> the protocol was statistically secure against them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Generalizes </a:t>
            </a:r>
            <a:r>
              <a:rPr lang="en-US" sz="2400" dirty="0"/>
              <a:t>“statistically-binding commitments with certified everlasting hiding” and “zero-knowledge proofs with certified everlasting zero-knowledge” </a:t>
            </a:r>
            <a:r>
              <a:rPr lang="en-US" sz="2400" dirty="0" smtClean="0"/>
              <a:t>[</a:t>
            </a:r>
            <a:r>
              <a:rPr lang="en-US" sz="2400" dirty="0" err="1" smtClean="0"/>
              <a:t>Hiroka</a:t>
            </a:r>
            <a:r>
              <a:rPr lang="en-US" sz="2400" dirty="0" smtClean="0"/>
              <a:t>, </a:t>
            </a:r>
            <a:r>
              <a:rPr lang="en-US" sz="2400" dirty="0" err="1" smtClean="0"/>
              <a:t>Morimae</a:t>
            </a:r>
            <a:r>
              <a:rPr lang="en-US" sz="2400" dirty="0" smtClean="0"/>
              <a:t>, </a:t>
            </a:r>
            <a:r>
              <a:rPr lang="en-US" sz="2400" dirty="0" err="1" smtClean="0"/>
              <a:t>Nishimaki</a:t>
            </a:r>
            <a:r>
              <a:rPr lang="en-US" sz="2400" dirty="0" smtClean="0"/>
              <a:t>, </a:t>
            </a:r>
            <a:r>
              <a:rPr lang="en-US" sz="2400" dirty="0" err="1" smtClean="0"/>
              <a:t>Yamakawa</a:t>
            </a:r>
            <a:r>
              <a:rPr lang="en-US" sz="2400" dirty="0" smtClean="0"/>
              <a:t> 22]</a:t>
            </a:r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5339" y="266278"/>
            <a:ext cx="9289539" cy="1017829"/>
          </a:xfrm>
        </p:spPr>
        <p:txBody>
          <a:bodyPr>
            <a:normAutofit/>
          </a:bodyPr>
          <a:lstStyle/>
          <a:p>
            <a:r>
              <a:rPr lang="en-US" dirty="0"/>
              <a:t>Our work: Everlasting </a:t>
            </a:r>
            <a:r>
              <a:rPr lang="en-US"/>
              <a:t>Security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03" y="1551375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3931" y="1938607"/>
                <a:ext cx="552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31" y="1938607"/>
                <a:ext cx="55278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9362" y="1938607"/>
                <a:ext cx="628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362" y="1938607"/>
                <a:ext cx="62850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9" y="2778813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70487" y="3166045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487" y="3166045"/>
                <a:ext cx="55989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15918" y="3166045"/>
                <a:ext cx="635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918" y="3166045"/>
                <a:ext cx="63562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90" y="2778813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5218" y="3166045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218" y="3166045"/>
                <a:ext cx="559897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00649" y="3166045"/>
                <a:ext cx="635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649" y="3166045"/>
                <a:ext cx="63562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35" y="4751054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89563" y="5138286"/>
                <a:ext cx="546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63" y="5138286"/>
                <a:ext cx="54675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4994" y="5138286"/>
                <a:ext cx="622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94" y="5138286"/>
                <a:ext cx="62247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71" y="4751054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44999" y="5138286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99" y="5138286"/>
                <a:ext cx="559897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90430" y="5138286"/>
                <a:ext cx="635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30" y="5138286"/>
                <a:ext cx="635623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4946430" y="2971027"/>
            <a:ext cx="879881" cy="181522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16363" y="2973742"/>
            <a:ext cx="1273491" cy="181250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82855" y="4164326"/>
            <a:ext cx="444532" cy="62192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21546" y="2474453"/>
            <a:ext cx="587888" cy="42010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60983" y="2400272"/>
            <a:ext cx="676147" cy="53661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750542" y="4164326"/>
            <a:ext cx="419036" cy="70725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47867" y="5369118"/>
            <a:ext cx="84172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</p:cNvCxnSpPr>
          <p:nvPr/>
        </p:nvCxnSpPr>
        <p:spPr>
          <a:xfrm flipV="1">
            <a:off x="4379797" y="3523616"/>
            <a:ext cx="2810057" cy="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89563" y="3670043"/>
            <a:ext cx="2709493" cy="12015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108903" y="3675867"/>
            <a:ext cx="2080951" cy="124373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95029" y="287937"/>
            <a:ext cx="5174738" cy="902869"/>
          </a:xfrm>
        </p:spPr>
        <p:txBody>
          <a:bodyPr>
            <a:normAutofit fontScale="90000"/>
          </a:bodyPr>
          <a:lstStyle/>
          <a:p>
            <a:r>
              <a:rPr lang="en-US" dirty="0"/>
              <a:t>Toy </a:t>
            </a:r>
            <a:r>
              <a:rPr lang="en-US" dirty="0" smtClean="0"/>
              <a:t>Application: </a:t>
            </a:r>
            <a:r>
              <a:rPr lang="en-US" dirty="0"/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1112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03" y="1551375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3931" y="1938607"/>
                <a:ext cx="552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931" y="1938607"/>
                <a:ext cx="55278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9362" y="1938607"/>
                <a:ext cx="628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362" y="1938607"/>
                <a:ext cx="62850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90" y="2778813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5218" y="3166045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218" y="3166045"/>
                <a:ext cx="55989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00649" y="3166045"/>
                <a:ext cx="635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649" y="3166045"/>
                <a:ext cx="635623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35" y="4751054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89563" y="5138286"/>
                <a:ext cx="546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63" y="5138286"/>
                <a:ext cx="54675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4994" y="5138286"/>
                <a:ext cx="622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94" y="5138286"/>
                <a:ext cx="62247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71" y="4751054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44999" y="5138286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99" y="5138286"/>
                <a:ext cx="559897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90430" y="5138286"/>
                <a:ext cx="635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30" y="5138286"/>
                <a:ext cx="635623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4946430" y="2971027"/>
            <a:ext cx="879881" cy="1815223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16363" y="2973742"/>
            <a:ext cx="1273491" cy="1812508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82855" y="4164326"/>
            <a:ext cx="444532" cy="621924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21546" y="2474453"/>
            <a:ext cx="587888" cy="420102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60983" y="2400272"/>
            <a:ext cx="676147" cy="536616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47867" y="5369118"/>
            <a:ext cx="841722" cy="0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</p:cNvCxnSpPr>
          <p:nvPr/>
        </p:nvCxnSpPr>
        <p:spPr>
          <a:xfrm flipV="1">
            <a:off x="4379797" y="3523616"/>
            <a:ext cx="2810057" cy="1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89563" y="3670043"/>
            <a:ext cx="2709493" cy="1201538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108903" y="3675867"/>
            <a:ext cx="2080951" cy="1243735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8375" y="1484175"/>
                <a:ext cx="30430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Tally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is president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is vice-president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75" y="1484175"/>
                <a:ext cx="3043077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300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5243001" y="3670043"/>
            <a:ext cx="1158623" cy="3459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87618" y="2875414"/>
            <a:ext cx="199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“Please delete our votes”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083365" y="4257213"/>
            <a:ext cx="1030629" cy="3363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4" descr="0,646 Computer Clipart Illustrations, Royalty-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9" y="2778813"/>
            <a:ext cx="1489607" cy="14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70487" y="3166045"/>
                <a:ext cx="559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487" y="3166045"/>
                <a:ext cx="559897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5918" y="3166045"/>
                <a:ext cx="635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918" y="3166045"/>
                <a:ext cx="635623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 rot="2106676">
            <a:off x="6625295" y="2659188"/>
            <a:ext cx="2262383" cy="37175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459119" y="5160562"/>
            <a:ext cx="37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Now, the parties in control of law enforcement have no information about who didn’t vote for them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750542" y="4164326"/>
            <a:ext cx="419036" cy="70725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95029" y="287937"/>
            <a:ext cx="5174738" cy="902869"/>
          </a:xfrm>
        </p:spPr>
        <p:txBody>
          <a:bodyPr>
            <a:normAutofit fontScale="90000"/>
          </a:bodyPr>
          <a:lstStyle/>
          <a:p>
            <a:r>
              <a:rPr lang="en-US"/>
              <a:t>Toy </a:t>
            </a:r>
            <a:r>
              <a:rPr lang="en-US" smtClean="0"/>
              <a:t>Application: </a:t>
            </a:r>
            <a:r>
              <a:rPr lang="en-US"/>
              <a:t>Election</a:t>
            </a:r>
            <a:endParaRPr lang="en-US" dirty="0"/>
          </a:p>
        </p:txBody>
      </p:sp>
      <p:pic>
        <p:nvPicPr>
          <p:cNvPr id="45" name="Picture 2" descr="ertificate Icon 592778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77" y="3751310"/>
            <a:ext cx="875469" cy="8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oman reading Icon 3877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1" y="853131"/>
            <a:ext cx="4370107" cy="43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ile Folder Clipart Image: | Clipart Panda - Free Clipar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92" y="2687359"/>
            <a:ext cx="358006" cy="2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795733" y="268780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5191" y="125251"/>
            <a:ext cx="7850763" cy="1034342"/>
          </a:xfrm>
        </p:spPr>
        <p:txBody>
          <a:bodyPr/>
          <a:lstStyle/>
          <a:p>
            <a:r>
              <a:rPr lang="en-US" dirty="0" smtClean="0"/>
              <a:t>Certified Deletion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0318" y="288863"/>
            <a:ext cx="9289539" cy="93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 on Everlasting Security Transfer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356829" y="1418359"/>
            <a:ext cx="7521261" cy="7340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tatistically-binding, computationally-hiding commitments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56829" y="2863868"/>
            <a:ext cx="7521262" cy="7340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Ideal Commitments with Everlasting Security Transfer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6829" y="4323938"/>
            <a:ext cx="7521261" cy="7340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Oblivious Transfer with Everlasting Security Transfer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56829" y="5754886"/>
            <a:ext cx="7521261" cy="7340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MPC with Everlasting Security Transfer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950039" y="2230424"/>
            <a:ext cx="334851" cy="54091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950033" y="3715266"/>
            <a:ext cx="334851" cy="54091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950032" y="5146011"/>
            <a:ext cx="334851" cy="54091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16280" y="3735959"/>
            <a:ext cx="4181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(Sequential Composition Theorem)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16280" y="5178105"/>
            <a:ext cx="4181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(Sequential Composition Theorem)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4883" y="2268074"/>
            <a:ext cx="5936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(Our compiler + [</a:t>
            </a:r>
            <a:r>
              <a:rPr lang="en-US" sz="2200" b="1" dirty="0" smtClean="0"/>
              <a:t>B</a:t>
            </a:r>
            <a:r>
              <a:rPr lang="en-US" sz="2200" dirty="0" smtClean="0"/>
              <a:t>, </a:t>
            </a:r>
            <a:r>
              <a:rPr lang="en-US" sz="2200" dirty="0" err="1" smtClean="0"/>
              <a:t>Coladangelo</a:t>
            </a:r>
            <a:r>
              <a:rPr lang="en-US" sz="2200" dirty="0" smtClean="0"/>
              <a:t>, </a:t>
            </a:r>
            <a:r>
              <a:rPr lang="en-US" sz="2200" dirty="0" err="1" smtClean="0"/>
              <a:t>Khurana</a:t>
            </a:r>
            <a:r>
              <a:rPr lang="en-US" sz="2200" dirty="0" smtClean="0"/>
              <a:t>, Ma 21])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-46176" y="4508526"/>
            <a:ext cx="2403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Thanks for listening!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34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oman reading Icon 3877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1" y="853131"/>
            <a:ext cx="4370107" cy="43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3974356" y="2432668"/>
            <a:ext cx="3176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70828" y="3419163"/>
            <a:ext cx="3180423" cy="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37445" y="1445058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69046" y="1445058"/>
                <a:ext cx="6367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46" y="1445058"/>
                <a:ext cx="636713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397766" y="1744880"/>
            <a:ext cx="548640" cy="548640"/>
          </a:xfrm>
          <a:prstGeom prst="rect">
            <a:avLst/>
          </a:prstGeom>
          <a:solidFill>
            <a:schemeClr val="accent4"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Braggadocio" charset="0"/>
                <a:cs typeface="Braggadocio" charset="0"/>
              </a:rPr>
              <a:t>D</a:t>
            </a:r>
          </a:p>
        </p:txBody>
      </p:sp>
      <p:pic>
        <p:nvPicPr>
          <p:cNvPr id="43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32" y="1515379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45707" y="4935315"/>
            <a:ext cx="1184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Assumption: </a:t>
            </a:r>
            <a:r>
              <a:rPr lang="en-US" sz="2400" dirty="0" smtClean="0"/>
              <a:t>Server cannot </a:t>
            </a:r>
            <a:r>
              <a:rPr lang="en-US" sz="2400" dirty="0"/>
              <a:t>recover D from the encoding in </a:t>
            </a:r>
            <a:r>
              <a:rPr lang="en-US" sz="2400" dirty="0" smtClean="0"/>
              <a:t>polynomial time</a:t>
            </a:r>
            <a:endParaRPr lang="en-US" sz="2400" dirty="0"/>
          </a:p>
        </p:txBody>
      </p:sp>
      <p:pic>
        <p:nvPicPr>
          <p:cNvPr id="23" name="Picture 6" descr="ay 15, 2020 - 99+ Outline Cloud Clipart, Free Download Transparent Png 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95" y="1803421"/>
            <a:ext cx="4211432" cy="25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382376" y="2938498"/>
            <a:ext cx="548640" cy="548640"/>
          </a:xfrm>
          <a:prstGeom prst="rect">
            <a:avLst/>
          </a:prstGeom>
          <a:solidFill>
            <a:schemeClr val="accent4"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Braggadocio" charset="0"/>
                <a:cs typeface="Braggadocio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23732" y="2644031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55333" y="2644031"/>
                <a:ext cx="6367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33" y="2644031"/>
                <a:ext cx="636713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456" y="2712408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75191" y="125251"/>
            <a:ext cx="7850763" cy="1034342"/>
          </a:xfrm>
        </p:spPr>
        <p:txBody>
          <a:bodyPr/>
          <a:lstStyle/>
          <a:p>
            <a:r>
              <a:rPr lang="en-US" dirty="0" smtClean="0"/>
              <a:t>Certified Deletion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58036" y="2938498"/>
            <a:ext cx="3176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“Please delete my data”</a:t>
            </a:r>
          </a:p>
        </p:txBody>
      </p:sp>
    </p:spTree>
    <p:extLst>
      <p:ext uri="{BB962C8B-B14F-4D97-AF65-F5344CB8AC3E}">
        <p14:creationId xmlns:p14="http://schemas.microsoft.com/office/powerpoint/2010/main" val="8465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ay 15, 2020 - 99+ Outline Cloud Clipart, Free Download Transparent Png 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95" y="1803421"/>
            <a:ext cx="4211432" cy="25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9382376" y="2938498"/>
            <a:ext cx="548640" cy="548640"/>
          </a:xfrm>
          <a:prstGeom prst="rect">
            <a:avLst/>
          </a:prstGeom>
          <a:solidFill>
            <a:schemeClr val="accent4"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a typeface="Braggadocio" charset="0"/>
              <a:cs typeface="Braggadocio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023732" y="2644031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755333" y="2644031"/>
                <a:ext cx="6367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33" y="2644031"/>
                <a:ext cx="636713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456" y="2712408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oman reading Icon 38777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1" y="853131"/>
            <a:ext cx="4370107" cy="43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3974356" y="2432668"/>
            <a:ext cx="3176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70828" y="3419163"/>
            <a:ext cx="3180423" cy="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970828" y="3889094"/>
            <a:ext cx="3180423" cy="11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37445" y="1445058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69046" y="1445058"/>
                <a:ext cx="6367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46" y="1445058"/>
                <a:ext cx="636713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397766" y="1744880"/>
            <a:ext cx="548640" cy="548640"/>
          </a:xfrm>
          <a:prstGeom prst="rect">
            <a:avLst/>
          </a:prstGeom>
          <a:solidFill>
            <a:schemeClr val="accent4"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Braggadocio" charset="0"/>
                <a:cs typeface="Braggadocio" charset="0"/>
              </a:rPr>
              <a:t>D</a:t>
            </a:r>
          </a:p>
        </p:txBody>
      </p:sp>
      <p:pic>
        <p:nvPicPr>
          <p:cNvPr id="43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32" y="1515379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45707" y="4935315"/>
            <a:ext cx="1184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Assumption: </a:t>
            </a:r>
            <a:r>
              <a:rPr lang="en-US" sz="2400" dirty="0" smtClean="0"/>
              <a:t>Server cannot </a:t>
            </a:r>
            <a:r>
              <a:rPr lang="en-US" sz="2400" dirty="0"/>
              <a:t>recover D from the encoding in </a:t>
            </a:r>
            <a:r>
              <a:rPr lang="en-US" sz="2400" dirty="0" smtClean="0"/>
              <a:t>polynomial time</a:t>
            </a:r>
            <a:endParaRPr lang="en-US" sz="2400" dirty="0"/>
          </a:p>
        </p:txBody>
      </p:sp>
      <p:pic>
        <p:nvPicPr>
          <p:cNvPr id="2050" name="Picture 2" descr="ertificate Icon 59277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26" y="3240973"/>
            <a:ext cx="875469" cy="8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75191" y="125251"/>
            <a:ext cx="7850763" cy="103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Certified Deletion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58036" y="2938498"/>
            <a:ext cx="3176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“Please delete my data”</a:t>
            </a:r>
          </a:p>
        </p:txBody>
      </p:sp>
    </p:spTree>
    <p:extLst>
      <p:ext uri="{BB962C8B-B14F-4D97-AF65-F5344CB8AC3E}">
        <p14:creationId xmlns:p14="http://schemas.microsoft.com/office/powerpoint/2010/main" val="18130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91" y="125251"/>
            <a:ext cx="7850763" cy="1034342"/>
          </a:xfrm>
        </p:spPr>
        <p:txBody>
          <a:bodyPr/>
          <a:lstStyle/>
          <a:p>
            <a:r>
              <a:rPr lang="en-US" dirty="0" smtClean="0"/>
              <a:t>Certified Deletion</a:t>
            </a:r>
            <a:endParaRPr lang="en-US" dirty="0"/>
          </a:p>
        </p:txBody>
      </p:sp>
      <p:pic>
        <p:nvPicPr>
          <p:cNvPr id="66" name="Picture 6" descr="ay 15, 2020 - 99+ Outline Cloud Clipart, Free Download Transparent Png 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195" y="1803421"/>
            <a:ext cx="4211432" cy="25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9382376" y="2938498"/>
            <a:ext cx="548640" cy="548640"/>
          </a:xfrm>
          <a:prstGeom prst="rect">
            <a:avLst/>
          </a:prstGeom>
          <a:solidFill>
            <a:schemeClr val="accent4"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a typeface="Braggadocio" charset="0"/>
              <a:cs typeface="Braggadocio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023732" y="2644031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755333" y="2644031"/>
                <a:ext cx="6367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33" y="2644031"/>
                <a:ext cx="636713" cy="10156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456" y="2712408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oman reading Icon 38777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1" y="853131"/>
            <a:ext cx="4370107" cy="43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3974356" y="2432668"/>
            <a:ext cx="3176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70828" y="3419163"/>
            <a:ext cx="3180423" cy="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970828" y="3889094"/>
            <a:ext cx="3180423" cy="11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37445" y="1445058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69046" y="1445058"/>
                <a:ext cx="63671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46" y="1445058"/>
                <a:ext cx="636713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397766" y="1744880"/>
            <a:ext cx="548640" cy="548640"/>
          </a:xfrm>
          <a:prstGeom prst="rect">
            <a:avLst/>
          </a:prstGeom>
          <a:solidFill>
            <a:schemeClr val="accent4"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Braggadocio" charset="0"/>
                <a:cs typeface="Braggadocio" charset="0"/>
              </a:rPr>
              <a:t>D</a:t>
            </a:r>
          </a:p>
        </p:txBody>
      </p:sp>
      <p:pic>
        <p:nvPicPr>
          <p:cNvPr id="43" name="Picture 8" descr="ocked Padlock Outline Security Symbol Vector - Clip Art Black And White  L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32" y="1515379"/>
            <a:ext cx="332850" cy="4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45707" y="4935315"/>
            <a:ext cx="11846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Assumption: </a:t>
            </a:r>
            <a:r>
              <a:rPr lang="en-US" sz="2400" dirty="0" smtClean="0"/>
              <a:t>Server cannot </a:t>
            </a:r>
            <a:r>
              <a:rPr lang="en-US" sz="2400" dirty="0"/>
              <a:t>recover D from the encoding in </a:t>
            </a:r>
            <a:r>
              <a:rPr lang="en-US" sz="2400" dirty="0" smtClean="0"/>
              <a:t>polynomial time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Goal #1: </a:t>
            </a:r>
            <a:r>
              <a:rPr lang="en-US" sz="2400" dirty="0"/>
              <a:t>After deletion, the server won’t be able to recover D even </a:t>
            </a:r>
            <a:r>
              <a:rPr lang="en-US" sz="2400" dirty="0" smtClean="0"/>
              <a:t>given      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Goal #2: After deletion, the server won’t be able to recover </a:t>
            </a:r>
            <a:r>
              <a:rPr lang="en-US" sz="2400" dirty="0"/>
              <a:t>D even given </a:t>
            </a:r>
            <a:r>
              <a:rPr lang="en-US" sz="2400" dirty="0" smtClean="0"/>
              <a:t>unbounded time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Requirements: encryption + </a:t>
            </a:r>
            <a:r>
              <a:rPr lang="en-US" sz="2400" dirty="0" err="1" smtClean="0"/>
              <a:t>unclonability</a:t>
            </a:r>
            <a:endParaRPr lang="en-US" sz="2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4817" y="5365571"/>
            <a:ext cx="407527" cy="372980"/>
          </a:xfrm>
          <a:prstGeom prst="rect">
            <a:avLst/>
          </a:prstGeom>
        </p:spPr>
      </p:pic>
      <p:pic>
        <p:nvPicPr>
          <p:cNvPr id="2050" name="Picture 2" descr="ertificate Icon 59277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26" y="3240973"/>
            <a:ext cx="875469" cy="8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48254" y="122430"/>
            <a:ext cx="4854311" cy="149178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49381" y="510542"/>
            <a:ext cx="4753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[Broadbent, Islam 20]: one-time pad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[</a:t>
            </a:r>
            <a:r>
              <a:rPr lang="en-US" sz="2200" dirty="0" err="1" smtClean="0"/>
              <a:t>Hiroka</a:t>
            </a:r>
            <a:r>
              <a:rPr lang="en-US" sz="2200" dirty="0" smtClean="0"/>
              <a:t>, </a:t>
            </a:r>
            <a:r>
              <a:rPr lang="en-US" sz="2200" dirty="0" err="1" smtClean="0"/>
              <a:t>Morimae</a:t>
            </a:r>
            <a:r>
              <a:rPr lang="en-US" sz="2200" dirty="0" smtClean="0"/>
              <a:t>, </a:t>
            </a:r>
            <a:r>
              <a:rPr lang="en-US" sz="2200" dirty="0" err="1" smtClean="0"/>
              <a:t>Nishimaki</a:t>
            </a:r>
            <a:r>
              <a:rPr lang="en-US" sz="2200" dirty="0" smtClean="0"/>
              <a:t>, </a:t>
            </a:r>
            <a:r>
              <a:rPr lang="en-US" sz="2200" dirty="0" err="1" smtClean="0"/>
              <a:t>Yamakawa</a:t>
            </a:r>
            <a:r>
              <a:rPr lang="en-US" sz="2200" dirty="0" smtClean="0"/>
              <a:t> 21]: public-key encryption</a:t>
            </a:r>
            <a:endParaRPr lang="en-US" sz="2200" dirty="0"/>
          </a:p>
        </p:txBody>
      </p:sp>
      <p:sp>
        <p:nvSpPr>
          <p:cNvPr id="23" name="Rounded Rectangle 22"/>
          <p:cNvSpPr/>
          <p:nvPr/>
        </p:nvSpPr>
        <p:spPr>
          <a:xfrm>
            <a:off x="648906" y="5323348"/>
            <a:ext cx="9615555" cy="4233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2483" y="197262"/>
            <a:ext cx="1453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Prior </a:t>
            </a:r>
            <a:r>
              <a:rPr lang="en-US" sz="2200"/>
              <a:t>work</a:t>
            </a:r>
            <a:r>
              <a:rPr lang="en-US" sz="2200" smtClean="0"/>
              <a:t>: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8036" y="2938498"/>
            <a:ext cx="3176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“Please delete my data”</a:t>
            </a:r>
          </a:p>
        </p:txBody>
      </p:sp>
    </p:spTree>
    <p:extLst>
      <p:ext uri="{BB962C8B-B14F-4D97-AF65-F5344CB8AC3E}">
        <p14:creationId xmlns:p14="http://schemas.microsoft.com/office/powerpoint/2010/main" val="3038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2" y="197700"/>
            <a:ext cx="2858037" cy="832610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010974"/>
            <a:ext cx="10186115" cy="467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Introduce a </a:t>
            </a:r>
            <a:r>
              <a:rPr lang="en-US" b="1" dirty="0" smtClean="0"/>
              <a:t>generic compiler </a:t>
            </a:r>
            <a:r>
              <a:rPr lang="en-US" dirty="0" smtClean="0"/>
              <a:t>inspired by the [BI20</a:t>
            </a:r>
            <a:r>
              <a:rPr lang="en-US" dirty="0"/>
              <a:t>] </a:t>
            </a:r>
            <a:r>
              <a:rPr lang="en-US" dirty="0" smtClean="0"/>
              <a:t>construction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a </a:t>
            </a:r>
            <a:r>
              <a:rPr lang="en-US" b="1" dirty="0"/>
              <a:t>novel proof technique</a:t>
            </a:r>
            <a:r>
              <a:rPr lang="en-US" dirty="0"/>
              <a:t> that yields </a:t>
            </a:r>
            <a:r>
              <a:rPr lang="en-US" dirty="0" smtClean="0"/>
              <a:t>a variety of certified </a:t>
            </a:r>
            <a:r>
              <a:rPr lang="en-US" dirty="0"/>
              <a:t>deletion </a:t>
            </a:r>
            <a:r>
              <a:rPr lang="en-US" dirty="0" smtClean="0"/>
              <a:t>schemes with </a:t>
            </a:r>
            <a:r>
              <a:rPr lang="en-US" b="1" dirty="0"/>
              <a:t>everlasting security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Introduce </a:t>
            </a:r>
            <a:r>
              <a:rPr lang="en-US" b="1" dirty="0" smtClean="0"/>
              <a:t>everlasting security transfer</a:t>
            </a:r>
            <a:r>
              <a:rPr lang="en-US" dirty="0" smtClean="0"/>
              <a:t> in the context of multi-party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144" y="203850"/>
            <a:ext cx="3680697" cy="83610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compiler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69380" y="2117442"/>
                <a:ext cx="8302016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EncCD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𝜃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 smtClean="0"/>
                  <a:t>,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𝑇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ct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Enc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Enc</m:t>
                        </m:r>
                        <m: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vk</m:t>
                    </m:r>
                    <m:r>
                      <a:rPr lang="en-US" sz="2400" b="0" i="0" smtClean="0">
                        <a:latin typeface="Cambria Math" charset="0"/>
                      </a:rPr>
                      <m:t>=(</m:t>
                    </m:r>
                    <m:r>
                      <a:rPr lang="en-US" sz="2400" b="0" i="1" smtClean="0">
                        <a:latin typeface="Cambria Math" charset="0"/>
                      </a:rPr>
                      <m:t>𝜃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  <m:r>
                      <a:rPr lang="en-US" sz="24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80" y="2117442"/>
                <a:ext cx="8302016" cy="1661993"/>
              </a:xfrm>
              <a:prstGeom prst="rect">
                <a:avLst/>
              </a:prstGeom>
              <a:blipFill rotWithShape="0">
                <a:blip r:embed="rId2"/>
                <a:stretch>
                  <a:fillRect l="-954" t="-293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9380" y="1336026"/>
                <a:ext cx="59929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Enc</m:t>
                    </m:r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be a semantically-secure cryptosystem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80" y="1336026"/>
                <a:ext cx="599292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526" t="-102632" r="-916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9380" y="4098639"/>
                <a:ext cx="10085710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Del</m:t>
                    </m:r>
                    <m:r>
                      <a:rPr lang="en-US" sz="2400" b="0" i="0" smtClean="0">
                        <a:latin typeface="Cambria Math" charset="0"/>
                      </a:rPr>
                      <m:t>(|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ct</m:t>
                    </m:r>
                    <m:r>
                      <a:rPr lang="en-US" sz="2400" b="0" i="1" smtClean="0">
                        <a:latin typeface="Cambria Math" charset="0"/>
                      </a:rPr>
                      <m:t>⟩</m:t>
                    </m:r>
                    <m:r>
                      <a:rPr lang="en-US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𝜆</m:t>
                            </m:r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in the </a:t>
                </a:r>
                <a:r>
                  <a:rPr lang="en-US" sz="2400" dirty="0" err="1" smtClean="0"/>
                  <a:t>Hadamard</a:t>
                </a:r>
                <a:r>
                  <a:rPr lang="en-US" sz="2400" dirty="0" smtClean="0"/>
                  <a:t> basis and output the result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80" y="4098639"/>
                <a:ext cx="10085710" cy="847220"/>
              </a:xfrm>
              <a:prstGeom prst="rect">
                <a:avLst/>
              </a:prstGeom>
              <a:blipFill rotWithShape="0">
                <a:blip r:embed="rId4"/>
                <a:stretch>
                  <a:fillRect l="-786" t="-5755" r="-60" b="-56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9380" y="5226152"/>
                <a:ext cx="3044038" cy="855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Ver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vk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′)</m:t>
                    </m:r>
                  </m:oMath>
                </a14:m>
                <a:r>
                  <a:rPr lang="en-US" sz="2400" i="1" dirty="0" smtClean="0"/>
                  <a:t>: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Check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80" y="5226152"/>
                <a:ext cx="3044038" cy="855619"/>
              </a:xfrm>
              <a:prstGeom prst="rect">
                <a:avLst/>
              </a:prstGeom>
              <a:blipFill rotWithShape="0">
                <a:blip r:embed="rId5"/>
                <a:stretch>
                  <a:fillRect l="-2605" t="-5674" r="-400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2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278" y="163881"/>
            <a:ext cx="3559287" cy="885686"/>
          </a:xfrm>
        </p:spPr>
        <p:txBody>
          <a:bodyPr/>
          <a:lstStyle/>
          <a:p>
            <a:r>
              <a:rPr lang="en-US" dirty="0"/>
              <a:t>Security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22948" y="5725269"/>
                <a:ext cx="8392234" cy="57868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Claim: TD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ExpCD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Enc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0</m:t>
                        </m:r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i="1" dirty="0"/>
                          <m:t> 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ExpCD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Enc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i="1" dirty="0"/>
                          <m:t> 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negl</m:t>
                    </m:r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𝜆</m:t>
                    </m:r>
                    <m:r>
                      <a:rPr lang="en-US" sz="28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48" y="5725269"/>
                <a:ext cx="8392234" cy="578685"/>
              </a:xfrm>
              <a:prstGeom prst="rect">
                <a:avLst/>
              </a:prstGeom>
              <a:blipFill rotWithShape="0">
                <a:blip r:embed="rId2"/>
                <a:stretch>
                  <a:fillRect l="-1452" t="-4211" b="-2526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84311" y="2009452"/>
                <a:ext cx="2579681" cy="866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𝜃</m:t>
                    </m:r>
                    <m:r>
                      <a:rPr lang="en-US" sz="2400" i="1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i="1">
                        <a:latin typeface="Cambria Math" charset="0"/>
                      </a:rPr>
                      <m:t>{</m:t>
                    </m:r>
                    <m:r>
                      <a:rPr lang="en-US" sz="2400" i="1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1" y="2009452"/>
                <a:ext cx="2579681" cy="866648"/>
              </a:xfrm>
              <a:prstGeom prst="rect">
                <a:avLst/>
              </a:prstGeom>
              <a:blipFill rotWithShape="0">
                <a:blip r:embed="rId3"/>
                <a:stretch>
                  <a:fillRect l="-3546" t="-352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48158" y="3194165"/>
                <a:ext cx="98597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58" y="3194165"/>
                <a:ext cx="985976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32180" y="3240763"/>
                <a:ext cx="3245504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⟩,…,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𝜆</m:t>
                            </m:r>
                          </m:sub>
                        </m:sSub>
                      </m:sup>
                    </m:sSup>
                    <m:r>
                      <a:rPr lang="en-US" sz="240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/>
                        <m:t>Enc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𝜃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)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Enc</m:t>
                          </m:r>
                          <m:r>
                            <a:rPr lang="en-US" sz="2400" b="0" i="0" dirty="0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80" y="3240763"/>
                <a:ext cx="3245504" cy="847220"/>
              </a:xfrm>
              <a:prstGeom prst="rect">
                <a:avLst/>
              </a:prstGeom>
              <a:blipFill rotWithShape="0">
                <a:blip r:embed="rId5"/>
                <a:stretch>
                  <a:fillRect t="-3597" b="-10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/>
          <p:cNvSpPr/>
          <p:nvPr/>
        </p:nvSpPr>
        <p:spPr>
          <a:xfrm>
            <a:off x="2122922" y="3140967"/>
            <a:ext cx="3151730" cy="105444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8171" y="3372642"/>
                <a:ext cx="924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71" y="3372642"/>
                <a:ext cx="92461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5450380" y="3671323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84311" y="4498508"/>
                <a:ext cx="3335144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⊥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Otherwise,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1" y="4498508"/>
                <a:ext cx="3335144" cy="846386"/>
              </a:xfrm>
              <a:prstGeom prst="rect">
                <a:avLst/>
              </a:prstGeom>
              <a:blipFill rotWithShape="0">
                <a:blip r:embed="rId7"/>
                <a:stretch>
                  <a:fillRect l="-2742" t="-5036" r="-5302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4628" y="1259643"/>
                <a:ext cx="2564420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ExpCD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Enc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𝒜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28" y="1259643"/>
                <a:ext cx="2564420" cy="5421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410069" y="1801779"/>
            <a:ext cx="22535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12553" y="5673753"/>
            <a:ext cx="8554145" cy="7528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15158" y="1118151"/>
                <a:ext cx="4047040" cy="383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Key challenge: the bases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sz="2200" dirty="0"/>
                  <a:t> are given to the adversary (in encrypted form)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Prior work [HMNY21] required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Enc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is</a:t>
                </a:r>
                <a:r>
                  <a:rPr lang="en-US" sz="2200" i="1" dirty="0"/>
                  <a:t> non-committing</a:t>
                </a:r>
                <a:r>
                  <a:rPr lang="en-US" sz="2200" dirty="0"/>
                  <a:t>, and replaced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Enc</m:t>
                    </m:r>
                    <m:r>
                      <a:rPr lang="en-US" sz="2200" b="0" i="0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𝜃</m:t>
                    </m:r>
                    <m:r>
                      <a:rPr lang="en-US" sz="22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Enc</m:t>
                    </m:r>
                    <m:r>
                      <a:rPr lang="en-US" sz="2200" b="0" i="0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0" smtClean="0"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2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This compromises </a:t>
                </a:r>
                <a:r>
                  <a:rPr lang="en-US" sz="2200" i="1" dirty="0"/>
                  <a:t>generality </a:t>
                </a:r>
                <a:r>
                  <a:rPr lang="en-US" sz="2200" dirty="0"/>
                  <a:t>and does not suffice to prove </a:t>
                </a:r>
                <a:r>
                  <a:rPr lang="en-US" sz="2200" i="1" dirty="0"/>
                  <a:t>everlasting security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158" y="1118151"/>
                <a:ext cx="4047040" cy="3832396"/>
              </a:xfrm>
              <a:prstGeom prst="rect">
                <a:avLst/>
              </a:prstGeom>
              <a:blipFill rotWithShape="0">
                <a:blip r:embed="rId3"/>
                <a:stretch>
                  <a:fillRect l="-1958" t="-954" r="-151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22948" y="5725269"/>
                <a:ext cx="8392234" cy="57868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Claim: TD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ExpCD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Enc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0</m:t>
                        </m:r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i="1" dirty="0"/>
                          <m:t> 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ExpCD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Enc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𝒜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  <m:r>
                          <a:rPr lang="en-US" sz="2800" i="1">
                            <a:latin typeface="Cambria Math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i="1" dirty="0"/>
                          <m:t> 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negl</m:t>
                    </m:r>
                    <m:r>
                      <a:rPr lang="en-US" sz="2800" b="0" i="0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𝜆</m:t>
                    </m:r>
                    <m:r>
                      <a:rPr lang="en-US" sz="28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48" y="5725269"/>
                <a:ext cx="8392234" cy="578685"/>
              </a:xfrm>
              <a:prstGeom prst="rect">
                <a:avLst/>
              </a:prstGeom>
              <a:blipFill rotWithShape="0">
                <a:blip r:embed="rId4"/>
                <a:stretch>
                  <a:fillRect l="-1452" t="-4211" b="-2526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4311" y="2009452"/>
                <a:ext cx="2579681" cy="866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𝜃</m:t>
                    </m:r>
                    <m:r>
                      <a:rPr lang="en-US" sz="2400" i="1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i="1">
                        <a:latin typeface="Cambria Math" charset="0"/>
                      </a:rPr>
                      <m:t>{</m:t>
                    </m:r>
                    <m:r>
                      <a:rPr lang="en-US" sz="2400" i="1">
                        <a:latin typeface="Cambria Math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1" y="2009452"/>
                <a:ext cx="2579681" cy="866648"/>
              </a:xfrm>
              <a:prstGeom prst="rect">
                <a:avLst/>
              </a:prstGeom>
              <a:blipFill rotWithShape="0">
                <a:blip r:embed="rId5"/>
                <a:stretch>
                  <a:fillRect l="-3546" t="-3521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48158" y="3194165"/>
                <a:ext cx="98597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𝒜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58" y="3194165"/>
                <a:ext cx="985976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84311" y="4498508"/>
                <a:ext cx="3335144" cy="84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⊥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⊥</m:t>
                        </m:r>
                      </m:e>
                    </m:d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Otherwise,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𝜌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1" y="4498508"/>
                <a:ext cx="3335144" cy="846386"/>
              </a:xfrm>
              <a:prstGeom prst="rect">
                <a:avLst/>
              </a:prstGeom>
              <a:blipFill rotWithShape="0">
                <a:blip r:embed="rId7"/>
                <a:stretch>
                  <a:fillRect l="-2742" t="-5036" r="-5302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54628" y="1259643"/>
                <a:ext cx="2564420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ExpCD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Enc</m:t>
                          </m:r>
                          <m:r>
                            <a:rPr lang="en-US" sz="2800" b="0" i="0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𝒜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28" y="1259643"/>
                <a:ext cx="2564420" cy="5421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1410069" y="1801779"/>
            <a:ext cx="22535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312553" y="5673753"/>
            <a:ext cx="8554145" cy="7528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343278" y="163881"/>
            <a:ext cx="3559287" cy="885686"/>
          </a:xfrm>
        </p:spPr>
        <p:txBody>
          <a:bodyPr/>
          <a:lstStyle/>
          <a:p>
            <a:r>
              <a:rPr lang="en-US" dirty="0"/>
              <a:t>Security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32180" y="3240763"/>
                <a:ext cx="3245504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⟩,…,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𝜆</m:t>
                            </m:r>
                          </m:sub>
                        </m:sSub>
                      </m:sup>
                    </m:sSup>
                    <m:r>
                      <a:rPr lang="en-US" sz="2400"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/>
                        <m:t>Enc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𝜃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)</m:t>
                          </m:r>
                          <m:r>
                            <a:rPr lang="en-US" sz="2400" i="1" dirty="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Enc</m:t>
                          </m:r>
                          <m:r>
                            <a:rPr lang="en-US" sz="2400" b="0" i="0" dirty="0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⊕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180" y="3240763"/>
                <a:ext cx="3245504" cy="847220"/>
              </a:xfrm>
              <a:prstGeom prst="rect">
                <a:avLst/>
              </a:prstGeom>
              <a:blipFill rotWithShape="0">
                <a:blip r:embed="rId9"/>
                <a:stretch>
                  <a:fillRect t="-3597" b="-10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ouble Bracket 33"/>
          <p:cNvSpPr/>
          <p:nvPr/>
        </p:nvSpPr>
        <p:spPr>
          <a:xfrm>
            <a:off x="2122922" y="3140967"/>
            <a:ext cx="3151730" cy="105444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08171" y="3372642"/>
                <a:ext cx="924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71" y="3372642"/>
                <a:ext cx="92461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5450380" y="3671323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41102</TotalTime>
  <Words>1624</Words>
  <Application>Microsoft Macintosh PowerPoint</Application>
  <PresentationFormat>Widescreen</PresentationFormat>
  <Paragraphs>213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Braggadocio</vt:lpstr>
      <vt:lpstr>Calibri</vt:lpstr>
      <vt:lpstr>Calibri Light</vt:lpstr>
      <vt:lpstr>Cambria Math</vt:lpstr>
      <vt:lpstr>Arial</vt:lpstr>
      <vt:lpstr>Office Theme</vt:lpstr>
      <vt:lpstr>Cryptography with Certified Deletion</vt:lpstr>
      <vt:lpstr>Certified Deletion</vt:lpstr>
      <vt:lpstr>Certified Deletion</vt:lpstr>
      <vt:lpstr>PowerPoint Presentation</vt:lpstr>
      <vt:lpstr>Certified Deletion</vt:lpstr>
      <vt:lpstr>Our work</vt:lpstr>
      <vt:lpstr>The compiler</vt:lpstr>
      <vt:lpstr>Security game</vt:lpstr>
      <vt:lpstr>Security game</vt:lpstr>
      <vt:lpstr>Security game</vt:lpstr>
      <vt:lpstr>Generality of the compiler</vt:lpstr>
      <vt:lpstr>Generality of the compiler</vt:lpstr>
      <vt:lpstr>Another setting: Two-party cryptography</vt:lpstr>
      <vt:lpstr>Prior work</vt:lpstr>
      <vt:lpstr>Our work: Everlasting Security Transfer</vt:lpstr>
      <vt:lpstr>Our work: Everlasting Security Transfer</vt:lpstr>
      <vt:lpstr>Our work: Everlasting Security Transfer</vt:lpstr>
      <vt:lpstr>Toy Application: Election</vt:lpstr>
      <vt:lpstr>Toy Application: Election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with Certified Deletion</dc:title>
  <dc:subject/>
  <dc:creator>Microsoft Office User</dc:creator>
  <cp:keywords/>
  <dc:description/>
  <cp:lastModifiedBy>Microsoft Office User</cp:lastModifiedBy>
  <cp:revision>455</cp:revision>
  <cp:lastPrinted>2022-11-17T02:13:52Z</cp:lastPrinted>
  <dcterms:created xsi:type="dcterms:W3CDTF">2022-11-14T22:09:19Z</dcterms:created>
  <dcterms:modified xsi:type="dcterms:W3CDTF">2023-08-17T22:04:22Z</dcterms:modified>
  <cp:category/>
</cp:coreProperties>
</file>