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10_C4730208.xml" ContentType="application/vnd.ms-powerpoint.comments+xml"/>
  <Override PartName="/ppt/notesSlides/notesSlide8.xml" ContentType="application/vnd.openxmlformats-officedocument.presentationml.notesSlide+xml"/>
  <Override PartName="/ppt/comments/modernComment_12E_D37EAA92.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58" r:id="rId4"/>
    <p:sldId id="299" r:id="rId5"/>
    <p:sldId id="301" r:id="rId6"/>
    <p:sldId id="303" r:id="rId7"/>
    <p:sldId id="272" r:id="rId8"/>
    <p:sldId id="302" r:id="rId9"/>
    <p:sldId id="271" r:id="rId10"/>
    <p:sldId id="279" r:id="rId11"/>
    <p:sldId id="280" r:id="rId12"/>
    <p:sldId id="293" r:id="rId13"/>
    <p:sldId id="294" r:id="rId14"/>
    <p:sldId id="295" r:id="rId15"/>
    <p:sldId id="266" r:id="rId16"/>
    <p:sldId id="304" r:id="rId17"/>
    <p:sldId id="305" r:id="rId18"/>
    <p:sldId id="307" r:id="rId19"/>
    <p:sldId id="308" r:id="rId20"/>
    <p:sldId id="290" r:id="rId21"/>
    <p:sldId id="309" r:id="rId22"/>
    <p:sldId id="281" r:id="rId23"/>
    <p:sldId id="274" r:id="rId24"/>
    <p:sldId id="291" r:id="rId25"/>
    <p:sldId id="312"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8216F7-D1D1-6721-A58D-BA3458ABC10C}" name="Akash Shah" initials="AS" userId="S::akashshah08@PersonalMicrosoftSoftware.ucla.edu::3c3a77f4-258e-4e58-89f8-24a76c1054b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57"/>
    <p:restoredTop sz="66000"/>
  </p:normalViewPr>
  <p:slideViewPr>
    <p:cSldViewPr snapToGrid="0">
      <p:cViewPr varScale="1">
        <p:scale>
          <a:sx n="68" d="100"/>
          <a:sy n="68" d="100"/>
        </p:scale>
        <p:origin x="200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omments/modernComment_110_C4730208.xml><?xml version="1.0" encoding="utf-8"?>
<p188:cmLst xmlns:a="http://schemas.openxmlformats.org/drawingml/2006/main" xmlns:r="http://schemas.openxmlformats.org/officeDocument/2006/relationships" xmlns:p188="http://schemas.microsoft.com/office/powerpoint/2018/8/main">
  <p188:cm id="{2DAB2DE3-A255-4B4A-9D88-A53B84EF9468}" authorId="{A58216F7-D1D1-6721-A58D-BA3458ABC10C}" created="2023-08-16T22:21:43.133">
    <pc:sldMkLst xmlns:pc="http://schemas.microsoft.com/office/powerpoint/2013/main/command">
      <pc:docMk/>
      <pc:sldMk cId="3295871496" sldId="272"/>
    </pc:sldMkLst>
    <p188:txBody>
      <a:bodyPr/>
      <a:lstStyle/>
      <a:p>
        <a:r>
          <a:rPr lang="en-US"/>
          <a:t>Remove v, keep ti consistent with Arg definition </a:t>
        </a:r>
      </a:p>
    </p188:txBody>
  </p188:cm>
  <p188:cm id="{B7C292AA-649B-9542-BBA6-BA8C597BE068}" authorId="{A58216F7-D1D1-6721-A58D-BA3458ABC10C}" created="2023-08-16T22:22:13.135">
    <pc:sldMkLst xmlns:pc="http://schemas.microsoft.com/office/powerpoint/2013/main/command">
      <pc:docMk/>
      <pc:sldMk cId="3295871496" sldId="272"/>
    </pc:sldMkLst>
    <p188:txBody>
      <a:bodyPr/>
      <a:lstStyle/>
      <a:p>
        <a:r>
          <a:rPr lang="en-US"/>
          <a:t>Need to be explicit about runtime of P</a:t>
        </a:r>
      </a:p>
    </p188:txBody>
  </p188:cm>
</p188:cmLst>
</file>

<file path=ppt/comments/modernComment_12E_D37EAA92.xml><?xml version="1.0" encoding="utf-8"?>
<p188:cmLst xmlns:a="http://schemas.openxmlformats.org/drawingml/2006/main" xmlns:r="http://schemas.openxmlformats.org/officeDocument/2006/relationships" xmlns:p188="http://schemas.microsoft.com/office/powerpoint/2018/8/main">
  <p188:cm id="{0FFFF0E8-2ABC-BC42-8CE1-EE52976F439C}" authorId="{A58216F7-D1D1-6721-A58D-BA3458ABC10C}" created="2023-08-16T22:21:43.133">
    <pc:sldMkLst xmlns:pc="http://schemas.microsoft.com/office/powerpoint/2013/main/command">
      <pc:docMk/>
      <pc:sldMk cId="3295871496" sldId="272"/>
    </pc:sldMkLst>
    <p188:txBody>
      <a:bodyPr/>
      <a:lstStyle/>
      <a:p>
        <a:r>
          <a:rPr lang="en-US"/>
          <a:t>Remove v, keep ti consistent with Arg definition </a:t>
        </a:r>
      </a:p>
    </p188:txBody>
  </p188:cm>
  <p188:cm id="{463ED30E-E69E-5E44-BDA3-16141051FEF3}" authorId="{A58216F7-D1D1-6721-A58D-BA3458ABC10C}" created="2023-08-16T22:22:13.135">
    <pc:sldMkLst xmlns:pc="http://schemas.microsoft.com/office/powerpoint/2013/main/command">
      <pc:docMk/>
      <pc:sldMk cId="3295871496" sldId="272"/>
    </pc:sldMkLst>
    <p188:txBody>
      <a:bodyPr/>
      <a:lstStyle/>
      <a:p>
        <a:r>
          <a:rPr lang="en-US"/>
          <a:t>Need to be explicit about runtime of P</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04C5E-A95D-3B45-A245-A697F1C97D34}" type="datetimeFigureOut">
              <a:rPr lang="en-US" smtClean="0"/>
              <a:t>8/24/23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842751-7BD0-6049-B1F2-27D6E17B0785}" type="slidenum">
              <a:rPr lang="en-US" smtClean="0"/>
              <a:t>‹#›</a:t>
            </a:fld>
            <a:endParaRPr lang="en-US"/>
          </a:p>
        </p:txBody>
      </p:sp>
    </p:spTree>
    <p:extLst>
      <p:ext uri="{BB962C8B-B14F-4D97-AF65-F5344CB8AC3E}">
        <p14:creationId xmlns:p14="http://schemas.microsoft.com/office/powerpoint/2010/main" val="35246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842751-7BD0-6049-B1F2-27D6E17B0785}" type="slidenum">
              <a:rPr lang="en-US" smtClean="0"/>
              <a:t>1</a:t>
            </a:fld>
            <a:endParaRPr lang="en-US"/>
          </a:p>
        </p:txBody>
      </p:sp>
    </p:spTree>
    <p:extLst>
      <p:ext uri="{BB962C8B-B14F-4D97-AF65-F5344CB8AC3E}">
        <p14:creationId xmlns:p14="http://schemas.microsoft.com/office/powerpoint/2010/main" val="1716109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discussing the full-blown construction for RAM computations, for simplicity, I will present a solution for Succinct Arguments for sets. </a:t>
            </a:r>
          </a:p>
          <a:p>
            <a:endParaRPr lang="en-US" dirty="0"/>
          </a:p>
          <a:p>
            <a:r>
              <a:rPr lang="en-US" dirty="0"/>
              <a:t>In the offline phase the prover commits to the database using vector commitment, say Merkle tree. In the online phase, both the parties obtain description of NP relation R that is executed by a TM, description of a set s (sublinear in n). Prover in addition also holds a witness. The bits marked in dark blue denote the set of bits in x accessed by relation R.. so these are the projected bits. Prover then encodes these projected bits. Next, prover prepares a PCPP proof for R when executed on projected bits and witness w </a:t>
            </a:r>
            <a:r>
              <a:rPr lang="en-US" dirty="0" err="1"/>
              <a:t>w.r.t.</a:t>
            </a:r>
            <a:r>
              <a:rPr lang="en-US" dirty="0"/>
              <a:t> encoding Y. We are not done yet, we need to bind the encoding Y to the committed database, else prover could prove statements </a:t>
            </a:r>
            <a:r>
              <a:rPr lang="en-US" dirty="0" err="1"/>
              <a:t>w.r.t.</a:t>
            </a:r>
            <a:r>
              <a:rPr lang="en-US" dirty="0"/>
              <a:t> encodings of arbitrary bits. Thus, prover additionally prepares a PCPP proof to show that encoding Y is consistent with Commitment on x. The prover then succinctly commits to the generated encodings and proofs again using vector commitments. The verifier in its head then runs PCPP verifiers V_1 and V_2 corresponding to proofs pi_1 and pi_2. For a query for bit </a:t>
            </a:r>
            <a:r>
              <a:rPr lang="en-US" dirty="0" err="1"/>
              <a:t>i</a:t>
            </a:r>
            <a:r>
              <a:rPr lang="en-US" dirty="0"/>
              <a:t> of encoding or proof from either verifier, the verifier requests for opening the commitment to the corresponding bit. The verifier then verifies the validity of the opening and if verified, forwards the response to the PCPP verifier. This process is repeated to respond to all queries of PCPP verifiers. The limitation of this construction is that PCPP proof pi_2 makes non-</a:t>
            </a:r>
            <a:r>
              <a:rPr lang="en-US" dirty="0" err="1"/>
              <a:t>blackbox</a:t>
            </a:r>
            <a:r>
              <a:rPr lang="en-US" dirty="0"/>
              <a:t> use of CRH.</a:t>
            </a:r>
          </a:p>
        </p:txBody>
      </p:sp>
      <p:sp>
        <p:nvSpPr>
          <p:cNvPr id="4" name="Slide Number Placeholder 3"/>
          <p:cNvSpPr>
            <a:spLocks noGrp="1"/>
          </p:cNvSpPr>
          <p:nvPr>
            <p:ph type="sldNum" sz="quarter" idx="5"/>
          </p:nvPr>
        </p:nvSpPr>
        <p:spPr/>
        <p:txBody>
          <a:bodyPr/>
          <a:lstStyle/>
          <a:p>
            <a:fld id="{1C842751-7BD0-6049-B1F2-27D6E17B0785}" type="slidenum">
              <a:rPr lang="en-US" smtClean="0"/>
              <a:t>10</a:t>
            </a:fld>
            <a:endParaRPr lang="en-US"/>
          </a:p>
        </p:txBody>
      </p:sp>
    </p:spTree>
    <p:extLst>
      <p:ext uri="{BB962C8B-B14F-4D97-AF65-F5344CB8AC3E}">
        <p14:creationId xmlns:p14="http://schemas.microsoft.com/office/powerpoint/2010/main" val="2445660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we encode the database in the offline phase in such a way that later in the online phase, for a sequence of bits accessed by relation R in the online phase, a sequence of bits in the encoding form a robust encoding? We can then prepare a PCPP proof </a:t>
            </a:r>
            <a:r>
              <a:rPr lang="en-US" dirty="0" err="1"/>
              <a:t>w.r.t.</a:t>
            </a:r>
            <a:r>
              <a:rPr lang="en-US" dirty="0"/>
              <a:t> to this projected encoding. We no longer need to stress out on separately binding the encoding to commitment as the projected encoding is part of the committed bits. This is exactly our notion of projection codes. </a:t>
            </a:r>
          </a:p>
        </p:txBody>
      </p:sp>
      <p:sp>
        <p:nvSpPr>
          <p:cNvPr id="4" name="Slide Number Placeholder 3"/>
          <p:cNvSpPr>
            <a:spLocks noGrp="1"/>
          </p:cNvSpPr>
          <p:nvPr>
            <p:ph type="sldNum" sz="quarter" idx="5"/>
          </p:nvPr>
        </p:nvSpPr>
        <p:spPr/>
        <p:txBody>
          <a:bodyPr/>
          <a:lstStyle/>
          <a:p>
            <a:fld id="{1C842751-7BD0-6049-B1F2-27D6E17B0785}" type="slidenum">
              <a:rPr lang="en-US" smtClean="0"/>
              <a:t>11</a:t>
            </a:fld>
            <a:endParaRPr lang="en-US"/>
          </a:p>
        </p:txBody>
      </p:sp>
    </p:spTree>
    <p:extLst>
      <p:ext uri="{BB962C8B-B14F-4D97-AF65-F5344CB8AC3E}">
        <p14:creationId xmlns:p14="http://schemas.microsoft.com/office/powerpoint/2010/main" val="3216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Projection code is parameterized by 5 parameters and it comprises of 3 algorithms. The Enc algorithm takes message of length n and outputs a codeword of length N. The projection algorithm takes as input a sequence of coordinates of message of length k and outputs a sequence of coordinates in the codeword  of length K.  Finally, we have the decoding algorithm that given a codeword, outputs a message. The projected codeword forms a robust encoding of projected message.  More precisely, if input codeword "Y" is \delta close to the projected codeword then it should output the projected message.          </a:t>
            </a:r>
          </a:p>
        </p:txBody>
      </p:sp>
      <p:sp>
        <p:nvSpPr>
          <p:cNvPr id="4" name="Slide Number Placeholder 3"/>
          <p:cNvSpPr>
            <a:spLocks noGrp="1"/>
          </p:cNvSpPr>
          <p:nvPr>
            <p:ph type="sldNum" sz="quarter" idx="5"/>
          </p:nvPr>
        </p:nvSpPr>
        <p:spPr/>
        <p:txBody>
          <a:bodyPr/>
          <a:lstStyle/>
          <a:p>
            <a:fld id="{1C842751-7BD0-6049-B1F2-27D6E17B0785}" type="slidenum">
              <a:rPr lang="en-US" smtClean="0"/>
              <a:t>13</a:t>
            </a:fld>
            <a:endParaRPr lang="en-US"/>
          </a:p>
        </p:txBody>
      </p:sp>
    </p:spTree>
    <p:extLst>
      <p:ext uri="{BB962C8B-B14F-4D97-AF65-F5344CB8AC3E}">
        <p14:creationId xmlns:p14="http://schemas.microsoft.com/office/powerpoint/2010/main" val="541944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inspired by [CXY**] (with right year), say that they use a similar construction for the purpose of multi-decoding of LDC. One difference is that an LDC is inherently probabilistic, our notion of projection code is deterministic. Another interesting difference is that while for the CXY application one can trivially get a similar result with an extra polylog overhead by just repeating the decoding procedure of any standard LDC, we are not aware of a simpler simple construction of projection codes.</a:t>
            </a:r>
          </a:p>
        </p:txBody>
      </p:sp>
      <p:sp>
        <p:nvSpPr>
          <p:cNvPr id="4" name="Slide Number Placeholder 3"/>
          <p:cNvSpPr>
            <a:spLocks noGrp="1"/>
          </p:cNvSpPr>
          <p:nvPr>
            <p:ph type="sldNum" sz="quarter" idx="5"/>
          </p:nvPr>
        </p:nvSpPr>
        <p:spPr/>
        <p:txBody>
          <a:bodyPr/>
          <a:lstStyle/>
          <a:p>
            <a:fld id="{1C842751-7BD0-6049-B1F2-27D6E17B0785}" type="slidenum">
              <a:rPr lang="en-US" smtClean="0"/>
              <a:t>14</a:t>
            </a:fld>
            <a:endParaRPr lang="en-US"/>
          </a:p>
        </p:txBody>
      </p:sp>
    </p:spTree>
    <p:extLst>
      <p:ext uri="{BB962C8B-B14F-4D97-AF65-F5344CB8AC3E}">
        <p14:creationId xmlns:p14="http://schemas.microsoft.com/office/powerpoint/2010/main" val="2110954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Reed-Muller Encoding is defined by a multi-variate polynomial on v variables and of total degree d. Given a message of length n, we encode it using polynomial p. We set v and d such that n= (</a:t>
            </a:r>
            <a:r>
              <a:rPr lang="en-US" dirty="0" err="1"/>
              <a:t>v+d</a:t>
            </a:r>
            <a:r>
              <a:rPr lang="en-US" dirty="0"/>
              <a:t>) choose v. </a:t>
            </a:r>
          </a:p>
          <a:p>
            <a:endParaRPr lang="en-US" dirty="0"/>
          </a:p>
          <a:p>
            <a:r>
              <a:rPr lang="en-US" dirty="0"/>
              <a:t>We consider "n"-distinct vectors in </a:t>
            </a:r>
            <a:r>
              <a:rPr lang="en-US" dirty="0" err="1"/>
              <a:t>F_q^v</a:t>
            </a:r>
            <a:r>
              <a:rPr lang="en-US" dirty="0"/>
              <a:t> that form a full-rank linear system. Each vector corresponds to setting the “v” variables of the polynomial. We set the evaluation of polynomial at C_1 to x_1. Similarly, we set the evaluation at </a:t>
            </a:r>
            <a:r>
              <a:rPr lang="en-US" dirty="0" err="1"/>
              <a:t>C_i</a:t>
            </a:r>
            <a:r>
              <a:rPr lang="en-US" dirty="0"/>
              <a:t> to </a:t>
            </a:r>
            <a:r>
              <a:rPr lang="en-US" dirty="0" err="1"/>
              <a:t>x_i</a:t>
            </a:r>
            <a:r>
              <a:rPr lang="en-US" dirty="0"/>
              <a:t>. As the polynomial comprises of n terms, by setting these evaluations we have fixed the polynomial. The evaluations of p over </a:t>
            </a:r>
            <a:r>
              <a:rPr lang="en-US" dirty="0" err="1"/>
              <a:t>F_q^v</a:t>
            </a:r>
            <a:r>
              <a:rPr lang="en-US" dirty="0"/>
              <a:t> forms the codeword. </a:t>
            </a:r>
          </a:p>
        </p:txBody>
      </p:sp>
      <p:sp>
        <p:nvSpPr>
          <p:cNvPr id="4" name="Slide Number Placeholder 3"/>
          <p:cNvSpPr>
            <a:spLocks noGrp="1"/>
          </p:cNvSpPr>
          <p:nvPr>
            <p:ph type="sldNum" sz="quarter" idx="5"/>
          </p:nvPr>
        </p:nvSpPr>
        <p:spPr/>
        <p:txBody>
          <a:bodyPr/>
          <a:lstStyle/>
          <a:p>
            <a:fld id="{1C842751-7BD0-6049-B1F2-27D6E17B0785}" type="slidenum">
              <a:rPr lang="en-US" smtClean="0"/>
              <a:t>15</a:t>
            </a:fld>
            <a:endParaRPr lang="en-US"/>
          </a:p>
        </p:txBody>
      </p:sp>
    </p:spTree>
    <p:extLst>
      <p:ext uri="{BB962C8B-B14F-4D97-AF65-F5344CB8AC3E}">
        <p14:creationId xmlns:p14="http://schemas.microsoft.com/office/powerpoint/2010/main" val="4177985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coming to our projection codes construction, for global encoding we use Reed Muller encoding. </a:t>
            </a:r>
          </a:p>
        </p:txBody>
      </p:sp>
      <p:sp>
        <p:nvSpPr>
          <p:cNvPr id="4" name="Slide Number Placeholder 3"/>
          <p:cNvSpPr>
            <a:spLocks noGrp="1"/>
          </p:cNvSpPr>
          <p:nvPr>
            <p:ph type="sldNum" sz="quarter" idx="5"/>
          </p:nvPr>
        </p:nvSpPr>
        <p:spPr/>
        <p:txBody>
          <a:bodyPr/>
          <a:lstStyle/>
          <a:p>
            <a:fld id="{1C842751-7BD0-6049-B1F2-27D6E17B0785}" type="slidenum">
              <a:rPr lang="en-US" smtClean="0"/>
              <a:t>16</a:t>
            </a:fld>
            <a:endParaRPr lang="en-US"/>
          </a:p>
        </p:txBody>
      </p:sp>
    </p:spTree>
    <p:extLst>
      <p:ext uri="{BB962C8B-B14F-4D97-AF65-F5344CB8AC3E}">
        <p14:creationId xmlns:p14="http://schemas.microsoft.com/office/powerpoint/2010/main" val="2705963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 me discuss our projection algorithm. Given a set of coordinates we first determine the corresponding fixed vectors P_1, …, </a:t>
            </a:r>
            <a:r>
              <a:rPr lang="en-US" dirty="0" err="1"/>
              <a:t>P_k</a:t>
            </a:r>
            <a:r>
              <a:rPr lang="en-US" dirty="0"/>
              <a:t>. </a:t>
            </a:r>
          </a:p>
        </p:txBody>
      </p:sp>
      <p:sp>
        <p:nvSpPr>
          <p:cNvPr id="4" name="Slide Number Placeholder 3"/>
          <p:cNvSpPr>
            <a:spLocks noGrp="1"/>
          </p:cNvSpPr>
          <p:nvPr>
            <p:ph type="sldNum" sz="quarter" idx="5"/>
          </p:nvPr>
        </p:nvSpPr>
        <p:spPr/>
        <p:txBody>
          <a:bodyPr/>
          <a:lstStyle/>
          <a:p>
            <a:fld id="{1C842751-7BD0-6049-B1F2-27D6E17B0785}" type="slidenum">
              <a:rPr lang="en-US" smtClean="0"/>
              <a:t>17</a:t>
            </a:fld>
            <a:endParaRPr lang="en-US"/>
          </a:p>
        </p:txBody>
      </p:sp>
    </p:spTree>
    <p:extLst>
      <p:ext uri="{BB962C8B-B14F-4D97-AF65-F5344CB8AC3E}">
        <p14:creationId xmlns:p14="http://schemas.microsoft.com/office/powerpoint/2010/main" val="45518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polynomial evaluation or the codeword bits at these locations form the projected codeword.</a:t>
            </a:r>
          </a:p>
        </p:txBody>
      </p:sp>
      <p:sp>
        <p:nvSpPr>
          <p:cNvPr id="4" name="Slide Number Placeholder 3"/>
          <p:cNvSpPr>
            <a:spLocks noGrp="1"/>
          </p:cNvSpPr>
          <p:nvPr>
            <p:ph type="sldNum" sz="quarter" idx="5"/>
          </p:nvPr>
        </p:nvSpPr>
        <p:spPr/>
        <p:txBody>
          <a:bodyPr/>
          <a:lstStyle/>
          <a:p>
            <a:fld id="{1C842751-7BD0-6049-B1F2-27D6E17B0785}" type="slidenum">
              <a:rPr lang="en-US" smtClean="0"/>
              <a:t>18</a:t>
            </a:fld>
            <a:endParaRPr lang="en-US"/>
          </a:p>
        </p:txBody>
      </p:sp>
    </p:spTree>
    <p:extLst>
      <p:ext uri="{BB962C8B-B14F-4D97-AF65-F5344CB8AC3E}">
        <p14:creationId xmlns:p14="http://schemas.microsoft.com/office/powerpoint/2010/main" val="271794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projection code is a d-multiplicative linear code, then we can use its special decoder to Decode a codeword that is \delta-away from a projected codeword to obtain the projected message.</a:t>
            </a:r>
          </a:p>
        </p:txBody>
      </p:sp>
      <p:sp>
        <p:nvSpPr>
          <p:cNvPr id="4" name="Slide Number Placeholder 3"/>
          <p:cNvSpPr>
            <a:spLocks noGrp="1"/>
          </p:cNvSpPr>
          <p:nvPr>
            <p:ph type="sldNum" sz="quarter" idx="5"/>
          </p:nvPr>
        </p:nvSpPr>
        <p:spPr/>
        <p:txBody>
          <a:bodyPr/>
          <a:lstStyle/>
          <a:p>
            <a:fld id="{1C842751-7BD0-6049-B1F2-27D6E17B0785}" type="slidenum">
              <a:rPr lang="en-US" smtClean="0"/>
              <a:t>19</a:t>
            </a:fld>
            <a:endParaRPr lang="en-US"/>
          </a:p>
        </p:txBody>
      </p:sp>
    </p:spTree>
    <p:extLst>
      <p:ext uri="{BB962C8B-B14F-4D97-AF65-F5344CB8AC3E}">
        <p14:creationId xmlns:p14="http://schemas.microsoft.com/office/powerpoint/2010/main" val="4123824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the following result: If the projection using RM encoding then we have a global codeword of size polynomial in n and the overhead of projection procedure is quasilinear the length of the sequence. Alternatively using algebraic codes we trade online time which is now quadratic for quasilinear offline time. Observe that we perform the encoding in the offline phase of </a:t>
            </a:r>
            <a:r>
              <a:rPr lang="en-US" dirty="0" err="1"/>
              <a:t>Sarg</a:t>
            </a:r>
            <a:r>
              <a:rPr lang="en-US" dirty="0"/>
              <a:t>-RAM construction and projection during the online phase. Due to these instantiations, we obtain two different results for </a:t>
            </a:r>
            <a:r>
              <a:rPr lang="en-US" dirty="0" err="1"/>
              <a:t>SArg</a:t>
            </a:r>
            <a:r>
              <a:rPr lang="en-US" dirty="0"/>
              <a:t>-RAM</a:t>
            </a:r>
          </a:p>
        </p:txBody>
      </p:sp>
      <p:sp>
        <p:nvSpPr>
          <p:cNvPr id="4" name="Slide Number Placeholder 3"/>
          <p:cNvSpPr>
            <a:spLocks noGrp="1"/>
          </p:cNvSpPr>
          <p:nvPr>
            <p:ph type="sldNum" sz="quarter" idx="5"/>
          </p:nvPr>
        </p:nvSpPr>
        <p:spPr/>
        <p:txBody>
          <a:bodyPr/>
          <a:lstStyle/>
          <a:p>
            <a:fld id="{1C842751-7BD0-6049-B1F2-27D6E17B0785}" type="slidenum">
              <a:rPr lang="en-US" smtClean="0"/>
              <a:t>20</a:t>
            </a:fld>
            <a:endParaRPr lang="en-US"/>
          </a:p>
        </p:txBody>
      </p:sp>
    </p:spTree>
    <p:extLst>
      <p:ext uri="{BB962C8B-B14F-4D97-AF65-F5344CB8AC3E}">
        <p14:creationId xmlns:p14="http://schemas.microsoft.com/office/powerpoint/2010/main" val="1792521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briefly explain the notion of succinct arguments. It involves two parties: the prover P and verifier V. V is interested to determine verity of statements pertaining to NP Relation R. Both the parties hold statement x as input. Prover additionally also holds witness w. The parties then engage in protocol Pi through which the prover proves that R on x and w outputs accept. The parties then interact and at the end of the execution the verifier either accepts or rejects the statement x. We say the protocol is an argument if it satisfies completeness and soundness property. That is, if R accepts then V always accepts. And if there doesn't exist a witness that leads R to accept then V accepts with at most </a:t>
            </a:r>
            <a:r>
              <a:rPr lang="en-US" dirty="0" err="1"/>
              <a:t>negl</a:t>
            </a:r>
            <a:r>
              <a:rPr lang="en-US" dirty="0"/>
              <a:t> probability. For the arguments to be succinct, we require that the communication cost is polylog in the length of witness. </a:t>
            </a:r>
          </a:p>
        </p:txBody>
      </p:sp>
      <p:sp>
        <p:nvSpPr>
          <p:cNvPr id="4" name="Slide Number Placeholder 3"/>
          <p:cNvSpPr>
            <a:spLocks noGrp="1"/>
          </p:cNvSpPr>
          <p:nvPr>
            <p:ph type="sldNum" sz="quarter" idx="5"/>
          </p:nvPr>
        </p:nvSpPr>
        <p:spPr/>
        <p:txBody>
          <a:bodyPr/>
          <a:lstStyle/>
          <a:p>
            <a:fld id="{1C842751-7BD0-6049-B1F2-27D6E17B0785}" type="slidenum">
              <a:rPr lang="en-US" smtClean="0"/>
              <a:t>2</a:t>
            </a:fld>
            <a:endParaRPr lang="en-US"/>
          </a:p>
        </p:txBody>
      </p:sp>
    </p:spTree>
    <p:extLst>
      <p:ext uri="{BB962C8B-B14F-4D97-AF65-F5344CB8AC3E}">
        <p14:creationId xmlns:p14="http://schemas.microsoft.com/office/powerpoint/2010/main" val="1409061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might have a question: Wouldn’t LDCs suffice to solve that problem? Can’t we locally decode each entry of projected message independently and form a codeword by concatenating responses to LDC queries for each projected message coordinate? Unfortunately, this approach doesn’t work as this doesn’t form a robust encoding. Cramer Xing Yuan in their work propose multi-point LDCs with improved query efficiency. Our construction is similar to their construction of multi-point LDC. However, the object is very different. That is because projection codes is deterministic whereas LDCs are inherently randomized. While the above approach using standard LDCs can be used  to obtain multipoint LDC with polylog overhead, no such reduction is known for projection.</a:t>
            </a:r>
          </a:p>
        </p:txBody>
      </p:sp>
      <p:sp>
        <p:nvSpPr>
          <p:cNvPr id="4" name="Slide Number Placeholder 3"/>
          <p:cNvSpPr>
            <a:spLocks noGrp="1"/>
          </p:cNvSpPr>
          <p:nvPr>
            <p:ph type="sldNum" sz="quarter" idx="5"/>
          </p:nvPr>
        </p:nvSpPr>
        <p:spPr/>
        <p:txBody>
          <a:bodyPr/>
          <a:lstStyle/>
          <a:p>
            <a:fld id="{1C842751-7BD0-6049-B1F2-27D6E17B0785}" type="slidenum">
              <a:rPr lang="en-US" smtClean="0"/>
              <a:t>21</a:t>
            </a:fld>
            <a:endParaRPr lang="en-US"/>
          </a:p>
        </p:txBody>
      </p:sp>
    </p:spTree>
    <p:extLst>
      <p:ext uri="{BB962C8B-B14F-4D97-AF65-F5344CB8AC3E}">
        <p14:creationId xmlns:p14="http://schemas.microsoft.com/office/powerpoint/2010/main" val="2557005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842751-7BD0-6049-B1F2-27D6E17B0785}" type="slidenum">
              <a:rPr lang="en-US" smtClean="0"/>
              <a:t>22</a:t>
            </a:fld>
            <a:endParaRPr lang="en-US"/>
          </a:p>
        </p:txBody>
      </p:sp>
    </p:spTree>
    <p:extLst>
      <p:ext uri="{BB962C8B-B14F-4D97-AF65-F5344CB8AC3E}">
        <p14:creationId xmlns:p14="http://schemas.microsoft.com/office/powerpoint/2010/main" val="867134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final piece in the block to transition from Succinct Arguments for Sets to RAM programs. We recall classical results from complexity theory literature.. Cook and </a:t>
            </a:r>
            <a:r>
              <a:rPr lang="en-US" dirty="0" err="1"/>
              <a:t>Reckhow</a:t>
            </a:r>
            <a:r>
              <a:rPr lang="en-US" dirty="0"/>
              <a:t> showed that for every deterministic RAM program that runs in time T there exists a TM that simulates the RAM program in time T^3. With the help of advice, </a:t>
            </a:r>
            <a:r>
              <a:rPr lang="en-US" dirty="0" err="1"/>
              <a:t>Gurevich</a:t>
            </a:r>
            <a:r>
              <a:rPr lang="en-US" dirty="0"/>
              <a:t> and Shelah showed that the simulation overhead for non-deterministic case is quasilinear. Observe that for our goal it suffices to use the former result but one can use the latter result to obtain asymptotically tighter result.</a:t>
            </a:r>
          </a:p>
        </p:txBody>
      </p:sp>
      <p:sp>
        <p:nvSpPr>
          <p:cNvPr id="4" name="Slide Number Placeholder 3"/>
          <p:cNvSpPr>
            <a:spLocks noGrp="1"/>
          </p:cNvSpPr>
          <p:nvPr>
            <p:ph type="sldNum" sz="quarter" idx="5"/>
          </p:nvPr>
        </p:nvSpPr>
        <p:spPr/>
        <p:txBody>
          <a:bodyPr/>
          <a:lstStyle/>
          <a:p>
            <a:fld id="{1C842751-7BD0-6049-B1F2-27D6E17B0785}" type="slidenum">
              <a:rPr lang="en-US" smtClean="0"/>
              <a:t>23</a:t>
            </a:fld>
            <a:endParaRPr lang="en-US"/>
          </a:p>
        </p:txBody>
      </p:sp>
    </p:spTree>
    <p:extLst>
      <p:ext uri="{BB962C8B-B14F-4D97-AF65-F5344CB8AC3E}">
        <p14:creationId xmlns:p14="http://schemas.microsoft.com/office/powerpoint/2010/main" val="2238162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842751-7BD0-6049-B1F2-27D6E17B0785}" type="slidenum">
              <a:rPr lang="en-US" smtClean="0"/>
              <a:t>24</a:t>
            </a:fld>
            <a:endParaRPr lang="en-US"/>
          </a:p>
        </p:txBody>
      </p:sp>
    </p:spTree>
    <p:extLst>
      <p:ext uri="{BB962C8B-B14F-4D97-AF65-F5344CB8AC3E}">
        <p14:creationId xmlns:p14="http://schemas.microsoft.com/office/powerpoint/2010/main" val="2046624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has too much text. Try to replace by a picture. Also cite follow-up work by Ben-</a:t>
            </a:r>
            <a:r>
              <a:rPr lang="en-US" dirty="0" err="1"/>
              <a:t>Sasson</a:t>
            </a:r>
            <a:r>
              <a:rPr lang="en-US" dirty="0"/>
              <a:t> et al. Use consistent style ([GS89] instead of [GS’89]).</a:t>
            </a:r>
          </a:p>
        </p:txBody>
      </p:sp>
      <p:sp>
        <p:nvSpPr>
          <p:cNvPr id="4" name="Slide Number Placeholder 3"/>
          <p:cNvSpPr>
            <a:spLocks noGrp="1"/>
          </p:cNvSpPr>
          <p:nvPr>
            <p:ph type="sldNum" sz="quarter" idx="5"/>
          </p:nvPr>
        </p:nvSpPr>
        <p:spPr/>
        <p:txBody>
          <a:bodyPr/>
          <a:lstStyle/>
          <a:p>
            <a:fld id="{1C842751-7BD0-6049-B1F2-27D6E17B0785}" type="slidenum">
              <a:rPr lang="en-US" smtClean="0"/>
              <a:t>25</a:t>
            </a:fld>
            <a:endParaRPr lang="en-US"/>
          </a:p>
        </p:txBody>
      </p:sp>
    </p:spTree>
    <p:extLst>
      <p:ext uri="{BB962C8B-B14F-4D97-AF65-F5344CB8AC3E}">
        <p14:creationId xmlns:p14="http://schemas.microsoft.com/office/powerpoint/2010/main" val="2609447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us see how the notion extends to the execution of RAM programs. In this setting, the prover holds a huge database x of size n which it commits to in the offline phase. The parties then run multiple instances of the online phase, proving multiple statements... each potentially on different NP relations that execute over the database x. In particular, consider the </a:t>
            </a:r>
            <a:r>
              <a:rPr lang="en-US" dirty="0" err="1"/>
              <a:t>i^th</a:t>
            </a:r>
            <a:r>
              <a:rPr lang="en-US" dirty="0"/>
              <a:t> input instance and let NP relation </a:t>
            </a:r>
            <a:r>
              <a:rPr lang="en-US" dirty="0" err="1"/>
              <a:t>R_i</a:t>
            </a:r>
            <a:r>
              <a:rPr lang="en-US" dirty="0"/>
              <a:t> executed by a RAM program be of interest. We consider the interesting case in which the execution time of </a:t>
            </a:r>
            <a:r>
              <a:rPr lang="en-US" dirty="0" err="1"/>
              <a:t>R_i</a:t>
            </a:r>
            <a:r>
              <a:rPr lang="en-US" dirty="0"/>
              <a:t> is much lesser than the size of the database. Thus, in its entire life-time, </a:t>
            </a:r>
            <a:r>
              <a:rPr lang="en-US" dirty="0" err="1"/>
              <a:t>R_i</a:t>
            </a:r>
            <a:r>
              <a:rPr lang="en-US" dirty="0"/>
              <a:t> happens to access only a few set of bits of the database. Prover obtains input witness and the parties then engage in a protocol as before to prove that relation </a:t>
            </a:r>
            <a:r>
              <a:rPr lang="en-US" dirty="0" err="1"/>
              <a:t>R_i</a:t>
            </a:r>
            <a:r>
              <a:rPr lang="en-US" dirty="0"/>
              <a:t> accepts. Completeness and soundness is defined in a standard manner with respect to an effective database x, i.e., if the prover convinces verifier of multiple statements on the database, then a database can be extracted that is consistent with all the proven statements. Efficiency requirement is that the communication cost is polylog. </a:t>
            </a:r>
            <a:r>
              <a:rPr lang="en-US" dirty="0" err="1"/>
              <a:t>SArg</a:t>
            </a:r>
            <a:r>
              <a:rPr lang="en-US" dirty="0"/>
              <a:t>-RAM find applications in several sublinear time algorithms: for instance analysis of a small connected component satisfying specific properties in a vast social network, several machine learning, data mining algorithms and so on.</a:t>
            </a:r>
          </a:p>
        </p:txBody>
      </p:sp>
      <p:sp>
        <p:nvSpPr>
          <p:cNvPr id="4" name="Slide Number Placeholder 3"/>
          <p:cNvSpPr>
            <a:spLocks noGrp="1"/>
          </p:cNvSpPr>
          <p:nvPr>
            <p:ph type="sldNum" sz="quarter" idx="5"/>
          </p:nvPr>
        </p:nvSpPr>
        <p:spPr/>
        <p:txBody>
          <a:bodyPr/>
          <a:lstStyle/>
          <a:p>
            <a:fld id="{1C842751-7BD0-6049-B1F2-27D6E17B0785}" type="slidenum">
              <a:rPr lang="en-US" smtClean="0"/>
              <a:t>3</a:t>
            </a:fld>
            <a:endParaRPr lang="en-US"/>
          </a:p>
        </p:txBody>
      </p:sp>
    </p:spTree>
    <p:extLst>
      <p:ext uri="{BB962C8B-B14F-4D97-AF65-F5344CB8AC3E}">
        <p14:creationId xmlns:p14="http://schemas.microsoft.com/office/powerpoint/2010/main" val="236905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 communication should be polylog. Second, the online runtime of the prover should scale with runtime of relation R and not the database size. Finally, due to efficiency considerations the construction should make black-box use of crypto, in particular collision-resistant hashing. i.e., it should use the underlying crypto primitive as an oracle and the construction should not depend on the implementation details of the said primitive or be unconditional in Random oracle model. so that one can also obtain a non-interactive protocol. </a:t>
            </a:r>
          </a:p>
          <a:p>
            <a:endParaRPr lang="en-US" dirty="0"/>
          </a:p>
          <a:p>
            <a:r>
              <a:rPr lang="en-US" dirty="0"/>
              <a:t>Satisfying any 2 out of the 3 follows from prior works. </a:t>
            </a:r>
          </a:p>
          <a:p>
            <a:r>
              <a:rPr lang="en-US" dirty="0"/>
              <a:t>Suppose, we are okay with order T communication overhead. We can use vector commitment, say using </a:t>
            </a:r>
            <a:r>
              <a:rPr lang="en-US" dirty="0" err="1"/>
              <a:t>merkle</a:t>
            </a:r>
            <a:r>
              <a:rPr lang="en-US" dirty="0"/>
              <a:t> tree, to </a:t>
            </a:r>
          </a:p>
          <a:p>
            <a:r>
              <a:rPr lang="en-US" dirty="0"/>
              <a:t>succinctly commit to the database in the offline phase. Later, in the online phase, we can open commitment paths to the bits accessed by the RAM program. The verifier can then run the RAM program locally to verify the statement. The question is non-trivial and more challenging with requirement of zero-knowledge, a question addressed by works of Hu et al., </a:t>
            </a:r>
            <a:r>
              <a:rPr lang="en-US" dirty="0" err="1"/>
              <a:t>Mohassel</a:t>
            </a:r>
            <a:r>
              <a:rPr lang="en-US" dirty="0"/>
              <a:t> et al and Franzese et al. With quasilinear online time, we can utilize succinct argument constructions of Kilian, </a:t>
            </a:r>
            <a:r>
              <a:rPr lang="en-US" dirty="0" err="1"/>
              <a:t>Micali</a:t>
            </a:r>
            <a:r>
              <a:rPr lang="en-US" dirty="0"/>
              <a:t> and Ben </a:t>
            </a:r>
            <a:r>
              <a:rPr lang="en-US" dirty="0" err="1"/>
              <a:t>Sasson</a:t>
            </a:r>
            <a:r>
              <a:rPr lang="en-US" dirty="0"/>
              <a:t> et al. Finally, if we are fine with non-black box use of CRH, we can generate arguments about vector commitment opening, I will elaborate on this construction template in detail in a couple of slides from now. </a:t>
            </a:r>
          </a:p>
        </p:txBody>
      </p:sp>
      <p:sp>
        <p:nvSpPr>
          <p:cNvPr id="4" name="Slide Number Placeholder 3"/>
          <p:cNvSpPr>
            <a:spLocks noGrp="1"/>
          </p:cNvSpPr>
          <p:nvPr>
            <p:ph type="sldNum" sz="quarter" idx="5"/>
          </p:nvPr>
        </p:nvSpPr>
        <p:spPr/>
        <p:txBody>
          <a:bodyPr/>
          <a:lstStyle/>
          <a:p>
            <a:fld id="{1C842751-7BD0-6049-B1F2-27D6E17B0785}" type="slidenum">
              <a:rPr lang="en-US" smtClean="0"/>
              <a:t>4</a:t>
            </a:fld>
            <a:endParaRPr lang="en-US"/>
          </a:p>
        </p:txBody>
      </p:sp>
    </p:spTree>
    <p:extLst>
      <p:ext uri="{BB962C8B-B14F-4D97-AF65-F5344CB8AC3E}">
        <p14:creationId xmlns:p14="http://schemas.microsoft.com/office/powerpoint/2010/main" val="2556494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 we obtain the first </a:t>
            </a:r>
            <a:r>
              <a:rPr lang="en-US" dirty="0" err="1"/>
              <a:t>SArg</a:t>
            </a:r>
            <a:r>
              <a:rPr lang="en-US" dirty="0"/>
              <a:t>-RAM that achieves all the three goals mentioned in the previous slide. We obtain an </a:t>
            </a:r>
            <a:r>
              <a:rPr lang="en-US" dirty="0" err="1"/>
              <a:t>SArg</a:t>
            </a:r>
            <a:r>
              <a:rPr lang="en-US" dirty="0"/>
              <a:t>-RAM with offline runtime of prover polynomial in size of the database, with online prover time quasilinear in T. And apart from just the communication being polylog, we obtain the extremely desirable bonus feature, i.e., the computation overhead of verifier is polylog. Through an alternate instantiation, we trade the online time of prover (which is now quadratic in T) for </a:t>
            </a:r>
            <a:r>
              <a:rPr lang="en-US" dirty="0" err="1"/>
              <a:t>quaslinear</a:t>
            </a:r>
            <a:r>
              <a:rPr lang="en-US" dirty="0"/>
              <a:t> offline prover time.</a:t>
            </a:r>
          </a:p>
        </p:txBody>
      </p:sp>
      <p:sp>
        <p:nvSpPr>
          <p:cNvPr id="4" name="Slide Number Placeholder 3"/>
          <p:cNvSpPr>
            <a:spLocks noGrp="1"/>
          </p:cNvSpPr>
          <p:nvPr>
            <p:ph type="sldNum" sz="quarter" idx="5"/>
          </p:nvPr>
        </p:nvSpPr>
        <p:spPr/>
        <p:txBody>
          <a:bodyPr/>
          <a:lstStyle/>
          <a:p>
            <a:fld id="{1C842751-7BD0-6049-B1F2-27D6E17B0785}" type="slidenum">
              <a:rPr lang="en-US" smtClean="0"/>
              <a:t>5</a:t>
            </a:fld>
            <a:endParaRPr lang="en-US"/>
          </a:p>
        </p:txBody>
      </p:sp>
    </p:spTree>
    <p:extLst>
      <p:ext uri="{BB962C8B-B14F-4D97-AF65-F5344CB8AC3E}">
        <p14:creationId xmlns:p14="http://schemas.microsoft.com/office/powerpoint/2010/main" val="1197427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next, I will first discuss what PCPs are. Then, motivated by techniques from literature I will present a non-</a:t>
            </a:r>
            <a:r>
              <a:rPr lang="en-US" dirty="0" err="1"/>
              <a:t>blackbox</a:t>
            </a:r>
            <a:r>
              <a:rPr lang="en-US" dirty="0"/>
              <a:t> approach to obtain </a:t>
            </a:r>
            <a:r>
              <a:rPr lang="en-US" dirty="0" err="1"/>
              <a:t>SArg</a:t>
            </a:r>
            <a:r>
              <a:rPr lang="en-US" dirty="0"/>
              <a:t>-RAM. We will then observe a way to construct a black-box </a:t>
            </a:r>
            <a:r>
              <a:rPr lang="en-US" dirty="0" err="1"/>
              <a:t>Sarg</a:t>
            </a:r>
            <a:r>
              <a:rPr lang="en-US" dirty="0"/>
              <a:t>-RAM which paves way for the introduction of our new primitive that we call "Projection Codes". I will then define and present a construction for Projection Codes. Finally, we will use this primitive to obtain our </a:t>
            </a:r>
            <a:r>
              <a:rPr lang="en-US" dirty="0" err="1"/>
              <a:t>Sarg</a:t>
            </a:r>
            <a:r>
              <a:rPr lang="en-US" dirty="0"/>
              <a:t>-RAM construction. </a:t>
            </a:r>
          </a:p>
        </p:txBody>
      </p:sp>
      <p:sp>
        <p:nvSpPr>
          <p:cNvPr id="4" name="Slide Number Placeholder 3"/>
          <p:cNvSpPr>
            <a:spLocks noGrp="1"/>
          </p:cNvSpPr>
          <p:nvPr>
            <p:ph type="sldNum" sz="quarter" idx="5"/>
          </p:nvPr>
        </p:nvSpPr>
        <p:spPr/>
        <p:txBody>
          <a:bodyPr/>
          <a:lstStyle/>
          <a:p>
            <a:fld id="{1C842751-7BD0-6049-B1F2-27D6E17B0785}" type="slidenum">
              <a:rPr lang="en-US" smtClean="0"/>
              <a:t>6</a:t>
            </a:fld>
            <a:endParaRPr lang="en-US"/>
          </a:p>
        </p:txBody>
      </p:sp>
    </p:spTree>
    <p:extLst>
      <p:ext uri="{BB962C8B-B14F-4D97-AF65-F5344CB8AC3E}">
        <p14:creationId xmlns:p14="http://schemas.microsoft.com/office/powerpoint/2010/main" val="3800553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NP relation R is computed by a TM in time T. Here, T is quasi/super-linear in the size of the inputs. The prover then prepares a PCP proof that V is given oracle access to. V by making at most Q queries to the proof is convinced about the verity of the statement R(</a:t>
            </a:r>
            <a:r>
              <a:rPr lang="en-US" dirty="0" err="1"/>
              <a:t>x,w</a:t>
            </a:r>
            <a:r>
              <a:rPr lang="en-US" dirty="0"/>
              <a:t>)=accept. </a:t>
            </a:r>
          </a:p>
        </p:txBody>
      </p:sp>
      <p:sp>
        <p:nvSpPr>
          <p:cNvPr id="4" name="Slide Number Placeholder 3"/>
          <p:cNvSpPr>
            <a:spLocks noGrp="1"/>
          </p:cNvSpPr>
          <p:nvPr>
            <p:ph type="sldNum" sz="quarter" idx="5"/>
          </p:nvPr>
        </p:nvSpPr>
        <p:spPr/>
        <p:txBody>
          <a:bodyPr/>
          <a:lstStyle/>
          <a:p>
            <a:fld id="{1C842751-7BD0-6049-B1F2-27D6E17B0785}" type="slidenum">
              <a:rPr lang="en-US" smtClean="0"/>
              <a:t>7</a:t>
            </a:fld>
            <a:endParaRPr lang="en-US"/>
          </a:p>
        </p:txBody>
      </p:sp>
    </p:spTree>
    <p:extLst>
      <p:ext uri="{BB962C8B-B14F-4D97-AF65-F5344CB8AC3E}">
        <p14:creationId xmlns:p14="http://schemas.microsoft.com/office/powerpoint/2010/main" val="894967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work, we use PCPs of Proximity, which are similar to PCPs, except, the verifier now no longer holds the input x but in fact it is now given oracle access to an encoding of the input. The query budget of Q is now used to make queries to the encoding of input as well as the proof. </a:t>
            </a:r>
          </a:p>
          <a:p>
            <a:endParaRPr lang="en-US" dirty="0"/>
          </a:p>
          <a:p>
            <a:r>
              <a:rPr lang="en-US" dirty="0"/>
              <a:t>We know of PCPPs with polylog verifier overhead. Additionally, we know of PCPPs where the computation time is almost tight, i.e., it is quasi-linear in the runtime of TM T </a:t>
            </a:r>
            <a:r>
              <a:rPr lang="en-US" dirty="0" err="1"/>
              <a:t>upto</a:t>
            </a:r>
            <a:r>
              <a:rPr lang="en-US" dirty="0"/>
              <a:t> polylog overhead. I would like to remark that for our objective, i.e., the online runtime of Prover scales with "T" it suffices for us to rely on the low query-complexity result. Using Ben-Chiesa-</a:t>
            </a:r>
            <a:r>
              <a:rPr lang="en-US" dirty="0" err="1"/>
              <a:t>Genkin</a:t>
            </a:r>
            <a:r>
              <a:rPr lang="en-US" dirty="0"/>
              <a:t>-</a:t>
            </a:r>
            <a:r>
              <a:rPr lang="en-US" dirty="0" err="1"/>
              <a:t>Tromer's</a:t>
            </a:r>
            <a:r>
              <a:rPr lang="en-US" dirty="0"/>
              <a:t> result only makes the resultant asymptotic complexity tighter.</a:t>
            </a:r>
          </a:p>
        </p:txBody>
      </p:sp>
      <p:sp>
        <p:nvSpPr>
          <p:cNvPr id="4" name="Slide Number Placeholder 3"/>
          <p:cNvSpPr>
            <a:spLocks noGrp="1"/>
          </p:cNvSpPr>
          <p:nvPr>
            <p:ph type="sldNum" sz="quarter" idx="5"/>
          </p:nvPr>
        </p:nvSpPr>
        <p:spPr/>
        <p:txBody>
          <a:bodyPr/>
          <a:lstStyle/>
          <a:p>
            <a:fld id="{1C842751-7BD0-6049-B1F2-27D6E17B0785}" type="slidenum">
              <a:rPr lang="en-US" smtClean="0"/>
              <a:t>8</a:t>
            </a:fld>
            <a:endParaRPr lang="en-US"/>
          </a:p>
        </p:txBody>
      </p:sp>
    </p:spTree>
    <p:extLst>
      <p:ext uri="{BB962C8B-B14F-4D97-AF65-F5344CB8AC3E}">
        <p14:creationId xmlns:p14="http://schemas.microsoft.com/office/powerpoint/2010/main" val="1888564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discuss a construction making non-black-box use of a collision-resistant hashing.</a:t>
            </a:r>
          </a:p>
        </p:txBody>
      </p:sp>
      <p:sp>
        <p:nvSpPr>
          <p:cNvPr id="4" name="Slide Number Placeholder 3"/>
          <p:cNvSpPr>
            <a:spLocks noGrp="1"/>
          </p:cNvSpPr>
          <p:nvPr>
            <p:ph type="sldNum" sz="quarter" idx="5"/>
          </p:nvPr>
        </p:nvSpPr>
        <p:spPr/>
        <p:txBody>
          <a:bodyPr/>
          <a:lstStyle/>
          <a:p>
            <a:fld id="{1C842751-7BD0-6049-B1F2-27D6E17B0785}" type="slidenum">
              <a:rPr lang="en-US" smtClean="0"/>
              <a:t>9</a:t>
            </a:fld>
            <a:endParaRPr lang="en-US"/>
          </a:p>
        </p:txBody>
      </p:sp>
    </p:spTree>
    <p:extLst>
      <p:ext uri="{BB962C8B-B14F-4D97-AF65-F5344CB8AC3E}">
        <p14:creationId xmlns:p14="http://schemas.microsoft.com/office/powerpoint/2010/main" val="1536347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3C764-C10E-0B96-4CF2-35FD12E02F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7BB6BC-D53E-3627-BC43-772817F3B2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E0F075-E1C0-462A-E05A-0C68AAE78BEB}"/>
              </a:ext>
            </a:extLst>
          </p:cNvPr>
          <p:cNvSpPr>
            <a:spLocks noGrp="1"/>
          </p:cNvSpPr>
          <p:nvPr>
            <p:ph type="dt" sz="half" idx="10"/>
          </p:nvPr>
        </p:nvSpPr>
        <p:spPr/>
        <p:txBody>
          <a:bodyPr/>
          <a:lstStyle/>
          <a:p>
            <a:fld id="{16F1C8DD-3733-0142-ACD9-F4132B7F1C98}" type="datetimeFigureOut">
              <a:rPr lang="en-US" smtClean="0"/>
              <a:t>8/24/23</a:t>
            </a:fld>
            <a:endParaRPr lang="en-US"/>
          </a:p>
        </p:txBody>
      </p:sp>
      <p:sp>
        <p:nvSpPr>
          <p:cNvPr id="5" name="Footer Placeholder 4">
            <a:extLst>
              <a:ext uri="{FF2B5EF4-FFF2-40B4-BE49-F238E27FC236}">
                <a16:creationId xmlns:a16="http://schemas.microsoft.com/office/drawing/2014/main" id="{88F2017D-97B3-A5B9-AF0A-9CBC448A3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4EAF7-2A5E-391A-B760-D78180ECA468}"/>
              </a:ext>
            </a:extLst>
          </p:cNvPr>
          <p:cNvSpPr>
            <a:spLocks noGrp="1"/>
          </p:cNvSpPr>
          <p:nvPr>
            <p:ph type="sldNum" sz="quarter" idx="12"/>
          </p:nvPr>
        </p:nvSpPr>
        <p:spPr/>
        <p:txBody>
          <a:bodyPr/>
          <a:lstStyle/>
          <a:p>
            <a:fld id="{2F2CCF80-A8A9-904D-AE7D-DABC895FF8D2}" type="slidenum">
              <a:rPr lang="en-US" smtClean="0"/>
              <a:t>‹#›</a:t>
            </a:fld>
            <a:endParaRPr lang="en-US"/>
          </a:p>
        </p:txBody>
      </p:sp>
    </p:spTree>
    <p:extLst>
      <p:ext uri="{BB962C8B-B14F-4D97-AF65-F5344CB8AC3E}">
        <p14:creationId xmlns:p14="http://schemas.microsoft.com/office/powerpoint/2010/main" val="3827251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74791-0669-BA30-5C2D-45A565E7F3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C70F00-867D-BEF5-5C91-4562799083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5E0178-ED6F-7F7E-6130-7431C8C17F79}"/>
              </a:ext>
            </a:extLst>
          </p:cNvPr>
          <p:cNvSpPr>
            <a:spLocks noGrp="1"/>
          </p:cNvSpPr>
          <p:nvPr>
            <p:ph type="dt" sz="half" idx="10"/>
          </p:nvPr>
        </p:nvSpPr>
        <p:spPr/>
        <p:txBody>
          <a:bodyPr/>
          <a:lstStyle/>
          <a:p>
            <a:fld id="{16F1C8DD-3733-0142-ACD9-F4132B7F1C98}" type="datetimeFigureOut">
              <a:rPr lang="en-US" smtClean="0"/>
              <a:t>8/24/23</a:t>
            </a:fld>
            <a:endParaRPr lang="en-US"/>
          </a:p>
        </p:txBody>
      </p:sp>
      <p:sp>
        <p:nvSpPr>
          <p:cNvPr id="5" name="Footer Placeholder 4">
            <a:extLst>
              <a:ext uri="{FF2B5EF4-FFF2-40B4-BE49-F238E27FC236}">
                <a16:creationId xmlns:a16="http://schemas.microsoft.com/office/drawing/2014/main" id="{EB120EB1-8452-FA44-E359-51808D7535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D852F7-8224-E4A7-C8CE-D194F3485054}"/>
              </a:ext>
            </a:extLst>
          </p:cNvPr>
          <p:cNvSpPr>
            <a:spLocks noGrp="1"/>
          </p:cNvSpPr>
          <p:nvPr>
            <p:ph type="sldNum" sz="quarter" idx="12"/>
          </p:nvPr>
        </p:nvSpPr>
        <p:spPr/>
        <p:txBody>
          <a:bodyPr/>
          <a:lstStyle/>
          <a:p>
            <a:fld id="{2F2CCF80-A8A9-904D-AE7D-DABC895FF8D2}" type="slidenum">
              <a:rPr lang="en-US" smtClean="0"/>
              <a:t>‹#›</a:t>
            </a:fld>
            <a:endParaRPr lang="en-US"/>
          </a:p>
        </p:txBody>
      </p:sp>
    </p:spTree>
    <p:extLst>
      <p:ext uri="{BB962C8B-B14F-4D97-AF65-F5344CB8AC3E}">
        <p14:creationId xmlns:p14="http://schemas.microsoft.com/office/powerpoint/2010/main" val="168541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257466-C8E5-F4C3-1FAC-CB421B476E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562AAA-2659-50D8-11E0-3EE77048D5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91A3F-DC98-29D5-DF7E-666F69C27B56}"/>
              </a:ext>
            </a:extLst>
          </p:cNvPr>
          <p:cNvSpPr>
            <a:spLocks noGrp="1"/>
          </p:cNvSpPr>
          <p:nvPr>
            <p:ph type="dt" sz="half" idx="10"/>
          </p:nvPr>
        </p:nvSpPr>
        <p:spPr/>
        <p:txBody>
          <a:bodyPr/>
          <a:lstStyle/>
          <a:p>
            <a:fld id="{16F1C8DD-3733-0142-ACD9-F4132B7F1C98}" type="datetimeFigureOut">
              <a:rPr lang="en-US" smtClean="0"/>
              <a:t>8/24/23</a:t>
            </a:fld>
            <a:endParaRPr lang="en-US"/>
          </a:p>
        </p:txBody>
      </p:sp>
      <p:sp>
        <p:nvSpPr>
          <p:cNvPr id="5" name="Footer Placeholder 4">
            <a:extLst>
              <a:ext uri="{FF2B5EF4-FFF2-40B4-BE49-F238E27FC236}">
                <a16:creationId xmlns:a16="http://schemas.microsoft.com/office/drawing/2014/main" id="{37FC1E08-ED8C-210D-58FE-19B469DCDA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57EF99-02C9-4783-C8D5-A241F5E6DCC2}"/>
              </a:ext>
            </a:extLst>
          </p:cNvPr>
          <p:cNvSpPr>
            <a:spLocks noGrp="1"/>
          </p:cNvSpPr>
          <p:nvPr>
            <p:ph type="sldNum" sz="quarter" idx="12"/>
          </p:nvPr>
        </p:nvSpPr>
        <p:spPr/>
        <p:txBody>
          <a:bodyPr/>
          <a:lstStyle/>
          <a:p>
            <a:fld id="{2F2CCF80-A8A9-904D-AE7D-DABC895FF8D2}" type="slidenum">
              <a:rPr lang="en-US" smtClean="0"/>
              <a:t>‹#›</a:t>
            </a:fld>
            <a:endParaRPr lang="en-US"/>
          </a:p>
        </p:txBody>
      </p:sp>
    </p:spTree>
    <p:extLst>
      <p:ext uri="{BB962C8B-B14F-4D97-AF65-F5344CB8AC3E}">
        <p14:creationId xmlns:p14="http://schemas.microsoft.com/office/powerpoint/2010/main" val="4163454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6DCA-A2F9-B2CE-CB56-375767B3A3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4A8C62-4C4E-BC61-E40F-286B7CD8C5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17B5F-1F92-2C2F-E0AD-6EE9088C5F52}"/>
              </a:ext>
            </a:extLst>
          </p:cNvPr>
          <p:cNvSpPr>
            <a:spLocks noGrp="1"/>
          </p:cNvSpPr>
          <p:nvPr>
            <p:ph type="dt" sz="half" idx="10"/>
          </p:nvPr>
        </p:nvSpPr>
        <p:spPr/>
        <p:txBody>
          <a:bodyPr/>
          <a:lstStyle/>
          <a:p>
            <a:fld id="{16F1C8DD-3733-0142-ACD9-F4132B7F1C98}" type="datetimeFigureOut">
              <a:rPr lang="en-US" smtClean="0"/>
              <a:t>8/24/23</a:t>
            </a:fld>
            <a:endParaRPr lang="en-US"/>
          </a:p>
        </p:txBody>
      </p:sp>
      <p:sp>
        <p:nvSpPr>
          <p:cNvPr id="5" name="Footer Placeholder 4">
            <a:extLst>
              <a:ext uri="{FF2B5EF4-FFF2-40B4-BE49-F238E27FC236}">
                <a16:creationId xmlns:a16="http://schemas.microsoft.com/office/drawing/2014/main" id="{B4D0B384-B328-7ADC-2510-3B2AEE914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A3AC5D-1028-AA94-0291-207D1C1A7FB1}"/>
              </a:ext>
            </a:extLst>
          </p:cNvPr>
          <p:cNvSpPr>
            <a:spLocks noGrp="1"/>
          </p:cNvSpPr>
          <p:nvPr>
            <p:ph type="sldNum" sz="quarter" idx="12"/>
          </p:nvPr>
        </p:nvSpPr>
        <p:spPr/>
        <p:txBody>
          <a:bodyPr/>
          <a:lstStyle/>
          <a:p>
            <a:fld id="{2F2CCF80-A8A9-904D-AE7D-DABC895FF8D2}" type="slidenum">
              <a:rPr lang="en-US" smtClean="0"/>
              <a:t>‹#›</a:t>
            </a:fld>
            <a:endParaRPr lang="en-US"/>
          </a:p>
        </p:txBody>
      </p:sp>
    </p:spTree>
    <p:extLst>
      <p:ext uri="{BB962C8B-B14F-4D97-AF65-F5344CB8AC3E}">
        <p14:creationId xmlns:p14="http://schemas.microsoft.com/office/powerpoint/2010/main" val="3672319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5A9F6-DEF9-8C08-45EE-F7738E451B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E80C32-FA64-502D-F0D3-70932A8D00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15AD1B-41BD-7F33-5994-4A451542CEA3}"/>
              </a:ext>
            </a:extLst>
          </p:cNvPr>
          <p:cNvSpPr>
            <a:spLocks noGrp="1"/>
          </p:cNvSpPr>
          <p:nvPr>
            <p:ph type="dt" sz="half" idx="10"/>
          </p:nvPr>
        </p:nvSpPr>
        <p:spPr/>
        <p:txBody>
          <a:bodyPr/>
          <a:lstStyle/>
          <a:p>
            <a:fld id="{16F1C8DD-3733-0142-ACD9-F4132B7F1C98}" type="datetimeFigureOut">
              <a:rPr lang="en-US" smtClean="0"/>
              <a:t>8/24/23</a:t>
            </a:fld>
            <a:endParaRPr lang="en-US"/>
          </a:p>
        </p:txBody>
      </p:sp>
      <p:sp>
        <p:nvSpPr>
          <p:cNvPr id="5" name="Footer Placeholder 4">
            <a:extLst>
              <a:ext uri="{FF2B5EF4-FFF2-40B4-BE49-F238E27FC236}">
                <a16:creationId xmlns:a16="http://schemas.microsoft.com/office/drawing/2014/main" id="{48EAB392-F162-DBFA-A72E-A06FB63FEB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D7DCD-A4A0-F561-B863-EF27EEF3F7E5}"/>
              </a:ext>
            </a:extLst>
          </p:cNvPr>
          <p:cNvSpPr>
            <a:spLocks noGrp="1"/>
          </p:cNvSpPr>
          <p:nvPr>
            <p:ph type="sldNum" sz="quarter" idx="12"/>
          </p:nvPr>
        </p:nvSpPr>
        <p:spPr/>
        <p:txBody>
          <a:bodyPr/>
          <a:lstStyle/>
          <a:p>
            <a:fld id="{2F2CCF80-A8A9-904D-AE7D-DABC895FF8D2}" type="slidenum">
              <a:rPr lang="en-US" smtClean="0"/>
              <a:t>‹#›</a:t>
            </a:fld>
            <a:endParaRPr lang="en-US"/>
          </a:p>
        </p:txBody>
      </p:sp>
    </p:spTree>
    <p:extLst>
      <p:ext uri="{BB962C8B-B14F-4D97-AF65-F5344CB8AC3E}">
        <p14:creationId xmlns:p14="http://schemas.microsoft.com/office/powerpoint/2010/main" val="820577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D22F0-0436-FC7C-FF80-3C5BF4FC8E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1E9ED2-59A8-E5A4-FCAA-020D69596A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5935BB-98D7-3EC9-F59A-B4E491935D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854D43-B49F-B257-E6EE-B061B3EABF27}"/>
              </a:ext>
            </a:extLst>
          </p:cNvPr>
          <p:cNvSpPr>
            <a:spLocks noGrp="1"/>
          </p:cNvSpPr>
          <p:nvPr>
            <p:ph type="dt" sz="half" idx="10"/>
          </p:nvPr>
        </p:nvSpPr>
        <p:spPr/>
        <p:txBody>
          <a:bodyPr/>
          <a:lstStyle/>
          <a:p>
            <a:fld id="{16F1C8DD-3733-0142-ACD9-F4132B7F1C98}" type="datetimeFigureOut">
              <a:rPr lang="en-US" smtClean="0"/>
              <a:t>8/24/23</a:t>
            </a:fld>
            <a:endParaRPr lang="en-US"/>
          </a:p>
        </p:txBody>
      </p:sp>
      <p:sp>
        <p:nvSpPr>
          <p:cNvPr id="6" name="Footer Placeholder 5">
            <a:extLst>
              <a:ext uri="{FF2B5EF4-FFF2-40B4-BE49-F238E27FC236}">
                <a16:creationId xmlns:a16="http://schemas.microsoft.com/office/drawing/2014/main" id="{8D5CC88F-D921-9814-8A28-2655BE2A4A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70497A-6472-6800-7440-DDCA914D4092}"/>
              </a:ext>
            </a:extLst>
          </p:cNvPr>
          <p:cNvSpPr>
            <a:spLocks noGrp="1"/>
          </p:cNvSpPr>
          <p:nvPr>
            <p:ph type="sldNum" sz="quarter" idx="12"/>
          </p:nvPr>
        </p:nvSpPr>
        <p:spPr/>
        <p:txBody>
          <a:bodyPr/>
          <a:lstStyle/>
          <a:p>
            <a:fld id="{2F2CCF80-A8A9-904D-AE7D-DABC895FF8D2}" type="slidenum">
              <a:rPr lang="en-US" smtClean="0"/>
              <a:t>‹#›</a:t>
            </a:fld>
            <a:endParaRPr lang="en-US"/>
          </a:p>
        </p:txBody>
      </p:sp>
    </p:spTree>
    <p:extLst>
      <p:ext uri="{BB962C8B-B14F-4D97-AF65-F5344CB8AC3E}">
        <p14:creationId xmlns:p14="http://schemas.microsoft.com/office/powerpoint/2010/main" val="25340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3F601-C08A-A44F-F739-7DBE935816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251B86-F016-E213-E086-BBE9D05DA0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B07F51-1BBD-A91A-16F6-5919284508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5A6EB7-621B-0312-52FB-FEC69F3630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CE67DB-266B-7EF8-3137-8A8997822B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ED67A1-C779-8518-6E13-718DEC1279CA}"/>
              </a:ext>
            </a:extLst>
          </p:cNvPr>
          <p:cNvSpPr>
            <a:spLocks noGrp="1"/>
          </p:cNvSpPr>
          <p:nvPr>
            <p:ph type="dt" sz="half" idx="10"/>
          </p:nvPr>
        </p:nvSpPr>
        <p:spPr/>
        <p:txBody>
          <a:bodyPr/>
          <a:lstStyle/>
          <a:p>
            <a:fld id="{16F1C8DD-3733-0142-ACD9-F4132B7F1C98}" type="datetimeFigureOut">
              <a:rPr lang="en-US" smtClean="0"/>
              <a:t>8/24/23</a:t>
            </a:fld>
            <a:endParaRPr lang="en-US"/>
          </a:p>
        </p:txBody>
      </p:sp>
      <p:sp>
        <p:nvSpPr>
          <p:cNvPr id="8" name="Footer Placeholder 7">
            <a:extLst>
              <a:ext uri="{FF2B5EF4-FFF2-40B4-BE49-F238E27FC236}">
                <a16:creationId xmlns:a16="http://schemas.microsoft.com/office/drawing/2014/main" id="{D2E04B34-E171-11E8-3B80-1E11C1D57F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5189C8-A544-4E9C-0333-728A2DB0AC43}"/>
              </a:ext>
            </a:extLst>
          </p:cNvPr>
          <p:cNvSpPr>
            <a:spLocks noGrp="1"/>
          </p:cNvSpPr>
          <p:nvPr>
            <p:ph type="sldNum" sz="quarter" idx="12"/>
          </p:nvPr>
        </p:nvSpPr>
        <p:spPr/>
        <p:txBody>
          <a:bodyPr/>
          <a:lstStyle/>
          <a:p>
            <a:fld id="{2F2CCF80-A8A9-904D-AE7D-DABC895FF8D2}" type="slidenum">
              <a:rPr lang="en-US" smtClean="0"/>
              <a:t>‹#›</a:t>
            </a:fld>
            <a:endParaRPr lang="en-US"/>
          </a:p>
        </p:txBody>
      </p:sp>
    </p:spTree>
    <p:extLst>
      <p:ext uri="{BB962C8B-B14F-4D97-AF65-F5344CB8AC3E}">
        <p14:creationId xmlns:p14="http://schemas.microsoft.com/office/powerpoint/2010/main" val="1218622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AE6FF-B6A1-4586-35B2-25FC020B0F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52309E-7172-8E3F-CA67-61E6797A895D}"/>
              </a:ext>
            </a:extLst>
          </p:cNvPr>
          <p:cNvSpPr>
            <a:spLocks noGrp="1"/>
          </p:cNvSpPr>
          <p:nvPr>
            <p:ph type="dt" sz="half" idx="10"/>
          </p:nvPr>
        </p:nvSpPr>
        <p:spPr/>
        <p:txBody>
          <a:bodyPr/>
          <a:lstStyle/>
          <a:p>
            <a:fld id="{16F1C8DD-3733-0142-ACD9-F4132B7F1C98}" type="datetimeFigureOut">
              <a:rPr lang="en-US" smtClean="0"/>
              <a:t>8/24/23</a:t>
            </a:fld>
            <a:endParaRPr lang="en-US"/>
          </a:p>
        </p:txBody>
      </p:sp>
      <p:sp>
        <p:nvSpPr>
          <p:cNvPr id="4" name="Footer Placeholder 3">
            <a:extLst>
              <a:ext uri="{FF2B5EF4-FFF2-40B4-BE49-F238E27FC236}">
                <a16:creationId xmlns:a16="http://schemas.microsoft.com/office/drawing/2014/main" id="{F52CE4CA-C5B6-CD2B-B3CC-4109067847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1F5D72-871A-16ED-897C-B362AA529867}"/>
              </a:ext>
            </a:extLst>
          </p:cNvPr>
          <p:cNvSpPr>
            <a:spLocks noGrp="1"/>
          </p:cNvSpPr>
          <p:nvPr>
            <p:ph type="sldNum" sz="quarter" idx="12"/>
          </p:nvPr>
        </p:nvSpPr>
        <p:spPr/>
        <p:txBody>
          <a:bodyPr/>
          <a:lstStyle/>
          <a:p>
            <a:fld id="{2F2CCF80-A8A9-904D-AE7D-DABC895FF8D2}" type="slidenum">
              <a:rPr lang="en-US" smtClean="0"/>
              <a:t>‹#›</a:t>
            </a:fld>
            <a:endParaRPr lang="en-US"/>
          </a:p>
        </p:txBody>
      </p:sp>
    </p:spTree>
    <p:extLst>
      <p:ext uri="{BB962C8B-B14F-4D97-AF65-F5344CB8AC3E}">
        <p14:creationId xmlns:p14="http://schemas.microsoft.com/office/powerpoint/2010/main" val="1144177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0A5389-9F0E-D39C-7643-8A94D4F3BDF1}"/>
              </a:ext>
            </a:extLst>
          </p:cNvPr>
          <p:cNvSpPr>
            <a:spLocks noGrp="1"/>
          </p:cNvSpPr>
          <p:nvPr>
            <p:ph type="dt" sz="half" idx="10"/>
          </p:nvPr>
        </p:nvSpPr>
        <p:spPr/>
        <p:txBody>
          <a:bodyPr/>
          <a:lstStyle/>
          <a:p>
            <a:fld id="{16F1C8DD-3733-0142-ACD9-F4132B7F1C98}" type="datetimeFigureOut">
              <a:rPr lang="en-US" smtClean="0"/>
              <a:t>8/24/23</a:t>
            </a:fld>
            <a:endParaRPr lang="en-US"/>
          </a:p>
        </p:txBody>
      </p:sp>
      <p:sp>
        <p:nvSpPr>
          <p:cNvPr id="3" name="Footer Placeholder 2">
            <a:extLst>
              <a:ext uri="{FF2B5EF4-FFF2-40B4-BE49-F238E27FC236}">
                <a16:creationId xmlns:a16="http://schemas.microsoft.com/office/drawing/2014/main" id="{4EBBE9F7-9A99-3265-B732-4A7C941624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0F576A-2985-EEBD-78C7-C3095B81AF27}"/>
              </a:ext>
            </a:extLst>
          </p:cNvPr>
          <p:cNvSpPr>
            <a:spLocks noGrp="1"/>
          </p:cNvSpPr>
          <p:nvPr>
            <p:ph type="sldNum" sz="quarter" idx="12"/>
          </p:nvPr>
        </p:nvSpPr>
        <p:spPr/>
        <p:txBody>
          <a:bodyPr/>
          <a:lstStyle/>
          <a:p>
            <a:fld id="{2F2CCF80-A8A9-904D-AE7D-DABC895FF8D2}" type="slidenum">
              <a:rPr lang="en-US" smtClean="0"/>
              <a:t>‹#›</a:t>
            </a:fld>
            <a:endParaRPr lang="en-US"/>
          </a:p>
        </p:txBody>
      </p:sp>
    </p:spTree>
    <p:extLst>
      <p:ext uri="{BB962C8B-B14F-4D97-AF65-F5344CB8AC3E}">
        <p14:creationId xmlns:p14="http://schemas.microsoft.com/office/powerpoint/2010/main" val="112580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6E8A2-4CE4-690A-F949-1FB8782271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64A772-8031-623B-7080-92785595C0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2D4DE7-3C07-3ED6-55BE-E4328805E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5762F7-D12A-6037-4F88-4DDB6D99D906}"/>
              </a:ext>
            </a:extLst>
          </p:cNvPr>
          <p:cNvSpPr>
            <a:spLocks noGrp="1"/>
          </p:cNvSpPr>
          <p:nvPr>
            <p:ph type="dt" sz="half" idx="10"/>
          </p:nvPr>
        </p:nvSpPr>
        <p:spPr/>
        <p:txBody>
          <a:bodyPr/>
          <a:lstStyle/>
          <a:p>
            <a:fld id="{16F1C8DD-3733-0142-ACD9-F4132B7F1C98}" type="datetimeFigureOut">
              <a:rPr lang="en-US" smtClean="0"/>
              <a:t>8/24/23</a:t>
            </a:fld>
            <a:endParaRPr lang="en-US"/>
          </a:p>
        </p:txBody>
      </p:sp>
      <p:sp>
        <p:nvSpPr>
          <p:cNvPr id="6" name="Footer Placeholder 5">
            <a:extLst>
              <a:ext uri="{FF2B5EF4-FFF2-40B4-BE49-F238E27FC236}">
                <a16:creationId xmlns:a16="http://schemas.microsoft.com/office/drawing/2014/main" id="{ADA13AB2-C35B-C42C-37DB-A169E1CA76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01E17F-C943-5E4A-DF75-D7E94A8FEC2B}"/>
              </a:ext>
            </a:extLst>
          </p:cNvPr>
          <p:cNvSpPr>
            <a:spLocks noGrp="1"/>
          </p:cNvSpPr>
          <p:nvPr>
            <p:ph type="sldNum" sz="quarter" idx="12"/>
          </p:nvPr>
        </p:nvSpPr>
        <p:spPr/>
        <p:txBody>
          <a:bodyPr/>
          <a:lstStyle/>
          <a:p>
            <a:fld id="{2F2CCF80-A8A9-904D-AE7D-DABC895FF8D2}" type="slidenum">
              <a:rPr lang="en-US" smtClean="0"/>
              <a:t>‹#›</a:t>
            </a:fld>
            <a:endParaRPr lang="en-US"/>
          </a:p>
        </p:txBody>
      </p:sp>
    </p:spTree>
    <p:extLst>
      <p:ext uri="{BB962C8B-B14F-4D97-AF65-F5344CB8AC3E}">
        <p14:creationId xmlns:p14="http://schemas.microsoft.com/office/powerpoint/2010/main" val="1683025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276D-2121-5091-978D-F38DF21EC5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663D84-93D6-EAC5-2528-4CB2756A48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129A82-E7E0-97A1-F6BC-346597ABF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B1C948-6762-D3A4-7B14-4B7EF42251FF}"/>
              </a:ext>
            </a:extLst>
          </p:cNvPr>
          <p:cNvSpPr>
            <a:spLocks noGrp="1"/>
          </p:cNvSpPr>
          <p:nvPr>
            <p:ph type="dt" sz="half" idx="10"/>
          </p:nvPr>
        </p:nvSpPr>
        <p:spPr/>
        <p:txBody>
          <a:bodyPr/>
          <a:lstStyle/>
          <a:p>
            <a:fld id="{16F1C8DD-3733-0142-ACD9-F4132B7F1C98}" type="datetimeFigureOut">
              <a:rPr lang="en-US" smtClean="0"/>
              <a:t>8/24/23</a:t>
            </a:fld>
            <a:endParaRPr lang="en-US"/>
          </a:p>
        </p:txBody>
      </p:sp>
      <p:sp>
        <p:nvSpPr>
          <p:cNvPr id="6" name="Footer Placeholder 5">
            <a:extLst>
              <a:ext uri="{FF2B5EF4-FFF2-40B4-BE49-F238E27FC236}">
                <a16:creationId xmlns:a16="http://schemas.microsoft.com/office/drawing/2014/main" id="{4CF77977-7B0A-426C-CA01-C6E9DD78F1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4920CC-74B0-C9A5-6AB7-91D730D87A05}"/>
              </a:ext>
            </a:extLst>
          </p:cNvPr>
          <p:cNvSpPr>
            <a:spLocks noGrp="1"/>
          </p:cNvSpPr>
          <p:nvPr>
            <p:ph type="sldNum" sz="quarter" idx="12"/>
          </p:nvPr>
        </p:nvSpPr>
        <p:spPr/>
        <p:txBody>
          <a:bodyPr/>
          <a:lstStyle/>
          <a:p>
            <a:fld id="{2F2CCF80-A8A9-904D-AE7D-DABC895FF8D2}" type="slidenum">
              <a:rPr lang="en-US" smtClean="0"/>
              <a:t>‹#›</a:t>
            </a:fld>
            <a:endParaRPr lang="en-US"/>
          </a:p>
        </p:txBody>
      </p:sp>
    </p:spTree>
    <p:extLst>
      <p:ext uri="{BB962C8B-B14F-4D97-AF65-F5344CB8AC3E}">
        <p14:creationId xmlns:p14="http://schemas.microsoft.com/office/powerpoint/2010/main" val="4034768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BFD9FA-371C-EB5F-D256-B5789EAF63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57BFED-AFDF-3EA0-7A6D-AF2CE01841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6D1B9-0471-A105-0B8F-3570D4F938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1C8DD-3733-0142-ACD9-F4132B7F1C98}" type="datetimeFigureOut">
              <a:rPr lang="en-US" smtClean="0"/>
              <a:t>8/24/23</a:t>
            </a:fld>
            <a:endParaRPr lang="en-US"/>
          </a:p>
        </p:txBody>
      </p:sp>
      <p:sp>
        <p:nvSpPr>
          <p:cNvPr id="5" name="Footer Placeholder 4">
            <a:extLst>
              <a:ext uri="{FF2B5EF4-FFF2-40B4-BE49-F238E27FC236}">
                <a16:creationId xmlns:a16="http://schemas.microsoft.com/office/drawing/2014/main" id="{9DBF4008-ADAD-996E-0B01-C3F12A9DE0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7766C9-FB7A-EBAB-5806-1C946EE72C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CCF80-A8A9-904D-AE7D-DABC895FF8D2}" type="slidenum">
              <a:rPr lang="en-US" smtClean="0"/>
              <a:t>‹#›</a:t>
            </a:fld>
            <a:endParaRPr lang="en-US"/>
          </a:p>
        </p:txBody>
      </p:sp>
    </p:spTree>
    <p:extLst>
      <p:ext uri="{BB962C8B-B14F-4D97-AF65-F5344CB8AC3E}">
        <p14:creationId xmlns:p14="http://schemas.microsoft.com/office/powerpoint/2010/main" val="3562847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32.png"/><Relationship Id="rId18" Type="http://schemas.openxmlformats.org/officeDocument/2006/relationships/image" Target="../media/image291.png"/><Relationship Id="rId3" Type="http://schemas.openxmlformats.org/officeDocument/2006/relationships/image" Target="../media/image3.tiff"/><Relationship Id="rId21" Type="http://schemas.openxmlformats.org/officeDocument/2006/relationships/image" Target="../media/image138.png"/><Relationship Id="rId7" Type="http://schemas.openxmlformats.org/officeDocument/2006/relationships/image" Target="../media/image129.png"/><Relationship Id="rId12" Type="http://schemas.openxmlformats.org/officeDocument/2006/relationships/image" Target="../media/image131.png"/><Relationship Id="rId17" Type="http://schemas.openxmlformats.org/officeDocument/2006/relationships/image" Target="../media/image135.png"/><Relationship Id="rId2" Type="http://schemas.openxmlformats.org/officeDocument/2006/relationships/notesSlide" Target="../notesSlides/notesSlide10.xml"/><Relationship Id="rId16" Type="http://schemas.openxmlformats.org/officeDocument/2006/relationships/image" Target="../media/image38.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130.png"/><Relationship Id="rId5" Type="http://schemas.openxmlformats.org/officeDocument/2006/relationships/image" Target="../media/image35.png"/><Relationship Id="rId15" Type="http://schemas.openxmlformats.org/officeDocument/2006/relationships/image" Target="../media/image29.png"/><Relationship Id="rId19" Type="http://schemas.openxmlformats.org/officeDocument/2006/relationships/image" Target="../media/image30.png"/><Relationship Id="rId4" Type="http://schemas.openxmlformats.org/officeDocument/2006/relationships/image" Target="../media/image4.tiff"/><Relationship Id="rId9" Type="http://schemas.openxmlformats.org/officeDocument/2006/relationships/image" Target="../media/image36.png"/><Relationship Id="rId14" Type="http://schemas.openxmlformats.org/officeDocument/2006/relationships/image" Target="../media/image133.png"/><Relationship Id="rId22" Type="http://schemas.openxmlformats.org/officeDocument/2006/relationships/image" Target="../media/image31.png"/></Relationships>
</file>

<file path=ppt/slides/_rels/slide11.xml.rels><?xml version="1.0" encoding="UTF-8" standalone="yes"?>
<Relationships xmlns="http://schemas.openxmlformats.org/package/2006/relationships"><Relationship Id="rId18" Type="http://schemas.openxmlformats.org/officeDocument/2006/relationships/image" Target="../media/image119.png"/><Relationship Id="rId3" Type="http://schemas.openxmlformats.org/officeDocument/2006/relationships/image" Target="../media/image3.tiff"/><Relationship Id="rId21" Type="http://schemas.openxmlformats.org/officeDocument/2006/relationships/image" Target="../media/image310.png"/><Relationship Id="rId7" Type="http://schemas.openxmlformats.org/officeDocument/2006/relationships/image" Target="../media/image108.png"/><Relationship Id="rId12" Type="http://schemas.openxmlformats.org/officeDocument/2006/relationships/image" Target="../media/image290.png"/><Relationship Id="rId17" Type="http://schemas.openxmlformats.org/officeDocument/2006/relationships/image" Target="../media/image42.png"/><Relationship Id="rId2" Type="http://schemas.openxmlformats.org/officeDocument/2006/relationships/notesSlide" Target="../notesSlides/notesSlide11.xml"/><Relationship Id="rId16" Type="http://schemas.openxmlformats.org/officeDocument/2006/relationships/image" Target="../media/image141.png"/><Relationship Id="rId20" Type="http://schemas.openxmlformats.org/officeDocument/2006/relationships/image" Target="../media/image300.png"/><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41.png"/><Relationship Id="rId5" Type="http://schemas.openxmlformats.org/officeDocument/2006/relationships/image" Target="../media/image40.png"/><Relationship Id="rId15" Type="http://schemas.openxmlformats.org/officeDocument/2006/relationships/image" Target="../media/image116.png"/><Relationship Id="rId10" Type="http://schemas.openxmlformats.org/officeDocument/2006/relationships/image" Target="../media/image139.png"/><Relationship Id="rId19" Type="http://schemas.openxmlformats.org/officeDocument/2006/relationships/image" Target="../media/image120.png"/><Relationship Id="rId4" Type="http://schemas.openxmlformats.org/officeDocument/2006/relationships/image" Target="../media/image4.tiff"/><Relationship Id="rId9" Type="http://schemas.openxmlformats.org/officeDocument/2006/relationships/image" Target="../media/image110.png"/><Relationship Id="rId14" Type="http://schemas.openxmlformats.org/officeDocument/2006/relationships/image" Target="../media/image115.png"/><Relationship Id="rId22"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176.png"/><Relationship Id="rId7" Type="http://schemas.openxmlformats.org/officeDocument/2006/relationships/image" Target="../media/image18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178.png"/><Relationship Id="rId4" Type="http://schemas.openxmlformats.org/officeDocument/2006/relationships/image" Target="../media/image177.png"/><Relationship Id="rId9" Type="http://schemas.openxmlformats.org/officeDocument/2006/relationships/image" Target="../media/image18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openxmlformats.org/officeDocument/2006/relationships/image" Target="../media/image54.png"/><Relationship Id="rId18" Type="http://schemas.openxmlformats.org/officeDocument/2006/relationships/image" Target="../media/image59.png"/><Relationship Id="rId3" Type="http://schemas.openxmlformats.org/officeDocument/2006/relationships/image" Target="../media/image33.png"/><Relationship Id="rId21" Type="http://schemas.openxmlformats.org/officeDocument/2006/relationships/image" Target="../media/image62.png"/><Relationship Id="rId7" Type="http://schemas.openxmlformats.org/officeDocument/2006/relationships/image" Target="../media/image47.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notesSlide" Target="../notesSlides/notesSlide14.xml"/><Relationship Id="rId16" Type="http://schemas.openxmlformats.org/officeDocument/2006/relationships/image" Target="../media/image57.png"/><Relationship Id="rId20"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331.png"/><Relationship Id="rId5" Type="http://schemas.openxmlformats.org/officeDocument/2006/relationships/image" Target="../media/image45.png"/><Relationship Id="rId15" Type="http://schemas.openxmlformats.org/officeDocument/2006/relationships/image" Target="../media/image56.png"/><Relationship Id="rId10" Type="http://schemas.openxmlformats.org/officeDocument/2006/relationships/image" Target="../media/image50.png"/><Relationship Id="rId19" Type="http://schemas.openxmlformats.org/officeDocument/2006/relationships/image" Target="../media/image60.png"/><Relationship Id="rId4" Type="http://schemas.openxmlformats.org/officeDocument/2006/relationships/image" Target="../media/image440.png"/><Relationship Id="rId9" Type="http://schemas.openxmlformats.org/officeDocument/2006/relationships/image" Target="../media/image49.png"/><Relationship Id="rId1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330.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1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80.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37.png"/><Relationship Id="rId2" Type="http://schemas.openxmlformats.org/officeDocument/2006/relationships/notesSlide" Target="../notesSlides/notesSlide17.xml"/><Relationship Id="rId16"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34.png"/><Relationship Id="rId5" Type="http://schemas.openxmlformats.org/officeDocument/2006/relationships/image" Target="../media/image65.png"/><Relationship Id="rId15" Type="http://schemas.openxmlformats.org/officeDocument/2006/relationships/image" Target="../media/image78.png"/><Relationship Id="rId10" Type="http://schemas.openxmlformats.org/officeDocument/2006/relationships/image" Target="../media/image75.png"/><Relationship Id="rId4" Type="http://schemas.openxmlformats.org/officeDocument/2006/relationships/image" Target="../media/image64.png"/><Relationship Id="rId9" Type="http://schemas.openxmlformats.org/officeDocument/2006/relationships/image" Target="../media/image74.png"/><Relationship Id="rId14" Type="http://schemas.openxmlformats.org/officeDocument/2006/relationships/image" Target="../media/image76.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9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5.png"/><Relationship Id="rId4" Type="http://schemas.openxmlformats.org/officeDocument/2006/relationships/image" Target="../media/image8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tiff"/><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tiff"/><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21.xml.rels><?xml version="1.0" encoding="UTF-8" standalone="yes"?>
<Relationships xmlns="http://schemas.openxmlformats.org/package/2006/relationships"><Relationship Id="rId3" Type="http://schemas.openxmlformats.org/officeDocument/2006/relationships/image" Target="../media/image8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7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0.png"/><Relationship Id="rId4" Type="http://schemas.openxmlformats.org/officeDocument/2006/relationships/image" Target="../media/image880.png"/></Relationships>
</file>

<file path=ppt/slides/_rels/slide24.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2.png"/><Relationship Id="rId18" Type="http://schemas.openxmlformats.org/officeDocument/2006/relationships/image" Target="../media/image119.png"/><Relationship Id="rId3" Type="http://schemas.openxmlformats.org/officeDocument/2006/relationships/image" Target="../media/image3.tiff"/><Relationship Id="rId21" Type="http://schemas.openxmlformats.org/officeDocument/2006/relationships/image" Target="../media/image218.png"/><Relationship Id="rId7" Type="http://schemas.openxmlformats.org/officeDocument/2006/relationships/image" Target="../media/image108.png"/><Relationship Id="rId12" Type="http://schemas.openxmlformats.org/officeDocument/2006/relationships/image" Target="../media/image370.png"/><Relationship Id="rId17" Type="http://schemas.openxmlformats.org/officeDocument/2006/relationships/image" Target="../media/image142.png"/><Relationship Id="rId2" Type="http://schemas.openxmlformats.org/officeDocument/2006/relationships/notesSlide" Target="../notesSlides/notesSlide23.xml"/><Relationship Id="rId16" Type="http://schemas.openxmlformats.org/officeDocument/2006/relationships/image" Target="../media/image141.png"/><Relationship Id="rId20" Type="http://schemas.openxmlformats.org/officeDocument/2006/relationships/image" Target="../media/image217.png"/><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109.png"/><Relationship Id="rId5" Type="http://schemas.openxmlformats.org/officeDocument/2006/relationships/image" Target="../media/image104.png"/><Relationship Id="rId15" Type="http://schemas.openxmlformats.org/officeDocument/2006/relationships/image" Target="../media/image116.png"/><Relationship Id="rId10" Type="http://schemas.openxmlformats.org/officeDocument/2006/relationships/image" Target="../media/image139.png"/><Relationship Id="rId19" Type="http://schemas.openxmlformats.org/officeDocument/2006/relationships/image" Target="../media/image120.png"/><Relationship Id="rId4" Type="http://schemas.openxmlformats.org/officeDocument/2006/relationships/image" Target="../media/image4.tiff"/><Relationship Id="rId9" Type="http://schemas.openxmlformats.org/officeDocument/2006/relationships/image" Target="../media/image110.png"/><Relationship Id="rId14" Type="http://schemas.openxmlformats.org/officeDocument/2006/relationships/image" Target="../media/image2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3.tiff"/><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4.tiff"/><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18/10/relationships/comments" Target="../comments/modernComment_110_C4730208.xml"/><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0.png"/><Relationship Id="rId11" Type="http://schemas.openxmlformats.org/officeDocument/2006/relationships/image" Target="../media/image27.png"/><Relationship Id="rId5" Type="http://schemas.openxmlformats.org/officeDocument/2006/relationships/image" Target="../media/image4.tiff"/><Relationship Id="rId10" Type="http://schemas.openxmlformats.org/officeDocument/2006/relationships/image" Target="../media/image260.png"/><Relationship Id="rId4" Type="http://schemas.openxmlformats.org/officeDocument/2006/relationships/image" Target="../media/image3.tiff"/><Relationship Id="rId9" Type="http://schemas.openxmlformats.org/officeDocument/2006/relationships/image" Target="../media/image86.png"/></Relationships>
</file>

<file path=ppt/slides/_rels/slide8.xml.rels><?xml version="1.0" encoding="UTF-8" standalone="yes"?>
<Relationships xmlns="http://schemas.openxmlformats.org/package/2006/relationships"><Relationship Id="rId8" Type="http://schemas.openxmlformats.org/officeDocument/2006/relationships/image" Target="../media/image84.png"/><Relationship Id="rId3" Type="http://schemas.microsoft.com/office/2018/10/relationships/comments" Target="../comments/modernComment_12E_D37EAA92.xml"/><Relationship Id="rId7" Type="http://schemas.openxmlformats.org/officeDocument/2006/relationships/image" Target="../media/image83.png"/><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0.png"/><Relationship Id="rId11" Type="http://schemas.openxmlformats.org/officeDocument/2006/relationships/image" Target="../media/image28.png"/><Relationship Id="rId5" Type="http://schemas.openxmlformats.org/officeDocument/2006/relationships/image" Target="../media/image4.tiff"/><Relationship Id="rId10" Type="http://schemas.openxmlformats.org/officeDocument/2006/relationships/image" Target="../media/image86.png"/><Relationship Id="rId4" Type="http://schemas.openxmlformats.org/officeDocument/2006/relationships/image" Target="../media/image3.tiff"/><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AFB839-7360-016B-37BB-385A34E0624F}"/>
              </a:ext>
            </a:extLst>
          </p:cNvPr>
          <p:cNvSpPr/>
          <p:nvPr/>
        </p:nvSpPr>
        <p:spPr>
          <a:xfrm>
            <a:off x="1111674" y="1041400"/>
            <a:ext cx="10104120" cy="2387600"/>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3159F9-3099-B7F6-BB60-BA363CC59DFC}"/>
              </a:ext>
            </a:extLst>
          </p:cNvPr>
          <p:cNvSpPr>
            <a:spLocks noGrp="1"/>
          </p:cNvSpPr>
          <p:nvPr>
            <p:ph type="ctrTitle"/>
          </p:nvPr>
        </p:nvSpPr>
        <p:spPr>
          <a:xfrm>
            <a:off x="1511808" y="620776"/>
            <a:ext cx="9144000" cy="2387600"/>
          </a:xfrm>
        </p:spPr>
        <p:txBody>
          <a:bodyPr>
            <a:normAutofit fontScale="90000"/>
          </a:bodyPr>
          <a:lstStyle/>
          <a:p>
            <a:r>
              <a:rPr lang="en-US" dirty="0">
                <a:solidFill>
                  <a:schemeClr val="accent5"/>
                </a:solidFill>
              </a:rPr>
              <a:t>Succinct Arguments for RAM Programs via Projection Codes</a:t>
            </a:r>
          </a:p>
        </p:txBody>
      </p:sp>
      <p:sp>
        <p:nvSpPr>
          <p:cNvPr id="3" name="Subtitle 2">
            <a:extLst>
              <a:ext uri="{FF2B5EF4-FFF2-40B4-BE49-F238E27FC236}">
                <a16:creationId xmlns:a16="http://schemas.microsoft.com/office/drawing/2014/main" id="{48436EAB-300F-6691-F40D-4B10427C5EEE}"/>
              </a:ext>
            </a:extLst>
          </p:cNvPr>
          <p:cNvSpPr>
            <a:spLocks noGrp="1"/>
          </p:cNvSpPr>
          <p:nvPr>
            <p:ph type="subTitle" idx="1"/>
          </p:nvPr>
        </p:nvSpPr>
        <p:spPr>
          <a:xfrm>
            <a:off x="1857632" y="3849624"/>
            <a:ext cx="9144000" cy="772254"/>
          </a:xfrm>
        </p:spPr>
        <p:txBody>
          <a:bodyPr>
            <a:normAutofit/>
          </a:bodyPr>
          <a:lstStyle/>
          <a:p>
            <a:r>
              <a:rPr lang="en-US" sz="3600" dirty="0"/>
              <a:t>Yuval </a:t>
            </a:r>
            <a:r>
              <a:rPr lang="en-US" sz="3600" dirty="0" err="1"/>
              <a:t>Ishai</a:t>
            </a:r>
            <a:r>
              <a:rPr lang="en-US" sz="3600" dirty="0"/>
              <a:t>	</a:t>
            </a:r>
            <a:r>
              <a:rPr lang="en-US" sz="3600" dirty="0" err="1"/>
              <a:t>Rafail</a:t>
            </a:r>
            <a:r>
              <a:rPr lang="en-US" sz="3600" dirty="0"/>
              <a:t> Ostrovsky 	</a:t>
            </a:r>
            <a:r>
              <a:rPr lang="en-US" sz="3600" dirty="0">
                <a:solidFill>
                  <a:schemeClr val="accent5"/>
                </a:solidFill>
              </a:rPr>
              <a:t>Akash Shah</a:t>
            </a:r>
          </a:p>
        </p:txBody>
      </p:sp>
      <p:pic>
        <p:nvPicPr>
          <p:cNvPr id="6" name="Picture 5">
            <a:extLst>
              <a:ext uri="{FF2B5EF4-FFF2-40B4-BE49-F238E27FC236}">
                <a16:creationId xmlns:a16="http://schemas.microsoft.com/office/drawing/2014/main" id="{B44B7E53-270E-B0DC-25DA-A2B0A5A6C838}"/>
              </a:ext>
            </a:extLst>
          </p:cNvPr>
          <p:cNvPicPr>
            <a:picLocks noChangeAspect="1"/>
          </p:cNvPicPr>
          <p:nvPr/>
        </p:nvPicPr>
        <p:blipFill>
          <a:blip r:embed="rId3"/>
          <a:stretch>
            <a:fillRect/>
          </a:stretch>
        </p:blipFill>
        <p:spPr>
          <a:xfrm>
            <a:off x="7255548" y="5042502"/>
            <a:ext cx="1924707" cy="903329"/>
          </a:xfrm>
          <a:prstGeom prst="rect">
            <a:avLst/>
          </a:prstGeom>
        </p:spPr>
      </p:pic>
      <p:pic>
        <p:nvPicPr>
          <p:cNvPr id="1026" name="Picture 2" descr="Technion - Israel Institute of Technology, Israel (project coordinator) -  NanoPack">
            <a:extLst>
              <a:ext uri="{FF2B5EF4-FFF2-40B4-BE49-F238E27FC236}">
                <a16:creationId xmlns:a16="http://schemas.microsoft.com/office/drawing/2014/main" id="{13B3F6D1-504E-55AF-1ED4-09A6C33563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543" y="4952842"/>
            <a:ext cx="1924707" cy="108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612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316E-720B-65E7-F547-D91CDE9E023E}"/>
              </a:ext>
            </a:extLst>
          </p:cNvPr>
          <p:cNvSpPr>
            <a:spLocks noGrp="1"/>
          </p:cNvSpPr>
          <p:nvPr>
            <p:ph type="title"/>
          </p:nvPr>
        </p:nvSpPr>
        <p:spPr>
          <a:xfrm>
            <a:off x="61883" y="-374334"/>
            <a:ext cx="12192000" cy="1325563"/>
          </a:xfrm>
        </p:spPr>
        <p:txBody>
          <a:bodyPr>
            <a:normAutofit/>
          </a:bodyPr>
          <a:lstStyle/>
          <a:p>
            <a:pPr algn="ctr"/>
            <a:r>
              <a:rPr lang="en-US" sz="3200" dirty="0"/>
              <a:t>Succinct Arguments for Sets</a:t>
            </a:r>
          </a:p>
        </p:txBody>
      </p:sp>
      <p:pic>
        <p:nvPicPr>
          <p:cNvPr id="5" name="Picture 4">
            <a:extLst>
              <a:ext uri="{FF2B5EF4-FFF2-40B4-BE49-F238E27FC236}">
                <a16:creationId xmlns:a16="http://schemas.microsoft.com/office/drawing/2014/main" id="{CE8683E2-0F95-29F0-AA7D-3F1FA3B9A786}"/>
              </a:ext>
            </a:extLst>
          </p:cNvPr>
          <p:cNvPicPr>
            <a:picLocks noChangeAspect="1"/>
          </p:cNvPicPr>
          <p:nvPr/>
        </p:nvPicPr>
        <p:blipFill>
          <a:blip r:embed="rId3"/>
          <a:stretch>
            <a:fillRect/>
          </a:stretch>
        </p:blipFill>
        <p:spPr>
          <a:xfrm>
            <a:off x="94769" y="2128394"/>
            <a:ext cx="856331" cy="1089325"/>
          </a:xfrm>
          <a:prstGeom prst="rect">
            <a:avLst/>
          </a:prstGeom>
        </p:spPr>
      </p:pic>
      <p:pic>
        <p:nvPicPr>
          <p:cNvPr id="7" name="Content Placeholder 5">
            <a:extLst>
              <a:ext uri="{FF2B5EF4-FFF2-40B4-BE49-F238E27FC236}">
                <a16:creationId xmlns:a16="http://schemas.microsoft.com/office/drawing/2014/main" id="{EF2482AE-F912-40D7-44D8-D14A84BE55F7}"/>
              </a:ext>
            </a:extLst>
          </p:cNvPr>
          <p:cNvPicPr>
            <a:picLocks noGrp="1" noChangeAspect="1"/>
          </p:cNvPicPr>
          <p:nvPr>
            <p:ph idx="1"/>
          </p:nvPr>
        </p:nvPicPr>
        <p:blipFill>
          <a:blip r:embed="rId4"/>
          <a:stretch>
            <a:fillRect/>
          </a:stretch>
        </p:blipFill>
        <p:spPr>
          <a:xfrm>
            <a:off x="11125788" y="2153979"/>
            <a:ext cx="896102" cy="1066788"/>
          </a:xfrm>
          <a:prstGeom prst="rect">
            <a:avLst/>
          </a:prstGeom>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0CD8157-D29B-5DB1-5287-544CFFF75445}"/>
                  </a:ext>
                </a:extLst>
              </p:cNvPr>
              <p:cNvSpPr/>
              <p:nvPr/>
            </p:nvSpPr>
            <p:spPr>
              <a:xfrm>
                <a:off x="1106960" y="1798527"/>
                <a:ext cx="2714594" cy="8684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400" dirty="0"/>
                  <a:t>Input: </a:t>
                </a:r>
              </a:p>
              <a:p>
                <a:pPr marL="285750" indent="-285750">
                  <a:buFont typeface="Arial" panose="020B0604020202020204" pitchFamily="34" charset="0"/>
                  <a:buChar char="•"/>
                </a:pPr>
                <a:r>
                  <a:rPr lang="en-US" sz="1400" dirty="0"/>
                  <a:t>Description of NP Relation </a:t>
                </a:r>
                <a14:m>
                  <m:oMath xmlns:m="http://schemas.openxmlformats.org/officeDocument/2006/math">
                    <m:r>
                      <a:rPr lang="en-US" sz="1400" i="1" dirty="0">
                        <a:latin typeface="Cambria Math" panose="02040503050406030204" pitchFamily="18" charset="0"/>
                      </a:rPr>
                      <m:t>𝑅</m:t>
                    </m:r>
                  </m:oMath>
                </a14:m>
                <a:endParaRPr lang="en-US" sz="1400" baseline="-25000" dirty="0"/>
              </a:p>
              <a:p>
                <a:pPr marL="285750" indent="-285750">
                  <a:buFont typeface="Arial" panose="020B0604020202020204" pitchFamily="34" charset="0"/>
                  <a:buChar char="•"/>
                </a:pPr>
                <a:r>
                  <a:rPr lang="en-US" sz="1400" dirty="0"/>
                  <a:t>Description of Set </a:t>
                </a:r>
                <a14:m>
                  <m:oMath xmlns:m="http://schemas.openxmlformats.org/officeDocument/2006/math">
                    <m:r>
                      <a:rPr lang="en-US" sz="1400" i="1" dirty="0">
                        <a:latin typeface="Cambria Math" panose="02040503050406030204" pitchFamily="18" charset="0"/>
                      </a:rPr>
                      <m:t>𝑠</m:t>
                    </m:r>
                  </m:oMath>
                </a14:m>
                <a:endParaRPr lang="en-US" sz="1400" baseline="-25000" dirty="0"/>
              </a:p>
              <a:p>
                <a:pPr marL="285750" indent="-285750">
                  <a:buFont typeface="Arial" panose="020B0604020202020204" pitchFamily="34" charset="0"/>
                  <a:buChar char="•"/>
                </a:pPr>
                <a:r>
                  <a:rPr lang="en-US" sz="1400" dirty="0"/>
                  <a:t>Witness </a:t>
                </a:r>
                <a14:m>
                  <m:oMath xmlns:m="http://schemas.openxmlformats.org/officeDocument/2006/math">
                    <m:r>
                      <a:rPr lang="en-US" sz="1400" i="1" dirty="0">
                        <a:latin typeface="Cambria Math" panose="02040503050406030204" pitchFamily="18" charset="0"/>
                      </a:rPr>
                      <m:t>𝑤</m:t>
                    </m:r>
                  </m:oMath>
                </a14:m>
                <a:endParaRPr lang="en-US" sz="1400" baseline="-25000" dirty="0"/>
              </a:p>
            </p:txBody>
          </p:sp>
        </mc:Choice>
        <mc:Fallback xmlns="">
          <p:sp>
            <p:nvSpPr>
              <p:cNvPr id="11" name="Rectangle 10">
                <a:extLst>
                  <a:ext uri="{FF2B5EF4-FFF2-40B4-BE49-F238E27FC236}">
                    <a16:creationId xmlns:a16="http://schemas.microsoft.com/office/drawing/2014/main" id="{A0CD8157-D29B-5DB1-5287-544CFFF75445}"/>
                  </a:ext>
                </a:extLst>
              </p:cNvPr>
              <p:cNvSpPr>
                <a:spLocks noRot="1" noChangeAspect="1" noMove="1" noResize="1" noEditPoints="1" noAdjustHandles="1" noChangeArrowheads="1" noChangeShapeType="1" noTextEdit="1"/>
              </p:cNvSpPr>
              <p:nvPr/>
            </p:nvSpPr>
            <p:spPr>
              <a:xfrm>
                <a:off x="1106960" y="1798527"/>
                <a:ext cx="2714594" cy="868462"/>
              </a:xfrm>
              <a:prstGeom prst="rect">
                <a:avLst/>
              </a:prstGeom>
              <a:blipFill>
                <a:blip r:embed="rId5"/>
                <a:stretch>
                  <a:fillRect l="-463" t="-5714" b="-11429"/>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B84EDAEF-B6FE-E07F-D19C-E57600C37E83}"/>
              </a:ext>
            </a:extLst>
          </p:cNvPr>
          <p:cNvSpPr txBox="1"/>
          <p:nvPr/>
        </p:nvSpPr>
        <p:spPr>
          <a:xfrm>
            <a:off x="5320269" y="1172385"/>
            <a:ext cx="1427955" cy="369332"/>
          </a:xfrm>
          <a:prstGeom prst="rect">
            <a:avLst/>
          </a:prstGeom>
          <a:noFill/>
        </p:spPr>
        <p:txBody>
          <a:bodyPr wrap="none" rtlCol="0">
            <a:spAutoFit/>
          </a:bodyPr>
          <a:lstStyle/>
          <a:p>
            <a:r>
              <a:rPr lang="en-US" u="sng" dirty="0"/>
              <a:t>Offline Phase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1F685FD-FA22-6AE3-3984-873ACFF02622}"/>
                  </a:ext>
                </a:extLst>
              </p:cNvPr>
              <p:cNvSpPr txBox="1"/>
              <p:nvPr/>
            </p:nvSpPr>
            <p:spPr>
              <a:xfrm>
                <a:off x="1663045" y="379102"/>
                <a:ext cx="1028615" cy="338554"/>
              </a:xfrm>
              <a:prstGeom prst="rect">
                <a:avLst/>
              </a:prstGeom>
              <a:noFill/>
            </p:spPr>
            <p:txBody>
              <a:bodyPr wrap="none" rtlCol="0">
                <a:spAutoFit/>
              </a:bodyPr>
              <a:lstStyle/>
              <a:p>
                <a:r>
                  <a:rPr lang="en-US" sz="1400" dirty="0"/>
                  <a:t>Database</a:t>
                </a:r>
                <a:r>
                  <a:rPr lang="en-US" sz="1600" dirty="0"/>
                  <a:t> </a:t>
                </a:r>
                <a14:m>
                  <m:oMath xmlns:m="http://schemas.openxmlformats.org/officeDocument/2006/math">
                    <m:r>
                      <a:rPr lang="en-US" sz="1600" i="1" dirty="0" smtClean="0">
                        <a:latin typeface="Cambria Math" panose="02040503050406030204" pitchFamily="18" charset="0"/>
                      </a:rPr>
                      <m:t>𝑥</m:t>
                    </m:r>
                  </m:oMath>
                </a14:m>
                <a:endParaRPr lang="en-US" sz="1600" dirty="0"/>
              </a:p>
            </p:txBody>
          </p:sp>
        </mc:Choice>
        <mc:Fallback xmlns="">
          <p:sp>
            <p:nvSpPr>
              <p:cNvPr id="4" name="TextBox 3">
                <a:extLst>
                  <a:ext uri="{FF2B5EF4-FFF2-40B4-BE49-F238E27FC236}">
                    <a16:creationId xmlns:a16="http://schemas.microsoft.com/office/drawing/2014/main" id="{21F685FD-FA22-6AE3-3984-873ACFF02622}"/>
                  </a:ext>
                </a:extLst>
              </p:cNvPr>
              <p:cNvSpPr txBox="1">
                <a:spLocks noRot="1" noChangeAspect="1" noMove="1" noResize="1" noEditPoints="1" noAdjustHandles="1" noChangeArrowheads="1" noChangeShapeType="1" noTextEdit="1"/>
              </p:cNvSpPr>
              <p:nvPr/>
            </p:nvSpPr>
            <p:spPr>
              <a:xfrm>
                <a:off x="1663045" y="379102"/>
                <a:ext cx="1028615" cy="338554"/>
              </a:xfrm>
              <a:prstGeom prst="rect">
                <a:avLst/>
              </a:prstGeom>
              <a:blipFill>
                <a:blip r:embed="rId6"/>
                <a:stretch>
                  <a:fillRect l="-2439"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A70053F-C578-7156-E7D3-5E907E1A06C0}"/>
                  </a:ext>
                </a:extLst>
              </p:cNvPr>
              <p:cNvSpPr txBox="1"/>
              <p:nvPr/>
            </p:nvSpPr>
            <p:spPr>
              <a:xfrm>
                <a:off x="5461654" y="1594214"/>
                <a:ext cx="1135159" cy="338554"/>
              </a:xfrm>
              <a:prstGeom prst="rect">
                <a:avLst/>
              </a:prstGeom>
              <a:solidFill>
                <a:schemeClr val="accent5"/>
              </a:solidFill>
              <a:ln>
                <a:solidFill>
                  <a:schemeClr val="dk1"/>
                </a:solidFill>
              </a:ln>
            </p:spPr>
            <p:txBody>
              <a:bodyPr wrap="square" rtlCol="0">
                <a:spAutoFit/>
              </a:bodyPr>
              <a:lstStyle/>
              <a:p>
                <a:r>
                  <a:rPr lang="en-US" sz="1600" dirty="0"/>
                  <a:t>Commit(</a:t>
                </a:r>
                <a14:m>
                  <m:oMath xmlns:m="http://schemas.openxmlformats.org/officeDocument/2006/math">
                    <m:r>
                      <a:rPr lang="en-US" sz="1600" b="0" i="1" dirty="0" smtClean="0">
                        <a:latin typeface="Cambria Math" panose="02040503050406030204" pitchFamily="18" charset="0"/>
                      </a:rPr>
                      <m:t>𝑥</m:t>
                    </m:r>
                    <m:r>
                      <a:rPr lang="en-US" sz="1600" b="0" i="1" dirty="0" smtClean="0">
                        <a:latin typeface="Cambria Math" panose="02040503050406030204" pitchFamily="18" charset="0"/>
                      </a:rPr>
                      <m:t>)</m:t>
                    </m:r>
                  </m:oMath>
                </a14:m>
                <a:endParaRPr lang="en-US" sz="1600" dirty="0"/>
              </a:p>
            </p:txBody>
          </p:sp>
        </mc:Choice>
        <mc:Fallback xmlns="">
          <p:sp>
            <p:nvSpPr>
              <p:cNvPr id="6" name="TextBox 5">
                <a:extLst>
                  <a:ext uri="{FF2B5EF4-FFF2-40B4-BE49-F238E27FC236}">
                    <a16:creationId xmlns:a16="http://schemas.microsoft.com/office/drawing/2014/main" id="{AA70053F-C578-7156-E7D3-5E907E1A06C0}"/>
                  </a:ext>
                </a:extLst>
              </p:cNvPr>
              <p:cNvSpPr txBox="1">
                <a:spLocks noRot="1" noChangeAspect="1" noMove="1" noResize="1" noEditPoints="1" noAdjustHandles="1" noChangeArrowheads="1" noChangeShapeType="1" noTextEdit="1"/>
              </p:cNvSpPr>
              <p:nvPr/>
            </p:nvSpPr>
            <p:spPr>
              <a:xfrm>
                <a:off x="5461654" y="1594214"/>
                <a:ext cx="1135159" cy="338554"/>
              </a:xfrm>
              <a:prstGeom prst="rect">
                <a:avLst/>
              </a:prstGeom>
              <a:blipFill>
                <a:blip r:embed="rId7"/>
                <a:stretch>
                  <a:fillRect l="-2198" t="-3571" b="-17857"/>
                </a:stretch>
              </a:blipFill>
              <a:ln>
                <a:solidFill>
                  <a:schemeClr val="dk1"/>
                </a:solidFill>
              </a:ln>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93659B81-AEBF-2BEA-394D-3EE8C1D0AF4A}"/>
              </a:ext>
            </a:extLst>
          </p:cNvPr>
          <p:cNvCxnSpPr/>
          <p:nvPr/>
        </p:nvCxnSpPr>
        <p:spPr>
          <a:xfrm>
            <a:off x="4704464" y="2063573"/>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36A552AD-3AB0-5DB0-0F94-9E53895B713B}"/>
              </a:ext>
            </a:extLst>
          </p:cNvPr>
          <p:cNvSpPr txBox="1"/>
          <p:nvPr/>
        </p:nvSpPr>
        <p:spPr>
          <a:xfrm>
            <a:off x="5390516" y="2230042"/>
            <a:ext cx="1410964" cy="369332"/>
          </a:xfrm>
          <a:prstGeom prst="rect">
            <a:avLst/>
          </a:prstGeom>
          <a:noFill/>
        </p:spPr>
        <p:txBody>
          <a:bodyPr wrap="none" rtlCol="0">
            <a:spAutoFit/>
          </a:bodyPr>
          <a:lstStyle/>
          <a:p>
            <a:r>
              <a:rPr lang="en-US" u="sng" dirty="0"/>
              <a:t>Online Phase</a:t>
            </a:r>
          </a:p>
        </p:txBody>
      </p:sp>
      <p:sp>
        <p:nvSpPr>
          <p:cNvPr id="42" name="Right Brace 41">
            <a:extLst>
              <a:ext uri="{FF2B5EF4-FFF2-40B4-BE49-F238E27FC236}">
                <a16:creationId xmlns:a16="http://schemas.microsoft.com/office/drawing/2014/main" id="{F4B1FB2A-4D78-8773-26D8-7C5C7193C130}"/>
              </a:ext>
            </a:extLst>
          </p:cNvPr>
          <p:cNvSpPr/>
          <p:nvPr/>
        </p:nvSpPr>
        <p:spPr>
          <a:xfrm rot="16200000">
            <a:off x="2342346" y="-1020682"/>
            <a:ext cx="87962" cy="3423514"/>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6EC931C-7F98-6CDD-845C-EE863B9E2D32}"/>
                  </a:ext>
                </a:extLst>
              </p:cNvPr>
              <p:cNvSpPr txBox="1"/>
              <p:nvPr/>
            </p:nvSpPr>
            <p:spPr>
              <a:xfrm>
                <a:off x="2546682" y="402308"/>
                <a:ext cx="738344" cy="307777"/>
              </a:xfrm>
              <a:prstGeom prst="rect">
                <a:avLst/>
              </a:prstGeom>
              <a:noFill/>
            </p:spPr>
            <p:txBody>
              <a:bodyPr wrap="none" rtlCol="0">
                <a:spAutoFit/>
              </a:bodyPr>
              <a:lstStyle/>
              <a:p>
                <a:r>
                  <a:rPr lang="en-US" sz="1400" dirty="0"/>
                  <a:t>(Size </a:t>
                </a:r>
                <a14:m>
                  <m:oMath xmlns:m="http://schemas.openxmlformats.org/officeDocument/2006/math">
                    <m:r>
                      <a:rPr lang="en-US" sz="1400" i="1" dirty="0" smtClean="0">
                        <a:latin typeface="Cambria Math" panose="02040503050406030204" pitchFamily="18" charset="0"/>
                      </a:rPr>
                      <m:t>𝑛</m:t>
                    </m:r>
                    <m:r>
                      <a:rPr lang="en-US" sz="1400" b="0" i="1" dirty="0" smtClean="0">
                        <a:latin typeface="Cambria Math" panose="02040503050406030204" pitchFamily="18" charset="0"/>
                      </a:rPr>
                      <m:t>)</m:t>
                    </m:r>
                  </m:oMath>
                </a14:m>
                <a:endParaRPr lang="en-US" sz="1400" dirty="0"/>
              </a:p>
            </p:txBody>
          </p:sp>
        </mc:Choice>
        <mc:Fallback xmlns="">
          <p:sp>
            <p:nvSpPr>
              <p:cNvPr id="43" name="TextBox 42">
                <a:extLst>
                  <a:ext uri="{FF2B5EF4-FFF2-40B4-BE49-F238E27FC236}">
                    <a16:creationId xmlns:a16="http://schemas.microsoft.com/office/drawing/2014/main" id="{56EC931C-7F98-6CDD-845C-EE863B9E2D32}"/>
                  </a:ext>
                </a:extLst>
              </p:cNvPr>
              <p:cNvSpPr txBox="1">
                <a:spLocks noRot="1" noChangeAspect="1" noMove="1" noResize="1" noEditPoints="1" noAdjustHandles="1" noChangeArrowheads="1" noChangeShapeType="1" noTextEdit="1"/>
              </p:cNvSpPr>
              <p:nvPr/>
            </p:nvSpPr>
            <p:spPr>
              <a:xfrm>
                <a:off x="2546682" y="402308"/>
                <a:ext cx="738344" cy="307777"/>
              </a:xfrm>
              <a:prstGeom prst="rect">
                <a:avLst/>
              </a:prstGeom>
              <a:blipFill>
                <a:blip r:embed="rId8"/>
                <a:stretch>
                  <a:fillRect l="-1695"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C1557B21-BB9D-41A2-6FE4-A5F1DB055AE0}"/>
                  </a:ext>
                </a:extLst>
              </p:cNvPr>
              <p:cNvSpPr/>
              <p:nvPr/>
            </p:nvSpPr>
            <p:spPr>
              <a:xfrm>
                <a:off x="8370442" y="1803110"/>
                <a:ext cx="2819970" cy="6106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400" dirty="0"/>
                  <a:t>Input:</a:t>
                </a:r>
              </a:p>
              <a:p>
                <a:pPr marL="285750" indent="-285750">
                  <a:buFont typeface="Arial" panose="020B0604020202020204" pitchFamily="34" charset="0"/>
                  <a:buChar char="•"/>
                </a:pPr>
                <a:r>
                  <a:rPr lang="en-US" sz="1400" dirty="0"/>
                  <a:t>Description of NP Relation </a:t>
                </a:r>
                <a14:m>
                  <m:oMath xmlns:m="http://schemas.openxmlformats.org/officeDocument/2006/math">
                    <m:r>
                      <a:rPr lang="en-US" sz="1400" i="1" dirty="0">
                        <a:latin typeface="Cambria Math" panose="02040503050406030204" pitchFamily="18" charset="0"/>
                      </a:rPr>
                      <m:t>𝑅</m:t>
                    </m:r>
                  </m:oMath>
                </a14:m>
                <a:endParaRPr lang="en-US" sz="1400" dirty="0"/>
              </a:p>
              <a:p>
                <a:pPr marL="285750" indent="-285750">
                  <a:buFont typeface="Arial" panose="020B0604020202020204" pitchFamily="34" charset="0"/>
                  <a:buChar char="•"/>
                </a:pPr>
                <a:r>
                  <a:rPr lang="en-US" sz="1400" dirty="0"/>
                  <a:t>Description of Set </a:t>
                </a:r>
                <a14:m>
                  <m:oMath xmlns:m="http://schemas.openxmlformats.org/officeDocument/2006/math">
                    <m:r>
                      <a:rPr lang="en-US" sz="1400" i="1" dirty="0">
                        <a:latin typeface="Cambria Math" panose="02040503050406030204" pitchFamily="18" charset="0"/>
                      </a:rPr>
                      <m:t>𝑠</m:t>
                    </m:r>
                  </m:oMath>
                </a14:m>
                <a:endParaRPr lang="en-US" sz="1400" baseline="-25000" dirty="0"/>
              </a:p>
            </p:txBody>
          </p:sp>
        </mc:Choice>
        <mc:Fallback xmlns="">
          <p:sp>
            <p:nvSpPr>
              <p:cNvPr id="35" name="Rectangle 34">
                <a:extLst>
                  <a:ext uri="{FF2B5EF4-FFF2-40B4-BE49-F238E27FC236}">
                    <a16:creationId xmlns:a16="http://schemas.microsoft.com/office/drawing/2014/main" id="{C1557B21-BB9D-41A2-6FE4-A5F1DB055AE0}"/>
                  </a:ext>
                </a:extLst>
              </p:cNvPr>
              <p:cNvSpPr>
                <a:spLocks noRot="1" noChangeAspect="1" noMove="1" noResize="1" noEditPoints="1" noAdjustHandles="1" noChangeArrowheads="1" noChangeShapeType="1" noTextEdit="1"/>
              </p:cNvSpPr>
              <p:nvPr/>
            </p:nvSpPr>
            <p:spPr>
              <a:xfrm>
                <a:off x="8370442" y="1803110"/>
                <a:ext cx="2819970" cy="610672"/>
              </a:xfrm>
              <a:prstGeom prst="rect">
                <a:avLst/>
              </a:prstGeom>
              <a:blipFill>
                <a:blip r:embed="rId9"/>
                <a:stretch>
                  <a:fillRect l="-446" t="-10000" b="-20000"/>
                </a:stretch>
              </a:blipFill>
            </p:spPr>
            <p:txBody>
              <a:bodyPr/>
              <a:lstStyle/>
              <a:p>
                <a:r>
                  <a:rPr lang="en-US">
                    <a:noFill/>
                  </a:rPr>
                  <a:t> </a:t>
                </a:r>
              </a:p>
            </p:txBody>
          </p:sp>
        </mc:Fallback>
      </mc:AlternateContent>
      <p:graphicFrame>
        <p:nvGraphicFramePr>
          <p:cNvPr id="48" name="Table 8">
            <a:extLst>
              <a:ext uri="{FF2B5EF4-FFF2-40B4-BE49-F238E27FC236}">
                <a16:creationId xmlns:a16="http://schemas.microsoft.com/office/drawing/2014/main" id="{1A9E1AFC-25A3-C657-A0C4-7DD66F83B361}"/>
              </a:ext>
            </a:extLst>
          </p:cNvPr>
          <p:cNvGraphicFramePr>
            <a:graphicFrameLocks noGrp="1"/>
          </p:cNvGraphicFramePr>
          <p:nvPr>
            <p:extLst>
              <p:ext uri="{D42A27DB-BD31-4B8C-83A1-F6EECF244321}">
                <p14:modId xmlns:p14="http://schemas.microsoft.com/office/powerpoint/2010/main" val="3092050684"/>
              </p:ext>
            </p:extLst>
          </p:nvPr>
        </p:nvGraphicFramePr>
        <p:xfrm>
          <a:off x="1328855" y="5459474"/>
          <a:ext cx="1943472" cy="365760"/>
        </p:xfrm>
        <a:graphic>
          <a:graphicData uri="http://schemas.openxmlformats.org/drawingml/2006/table">
            <a:tbl>
              <a:tblPr firstRow="1" bandRow="1">
                <a:tableStyleId>{5940675A-B579-460E-94D1-54222C63F5DA}</a:tableStyleId>
              </a:tblPr>
              <a:tblGrid>
                <a:gridCol w="323912">
                  <a:extLst>
                    <a:ext uri="{9D8B030D-6E8A-4147-A177-3AD203B41FA5}">
                      <a16:colId xmlns:a16="http://schemas.microsoft.com/office/drawing/2014/main" val="2881341600"/>
                    </a:ext>
                  </a:extLst>
                </a:gridCol>
                <a:gridCol w="323912">
                  <a:extLst>
                    <a:ext uri="{9D8B030D-6E8A-4147-A177-3AD203B41FA5}">
                      <a16:colId xmlns:a16="http://schemas.microsoft.com/office/drawing/2014/main" val="2938819632"/>
                    </a:ext>
                  </a:extLst>
                </a:gridCol>
                <a:gridCol w="323912">
                  <a:extLst>
                    <a:ext uri="{9D8B030D-6E8A-4147-A177-3AD203B41FA5}">
                      <a16:colId xmlns:a16="http://schemas.microsoft.com/office/drawing/2014/main" val="3909217177"/>
                    </a:ext>
                  </a:extLst>
                </a:gridCol>
                <a:gridCol w="323912">
                  <a:extLst>
                    <a:ext uri="{9D8B030D-6E8A-4147-A177-3AD203B41FA5}">
                      <a16:colId xmlns:a16="http://schemas.microsoft.com/office/drawing/2014/main" val="219484760"/>
                    </a:ext>
                  </a:extLst>
                </a:gridCol>
                <a:gridCol w="323912">
                  <a:extLst>
                    <a:ext uri="{9D8B030D-6E8A-4147-A177-3AD203B41FA5}">
                      <a16:colId xmlns:a16="http://schemas.microsoft.com/office/drawing/2014/main" val="3923616971"/>
                    </a:ext>
                  </a:extLst>
                </a:gridCol>
                <a:gridCol w="323912">
                  <a:extLst>
                    <a:ext uri="{9D8B030D-6E8A-4147-A177-3AD203B41FA5}">
                      <a16:colId xmlns:a16="http://schemas.microsoft.com/office/drawing/2014/main" val="3407942452"/>
                    </a:ext>
                  </a:extLst>
                </a:gridCol>
              </a:tblGrid>
              <a:tr h="346299">
                <a:tc>
                  <a:txBody>
                    <a:bodyPr/>
                    <a:lstStyle/>
                    <a:p>
                      <a:endParaRPr lang="en-US" dirty="0"/>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extLst>
                  <a:ext uri="{0D108BD9-81ED-4DB2-BD59-A6C34878D82A}">
                    <a16:rowId xmlns:a16="http://schemas.microsoft.com/office/drawing/2014/main" val="4286487914"/>
                  </a:ext>
                </a:extLst>
              </a:tr>
            </a:tbl>
          </a:graphicData>
        </a:graphic>
      </p:graphicFrame>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3F9F700F-E920-2F36-BE6D-3C6854A0D2D5}"/>
                  </a:ext>
                </a:extLst>
              </p:cNvPr>
              <p:cNvSpPr/>
              <p:nvPr/>
            </p:nvSpPr>
            <p:spPr>
              <a:xfrm>
                <a:off x="69191" y="5795624"/>
                <a:ext cx="4894808" cy="38014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400" dirty="0"/>
                  <a:t>PCPP Proof (</a:t>
                </a:r>
                <a14:m>
                  <m:oMath xmlns:m="http://schemas.openxmlformats.org/officeDocument/2006/math">
                    <m:r>
                      <a:rPr lang="en-US" sz="1400" i="1" smtClean="0">
                        <a:latin typeface="Cambria Math" panose="02040503050406030204" pitchFamily="18" charset="0"/>
                        <a:ea typeface="Cambria Math" panose="02040503050406030204" pitchFamily="18" charset="0"/>
                      </a:rPr>
                      <m:t>𝜋</m:t>
                    </m:r>
                    <m:r>
                      <a:rPr lang="en-US" sz="1400" b="0" i="1" baseline="-25000" smtClean="0">
                        <a:latin typeface="Cambria Math" panose="02040503050406030204" pitchFamily="18" charset="0"/>
                        <a:ea typeface="Cambria Math" panose="02040503050406030204" pitchFamily="18" charset="0"/>
                      </a:rPr>
                      <m:t>2</m:t>
                    </m:r>
                  </m:oMath>
                </a14:m>
                <a:r>
                  <a:rPr lang="en-US" sz="1400" dirty="0"/>
                  <a:t>) to show encoding </a:t>
                </a:r>
                <a14:m>
                  <m:oMath xmlns:m="http://schemas.openxmlformats.org/officeDocument/2006/math">
                    <m:r>
                      <a:rPr lang="en-US" sz="1400" b="0" i="1" dirty="0" smtClean="0">
                        <a:latin typeface="Cambria Math" panose="02040503050406030204" pitchFamily="18" charset="0"/>
                      </a:rPr>
                      <m:t>𝑌</m:t>
                    </m:r>
                  </m:oMath>
                </a14:m>
                <a:r>
                  <a:rPr lang="en-US" sz="1400" dirty="0"/>
                  <a:t> is consistent with Commit(</a:t>
                </a:r>
                <a14:m>
                  <m:oMath xmlns:m="http://schemas.openxmlformats.org/officeDocument/2006/math">
                    <m:r>
                      <a:rPr lang="en-US" sz="1400" b="0" i="1" dirty="0" smtClean="0">
                        <a:latin typeface="Cambria Math" panose="02040503050406030204" pitchFamily="18" charset="0"/>
                      </a:rPr>
                      <m:t>𝑥</m:t>
                    </m:r>
                  </m:oMath>
                </a14:m>
                <a:r>
                  <a:rPr lang="en-US" sz="1400" dirty="0"/>
                  <a:t>)</a:t>
                </a:r>
              </a:p>
            </p:txBody>
          </p:sp>
        </mc:Choice>
        <mc:Fallback xmlns="">
          <p:sp>
            <p:nvSpPr>
              <p:cNvPr id="52" name="Rectangle 51">
                <a:extLst>
                  <a:ext uri="{FF2B5EF4-FFF2-40B4-BE49-F238E27FC236}">
                    <a16:creationId xmlns:a16="http://schemas.microsoft.com/office/drawing/2014/main" id="{3F9F700F-E920-2F36-BE6D-3C6854A0D2D5}"/>
                  </a:ext>
                </a:extLst>
              </p:cNvPr>
              <p:cNvSpPr>
                <a:spLocks noRot="1" noChangeAspect="1" noMove="1" noResize="1" noEditPoints="1" noAdjustHandles="1" noChangeArrowheads="1" noChangeShapeType="1" noTextEdit="1"/>
              </p:cNvSpPr>
              <p:nvPr/>
            </p:nvSpPr>
            <p:spPr>
              <a:xfrm>
                <a:off x="69191" y="5795624"/>
                <a:ext cx="4894808" cy="380144"/>
              </a:xfrm>
              <a:prstGeom prst="rect">
                <a:avLst/>
              </a:prstGeom>
              <a:blipFill>
                <a:blip r:embed="rId11"/>
                <a:stretch>
                  <a:fillRect l="-518" r="-259" b="-6452"/>
                </a:stretch>
              </a:blipFill>
              <a:ln>
                <a:noFill/>
              </a:ln>
            </p:spPr>
            <p:txBody>
              <a:bodyPr/>
              <a:lstStyle/>
              <a:p>
                <a:r>
                  <a:rPr lang="en-US">
                    <a:noFill/>
                  </a:rPr>
                  <a:t> </a:t>
                </a:r>
              </a:p>
            </p:txBody>
          </p:sp>
        </mc:Fallback>
      </mc:AlternateContent>
      <p:cxnSp>
        <p:nvCxnSpPr>
          <p:cNvPr id="53" name="Straight Arrow Connector 52">
            <a:extLst>
              <a:ext uri="{FF2B5EF4-FFF2-40B4-BE49-F238E27FC236}">
                <a16:creationId xmlns:a16="http://schemas.microsoft.com/office/drawing/2014/main" id="{0415A3CD-7EA1-05C6-458F-9E4A8E18DFA5}"/>
              </a:ext>
            </a:extLst>
          </p:cNvPr>
          <p:cNvCxnSpPr/>
          <p:nvPr/>
        </p:nvCxnSpPr>
        <p:spPr>
          <a:xfrm>
            <a:off x="4963999" y="4508069"/>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79545E49-4ED4-3AC2-1D33-D7A9702C222B}"/>
                  </a:ext>
                </a:extLst>
              </p:cNvPr>
              <p:cNvSpPr txBox="1"/>
              <p:nvPr/>
            </p:nvSpPr>
            <p:spPr>
              <a:xfrm>
                <a:off x="5567543" y="4149821"/>
                <a:ext cx="1180681" cy="338554"/>
              </a:xfrm>
              <a:prstGeom prst="rect">
                <a:avLst/>
              </a:prstGeom>
              <a:solidFill>
                <a:schemeClr val="accent2">
                  <a:lumMod val="60000"/>
                  <a:lumOff val="40000"/>
                </a:schemeClr>
              </a:solidFill>
              <a:ln>
                <a:solidFill>
                  <a:schemeClr val="dk1"/>
                </a:solidFill>
              </a:ln>
            </p:spPr>
            <p:txBody>
              <a:bodyPr wrap="square" rtlCol="0">
                <a:spAutoFit/>
              </a:bodyPr>
              <a:lstStyle/>
              <a:p>
                <a:r>
                  <a:rPr lang="en-US" sz="1600" dirty="0"/>
                  <a:t>Commit(</a:t>
                </a:r>
                <a14:m>
                  <m:oMath xmlns:m="http://schemas.openxmlformats.org/officeDocument/2006/math">
                    <m:r>
                      <a:rPr lang="en-US" sz="1600" i="1">
                        <a:latin typeface="Cambria Math" panose="02040503050406030204" pitchFamily="18" charset="0"/>
                        <a:ea typeface="Cambria Math" panose="02040503050406030204" pitchFamily="18" charset="0"/>
                      </a:rPr>
                      <m:t>𝜋</m:t>
                    </m:r>
                    <m:r>
                      <a:rPr lang="en-US" sz="1600" b="0" i="1" baseline="-25000" smtClean="0">
                        <a:latin typeface="Cambria Math" panose="02040503050406030204" pitchFamily="18" charset="0"/>
                        <a:ea typeface="Cambria Math" panose="02040503050406030204" pitchFamily="18" charset="0"/>
                      </a:rPr>
                      <m:t>1</m:t>
                    </m:r>
                    <m:r>
                      <a:rPr lang="en-US" sz="1600" b="0" i="1" dirty="0" smtClean="0">
                        <a:latin typeface="Cambria Math" panose="02040503050406030204" pitchFamily="18" charset="0"/>
                      </a:rPr>
                      <m:t>)</m:t>
                    </m:r>
                  </m:oMath>
                </a14:m>
                <a:endParaRPr lang="en-US" sz="1600" dirty="0"/>
              </a:p>
            </p:txBody>
          </p:sp>
        </mc:Choice>
        <mc:Fallback xmlns="">
          <p:sp>
            <p:nvSpPr>
              <p:cNvPr id="54" name="TextBox 53">
                <a:extLst>
                  <a:ext uri="{FF2B5EF4-FFF2-40B4-BE49-F238E27FC236}">
                    <a16:creationId xmlns:a16="http://schemas.microsoft.com/office/drawing/2014/main" id="{79545E49-4ED4-3AC2-1D33-D7A9702C222B}"/>
                  </a:ext>
                </a:extLst>
              </p:cNvPr>
              <p:cNvSpPr txBox="1">
                <a:spLocks noRot="1" noChangeAspect="1" noMove="1" noResize="1" noEditPoints="1" noAdjustHandles="1" noChangeArrowheads="1" noChangeShapeType="1" noTextEdit="1"/>
              </p:cNvSpPr>
              <p:nvPr/>
            </p:nvSpPr>
            <p:spPr>
              <a:xfrm>
                <a:off x="5567543" y="4149821"/>
                <a:ext cx="1180681" cy="338554"/>
              </a:xfrm>
              <a:prstGeom prst="rect">
                <a:avLst/>
              </a:prstGeom>
              <a:blipFill>
                <a:blip r:embed="rId12"/>
                <a:stretch>
                  <a:fillRect l="-2105" t="-3571" b="-21429"/>
                </a:stretch>
              </a:blipFill>
              <a:ln>
                <a:solidFill>
                  <a:schemeClr val="dk1"/>
                </a:solidFill>
              </a:ln>
            </p:spPr>
            <p:txBody>
              <a:bodyPr/>
              <a:lstStyle/>
              <a:p>
                <a:r>
                  <a:rPr lang="en-US">
                    <a:noFill/>
                  </a:rPr>
                  <a:t> </a:t>
                </a:r>
              </a:p>
            </p:txBody>
          </p:sp>
        </mc:Fallback>
      </mc:AlternateContent>
      <p:cxnSp>
        <p:nvCxnSpPr>
          <p:cNvPr id="57" name="Straight Arrow Connector 56">
            <a:extLst>
              <a:ext uri="{FF2B5EF4-FFF2-40B4-BE49-F238E27FC236}">
                <a16:creationId xmlns:a16="http://schemas.microsoft.com/office/drawing/2014/main" id="{266E88B7-BD23-C621-F1C7-7BE37C5FC58D}"/>
              </a:ext>
            </a:extLst>
          </p:cNvPr>
          <p:cNvCxnSpPr>
            <a:cxnSpLocks/>
          </p:cNvCxnSpPr>
          <p:nvPr/>
        </p:nvCxnSpPr>
        <p:spPr>
          <a:xfrm>
            <a:off x="9233717" y="3539695"/>
            <a:ext cx="0" cy="3861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9" name="Rounded Rectangle 58">
                <a:extLst>
                  <a:ext uri="{FF2B5EF4-FFF2-40B4-BE49-F238E27FC236}">
                    <a16:creationId xmlns:a16="http://schemas.microsoft.com/office/drawing/2014/main" id="{10EA8A90-60C6-D7BD-2F73-E35D50D2D014}"/>
                  </a:ext>
                </a:extLst>
              </p:cNvPr>
              <p:cNvSpPr/>
              <p:nvPr/>
            </p:nvSpPr>
            <p:spPr>
              <a:xfrm>
                <a:off x="8179476" y="2950926"/>
                <a:ext cx="2946312" cy="574788"/>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800" dirty="0"/>
                  <a:t>Run PCPP Verifier </a:t>
                </a:r>
                <a14:m>
                  <m:oMath xmlns:m="http://schemas.openxmlformats.org/officeDocument/2006/math">
                    <m:r>
                      <a:rPr lang="en-US" sz="1800" i="1" dirty="0" smtClean="0">
                        <a:latin typeface="Cambria Math" panose="02040503050406030204" pitchFamily="18" charset="0"/>
                      </a:rPr>
                      <m:t>𝑉</m:t>
                    </m:r>
                    <m:r>
                      <a:rPr lang="en-US" sz="1800" b="0" i="1" baseline="-25000" dirty="0" smtClean="0">
                        <a:latin typeface="Cambria Math" panose="02040503050406030204" pitchFamily="18" charset="0"/>
                      </a:rPr>
                      <m:t>1</m:t>
                    </m:r>
                  </m:oMath>
                </a14:m>
                <a:r>
                  <a:rPr lang="en-US" sz="1800" baseline="-25000" dirty="0"/>
                  <a:t> </a:t>
                </a:r>
                <a:r>
                  <a:rPr lang="en-US" sz="1800" dirty="0"/>
                  <a:t>and </a:t>
                </a:r>
                <a14:m>
                  <m:oMath xmlns:m="http://schemas.openxmlformats.org/officeDocument/2006/math">
                    <m:r>
                      <a:rPr lang="en-US" i="1" dirty="0">
                        <a:latin typeface="Cambria Math" panose="02040503050406030204" pitchFamily="18" charset="0"/>
                      </a:rPr>
                      <m:t>𝑉</m:t>
                    </m:r>
                  </m:oMath>
                </a14:m>
                <a:r>
                  <a:rPr lang="en-US" baseline="-25000" dirty="0"/>
                  <a:t>2</a:t>
                </a:r>
              </a:p>
            </p:txBody>
          </p:sp>
        </mc:Choice>
        <mc:Fallback xmlns="">
          <p:sp>
            <p:nvSpPr>
              <p:cNvPr id="59" name="Rounded Rectangle 58">
                <a:extLst>
                  <a:ext uri="{FF2B5EF4-FFF2-40B4-BE49-F238E27FC236}">
                    <a16:creationId xmlns:a16="http://schemas.microsoft.com/office/drawing/2014/main" id="{10EA8A90-60C6-D7BD-2F73-E35D50D2D014}"/>
                  </a:ext>
                </a:extLst>
              </p:cNvPr>
              <p:cNvSpPr>
                <a:spLocks noRot="1" noChangeAspect="1" noMove="1" noResize="1" noEditPoints="1" noAdjustHandles="1" noChangeArrowheads="1" noChangeShapeType="1" noTextEdit="1"/>
              </p:cNvSpPr>
              <p:nvPr/>
            </p:nvSpPr>
            <p:spPr>
              <a:xfrm>
                <a:off x="8179476" y="2950926"/>
                <a:ext cx="2946312" cy="574788"/>
              </a:xfrm>
              <a:prstGeom prst="round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C0DC2946-AF8A-1233-4311-86629ABEE4A8}"/>
                  </a:ext>
                </a:extLst>
              </p:cNvPr>
              <p:cNvSpPr txBox="1"/>
              <p:nvPr/>
            </p:nvSpPr>
            <p:spPr>
              <a:xfrm>
                <a:off x="7986315" y="3899679"/>
                <a:ext cx="2631233" cy="369332"/>
              </a:xfrm>
              <a:prstGeom prst="rect">
                <a:avLst/>
              </a:prstGeom>
              <a:noFill/>
            </p:spPr>
            <p:txBody>
              <a:bodyPr wrap="none" rtlCol="0">
                <a:spAutoFit/>
              </a:bodyPr>
              <a:lstStyle/>
              <a:p>
                <a:r>
                  <a:rPr lang="en-US" dirty="0"/>
                  <a:t>Query q: Bit </a:t>
                </a:r>
                <a:r>
                  <a:rPr lang="en-US" i="1" dirty="0" err="1"/>
                  <a:t>i</a:t>
                </a:r>
                <a:r>
                  <a:rPr lang="en-US" i="1" dirty="0"/>
                  <a:t> </a:t>
                </a:r>
                <a:r>
                  <a:rPr lang="en-US" dirty="0"/>
                  <a:t>of</a:t>
                </a:r>
                <a14:m>
                  <m:oMath xmlns:m="http://schemas.openxmlformats.org/officeDocument/2006/math">
                    <m:r>
                      <a:rPr lang="en-US" i="1">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𝑌</m:t>
                    </m:r>
                    <m:r>
                      <a:rPr lang="en-US" sz="1800" b="0" i="1" smtClean="0">
                        <a:latin typeface="Cambria Math" panose="02040503050406030204" pitchFamily="18" charset="0"/>
                        <a:ea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𝜋</m:t>
                    </m:r>
                    <m:r>
                      <a:rPr lang="en-US" i="1" baseline="-25000"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r>
                      <a:rPr lang="en-US" b="0" i="1" baseline="-25000" smtClean="0">
                        <a:latin typeface="Cambria Math" panose="02040503050406030204" pitchFamily="18" charset="0"/>
                        <a:ea typeface="Cambria Math" panose="02040503050406030204" pitchFamily="18" charset="0"/>
                      </a:rPr>
                      <m:t>2</m:t>
                    </m:r>
                  </m:oMath>
                </a14:m>
                <a:r>
                  <a:rPr lang="en-US" dirty="0"/>
                  <a:t> </a:t>
                </a:r>
              </a:p>
            </p:txBody>
          </p:sp>
        </mc:Choice>
        <mc:Fallback xmlns="">
          <p:sp>
            <p:nvSpPr>
              <p:cNvPr id="60" name="TextBox 59">
                <a:extLst>
                  <a:ext uri="{FF2B5EF4-FFF2-40B4-BE49-F238E27FC236}">
                    <a16:creationId xmlns:a16="http://schemas.microsoft.com/office/drawing/2014/main" id="{C0DC2946-AF8A-1233-4311-86629ABEE4A8}"/>
                  </a:ext>
                </a:extLst>
              </p:cNvPr>
              <p:cNvSpPr txBox="1">
                <a:spLocks noRot="1" noChangeAspect="1" noMove="1" noResize="1" noEditPoints="1" noAdjustHandles="1" noChangeArrowheads="1" noChangeShapeType="1" noTextEdit="1"/>
              </p:cNvSpPr>
              <p:nvPr/>
            </p:nvSpPr>
            <p:spPr>
              <a:xfrm>
                <a:off x="7986315" y="3899679"/>
                <a:ext cx="2631233" cy="369332"/>
              </a:xfrm>
              <a:prstGeom prst="rect">
                <a:avLst/>
              </a:prstGeom>
              <a:blipFill>
                <a:blip r:embed="rId14"/>
                <a:stretch>
                  <a:fillRect l="-1914" t="-10345" b="-27586"/>
                </a:stretch>
              </a:blipFill>
            </p:spPr>
            <p:txBody>
              <a:bodyPr/>
              <a:lstStyle/>
              <a:p>
                <a:r>
                  <a:rPr lang="en-US">
                    <a:noFill/>
                  </a:rPr>
                  <a:t> </a:t>
                </a:r>
              </a:p>
            </p:txBody>
          </p:sp>
        </mc:Fallback>
      </mc:AlternateContent>
      <p:grpSp>
        <p:nvGrpSpPr>
          <p:cNvPr id="69" name="Group 68">
            <a:extLst>
              <a:ext uri="{FF2B5EF4-FFF2-40B4-BE49-F238E27FC236}">
                <a16:creationId xmlns:a16="http://schemas.microsoft.com/office/drawing/2014/main" id="{7F7F2037-D590-E21B-9778-90EF09BAFF0F}"/>
              </a:ext>
            </a:extLst>
          </p:cNvPr>
          <p:cNvGrpSpPr/>
          <p:nvPr/>
        </p:nvGrpSpPr>
        <p:grpSpPr>
          <a:xfrm>
            <a:off x="5089305" y="4319098"/>
            <a:ext cx="4154067" cy="1181302"/>
            <a:chOff x="4963999" y="4329482"/>
            <a:chExt cx="4154067" cy="1181302"/>
          </a:xfrm>
        </p:grpSpPr>
        <p:cxnSp>
          <p:nvCxnSpPr>
            <p:cNvPr id="62" name="Straight Arrow Connector 61">
              <a:extLst>
                <a:ext uri="{FF2B5EF4-FFF2-40B4-BE49-F238E27FC236}">
                  <a16:creationId xmlns:a16="http://schemas.microsoft.com/office/drawing/2014/main" id="{6D196982-5400-21E6-5BDC-E365E02F24D4}"/>
                </a:ext>
              </a:extLst>
            </p:cNvPr>
            <p:cNvCxnSpPr>
              <a:cxnSpLocks/>
            </p:cNvCxnSpPr>
            <p:nvPr/>
          </p:nvCxnSpPr>
          <p:spPr>
            <a:xfrm flipH="1">
              <a:off x="4963999" y="5510784"/>
              <a:ext cx="41540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7764BAA4-B1C7-65E8-1D42-481B0BA20FBC}"/>
                </a:ext>
              </a:extLst>
            </p:cNvPr>
            <p:cNvCxnSpPr>
              <a:cxnSpLocks/>
            </p:cNvCxnSpPr>
            <p:nvPr/>
          </p:nvCxnSpPr>
          <p:spPr>
            <a:xfrm>
              <a:off x="9118066" y="4329482"/>
              <a:ext cx="0" cy="1181302"/>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54041C9A-DA7C-22EB-F443-B516C1D242A9}"/>
                  </a:ext>
                </a:extLst>
              </p:cNvPr>
              <p:cNvSpPr txBox="1"/>
              <p:nvPr/>
            </p:nvSpPr>
            <p:spPr>
              <a:xfrm>
                <a:off x="5841229" y="5090142"/>
                <a:ext cx="6131490" cy="369332"/>
              </a:xfrm>
              <a:prstGeom prst="rect">
                <a:avLst/>
              </a:prstGeom>
              <a:noFill/>
            </p:spPr>
            <p:txBody>
              <a:bodyPr wrap="square">
                <a:spAutoFit/>
              </a:bodyPr>
              <a:lstStyle/>
              <a:p>
                <a:r>
                  <a:rPr lang="en-US" dirty="0"/>
                  <a:t>Open bit </a:t>
                </a:r>
                <a:r>
                  <a:rPr lang="en-US" i="1" dirty="0" err="1"/>
                  <a:t>i</a:t>
                </a:r>
                <a:r>
                  <a:rPr lang="en-US" i="1" dirty="0"/>
                  <a:t> </a:t>
                </a:r>
                <a:r>
                  <a:rPr lang="en-US" dirty="0"/>
                  <a:t>of</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r>
                      <a:rPr lang="en-US" i="1" baseline="-2500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r>
                      <a:rPr lang="en-US" i="1" baseline="-25000">
                        <a:latin typeface="Cambria Math" panose="02040503050406030204" pitchFamily="18" charset="0"/>
                        <a:ea typeface="Cambria Math" panose="02040503050406030204" pitchFamily="18" charset="0"/>
                      </a:rPr>
                      <m:t>2</m:t>
                    </m:r>
                  </m:oMath>
                </a14:m>
                <a:endParaRPr lang="en-US" dirty="0"/>
              </a:p>
            </p:txBody>
          </p:sp>
        </mc:Choice>
        <mc:Fallback xmlns="">
          <p:sp>
            <p:nvSpPr>
              <p:cNvPr id="71" name="TextBox 70">
                <a:extLst>
                  <a:ext uri="{FF2B5EF4-FFF2-40B4-BE49-F238E27FC236}">
                    <a16:creationId xmlns:a16="http://schemas.microsoft.com/office/drawing/2014/main" id="{54041C9A-DA7C-22EB-F443-B516C1D242A9}"/>
                  </a:ext>
                </a:extLst>
              </p:cNvPr>
              <p:cNvSpPr txBox="1">
                <a:spLocks noRot="1" noChangeAspect="1" noMove="1" noResize="1" noEditPoints="1" noAdjustHandles="1" noChangeArrowheads="1" noChangeShapeType="1" noTextEdit="1"/>
              </p:cNvSpPr>
              <p:nvPr/>
            </p:nvSpPr>
            <p:spPr>
              <a:xfrm>
                <a:off x="5841229" y="5090142"/>
                <a:ext cx="6131490" cy="369332"/>
              </a:xfrm>
              <a:prstGeom prst="rect">
                <a:avLst/>
              </a:prstGeom>
              <a:blipFill>
                <a:blip r:embed="rId15"/>
                <a:stretch>
                  <a:fillRect l="-620" t="-6452" b="-22581"/>
                </a:stretch>
              </a:blipFill>
            </p:spPr>
            <p:txBody>
              <a:bodyPr/>
              <a:lstStyle/>
              <a:p>
                <a:r>
                  <a:rPr lang="en-US">
                    <a:noFill/>
                  </a:rPr>
                  <a:t> </a:t>
                </a:r>
              </a:p>
            </p:txBody>
          </p:sp>
        </mc:Fallback>
      </mc:AlternateContent>
      <p:cxnSp>
        <p:nvCxnSpPr>
          <p:cNvPr id="73" name="Straight Arrow Connector 72">
            <a:extLst>
              <a:ext uri="{FF2B5EF4-FFF2-40B4-BE49-F238E27FC236}">
                <a16:creationId xmlns:a16="http://schemas.microsoft.com/office/drawing/2014/main" id="{D75637E3-0C1D-321B-E48C-3A51E1AE11F3}"/>
              </a:ext>
            </a:extLst>
          </p:cNvPr>
          <p:cNvCxnSpPr/>
          <p:nvPr/>
        </p:nvCxnSpPr>
        <p:spPr>
          <a:xfrm>
            <a:off x="5189876" y="6037545"/>
            <a:ext cx="41420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30CED45A-24FB-61A4-123E-FE61DF0DB821}"/>
                  </a:ext>
                </a:extLst>
              </p:cNvPr>
              <p:cNvSpPr txBox="1"/>
              <p:nvPr/>
            </p:nvSpPr>
            <p:spPr>
              <a:xfrm>
                <a:off x="5841229" y="5685615"/>
                <a:ext cx="2665096" cy="369332"/>
              </a:xfrm>
              <a:prstGeom prst="rect">
                <a:avLst/>
              </a:prstGeom>
              <a:noFill/>
            </p:spPr>
            <p:txBody>
              <a:bodyPr wrap="square">
                <a:spAutoFit/>
              </a:bodyPr>
              <a:lstStyle/>
              <a:p>
                <a:r>
                  <a:rPr lang="en-US" dirty="0"/>
                  <a:t>Value </a:t>
                </a:r>
                <a14:m>
                  <m:oMath xmlns:m="http://schemas.openxmlformats.org/officeDocument/2006/math">
                    <m:r>
                      <a:rPr lang="en-US" i="1" dirty="0" smtClean="0">
                        <a:latin typeface="Cambria Math" panose="02040503050406030204" pitchFamily="18" charset="0"/>
                      </a:rPr>
                      <m:t>𝑣</m:t>
                    </m:r>
                  </m:oMath>
                </a14:m>
                <a:r>
                  <a:rPr lang="en-US" dirty="0"/>
                  <a:t>, opening path </a:t>
                </a:r>
                <a14:m>
                  <m:oMath xmlns:m="http://schemas.openxmlformats.org/officeDocument/2006/math">
                    <m:r>
                      <a:rPr lang="en-US" i="1" dirty="0" smtClean="0">
                        <a:latin typeface="Cambria Math" panose="02040503050406030204" pitchFamily="18" charset="0"/>
                      </a:rPr>
                      <m:t>𝑝</m:t>
                    </m:r>
                  </m:oMath>
                </a14:m>
                <a:r>
                  <a:rPr lang="en-US" dirty="0"/>
                  <a:t> </a:t>
                </a:r>
              </a:p>
            </p:txBody>
          </p:sp>
        </mc:Choice>
        <mc:Fallback xmlns="">
          <p:sp>
            <p:nvSpPr>
              <p:cNvPr id="75" name="TextBox 74">
                <a:extLst>
                  <a:ext uri="{FF2B5EF4-FFF2-40B4-BE49-F238E27FC236}">
                    <a16:creationId xmlns:a16="http://schemas.microsoft.com/office/drawing/2014/main" id="{30CED45A-24FB-61A4-123E-FE61DF0DB821}"/>
                  </a:ext>
                </a:extLst>
              </p:cNvPr>
              <p:cNvSpPr txBox="1">
                <a:spLocks noRot="1" noChangeAspect="1" noMove="1" noResize="1" noEditPoints="1" noAdjustHandles="1" noChangeArrowheads="1" noChangeShapeType="1" noTextEdit="1"/>
              </p:cNvSpPr>
              <p:nvPr/>
            </p:nvSpPr>
            <p:spPr>
              <a:xfrm>
                <a:off x="5841229" y="5685615"/>
                <a:ext cx="2665096" cy="369332"/>
              </a:xfrm>
              <a:prstGeom prst="rect">
                <a:avLst/>
              </a:prstGeom>
              <a:blipFill>
                <a:blip r:embed="rId16"/>
                <a:stretch>
                  <a:fillRect l="-1422"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AC0D483C-0092-A423-C25A-668A75D943D6}"/>
                  </a:ext>
                </a:extLst>
              </p:cNvPr>
              <p:cNvSpPr txBox="1"/>
              <p:nvPr/>
            </p:nvSpPr>
            <p:spPr>
              <a:xfrm>
                <a:off x="9444623" y="5489386"/>
                <a:ext cx="2367641" cy="646331"/>
              </a:xfrm>
              <a:prstGeom prst="rect">
                <a:avLst/>
              </a:prstGeom>
              <a:noFill/>
            </p:spPr>
            <p:txBody>
              <a:bodyPr wrap="square" rtlCol="0">
                <a:spAutoFit/>
              </a:bodyPr>
              <a:lstStyle/>
              <a:p>
                <a:r>
                  <a:rPr lang="en-US" dirty="0"/>
                  <a:t>Verify </a:t>
                </a:r>
                <a14:m>
                  <m:oMath xmlns:m="http://schemas.openxmlformats.org/officeDocument/2006/math">
                    <m:d>
                      <m:dPr>
                        <m:ctrlPr>
                          <a:rPr lang="en-US" i="1" dirty="0" smtClean="0">
                            <a:latin typeface="Cambria Math" panose="02040503050406030204" pitchFamily="18" charset="0"/>
                          </a:rPr>
                        </m:ctrlPr>
                      </m:dPr>
                      <m:e>
                        <m:r>
                          <a:rPr lang="en-US" i="1" dirty="0" err="1" smtClean="0">
                            <a:latin typeface="Cambria Math" panose="02040503050406030204" pitchFamily="18" charset="0"/>
                          </a:rPr>
                          <m:t>𝑣</m:t>
                        </m:r>
                        <m:r>
                          <a:rPr lang="en-US" i="1" dirty="0" err="1" smtClean="0">
                            <a:latin typeface="Cambria Math" panose="02040503050406030204" pitchFamily="18" charset="0"/>
                          </a:rPr>
                          <m:t>,</m:t>
                        </m:r>
                        <m:r>
                          <a:rPr lang="en-US" i="1" dirty="0" err="1" smtClean="0">
                            <a:latin typeface="Cambria Math" panose="02040503050406030204" pitchFamily="18" charset="0"/>
                          </a:rPr>
                          <m:t>𝑝</m:t>
                        </m:r>
                      </m:e>
                    </m:d>
                  </m:oMath>
                </a14:m>
                <a:r>
                  <a:rPr lang="en-US" dirty="0"/>
                  <a:t> with commitment </a:t>
                </a:r>
                <a14:m>
                  <m:oMath xmlns:m="http://schemas.openxmlformats.org/officeDocument/2006/math">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𝜋</m:t>
                    </m:r>
                    <m:r>
                      <a:rPr lang="en-US" i="1" baseline="-2500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r>
                      <a:rPr lang="en-US" i="1" baseline="-25000">
                        <a:latin typeface="Cambria Math" panose="02040503050406030204" pitchFamily="18" charset="0"/>
                        <a:ea typeface="Cambria Math" panose="02040503050406030204" pitchFamily="18" charset="0"/>
                      </a:rPr>
                      <m:t>2</m:t>
                    </m:r>
                  </m:oMath>
                </a14:m>
                <a:endParaRPr lang="en-US" dirty="0"/>
              </a:p>
            </p:txBody>
          </p:sp>
        </mc:Choice>
        <mc:Fallback xmlns="">
          <p:sp>
            <p:nvSpPr>
              <p:cNvPr id="76" name="TextBox 75">
                <a:extLst>
                  <a:ext uri="{FF2B5EF4-FFF2-40B4-BE49-F238E27FC236}">
                    <a16:creationId xmlns:a16="http://schemas.microsoft.com/office/drawing/2014/main" id="{AC0D483C-0092-A423-C25A-668A75D943D6}"/>
                  </a:ext>
                </a:extLst>
              </p:cNvPr>
              <p:cNvSpPr txBox="1">
                <a:spLocks noRot="1" noChangeAspect="1" noMove="1" noResize="1" noEditPoints="1" noAdjustHandles="1" noChangeArrowheads="1" noChangeShapeType="1" noTextEdit="1"/>
              </p:cNvSpPr>
              <p:nvPr/>
            </p:nvSpPr>
            <p:spPr>
              <a:xfrm>
                <a:off x="9444623" y="5489386"/>
                <a:ext cx="2367641" cy="646331"/>
              </a:xfrm>
              <a:prstGeom prst="rect">
                <a:avLst/>
              </a:prstGeom>
              <a:blipFill>
                <a:blip r:embed="rId17"/>
                <a:stretch>
                  <a:fillRect l="-2128" t="-3846" b="-15385"/>
                </a:stretch>
              </a:blipFill>
            </p:spPr>
            <p:txBody>
              <a:bodyPr/>
              <a:lstStyle/>
              <a:p>
                <a:r>
                  <a:rPr lang="en-US">
                    <a:noFill/>
                  </a:rPr>
                  <a:t> </a:t>
                </a:r>
              </a:p>
            </p:txBody>
          </p:sp>
        </mc:Fallback>
      </mc:AlternateContent>
      <p:cxnSp>
        <p:nvCxnSpPr>
          <p:cNvPr id="78" name="Straight Arrow Connector 77">
            <a:extLst>
              <a:ext uri="{FF2B5EF4-FFF2-40B4-BE49-F238E27FC236}">
                <a16:creationId xmlns:a16="http://schemas.microsoft.com/office/drawing/2014/main" id="{6C581670-6F50-EAD2-D9A0-EF2E9384FBB0}"/>
              </a:ext>
            </a:extLst>
          </p:cNvPr>
          <p:cNvCxnSpPr>
            <a:cxnSpLocks/>
          </p:cNvCxnSpPr>
          <p:nvPr/>
        </p:nvCxnSpPr>
        <p:spPr>
          <a:xfrm flipV="1">
            <a:off x="10740809" y="3563521"/>
            <a:ext cx="0" cy="18959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0" name="TextBox 79">
            <a:extLst>
              <a:ext uri="{FF2B5EF4-FFF2-40B4-BE49-F238E27FC236}">
                <a16:creationId xmlns:a16="http://schemas.microsoft.com/office/drawing/2014/main" id="{BA680E38-3997-FDA6-81CF-5F1191498DD7}"/>
              </a:ext>
            </a:extLst>
          </p:cNvPr>
          <p:cNvSpPr txBox="1"/>
          <p:nvPr/>
        </p:nvSpPr>
        <p:spPr>
          <a:xfrm>
            <a:off x="9949666" y="4323403"/>
            <a:ext cx="805029" cy="369332"/>
          </a:xfrm>
          <a:prstGeom prst="rect">
            <a:avLst/>
          </a:prstGeom>
          <a:noFill/>
        </p:spPr>
        <p:txBody>
          <a:bodyPr wrap="none" rtlCol="0">
            <a:spAutoFit/>
          </a:bodyPr>
          <a:lstStyle/>
          <a:p>
            <a:r>
              <a:rPr lang="en-US" dirty="0"/>
              <a:t>Send </a:t>
            </a:r>
            <a:r>
              <a:rPr lang="en-US" i="1" dirty="0"/>
              <a:t>v</a:t>
            </a:r>
            <a:endParaRPr lang="en-US" dirty="0"/>
          </a:p>
        </p:txBody>
      </p:sp>
      <p:sp>
        <p:nvSpPr>
          <p:cNvPr id="81" name="Curved Right Arrow 80">
            <a:extLst>
              <a:ext uri="{FF2B5EF4-FFF2-40B4-BE49-F238E27FC236}">
                <a16:creationId xmlns:a16="http://schemas.microsoft.com/office/drawing/2014/main" id="{64AFC44B-17BE-34E6-7E4B-A3AB5F91A4ED}"/>
              </a:ext>
            </a:extLst>
          </p:cNvPr>
          <p:cNvSpPr/>
          <p:nvPr/>
        </p:nvSpPr>
        <p:spPr>
          <a:xfrm>
            <a:off x="8673702" y="4277754"/>
            <a:ext cx="603544" cy="1509521"/>
          </a:xfrm>
          <a:prstGeom prst="curvedRightArrow">
            <a:avLst/>
          </a:prstGeom>
          <a:solidFill>
            <a:schemeClr val="accent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2" name="Curved Right Arrow 81">
            <a:extLst>
              <a:ext uri="{FF2B5EF4-FFF2-40B4-BE49-F238E27FC236}">
                <a16:creationId xmlns:a16="http://schemas.microsoft.com/office/drawing/2014/main" id="{616D1731-7981-6849-F9D6-EF0200FE7B73}"/>
              </a:ext>
            </a:extLst>
          </p:cNvPr>
          <p:cNvSpPr/>
          <p:nvPr/>
        </p:nvSpPr>
        <p:spPr>
          <a:xfrm rot="10800000">
            <a:off x="10524648" y="3732759"/>
            <a:ext cx="701007" cy="1480898"/>
          </a:xfrm>
          <a:prstGeom prst="curvedRightArrow">
            <a:avLst/>
          </a:prstGeom>
          <a:solidFill>
            <a:schemeClr val="accent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3" name="TextBox 82">
            <a:extLst>
              <a:ext uri="{FF2B5EF4-FFF2-40B4-BE49-F238E27FC236}">
                <a16:creationId xmlns:a16="http://schemas.microsoft.com/office/drawing/2014/main" id="{5BEFD9CF-37C2-EACA-22DB-EC4CC0DAA7C5}"/>
              </a:ext>
            </a:extLst>
          </p:cNvPr>
          <p:cNvSpPr txBox="1"/>
          <p:nvPr/>
        </p:nvSpPr>
        <p:spPr>
          <a:xfrm>
            <a:off x="9442613" y="4747127"/>
            <a:ext cx="916667"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en-US" dirty="0">
                <a:solidFill>
                  <a:schemeClr val="bg1"/>
                </a:solidFill>
              </a:rPr>
              <a:t>Repeat</a:t>
            </a:r>
          </a:p>
        </p:txBody>
      </p:sp>
      <p:graphicFrame>
        <p:nvGraphicFramePr>
          <p:cNvPr id="9" name="Table 8">
            <a:extLst>
              <a:ext uri="{FF2B5EF4-FFF2-40B4-BE49-F238E27FC236}">
                <a16:creationId xmlns:a16="http://schemas.microsoft.com/office/drawing/2014/main" id="{0868B992-4104-B9AF-471F-562A11C357BF}"/>
              </a:ext>
            </a:extLst>
          </p:cNvPr>
          <p:cNvGraphicFramePr>
            <a:graphicFrameLocks noGrp="1"/>
          </p:cNvGraphicFramePr>
          <p:nvPr>
            <p:extLst>
              <p:ext uri="{D42A27DB-BD31-4B8C-83A1-F6EECF244321}">
                <p14:modId xmlns:p14="http://schemas.microsoft.com/office/powerpoint/2010/main" val="3179733578"/>
              </p:ext>
            </p:extLst>
          </p:nvPr>
        </p:nvGraphicFramePr>
        <p:xfrm>
          <a:off x="1669179" y="4085315"/>
          <a:ext cx="1434295" cy="378038"/>
        </p:xfrm>
        <a:graphic>
          <a:graphicData uri="http://schemas.openxmlformats.org/drawingml/2006/table">
            <a:tbl>
              <a:tblPr firstRow="1" bandRow="1">
                <a:tableStyleId>{5940675A-B579-460E-94D1-54222C63F5DA}</a:tableStyleId>
              </a:tblPr>
              <a:tblGrid>
                <a:gridCol w="286859">
                  <a:extLst>
                    <a:ext uri="{9D8B030D-6E8A-4147-A177-3AD203B41FA5}">
                      <a16:colId xmlns:a16="http://schemas.microsoft.com/office/drawing/2014/main" val="2881341600"/>
                    </a:ext>
                  </a:extLst>
                </a:gridCol>
                <a:gridCol w="286859">
                  <a:extLst>
                    <a:ext uri="{9D8B030D-6E8A-4147-A177-3AD203B41FA5}">
                      <a16:colId xmlns:a16="http://schemas.microsoft.com/office/drawing/2014/main" val="2938819632"/>
                    </a:ext>
                  </a:extLst>
                </a:gridCol>
                <a:gridCol w="286859">
                  <a:extLst>
                    <a:ext uri="{9D8B030D-6E8A-4147-A177-3AD203B41FA5}">
                      <a16:colId xmlns:a16="http://schemas.microsoft.com/office/drawing/2014/main" val="2433788693"/>
                    </a:ext>
                  </a:extLst>
                </a:gridCol>
                <a:gridCol w="286859">
                  <a:extLst>
                    <a:ext uri="{9D8B030D-6E8A-4147-A177-3AD203B41FA5}">
                      <a16:colId xmlns:a16="http://schemas.microsoft.com/office/drawing/2014/main" val="3909217177"/>
                    </a:ext>
                  </a:extLst>
                </a:gridCol>
                <a:gridCol w="286859">
                  <a:extLst>
                    <a:ext uri="{9D8B030D-6E8A-4147-A177-3AD203B41FA5}">
                      <a16:colId xmlns:a16="http://schemas.microsoft.com/office/drawing/2014/main" val="219484760"/>
                    </a:ext>
                  </a:extLst>
                </a:gridCol>
              </a:tblGrid>
              <a:tr h="378038">
                <a:tc>
                  <a:txBody>
                    <a:bodyPr/>
                    <a:lstStyle/>
                    <a:p>
                      <a:endParaRPr lang="en-US" dirty="0"/>
                    </a:p>
                  </a:txBody>
                  <a:tcPr>
                    <a:solidFill>
                      <a:schemeClr val="accent6">
                        <a:lumMod val="75000"/>
                      </a:schemeClr>
                    </a:solidFill>
                  </a:tcPr>
                </a:tc>
                <a:tc>
                  <a:txBody>
                    <a:bodyPr/>
                    <a:lstStyle/>
                    <a:p>
                      <a:endParaRPr lang="en-US"/>
                    </a:p>
                  </a:txBody>
                  <a:tcPr>
                    <a:solidFill>
                      <a:schemeClr val="accent6">
                        <a:lumMod val="75000"/>
                      </a:schemeClr>
                    </a:solidFill>
                  </a:tcPr>
                </a:tc>
                <a:tc>
                  <a:txBody>
                    <a:bodyPr/>
                    <a:lstStyle/>
                    <a:p>
                      <a:endParaRPr lang="en-US" dirty="0"/>
                    </a:p>
                  </a:txBody>
                  <a:tcPr>
                    <a:solidFill>
                      <a:schemeClr val="accent6">
                        <a:lumMod val="75000"/>
                      </a:schemeClr>
                    </a:solidFill>
                  </a:tcPr>
                </a:tc>
                <a:tc>
                  <a:txBody>
                    <a:bodyPr/>
                    <a:lstStyle/>
                    <a:p>
                      <a:endParaRPr lang="en-US" dirty="0"/>
                    </a:p>
                  </a:txBody>
                  <a:tcPr>
                    <a:solidFill>
                      <a:schemeClr val="accent6">
                        <a:lumMod val="75000"/>
                      </a:schemeClr>
                    </a:solidFill>
                  </a:tcPr>
                </a:tc>
                <a:tc>
                  <a:txBody>
                    <a:bodyPr/>
                    <a:lstStyle/>
                    <a:p>
                      <a:endParaRPr lang="en-US" dirty="0"/>
                    </a:p>
                  </a:txBody>
                  <a:tcPr>
                    <a:solidFill>
                      <a:schemeClr val="accent6">
                        <a:lumMod val="75000"/>
                      </a:schemeClr>
                    </a:solidFill>
                  </a:tcPr>
                </a:tc>
                <a:extLst>
                  <a:ext uri="{0D108BD9-81ED-4DB2-BD59-A6C34878D82A}">
                    <a16:rowId xmlns:a16="http://schemas.microsoft.com/office/drawing/2014/main" val="4286487914"/>
                  </a:ext>
                </a:extLst>
              </a:tr>
            </a:tbl>
          </a:graphicData>
        </a:graphic>
      </p:graphicFrame>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F4F2F80-6BFA-B6FD-B50B-6B952E0FD2B8}"/>
                  </a:ext>
                </a:extLst>
              </p:cNvPr>
              <p:cNvSpPr txBox="1"/>
              <p:nvPr/>
            </p:nvSpPr>
            <p:spPr>
              <a:xfrm>
                <a:off x="151885" y="4391607"/>
                <a:ext cx="2071380" cy="307777"/>
              </a:xfrm>
              <a:prstGeom prst="rect">
                <a:avLst/>
              </a:prstGeom>
              <a:noFill/>
            </p:spPr>
            <p:txBody>
              <a:bodyPr wrap="square">
                <a:spAutoFit/>
              </a:bodyPr>
              <a:lstStyle/>
              <a:p>
                <a14:m>
                  <m:oMath xmlns:m="http://schemas.openxmlformats.org/officeDocument/2006/math">
                    <m:r>
                      <a:rPr lang="en-US" sz="1400" b="0" i="1" dirty="0" smtClean="0">
                        <a:latin typeface="Cambria Math" panose="02040503050406030204" pitchFamily="18" charset="0"/>
                      </a:rPr>
                      <m:t>𝑌</m:t>
                    </m:r>
                  </m:oMath>
                </a14:m>
                <a:r>
                  <a:rPr lang="en-US" sz="1400" dirty="0"/>
                  <a:t> (E</a:t>
                </a:r>
                <a14:m>
                  <m:oMath xmlns:m="http://schemas.openxmlformats.org/officeDocument/2006/math">
                    <m:r>
                      <m:rPr>
                        <m:sty m:val="p"/>
                      </m:rPr>
                      <a:rPr lang="en-US" sz="1400" b="0" i="0" dirty="0" smtClean="0">
                        <a:latin typeface="Cambria Math" panose="02040503050406030204" pitchFamily="18" charset="0"/>
                      </a:rPr>
                      <m:t>ncoding</m:t>
                    </m:r>
                    <m:r>
                      <a:rPr lang="en-US" sz="1400" b="0" i="0" dirty="0" smtClean="0">
                        <a:latin typeface="Cambria Math" panose="02040503050406030204" pitchFamily="18" charset="0"/>
                      </a:rPr>
                      <m:t> </m:t>
                    </m:r>
                    <m:r>
                      <m:rPr>
                        <m:sty m:val="p"/>
                      </m:rPr>
                      <a:rPr lang="en-US" sz="1400" b="0" i="0" dirty="0" smtClean="0">
                        <a:latin typeface="Cambria Math" panose="02040503050406030204" pitchFamily="18" charset="0"/>
                      </a:rPr>
                      <m:t>of</m:t>
                    </m:r>
                  </m:oMath>
                </a14:m>
                <a:r>
                  <a:rPr lang="en-US" sz="1400" dirty="0"/>
                  <a:t> </a:t>
                </a:r>
                <a14:m>
                  <m:oMath xmlns:m="http://schemas.openxmlformats.org/officeDocument/2006/math">
                    <m:r>
                      <a:rPr lang="en-US" sz="1400" i="1" dirty="0">
                        <a:latin typeface="Cambria Math" panose="02040503050406030204" pitchFamily="18" charset="0"/>
                      </a:rPr>
                      <m:t>𝑥</m:t>
                    </m:r>
                    <m:r>
                      <a:rPr lang="en-US" sz="1400" i="1" dirty="0">
                        <a:latin typeface="Cambria Math" panose="02040503050406030204" pitchFamily="18" charset="0"/>
                      </a:rPr>
                      <m:t>|</m:t>
                    </m:r>
                    <m:r>
                      <a:rPr lang="en-US" sz="1400" i="1" baseline="-25000" dirty="0">
                        <a:latin typeface="Cambria Math" panose="02040503050406030204" pitchFamily="18" charset="0"/>
                      </a:rPr>
                      <m:t>𝑠</m:t>
                    </m:r>
                  </m:oMath>
                </a14:m>
                <a:r>
                  <a:rPr lang="en-US" sz="1400" dirty="0"/>
                  <a:t>)</a:t>
                </a:r>
              </a:p>
            </p:txBody>
          </p:sp>
        </mc:Choice>
        <mc:Fallback xmlns="">
          <p:sp>
            <p:nvSpPr>
              <p:cNvPr id="15" name="TextBox 14">
                <a:extLst>
                  <a:ext uri="{FF2B5EF4-FFF2-40B4-BE49-F238E27FC236}">
                    <a16:creationId xmlns:a16="http://schemas.microsoft.com/office/drawing/2014/main" id="{0F4F2F80-6BFA-B6FD-B50B-6B952E0FD2B8}"/>
                  </a:ext>
                </a:extLst>
              </p:cNvPr>
              <p:cNvSpPr txBox="1">
                <a:spLocks noRot="1" noChangeAspect="1" noMove="1" noResize="1" noEditPoints="1" noAdjustHandles="1" noChangeArrowheads="1" noChangeShapeType="1" noTextEdit="1"/>
              </p:cNvSpPr>
              <p:nvPr/>
            </p:nvSpPr>
            <p:spPr>
              <a:xfrm>
                <a:off x="151885" y="4391607"/>
                <a:ext cx="2071380" cy="307777"/>
              </a:xfrm>
              <a:prstGeom prst="rect">
                <a:avLst/>
              </a:prstGeom>
              <a:blipFill>
                <a:blip r:embed="rId18"/>
                <a:stretch>
                  <a:fillRect b="-19231"/>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01CEE8EC-FBE1-402C-5C28-52D6E16CBFA4}"/>
              </a:ext>
            </a:extLst>
          </p:cNvPr>
          <p:cNvCxnSpPr/>
          <p:nvPr/>
        </p:nvCxnSpPr>
        <p:spPr>
          <a:xfrm>
            <a:off x="4963999" y="4088040"/>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715F290-F2FB-3277-F057-8128EB87E4A5}"/>
                  </a:ext>
                </a:extLst>
              </p:cNvPr>
              <p:cNvSpPr txBox="1"/>
              <p:nvPr/>
            </p:nvSpPr>
            <p:spPr>
              <a:xfrm>
                <a:off x="5567543" y="3708560"/>
                <a:ext cx="1135159" cy="338554"/>
              </a:xfrm>
              <a:prstGeom prst="rect">
                <a:avLst/>
              </a:prstGeom>
              <a:solidFill>
                <a:schemeClr val="accent6">
                  <a:lumMod val="75000"/>
                </a:schemeClr>
              </a:solidFill>
              <a:ln>
                <a:solidFill>
                  <a:schemeClr val="dk1"/>
                </a:solidFill>
              </a:ln>
            </p:spPr>
            <p:txBody>
              <a:bodyPr wrap="square" rtlCol="0">
                <a:spAutoFit/>
              </a:bodyPr>
              <a:lstStyle/>
              <a:p>
                <a:r>
                  <a:rPr lang="en-US" sz="1600" dirty="0"/>
                  <a:t>Commit(</a:t>
                </a:r>
                <a14:m>
                  <m:oMath xmlns:m="http://schemas.openxmlformats.org/officeDocument/2006/math">
                    <m:r>
                      <a:rPr lang="en-US" sz="1600" b="0" i="1" smtClean="0">
                        <a:latin typeface="Cambria Math" panose="02040503050406030204" pitchFamily="18" charset="0"/>
                        <a:ea typeface="Cambria Math" panose="02040503050406030204" pitchFamily="18" charset="0"/>
                      </a:rPr>
                      <m:t>𝑌</m:t>
                    </m:r>
                    <m:r>
                      <a:rPr lang="en-US" sz="1600" b="0" i="1" dirty="0" smtClean="0">
                        <a:latin typeface="Cambria Math" panose="02040503050406030204" pitchFamily="18" charset="0"/>
                      </a:rPr>
                      <m:t>)</m:t>
                    </m:r>
                  </m:oMath>
                </a14:m>
                <a:endParaRPr lang="en-US" sz="1600" dirty="0"/>
              </a:p>
            </p:txBody>
          </p:sp>
        </mc:Choice>
        <mc:Fallback xmlns="">
          <p:sp>
            <p:nvSpPr>
              <p:cNvPr id="18" name="TextBox 17">
                <a:extLst>
                  <a:ext uri="{FF2B5EF4-FFF2-40B4-BE49-F238E27FC236}">
                    <a16:creationId xmlns:a16="http://schemas.microsoft.com/office/drawing/2014/main" id="{B715F290-F2FB-3277-F057-8128EB87E4A5}"/>
                  </a:ext>
                </a:extLst>
              </p:cNvPr>
              <p:cNvSpPr txBox="1">
                <a:spLocks noRot="1" noChangeAspect="1" noMove="1" noResize="1" noEditPoints="1" noAdjustHandles="1" noChangeArrowheads="1" noChangeShapeType="1" noTextEdit="1"/>
              </p:cNvSpPr>
              <p:nvPr/>
            </p:nvSpPr>
            <p:spPr>
              <a:xfrm>
                <a:off x="5567543" y="3708560"/>
                <a:ext cx="1135159" cy="338554"/>
              </a:xfrm>
              <a:prstGeom prst="rect">
                <a:avLst/>
              </a:prstGeom>
              <a:blipFill>
                <a:blip r:embed="rId19"/>
                <a:stretch>
                  <a:fillRect l="-2174" t="-3448" b="-17241"/>
                </a:stretch>
              </a:blipFill>
              <a:ln>
                <a:solidFill>
                  <a:schemeClr val="dk1"/>
                </a:solidFill>
              </a:ln>
            </p:spPr>
            <p:txBody>
              <a:bodyPr/>
              <a:lstStyle/>
              <a:p>
                <a:r>
                  <a:rPr lang="en-US">
                    <a:noFill/>
                  </a:rPr>
                  <a:t> </a:t>
                </a:r>
              </a:p>
            </p:txBody>
          </p:sp>
        </mc:Fallback>
      </mc:AlternateContent>
      <p:graphicFrame>
        <p:nvGraphicFramePr>
          <p:cNvPr id="14" name="Table 8">
            <a:extLst>
              <a:ext uri="{FF2B5EF4-FFF2-40B4-BE49-F238E27FC236}">
                <a16:creationId xmlns:a16="http://schemas.microsoft.com/office/drawing/2014/main" id="{E1B6D2C3-3ADF-F8EC-05BB-E630D8A681CD}"/>
              </a:ext>
            </a:extLst>
          </p:cNvPr>
          <p:cNvGraphicFramePr>
            <a:graphicFrameLocks noGrp="1"/>
          </p:cNvGraphicFramePr>
          <p:nvPr>
            <p:extLst>
              <p:ext uri="{D42A27DB-BD31-4B8C-83A1-F6EECF244321}">
                <p14:modId xmlns:p14="http://schemas.microsoft.com/office/powerpoint/2010/main" val="2769944089"/>
              </p:ext>
            </p:extLst>
          </p:nvPr>
        </p:nvGraphicFramePr>
        <p:xfrm>
          <a:off x="1328081" y="4823193"/>
          <a:ext cx="1943472" cy="365760"/>
        </p:xfrm>
        <a:graphic>
          <a:graphicData uri="http://schemas.openxmlformats.org/drawingml/2006/table">
            <a:tbl>
              <a:tblPr firstRow="1" bandRow="1">
                <a:tableStyleId>{5940675A-B579-460E-94D1-54222C63F5DA}</a:tableStyleId>
              </a:tblPr>
              <a:tblGrid>
                <a:gridCol w="323912">
                  <a:extLst>
                    <a:ext uri="{9D8B030D-6E8A-4147-A177-3AD203B41FA5}">
                      <a16:colId xmlns:a16="http://schemas.microsoft.com/office/drawing/2014/main" val="2881341600"/>
                    </a:ext>
                  </a:extLst>
                </a:gridCol>
                <a:gridCol w="323912">
                  <a:extLst>
                    <a:ext uri="{9D8B030D-6E8A-4147-A177-3AD203B41FA5}">
                      <a16:colId xmlns:a16="http://schemas.microsoft.com/office/drawing/2014/main" val="2938819632"/>
                    </a:ext>
                  </a:extLst>
                </a:gridCol>
                <a:gridCol w="323912">
                  <a:extLst>
                    <a:ext uri="{9D8B030D-6E8A-4147-A177-3AD203B41FA5}">
                      <a16:colId xmlns:a16="http://schemas.microsoft.com/office/drawing/2014/main" val="3909217177"/>
                    </a:ext>
                  </a:extLst>
                </a:gridCol>
                <a:gridCol w="323912">
                  <a:extLst>
                    <a:ext uri="{9D8B030D-6E8A-4147-A177-3AD203B41FA5}">
                      <a16:colId xmlns:a16="http://schemas.microsoft.com/office/drawing/2014/main" val="219484760"/>
                    </a:ext>
                  </a:extLst>
                </a:gridCol>
                <a:gridCol w="323912">
                  <a:extLst>
                    <a:ext uri="{9D8B030D-6E8A-4147-A177-3AD203B41FA5}">
                      <a16:colId xmlns:a16="http://schemas.microsoft.com/office/drawing/2014/main" val="3923616971"/>
                    </a:ext>
                  </a:extLst>
                </a:gridCol>
                <a:gridCol w="323912">
                  <a:extLst>
                    <a:ext uri="{9D8B030D-6E8A-4147-A177-3AD203B41FA5}">
                      <a16:colId xmlns:a16="http://schemas.microsoft.com/office/drawing/2014/main" val="3407942452"/>
                    </a:ext>
                  </a:extLst>
                </a:gridCol>
              </a:tblGrid>
              <a:tr h="346299">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extLst>
                  <a:ext uri="{0D108BD9-81ED-4DB2-BD59-A6C34878D82A}">
                    <a16:rowId xmlns:a16="http://schemas.microsoft.com/office/drawing/2014/main" val="4286487914"/>
                  </a:ext>
                </a:extLst>
              </a:tr>
            </a:tbl>
          </a:graphicData>
        </a:graphic>
      </p:graphicFrame>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9E43C899-0222-751D-F607-E210B93E343C}"/>
                  </a:ext>
                </a:extLst>
              </p:cNvPr>
              <p:cNvSpPr/>
              <p:nvPr/>
            </p:nvSpPr>
            <p:spPr>
              <a:xfrm>
                <a:off x="92144" y="5116808"/>
                <a:ext cx="4894808" cy="38014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400" dirty="0"/>
                  <a:t>PCPP Proof (</a:t>
                </a:r>
                <a14:m>
                  <m:oMath xmlns:m="http://schemas.openxmlformats.org/officeDocument/2006/math">
                    <m:r>
                      <a:rPr lang="en-US" sz="1400" i="1" smtClean="0">
                        <a:latin typeface="Cambria Math" panose="02040503050406030204" pitchFamily="18" charset="0"/>
                        <a:ea typeface="Cambria Math" panose="02040503050406030204" pitchFamily="18" charset="0"/>
                      </a:rPr>
                      <m:t>𝜋</m:t>
                    </m:r>
                    <m:r>
                      <a:rPr lang="en-US" sz="1400" b="0" i="1" baseline="-25000" smtClean="0">
                        <a:latin typeface="Cambria Math" panose="02040503050406030204" pitchFamily="18" charset="0"/>
                        <a:ea typeface="Cambria Math" panose="02040503050406030204" pitchFamily="18" charset="0"/>
                      </a:rPr>
                      <m:t>1</m:t>
                    </m:r>
                  </m:oMath>
                </a14:m>
                <a:r>
                  <a:rPr lang="en-US" sz="1400" dirty="0"/>
                  <a:t>) for </a:t>
                </a:r>
                <a14:m>
                  <m:oMath xmlns:m="http://schemas.openxmlformats.org/officeDocument/2006/math">
                    <m:r>
                      <a:rPr lang="en-US" sz="1400" i="1" dirty="0">
                        <a:latin typeface="Cambria Math" panose="02040503050406030204" pitchFamily="18" charset="0"/>
                      </a:rPr>
                      <m:t>𝑅</m:t>
                    </m:r>
                    <m:r>
                      <a:rPr lang="en-US" sz="1400" b="0" i="1" dirty="0" smtClean="0">
                        <a:latin typeface="Cambria Math" panose="02040503050406030204" pitchFamily="18" charset="0"/>
                      </a:rPr>
                      <m:t>(</m:t>
                    </m:r>
                    <m:r>
                      <a:rPr lang="en-US" sz="1400" b="0" i="1" dirty="0" smtClean="0">
                        <a:latin typeface="Cambria Math" panose="02040503050406030204" pitchFamily="18" charset="0"/>
                      </a:rPr>
                      <m:t>𝑥</m:t>
                    </m:r>
                    <m:r>
                      <a:rPr lang="en-US" sz="1400" b="0" i="1" dirty="0" smtClean="0">
                        <a:latin typeface="Cambria Math" panose="02040503050406030204" pitchFamily="18" charset="0"/>
                      </a:rPr>
                      <m:t>|</m:t>
                    </m:r>
                    <m:r>
                      <a:rPr lang="en-US" sz="1400" b="0" i="1" baseline="-25000" dirty="0" smtClean="0">
                        <a:latin typeface="Cambria Math" panose="02040503050406030204" pitchFamily="18" charset="0"/>
                      </a:rPr>
                      <m:t>𝑠</m:t>
                    </m:r>
                    <m:r>
                      <a:rPr lang="en-US" sz="1400" b="0" i="1" dirty="0" smtClean="0">
                        <a:latin typeface="Cambria Math" panose="02040503050406030204" pitchFamily="18" charset="0"/>
                      </a:rPr>
                      <m:t>,</m:t>
                    </m:r>
                    <m:r>
                      <a:rPr lang="en-US" sz="1400" b="0" i="1" dirty="0" smtClean="0">
                        <a:latin typeface="Cambria Math" panose="02040503050406030204" pitchFamily="18" charset="0"/>
                      </a:rPr>
                      <m:t>𝑤</m:t>
                    </m:r>
                    <m:r>
                      <a:rPr lang="en-US" sz="1400" b="0" i="1" dirty="0" smtClean="0">
                        <a:latin typeface="Cambria Math" panose="02040503050406030204" pitchFamily="18" charset="0"/>
                      </a:rPr>
                      <m:t>)</m:t>
                    </m:r>
                  </m:oMath>
                </a14:m>
                <a:r>
                  <a:rPr lang="en-US" sz="1400" baseline="-25000" dirty="0"/>
                  <a:t> </a:t>
                </a:r>
                <a:r>
                  <a:rPr lang="en-US" sz="1400" dirty="0"/>
                  <a:t>with respect to encoding </a:t>
                </a:r>
                <a14:m>
                  <m:oMath xmlns:m="http://schemas.openxmlformats.org/officeDocument/2006/math">
                    <m:r>
                      <a:rPr lang="en-US" sz="1400" b="0" i="1" dirty="0" smtClean="0">
                        <a:latin typeface="Cambria Math" panose="02040503050406030204" pitchFamily="18" charset="0"/>
                      </a:rPr>
                      <m:t>𝑌</m:t>
                    </m:r>
                  </m:oMath>
                </a14:m>
                <a:endParaRPr lang="en-US" sz="1400" dirty="0"/>
              </a:p>
            </p:txBody>
          </p:sp>
        </mc:Choice>
        <mc:Fallback xmlns="">
          <p:sp>
            <p:nvSpPr>
              <p:cNvPr id="20" name="Rectangle 19">
                <a:extLst>
                  <a:ext uri="{FF2B5EF4-FFF2-40B4-BE49-F238E27FC236}">
                    <a16:creationId xmlns:a16="http://schemas.microsoft.com/office/drawing/2014/main" id="{9E43C899-0222-751D-F607-E210B93E343C}"/>
                  </a:ext>
                </a:extLst>
              </p:cNvPr>
              <p:cNvSpPr>
                <a:spLocks noRot="1" noChangeAspect="1" noMove="1" noResize="1" noEditPoints="1" noAdjustHandles="1" noChangeArrowheads="1" noChangeShapeType="1" noTextEdit="1"/>
              </p:cNvSpPr>
              <p:nvPr/>
            </p:nvSpPr>
            <p:spPr>
              <a:xfrm>
                <a:off x="92144" y="5116808"/>
                <a:ext cx="4894808" cy="380144"/>
              </a:xfrm>
              <a:prstGeom prst="rect">
                <a:avLst/>
              </a:prstGeom>
              <a:blipFill>
                <a:blip r:embed="rId20"/>
                <a:stretch>
                  <a:fillRect l="-518" b="-9677"/>
                </a:stretch>
              </a:blipFill>
              <a:ln>
                <a:noFill/>
              </a:ln>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218A6975-B0D7-EBAD-B452-90E7A70F5394}"/>
              </a:ext>
            </a:extLst>
          </p:cNvPr>
          <p:cNvCxnSpPr/>
          <p:nvPr/>
        </p:nvCxnSpPr>
        <p:spPr>
          <a:xfrm>
            <a:off x="4963999" y="4965613"/>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9368B43-9C5D-B89C-BCC2-DF46E2BA3357}"/>
                  </a:ext>
                </a:extLst>
              </p:cNvPr>
              <p:cNvSpPr txBox="1"/>
              <p:nvPr/>
            </p:nvSpPr>
            <p:spPr>
              <a:xfrm>
                <a:off x="5567543" y="4607365"/>
                <a:ext cx="1180681" cy="338554"/>
              </a:xfrm>
              <a:prstGeom prst="rect">
                <a:avLst/>
              </a:prstGeom>
              <a:solidFill>
                <a:schemeClr val="accent2">
                  <a:lumMod val="20000"/>
                  <a:lumOff val="80000"/>
                </a:schemeClr>
              </a:solidFill>
              <a:ln>
                <a:solidFill>
                  <a:schemeClr val="dk1"/>
                </a:solidFill>
              </a:ln>
            </p:spPr>
            <p:txBody>
              <a:bodyPr wrap="square" rtlCol="0">
                <a:spAutoFit/>
              </a:bodyPr>
              <a:lstStyle/>
              <a:p>
                <a:r>
                  <a:rPr lang="en-US" sz="1600" dirty="0"/>
                  <a:t>Commit(</a:t>
                </a:r>
                <a14:m>
                  <m:oMath xmlns:m="http://schemas.openxmlformats.org/officeDocument/2006/math">
                    <m:r>
                      <a:rPr lang="en-US" sz="1600" i="1">
                        <a:latin typeface="Cambria Math" panose="02040503050406030204" pitchFamily="18" charset="0"/>
                        <a:ea typeface="Cambria Math" panose="02040503050406030204" pitchFamily="18" charset="0"/>
                      </a:rPr>
                      <m:t>𝜋</m:t>
                    </m:r>
                    <m:r>
                      <a:rPr lang="en-US" sz="1600" b="0" i="1" baseline="-25000" smtClean="0">
                        <a:latin typeface="Cambria Math" panose="02040503050406030204" pitchFamily="18" charset="0"/>
                        <a:ea typeface="Cambria Math" panose="02040503050406030204" pitchFamily="18" charset="0"/>
                      </a:rPr>
                      <m:t>2</m:t>
                    </m:r>
                    <m:r>
                      <a:rPr lang="en-US" sz="1600" b="0" i="1" dirty="0" smtClean="0">
                        <a:latin typeface="Cambria Math" panose="02040503050406030204" pitchFamily="18" charset="0"/>
                      </a:rPr>
                      <m:t>)</m:t>
                    </m:r>
                  </m:oMath>
                </a14:m>
                <a:endParaRPr lang="en-US" sz="1600" dirty="0"/>
              </a:p>
            </p:txBody>
          </p:sp>
        </mc:Choice>
        <mc:Fallback xmlns="">
          <p:sp>
            <p:nvSpPr>
              <p:cNvPr id="22" name="TextBox 21">
                <a:extLst>
                  <a:ext uri="{FF2B5EF4-FFF2-40B4-BE49-F238E27FC236}">
                    <a16:creationId xmlns:a16="http://schemas.microsoft.com/office/drawing/2014/main" id="{09368B43-9C5D-B89C-BCC2-DF46E2BA3357}"/>
                  </a:ext>
                </a:extLst>
              </p:cNvPr>
              <p:cNvSpPr txBox="1">
                <a:spLocks noRot="1" noChangeAspect="1" noMove="1" noResize="1" noEditPoints="1" noAdjustHandles="1" noChangeArrowheads="1" noChangeShapeType="1" noTextEdit="1"/>
              </p:cNvSpPr>
              <p:nvPr/>
            </p:nvSpPr>
            <p:spPr>
              <a:xfrm>
                <a:off x="5567543" y="4607365"/>
                <a:ext cx="1180681" cy="338554"/>
              </a:xfrm>
              <a:prstGeom prst="rect">
                <a:avLst/>
              </a:prstGeom>
              <a:blipFill>
                <a:blip r:embed="rId21"/>
                <a:stretch>
                  <a:fillRect l="-2105" t="-3571" b="-21429"/>
                </a:stretch>
              </a:blipFill>
              <a:ln>
                <a:solidFill>
                  <a:schemeClr val="dk1"/>
                </a:solidFill>
              </a:ln>
            </p:spPr>
            <p:txBody>
              <a:bodyPr/>
              <a:lstStyle/>
              <a:p>
                <a:r>
                  <a:rPr lang="en-US">
                    <a:noFill/>
                  </a:rPr>
                  <a:t> </a:t>
                </a:r>
              </a:p>
            </p:txBody>
          </p:sp>
        </mc:Fallback>
      </mc:AlternateContent>
      <p:sp>
        <p:nvSpPr>
          <p:cNvPr id="26" name="Rounded Rectangle 25">
            <a:extLst>
              <a:ext uri="{FF2B5EF4-FFF2-40B4-BE49-F238E27FC236}">
                <a16:creationId xmlns:a16="http://schemas.microsoft.com/office/drawing/2014/main" id="{44D4EB64-1D7C-3E74-3E79-D3154D368B14}"/>
              </a:ext>
            </a:extLst>
          </p:cNvPr>
          <p:cNvSpPr/>
          <p:nvPr/>
        </p:nvSpPr>
        <p:spPr>
          <a:xfrm>
            <a:off x="8667954" y="720362"/>
            <a:ext cx="2714594" cy="890342"/>
          </a:xfrm>
          <a:prstGeom prst="roundRect">
            <a:avLst/>
          </a:prstGeom>
          <a:solidFill>
            <a:schemeClr val="accent4">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Limitation: Non-black box use of CRH!</a:t>
            </a:r>
            <a:endParaRPr lang="en-US" baseline="-25000" dirty="0">
              <a:solidFill>
                <a:schemeClr val="tx1"/>
              </a:solidFill>
            </a:endParaRPr>
          </a:p>
        </p:txBody>
      </p:sp>
      <p:graphicFrame>
        <p:nvGraphicFramePr>
          <p:cNvPr id="8" name="Table 3">
            <a:extLst>
              <a:ext uri="{FF2B5EF4-FFF2-40B4-BE49-F238E27FC236}">
                <a16:creationId xmlns:a16="http://schemas.microsoft.com/office/drawing/2014/main" id="{60AE1937-9C07-6DF2-503A-3C7DC92EEC0D}"/>
              </a:ext>
            </a:extLst>
          </p:cNvPr>
          <p:cNvGraphicFramePr>
            <a:graphicFrameLocks noGrp="1"/>
          </p:cNvGraphicFramePr>
          <p:nvPr/>
        </p:nvGraphicFramePr>
        <p:xfrm>
          <a:off x="674572" y="769320"/>
          <a:ext cx="3423512" cy="365760"/>
        </p:xfrm>
        <a:graphic>
          <a:graphicData uri="http://schemas.openxmlformats.org/drawingml/2006/table">
            <a:tbl>
              <a:tblPr firstRow="1" bandRow="1">
                <a:tableStyleId>{5940675A-B579-460E-94D1-54222C63F5DA}</a:tableStyleId>
              </a:tblPr>
              <a:tblGrid>
                <a:gridCol w="427939">
                  <a:extLst>
                    <a:ext uri="{9D8B030D-6E8A-4147-A177-3AD203B41FA5}">
                      <a16:colId xmlns:a16="http://schemas.microsoft.com/office/drawing/2014/main" val="4188538176"/>
                    </a:ext>
                  </a:extLst>
                </a:gridCol>
                <a:gridCol w="427939">
                  <a:extLst>
                    <a:ext uri="{9D8B030D-6E8A-4147-A177-3AD203B41FA5}">
                      <a16:colId xmlns:a16="http://schemas.microsoft.com/office/drawing/2014/main" val="2247556986"/>
                    </a:ext>
                  </a:extLst>
                </a:gridCol>
                <a:gridCol w="427939">
                  <a:extLst>
                    <a:ext uri="{9D8B030D-6E8A-4147-A177-3AD203B41FA5}">
                      <a16:colId xmlns:a16="http://schemas.microsoft.com/office/drawing/2014/main" val="163824333"/>
                    </a:ext>
                  </a:extLst>
                </a:gridCol>
                <a:gridCol w="427939">
                  <a:extLst>
                    <a:ext uri="{9D8B030D-6E8A-4147-A177-3AD203B41FA5}">
                      <a16:colId xmlns:a16="http://schemas.microsoft.com/office/drawing/2014/main" val="2026762720"/>
                    </a:ext>
                  </a:extLst>
                </a:gridCol>
                <a:gridCol w="427939">
                  <a:extLst>
                    <a:ext uri="{9D8B030D-6E8A-4147-A177-3AD203B41FA5}">
                      <a16:colId xmlns:a16="http://schemas.microsoft.com/office/drawing/2014/main" val="2018504598"/>
                    </a:ext>
                  </a:extLst>
                </a:gridCol>
                <a:gridCol w="427939">
                  <a:extLst>
                    <a:ext uri="{9D8B030D-6E8A-4147-A177-3AD203B41FA5}">
                      <a16:colId xmlns:a16="http://schemas.microsoft.com/office/drawing/2014/main" val="2437554404"/>
                    </a:ext>
                  </a:extLst>
                </a:gridCol>
                <a:gridCol w="427939">
                  <a:extLst>
                    <a:ext uri="{9D8B030D-6E8A-4147-A177-3AD203B41FA5}">
                      <a16:colId xmlns:a16="http://schemas.microsoft.com/office/drawing/2014/main" val="3054614016"/>
                    </a:ext>
                  </a:extLst>
                </a:gridCol>
                <a:gridCol w="427939">
                  <a:extLst>
                    <a:ext uri="{9D8B030D-6E8A-4147-A177-3AD203B41FA5}">
                      <a16:colId xmlns:a16="http://schemas.microsoft.com/office/drawing/2014/main" val="2036361916"/>
                    </a:ext>
                  </a:extLst>
                </a:gridCol>
              </a:tblGrid>
              <a:tr h="214565">
                <a:tc>
                  <a:txBody>
                    <a:bodyPr/>
                    <a:lstStyle/>
                    <a:p>
                      <a:endParaRPr lang="en-US" dirty="0"/>
                    </a:p>
                  </a:txBody>
                  <a:tcPr>
                    <a:solidFill>
                      <a:schemeClr val="accent5"/>
                    </a:solidFill>
                  </a:tcPr>
                </a:tc>
                <a:tc>
                  <a:txBody>
                    <a:bodyPr/>
                    <a:lstStyle/>
                    <a:p>
                      <a:endParaRPr lang="en-US" dirty="0"/>
                    </a:p>
                  </a:txBody>
                  <a:tcPr>
                    <a:solidFill>
                      <a:schemeClr val="accent5"/>
                    </a:solidFill>
                  </a:tcPr>
                </a:tc>
                <a:tc>
                  <a:txBody>
                    <a:bodyPr/>
                    <a:lstStyle/>
                    <a:p>
                      <a:endParaRPr lang="en-US"/>
                    </a:p>
                  </a:txBody>
                  <a:tcPr>
                    <a:solidFill>
                      <a:schemeClr val="accent5"/>
                    </a:solidFill>
                  </a:tcPr>
                </a:tc>
                <a:tc>
                  <a:txBody>
                    <a:bodyPr/>
                    <a:lstStyle/>
                    <a:p>
                      <a:endParaRPr lang="en-US" dirty="0"/>
                    </a:p>
                  </a:txBody>
                  <a:tcPr>
                    <a:solidFill>
                      <a:schemeClr val="accent5"/>
                    </a:solidFill>
                  </a:tcPr>
                </a:tc>
                <a:tc>
                  <a:txBody>
                    <a:bodyPr/>
                    <a:lstStyle/>
                    <a:p>
                      <a:endParaRPr lang="en-US"/>
                    </a:p>
                  </a:txBody>
                  <a:tcPr>
                    <a:solidFill>
                      <a:schemeClr val="accent5"/>
                    </a:solidFill>
                  </a:tcPr>
                </a:tc>
                <a:tc>
                  <a:txBody>
                    <a:bodyPr/>
                    <a:lstStyle/>
                    <a:p>
                      <a:endParaRPr lang="en-US"/>
                    </a:p>
                  </a:txBody>
                  <a:tcPr>
                    <a:solidFill>
                      <a:schemeClr val="accent5"/>
                    </a:solidFill>
                  </a:tcPr>
                </a:tc>
                <a:tc>
                  <a:txBody>
                    <a:bodyPr/>
                    <a:lstStyle/>
                    <a:p>
                      <a:endParaRPr lang="en-US" dirty="0"/>
                    </a:p>
                  </a:txBody>
                  <a:tcPr>
                    <a:solidFill>
                      <a:schemeClr val="accent5"/>
                    </a:solidFill>
                  </a:tcPr>
                </a:tc>
                <a:tc>
                  <a:txBody>
                    <a:bodyPr/>
                    <a:lstStyle/>
                    <a:p>
                      <a:endParaRPr lang="en-US" dirty="0"/>
                    </a:p>
                  </a:txBody>
                  <a:tcPr>
                    <a:solidFill>
                      <a:schemeClr val="accent5"/>
                    </a:solidFill>
                  </a:tcPr>
                </a:tc>
                <a:extLst>
                  <a:ext uri="{0D108BD9-81ED-4DB2-BD59-A6C34878D82A}">
                    <a16:rowId xmlns:a16="http://schemas.microsoft.com/office/drawing/2014/main" val="1366198390"/>
                  </a:ext>
                </a:extLst>
              </a:tr>
            </a:tbl>
          </a:graphicData>
        </a:graphic>
      </p:graphicFrame>
      <p:sp>
        <p:nvSpPr>
          <p:cNvPr id="12" name="Rectangle 11">
            <a:extLst>
              <a:ext uri="{FF2B5EF4-FFF2-40B4-BE49-F238E27FC236}">
                <a16:creationId xmlns:a16="http://schemas.microsoft.com/office/drawing/2014/main" id="{A544DEFE-DA47-4226-1A0C-6E35171CD7B0}"/>
              </a:ext>
            </a:extLst>
          </p:cNvPr>
          <p:cNvSpPr/>
          <p:nvPr/>
        </p:nvSpPr>
        <p:spPr>
          <a:xfrm>
            <a:off x="1099136" y="777995"/>
            <a:ext cx="436017" cy="362708"/>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F4302C6-25C9-D7BE-F4C7-D4C40878DA7D}"/>
              </a:ext>
            </a:extLst>
          </p:cNvPr>
          <p:cNvSpPr/>
          <p:nvPr/>
        </p:nvSpPr>
        <p:spPr>
          <a:xfrm>
            <a:off x="2390871" y="772203"/>
            <a:ext cx="436017" cy="362708"/>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A4A6FD3-EC81-8318-E57B-96848AE01877}"/>
              </a:ext>
            </a:extLst>
          </p:cNvPr>
          <p:cNvSpPr/>
          <p:nvPr/>
        </p:nvSpPr>
        <p:spPr>
          <a:xfrm>
            <a:off x="3237502" y="762904"/>
            <a:ext cx="436017" cy="362708"/>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3" name="Table 22">
            <a:extLst>
              <a:ext uri="{FF2B5EF4-FFF2-40B4-BE49-F238E27FC236}">
                <a16:creationId xmlns:a16="http://schemas.microsoft.com/office/drawing/2014/main" id="{730D6489-D450-0723-9AB1-7CDF44A8C868}"/>
              </a:ext>
            </a:extLst>
          </p:cNvPr>
          <p:cNvGraphicFramePr>
            <a:graphicFrameLocks noGrp="1"/>
          </p:cNvGraphicFramePr>
          <p:nvPr>
            <p:extLst>
              <p:ext uri="{D42A27DB-BD31-4B8C-83A1-F6EECF244321}">
                <p14:modId xmlns:p14="http://schemas.microsoft.com/office/powerpoint/2010/main" val="1210881702"/>
              </p:ext>
            </p:extLst>
          </p:nvPr>
        </p:nvGraphicFramePr>
        <p:xfrm>
          <a:off x="1853253" y="3481121"/>
          <a:ext cx="993333" cy="375789"/>
        </p:xfrm>
        <a:graphic>
          <a:graphicData uri="http://schemas.openxmlformats.org/drawingml/2006/table">
            <a:tbl>
              <a:tblPr firstRow="1" bandRow="1">
                <a:tableStyleId>{5940675A-B579-460E-94D1-54222C63F5DA}</a:tableStyleId>
              </a:tblPr>
              <a:tblGrid>
                <a:gridCol w="331111">
                  <a:extLst>
                    <a:ext uri="{9D8B030D-6E8A-4147-A177-3AD203B41FA5}">
                      <a16:colId xmlns:a16="http://schemas.microsoft.com/office/drawing/2014/main" val="2881341600"/>
                    </a:ext>
                  </a:extLst>
                </a:gridCol>
                <a:gridCol w="331111">
                  <a:extLst>
                    <a:ext uri="{9D8B030D-6E8A-4147-A177-3AD203B41FA5}">
                      <a16:colId xmlns:a16="http://schemas.microsoft.com/office/drawing/2014/main" val="2938819632"/>
                    </a:ext>
                  </a:extLst>
                </a:gridCol>
                <a:gridCol w="331111">
                  <a:extLst>
                    <a:ext uri="{9D8B030D-6E8A-4147-A177-3AD203B41FA5}">
                      <a16:colId xmlns:a16="http://schemas.microsoft.com/office/drawing/2014/main" val="639281644"/>
                    </a:ext>
                  </a:extLst>
                </a:gridCol>
              </a:tblGrid>
              <a:tr h="375789">
                <a:tc>
                  <a:txBody>
                    <a:bodyPr/>
                    <a:lstStyle/>
                    <a:p>
                      <a:endParaRPr lang="en-US" dirty="0"/>
                    </a:p>
                  </a:txBody>
                  <a:tcPr>
                    <a:solidFill>
                      <a:schemeClr val="accent1">
                        <a:lumMod val="50000"/>
                      </a:schemeClr>
                    </a:solidFill>
                  </a:tcPr>
                </a:tc>
                <a:tc>
                  <a:txBody>
                    <a:bodyPr/>
                    <a:lstStyle/>
                    <a:p>
                      <a:endParaRPr lang="en-US" dirty="0"/>
                    </a:p>
                  </a:txBody>
                  <a:tcPr>
                    <a:solidFill>
                      <a:schemeClr val="accent1">
                        <a:lumMod val="50000"/>
                      </a:schemeClr>
                    </a:solidFill>
                  </a:tcPr>
                </a:tc>
                <a:tc>
                  <a:txBody>
                    <a:bodyPr/>
                    <a:lstStyle/>
                    <a:p>
                      <a:endParaRPr lang="en-US" dirty="0"/>
                    </a:p>
                  </a:txBody>
                  <a:tcPr>
                    <a:solidFill>
                      <a:schemeClr val="accent1">
                        <a:lumMod val="50000"/>
                      </a:schemeClr>
                    </a:solidFill>
                  </a:tcPr>
                </a:tc>
                <a:extLst>
                  <a:ext uri="{0D108BD9-81ED-4DB2-BD59-A6C34878D82A}">
                    <a16:rowId xmlns:a16="http://schemas.microsoft.com/office/drawing/2014/main" val="4286487914"/>
                  </a:ext>
                </a:extLst>
              </a:tr>
            </a:tbl>
          </a:graphicData>
        </a:graphic>
      </p:graphicFrame>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68FC169-2C5D-4BB9-E99E-B7A790937858}"/>
                  </a:ext>
                </a:extLst>
              </p:cNvPr>
              <p:cNvSpPr txBox="1"/>
              <p:nvPr/>
            </p:nvSpPr>
            <p:spPr>
              <a:xfrm>
                <a:off x="1043283" y="3521044"/>
                <a:ext cx="78648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𝑥</m:t>
                      </m:r>
                      <m:r>
                        <a:rPr lang="en-US" sz="1400" b="0" i="1" dirty="0" smtClean="0">
                          <a:latin typeface="Cambria Math" panose="02040503050406030204" pitchFamily="18" charset="0"/>
                        </a:rPr>
                        <m:t>|</m:t>
                      </m:r>
                      <m:r>
                        <a:rPr lang="en-US" sz="1400" b="0" i="1" baseline="-25000" dirty="0" smtClean="0">
                          <a:latin typeface="Cambria Math" panose="02040503050406030204" pitchFamily="18" charset="0"/>
                        </a:rPr>
                        <m:t>𝑆</m:t>
                      </m:r>
                    </m:oMath>
                  </m:oMathPara>
                </a14:m>
                <a:endParaRPr lang="en-US" sz="1400" dirty="0"/>
              </a:p>
            </p:txBody>
          </p:sp>
        </mc:Choice>
        <mc:Fallback xmlns="">
          <p:sp>
            <p:nvSpPr>
              <p:cNvPr id="24" name="TextBox 23">
                <a:extLst>
                  <a:ext uri="{FF2B5EF4-FFF2-40B4-BE49-F238E27FC236}">
                    <a16:creationId xmlns:a16="http://schemas.microsoft.com/office/drawing/2014/main" id="{F68FC169-2C5D-4BB9-E99E-B7A790937858}"/>
                  </a:ext>
                </a:extLst>
              </p:cNvPr>
              <p:cNvSpPr txBox="1">
                <a:spLocks noRot="1" noChangeAspect="1" noMove="1" noResize="1" noEditPoints="1" noAdjustHandles="1" noChangeArrowheads="1" noChangeShapeType="1" noTextEdit="1"/>
              </p:cNvSpPr>
              <p:nvPr/>
            </p:nvSpPr>
            <p:spPr>
              <a:xfrm>
                <a:off x="1043283" y="3521044"/>
                <a:ext cx="786487" cy="307777"/>
              </a:xfrm>
              <a:prstGeom prst="rect">
                <a:avLst/>
              </a:prstGeom>
              <a:blipFill>
                <a:blip r:embed="rId22"/>
                <a:stretch>
                  <a:fillRect b="-8000"/>
                </a:stretch>
              </a:blipFill>
            </p:spPr>
            <p:txBody>
              <a:bodyPr/>
              <a:lstStyle/>
              <a:p>
                <a:r>
                  <a:rPr lang="en-US">
                    <a:noFill/>
                  </a:rPr>
                  <a:t> </a:t>
                </a:r>
              </a:p>
            </p:txBody>
          </p:sp>
        </mc:Fallback>
      </mc:AlternateContent>
    </p:spTree>
    <p:extLst>
      <p:ext uri="{BB962C8B-B14F-4D97-AF65-F5344CB8AC3E}">
        <p14:creationId xmlns:p14="http://schemas.microsoft.com/office/powerpoint/2010/main" val="129922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grpId="1" nodeType="clickEffect">
                                  <p:stCondLst>
                                    <p:cond delay="0"/>
                                  </p:stCondLst>
                                  <p:childTnLst>
                                    <p:animMotion origin="layout" path="M -2.70833E-6 -4.81481E-6 L 0.0599 0.39352 " pathEditMode="relative" rAng="0" ptsTypes="AA">
                                      <p:cBhvr>
                                        <p:cTn id="44" dur="1000" fill="hold"/>
                                        <p:tgtEl>
                                          <p:spTgt spid="12"/>
                                        </p:tgtEl>
                                        <p:attrNameLst>
                                          <p:attrName>ppt_x</p:attrName>
                                          <p:attrName>ppt_y</p:attrName>
                                        </p:attrNameLst>
                                      </p:cBhvr>
                                      <p:rCtr x="2995" y="19676"/>
                                    </p:animMotion>
                                  </p:childTnLst>
                                </p:cTn>
                              </p:par>
                              <p:par>
                                <p:cTn id="45" presetID="0" presetClass="path" presetSubtype="0" accel="50000" decel="50000" fill="hold" grpId="1" nodeType="withEffect">
                                  <p:stCondLst>
                                    <p:cond delay="0"/>
                                  </p:stCondLst>
                                  <p:childTnLst>
                                    <p:animMotion origin="layout" path="M -2.29167E-6 1.11111E-6 L -0.02161 0.39907 " pathEditMode="relative" rAng="0" ptsTypes="AA">
                                      <p:cBhvr>
                                        <p:cTn id="46" dur="1000" fill="hold"/>
                                        <p:tgtEl>
                                          <p:spTgt spid="17"/>
                                        </p:tgtEl>
                                        <p:attrNameLst>
                                          <p:attrName>ppt_x</p:attrName>
                                          <p:attrName>ppt_y</p:attrName>
                                        </p:attrNameLst>
                                      </p:cBhvr>
                                      <p:rCtr x="-1081" y="19954"/>
                                    </p:animMotion>
                                  </p:childTnLst>
                                </p:cTn>
                              </p:par>
                              <p:par>
                                <p:cTn id="47" presetID="0" presetClass="path" presetSubtype="0" accel="50000" decel="50000" fill="hold" grpId="1" nodeType="withEffect">
                                  <p:stCondLst>
                                    <p:cond delay="0"/>
                                  </p:stCondLst>
                                  <p:childTnLst>
                                    <p:animMotion origin="layout" path="M -3.33333E-6 -1.48148E-6 L -0.06315 0.40301 " pathEditMode="relative" rAng="0" ptsTypes="AA">
                                      <p:cBhvr>
                                        <p:cTn id="48" dur="1000" fill="hold"/>
                                        <p:tgtEl>
                                          <p:spTgt spid="19"/>
                                        </p:tgtEl>
                                        <p:attrNameLst>
                                          <p:attrName>ppt_x</p:attrName>
                                          <p:attrName>ppt_y</p:attrName>
                                        </p:attrNameLst>
                                      </p:cBhvr>
                                      <p:rCtr x="-3164" y="20139"/>
                                    </p:animMotion>
                                  </p:childTnLst>
                                </p:cTn>
                              </p:par>
                              <p:par>
                                <p:cTn id="49" presetID="9" presetClass="exit" presetSubtype="0" fill="hold" grpId="2" nodeType="withEffect">
                                  <p:stCondLst>
                                    <p:cond delay="0"/>
                                  </p:stCondLst>
                                  <p:childTnLst>
                                    <p:animEffect transition="out" filter="dissolve">
                                      <p:cBhvr>
                                        <p:cTn id="50" dur="1500"/>
                                        <p:tgtEl>
                                          <p:spTgt spid="12"/>
                                        </p:tgtEl>
                                      </p:cBhvr>
                                    </p:animEffect>
                                    <p:set>
                                      <p:cBhvr>
                                        <p:cTn id="51" dur="1" fill="hold">
                                          <p:stCondLst>
                                            <p:cond delay="1499"/>
                                          </p:stCondLst>
                                        </p:cTn>
                                        <p:tgtEl>
                                          <p:spTgt spid="12"/>
                                        </p:tgtEl>
                                        <p:attrNameLst>
                                          <p:attrName>style.visibility</p:attrName>
                                        </p:attrNameLst>
                                      </p:cBhvr>
                                      <p:to>
                                        <p:strVal val="hidden"/>
                                      </p:to>
                                    </p:set>
                                  </p:childTnLst>
                                </p:cTn>
                              </p:par>
                              <p:par>
                                <p:cTn id="52" presetID="9" presetClass="exit" presetSubtype="0" fill="hold" grpId="2" nodeType="withEffect">
                                  <p:stCondLst>
                                    <p:cond delay="0"/>
                                  </p:stCondLst>
                                  <p:childTnLst>
                                    <p:animEffect transition="out" filter="dissolve">
                                      <p:cBhvr>
                                        <p:cTn id="53" dur="1500"/>
                                        <p:tgtEl>
                                          <p:spTgt spid="17"/>
                                        </p:tgtEl>
                                      </p:cBhvr>
                                    </p:animEffect>
                                    <p:set>
                                      <p:cBhvr>
                                        <p:cTn id="54" dur="1" fill="hold">
                                          <p:stCondLst>
                                            <p:cond delay="1499"/>
                                          </p:stCondLst>
                                        </p:cTn>
                                        <p:tgtEl>
                                          <p:spTgt spid="17"/>
                                        </p:tgtEl>
                                        <p:attrNameLst>
                                          <p:attrName>style.visibility</p:attrName>
                                        </p:attrNameLst>
                                      </p:cBhvr>
                                      <p:to>
                                        <p:strVal val="hidden"/>
                                      </p:to>
                                    </p:set>
                                  </p:childTnLst>
                                </p:cTn>
                              </p:par>
                              <p:par>
                                <p:cTn id="55" presetID="9" presetClass="exit" presetSubtype="0" fill="hold" grpId="2" nodeType="withEffect">
                                  <p:stCondLst>
                                    <p:cond delay="0"/>
                                  </p:stCondLst>
                                  <p:childTnLst>
                                    <p:animEffect transition="out" filter="dissolve">
                                      <p:cBhvr>
                                        <p:cTn id="56" dur="1500"/>
                                        <p:tgtEl>
                                          <p:spTgt spid="19"/>
                                        </p:tgtEl>
                                      </p:cBhvr>
                                    </p:animEffect>
                                    <p:set>
                                      <p:cBhvr>
                                        <p:cTn id="57" dur="1" fill="hold">
                                          <p:stCondLst>
                                            <p:cond delay="1499"/>
                                          </p:stCondLst>
                                        </p:cTn>
                                        <p:tgtEl>
                                          <p:spTgt spid="19"/>
                                        </p:tgtEl>
                                        <p:attrNameLst>
                                          <p:attrName>style.visibility</p:attrName>
                                        </p:attrNameLst>
                                      </p:cBhvr>
                                      <p:to>
                                        <p:strVal val="hidden"/>
                                      </p:to>
                                    </p:set>
                                  </p:childTnLst>
                                </p:cTn>
                              </p:par>
                              <p:par>
                                <p:cTn id="58" presetID="9"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dissolve">
                                      <p:cBhvr>
                                        <p:cTn id="60" dur="2000"/>
                                        <p:tgtEl>
                                          <p:spTgt spid="23"/>
                                        </p:tgtEl>
                                      </p:cBhvr>
                                    </p:animEffect>
                                  </p:childTnLst>
                                </p:cTn>
                              </p:par>
                              <p:par>
                                <p:cTn id="61" presetID="1"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5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5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0"/>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6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7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7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6"/>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78"/>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0"/>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81"/>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83"/>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8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8" grpId="0"/>
      <p:bldP spid="4" grpId="0"/>
      <p:bldP spid="6" grpId="0" animBg="1"/>
      <p:bldP spid="13" grpId="0"/>
      <p:bldP spid="42" grpId="0" animBg="1"/>
      <p:bldP spid="43" grpId="0"/>
      <p:bldP spid="35" grpId="0" animBg="1"/>
      <p:bldP spid="52" grpId="0"/>
      <p:bldP spid="54" grpId="0" animBg="1"/>
      <p:bldP spid="59" grpId="0" animBg="1"/>
      <p:bldP spid="60" grpId="0"/>
      <p:bldP spid="71" grpId="0"/>
      <p:bldP spid="75" grpId="0"/>
      <p:bldP spid="76" grpId="0"/>
      <p:bldP spid="80" grpId="0"/>
      <p:bldP spid="81" grpId="0" animBg="1"/>
      <p:bldP spid="82" grpId="0" animBg="1"/>
      <p:bldP spid="83" grpId="0" animBg="1"/>
      <p:bldP spid="15" grpId="0"/>
      <p:bldP spid="18" grpId="0" animBg="1"/>
      <p:bldP spid="20" grpId="0"/>
      <p:bldP spid="22" grpId="0" animBg="1"/>
      <p:bldP spid="26" grpId="0" animBg="1"/>
      <p:bldP spid="12" grpId="0" animBg="1"/>
      <p:bldP spid="12" grpId="1" animBg="1"/>
      <p:bldP spid="12" grpId="2" animBg="1"/>
      <p:bldP spid="17" grpId="0" animBg="1"/>
      <p:bldP spid="17" grpId="1" animBg="1"/>
      <p:bldP spid="17" grpId="2" animBg="1"/>
      <p:bldP spid="19" grpId="0" animBg="1"/>
      <p:bldP spid="19" grpId="1" animBg="1"/>
      <p:bldP spid="19" grpId="2"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316E-720B-65E7-F547-D91CDE9E023E}"/>
              </a:ext>
            </a:extLst>
          </p:cNvPr>
          <p:cNvSpPr>
            <a:spLocks noGrp="1"/>
          </p:cNvSpPr>
          <p:nvPr>
            <p:ph type="title"/>
          </p:nvPr>
        </p:nvSpPr>
        <p:spPr>
          <a:xfrm>
            <a:off x="-77655" y="47303"/>
            <a:ext cx="12192000" cy="1325563"/>
          </a:xfrm>
        </p:spPr>
        <p:txBody>
          <a:bodyPr/>
          <a:lstStyle/>
          <a:p>
            <a:pPr algn="ctr"/>
            <a:r>
              <a:rPr lang="en-US" dirty="0"/>
              <a:t>What if?</a:t>
            </a:r>
          </a:p>
        </p:txBody>
      </p:sp>
      <p:pic>
        <p:nvPicPr>
          <p:cNvPr id="5" name="Picture 4">
            <a:extLst>
              <a:ext uri="{FF2B5EF4-FFF2-40B4-BE49-F238E27FC236}">
                <a16:creationId xmlns:a16="http://schemas.microsoft.com/office/drawing/2014/main" id="{CE8683E2-0F95-29F0-AA7D-3F1FA3B9A786}"/>
              </a:ext>
            </a:extLst>
          </p:cNvPr>
          <p:cNvPicPr>
            <a:picLocks noChangeAspect="1"/>
          </p:cNvPicPr>
          <p:nvPr/>
        </p:nvPicPr>
        <p:blipFill>
          <a:blip r:embed="rId3"/>
          <a:stretch>
            <a:fillRect/>
          </a:stretch>
        </p:blipFill>
        <p:spPr>
          <a:xfrm>
            <a:off x="94769" y="2128394"/>
            <a:ext cx="856331" cy="1089325"/>
          </a:xfrm>
          <a:prstGeom prst="rect">
            <a:avLst/>
          </a:prstGeom>
        </p:spPr>
      </p:pic>
      <p:pic>
        <p:nvPicPr>
          <p:cNvPr id="7" name="Content Placeholder 5">
            <a:extLst>
              <a:ext uri="{FF2B5EF4-FFF2-40B4-BE49-F238E27FC236}">
                <a16:creationId xmlns:a16="http://schemas.microsoft.com/office/drawing/2014/main" id="{EF2482AE-F912-40D7-44D8-D14A84BE55F7}"/>
              </a:ext>
            </a:extLst>
          </p:cNvPr>
          <p:cNvPicPr>
            <a:picLocks noGrp="1" noChangeAspect="1"/>
          </p:cNvPicPr>
          <p:nvPr>
            <p:ph idx="1"/>
          </p:nvPr>
        </p:nvPicPr>
        <p:blipFill>
          <a:blip r:embed="rId4"/>
          <a:stretch>
            <a:fillRect/>
          </a:stretch>
        </p:blipFill>
        <p:spPr>
          <a:xfrm>
            <a:off x="11125788" y="2153979"/>
            <a:ext cx="896102" cy="1066788"/>
          </a:xfrm>
          <a:prstGeom prst="rect">
            <a:avLst/>
          </a:prstGeom>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0CD8157-D29B-5DB1-5287-544CFFF75445}"/>
                  </a:ext>
                </a:extLst>
              </p:cNvPr>
              <p:cNvSpPr/>
              <p:nvPr/>
            </p:nvSpPr>
            <p:spPr>
              <a:xfrm>
                <a:off x="1250486" y="2131718"/>
                <a:ext cx="2764215" cy="8331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400" dirty="0"/>
                  <a:t>Input: </a:t>
                </a:r>
              </a:p>
              <a:p>
                <a:pPr marL="285750" indent="-285750">
                  <a:buFont typeface="Arial" panose="020B0604020202020204" pitchFamily="34" charset="0"/>
                  <a:buChar char="•"/>
                </a:pPr>
                <a:r>
                  <a:rPr lang="en-US" sz="1400" dirty="0"/>
                  <a:t>Description of NP Relation </a:t>
                </a:r>
                <a14:m>
                  <m:oMath xmlns:m="http://schemas.openxmlformats.org/officeDocument/2006/math">
                    <m:r>
                      <a:rPr lang="en-US" sz="1400" i="1" dirty="0">
                        <a:latin typeface="Cambria Math" panose="02040503050406030204" pitchFamily="18" charset="0"/>
                      </a:rPr>
                      <m:t>𝑅</m:t>
                    </m:r>
                  </m:oMath>
                </a14:m>
                <a:endParaRPr lang="en-US" sz="1400" baseline="-25000" dirty="0"/>
              </a:p>
              <a:p>
                <a:pPr marL="285750" indent="-285750">
                  <a:buFont typeface="Arial" panose="020B0604020202020204" pitchFamily="34" charset="0"/>
                  <a:buChar char="•"/>
                </a:pPr>
                <a:r>
                  <a:rPr lang="en-US" sz="1400" dirty="0"/>
                  <a:t>Description of Set </a:t>
                </a:r>
                <a14:m>
                  <m:oMath xmlns:m="http://schemas.openxmlformats.org/officeDocument/2006/math">
                    <m:r>
                      <a:rPr lang="en-US" sz="1400" i="1" dirty="0">
                        <a:latin typeface="Cambria Math" panose="02040503050406030204" pitchFamily="18" charset="0"/>
                      </a:rPr>
                      <m:t>𝑠</m:t>
                    </m:r>
                  </m:oMath>
                </a14:m>
                <a:endParaRPr lang="en-US" sz="1400" baseline="-25000" dirty="0"/>
              </a:p>
              <a:p>
                <a:pPr marL="285750" indent="-285750">
                  <a:buFont typeface="Arial" panose="020B0604020202020204" pitchFamily="34" charset="0"/>
                  <a:buChar char="•"/>
                </a:pPr>
                <a:r>
                  <a:rPr lang="en-US" sz="1400" dirty="0"/>
                  <a:t>Witness </a:t>
                </a:r>
                <a14:m>
                  <m:oMath xmlns:m="http://schemas.openxmlformats.org/officeDocument/2006/math">
                    <m:r>
                      <a:rPr lang="en-US" sz="1400" i="1" dirty="0">
                        <a:latin typeface="Cambria Math" panose="02040503050406030204" pitchFamily="18" charset="0"/>
                      </a:rPr>
                      <m:t>𝑤</m:t>
                    </m:r>
                  </m:oMath>
                </a14:m>
                <a:endParaRPr lang="en-US" sz="1400" baseline="-25000" dirty="0"/>
              </a:p>
            </p:txBody>
          </p:sp>
        </mc:Choice>
        <mc:Fallback xmlns="">
          <p:sp>
            <p:nvSpPr>
              <p:cNvPr id="11" name="Rectangle 10">
                <a:extLst>
                  <a:ext uri="{FF2B5EF4-FFF2-40B4-BE49-F238E27FC236}">
                    <a16:creationId xmlns:a16="http://schemas.microsoft.com/office/drawing/2014/main" id="{A0CD8157-D29B-5DB1-5287-544CFFF75445}"/>
                  </a:ext>
                </a:extLst>
              </p:cNvPr>
              <p:cNvSpPr>
                <a:spLocks noRot="1" noChangeAspect="1" noMove="1" noResize="1" noEditPoints="1" noAdjustHandles="1" noChangeArrowheads="1" noChangeShapeType="1" noTextEdit="1"/>
              </p:cNvSpPr>
              <p:nvPr/>
            </p:nvSpPr>
            <p:spPr>
              <a:xfrm>
                <a:off x="1250486" y="2131718"/>
                <a:ext cx="2764215" cy="833190"/>
              </a:xfrm>
              <a:prstGeom prst="rect">
                <a:avLst/>
              </a:prstGeom>
              <a:blipFill>
                <a:blip r:embed="rId5"/>
                <a:stretch>
                  <a:fillRect l="-455" t="-7463" b="-14925"/>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B84EDAEF-B6FE-E07F-D19C-E57600C37E83}"/>
              </a:ext>
            </a:extLst>
          </p:cNvPr>
          <p:cNvSpPr txBox="1"/>
          <p:nvPr/>
        </p:nvSpPr>
        <p:spPr>
          <a:xfrm>
            <a:off x="5320269" y="1172385"/>
            <a:ext cx="1427955" cy="369332"/>
          </a:xfrm>
          <a:prstGeom prst="rect">
            <a:avLst/>
          </a:prstGeom>
          <a:noFill/>
        </p:spPr>
        <p:txBody>
          <a:bodyPr wrap="none" rtlCol="0">
            <a:spAutoFit/>
          </a:bodyPr>
          <a:lstStyle/>
          <a:p>
            <a:r>
              <a:rPr lang="en-US" u="sng" dirty="0"/>
              <a:t>Offline Phase</a:t>
            </a:r>
          </a:p>
        </p:txBody>
      </p:sp>
      <p:graphicFrame>
        <p:nvGraphicFramePr>
          <p:cNvPr id="3" name="Table 3">
            <a:extLst>
              <a:ext uri="{FF2B5EF4-FFF2-40B4-BE49-F238E27FC236}">
                <a16:creationId xmlns:a16="http://schemas.microsoft.com/office/drawing/2014/main" id="{AD2CF975-1D60-9D3E-4292-218C746B2548}"/>
              </a:ext>
            </a:extLst>
          </p:cNvPr>
          <p:cNvGraphicFramePr>
            <a:graphicFrameLocks noGrp="1"/>
          </p:cNvGraphicFramePr>
          <p:nvPr/>
        </p:nvGraphicFramePr>
        <p:xfrm>
          <a:off x="674572" y="769320"/>
          <a:ext cx="3423512" cy="365760"/>
        </p:xfrm>
        <a:graphic>
          <a:graphicData uri="http://schemas.openxmlformats.org/drawingml/2006/table">
            <a:tbl>
              <a:tblPr firstRow="1" bandRow="1">
                <a:tableStyleId>{5940675A-B579-460E-94D1-54222C63F5DA}</a:tableStyleId>
              </a:tblPr>
              <a:tblGrid>
                <a:gridCol w="427939">
                  <a:extLst>
                    <a:ext uri="{9D8B030D-6E8A-4147-A177-3AD203B41FA5}">
                      <a16:colId xmlns:a16="http://schemas.microsoft.com/office/drawing/2014/main" val="4188538176"/>
                    </a:ext>
                  </a:extLst>
                </a:gridCol>
                <a:gridCol w="427939">
                  <a:extLst>
                    <a:ext uri="{9D8B030D-6E8A-4147-A177-3AD203B41FA5}">
                      <a16:colId xmlns:a16="http://schemas.microsoft.com/office/drawing/2014/main" val="2247556986"/>
                    </a:ext>
                  </a:extLst>
                </a:gridCol>
                <a:gridCol w="427939">
                  <a:extLst>
                    <a:ext uri="{9D8B030D-6E8A-4147-A177-3AD203B41FA5}">
                      <a16:colId xmlns:a16="http://schemas.microsoft.com/office/drawing/2014/main" val="163824333"/>
                    </a:ext>
                  </a:extLst>
                </a:gridCol>
                <a:gridCol w="427939">
                  <a:extLst>
                    <a:ext uri="{9D8B030D-6E8A-4147-A177-3AD203B41FA5}">
                      <a16:colId xmlns:a16="http://schemas.microsoft.com/office/drawing/2014/main" val="2026762720"/>
                    </a:ext>
                  </a:extLst>
                </a:gridCol>
                <a:gridCol w="427939">
                  <a:extLst>
                    <a:ext uri="{9D8B030D-6E8A-4147-A177-3AD203B41FA5}">
                      <a16:colId xmlns:a16="http://schemas.microsoft.com/office/drawing/2014/main" val="2018504598"/>
                    </a:ext>
                  </a:extLst>
                </a:gridCol>
                <a:gridCol w="427939">
                  <a:extLst>
                    <a:ext uri="{9D8B030D-6E8A-4147-A177-3AD203B41FA5}">
                      <a16:colId xmlns:a16="http://schemas.microsoft.com/office/drawing/2014/main" val="2437554404"/>
                    </a:ext>
                  </a:extLst>
                </a:gridCol>
                <a:gridCol w="427939">
                  <a:extLst>
                    <a:ext uri="{9D8B030D-6E8A-4147-A177-3AD203B41FA5}">
                      <a16:colId xmlns:a16="http://schemas.microsoft.com/office/drawing/2014/main" val="3054614016"/>
                    </a:ext>
                  </a:extLst>
                </a:gridCol>
                <a:gridCol w="427939">
                  <a:extLst>
                    <a:ext uri="{9D8B030D-6E8A-4147-A177-3AD203B41FA5}">
                      <a16:colId xmlns:a16="http://schemas.microsoft.com/office/drawing/2014/main" val="2036361916"/>
                    </a:ext>
                  </a:extLst>
                </a:gridCol>
              </a:tblGrid>
              <a:tr h="214565">
                <a:tc>
                  <a:txBody>
                    <a:bodyPr/>
                    <a:lstStyle/>
                    <a:p>
                      <a:endParaRPr lang="en-US" dirty="0"/>
                    </a:p>
                  </a:txBody>
                  <a:tcPr>
                    <a:solidFill>
                      <a:schemeClr val="accent5"/>
                    </a:solidFill>
                  </a:tcPr>
                </a:tc>
                <a:tc>
                  <a:txBody>
                    <a:bodyPr/>
                    <a:lstStyle/>
                    <a:p>
                      <a:endParaRPr lang="en-US" dirty="0"/>
                    </a:p>
                  </a:txBody>
                  <a:tcPr>
                    <a:solidFill>
                      <a:schemeClr val="accent5"/>
                    </a:solidFill>
                  </a:tcPr>
                </a:tc>
                <a:tc>
                  <a:txBody>
                    <a:bodyPr/>
                    <a:lstStyle/>
                    <a:p>
                      <a:endParaRPr lang="en-US"/>
                    </a:p>
                  </a:txBody>
                  <a:tcPr>
                    <a:solidFill>
                      <a:schemeClr val="accent5"/>
                    </a:solidFill>
                  </a:tcPr>
                </a:tc>
                <a:tc>
                  <a:txBody>
                    <a:bodyPr/>
                    <a:lstStyle/>
                    <a:p>
                      <a:endParaRPr lang="en-US" dirty="0"/>
                    </a:p>
                  </a:txBody>
                  <a:tcPr>
                    <a:solidFill>
                      <a:schemeClr val="accent5"/>
                    </a:solidFill>
                  </a:tcPr>
                </a:tc>
                <a:tc>
                  <a:txBody>
                    <a:bodyPr/>
                    <a:lstStyle/>
                    <a:p>
                      <a:endParaRPr lang="en-US"/>
                    </a:p>
                  </a:txBody>
                  <a:tcPr>
                    <a:solidFill>
                      <a:schemeClr val="accent5"/>
                    </a:solidFill>
                  </a:tcPr>
                </a:tc>
                <a:tc>
                  <a:txBody>
                    <a:bodyPr/>
                    <a:lstStyle/>
                    <a:p>
                      <a:endParaRPr lang="en-US"/>
                    </a:p>
                  </a:txBody>
                  <a:tcPr>
                    <a:solidFill>
                      <a:schemeClr val="accent5"/>
                    </a:solidFill>
                  </a:tcPr>
                </a:tc>
                <a:tc>
                  <a:txBody>
                    <a:bodyPr/>
                    <a:lstStyle/>
                    <a:p>
                      <a:endParaRPr lang="en-US" dirty="0"/>
                    </a:p>
                  </a:txBody>
                  <a:tcPr>
                    <a:solidFill>
                      <a:schemeClr val="accent5"/>
                    </a:solidFill>
                  </a:tcPr>
                </a:tc>
                <a:tc>
                  <a:txBody>
                    <a:bodyPr/>
                    <a:lstStyle/>
                    <a:p>
                      <a:endParaRPr lang="en-US" dirty="0"/>
                    </a:p>
                  </a:txBody>
                  <a:tcPr>
                    <a:solidFill>
                      <a:schemeClr val="accent5"/>
                    </a:solidFill>
                  </a:tcPr>
                </a:tc>
                <a:extLst>
                  <a:ext uri="{0D108BD9-81ED-4DB2-BD59-A6C34878D82A}">
                    <a16:rowId xmlns:a16="http://schemas.microsoft.com/office/drawing/2014/main" val="1366198390"/>
                  </a:ext>
                </a:extLst>
              </a:tr>
            </a:tbl>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1F685FD-FA22-6AE3-3984-873ACFF02622}"/>
                  </a:ext>
                </a:extLst>
              </p:cNvPr>
              <p:cNvSpPr txBox="1"/>
              <p:nvPr/>
            </p:nvSpPr>
            <p:spPr>
              <a:xfrm>
                <a:off x="1663045" y="379102"/>
                <a:ext cx="1028615" cy="338554"/>
              </a:xfrm>
              <a:prstGeom prst="rect">
                <a:avLst/>
              </a:prstGeom>
              <a:noFill/>
            </p:spPr>
            <p:txBody>
              <a:bodyPr wrap="none" rtlCol="0">
                <a:spAutoFit/>
              </a:bodyPr>
              <a:lstStyle/>
              <a:p>
                <a:r>
                  <a:rPr lang="en-US" sz="1400" dirty="0"/>
                  <a:t>Database</a:t>
                </a:r>
                <a:r>
                  <a:rPr lang="en-US" sz="1600" dirty="0"/>
                  <a:t> </a:t>
                </a:r>
                <a14:m>
                  <m:oMath xmlns:m="http://schemas.openxmlformats.org/officeDocument/2006/math">
                    <m:r>
                      <a:rPr lang="en-US" sz="1600" i="1" dirty="0" smtClean="0">
                        <a:latin typeface="Cambria Math" panose="02040503050406030204" pitchFamily="18" charset="0"/>
                      </a:rPr>
                      <m:t>𝑥</m:t>
                    </m:r>
                  </m:oMath>
                </a14:m>
                <a:endParaRPr lang="en-US" sz="1600" dirty="0"/>
              </a:p>
            </p:txBody>
          </p:sp>
        </mc:Choice>
        <mc:Fallback xmlns="">
          <p:sp>
            <p:nvSpPr>
              <p:cNvPr id="4" name="TextBox 3">
                <a:extLst>
                  <a:ext uri="{FF2B5EF4-FFF2-40B4-BE49-F238E27FC236}">
                    <a16:creationId xmlns:a16="http://schemas.microsoft.com/office/drawing/2014/main" id="{21F685FD-FA22-6AE3-3984-873ACFF02622}"/>
                  </a:ext>
                </a:extLst>
              </p:cNvPr>
              <p:cNvSpPr txBox="1">
                <a:spLocks noRot="1" noChangeAspect="1" noMove="1" noResize="1" noEditPoints="1" noAdjustHandles="1" noChangeArrowheads="1" noChangeShapeType="1" noTextEdit="1"/>
              </p:cNvSpPr>
              <p:nvPr/>
            </p:nvSpPr>
            <p:spPr>
              <a:xfrm>
                <a:off x="1663045" y="379102"/>
                <a:ext cx="1028615" cy="338554"/>
              </a:xfrm>
              <a:prstGeom prst="rect">
                <a:avLst/>
              </a:prstGeom>
              <a:blipFill>
                <a:blip r:embed="rId6"/>
                <a:stretch>
                  <a:fillRect l="-2439"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A70053F-C578-7156-E7D3-5E907E1A06C0}"/>
                  </a:ext>
                </a:extLst>
              </p:cNvPr>
              <p:cNvSpPr txBox="1"/>
              <p:nvPr/>
            </p:nvSpPr>
            <p:spPr>
              <a:xfrm>
                <a:off x="5461654" y="1594214"/>
                <a:ext cx="1135159" cy="338554"/>
              </a:xfrm>
              <a:prstGeom prst="rect">
                <a:avLst/>
              </a:prstGeom>
              <a:solidFill>
                <a:schemeClr val="accent6">
                  <a:lumMod val="60000"/>
                  <a:lumOff val="40000"/>
                </a:schemeClr>
              </a:solidFill>
              <a:ln>
                <a:solidFill>
                  <a:schemeClr val="dk1"/>
                </a:solidFill>
              </a:ln>
            </p:spPr>
            <p:txBody>
              <a:bodyPr wrap="square" rtlCol="0">
                <a:spAutoFit/>
              </a:bodyPr>
              <a:lstStyle/>
              <a:p>
                <a:r>
                  <a:rPr lang="en-US" sz="1600" dirty="0"/>
                  <a:t>Commit(</a:t>
                </a:r>
                <a14:m>
                  <m:oMath xmlns:m="http://schemas.openxmlformats.org/officeDocument/2006/math">
                    <m:r>
                      <a:rPr lang="en-US" sz="1600" b="0" i="1" dirty="0" smtClean="0">
                        <a:latin typeface="Cambria Math" panose="02040503050406030204" pitchFamily="18" charset="0"/>
                      </a:rPr>
                      <m:t>𝑋</m:t>
                    </m:r>
                    <m:r>
                      <a:rPr lang="en-US" sz="1600" b="0" i="1" dirty="0" smtClean="0">
                        <a:latin typeface="Cambria Math" panose="02040503050406030204" pitchFamily="18" charset="0"/>
                      </a:rPr>
                      <m:t>)</m:t>
                    </m:r>
                  </m:oMath>
                </a14:m>
                <a:endParaRPr lang="en-US" sz="1600" dirty="0"/>
              </a:p>
            </p:txBody>
          </p:sp>
        </mc:Choice>
        <mc:Fallback xmlns="">
          <p:sp>
            <p:nvSpPr>
              <p:cNvPr id="6" name="TextBox 5">
                <a:extLst>
                  <a:ext uri="{FF2B5EF4-FFF2-40B4-BE49-F238E27FC236}">
                    <a16:creationId xmlns:a16="http://schemas.microsoft.com/office/drawing/2014/main" id="{AA70053F-C578-7156-E7D3-5E907E1A06C0}"/>
                  </a:ext>
                </a:extLst>
              </p:cNvPr>
              <p:cNvSpPr txBox="1">
                <a:spLocks noRot="1" noChangeAspect="1" noMove="1" noResize="1" noEditPoints="1" noAdjustHandles="1" noChangeArrowheads="1" noChangeShapeType="1" noTextEdit="1"/>
              </p:cNvSpPr>
              <p:nvPr/>
            </p:nvSpPr>
            <p:spPr>
              <a:xfrm>
                <a:off x="5461654" y="1594214"/>
                <a:ext cx="1135159" cy="338554"/>
              </a:xfrm>
              <a:prstGeom prst="rect">
                <a:avLst/>
              </a:prstGeom>
              <a:blipFill>
                <a:blip r:embed="rId7"/>
                <a:stretch>
                  <a:fillRect l="-2198" t="-3571" b="-17857"/>
                </a:stretch>
              </a:blipFill>
              <a:ln>
                <a:solidFill>
                  <a:schemeClr val="dk1"/>
                </a:solidFill>
              </a:ln>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93659B81-AEBF-2BEA-394D-3EE8C1D0AF4A}"/>
              </a:ext>
            </a:extLst>
          </p:cNvPr>
          <p:cNvCxnSpPr/>
          <p:nvPr/>
        </p:nvCxnSpPr>
        <p:spPr>
          <a:xfrm>
            <a:off x="4704464" y="2063573"/>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36A552AD-3AB0-5DB0-0F94-9E53895B713B}"/>
              </a:ext>
            </a:extLst>
          </p:cNvPr>
          <p:cNvSpPr txBox="1"/>
          <p:nvPr/>
        </p:nvSpPr>
        <p:spPr>
          <a:xfrm>
            <a:off x="5390516" y="2230042"/>
            <a:ext cx="1410964" cy="369332"/>
          </a:xfrm>
          <a:prstGeom prst="rect">
            <a:avLst/>
          </a:prstGeom>
          <a:noFill/>
        </p:spPr>
        <p:txBody>
          <a:bodyPr wrap="none" rtlCol="0">
            <a:spAutoFit/>
          </a:bodyPr>
          <a:lstStyle/>
          <a:p>
            <a:r>
              <a:rPr lang="en-US" u="sng" dirty="0"/>
              <a:t>Online Phase</a:t>
            </a:r>
          </a:p>
        </p:txBody>
      </p:sp>
      <p:sp>
        <p:nvSpPr>
          <p:cNvPr id="41" name="Rounded Rectangle 40">
            <a:extLst>
              <a:ext uri="{FF2B5EF4-FFF2-40B4-BE49-F238E27FC236}">
                <a16:creationId xmlns:a16="http://schemas.microsoft.com/office/drawing/2014/main" id="{3A12EE73-161A-015D-EBD8-27CB8932EF9C}"/>
              </a:ext>
            </a:extLst>
          </p:cNvPr>
          <p:cNvSpPr/>
          <p:nvPr/>
        </p:nvSpPr>
        <p:spPr>
          <a:xfrm>
            <a:off x="8392887" y="1153252"/>
            <a:ext cx="3168918" cy="601194"/>
          </a:xfrm>
          <a:prstGeom prst="roundRect">
            <a:avLst/>
          </a:prstGeom>
          <a:solidFill>
            <a:schemeClr val="accent4">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This is exactly our notion of Projection Codes!</a:t>
            </a:r>
            <a:endParaRPr lang="en-US" baseline="-25000" dirty="0">
              <a:solidFill>
                <a:schemeClr val="tx1"/>
              </a:solidFill>
            </a:endParaRPr>
          </a:p>
        </p:txBody>
      </p:sp>
      <p:sp>
        <p:nvSpPr>
          <p:cNvPr id="42" name="Right Brace 41">
            <a:extLst>
              <a:ext uri="{FF2B5EF4-FFF2-40B4-BE49-F238E27FC236}">
                <a16:creationId xmlns:a16="http://schemas.microsoft.com/office/drawing/2014/main" id="{F4B1FB2A-4D78-8773-26D8-7C5C7193C130}"/>
              </a:ext>
            </a:extLst>
          </p:cNvPr>
          <p:cNvSpPr/>
          <p:nvPr/>
        </p:nvSpPr>
        <p:spPr>
          <a:xfrm rot="16200000">
            <a:off x="2342346" y="-1020682"/>
            <a:ext cx="87962" cy="3423514"/>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6EC931C-7F98-6CDD-845C-EE863B9E2D32}"/>
                  </a:ext>
                </a:extLst>
              </p:cNvPr>
              <p:cNvSpPr txBox="1"/>
              <p:nvPr/>
            </p:nvSpPr>
            <p:spPr>
              <a:xfrm>
                <a:off x="2546682" y="402308"/>
                <a:ext cx="738344" cy="307777"/>
              </a:xfrm>
              <a:prstGeom prst="rect">
                <a:avLst/>
              </a:prstGeom>
              <a:noFill/>
            </p:spPr>
            <p:txBody>
              <a:bodyPr wrap="none" rtlCol="0">
                <a:spAutoFit/>
              </a:bodyPr>
              <a:lstStyle/>
              <a:p>
                <a:r>
                  <a:rPr lang="en-US" sz="1400" dirty="0"/>
                  <a:t>(Size </a:t>
                </a:r>
                <a14:m>
                  <m:oMath xmlns:m="http://schemas.openxmlformats.org/officeDocument/2006/math">
                    <m:r>
                      <a:rPr lang="en-US" sz="1400" i="1" dirty="0" smtClean="0">
                        <a:latin typeface="Cambria Math" panose="02040503050406030204" pitchFamily="18" charset="0"/>
                      </a:rPr>
                      <m:t>𝑛</m:t>
                    </m:r>
                    <m:r>
                      <a:rPr lang="en-US" sz="1400" b="0" i="1" dirty="0" smtClean="0">
                        <a:latin typeface="Cambria Math" panose="02040503050406030204" pitchFamily="18" charset="0"/>
                      </a:rPr>
                      <m:t>)</m:t>
                    </m:r>
                  </m:oMath>
                </a14:m>
                <a:endParaRPr lang="en-US" sz="1400" dirty="0"/>
              </a:p>
            </p:txBody>
          </p:sp>
        </mc:Choice>
        <mc:Fallback xmlns="">
          <p:sp>
            <p:nvSpPr>
              <p:cNvPr id="43" name="TextBox 42">
                <a:extLst>
                  <a:ext uri="{FF2B5EF4-FFF2-40B4-BE49-F238E27FC236}">
                    <a16:creationId xmlns:a16="http://schemas.microsoft.com/office/drawing/2014/main" id="{56EC931C-7F98-6CDD-845C-EE863B9E2D32}"/>
                  </a:ext>
                </a:extLst>
              </p:cNvPr>
              <p:cNvSpPr txBox="1">
                <a:spLocks noRot="1" noChangeAspect="1" noMove="1" noResize="1" noEditPoints="1" noAdjustHandles="1" noChangeArrowheads="1" noChangeShapeType="1" noTextEdit="1"/>
              </p:cNvSpPr>
              <p:nvPr/>
            </p:nvSpPr>
            <p:spPr>
              <a:xfrm>
                <a:off x="2546682" y="402308"/>
                <a:ext cx="738344" cy="307777"/>
              </a:xfrm>
              <a:prstGeom prst="rect">
                <a:avLst/>
              </a:prstGeom>
              <a:blipFill>
                <a:blip r:embed="rId9"/>
                <a:stretch>
                  <a:fillRect l="-1695" t="-4000" b="-20000"/>
                </a:stretch>
              </a:blipFill>
            </p:spPr>
            <p:txBody>
              <a:bodyPr/>
              <a:lstStyle/>
              <a:p>
                <a:r>
                  <a:rPr lang="en-US">
                    <a:noFill/>
                  </a:rPr>
                  <a:t> </a:t>
                </a:r>
              </a:p>
            </p:txBody>
          </p:sp>
        </mc:Fallback>
      </mc:AlternateContent>
      <p:graphicFrame>
        <p:nvGraphicFramePr>
          <p:cNvPr id="8" name="Table 3">
            <a:extLst>
              <a:ext uri="{FF2B5EF4-FFF2-40B4-BE49-F238E27FC236}">
                <a16:creationId xmlns:a16="http://schemas.microsoft.com/office/drawing/2014/main" id="{8713B9F2-E8E9-2863-EB39-F2BF46289FE3}"/>
              </a:ext>
            </a:extLst>
          </p:cNvPr>
          <p:cNvGraphicFramePr>
            <a:graphicFrameLocks noGrp="1"/>
          </p:cNvGraphicFramePr>
          <p:nvPr/>
        </p:nvGraphicFramePr>
        <p:xfrm>
          <a:off x="210225" y="1686280"/>
          <a:ext cx="4279390" cy="365760"/>
        </p:xfrm>
        <a:graphic>
          <a:graphicData uri="http://schemas.openxmlformats.org/drawingml/2006/table">
            <a:tbl>
              <a:tblPr firstRow="1" bandRow="1">
                <a:tableStyleId>{5940675A-B579-460E-94D1-54222C63F5DA}</a:tableStyleId>
              </a:tblPr>
              <a:tblGrid>
                <a:gridCol w="427939">
                  <a:extLst>
                    <a:ext uri="{9D8B030D-6E8A-4147-A177-3AD203B41FA5}">
                      <a16:colId xmlns:a16="http://schemas.microsoft.com/office/drawing/2014/main" val="4188538176"/>
                    </a:ext>
                  </a:extLst>
                </a:gridCol>
                <a:gridCol w="427939">
                  <a:extLst>
                    <a:ext uri="{9D8B030D-6E8A-4147-A177-3AD203B41FA5}">
                      <a16:colId xmlns:a16="http://schemas.microsoft.com/office/drawing/2014/main" val="2247556986"/>
                    </a:ext>
                  </a:extLst>
                </a:gridCol>
                <a:gridCol w="427939">
                  <a:extLst>
                    <a:ext uri="{9D8B030D-6E8A-4147-A177-3AD203B41FA5}">
                      <a16:colId xmlns:a16="http://schemas.microsoft.com/office/drawing/2014/main" val="163824333"/>
                    </a:ext>
                  </a:extLst>
                </a:gridCol>
                <a:gridCol w="427939">
                  <a:extLst>
                    <a:ext uri="{9D8B030D-6E8A-4147-A177-3AD203B41FA5}">
                      <a16:colId xmlns:a16="http://schemas.microsoft.com/office/drawing/2014/main" val="2026762720"/>
                    </a:ext>
                  </a:extLst>
                </a:gridCol>
                <a:gridCol w="427939">
                  <a:extLst>
                    <a:ext uri="{9D8B030D-6E8A-4147-A177-3AD203B41FA5}">
                      <a16:colId xmlns:a16="http://schemas.microsoft.com/office/drawing/2014/main" val="2018504598"/>
                    </a:ext>
                  </a:extLst>
                </a:gridCol>
                <a:gridCol w="427939">
                  <a:extLst>
                    <a:ext uri="{9D8B030D-6E8A-4147-A177-3AD203B41FA5}">
                      <a16:colId xmlns:a16="http://schemas.microsoft.com/office/drawing/2014/main" val="2437554404"/>
                    </a:ext>
                  </a:extLst>
                </a:gridCol>
                <a:gridCol w="427939">
                  <a:extLst>
                    <a:ext uri="{9D8B030D-6E8A-4147-A177-3AD203B41FA5}">
                      <a16:colId xmlns:a16="http://schemas.microsoft.com/office/drawing/2014/main" val="3054614016"/>
                    </a:ext>
                  </a:extLst>
                </a:gridCol>
                <a:gridCol w="427939">
                  <a:extLst>
                    <a:ext uri="{9D8B030D-6E8A-4147-A177-3AD203B41FA5}">
                      <a16:colId xmlns:a16="http://schemas.microsoft.com/office/drawing/2014/main" val="879078994"/>
                    </a:ext>
                  </a:extLst>
                </a:gridCol>
                <a:gridCol w="427939">
                  <a:extLst>
                    <a:ext uri="{9D8B030D-6E8A-4147-A177-3AD203B41FA5}">
                      <a16:colId xmlns:a16="http://schemas.microsoft.com/office/drawing/2014/main" val="2199538979"/>
                    </a:ext>
                  </a:extLst>
                </a:gridCol>
                <a:gridCol w="427939">
                  <a:extLst>
                    <a:ext uri="{9D8B030D-6E8A-4147-A177-3AD203B41FA5}">
                      <a16:colId xmlns:a16="http://schemas.microsoft.com/office/drawing/2014/main" val="2036361916"/>
                    </a:ext>
                  </a:extLst>
                </a:gridCol>
              </a:tblGrid>
              <a:tr h="214565">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extLst>
                  <a:ext uri="{0D108BD9-81ED-4DB2-BD59-A6C34878D82A}">
                    <a16:rowId xmlns:a16="http://schemas.microsoft.com/office/drawing/2014/main" val="1366198390"/>
                  </a:ext>
                </a:extLst>
              </a:tr>
            </a:tbl>
          </a:graphicData>
        </a:graphic>
      </p:graphicFrame>
      <p:cxnSp>
        <p:nvCxnSpPr>
          <p:cNvPr id="12" name="Straight Arrow Connector 11">
            <a:extLst>
              <a:ext uri="{FF2B5EF4-FFF2-40B4-BE49-F238E27FC236}">
                <a16:creationId xmlns:a16="http://schemas.microsoft.com/office/drawing/2014/main" id="{4641D23B-AC4F-1692-939B-EBD2BEDC3638}"/>
              </a:ext>
            </a:extLst>
          </p:cNvPr>
          <p:cNvCxnSpPr>
            <a:cxnSpLocks/>
          </p:cNvCxnSpPr>
          <p:nvPr/>
        </p:nvCxnSpPr>
        <p:spPr>
          <a:xfrm>
            <a:off x="2386327" y="1105479"/>
            <a:ext cx="0" cy="2328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ight Brace 18">
            <a:extLst>
              <a:ext uri="{FF2B5EF4-FFF2-40B4-BE49-F238E27FC236}">
                <a16:creationId xmlns:a16="http://schemas.microsoft.com/office/drawing/2014/main" id="{943D561F-F275-ED53-4C11-158C2EA0E427}"/>
              </a:ext>
            </a:extLst>
          </p:cNvPr>
          <p:cNvSpPr/>
          <p:nvPr/>
        </p:nvSpPr>
        <p:spPr>
          <a:xfrm rot="16200000">
            <a:off x="2281471" y="-547660"/>
            <a:ext cx="136901" cy="4279387"/>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E189375-D19E-F108-E654-3973C18F5779}"/>
                  </a:ext>
                </a:extLst>
              </p:cNvPr>
              <p:cNvSpPr txBox="1"/>
              <p:nvPr/>
            </p:nvSpPr>
            <p:spPr>
              <a:xfrm>
                <a:off x="1759155" y="1253364"/>
                <a:ext cx="1017202" cy="338554"/>
              </a:xfrm>
              <a:prstGeom prst="rect">
                <a:avLst/>
              </a:prstGeom>
              <a:noFill/>
            </p:spPr>
            <p:txBody>
              <a:bodyPr wrap="none" rtlCol="0">
                <a:spAutoFit/>
              </a:bodyPr>
              <a:lstStyle/>
              <a:p>
                <a14:m>
                  <m:oMath xmlns:m="http://schemas.openxmlformats.org/officeDocument/2006/math">
                    <m:r>
                      <a:rPr lang="en-US" sz="1600" b="0" i="1" dirty="0" smtClean="0">
                        <a:latin typeface="Cambria Math" panose="02040503050406030204" pitchFamily="18" charset="0"/>
                      </a:rPr>
                      <m:t>𝑋</m:t>
                    </m:r>
                  </m:oMath>
                </a14:m>
                <a:r>
                  <a:rPr lang="en-US" sz="1600" dirty="0"/>
                  <a:t> (Size </a:t>
                </a:r>
                <a14:m>
                  <m:oMath xmlns:m="http://schemas.openxmlformats.org/officeDocument/2006/math">
                    <m:r>
                      <a:rPr lang="en-US" sz="1600" i="1" dirty="0" smtClean="0">
                        <a:latin typeface="Cambria Math" panose="02040503050406030204" pitchFamily="18" charset="0"/>
                      </a:rPr>
                      <m:t>𝑁</m:t>
                    </m:r>
                  </m:oMath>
                </a14:m>
                <a:r>
                  <a:rPr lang="en-US" sz="1600" dirty="0"/>
                  <a:t>)</a:t>
                </a:r>
              </a:p>
            </p:txBody>
          </p:sp>
        </mc:Choice>
        <mc:Fallback xmlns="">
          <p:sp>
            <p:nvSpPr>
              <p:cNvPr id="23" name="TextBox 22">
                <a:extLst>
                  <a:ext uri="{FF2B5EF4-FFF2-40B4-BE49-F238E27FC236}">
                    <a16:creationId xmlns:a16="http://schemas.microsoft.com/office/drawing/2014/main" id="{CE189375-D19E-F108-E654-3973C18F5779}"/>
                  </a:ext>
                </a:extLst>
              </p:cNvPr>
              <p:cNvSpPr txBox="1">
                <a:spLocks noRot="1" noChangeAspect="1" noMove="1" noResize="1" noEditPoints="1" noAdjustHandles="1" noChangeArrowheads="1" noChangeShapeType="1" noTextEdit="1"/>
              </p:cNvSpPr>
              <p:nvPr/>
            </p:nvSpPr>
            <p:spPr>
              <a:xfrm>
                <a:off x="1759155" y="1253364"/>
                <a:ext cx="1017202" cy="338554"/>
              </a:xfrm>
              <a:prstGeom prst="rect">
                <a:avLst/>
              </a:prstGeom>
              <a:blipFill>
                <a:blip r:embed="rId10"/>
                <a:stretch>
                  <a:fillRect t="-3571" r="-2469" b="-21429"/>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EA9A9F57-B51E-F5ED-F093-6281EE3BCC8D}"/>
              </a:ext>
            </a:extLst>
          </p:cNvPr>
          <p:cNvSpPr txBox="1"/>
          <p:nvPr/>
        </p:nvSpPr>
        <p:spPr>
          <a:xfrm>
            <a:off x="2395734" y="1093288"/>
            <a:ext cx="442750" cy="307777"/>
          </a:xfrm>
          <a:prstGeom prst="rect">
            <a:avLst/>
          </a:prstGeom>
          <a:noFill/>
        </p:spPr>
        <p:txBody>
          <a:bodyPr wrap="none" rtlCol="0">
            <a:spAutoFit/>
          </a:bodyPr>
          <a:lstStyle/>
          <a:p>
            <a:r>
              <a:rPr lang="en-US" sz="1400" dirty="0"/>
              <a:t>Enc</a:t>
            </a:r>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C1557B21-BB9D-41A2-6FE4-A5F1DB055AE0}"/>
                  </a:ext>
                </a:extLst>
              </p:cNvPr>
              <p:cNvSpPr/>
              <p:nvPr/>
            </p:nvSpPr>
            <p:spPr>
              <a:xfrm>
                <a:off x="8410143" y="2097460"/>
                <a:ext cx="2531371" cy="6449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400" dirty="0"/>
                  <a:t>Input:</a:t>
                </a:r>
              </a:p>
              <a:p>
                <a:pPr marL="285750" indent="-285750">
                  <a:buFont typeface="Arial" panose="020B0604020202020204" pitchFamily="34" charset="0"/>
                  <a:buChar char="•"/>
                </a:pPr>
                <a:r>
                  <a:rPr lang="en-US" sz="1400" dirty="0"/>
                  <a:t>Description of NP Relation </a:t>
                </a:r>
                <a14:m>
                  <m:oMath xmlns:m="http://schemas.openxmlformats.org/officeDocument/2006/math">
                    <m:r>
                      <a:rPr lang="en-US" sz="1400" i="1" dirty="0">
                        <a:latin typeface="Cambria Math" panose="02040503050406030204" pitchFamily="18" charset="0"/>
                      </a:rPr>
                      <m:t>𝑅</m:t>
                    </m:r>
                  </m:oMath>
                </a14:m>
                <a:endParaRPr lang="en-US" sz="1400" dirty="0"/>
              </a:p>
              <a:p>
                <a:pPr marL="285750" indent="-285750">
                  <a:buFont typeface="Arial" panose="020B0604020202020204" pitchFamily="34" charset="0"/>
                  <a:buChar char="•"/>
                </a:pPr>
                <a:r>
                  <a:rPr lang="en-US" sz="1400" dirty="0"/>
                  <a:t>Description of Set </a:t>
                </a:r>
                <a14:m>
                  <m:oMath xmlns:m="http://schemas.openxmlformats.org/officeDocument/2006/math">
                    <m:r>
                      <a:rPr lang="en-US" sz="1400" i="1" dirty="0">
                        <a:latin typeface="Cambria Math" panose="02040503050406030204" pitchFamily="18" charset="0"/>
                      </a:rPr>
                      <m:t>𝑠</m:t>
                    </m:r>
                  </m:oMath>
                </a14:m>
                <a:endParaRPr lang="en-US" sz="1400" baseline="-25000" dirty="0"/>
              </a:p>
            </p:txBody>
          </p:sp>
        </mc:Choice>
        <mc:Fallback xmlns="">
          <p:sp>
            <p:nvSpPr>
              <p:cNvPr id="35" name="Rectangle 34">
                <a:extLst>
                  <a:ext uri="{FF2B5EF4-FFF2-40B4-BE49-F238E27FC236}">
                    <a16:creationId xmlns:a16="http://schemas.microsoft.com/office/drawing/2014/main" id="{C1557B21-BB9D-41A2-6FE4-A5F1DB055AE0}"/>
                  </a:ext>
                </a:extLst>
              </p:cNvPr>
              <p:cNvSpPr>
                <a:spLocks noRot="1" noChangeAspect="1" noMove="1" noResize="1" noEditPoints="1" noAdjustHandles="1" noChangeArrowheads="1" noChangeShapeType="1" noTextEdit="1"/>
              </p:cNvSpPr>
              <p:nvPr/>
            </p:nvSpPr>
            <p:spPr>
              <a:xfrm>
                <a:off x="8410143" y="2097460"/>
                <a:ext cx="2531371" cy="644929"/>
              </a:xfrm>
              <a:prstGeom prst="rect">
                <a:avLst/>
              </a:prstGeom>
              <a:blipFill>
                <a:blip r:embed="rId11"/>
                <a:stretch>
                  <a:fillRect l="-495" t="-7547" b="-16981"/>
                </a:stretch>
              </a:blipFill>
            </p:spPr>
            <p:txBody>
              <a:bodyPr/>
              <a:lstStyle/>
              <a:p>
                <a:r>
                  <a:rPr lang="en-US">
                    <a:noFill/>
                  </a:rPr>
                  <a:t> </a:t>
                </a:r>
              </a:p>
            </p:txBody>
          </p:sp>
        </mc:Fallback>
      </mc:AlternateContent>
      <p:graphicFrame>
        <p:nvGraphicFramePr>
          <p:cNvPr id="48" name="Table 8">
            <a:extLst>
              <a:ext uri="{FF2B5EF4-FFF2-40B4-BE49-F238E27FC236}">
                <a16:creationId xmlns:a16="http://schemas.microsoft.com/office/drawing/2014/main" id="{1A9E1AFC-25A3-C657-A0C4-7DD66F83B361}"/>
              </a:ext>
            </a:extLst>
          </p:cNvPr>
          <p:cNvGraphicFramePr>
            <a:graphicFrameLocks noGrp="1"/>
          </p:cNvGraphicFramePr>
          <p:nvPr/>
        </p:nvGraphicFramePr>
        <p:xfrm>
          <a:off x="1383645" y="4748913"/>
          <a:ext cx="1943472" cy="365760"/>
        </p:xfrm>
        <a:graphic>
          <a:graphicData uri="http://schemas.openxmlformats.org/drawingml/2006/table">
            <a:tbl>
              <a:tblPr firstRow="1" bandRow="1">
                <a:tableStyleId>{5940675A-B579-460E-94D1-54222C63F5DA}</a:tableStyleId>
              </a:tblPr>
              <a:tblGrid>
                <a:gridCol w="323912">
                  <a:extLst>
                    <a:ext uri="{9D8B030D-6E8A-4147-A177-3AD203B41FA5}">
                      <a16:colId xmlns:a16="http://schemas.microsoft.com/office/drawing/2014/main" val="2881341600"/>
                    </a:ext>
                  </a:extLst>
                </a:gridCol>
                <a:gridCol w="323912">
                  <a:extLst>
                    <a:ext uri="{9D8B030D-6E8A-4147-A177-3AD203B41FA5}">
                      <a16:colId xmlns:a16="http://schemas.microsoft.com/office/drawing/2014/main" val="2938819632"/>
                    </a:ext>
                  </a:extLst>
                </a:gridCol>
                <a:gridCol w="323912">
                  <a:extLst>
                    <a:ext uri="{9D8B030D-6E8A-4147-A177-3AD203B41FA5}">
                      <a16:colId xmlns:a16="http://schemas.microsoft.com/office/drawing/2014/main" val="3909217177"/>
                    </a:ext>
                  </a:extLst>
                </a:gridCol>
                <a:gridCol w="323912">
                  <a:extLst>
                    <a:ext uri="{9D8B030D-6E8A-4147-A177-3AD203B41FA5}">
                      <a16:colId xmlns:a16="http://schemas.microsoft.com/office/drawing/2014/main" val="219484760"/>
                    </a:ext>
                  </a:extLst>
                </a:gridCol>
                <a:gridCol w="323912">
                  <a:extLst>
                    <a:ext uri="{9D8B030D-6E8A-4147-A177-3AD203B41FA5}">
                      <a16:colId xmlns:a16="http://schemas.microsoft.com/office/drawing/2014/main" val="3923616971"/>
                    </a:ext>
                  </a:extLst>
                </a:gridCol>
                <a:gridCol w="323912">
                  <a:extLst>
                    <a:ext uri="{9D8B030D-6E8A-4147-A177-3AD203B41FA5}">
                      <a16:colId xmlns:a16="http://schemas.microsoft.com/office/drawing/2014/main" val="3407942452"/>
                    </a:ext>
                  </a:extLst>
                </a:gridCol>
              </a:tblGrid>
              <a:tr h="346299">
                <a:tc>
                  <a:txBody>
                    <a:bodyPr/>
                    <a:lstStyle/>
                    <a:p>
                      <a:endParaRPr lang="en-US" dirty="0"/>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extLst>
                  <a:ext uri="{0D108BD9-81ED-4DB2-BD59-A6C34878D82A}">
                    <a16:rowId xmlns:a16="http://schemas.microsoft.com/office/drawing/2014/main" val="4286487914"/>
                  </a:ext>
                </a:extLst>
              </a:tr>
            </a:tbl>
          </a:graphicData>
        </a:graphic>
      </p:graphicFrame>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3F9F700F-E920-2F36-BE6D-3C6854A0D2D5}"/>
                  </a:ext>
                </a:extLst>
              </p:cNvPr>
              <p:cNvSpPr/>
              <p:nvPr/>
            </p:nvSpPr>
            <p:spPr>
              <a:xfrm>
                <a:off x="147708" y="5042528"/>
                <a:ext cx="4894808" cy="38014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400" dirty="0"/>
                  <a:t>PCPP Proof (</a:t>
                </a:r>
                <a14:m>
                  <m:oMath xmlns:m="http://schemas.openxmlformats.org/officeDocument/2006/math">
                    <m:r>
                      <a:rPr lang="en-US" sz="1400" i="1" smtClean="0">
                        <a:latin typeface="Cambria Math" panose="02040503050406030204" pitchFamily="18" charset="0"/>
                        <a:ea typeface="Cambria Math" panose="02040503050406030204" pitchFamily="18" charset="0"/>
                      </a:rPr>
                      <m:t>𝜋</m:t>
                    </m:r>
                  </m:oMath>
                </a14:m>
                <a:r>
                  <a:rPr lang="en-US" sz="1400" dirty="0"/>
                  <a:t>) for </a:t>
                </a:r>
                <a14:m>
                  <m:oMath xmlns:m="http://schemas.openxmlformats.org/officeDocument/2006/math">
                    <m:r>
                      <a:rPr lang="en-US" sz="1400" i="1" dirty="0">
                        <a:latin typeface="Cambria Math" panose="02040503050406030204" pitchFamily="18" charset="0"/>
                      </a:rPr>
                      <m:t>𝑅</m:t>
                    </m:r>
                    <m:r>
                      <a:rPr lang="en-US" sz="1400" b="0" i="1" dirty="0" smtClean="0">
                        <a:latin typeface="Cambria Math" panose="02040503050406030204" pitchFamily="18" charset="0"/>
                      </a:rPr>
                      <m:t>(</m:t>
                    </m:r>
                    <m:r>
                      <a:rPr lang="en-US" sz="1400" b="0" i="1" dirty="0" smtClean="0">
                        <a:latin typeface="Cambria Math" panose="02040503050406030204" pitchFamily="18" charset="0"/>
                      </a:rPr>
                      <m:t>𝑥</m:t>
                    </m:r>
                    <m:r>
                      <a:rPr lang="en-US" sz="1400" b="0" i="1" dirty="0" smtClean="0">
                        <a:latin typeface="Cambria Math" panose="02040503050406030204" pitchFamily="18" charset="0"/>
                      </a:rPr>
                      <m:t>|</m:t>
                    </m:r>
                    <m:r>
                      <a:rPr lang="en-US" sz="1400" b="0" i="1" baseline="-25000" dirty="0" smtClean="0">
                        <a:latin typeface="Cambria Math" panose="02040503050406030204" pitchFamily="18" charset="0"/>
                      </a:rPr>
                      <m:t>𝑠</m:t>
                    </m:r>
                    <m:r>
                      <a:rPr lang="en-US" sz="1400" b="0" i="1" dirty="0" smtClean="0">
                        <a:latin typeface="Cambria Math" panose="02040503050406030204" pitchFamily="18" charset="0"/>
                      </a:rPr>
                      <m:t>,</m:t>
                    </m:r>
                    <m:r>
                      <a:rPr lang="en-US" sz="1400" b="0" i="1" dirty="0" smtClean="0">
                        <a:latin typeface="Cambria Math" panose="02040503050406030204" pitchFamily="18" charset="0"/>
                      </a:rPr>
                      <m:t>𝑤</m:t>
                    </m:r>
                    <m:r>
                      <a:rPr lang="en-US" sz="1400" b="0" i="1" dirty="0" smtClean="0">
                        <a:latin typeface="Cambria Math" panose="02040503050406030204" pitchFamily="18" charset="0"/>
                      </a:rPr>
                      <m:t>)</m:t>
                    </m:r>
                  </m:oMath>
                </a14:m>
                <a:r>
                  <a:rPr lang="en-US" sz="1400" baseline="-25000" dirty="0"/>
                  <a:t> </a:t>
                </a:r>
                <a:r>
                  <a:rPr lang="en-US" sz="1400" dirty="0"/>
                  <a:t>with respect to encoding </a:t>
                </a:r>
                <a14:m>
                  <m:oMath xmlns:m="http://schemas.openxmlformats.org/officeDocument/2006/math">
                    <m:r>
                      <a:rPr lang="en-US" sz="1400" b="0" i="1" dirty="0" smtClean="0">
                        <a:latin typeface="Cambria Math" panose="02040503050406030204" pitchFamily="18" charset="0"/>
                      </a:rPr>
                      <m:t>𝑋</m:t>
                    </m:r>
                    <m:r>
                      <a:rPr lang="en-US" sz="1400" b="0" i="1" dirty="0" smtClean="0">
                        <a:latin typeface="Cambria Math" panose="02040503050406030204" pitchFamily="18" charset="0"/>
                      </a:rPr>
                      <m:t>|</m:t>
                    </m:r>
                    <m:r>
                      <a:rPr lang="en-US" sz="1400" b="0" i="1" baseline="-25000" dirty="0" smtClean="0">
                        <a:latin typeface="Cambria Math" panose="02040503050406030204" pitchFamily="18" charset="0"/>
                      </a:rPr>
                      <m:t>𝑆</m:t>
                    </m:r>
                  </m:oMath>
                </a14:m>
                <a:endParaRPr lang="en-US" sz="1400" baseline="-25000" dirty="0"/>
              </a:p>
            </p:txBody>
          </p:sp>
        </mc:Choice>
        <mc:Fallback xmlns="">
          <p:sp>
            <p:nvSpPr>
              <p:cNvPr id="52" name="Rectangle 51">
                <a:extLst>
                  <a:ext uri="{FF2B5EF4-FFF2-40B4-BE49-F238E27FC236}">
                    <a16:creationId xmlns:a16="http://schemas.microsoft.com/office/drawing/2014/main" id="{3F9F700F-E920-2F36-BE6D-3C6854A0D2D5}"/>
                  </a:ext>
                </a:extLst>
              </p:cNvPr>
              <p:cNvSpPr>
                <a:spLocks noRot="1" noChangeAspect="1" noMove="1" noResize="1" noEditPoints="1" noAdjustHandles="1" noChangeArrowheads="1" noChangeShapeType="1" noTextEdit="1"/>
              </p:cNvSpPr>
              <p:nvPr/>
            </p:nvSpPr>
            <p:spPr>
              <a:xfrm>
                <a:off x="147708" y="5042528"/>
                <a:ext cx="4894808" cy="380144"/>
              </a:xfrm>
              <a:prstGeom prst="rect">
                <a:avLst/>
              </a:prstGeom>
              <a:blipFill>
                <a:blip r:embed="rId12"/>
                <a:stretch>
                  <a:fillRect l="-259" b="-6250"/>
                </a:stretch>
              </a:blipFill>
              <a:ln>
                <a:noFill/>
              </a:ln>
            </p:spPr>
            <p:txBody>
              <a:bodyPr/>
              <a:lstStyle/>
              <a:p>
                <a:r>
                  <a:rPr lang="en-US">
                    <a:noFill/>
                  </a:rPr>
                  <a:t> </a:t>
                </a:r>
              </a:p>
            </p:txBody>
          </p:sp>
        </mc:Fallback>
      </mc:AlternateContent>
      <p:cxnSp>
        <p:nvCxnSpPr>
          <p:cNvPr id="53" name="Straight Arrow Connector 52">
            <a:extLst>
              <a:ext uri="{FF2B5EF4-FFF2-40B4-BE49-F238E27FC236}">
                <a16:creationId xmlns:a16="http://schemas.microsoft.com/office/drawing/2014/main" id="{0415A3CD-7EA1-05C6-458F-9E4A8E18DFA5}"/>
              </a:ext>
            </a:extLst>
          </p:cNvPr>
          <p:cNvCxnSpPr/>
          <p:nvPr/>
        </p:nvCxnSpPr>
        <p:spPr>
          <a:xfrm>
            <a:off x="4963999" y="4508069"/>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79545E49-4ED4-3AC2-1D33-D7A9702C222B}"/>
                  </a:ext>
                </a:extLst>
              </p:cNvPr>
              <p:cNvSpPr txBox="1"/>
              <p:nvPr/>
            </p:nvSpPr>
            <p:spPr>
              <a:xfrm>
                <a:off x="5567543" y="4149821"/>
                <a:ext cx="1135159" cy="338554"/>
              </a:xfrm>
              <a:prstGeom prst="rect">
                <a:avLst/>
              </a:prstGeom>
              <a:solidFill>
                <a:schemeClr val="accent2">
                  <a:lumMod val="60000"/>
                  <a:lumOff val="40000"/>
                </a:schemeClr>
              </a:solidFill>
              <a:ln>
                <a:solidFill>
                  <a:schemeClr val="dk1"/>
                </a:solidFill>
              </a:ln>
            </p:spPr>
            <p:txBody>
              <a:bodyPr wrap="square" rtlCol="0">
                <a:spAutoFit/>
              </a:bodyPr>
              <a:lstStyle/>
              <a:p>
                <a:r>
                  <a:rPr lang="en-US" sz="1600" dirty="0"/>
                  <a:t>Commit(</a:t>
                </a:r>
                <a14:m>
                  <m:oMath xmlns:m="http://schemas.openxmlformats.org/officeDocument/2006/math">
                    <m:r>
                      <a:rPr lang="en-US" sz="1600" i="1">
                        <a:latin typeface="Cambria Math" panose="02040503050406030204" pitchFamily="18" charset="0"/>
                        <a:ea typeface="Cambria Math" panose="02040503050406030204" pitchFamily="18" charset="0"/>
                      </a:rPr>
                      <m:t>𝜋</m:t>
                    </m:r>
                    <m:r>
                      <a:rPr lang="en-US" sz="1600" b="0" i="1" dirty="0" smtClean="0">
                        <a:latin typeface="Cambria Math" panose="02040503050406030204" pitchFamily="18" charset="0"/>
                      </a:rPr>
                      <m:t>)</m:t>
                    </m:r>
                  </m:oMath>
                </a14:m>
                <a:endParaRPr lang="en-US" sz="1600" dirty="0"/>
              </a:p>
            </p:txBody>
          </p:sp>
        </mc:Choice>
        <mc:Fallback xmlns="">
          <p:sp>
            <p:nvSpPr>
              <p:cNvPr id="54" name="TextBox 53">
                <a:extLst>
                  <a:ext uri="{FF2B5EF4-FFF2-40B4-BE49-F238E27FC236}">
                    <a16:creationId xmlns:a16="http://schemas.microsoft.com/office/drawing/2014/main" id="{79545E49-4ED4-3AC2-1D33-D7A9702C222B}"/>
                  </a:ext>
                </a:extLst>
              </p:cNvPr>
              <p:cNvSpPr txBox="1">
                <a:spLocks noRot="1" noChangeAspect="1" noMove="1" noResize="1" noEditPoints="1" noAdjustHandles="1" noChangeArrowheads="1" noChangeShapeType="1" noTextEdit="1"/>
              </p:cNvSpPr>
              <p:nvPr/>
            </p:nvSpPr>
            <p:spPr>
              <a:xfrm>
                <a:off x="5567543" y="4149821"/>
                <a:ext cx="1135159" cy="338554"/>
              </a:xfrm>
              <a:prstGeom prst="rect">
                <a:avLst/>
              </a:prstGeom>
              <a:blipFill>
                <a:blip r:embed="rId14"/>
                <a:stretch>
                  <a:fillRect l="-2174" t="-3571" b="-21429"/>
                </a:stretch>
              </a:blipFill>
              <a:ln>
                <a:solidFill>
                  <a:schemeClr val="dk1"/>
                </a:solidFill>
              </a:ln>
            </p:spPr>
            <p:txBody>
              <a:bodyPr/>
              <a:lstStyle/>
              <a:p>
                <a:r>
                  <a:rPr lang="en-US">
                    <a:noFill/>
                  </a:rPr>
                  <a:t> </a:t>
                </a:r>
              </a:p>
            </p:txBody>
          </p:sp>
        </mc:Fallback>
      </mc:AlternateContent>
      <p:cxnSp>
        <p:nvCxnSpPr>
          <p:cNvPr id="57" name="Straight Arrow Connector 56">
            <a:extLst>
              <a:ext uri="{FF2B5EF4-FFF2-40B4-BE49-F238E27FC236}">
                <a16:creationId xmlns:a16="http://schemas.microsoft.com/office/drawing/2014/main" id="{266E88B7-BD23-C621-F1C7-7BE37C5FC58D}"/>
              </a:ext>
            </a:extLst>
          </p:cNvPr>
          <p:cNvCxnSpPr>
            <a:cxnSpLocks/>
          </p:cNvCxnSpPr>
          <p:nvPr/>
        </p:nvCxnSpPr>
        <p:spPr>
          <a:xfrm>
            <a:off x="9233717" y="3539695"/>
            <a:ext cx="0" cy="3861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9" name="Rounded Rectangle 58">
                <a:extLst>
                  <a:ext uri="{FF2B5EF4-FFF2-40B4-BE49-F238E27FC236}">
                    <a16:creationId xmlns:a16="http://schemas.microsoft.com/office/drawing/2014/main" id="{10EA8A90-60C6-D7BD-2F73-E35D50D2D014}"/>
                  </a:ext>
                </a:extLst>
              </p:cNvPr>
              <p:cNvSpPr/>
              <p:nvPr/>
            </p:nvSpPr>
            <p:spPr>
              <a:xfrm>
                <a:off x="8727877" y="2964907"/>
                <a:ext cx="2204750" cy="574788"/>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800" dirty="0"/>
                  <a:t>Run PCPP Verifier </a:t>
                </a:r>
                <a14:m>
                  <m:oMath xmlns:m="http://schemas.openxmlformats.org/officeDocument/2006/math">
                    <m:r>
                      <a:rPr lang="en-US" sz="1800" i="1" dirty="0" smtClean="0">
                        <a:latin typeface="Cambria Math" panose="02040503050406030204" pitchFamily="18" charset="0"/>
                      </a:rPr>
                      <m:t>𝑉</m:t>
                    </m:r>
                    <m:r>
                      <a:rPr lang="en-US" sz="1800" i="1" dirty="0" smtClean="0">
                        <a:latin typeface="Cambria Math" panose="02040503050406030204" pitchFamily="18" charset="0"/>
                      </a:rPr>
                      <m:t>’</m:t>
                    </m:r>
                  </m:oMath>
                </a14:m>
                <a:endParaRPr lang="en-US" sz="1800" baseline="-25000" dirty="0"/>
              </a:p>
            </p:txBody>
          </p:sp>
        </mc:Choice>
        <mc:Fallback xmlns="">
          <p:sp>
            <p:nvSpPr>
              <p:cNvPr id="59" name="Rounded Rectangle 58">
                <a:extLst>
                  <a:ext uri="{FF2B5EF4-FFF2-40B4-BE49-F238E27FC236}">
                    <a16:creationId xmlns:a16="http://schemas.microsoft.com/office/drawing/2014/main" id="{10EA8A90-60C6-D7BD-2F73-E35D50D2D014}"/>
                  </a:ext>
                </a:extLst>
              </p:cNvPr>
              <p:cNvSpPr>
                <a:spLocks noRot="1" noChangeAspect="1" noMove="1" noResize="1" noEditPoints="1" noAdjustHandles="1" noChangeArrowheads="1" noChangeShapeType="1" noTextEdit="1"/>
              </p:cNvSpPr>
              <p:nvPr/>
            </p:nvSpPr>
            <p:spPr>
              <a:xfrm>
                <a:off x="8727877" y="2964907"/>
                <a:ext cx="2204750" cy="574788"/>
              </a:xfrm>
              <a:prstGeom prst="round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C0DC2946-AF8A-1233-4311-86629ABEE4A8}"/>
                  </a:ext>
                </a:extLst>
              </p:cNvPr>
              <p:cNvSpPr txBox="1"/>
              <p:nvPr/>
            </p:nvSpPr>
            <p:spPr>
              <a:xfrm>
                <a:off x="7986315" y="3899679"/>
                <a:ext cx="2374561" cy="369332"/>
              </a:xfrm>
              <a:prstGeom prst="rect">
                <a:avLst/>
              </a:prstGeom>
              <a:noFill/>
            </p:spPr>
            <p:txBody>
              <a:bodyPr wrap="none" rtlCol="0">
                <a:spAutoFit/>
              </a:bodyPr>
              <a:lstStyle/>
              <a:p>
                <a:r>
                  <a:rPr lang="en-US" dirty="0"/>
                  <a:t>Query q: Bit </a:t>
                </a:r>
                <a:r>
                  <a:rPr lang="en-US" i="1" dirty="0" err="1"/>
                  <a:t>i</a:t>
                </a:r>
                <a:r>
                  <a:rPr lang="en-US" i="1" dirty="0"/>
                  <a:t> </a:t>
                </a:r>
                <a:r>
                  <a:rPr lang="en-US" dirty="0"/>
                  <a:t>of </a:t>
                </a:r>
                <a14:m>
                  <m:oMath xmlns:m="http://schemas.openxmlformats.org/officeDocument/2006/math">
                    <m:r>
                      <a:rPr lang="en-US" sz="1800" i="1" smtClean="0">
                        <a:latin typeface="Cambria Math" panose="02040503050406030204" pitchFamily="18" charset="0"/>
                        <a:ea typeface="Cambria Math" panose="02040503050406030204" pitchFamily="18" charset="0"/>
                      </a:rPr>
                      <m:t>𝜋</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𝑋</m:t>
                    </m:r>
                    <m:r>
                      <a:rPr lang="en-US" sz="1800" b="0" i="1" smtClean="0">
                        <a:latin typeface="Cambria Math" panose="02040503050406030204" pitchFamily="18" charset="0"/>
                        <a:ea typeface="Cambria Math" panose="02040503050406030204" pitchFamily="18" charset="0"/>
                      </a:rPr>
                      <m:t>|</m:t>
                    </m:r>
                    <m:r>
                      <a:rPr lang="en-US" sz="1800" b="0" i="1" baseline="-25000" smtClean="0">
                        <a:latin typeface="Cambria Math" panose="02040503050406030204" pitchFamily="18" charset="0"/>
                        <a:ea typeface="Cambria Math" panose="02040503050406030204" pitchFamily="18" charset="0"/>
                      </a:rPr>
                      <m:t>𝑆</m:t>
                    </m:r>
                  </m:oMath>
                </a14:m>
                <a:r>
                  <a:rPr lang="en-US" dirty="0"/>
                  <a:t> </a:t>
                </a:r>
              </a:p>
            </p:txBody>
          </p:sp>
        </mc:Choice>
        <mc:Fallback xmlns="">
          <p:sp>
            <p:nvSpPr>
              <p:cNvPr id="60" name="TextBox 59">
                <a:extLst>
                  <a:ext uri="{FF2B5EF4-FFF2-40B4-BE49-F238E27FC236}">
                    <a16:creationId xmlns:a16="http://schemas.microsoft.com/office/drawing/2014/main" id="{C0DC2946-AF8A-1233-4311-86629ABEE4A8}"/>
                  </a:ext>
                </a:extLst>
              </p:cNvPr>
              <p:cNvSpPr txBox="1">
                <a:spLocks noRot="1" noChangeAspect="1" noMove="1" noResize="1" noEditPoints="1" noAdjustHandles="1" noChangeArrowheads="1" noChangeShapeType="1" noTextEdit="1"/>
              </p:cNvSpPr>
              <p:nvPr/>
            </p:nvSpPr>
            <p:spPr>
              <a:xfrm>
                <a:off x="7986315" y="3899679"/>
                <a:ext cx="2374561" cy="369332"/>
              </a:xfrm>
              <a:prstGeom prst="rect">
                <a:avLst/>
              </a:prstGeom>
              <a:blipFill>
                <a:blip r:embed="rId16"/>
                <a:stretch>
                  <a:fillRect l="-2116" t="-10345" b="-27586"/>
                </a:stretch>
              </a:blipFill>
            </p:spPr>
            <p:txBody>
              <a:bodyPr/>
              <a:lstStyle/>
              <a:p>
                <a:r>
                  <a:rPr lang="en-US">
                    <a:noFill/>
                  </a:rPr>
                  <a:t> </a:t>
                </a:r>
              </a:p>
            </p:txBody>
          </p:sp>
        </mc:Fallback>
      </mc:AlternateContent>
      <p:grpSp>
        <p:nvGrpSpPr>
          <p:cNvPr id="69" name="Group 68">
            <a:extLst>
              <a:ext uri="{FF2B5EF4-FFF2-40B4-BE49-F238E27FC236}">
                <a16:creationId xmlns:a16="http://schemas.microsoft.com/office/drawing/2014/main" id="{7F7F2037-D590-E21B-9778-90EF09BAFF0F}"/>
              </a:ext>
            </a:extLst>
          </p:cNvPr>
          <p:cNvGrpSpPr/>
          <p:nvPr/>
        </p:nvGrpSpPr>
        <p:grpSpPr>
          <a:xfrm>
            <a:off x="5089305" y="4319098"/>
            <a:ext cx="4154067" cy="1181302"/>
            <a:chOff x="4963999" y="4329482"/>
            <a:chExt cx="4154067" cy="1181302"/>
          </a:xfrm>
        </p:grpSpPr>
        <p:cxnSp>
          <p:nvCxnSpPr>
            <p:cNvPr id="62" name="Straight Arrow Connector 61">
              <a:extLst>
                <a:ext uri="{FF2B5EF4-FFF2-40B4-BE49-F238E27FC236}">
                  <a16:creationId xmlns:a16="http://schemas.microsoft.com/office/drawing/2014/main" id="{6D196982-5400-21E6-5BDC-E365E02F24D4}"/>
                </a:ext>
              </a:extLst>
            </p:cNvPr>
            <p:cNvCxnSpPr>
              <a:cxnSpLocks/>
            </p:cNvCxnSpPr>
            <p:nvPr/>
          </p:nvCxnSpPr>
          <p:spPr>
            <a:xfrm flipH="1">
              <a:off x="4963999" y="5510784"/>
              <a:ext cx="41540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7764BAA4-B1C7-65E8-1D42-481B0BA20FBC}"/>
                </a:ext>
              </a:extLst>
            </p:cNvPr>
            <p:cNvCxnSpPr>
              <a:cxnSpLocks/>
            </p:cNvCxnSpPr>
            <p:nvPr/>
          </p:nvCxnSpPr>
          <p:spPr>
            <a:xfrm>
              <a:off x="9118066" y="4329482"/>
              <a:ext cx="0" cy="1181302"/>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54041C9A-DA7C-22EB-F443-B516C1D242A9}"/>
                  </a:ext>
                </a:extLst>
              </p:cNvPr>
              <p:cNvSpPr txBox="1"/>
              <p:nvPr/>
            </p:nvSpPr>
            <p:spPr>
              <a:xfrm>
                <a:off x="5841229" y="5090142"/>
                <a:ext cx="6131490" cy="369332"/>
              </a:xfrm>
              <a:prstGeom prst="rect">
                <a:avLst/>
              </a:prstGeom>
              <a:noFill/>
            </p:spPr>
            <p:txBody>
              <a:bodyPr wrap="square">
                <a:spAutoFit/>
              </a:bodyPr>
              <a:lstStyle/>
              <a:p>
                <a:r>
                  <a:rPr lang="en-US" dirty="0"/>
                  <a:t>Open bit </a:t>
                </a:r>
                <a:r>
                  <a:rPr lang="en-US" i="1" dirty="0" err="1"/>
                  <a:t>i</a:t>
                </a:r>
                <a:r>
                  <a:rPr lang="en-US" i="1" dirty="0"/>
                  <a:t>/j </a:t>
                </a:r>
                <a:r>
                  <a:rPr lang="en-US" dirty="0"/>
                  <a:t>of </a:t>
                </a:r>
                <a14:m>
                  <m:oMath xmlns:m="http://schemas.openxmlformats.org/officeDocument/2006/math">
                    <m:r>
                      <a:rPr lang="en-US" sz="1800" i="1" smtClean="0">
                        <a:latin typeface="Cambria Math" panose="02040503050406030204" pitchFamily="18" charset="0"/>
                        <a:ea typeface="Cambria Math" panose="02040503050406030204" pitchFamily="18" charset="0"/>
                      </a:rPr>
                      <m:t>𝜋</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𝑋</m:t>
                    </m:r>
                  </m:oMath>
                </a14:m>
                <a:r>
                  <a:rPr lang="en-US" dirty="0"/>
                  <a:t> </a:t>
                </a:r>
              </a:p>
            </p:txBody>
          </p:sp>
        </mc:Choice>
        <mc:Fallback xmlns="">
          <p:sp>
            <p:nvSpPr>
              <p:cNvPr id="71" name="TextBox 70">
                <a:extLst>
                  <a:ext uri="{FF2B5EF4-FFF2-40B4-BE49-F238E27FC236}">
                    <a16:creationId xmlns:a16="http://schemas.microsoft.com/office/drawing/2014/main" id="{54041C9A-DA7C-22EB-F443-B516C1D242A9}"/>
                  </a:ext>
                </a:extLst>
              </p:cNvPr>
              <p:cNvSpPr txBox="1">
                <a:spLocks noRot="1" noChangeAspect="1" noMove="1" noResize="1" noEditPoints="1" noAdjustHandles="1" noChangeArrowheads="1" noChangeShapeType="1" noTextEdit="1"/>
              </p:cNvSpPr>
              <p:nvPr/>
            </p:nvSpPr>
            <p:spPr>
              <a:xfrm>
                <a:off x="5841229" y="5090142"/>
                <a:ext cx="6131490" cy="369332"/>
              </a:xfrm>
              <a:prstGeom prst="rect">
                <a:avLst/>
              </a:prstGeom>
              <a:blipFill>
                <a:blip r:embed="rId17"/>
                <a:stretch>
                  <a:fillRect l="-620" t="-6452" b="-22581"/>
                </a:stretch>
              </a:blipFill>
            </p:spPr>
            <p:txBody>
              <a:bodyPr/>
              <a:lstStyle/>
              <a:p>
                <a:r>
                  <a:rPr lang="en-US">
                    <a:noFill/>
                  </a:rPr>
                  <a:t> </a:t>
                </a:r>
              </a:p>
            </p:txBody>
          </p:sp>
        </mc:Fallback>
      </mc:AlternateContent>
      <p:cxnSp>
        <p:nvCxnSpPr>
          <p:cNvPr id="73" name="Straight Arrow Connector 72">
            <a:extLst>
              <a:ext uri="{FF2B5EF4-FFF2-40B4-BE49-F238E27FC236}">
                <a16:creationId xmlns:a16="http://schemas.microsoft.com/office/drawing/2014/main" id="{D75637E3-0C1D-321B-E48C-3A51E1AE11F3}"/>
              </a:ext>
            </a:extLst>
          </p:cNvPr>
          <p:cNvCxnSpPr>
            <a:cxnSpLocks/>
          </p:cNvCxnSpPr>
          <p:nvPr/>
        </p:nvCxnSpPr>
        <p:spPr>
          <a:xfrm flipV="1">
            <a:off x="5089305" y="6037545"/>
            <a:ext cx="4242585" cy="17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30CED45A-24FB-61A4-123E-FE61DF0DB821}"/>
                  </a:ext>
                </a:extLst>
              </p:cNvPr>
              <p:cNvSpPr txBox="1"/>
              <p:nvPr/>
            </p:nvSpPr>
            <p:spPr>
              <a:xfrm>
                <a:off x="5841229" y="5685615"/>
                <a:ext cx="1636809" cy="369332"/>
              </a:xfrm>
              <a:prstGeom prst="rect">
                <a:avLst/>
              </a:prstGeom>
              <a:noFill/>
            </p:spPr>
            <p:txBody>
              <a:bodyPr wrap="square">
                <a:spAutoFit/>
              </a:bodyPr>
              <a:lstStyle/>
              <a:p>
                <a:r>
                  <a:rPr lang="en-US" dirty="0"/>
                  <a:t>Value </a:t>
                </a:r>
                <a14:m>
                  <m:oMath xmlns:m="http://schemas.openxmlformats.org/officeDocument/2006/math">
                    <m:r>
                      <a:rPr lang="en-US" i="1" dirty="0" smtClean="0">
                        <a:latin typeface="Cambria Math" panose="02040503050406030204" pitchFamily="18" charset="0"/>
                      </a:rPr>
                      <m:t>𝑣</m:t>
                    </m:r>
                  </m:oMath>
                </a14:m>
                <a:r>
                  <a:rPr lang="en-US" dirty="0"/>
                  <a:t>, path </a:t>
                </a:r>
                <a14:m>
                  <m:oMath xmlns:m="http://schemas.openxmlformats.org/officeDocument/2006/math">
                    <m:r>
                      <a:rPr lang="en-US" i="1" dirty="0" smtClean="0">
                        <a:latin typeface="Cambria Math" panose="02040503050406030204" pitchFamily="18" charset="0"/>
                      </a:rPr>
                      <m:t>𝑝</m:t>
                    </m:r>
                  </m:oMath>
                </a14:m>
                <a:r>
                  <a:rPr lang="en-US" dirty="0"/>
                  <a:t> </a:t>
                </a:r>
              </a:p>
            </p:txBody>
          </p:sp>
        </mc:Choice>
        <mc:Fallback xmlns="">
          <p:sp>
            <p:nvSpPr>
              <p:cNvPr id="75" name="TextBox 74">
                <a:extLst>
                  <a:ext uri="{FF2B5EF4-FFF2-40B4-BE49-F238E27FC236}">
                    <a16:creationId xmlns:a16="http://schemas.microsoft.com/office/drawing/2014/main" id="{30CED45A-24FB-61A4-123E-FE61DF0DB821}"/>
                  </a:ext>
                </a:extLst>
              </p:cNvPr>
              <p:cNvSpPr txBox="1">
                <a:spLocks noRot="1" noChangeAspect="1" noMove="1" noResize="1" noEditPoints="1" noAdjustHandles="1" noChangeArrowheads="1" noChangeShapeType="1" noTextEdit="1"/>
              </p:cNvSpPr>
              <p:nvPr/>
            </p:nvSpPr>
            <p:spPr>
              <a:xfrm>
                <a:off x="5841229" y="5685615"/>
                <a:ext cx="1636809" cy="369332"/>
              </a:xfrm>
              <a:prstGeom prst="rect">
                <a:avLst/>
              </a:prstGeom>
              <a:blipFill>
                <a:blip r:embed="rId18"/>
                <a:stretch>
                  <a:fillRect l="-2308"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AC0D483C-0092-A423-C25A-668A75D943D6}"/>
                  </a:ext>
                </a:extLst>
              </p:cNvPr>
              <p:cNvSpPr txBox="1"/>
              <p:nvPr/>
            </p:nvSpPr>
            <p:spPr>
              <a:xfrm>
                <a:off x="9444624" y="5489386"/>
                <a:ext cx="1878904" cy="923330"/>
              </a:xfrm>
              <a:prstGeom prst="rect">
                <a:avLst/>
              </a:prstGeom>
              <a:noFill/>
            </p:spPr>
            <p:txBody>
              <a:bodyPr wrap="square" rtlCol="0">
                <a:spAutoFit/>
              </a:bodyPr>
              <a:lstStyle/>
              <a:p>
                <a:r>
                  <a:rPr lang="en-US" dirty="0"/>
                  <a:t>Verify </a:t>
                </a:r>
                <a14:m>
                  <m:oMath xmlns:m="http://schemas.openxmlformats.org/officeDocument/2006/math">
                    <m:d>
                      <m:dPr>
                        <m:ctrlPr>
                          <a:rPr lang="en-US" i="1" dirty="0" smtClean="0">
                            <a:latin typeface="Cambria Math" panose="02040503050406030204" pitchFamily="18" charset="0"/>
                          </a:rPr>
                        </m:ctrlPr>
                      </m:dPr>
                      <m:e>
                        <m:r>
                          <a:rPr lang="en-US" i="1" dirty="0" err="1" smtClean="0">
                            <a:latin typeface="Cambria Math" panose="02040503050406030204" pitchFamily="18" charset="0"/>
                          </a:rPr>
                          <m:t>𝑣</m:t>
                        </m:r>
                        <m:r>
                          <a:rPr lang="en-US" i="1" dirty="0" err="1" smtClean="0">
                            <a:latin typeface="Cambria Math" panose="02040503050406030204" pitchFamily="18" charset="0"/>
                          </a:rPr>
                          <m:t>,</m:t>
                        </m:r>
                        <m:r>
                          <a:rPr lang="en-US" i="1" dirty="0" err="1" smtClean="0">
                            <a:latin typeface="Cambria Math" panose="02040503050406030204" pitchFamily="18" charset="0"/>
                          </a:rPr>
                          <m:t>𝑝</m:t>
                        </m:r>
                      </m:e>
                    </m:d>
                  </m:oMath>
                </a14:m>
                <a:r>
                  <a:rPr lang="en-US" dirty="0"/>
                  <a:t> with commitment of </a:t>
                </a:r>
                <a14:m>
                  <m:oMath xmlns:m="http://schemas.openxmlformats.org/officeDocument/2006/math">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m:t>
                    </m:r>
                  </m:oMath>
                </a14:m>
                <a:endParaRPr lang="en-US" dirty="0"/>
              </a:p>
            </p:txBody>
          </p:sp>
        </mc:Choice>
        <mc:Fallback xmlns="">
          <p:sp>
            <p:nvSpPr>
              <p:cNvPr id="76" name="TextBox 75">
                <a:extLst>
                  <a:ext uri="{FF2B5EF4-FFF2-40B4-BE49-F238E27FC236}">
                    <a16:creationId xmlns:a16="http://schemas.microsoft.com/office/drawing/2014/main" id="{AC0D483C-0092-A423-C25A-668A75D943D6}"/>
                  </a:ext>
                </a:extLst>
              </p:cNvPr>
              <p:cNvSpPr txBox="1">
                <a:spLocks noRot="1" noChangeAspect="1" noMove="1" noResize="1" noEditPoints="1" noAdjustHandles="1" noChangeArrowheads="1" noChangeShapeType="1" noTextEdit="1"/>
              </p:cNvSpPr>
              <p:nvPr/>
            </p:nvSpPr>
            <p:spPr>
              <a:xfrm>
                <a:off x="9444624" y="5489386"/>
                <a:ext cx="1878904" cy="923330"/>
              </a:xfrm>
              <a:prstGeom prst="rect">
                <a:avLst/>
              </a:prstGeom>
              <a:blipFill>
                <a:blip r:embed="rId19"/>
                <a:stretch>
                  <a:fillRect l="-2685" t="-2740" b="-5479"/>
                </a:stretch>
              </a:blipFill>
            </p:spPr>
            <p:txBody>
              <a:bodyPr/>
              <a:lstStyle/>
              <a:p>
                <a:r>
                  <a:rPr lang="en-US">
                    <a:noFill/>
                  </a:rPr>
                  <a:t> </a:t>
                </a:r>
              </a:p>
            </p:txBody>
          </p:sp>
        </mc:Fallback>
      </mc:AlternateContent>
      <p:cxnSp>
        <p:nvCxnSpPr>
          <p:cNvPr id="78" name="Straight Arrow Connector 77">
            <a:extLst>
              <a:ext uri="{FF2B5EF4-FFF2-40B4-BE49-F238E27FC236}">
                <a16:creationId xmlns:a16="http://schemas.microsoft.com/office/drawing/2014/main" id="{6C581670-6F50-EAD2-D9A0-EF2E9384FBB0}"/>
              </a:ext>
            </a:extLst>
          </p:cNvPr>
          <p:cNvCxnSpPr>
            <a:cxnSpLocks/>
          </p:cNvCxnSpPr>
          <p:nvPr/>
        </p:nvCxnSpPr>
        <p:spPr>
          <a:xfrm flipV="1">
            <a:off x="10740809" y="3563521"/>
            <a:ext cx="0" cy="18959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0" name="TextBox 79">
            <a:extLst>
              <a:ext uri="{FF2B5EF4-FFF2-40B4-BE49-F238E27FC236}">
                <a16:creationId xmlns:a16="http://schemas.microsoft.com/office/drawing/2014/main" id="{BA680E38-3997-FDA6-81CF-5F1191498DD7}"/>
              </a:ext>
            </a:extLst>
          </p:cNvPr>
          <p:cNvSpPr txBox="1"/>
          <p:nvPr/>
        </p:nvSpPr>
        <p:spPr>
          <a:xfrm>
            <a:off x="9949666" y="4323403"/>
            <a:ext cx="805029" cy="369332"/>
          </a:xfrm>
          <a:prstGeom prst="rect">
            <a:avLst/>
          </a:prstGeom>
          <a:noFill/>
        </p:spPr>
        <p:txBody>
          <a:bodyPr wrap="none" rtlCol="0">
            <a:spAutoFit/>
          </a:bodyPr>
          <a:lstStyle/>
          <a:p>
            <a:r>
              <a:rPr lang="en-US" dirty="0"/>
              <a:t>Send </a:t>
            </a:r>
            <a:r>
              <a:rPr lang="en-US" i="1" dirty="0"/>
              <a:t>v</a:t>
            </a:r>
            <a:endParaRPr lang="en-US" dirty="0"/>
          </a:p>
        </p:txBody>
      </p:sp>
      <p:sp>
        <p:nvSpPr>
          <p:cNvPr id="81" name="Curved Right Arrow 80">
            <a:extLst>
              <a:ext uri="{FF2B5EF4-FFF2-40B4-BE49-F238E27FC236}">
                <a16:creationId xmlns:a16="http://schemas.microsoft.com/office/drawing/2014/main" id="{64AFC44B-17BE-34E6-7E4B-A3AB5F91A4ED}"/>
              </a:ext>
            </a:extLst>
          </p:cNvPr>
          <p:cNvSpPr/>
          <p:nvPr/>
        </p:nvSpPr>
        <p:spPr>
          <a:xfrm>
            <a:off x="8673702" y="4277754"/>
            <a:ext cx="603544" cy="1509521"/>
          </a:xfrm>
          <a:prstGeom prst="curvedRightArrow">
            <a:avLst/>
          </a:prstGeom>
          <a:solidFill>
            <a:schemeClr val="accent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2" name="Curved Right Arrow 81">
            <a:extLst>
              <a:ext uri="{FF2B5EF4-FFF2-40B4-BE49-F238E27FC236}">
                <a16:creationId xmlns:a16="http://schemas.microsoft.com/office/drawing/2014/main" id="{616D1731-7981-6849-F9D6-EF0200FE7B73}"/>
              </a:ext>
            </a:extLst>
          </p:cNvPr>
          <p:cNvSpPr/>
          <p:nvPr/>
        </p:nvSpPr>
        <p:spPr>
          <a:xfrm rot="10800000">
            <a:off x="10524648" y="3732759"/>
            <a:ext cx="701007" cy="1480898"/>
          </a:xfrm>
          <a:prstGeom prst="curvedRightArrow">
            <a:avLst/>
          </a:prstGeom>
          <a:solidFill>
            <a:schemeClr val="accent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3" name="TextBox 82">
            <a:extLst>
              <a:ext uri="{FF2B5EF4-FFF2-40B4-BE49-F238E27FC236}">
                <a16:creationId xmlns:a16="http://schemas.microsoft.com/office/drawing/2014/main" id="{5BEFD9CF-37C2-EACA-22DB-EC4CC0DAA7C5}"/>
              </a:ext>
            </a:extLst>
          </p:cNvPr>
          <p:cNvSpPr txBox="1"/>
          <p:nvPr/>
        </p:nvSpPr>
        <p:spPr>
          <a:xfrm>
            <a:off x="9442613" y="4747127"/>
            <a:ext cx="916667"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en-US" dirty="0">
                <a:solidFill>
                  <a:schemeClr val="bg1"/>
                </a:solidFill>
              </a:rPr>
              <a:t>Repeat</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F4F2F80-6BFA-B6FD-B50B-6B952E0FD2B8}"/>
                  </a:ext>
                </a:extLst>
              </p:cNvPr>
              <p:cNvSpPr txBox="1"/>
              <p:nvPr/>
            </p:nvSpPr>
            <p:spPr>
              <a:xfrm>
                <a:off x="147708" y="4384958"/>
                <a:ext cx="2071380" cy="307777"/>
              </a:xfrm>
              <a:prstGeom prst="rect">
                <a:avLst/>
              </a:prstGeom>
              <a:noFill/>
            </p:spPr>
            <p:txBody>
              <a:bodyPr wrap="square">
                <a:spAutoFit/>
              </a:bodyPr>
              <a:lstStyle/>
              <a:p>
                <a14:m>
                  <m:oMath xmlns:m="http://schemas.openxmlformats.org/officeDocument/2006/math">
                    <m:r>
                      <a:rPr lang="en-US" sz="1400" b="0" i="1" dirty="0" smtClean="0">
                        <a:latin typeface="Cambria Math" panose="02040503050406030204" pitchFamily="18" charset="0"/>
                      </a:rPr>
                      <m:t>𝑋</m:t>
                    </m:r>
                    <m:r>
                      <a:rPr lang="en-US" sz="1400" b="0" i="1" dirty="0" smtClean="0">
                        <a:latin typeface="Cambria Math" panose="02040503050406030204" pitchFamily="18" charset="0"/>
                      </a:rPr>
                      <m:t>|</m:t>
                    </m:r>
                    <m:r>
                      <a:rPr lang="en-US" sz="1400" b="0" i="1" baseline="-25000" dirty="0" smtClean="0">
                        <a:latin typeface="Cambria Math" panose="02040503050406030204" pitchFamily="18" charset="0"/>
                      </a:rPr>
                      <m:t>𝑆</m:t>
                    </m:r>
                  </m:oMath>
                </a14:m>
                <a:r>
                  <a:rPr lang="en-US" sz="1400" dirty="0"/>
                  <a:t> (E</a:t>
                </a:r>
                <a14:m>
                  <m:oMath xmlns:m="http://schemas.openxmlformats.org/officeDocument/2006/math">
                    <m:r>
                      <m:rPr>
                        <m:sty m:val="p"/>
                      </m:rPr>
                      <a:rPr lang="en-US" sz="1400" b="0" i="0" dirty="0" smtClean="0">
                        <a:latin typeface="Cambria Math" panose="02040503050406030204" pitchFamily="18" charset="0"/>
                      </a:rPr>
                      <m:t>ncoding</m:t>
                    </m:r>
                    <m:r>
                      <a:rPr lang="en-US" sz="1400" b="0" i="0" dirty="0" smtClean="0">
                        <a:latin typeface="Cambria Math" panose="02040503050406030204" pitchFamily="18" charset="0"/>
                      </a:rPr>
                      <m:t> </m:t>
                    </m:r>
                    <m:r>
                      <m:rPr>
                        <m:sty m:val="p"/>
                      </m:rPr>
                      <a:rPr lang="en-US" sz="1400" b="0" i="0" dirty="0" smtClean="0">
                        <a:latin typeface="Cambria Math" panose="02040503050406030204" pitchFamily="18" charset="0"/>
                      </a:rPr>
                      <m:t>of</m:t>
                    </m:r>
                  </m:oMath>
                </a14:m>
                <a:r>
                  <a:rPr lang="en-US" sz="1400" dirty="0"/>
                  <a:t> </a:t>
                </a:r>
                <a14:m>
                  <m:oMath xmlns:m="http://schemas.openxmlformats.org/officeDocument/2006/math">
                    <m:r>
                      <a:rPr lang="en-US" sz="1400" i="1" dirty="0">
                        <a:latin typeface="Cambria Math" panose="02040503050406030204" pitchFamily="18" charset="0"/>
                      </a:rPr>
                      <m:t>𝑥</m:t>
                    </m:r>
                    <m:r>
                      <a:rPr lang="en-US" sz="1400" i="1" dirty="0">
                        <a:latin typeface="Cambria Math" panose="02040503050406030204" pitchFamily="18" charset="0"/>
                      </a:rPr>
                      <m:t>|</m:t>
                    </m:r>
                    <m:r>
                      <a:rPr lang="en-US" sz="1400" i="1" baseline="-25000" dirty="0">
                        <a:latin typeface="Cambria Math" panose="02040503050406030204" pitchFamily="18" charset="0"/>
                      </a:rPr>
                      <m:t>𝑠</m:t>
                    </m:r>
                  </m:oMath>
                </a14:m>
                <a:r>
                  <a:rPr lang="en-US" sz="1400" dirty="0"/>
                  <a:t>)</a:t>
                </a:r>
              </a:p>
            </p:txBody>
          </p:sp>
        </mc:Choice>
        <mc:Fallback xmlns="">
          <p:sp>
            <p:nvSpPr>
              <p:cNvPr id="15" name="TextBox 14">
                <a:extLst>
                  <a:ext uri="{FF2B5EF4-FFF2-40B4-BE49-F238E27FC236}">
                    <a16:creationId xmlns:a16="http://schemas.microsoft.com/office/drawing/2014/main" id="{0F4F2F80-6BFA-B6FD-B50B-6B952E0FD2B8}"/>
                  </a:ext>
                </a:extLst>
              </p:cNvPr>
              <p:cNvSpPr txBox="1">
                <a:spLocks noRot="1" noChangeAspect="1" noMove="1" noResize="1" noEditPoints="1" noAdjustHandles="1" noChangeArrowheads="1" noChangeShapeType="1" noTextEdit="1"/>
              </p:cNvSpPr>
              <p:nvPr/>
            </p:nvSpPr>
            <p:spPr>
              <a:xfrm>
                <a:off x="147708" y="4384958"/>
                <a:ext cx="2071380" cy="307777"/>
              </a:xfrm>
              <a:prstGeom prst="rect">
                <a:avLst/>
              </a:prstGeom>
              <a:blipFill>
                <a:blip r:embed="rId20"/>
                <a:stretch>
                  <a:fillRect t="-4000" b="-20000"/>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F66378B9-853F-91A9-E43C-CD764FCA7343}"/>
              </a:ext>
            </a:extLst>
          </p:cNvPr>
          <p:cNvSpPr/>
          <p:nvPr/>
        </p:nvSpPr>
        <p:spPr>
          <a:xfrm>
            <a:off x="630195" y="1686280"/>
            <a:ext cx="436017" cy="36270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B966322-781A-1435-182F-CE33C28AE273}"/>
              </a:ext>
            </a:extLst>
          </p:cNvPr>
          <p:cNvSpPr/>
          <p:nvPr/>
        </p:nvSpPr>
        <p:spPr>
          <a:xfrm>
            <a:off x="1497442" y="1683616"/>
            <a:ext cx="436017" cy="37108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C0C465E-1FEF-B875-386D-CA4BB7D6EFC3}"/>
              </a:ext>
            </a:extLst>
          </p:cNvPr>
          <p:cNvSpPr/>
          <p:nvPr/>
        </p:nvSpPr>
        <p:spPr>
          <a:xfrm>
            <a:off x="1923126" y="1683616"/>
            <a:ext cx="436017" cy="370839"/>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5046521-41AA-A06E-5AAE-E0B7088141EB}"/>
              </a:ext>
            </a:extLst>
          </p:cNvPr>
          <p:cNvSpPr/>
          <p:nvPr/>
        </p:nvSpPr>
        <p:spPr>
          <a:xfrm>
            <a:off x="3603545" y="1692386"/>
            <a:ext cx="464084" cy="35354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61B052-057B-D2F5-8779-54DA60A20DCC}"/>
              </a:ext>
            </a:extLst>
          </p:cNvPr>
          <p:cNvSpPr/>
          <p:nvPr/>
        </p:nvSpPr>
        <p:spPr>
          <a:xfrm>
            <a:off x="2770353" y="1682214"/>
            <a:ext cx="436017" cy="370839"/>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92B1EC-6E55-2318-83FC-F3E4A91B55EA}"/>
              </a:ext>
            </a:extLst>
          </p:cNvPr>
          <p:cNvSpPr/>
          <p:nvPr/>
        </p:nvSpPr>
        <p:spPr>
          <a:xfrm>
            <a:off x="1099136" y="777995"/>
            <a:ext cx="436017" cy="362708"/>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50948DB-F40F-4DA8-300E-B9494A0523D4}"/>
              </a:ext>
            </a:extLst>
          </p:cNvPr>
          <p:cNvSpPr/>
          <p:nvPr/>
        </p:nvSpPr>
        <p:spPr>
          <a:xfrm>
            <a:off x="2390871" y="772203"/>
            <a:ext cx="436017" cy="362708"/>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3E21C6F-2F78-AB33-7DF6-08B11B6CB42E}"/>
              </a:ext>
            </a:extLst>
          </p:cNvPr>
          <p:cNvSpPr/>
          <p:nvPr/>
        </p:nvSpPr>
        <p:spPr>
          <a:xfrm>
            <a:off x="3237502" y="762904"/>
            <a:ext cx="436017" cy="362708"/>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5" name="Table 24">
            <a:extLst>
              <a:ext uri="{FF2B5EF4-FFF2-40B4-BE49-F238E27FC236}">
                <a16:creationId xmlns:a16="http://schemas.microsoft.com/office/drawing/2014/main" id="{3828F817-2D6A-35F1-7DCA-60F6027E8486}"/>
              </a:ext>
            </a:extLst>
          </p:cNvPr>
          <p:cNvGraphicFramePr>
            <a:graphicFrameLocks noGrp="1"/>
          </p:cNvGraphicFramePr>
          <p:nvPr>
            <p:extLst>
              <p:ext uri="{D42A27DB-BD31-4B8C-83A1-F6EECF244321}">
                <p14:modId xmlns:p14="http://schemas.microsoft.com/office/powerpoint/2010/main" val="3159184319"/>
              </p:ext>
            </p:extLst>
          </p:nvPr>
        </p:nvGraphicFramePr>
        <p:xfrm>
          <a:off x="1853253" y="3481121"/>
          <a:ext cx="993333" cy="375789"/>
        </p:xfrm>
        <a:graphic>
          <a:graphicData uri="http://schemas.openxmlformats.org/drawingml/2006/table">
            <a:tbl>
              <a:tblPr firstRow="1" bandRow="1">
                <a:tableStyleId>{5940675A-B579-460E-94D1-54222C63F5DA}</a:tableStyleId>
              </a:tblPr>
              <a:tblGrid>
                <a:gridCol w="331111">
                  <a:extLst>
                    <a:ext uri="{9D8B030D-6E8A-4147-A177-3AD203B41FA5}">
                      <a16:colId xmlns:a16="http://schemas.microsoft.com/office/drawing/2014/main" val="2881341600"/>
                    </a:ext>
                  </a:extLst>
                </a:gridCol>
                <a:gridCol w="331111">
                  <a:extLst>
                    <a:ext uri="{9D8B030D-6E8A-4147-A177-3AD203B41FA5}">
                      <a16:colId xmlns:a16="http://schemas.microsoft.com/office/drawing/2014/main" val="2938819632"/>
                    </a:ext>
                  </a:extLst>
                </a:gridCol>
                <a:gridCol w="331111">
                  <a:extLst>
                    <a:ext uri="{9D8B030D-6E8A-4147-A177-3AD203B41FA5}">
                      <a16:colId xmlns:a16="http://schemas.microsoft.com/office/drawing/2014/main" val="639281644"/>
                    </a:ext>
                  </a:extLst>
                </a:gridCol>
              </a:tblGrid>
              <a:tr h="375789">
                <a:tc>
                  <a:txBody>
                    <a:bodyPr/>
                    <a:lstStyle/>
                    <a:p>
                      <a:endParaRPr lang="en-US" dirty="0"/>
                    </a:p>
                  </a:txBody>
                  <a:tcPr>
                    <a:solidFill>
                      <a:schemeClr val="accent1">
                        <a:lumMod val="50000"/>
                      </a:schemeClr>
                    </a:solidFill>
                  </a:tcPr>
                </a:tc>
                <a:tc>
                  <a:txBody>
                    <a:bodyPr/>
                    <a:lstStyle/>
                    <a:p>
                      <a:endParaRPr lang="en-US" dirty="0"/>
                    </a:p>
                  </a:txBody>
                  <a:tcPr>
                    <a:solidFill>
                      <a:schemeClr val="accent1">
                        <a:lumMod val="50000"/>
                      </a:schemeClr>
                    </a:solidFill>
                  </a:tcPr>
                </a:tc>
                <a:tc>
                  <a:txBody>
                    <a:bodyPr/>
                    <a:lstStyle/>
                    <a:p>
                      <a:endParaRPr lang="en-US" dirty="0"/>
                    </a:p>
                  </a:txBody>
                  <a:tcPr>
                    <a:solidFill>
                      <a:schemeClr val="accent1">
                        <a:lumMod val="50000"/>
                      </a:schemeClr>
                    </a:solidFill>
                  </a:tcPr>
                </a:tc>
                <a:extLst>
                  <a:ext uri="{0D108BD9-81ED-4DB2-BD59-A6C34878D82A}">
                    <a16:rowId xmlns:a16="http://schemas.microsoft.com/office/drawing/2014/main" val="4286487914"/>
                  </a:ext>
                </a:extLst>
              </a:tr>
            </a:tbl>
          </a:graphicData>
        </a:graphic>
      </p:graphicFrame>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9E662E5-4FFA-BC93-A151-E3B3AF1DD221}"/>
                  </a:ext>
                </a:extLst>
              </p:cNvPr>
              <p:cNvSpPr txBox="1"/>
              <p:nvPr/>
            </p:nvSpPr>
            <p:spPr>
              <a:xfrm>
                <a:off x="1043283" y="3521044"/>
                <a:ext cx="78648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𝑥</m:t>
                      </m:r>
                      <m:r>
                        <a:rPr lang="en-US" sz="1400" b="0" i="1" dirty="0" smtClean="0">
                          <a:latin typeface="Cambria Math" panose="02040503050406030204" pitchFamily="18" charset="0"/>
                        </a:rPr>
                        <m:t>|</m:t>
                      </m:r>
                      <m:r>
                        <a:rPr lang="en-US" sz="1400" b="0" i="1" baseline="-25000" dirty="0" smtClean="0">
                          <a:latin typeface="Cambria Math" panose="02040503050406030204" pitchFamily="18" charset="0"/>
                        </a:rPr>
                        <m:t>𝑆</m:t>
                      </m:r>
                    </m:oMath>
                  </m:oMathPara>
                </a14:m>
                <a:endParaRPr lang="en-US" sz="1400" dirty="0"/>
              </a:p>
            </p:txBody>
          </p:sp>
        </mc:Choice>
        <mc:Fallback xmlns="">
          <p:sp>
            <p:nvSpPr>
              <p:cNvPr id="26" name="TextBox 25">
                <a:extLst>
                  <a:ext uri="{FF2B5EF4-FFF2-40B4-BE49-F238E27FC236}">
                    <a16:creationId xmlns:a16="http://schemas.microsoft.com/office/drawing/2014/main" id="{49E662E5-4FFA-BC93-A151-E3B3AF1DD221}"/>
                  </a:ext>
                </a:extLst>
              </p:cNvPr>
              <p:cNvSpPr txBox="1">
                <a:spLocks noRot="1" noChangeAspect="1" noMove="1" noResize="1" noEditPoints="1" noAdjustHandles="1" noChangeArrowheads="1" noChangeShapeType="1" noTextEdit="1"/>
              </p:cNvSpPr>
              <p:nvPr/>
            </p:nvSpPr>
            <p:spPr>
              <a:xfrm>
                <a:off x="1043283" y="3521044"/>
                <a:ext cx="786487" cy="307777"/>
              </a:xfrm>
              <a:prstGeom prst="rect">
                <a:avLst/>
              </a:prstGeom>
              <a:blipFill>
                <a:blip r:embed="rId21"/>
                <a:stretch>
                  <a:fillRect b="-8000"/>
                </a:stretch>
              </a:blipFill>
            </p:spPr>
            <p:txBody>
              <a:bodyPr/>
              <a:lstStyle/>
              <a:p>
                <a:r>
                  <a:rPr lang="en-US">
                    <a:noFill/>
                  </a:rPr>
                  <a:t> </a:t>
                </a:r>
              </a:p>
            </p:txBody>
          </p:sp>
        </mc:Fallback>
      </mc:AlternateContent>
      <p:graphicFrame>
        <p:nvGraphicFramePr>
          <p:cNvPr id="27" name="Table 26">
            <a:extLst>
              <a:ext uri="{FF2B5EF4-FFF2-40B4-BE49-F238E27FC236}">
                <a16:creationId xmlns:a16="http://schemas.microsoft.com/office/drawing/2014/main" id="{1AC06ED8-BC2E-84BE-F3F4-6CC4B30C297D}"/>
              </a:ext>
            </a:extLst>
          </p:cNvPr>
          <p:cNvGraphicFramePr>
            <a:graphicFrameLocks noGrp="1"/>
          </p:cNvGraphicFramePr>
          <p:nvPr>
            <p:extLst>
              <p:ext uri="{D42A27DB-BD31-4B8C-83A1-F6EECF244321}">
                <p14:modId xmlns:p14="http://schemas.microsoft.com/office/powerpoint/2010/main" val="48997841"/>
              </p:ext>
            </p:extLst>
          </p:nvPr>
        </p:nvGraphicFramePr>
        <p:xfrm>
          <a:off x="1515989" y="3971124"/>
          <a:ext cx="1667860" cy="375789"/>
        </p:xfrm>
        <a:graphic>
          <a:graphicData uri="http://schemas.openxmlformats.org/drawingml/2006/table">
            <a:tbl>
              <a:tblPr firstRow="1" bandRow="1">
                <a:tableStyleId>{5940675A-B579-460E-94D1-54222C63F5DA}</a:tableStyleId>
              </a:tblPr>
              <a:tblGrid>
                <a:gridCol w="333572">
                  <a:extLst>
                    <a:ext uri="{9D8B030D-6E8A-4147-A177-3AD203B41FA5}">
                      <a16:colId xmlns:a16="http://schemas.microsoft.com/office/drawing/2014/main" val="2881341600"/>
                    </a:ext>
                  </a:extLst>
                </a:gridCol>
                <a:gridCol w="333572">
                  <a:extLst>
                    <a:ext uri="{9D8B030D-6E8A-4147-A177-3AD203B41FA5}">
                      <a16:colId xmlns:a16="http://schemas.microsoft.com/office/drawing/2014/main" val="2938819632"/>
                    </a:ext>
                  </a:extLst>
                </a:gridCol>
                <a:gridCol w="333572">
                  <a:extLst>
                    <a:ext uri="{9D8B030D-6E8A-4147-A177-3AD203B41FA5}">
                      <a16:colId xmlns:a16="http://schemas.microsoft.com/office/drawing/2014/main" val="3163128292"/>
                    </a:ext>
                  </a:extLst>
                </a:gridCol>
                <a:gridCol w="333572">
                  <a:extLst>
                    <a:ext uri="{9D8B030D-6E8A-4147-A177-3AD203B41FA5}">
                      <a16:colId xmlns:a16="http://schemas.microsoft.com/office/drawing/2014/main" val="1493517595"/>
                    </a:ext>
                  </a:extLst>
                </a:gridCol>
                <a:gridCol w="333572">
                  <a:extLst>
                    <a:ext uri="{9D8B030D-6E8A-4147-A177-3AD203B41FA5}">
                      <a16:colId xmlns:a16="http://schemas.microsoft.com/office/drawing/2014/main" val="639281644"/>
                    </a:ext>
                  </a:extLst>
                </a:gridCol>
              </a:tblGrid>
              <a:tr h="375789">
                <a:tc>
                  <a:txBody>
                    <a:bodyPr/>
                    <a:lstStyle/>
                    <a:p>
                      <a:endParaRPr lang="en-US" dirty="0"/>
                    </a:p>
                  </a:txBody>
                  <a:tcPr>
                    <a:solidFill>
                      <a:schemeClr val="accent6">
                        <a:lumMod val="75000"/>
                      </a:schemeClr>
                    </a:solidFill>
                  </a:tcPr>
                </a:tc>
                <a:tc>
                  <a:txBody>
                    <a:bodyPr/>
                    <a:lstStyle/>
                    <a:p>
                      <a:endParaRPr lang="en-US" dirty="0"/>
                    </a:p>
                  </a:txBody>
                  <a:tcPr>
                    <a:solidFill>
                      <a:schemeClr val="accent6">
                        <a:lumMod val="75000"/>
                      </a:schemeClr>
                    </a:solidFill>
                  </a:tcPr>
                </a:tc>
                <a:tc>
                  <a:txBody>
                    <a:bodyPr/>
                    <a:lstStyle/>
                    <a:p>
                      <a:endParaRPr lang="en-US" dirty="0"/>
                    </a:p>
                  </a:txBody>
                  <a:tcPr>
                    <a:solidFill>
                      <a:schemeClr val="accent6">
                        <a:lumMod val="75000"/>
                      </a:schemeClr>
                    </a:solidFill>
                  </a:tcPr>
                </a:tc>
                <a:tc>
                  <a:txBody>
                    <a:bodyPr/>
                    <a:lstStyle/>
                    <a:p>
                      <a:endParaRPr lang="en-US" dirty="0"/>
                    </a:p>
                  </a:txBody>
                  <a:tcPr>
                    <a:solidFill>
                      <a:schemeClr val="accent6">
                        <a:lumMod val="75000"/>
                      </a:schemeClr>
                    </a:solidFill>
                  </a:tcPr>
                </a:tc>
                <a:tc>
                  <a:txBody>
                    <a:bodyPr/>
                    <a:lstStyle/>
                    <a:p>
                      <a:endParaRPr lang="en-US" dirty="0"/>
                    </a:p>
                  </a:txBody>
                  <a:tcPr>
                    <a:solidFill>
                      <a:schemeClr val="accent6">
                        <a:lumMod val="75000"/>
                      </a:schemeClr>
                    </a:solidFill>
                  </a:tcPr>
                </a:tc>
                <a:extLst>
                  <a:ext uri="{0D108BD9-81ED-4DB2-BD59-A6C34878D82A}">
                    <a16:rowId xmlns:a16="http://schemas.microsoft.com/office/drawing/2014/main" val="4286487914"/>
                  </a:ext>
                </a:extLst>
              </a:tr>
            </a:tbl>
          </a:graphicData>
        </a:graphic>
      </p:graphicFrame>
      <p:pic>
        <p:nvPicPr>
          <p:cNvPr id="9" name="Picture 8">
            <a:extLst>
              <a:ext uri="{FF2B5EF4-FFF2-40B4-BE49-F238E27FC236}">
                <a16:creationId xmlns:a16="http://schemas.microsoft.com/office/drawing/2014/main" id="{DF9D3D27-4914-BE87-BC06-948EF7027616}"/>
              </a:ext>
            </a:extLst>
          </p:cNvPr>
          <p:cNvPicPr>
            <a:picLocks noChangeAspect="1"/>
          </p:cNvPicPr>
          <p:nvPr/>
        </p:nvPicPr>
        <p:blipFill>
          <a:blip r:embed="rId22"/>
          <a:stretch>
            <a:fillRect/>
          </a:stretch>
        </p:blipFill>
        <p:spPr>
          <a:xfrm>
            <a:off x="4675009" y="112027"/>
            <a:ext cx="2706825" cy="820097"/>
          </a:xfrm>
          <a:prstGeom prst="rect">
            <a:avLst/>
          </a:prstGeom>
        </p:spPr>
      </p:pic>
    </p:spTree>
    <p:extLst>
      <p:ext uri="{BB962C8B-B14F-4D97-AF65-F5344CB8AC3E}">
        <p14:creationId xmlns:p14="http://schemas.microsoft.com/office/powerpoint/2010/main" val="287676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1" nodeType="clickEffect">
                                  <p:stCondLst>
                                    <p:cond delay="0"/>
                                  </p:stCondLst>
                                  <p:childTnLst>
                                    <p:animMotion origin="layout" path="M -2.70833E-6 -4.81481E-6 L 0.0599 0.39352 " pathEditMode="relative" rAng="0" ptsTypes="AA">
                                      <p:cBhvr>
                                        <p:cTn id="52" dur="1000" fill="hold"/>
                                        <p:tgtEl>
                                          <p:spTgt spid="17"/>
                                        </p:tgtEl>
                                        <p:attrNameLst>
                                          <p:attrName>ppt_x</p:attrName>
                                          <p:attrName>ppt_y</p:attrName>
                                        </p:attrNameLst>
                                      </p:cBhvr>
                                      <p:rCtr x="2995" y="19676"/>
                                    </p:animMotion>
                                  </p:childTnLst>
                                </p:cTn>
                              </p:par>
                              <p:par>
                                <p:cTn id="53" presetID="0" presetClass="path" presetSubtype="0" accel="50000" decel="50000" fill="hold" grpId="1" nodeType="withEffect">
                                  <p:stCondLst>
                                    <p:cond delay="0"/>
                                  </p:stCondLst>
                                  <p:childTnLst>
                                    <p:animMotion origin="layout" path="M -2.29167E-6 1.11111E-6 L -0.02161 0.39907 " pathEditMode="relative" rAng="0" ptsTypes="AA">
                                      <p:cBhvr>
                                        <p:cTn id="54" dur="1000" fill="hold"/>
                                        <p:tgtEl>
                                          <p:spTgt spid="18"/>
                                        </p:tgtEl>
                                        <p:attrNameLst>
                                          <p:attrName>ppt_x</p:attrName>
                                          <p:attrName>ppt_y</p:attrName>
                                        </p:attrNameLst>
                                      </p:cBhvr>
                                      <p:rCtr x="-1081" y="19954"/>
                                    </p:animMotion>
                                  </p:childTnLst>
                                </p:cTn>
                              </p:par>
                              <p:par>
                                <p:cTn id="55" presetID="0" presetClass="path" presetSubtype="0" accel="50000" decel="50000" fill="hold" grpId="1" nodeType="withEffect">
                                  <p:stCondLst>
                                    <p:cond delay="0"/>
                                  </p:stCondLst>
                                  <p:childTnLst>
                                    <p:animMotion origin="layout" path="M -3.33333E-6 -1.48148E-6 L -0.06315 0.40301 " pathEditMode="relative" rAng="0" ptsTypes="AA">
                                      <p:cBhvr>
                                        <p:cTn id="56" dur="1000" fill="hold"/>
                                        <p:tgtEl>
                                          <p:spTgt spid="22"/>
                                        </p:tgtEl>
                                        <p:attrNameLst>
                                          <p:attrName>ppt_x</p:attrName>
                                          <p:attrName>ppt_y</p:attrName>
                                        </p:attrNameLst>
                                      </p:cBhvr>
                                      <p:rCtr x="-3164" y="20139"/>
                                    </p:animMotion>
                                  </p:childTnLst>
                                </p:cTn>
                              </p:par>
                              <p:par>
                                <p:cTn id="57" presetID="9" presetClass="exit" presetSubtype="0" fill="hold" grpId="2" nodeType="withEffect">
                                  <p:stCondLst>
                                    <p:cond delay="0"/>
                                  </p:stCondLst>
                                  <p:childTnLst>
                                    <p:animEffect transition="out" filter="dissolve">
                                      <p:cBhvr>
                                        <p:cTn id="58" dur="1500"/>
                                        <p:tgtEl>
                                          <p:spTgt spid="17"/>
                                        </p:tgtEl>
                                      </p:cBhvr>
                                    </p:animEffect>
                                    <p:set>
                                      <p:cBhvr>
                                        <p:cTn id="59" dur="1" fill="hold">
                                          <p:stCondLst>
                                            <p:cond delay="1499"/>
                                          </p:stCondLst>
                                        </p:cTn>
                                        <p:tgtEl>
                                          <p:spTgt spid="17"/>
                                        </p:tgtEl>
                                        <p:attrNameLst>
                                          <p:attrName>style.visibility</p:attrName>
                                        </p:attrNameLst>
                                      </p:cBhvr>
                                      <p:to>
                                        <p:strVal val="hidden"/>
                                      </p:to>
                                    </p:set>
                                  </p:childTnLst>
                                </p:cTn>
                              </p:par>
                              <p:par>
                                <p:cTn id="60" presetID="9" presetClass="exit" presetSubtype="0" fill="hold" grpId="2" nodeType="withEffect">
                                  <p:stCondLst>
                                    <p:cond delay="0"/>
                                  </p:stCondLst>
                                  <p:childTnLst>
                                    <p:animEffect transition="out" filter="dissolve">
                                      <p:cBhvr>
                                        <p:cTn id="61" dur="1500"/>
                                        <p:tgtEl>
                                          <p:spTgt spid="18"/>
                                        </p:tgtEl>
                                      </p:cBhvr>
                                    </p:animEffect>
                                    <p:set>
                                      <p:cBhvr>
                                        <p:cTn id="62" dur="1" fill="hold">
                                          <p:stCondLst>
                                            <p:cond delay="1499"/>
                                          </p:stCondLst>
                                        </p:cTn>
                                        <p:tgtEl>
                                          <p:spTgt spid="18"/>
                                        </p:tgtEl>
                                        <p:attrNameLst>
                                          <p:attrName>style.visibility</p:attrName>
                                        </p:attrNameLst>
                                      </p:cBhvr>
                                      <p:to>
                                        <p:strVal val="hidden"/>
                                      </p:to>
                                    </p:set>
                                  </p:childTnLst>
                                </p:cTn>
                              </p:par>
                              <p:par>
                                <p:cTn id="63" presetID="9" presetClass="exit" presetSubtype="0" fill="hold" grpId="2" nodeType="withEffect">
                                  <p:stCondLst>
                                    <p:cond delay="0"/>
                                  </p:stCondLst>
                                  <p:childTnLst>
                                    <p:animEffect transition="out" filter="dissolve">
                                      <p:cBhvr>
                                        <p:cTn id="64" dur="1500"/>
                                        <p:tgtEl>
                                          <p:spTgt spid="22"/>
                                        </p:tgtEl>
                                      </p:cBhvr>
                                    </p:animEffect>
                                    <p:set>
                                      <p:cBhvr>
                                        <p:cTn id="65" dur="1" fill="hold">
                                          <p:stCondLst>
                                            <p:cond delay="1499"/>
                                          </p:stCondLst>
                                        </p:cTn>
                                        <p:tgtEl>
                                          <p:spTgt spid="22"/>
                                        </p:tgtEl>
                                        <p:attrNameLst>
                                          <p:attrName>style.visibility</p:attrName>
                                        </p:attrNameLst>
                                      </p:cBhvr>
                                      <p:to>
                                        <p:strVal val="hidden"/>
                                      </p:to>
                                    </p:set>
                                  </p:childTnLst>
                                </p:cTn>
                              </p:par>
                              <p:par>
                                <p:cTn id="66" presetID="9" presetClass="entr" presetSubtype="0" fill="hold"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dissolve">
                                      <p:cBhvr>
                                        <p:cTn id="68" dur="2000"/>
                                        <p:tgtEl>
                                          <p:spTgt spid="25"/>
                                        </p:tgtEl>
                                      </p:cBhvr>
                                    </p:animEffect>
                                  </p:childTnLst>
                                </p:cTn>
                              </p:par>
                              <p:par>
                                <p:cTn id="69" presetID="1"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0" presetClass="path" presetSubtype="0" accel="50000" decel="50000" fill="hold" grpId="1" nodeType="clickEffect">
                                  <p:stCondLst>
                                    <p:cond delay="0"/>
                                  </p:stCondLst>
                                  <p:childTnLst>
                                    <p:animMotion origin="layout" path="M 0 0 L 0.06485 0.33148 " pathEditMode="relative" ptsTypes="AA">
                                      <p:cBhvr>
                                        <p:cTn id="86" dur="1000" fill="hold"/>
                                        <p:tgtEl>
                                          <p:spTgt spid="14"/>
                                        </p:tgtEl>
                                        <p:attrNameLst>
                                          <p:attrName>ppt_x</p:attrName>
                                          <p:attrName>ppt_y</p:attrName>
                                        </p:attrNameLst>
                                      </p:cBhvr>
                                    </p:animMotion>
                                  </p:childTnLst>
                                </p:cTn>
                              </p:par>
                              <p:par>
                                <p:cTn id="87" presetID="0" presetClass="path" presetSubtype="0" accel="50000" decel="50000" fill="hold" grpId="1" nodeType="withEffect">
                                  <p:stCondLst>
                                    <p:cond delay="0"/>
                                  </p:stCondLst>
                                  <p:childTnLst>
                                    <p:animMotion origin="layout" path="M 0 0 L 0.02292 0.32639 " pathEditMode="relative" ptsTypes="AA">
                                      <p:cBhvr>
                                        <p:cTn id="88" dur="1000" fill="hold"/>
                                        <p:tgtEl>
                                          <p:spTgt spid="20"/>
                                        </p:tgtEl>
                                        <p:attrNameLst>
                                          <p:attrName>ppt_x</p:attrName>
                                          <p:attrName>ppt_y</p:attrName>
                                        </p:attrNameLst>
                                      </p:cBhvr>
                                    </p:animMotion>
                                  </p:childTnLst>
                                </p:cTn>
                              </p:par>
                              <p:par>
                                <p:cTn id="89" presetID="0" presetClass="path" presetSubtype="0" accel="50000" decel="50000" fill="hold" grpId="1" nodeType="withEffect">
                                  <p:stCondLst>
                                    <p:cond delay="0"/>
                                  </p:stCondLst>
                                  <p:childTnLst>
                                    <p:animMotion origin="layout" path="M -8.33333E-7 -3.7037E-6 L 0.01849 0.32917 " pathEditMode="relative" rAng="0" ptsTypes="AA">
                                      <p:cBhvr>
                                        <p:cTn id="90" dur="1000" fill="hold"/>
                                        <p:tgtEl>
                                          <p:spTgt spid="21"/>
                                        </p:tgtEl>
                                        <p:attrNameLst>
                                          <p:attrName>ppt_x</p:attrName>
                                          <p:attrName>ppt_y</p:attrName>
                                        </p:attrNameLst>
                                      </p:cBhvr>
                                      <p:rCtr x="924" y="16458"/>
                                    </p:animMotion>
                                  </p:childTnLst>
                                </p:cTn>
                              </p:par>
                              <p:par>
                                <p:cTn id="91" presetID="0" presetClass="path" presetSubtype="0" accel="50000" decel="50000" fill="hold" grpId="1" nodeType="withEffect">
                                  <p:stCondLst>
                                    <p:cond delay="0"/>
                                  </p:stCondLst>
                                  <p:childTnLst>
                                    <p:animMotion origin="layout" path="M 0 0 L -0.02786 0.33981 " pathEditMode="relative" ptsTypes="AA">
                                      <p:cBhvr>
                                        <p:cTn id="92" dur="1000" fill="hold"/>
                                        <p:tgtEl>
                                          <p:spTgt spid="16"/>
                                        </p:tgtEl>
                                        <p:attrNameLst>
                                          <p:attrName>ppt_x</p:attrName>
                                          <p:attrName>ppt_y</p:attrName>
                                        </p:attrNameLst>
                                      </p:cBhvr>
                                    </p:animMotion>
                                  </p:childTnLst>
                                </p:cTn>
                              </p:par>
                              <p:par>
                                <p:cTn id="93" presetID="0" presetClass="path" presetSubtype="0" accel="50000" decel="50000" fill="hold" grpId="1" nodeType="withEffect">
                                  <p:stCondLst>
                                    <p:cond delay="0"/>
                                  </p:stCondLst>
                                  <p:childTnLst>
                                    <p:animMotion origin="layout" path="M 0 0 L -0.06914 0.34097 " pathEditMode="relative" ptsTypes="AA">
                                      <p:cBhvr>
                                        <p:cTn id="94" dur="1000" fill="hold"/>
                                        <p:tgtEl>
                                          <p:spTgt spid="24"/>
                                        </p:tgtEl>
                                        <p:attrNameLst>
                                          <p:attrName>ppt_x</p:attrName>
                                          <p:attrName>ppt_y</p:attrName>
                                        </p:attrNameLst>
                                      </p:cBhvr>
                                    </p:animMotion>
                                  </p:childTnLst>
                                </p:cTn>
                              </p:par>
                              <p:par>
                                <p:cTn id="95" presetID="9" presetClass="exit" presetSubtype="0" fill="hold" grpId="2" nodeType="withEffect">
                                  <p:stCondLst>
                                    <p:cond delay="0"/>
                                  </p:stCondLst>
                                  <p:childTnLst>
                                    <p:animEffect transition="out" filter="dissolve">
                                      <p:cBhvr>
                                        <p:cTn id="96" dur="1500"/>
                                        <p:tgtEl>
                                          <p:spTgt spid="14"/>
                                        </p:tgtEl>
                                      </p:cBhvr>
                                    </p:animEffect>
                                    <p:set>
                                      <p:cBhvr>
                                        <p:cTn id="97" dur="1" fill="hold">
                                          <p:stCondLst>
                                            <p:cond delay="1499"/>
                                          </p:stCondLst>
                                        </p:cTn>
                                        <p:tgtEl>
                                          <p:spTgt spid="14"/>
                                        </p:tgtEl>
                                        <p:attrNameLst>
                                          <p:attrName>style.visibility</p:attrName>
                                        </p:attrNameLst>
                                      </p:cBhvr>
                                      <p:to>
                                        <p:strVal val="hidden"/>
                                      </p:to>
                                    </p:set>
                                  </p:childTnLst>
                                </p:cTn>
                              </p:par>
                              <p:par>
                                <p:cTn id="98" presetID="9" presetClass="exit" presetSubtype="0" fill="hold" grpId="2" nodeType="withEffect">
                                  <p:stCondLst>
                                    <p:cond delay="0"/>
                                  </p:stCondLst>
                                  <p:childTnLst>
                                    <p:animEffect transition="out" filter="dissolve">
                                      <p:cBhvr>
                                        <p:cTn id="99" dur="1500"/>
                                        <p:tgtEl>
                                          <p:spTgt spid="20"/>
                                        </p:tgtEl>
                                      </p:cBhvr>
                                    </p:animEffect>
                                    <p:set>
                                      <p:cBhvr>
                                        <p:cTn id="100" dur="1" fill="hold">
                                          <p:stCondLst>
                                            <p:cond delay="1499"/>
                                          </p:stCondLst>
                                        </p:cTn>
                                        <p:tgtEl>
                                          <p:spTgt spid="20"/>
                                        </p:tgtEl>
                                        <p:attrNameLst>
                                          <p:attrName>style.visibility</p:attrName>
                                        </p:attrNameLst>
                                      </p:cBhvr>
                                      <p:to>
                                        <p:strVal val="hidden"/>
                                      </p:to>
                                    </p:set>
                                  </p:childTnLst>
                                </p:cTn>
                              </p:par>
                              <p:par>
                                <p:cTn id="101" presetID="9" presetClass="exit" presetSubtype="0" fill="hold" grpId="2" nodeType="withEffect">
                                  <p:stCondLst>
                                    <p:cond delay="0"/>
                                  </p:stCondLst>
                                  <p:childTnLst>
                                    <p:animEffect transition="out" filter="dissolve">
                                      <p:cBhvr>
                                        <p:cTn id="102" dur="1500"/>
                                        <p:tgtEl>
                                          <p:spTgt spid="21"/>
                                        </p:tgtEl>
                                      </p:cBhvr>
                                    </p:animEffect>
                                    <p:set>
                                      <p:cBhvr>
                                        <p:cTn id="103" dur="1" fill="hold">
                                          <p:stCondLst>
                                            <p:cond delay="1499"/>
                                          </p:stCondLst>
                                        </p:cTn>
                                        <p:tgtEl>
                                          <p:spTgt spid="21"/>
                                        </p:tgtEl>
                                        <p:attrNameLst>
                                          <p:attrName>style.visibility</p:attrName>
                                        </p:attrNameLst>
                                      </p:cBhvr>
                                      <p:to>
                                        <p:strVal val="hidden"/>
                                      </p:to>
                                    </p:set>
                                  </p:childTnLst>
                                </p:cTn>
                              </p:par>
                              <p:par>
                                <p:cTn id="104" presetID="9" presetClass="exit" presetSubtype="0" fill="hold" grpId="2" nodeType="withEffect">
                                  <p:stCondLst>
                                    <p:cond delay="0"/>
                                  </p:stCondLst>
                                  <p:childTnLst>
                                    <p:animEffect transition="out" filter="dissolve">
                                      <p:cBhvr>
                                        <p:cTn id="105" dur="1500"/>
                                        <p:tgtEl>
                                          <p:spTgt spid="16"/>
                                        </p:tgtEl>
                                      </p:cBhvr>
                                    </p:animEffect>
                                    <p:set>
                                      <p:cBhvr>
                                        <p:cTn id="106" dur="1" fill="hold">
                                          <p:stCondLst>
                                            <p:cond delay="1499"/>
                                          </p:stCondLst>
                                        </p:cTn>
                                        <p:tgtEl>
                                          <p:spTgt spid="16"/>
                                        </p:tgtEl>
                                        <p:attrNameLst>
                                          <p:attrName>style.visibility</p:attrName>
                                        </p:attrNameLst>
                                      </p:cBhvr>
                                      <p:to>
                                        <p:strVal val="hidden"/>
                                      </p:to>
                                    </p:set>
                                  </p:childTnLst>
                                </p:cTn>
                              </p:par>
                              <p:par>
                                <p:cTn id="107" presetID="9" presetClass="exit" presetSubtype="0" fill="hold" grpId="2" nodeType="withEffect">
                                  <p:stCondLst>
                                    <p:cond delay="0"/>
                                  </p:stCondLst>
                                  <p:childTnLst>
                                    <p:animEffect transition="out" filter="dissolve">
                                      <p:cBhvr>
                                        <p:cTn id="108" dur="1500"/>
                                        <p:tgtEl>
                                          <p:spTgt spid="24"/>
                                        </p:tgtEl>
                                      </p:cBhvr>
                                    </p:animEffect>
                                    <p:set>
                                      <p:cBhvr>
                                        <p:cTn id="109" dur="1" fill="hold">
                                          <p:stCondLst>
                                            <p:cond delay="1499"/>
                                          </p:stCondLst>
                                        </p:cTn>
                                        <p:tgtEl>
                                          <p:spTgt spid="24"/>
                                        </p:tgtEl>
                                        <p:attrNameLst>
                                          <p:attrName>style.visibility</p:attrName>
                                        </p:attrNameLst>
                                      </p:cBhvr>
                                      <p:to>
                                        <p:strVal val="hidden"/>
                                      </p:to>
                                    </p:set>
                                  </p:childTnLst>
                                </p:cTn>
                              </p:par>
                              <p:par>
                                <p:cTn id="110" presetID="9" presetClass="entr" presetSubtype="0" fill="hold" nodeType="with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dissolve">
                                      <p:cBhvr>
                                        <p:cTn id="112" dur="2000"/>
                                        <p:tgtEl>
                                          <p:spTgt spid="27"/>
                                        </p:tgtEl>
                                      </p:cBhvr>
                                    </p:animEffect>
                                  </p:childTnLst>
                                </p:cTn>
                              </p:par>
                              <p:par>
                                <p:cTn id="113" presetID="1" presetClass="entr" presetSubtype="0" fill="hold" grpId="0" nodeType="withEffect">
                                  <p:stCondLst>
                                    <p:cond delay="0"/>
                                  </p:stCondLst>
                                  <p:childTnLst>
                                    <p:set>
                                      <p:cBhvr>
                                        <p:cTn id="114" dur="1" fill="hold">
                                          <p:stCondLst>
                                            <p:cond delay="0"/>
                                          </p:stCondLst>
                                        </p:cTn>
                                        <p:tgtEl>
                                          <p:spTgt spid="1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48"/>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54"/>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53"/>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57"/>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69"/>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71"/>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78"/>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80"/>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76"/>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73"/>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75"/>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81"/>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83"/>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82"/>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8" grpId="0"/>
      <p:bldP spid="4" grpId="0"/>
      <p:bldP spid="6" grpId="0" animBg="1"/>
      <p:bldP spid="13" grpId="0"/>
      <p:bldP spid="41" grpId="0" animBg="1"/>
      <p:bldP spid="42" grpId="0" animBg="1"/>
      <p:bldP spid="43" grpId="0"/>
      <p:bldP spid="19" grpId="0" animBg="1"/>
      <p:bldP spid="23" grpId="0"/>
      <p:bldP spid="31" grpId="0"/>
      <p:bldP spid="35" grpId="0" animBg="1"/>
      <p:bldP spid="52" grpId="0"/>
      <p:bldP spid="54" grpId="0" animBg="1"/>
      <p:bldP spid="59" grpId="0" animBg="1"/>
      <p:bldP spid="60" grpId="0"/>
      <p:bldP spid="71" grpId="0"/>
      <p:bldP spid="75" grpId="0"/>
      <p:bldP spid="76" grpId="0"/>
      <p:bldP spid="80" grpId="0"/>
      <p:bldP spid="81" grpId="0" animBg="1"/>
      <p:bldP spid="82" grpId="0" animBg="1"/>
      <p:bldP spid="83" grpId="0" animBg="1"/>
      <p:bldP spid="15" grpId="0"/>
      <p:bldP spid="14" grpId="0" animBg="1"/>
      <p:bldP spid="14" grpId="1" animBg="1"/>
      <p:bldP spid="14" grpId="2" animBg="1"/>
      <p:bldP spid="20" grpId="0" animBg="1"/>
      <p:bldP spid="20" grpId="1" animBg="1"/>
      <p:bldP spid="20" grpId="2" animBg="1"/>
      <p:bldP spid="21" grpId="0" animBg="1"/>
      <p:bldP spid="21" grpId="1" animBg="1"/>
      <p:bldP spid="21" grpId="2" animBg="1"/>
      <p:bldP spid="24" grpId="0" animBg="1"/>
      <p:bldP spid="24" grpId="1" animBg="1"/>
      <p:bldP spid="24" grpId="2" animBg="1"/>
      <p:bldP spid="16" grpId="0" animBg="1"/>
      <p:bldP spid="16" grpId="1" animBg="1"/>
      <p:bldP spid="16" grpId="2" animBg="1"/>
      <p:bldP spid="17" grpId="0" animBg="1"/>
      <p:bldP spid="17" grpId="1" animBg="1"/>
      <p:bldP spid="17" grpId="2" animBg="1"/>
      <p:bldP spid="18" grpId="0" animBg="1"/>
      <p:bldP spid="18" grpId="1" animBg="1"/>
      <p:bldP spid="18" grpId="2" animBg="1"/>
      <p:bldP spid="22" grpId="0" animBg="1"/>
      <p:bldP spid="22" grpId="1" animBg="1"/>
      <p:bldP spid="22" grpId="2"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18C0B-6A2A-0F11-E130-15315F07080A}"/>
              </a:ext>
            </a:extLst>
          </p:cNvPr>
          <p:cNvSpPr>
            <a:spLocks noGrp="1"/>
          </p:cNvSpPr>
          <p:nvPr>
            <p:ph type="title"/>
          </p:nvPr>
        </p:nvSpPr>
        <p:spPr>
          <a:xfrm>
            <a:off x="838200" y="2603828"/>
            <a:ext cx="10515600" cy="1325563"/>
          </a:xfrm>
          <a:solidFill>
            <a:schemeClr val="accent5">
              <a:lumMod val="20000"/>
              <a:lumOff val="80000"/>
            </a:schemeClr>
          </a:solidFill>
        </p:spPr>
        <p:txBody>
          <a:bodyPr>
            <a:normAutofit/>
          </a:bodyPr>
          <a:lstStyle/>
          <a:p>
            <a:pPr algn="ctr"/>
            <a:r>
              <a:rPr lang="en-US" sz="4800" dirty="0">
                <a:solidFill>
                  <a:schemeClr val="accent5"/>
                </a:solidFill>
              </a:rPr>
              <a:t>Projection Codes</a:t>
            </a:r>
          </a:p>
        </p:txBody>
      </p:sp>
    </p:spTree>
    <p:extLst>
      <p:ext uri="{BB962C8B-B14F-4D97-AF65-F5344CB8AC3E}">
        <p14:creationId xmlns:p14="http://schemas.microsoft.com/office/powerpoint/2010/main" val="1645707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A9CDC9D-8B8B-8F76-8B8B-00A899F1F330}"/>
                  </a:ext>
                </a:extLst>
              </p:cNvPr>
              <p:cNvSpPr>
                <a:spLocks noGrp="1"/>
              </p:cNvSpPr>
              <p:nvPr>
                <p:ph type="title"/>
              </p:nvPr>
            </p:nvSpPr>
            <p:spPr>
              <a:xfrm>
                <a:off x="838200" y="-252713"/>
                <a:ext cx="10515600" cy="1325563"/>
              </a:xfrm>
            </p:spPr>
            <p:txBody>
              <a:bodyPr/>
              <a:lstStyle/>
              <a:p>
                <a:pPr algn="ct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𝑛</m:t>
                    </m:r>
                    <m:r>
                      <a:rPr lang="en-US" i="1" dirty="0" err="1" smtClean="0">
                        <a:latin typeface="Cambria Math" panose="02040503050406030204" pitchFamily="18" charset="0"/>
                      </a:rPr>
                      <m:t>,</m:t>
                    </m:r>
                    <m:r>
                      <a:rPr lang="en-US" i="1" dirty="0" err="1" smtClean="0">
                        <a:latin typeface="Cambria Math" panose="02040503050406030204" pitchFamily="18" charset="0"/>
                      </a:rPr>
                      <m:t>𝑁</m:t>
                    </m:r>
                    <m:r>
                      <a:rPr lang="en-US" i="1" dirty="0" err="1" smtClean="0">
                        <a:latin typeface="Cambria Math" panose="02040503050406030204" pitchFamily="18" charset="0"/>
                      </a:rPr>
                      <m:t>,</m:t>
                    </m:r>
                    <m:r>
                      <a:rPr lang="en-US" i="1" dirty="0" err="1" smtClean="0">
                        <a:latin typeface="Cambria Math" panose="02040503050406030204" pitchFamily="18" charset="0"/>
                      </a:rPr>
                      <m:t>𝑘</m:t>
                    </m:r>
                    <m:r>
                      <a:rPr lang="en-US" i="1" dirty="0" err="1" smtClean="0">
                        <a:latin typeface="Cambria Math" panose="02040503050406030204" pitchFamily="18" charset="0"/>
                      </a:rPr>
                      <m:t>,</m:t>
                    </m:r>
                    <m:r>
                      <a:rPr lang="en-US" i="1" dirty="0" err="1" smtClean="0">
                        <a:latin typeface="Cambria Math" panose="02040503050406030204" pitchFamily="18" charset="0"/>
                      </a:rPr>
                      <m:t>𝐾</m:t>
                    </m:r>
                    <m:r>
                      <a:rPr lang="en-US" i="1" dirty="0" smtClean="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𝛿</m:t>
                    </m:r>
                    <m:r>
                      <a:rPr lang="en-US" i="1" dirty="0" smtClean="0">
                        <a:latin typeface="Cambria Math" panose="02040503050406030204" pitchFamily="18" charset="0"/>
                      </a:rPr>
                      <m:t>)</m:t>
                    </m:r>
                  </m:oMath>
                </a14:m>
                <a:r>
                  <a:rPr lang="en-US" dirty="0"/>
                  <a:t>-Projection Code</a:t>
                </a:r>
              </a:p>
            </p:txBody>
          </p:sp>
        </mc:Choice>
        <mc:Fallback xmlns="">
          <p:sp>
            <p:nvSpPr>
              <p:cNvPr id="2" name="Title 1">
                <a:extLst>
                  <a:ext uri="{FF2B5EF4-FFF2-40B4-BE49-F238E27FC236}">
                    <a16:creationId xmlns:a16="http://schemas.microsoft.com/office/drawing/2014/main" id="{8A9CDC9D-8B8B-8F76-8B8B-00A899F1F330}"/>
                  </a:ext>
                </a:extLst>
              </p:cNvPr>
              <p:cNvSpPr>
                <a:spLocks noGrp="1" noRot="1" noChangeAspect="1" noMove="1" noResize="1" noEditPoints="1" noAdjustHandles="1" noChangeArrowheads="1" noChangeShapeType="1" noTextEdit="1"/>
              </p:cNvSpPr>
              <p:nvPr>
                <p:ph type="title"/>
              </p:nvPr>
            </p:nvSpPr>
            <p:spPr>
              <a:xfrm>
                <a:off x="838200" y="-252713"/>
                <a:ext cx="10515600" cy="1325563"/>
              </a:xfrm>
              <a:blipFill>
                <a:blip r:embed="rId3"/>
                <a:stretch>
                  <a:fillRect/>
                </a:stretch>
              </a:blipFill>
            </p:spPr>
            <p:txBody>
              <a:bodyPr/>
              <a:lstStyle/>
              <a:p>
                <a:r>
                  <a:rPr lang="en-US">
                    <a:noFill/>
                  </a:rPr>
                  <a:t> </a:t>
                </a:r>
              </a:p>
            </p:txBody>
          </p:sp>
        </mc:Fallback>
      </mc:AlternateContent>
      <p:graphicFrame>
        <p:nvGraphicFramePr>
          <p:cNvPr id="4" name="Table 8">
            <a:extLst>
              <a:ext uri="{FF2B5EF4-FFF2-40B4-BE49-F238E27FC236}">
                <a16:creationId xmlns:a16="http://schemas.microsoft.com/office/drawing/2014/main" id="{D884A41C-C4C6-2A2A-69E5-BC0A6EA8958C}"/>
              </a:ext>
            </a:extLst>
          </p:cNvPr>
          <p:cNvGraphicFramePr>
            <a:graphicFrameLocks noGrp="1"/>
          </p:cNvGraphicFramePr>
          <p:nvPr/>
        </p:nvGraphicFramePr>
        <p:xfrm>
          <a:off x="2387695" y="4412304"/>
          <a:ext cx="6566620" cy="370840"/>
        </p:xfrm>
        <a:graphic>
          <a:graphicData uri="http://schemas.openxmlformats.org/drawingml/2006/table">
            <a:tbl>
              <a:tblPr firstRow="1" bandRow="1">
                <a:tableStyleId>{5940675A-B579-460E-94D1-54222C63F5DA}</a:tableStyleId>
              </a:tblPr>
              <a:tblGrid>
                <a:gridCol w="656662">
                  <a:extLst>
                    <a:ext uri="{9D8B030D-6E8A-4147-A177-3AD203B41FA5}">
                      <a16:colId xmlns:a16="http://schemas.microsoft.com/office/drawing/2014/main" val="2881341600"/>
                    </a:ext>
                  </a:extLst>
                </a:gridCol>
                <a:gridCol w="656662">
                  <a:extLst>
                    <a:ext uri="{9D8B030D-6E8A-4147-A177-3AD203B41FA5}">
                      <a16:colId xmlns:a16="http://schemas.microsoft.com/office/drawing/2014/main" val="2938819632"/>
                    </a:ext>
                  </a:extLst>
                </a:gridCol>
                <a:gridCol w="656662">
                  <a:extLst>
                    <a:ext uri="{9D8B030D-6E8A-4147-A177-3AD203B41FA5}">
                      <a16:colId xmlns:a16="http://schemas.microsoft.com/office/drawing/2014/main" val="3909217177"/>
                    </a:ext>
                  </a:extLst>
                </a:gridCol>
                <a:gridCol w="656662">
                  <a:extLst>
                    <a:ext uri="{9D8B030D-6E8A-4147-A177-3AD203B41FA5}">
                      <a16:colId xmlns:a16="http://schemas.microsoft.com/office/drawing/2014/main" val="219484760"/>
                    </a:ext>
                  </a:extLst>
                </a:gridCol>
                <a:gridCol w="656662">
                  <a:extLst>
                    <a:ext uri="{9D8B030D-6E8A-4147-A177-3AD203B41FA5}">
                      <a16:colId xmlns:a16="http://schemas.microsoft.com/office/drawing/2014/main" val="65456216"/>
                    </a:ext>
                  </a:extLst>
                </a:gridCol>
                <a:gridCol w="656662">
                  <a:extLst>
                    <a:ext uri="{9D8B030D-6E8A-4147-A177-3AD203B41FA5}">
                      <a16:colId xmlns:a16="http://schemas.microsoft.com/office/drawing/2014/main" val="3923616971"/>
                    </a:ext>
                  </a:extLst>
                </a:gridCol>
                <a:gridCol w="656662">
                  <a:extLst>
                    <a:ext uri="{9D8B030D-6E8A-4147-A177-3AD203B41FA5}">
                      <a16:colId xmlns:a16="http://schemas.microsoft.com/office/drawing/2014/main" val="276147149"/>
                    </a:ext>
                  </a:extLst>
                </a:gridCol>
                <a:gridCol w="656662">
                  <a:extLst>
                    <a:ext uri="{9D8B030D-6E8A-4147-A177-3AD203B41FA5}">
                      <a16:colId xmlns:a16="http://schemas.microsoft.com/office/drawing/2014/main" val="2452585352"/>
                    </a:ext>
                  </a:extLst>
                </a:gridCol>
                <a:gridCol w="656662">
                  <a:extLst>
                    <a:ext uri="{9D8B030D-6E8A-4147-A177-3AD203B41FA5}">
                      <a16:colId xmlns:a16="http://schemas.microsoft.com/office/drawing/2014/main" val="581724994"/>
                    </a:ext>
                  </a:extLst>
                </a:gridCol>
                <a:gridCol w="656662">
                  <a:extLst>
                    <a:ext uri="{9D8B030D-6E8A-4147-A177-3AD203B41FA5}">
                      <a16:colId xmlns:a16="http://schemas.microsoft.com/office/drawing/2014/main" val="1104093731"/>
                    </a:ext>
                  </a:extLst>
                </a:gridCol>
              </a:tblGrid>
              <a:tr h="370840">
                <a:tc>
                  <a:txBody>
                    <a:bodyPr/>
                    <a:lstStyle/>
                    <a:p>
                      <a:endParaRPr lang="en-US" dirty="0"/>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extLst>
                  <a:ext uri="{0D108BD9-81ED-4DB2-BD59-A6C34878D82A}">
                    <a16:rowId xmlns:a16="http://schemas.microsoft.com/office/drawing/2014/main" val="4286487914"/>
                  </a:ext>
                </a:extLst>
              </a:tr>
            </a:tbl>
          </a:graphicData>
        </a:graphic>
      </p:graphicFrame>
      <p:graphicFrame>
        <p:nvGraphicFramePr>
          <p:cNvPr id="5" name="Table 4">
            <a:extLst>
              <a:ext uri="{FF2B5EF4-FFF2-40B4-BE49-F238E27FC236}">
                <a16:creationId xmlns:a16="http://schemas.microsoft.com/office/drawing/2014/main" id="{14770AB5-6237-4654-8E82-A8026C2AA1F7}"/>
              </a:ext>
            </a:extLst>
          </p:cNvPr>
          <p:cNvGraphicFramePr>
            <a:graphicFrameLocks noGrp="1"/>
          </p:cNvGraphicFramePr>
          <p:nvPr/>
        </p:nvGraphicFramePr>
        <p:xfrm>
          <a:off x="4156130" y="3157350"/>
          <a:ext cx="3039996" cy="370840"/>
        </p:xfrm>
        <a:graphic>
          <a:graphicData uri="http://schemas.openxmlformats.org/drawingml/2006/table">
            <a:tbl>
              <a:tblPr firstRow="1" bandRow="1">
                <a:tableStyleId>{5940675A-B579-460E-94D1-54222C63F5DA}</a:tableStyleId>
              </a:tblPr>
              <a:tblGrid>
                <a:gridCol w="506666">
                  <a:extLst>
                    <a:ext uri="{9D8B030D-6E8A-4147-A177-3AD203B41FA5}">
                      <a16:colId xmlns:a16="http://schemas.microsoft.com/office/drawing/2014/main" val="1926350359"/>
                    </a:ext>
                  </a:extLst>
                </a:gridCol>
                <a:gridCol w="506666">
                  <a:extLst>
                    <a:ext uri="{9D8B030D-6E8A-4147-A177-3AD203B41FA5}">
                      <a16:colId xmlns:a16="http://schemas.microsoft.com/office/drawing/2014/main" val="1709538887"/>
                    </a:ext>
                  </a:extLst>
                </a:gridCol>
                <a:gridCol w="506666">
                  <a:extLst>
                    <a:ext uri="{9D8B030D-6E8A-4147-A177-3AD203B41FA5}">
                      <a16:colId xmlns:a16="http://schemas.microsoft.com/office/drawing/2014/main" val="3131058430"/>
                    </a:ext>
                  </a:extLst>
                </a:gridCol>
                <a:gridCol w="506666">
                  <a:extLst>
                    <a:ext uri="{9D8B030D-6E8A-4147-A177-3AD203B41FA5}">
                      <a16:colId xmlns:a16="http://schemas.microsoft.com/office/drawing/2014/main" val="4278354756"/>
                    </a:ext>
                  </a:extLst>
                </a:gridCol>
                <a:gridCol w="506666">
                  <a:extLst>
                    <a:ext uri="{9D8B030D-6E8A-4147-A177-3AD203B41FA5}">
                      <a16:colId xmlns:a16="http://schemas.microsoft.com/office/drawing/2014/main" val="2136374467"/>
                    </a:ext>
                  </a:extLst>
                </a:gridCol>
                <a:gridCol w="506666">
                  <a:extLst>
                    <a:ext uri="{9D8B030D-6E8A-4147-A177-3AD203B41FA5}">
                      <a16:colId xmlns:a16="http://schemas.microsoft.com/office/drawing/2014/main" val="2237562124"/>
                    </a:ext>
                  </a:extLst>
                </a:gridCol>
              </a:tblGrid>
              <a:tr h="370840">
                <a:tc>
                  <a:txBody>
                    <a:bodyPr/>
                    <a:lstStyle/>
                    <a:p>
                      <a:endParaRPr lang="en-US" dirty="0"/>
                    </a:p>
                  </a:txBody>
                  <a:tcPr>
                    <a:solidFill>
                      <a:schemeClr val="accent5"/>
                    </a:solidFill>
                  </a:tcPr>
                </a:tc>
                <a:tc>
                  <a:txBody>
                    <a:bodyPr/>
                    <a:lstStyle/>
                    <a:p>
                      <a:endParaRPr lang="en-US" dirty="0"/>
                    </a:p>
                  </a:txBody>
                  <a:tcPr>
                    <a:solidFill>
                      <a:schemeClr val="accent5"/>
                    </a:solidFill>
                  </a:tcPr>
                </a:tc>
                <a:tc>
                  <a:txBody>
                    <a:bodyPr/>
                    <a:lstStyle/>
                    <a:p>
                      <a:endParaRPr lang="en-US" dirty="0"/>
                    </a:p>
                  </a:txBody>
                  <a:tcPr>
                    <a:solidFill>
                      <a:schemeClr val="accent5"/>
                    </a:solidFill>
                  </a:tcPr>
                </a:tc>
                <a:tc>
                  <a:txBody>
                    <a:bodyPr/>
                    <a:lstStyle/>
                    <a:p>
                      <a:endParaRPr lang="en-US" dirty="0"/>
                    </a:p>
                  </a:txBody>
                  <a:tcPr>
                    <a:solidFill>
                      <a:schemeClr val="accent5"/>
                    </a:solidFill>
                  </a:tcPr>
                </a:tc>
                <a:tc>
                  <a:txBody>
                    <a:bodyPr/>
                    <a:lstStyle/>
                    <a:p>
                      <a:endParaRPr lang="en-US"/>
                    </a:p>
                  </a:txBody>
                  <a:tcPr>
                    <a:solidFill>
                      <a:schemeClr val="accent5"/>
                    </a:solidFill>
                  </a:tcPr>
                </a:tc>
                <a:tc>
                  <a:txBody>
                    <a:bodyPr/>
                    <a:lstStyle/>
                    <a:p>
                      <a:endParaRPr lang="en-US" dirty="0"/>
                    </a:p>
                  </a:txBody>
                  <a:tcPr>
                    <a:solidFill>
                      <a:schemeClr val="accent5"/>
                    </a:solidFill>
                  </a:tcPr>
                </a:tc>
                <a:extLst>
                  <a:ext uri="{0D108BD9-81ED-4DB2-BD59-A6C34878D82A}">
                    <a16:rowId xmlns:a16="http://schemas.microsoft.com/office/drawing/2014/main" val="1937119281"/>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AF1B7F-D49E-C383-2FE7-ABDC3E7DDD7B}"/>
                  </a:ext>
                </a:extLst>
              </p:cNvPr>
              <p:cNvSpPr txBox="1"/>
              <p:nvPr/>
            </p:nvSpPr>
            <p:spPr>
              <a:xfrm>
                <a:off x="3783021" y="3157350"/>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oMath>
                  </m:oMathPara>
                </a14:m>
                <a:endParaRPr lang="en-US" dirty="0"/>
              </a:p>
            </p:txBody>
          </p:sp>
        </mc:Choice>
        <mc:Fallback xmlns="">
          <p:sp>
            <p:nvSpPr>
              <p:cNvPr id="6" name="TextBox 5">
                <a:extLst>
                  <a:ext uri="{FF2B5EF4-FFF2-40B4-BE49-F238E27FC236}">
                    <a16:creationId xmlns:a16="http://schemas.microsoft.com/office/drawing/2014/main" id="{6DAF1B7F-D49E-C383-2FE7-ABDC3E7DDD7B}"/>
                  </a:ext>
                </a:extLst>
              </p:cNvPr>
              <p:cNvSpPr txBox="1">
                <a:spLocks noRot="1" noChangeAspect="1" noMove="1" noResize="1" noEditPoints="1" noAdjustHandles="1" noChangeArrowheads="1" noChangeShapeType="1" noTextEdit="1"/>
              </p:cNvSpPr>
              <p:nvPr/>
            </p:nvSpPr>
            <p:spPr>
              <a:xfrm>
                <a:off x="3783021" y="3157350"/>
                <a:ext cx="367986" cy="369332"/>
              </a:xfrm>
              <a:prstGeom prst="rect">
                <a:avLst/>
              </a:prstGeom>
              <a:blipFill>
                <a:blip r:embed="rId4"/>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B3716E4B-941E-EB94-038D-F2F9A326D320}"/>
              </a:ext>
            </a:extLst>
          </p:cNvPr>
          <p:cNvCxnSpPr>
            <a:cxnSpLocks/>
          </p:cNvCxnSpPr>
          <p:nvPr/>
        </p:nvCxnSpPr>
        <p:spPr>
          <a:xfrm>
            <a:off x="5671005" y="3526682"/>
            <a:ext cx="5123" cy="49459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EF3707A-FCE0-DE50-C56F-66D8B2421DB7}"/>
                  </a:ext>
                </a:extLst>
              </p:cNvPr>
              <p:cNvSpPr txBox="1"/>
              <p:nvPr/>
            </p:nvSpPr>
            <p:spPr>
              <a:xfrm>
                <a:off x="1995408" y="4404194"/>
                <a:ext cx="3922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𝑋</m:t>
                      </m:r>
                    </m:oMath>
                  </m:oMathPara>
                </a14:m>
                <a:endParaRPr lang="en-US" dirty="0"/>
              </a:p>
            </p:txBody>
          </p:sp>
        </mc:Choice>
        <mc:Fallback xmlns="">
          <p:sp>
            <p:nvSpPr>
              <p:cNvPr id="8" name="TextBox 7">
                <a:extLst>
                  <a:ext uri="{FF2B5EF4-FFF2-40B4-BE49-F238E27FC236}">
                    <a16:creationId xmlns:a16="http://schemas.microsoft.com/office/drawing/2014/main" id="{DEF3707A-FCE0-DE50-C56F-66D8B2421DB7}"/>
                  </a:ext>
                </a:extLst>
              </p:cNvPr>
              <p:cNvSpPr txBox="1">
                <a:spLocks noRot="1" noChangeAspect="1" noMove="1" noResize="1" noEditPoints="1" noAdjustHandles="1" noChangeArrowheads="1" noChangeShapeType="1" noTextEdit="1"/>
              </p:cNvSpPr>
              <p:nvPr/>
            </p:nvSpPr>
            <p:spPr>
              <a:xfrm>
                <a:off x="1995408" y="4404194"/>
                <a:ext cx="39228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2289BFD-84F6-FB09-FDCF-99E5F91DEDC6}"/>
                  </a:ext>
                </a:extLst>
              </p:cNvPr>
              <p:cNvSpPr txBox="1"/>
              <p:nvPr/>
            </p:nvSpPr>
            <p:spPr>
              <a:xfrm>
                <a:off x="2670551" y="1055378"/>
                <a:ext cx="6021399"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Defined by (Enc, </a:t>
                </a:r>
                <a:r>
                  <a:rPr lang="en-US" dirty="0" err="1"/>
                  <a:t>Proj</a:t>
                </a:r>
                <a:r>
                  <a:rPr lang="en-US" dirty="0"/>
                  <a:t>, Dec) </a:t>
                </a:r>
              </a:p>
              <a:p>
                <a:pPr marL="342900" indent="-342900">
                  <a:buFont typeface="+mj-lt"/>
                  <a:buAutoNum type="arabicPeriod"/>
                </a:pPr>
                <a:r>
                  <a:rPr lang="en-US" dirty="0"/>
                  <a:t>Enc: Given message </a:t>
                </a:r>
                <a14:m>
                  <m:oMath xmlns:m="http://schemas.openxmlformats.org/officeDocument/2006/math">
                    <m:r>
                      <a:rPr lang="en-US" i="1" dirty="0" smtClean="0">
                        <a:latin typeface="Cambria Math" panose="02040503050406030204" pitchFamily="18" charset="0"/>
                      </a:rPr>
                      <m:t>𝑥</m:t>
                    </m:r>
                  </m:oMath>
                </a14:m>
                <a:r>
                  <a:rPr lang="en-US" dirty="0"/>
                  <a:t>, outputs codeword </a:t>
                </a:r>
                <a14:m>
                  <m:oMath xmlns:m="http://schemas.openxmlformats.org/officeDocument/2006/math">
                    <m:r>
                      <a:rPr lang="en-US" b="0" i="1" dirty="0" smtClean="0">
                        <a:latin typeface="Cambria Math" panose="02040503050406030204" pitchFamily="18" charset="0"/>
                      </a:rPr>
                      <m:t>𝑋</m:t>
                    </m:r>
                  </m:oMath>
                </a14:m>
                <a:r>
                  <a:rPr lang="en-US" dirty="0"/>
                  <a:t>. </a:t>
                </a:r>
              </a:p>
              <a:p>
                <a:pPr marL="342900" indent="-342900">
                  <a:buFont typeface="+mj-lt"/>
                  <a:buAutoNum type="arabicPeriod"/>
                </a:pPr>
                <a:r>
                  <a:rPr lang="en-US" dirty="0" err="1"/>
                  <a:t>Proj</a:t>
                </a:r>
                <a:r>
                  <a:rPr lang="en-US" dirty="0"/>
                  <a:t>: Given a sequence of </a:t>
                </a:r>
                <a14:m>
                  <m:oMath xmlns:m="http://schemas.openxmlformats.org/officeDocument/2006/math">
                    <m:r>
                      <a:rPr lang="en-US" i="1" dirty="0" smtClean="0">
                        <a:latin typeface="Cambria Math" panose="02040503050406030204" pitchFamily="18" charset="0"/>
                      </a:rPr>
                      <m:t>𝑘</m:t>
                    </m:r>
                  </m:oMath>
                </a14:m>
                <a:r>
                  <a:rPr lang="en-US" dirty="0"/>
                  <a:t> message co-ordinates </a:t>
                </a:r>
                <a14:m>
                  <m:oMath xmlns:m="http://schemas.openxmlformats.org/officeDocument/2006/math">
                    <m:r>
                      <a:rPr lang="en-US" i="1" dirty="0" smtClean="0">
                        <a:latin typeface="Cambria Math" panose="02040503050406030204" pitchFamily="18" charset="0"/>
                      </a:rPr>
                      <m:t>𝑠</m:t>
                    </m:r>
                  </m:oMath>
                </a14:m>
                <a:r>
                  <a:rPr lang="en-US" dirty="0"/>
                  <a:t>, outputs a sequence of </a:t>
                </a:r>
                <a14:m>
                  <m:oMath xmlns:m="http://schemas.openxmlformats.org/officeDocument/2006/math">
                    <m:r>
                      <a:rPr lang="en-US" i="1" dirty="0" smtClean="0">
                        <a:latin typeface="Cambria Math" panose="02040503050406030204" pitchFamily="18" charset="0"/>
                      </a:rPr>
                      <m:t>𝐾</m:t>
                    </m:r>
                  </m:oMath>
                </a14:m>
                <a:r>
                  <a:rPr lang="en-US" dirty="0"/>
                  <a:t> codeword co-ordinates </a:t>
                </a:r>
                <a14:m>
                  <m:oMath xmlns:m="http://schemas.openxmlformats.org/officeDocument/2006/math">
                    <m:r>
                      <a:rPr lang="en-US" i="1" dirty="0" smtClean="0">
                        <a:latin typeface="Cambria Math" panose="02040503050406030204" pitchFamily="18" charset="0"/>
                      </a:rPr>
                      <m:t>𝑆</m:t>
                    </m:r>
                  </m:oMath>
                </a14:m>
                <a:r>
                  <a:rPr lang="en-US" dirty="0"/>
                  <a:t>.</a:t>
                </a:r>
              </a:p>
              <a:p>
                <a:pPr marL="342900" indent="-342900">
                  <a:buFont typeface="+mj-lt"/>
                  <a:buAutoNum type="arabicPeriod"/>
                </a:pPr>
                <a:r>
                  <a:rPr lang="en-US" dirty="0"/>
                  <a:t>Dec: Given codeword </a:t>
                </a:r>
                <a14:m>
                  <m:oMath xmlns:m="http://schemas.openxmlformats.org/officeDocument/2006/math">
                    <m:r>
                      <a:rPr lang="en-US" i="1" dirty="0" smtClean="0">
                        <a:latin typeface="Cambria Math" panose="02040503050406030204" pitchFamily="18" charset="0"/>
                      </a:rPr>
                      <m:t>𝑌</m:t>
                    </m:r>
                  </m:oMath>
                </a14:m>
                <a:r>
                  <a:rPr lang="en-US" dirty="0"/>
                  <a:t>, outputs message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oMath>
                </a14:m>
                <a:r>
                  <a:rPr lang="en-US" dirty="0"/>
                  <a:t>.</a:t>
                </a:r>
              </a:p>
            </p:txBody>
          </p:sp>
        </mc:Choice>
        <mc:Fallback xmlns="">
          <p:sp>
            <p:nvSpPr>
              <p:cNvPr id="9" name="TextBox 8">
                <a:extLst>
                  <a:ext uri="{FF2B5EF4-FFF2-40B4-BE49-F238E27FC236}">
                    <a16:creationId xmlns:a16="http://schemas.microsoft.com/office/drawing/2014/main" id="{D2289BFD-84F6-FB09-FDCF-99E5F91DEDC6}"/>
                  </a:ext>
                </a:extLst>
              </p:cNvPr>
              <p:cNvSpPr txBox="1">
                <a:spLocks noRot="1" noChangeAspect="1" noMove="1" noResize="1" noEditPoints="1" noAdjustHandles="1" noChangeArrowheads="1" noChangeShapeType="1" noTextEdit="1"/>
              </p:cNvSpPr>
              <p:nvPr/>
            </p:nvSpPr>
            <p:spPr>
              <a:xfrm>
                <a:off x="2670551" y="1055378"/>
                <a:ext cx="6021399" cy="1477328"/>
              </a:xfrm>
              <a:prstGeom prst="rect">
                <a:avLst/>
              </a:prstGeom>
              <a:blipFill>
                <a:blip r:embed="rId6"/>
                <a:stretch>
                  <a:fillRect l="-630" t="-847" b="-5085"/>
                </a:stretch>
              </a:blipFill>
            </p:spPr>
            <p:txBody>
              <a:bodyPr/>
              <a:lstStyle/>
              <a:p>
                <a:r>
                  <a:rPr lang="en-US">
                    <a:noFill/>
                  </a:rPr>
                  <a:t> </a:t>
                </a:r>
              </a:p>
            </p:txBody>
          </p:sp>
        </mc:Fallback>
      </mc:AlternateContent>
      <p:sp>
        <p:nvSpPr>
          <p:cNvPr id="12" name="Right Brace 11">
            <a:extLst>
              <a:ext uri="{FF2B5EF4-FFF2-40B4-BE49-F238E27FC236}">
                <a16:creationId xmlns:a16="http://schemas.microsoft.com/office/drawing/2014/main" id="{25926201-E5BB-0C6F-3016-BB31AF7865B0}"/>
              </a:ext>
            </a:extLst>
          </p:cNvPr>
          <p:cNvSpPr/>
          <p:nvPr/>
        </p:nvSpPr>
        <p:spPr>
          <a:xfrm rot="16200000">
            <a:off x="5560060" y="976633"/>
            <a:ext cx="216765" cy="6561496"/>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372B10C-8EAF-C8C4-9642-ABDBB8593D9A}"/>
                  </a:ext>
                </a:extLst>
              </p:cNvPr>
              <p:cNvSpPr txBox="1"/>
              <p:nvPr/>
            </p:nvSpPr>
            <p:spPr>
              <a:xfrm>
                <a:off x="5365994" y="3928599"/>
                <a:ext cx="38683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𝑁</m:t>
                      </m:r>
                    </m:oMath>
                  </m:oMathPara>
                </a14:m>
                <a:endParaRPr lang="en-US" sz="1600" dirty="0"/>
              </a:p>
            </p:txBody>
          </p:sp>
        </mc:Choice>
        <mc:Fallback xmlns="">
          <p:sp>
            <p:nvSpPr>
              <p:cNvPr id="13" name="TextBox 12">
                <a:extLst>
                  <a:ext uri="{FF2B5EF4-FFF2-40B4-BE49-F238E27FC236}">
                    <a16:creationId xmlns:a16="http://schemas.microsoft.com/office/drawing/2014/main" id="{3372B10C-8EAF-C8C4-9642-ABDBB8593D9A}"/>
                  </a:ext>
                </a:extLst>
              </p:cNvPr>
              <p:cNvSpPr txBox="1">
                <a:spLocks noRot="1" noChangeAspect="1" noMove="1" noResize="1" noEditPoints="1" noAdjustHandles="1" noChangeArrowheads="1" noChangeShapeType="1" noTextEdit="1"/>
              </p:cNvSpPr>
              <p:nvPr/>
            </p:nvSpPr>
            <p:spPr>
              <a:xfrm>
                <a:off x="5365994" y="3928599"/>
                <a:ext cx="386836" cy="338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1433000-0F68-2EEB-E543-9D94AE56FC99}"/>
                  </a:ext>
                </a:extLst>
              </p:cNvPr>
              <p:cNvSpPr txBox="1"/>
              <p:nvPr/>
            </p:nvSpPr>
            <p:spPr>
              <a:xfrm>
                <a:off x="5495155" y="2677468"/>
                <a:ext cx="35169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𝑛</m:t>
                      </m:r>
                    </m:oMath>
                  </m:oMathPara>
                </a14:m>
                <a:endParaRPr lang="en-US" sz="1600" dirty="0"/>
              </a:p>
            </p:txBody>
          </p:sp>
        </mc:Choice>
        <mc:Fallback xmlns="">
          <p:sp>
            <p:nvSpPr>
              <p:cNvPr id="14" name="TextBox 13">
                <a:extLst>
                  <a:ext uri="{FF2B5EF4-FFF2-40B4-BE49-F238E27FC236}">
                    <a16:creationId xmlns:a16="http://schemas.microsoft.com/office/drawing/2014/main" id="{41433000-0F68-2EEB-E543-9D94AE56FC99}"/>
                  </a:ext>
                </a:extLst>
              </p:cNvPr>
              <p:cNvSpPr txBox="1">
                <a:spLocks noRot="1" noChangeAspect="1" noMove="1" noResize="1" noEditPoints="1" noAdjustHandles="1" noChangeArrowheads="1" noChangeShapeType="1" noTextEdit="1"/>
              </p:cNvSpPr>
              <p:nvPr/>
            </p:nvSpPr>
            <p:spPr>
              <a:xfrm>
                <a:off x="5495155" y="2677468"/>
                <a:ext cx="351699" cy="338554"/>
              </a:xfrm>
              <a:prstGeom prst="rect">
                <a:avLst/>
              </a:prstGeom>
              <a:blipFill>
                <a:blip r:embed="rId8"/>
                <a:stretch>
                  <a:fillRect/>
                </a:stretch>
              </a:blipFill>
            </p:spPr>
            <p:txBody>
              <a:bodyPr/>
              <a:lstStyle/>
              <a:p>
                <a:r>
                  <a:rPr lang="en-US">
                    <a:noFill/>
                  </a:rPr>
                  <a:t> </a:t>
                </a:r>
              </a:p>
            </p:txBody>
          </p:sp>
        </mc:Fallback>
      </mc:AlternateContent>
      <p:sp>
        <p:nvSpPr>
          <p:cNvPr id="15" name="Right Brace 14">
            <a:extLst>
              <a:ext uri="{FF2B5EF4-FFF2-40B4-BE49-F238E27FC236}">
                <a16:creationId xmlns:a16="http://schemas.microsoft.com/office/drawing/2014/main" id="{FBAE15AD-C06B-53CA-3607-C470C283CD91}"/>
              </a:ext>
            </a:extLst>
          </p:cNvPr>
          <p:cNvSpPr/>
          <p:nvPr/>
        </p:nvSpPr>
        <p:spPr>
          <a:xfrm rot="16200000">
            <a:off x="5598230" y="1498805"/>
            <a:ext cx="129709" cy="3066087"/>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Rectangle 15">
            <a:extLst>
              <a:ext uri="{FF2B5EF4-FFF2-40B4-BE49-F238E27FC236}">
                <a16:creationId xmlns:a16="http://schemas.microsoft.com/office/drawing/2014/main" id="{8D84D1EA-5461-252B-0509-FB8615EDD1F5}"/>
              </a:ext>
            </a:extLst>
          </p:cNvPr>
          <p:cNvSpPr/>
          <p:nvPr/>
        </p:nvSpPr>
        <p:spPr>
          <a:xfrm>
            <a:off x="4647206" y="3157349"/>
            <a:ext cx="509939" cy="363396"/>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3656F43-E112-9BEC-59FA-F1559EA776C7}"/>
              </a:ext>
            </a:extLst>
          </p:cNvPr>
          <p:cNvSpPr/>
          <p:nvPr/>
        </p:nvSpPr>
        <p:spPr>
          <a:xfrm>
            <a:off x="5681251" y="3163759"/>
            <a:ext cx="509939" cy="363396"/>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ED474E7-8FBD-5788-6C70-6638E7580BB3}"/>
              </a:ext>
            </a:extLst>
          </p:cNvPr>
          <p:cNvSpPr/>
          <p:nvPr/>
        </p:nvSpPr>
        <p:spPr>
          <a:xfrm>
            <a:off x="6672020" y="3163759"/>
            <a:ext cx="509939" cy="363396"/>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9425D1A-DEF3-E038-FC46-55928138B661}"/>
              </a:ext>
            </a:extLst>
          </p:cNvPr>
          <p:cNvSpPr/>
          <p:nvPr/>
        </p:nvSpPr>
        <p:spPr>
          <a:xfrm>
            <a:off x="3049262" y="4412304"/>
            <a:ext cx="642551" cy="36122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AB018F3-FBBE-DFEC-4201-D5B8C39C18DB}"/>
              </a:ext>
            </a:extLst>
          </p:cNvPr>
          <p:cNvSpPr/>
          <p:nvPr/>
        </p:nvSpPr>
        <p:spPr>
          <a:xfrm>
            <a:off x="3710829" y="4417113"/>
            <a:ext cx="642551" cy="36122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A47EE8-5425-B5B1-A0F9-83551320C986}"/>
              </a:ext>
            </a:extLst>
          </p:cNvPr>
          <p:cNvSpPr/>
          <p:nvPr/>
        </p:nvSpPr>
        <p:spPr>
          <a:xfrm>
            <a:off x="5671004" y="4417113"/>
            <a:ext cx="642551" cy="36122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0E79D0C-01DF-99F1-FCF1-7C89F2E82514}"/>
              </a:ext>
            </a:extLst>
          </p:cNvPr>
          <p:cNvSpPr/>
          <p:nvPr/>
        </p:nvSpPr>
        <p:spPr>
          <a:xfrm>
            <a:off x="6991383" y="4430032"/>
            <a:ext cx="642551" cy="36122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0E10F5C-CC91-5665-FCB4-31F968444A28}"/>
              </a:ext>
            </a:extLst>
          </p:cNvPr>
          <p:cNvSpPr/>
          <p:nvPr/>
        </p:nvSpPr>
        <p:spPr>
          <a:xfrm>
            <a:off x="8295501" y="4417113"/>
            <a:ext cx="642551" cy="36122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Rounded Rectangle 23">
                <a:extLst>
                  <a:ext uri="{FF2B5EF4-FFF2-40B4-BE49-F238E27FC236}">
                    <a16:creationId xmlns:a16="http://schemas.microsoft.com/office/drawing/2014/main" id="{4F20F270-D071-3E18-0C08-0997C443D869}"/>
                  </a:ext>
                </a:extLst>
              </p:cNvPr>
              <p:cNvSpPr/>
              <p:nvPr/>
            </p:nvSpPr>
            <p:spPr>
              <a:xfrm>
                <a:off x="3726592" y="5341626"/>
                <a:ext cx="3888823" cy="921992"/>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If </a:t>
                </a:r>
                <a14:m>
                  <m:oMath xmlns:m="http://schemas.openxmlformats.org/officeDocument/2006/math">
                    <m:r>
                      <a:rPr lang="en-US" i="1" dirty="0" smtClean="0">
                        <a:solidFill>
                          <a:schemeClr val="tx1"/>
                        </a:solidFill>
                        <a:latin typeface="Cambria Math" panose="02040503050406030204" pitchFamily="18" charset="0"/>
                      </a:rPr>
                      <m:t>𝑌</m:t>
                    </m:r>
                  </m:oMath>
                </a14:m>
                <a:r>
                  <a:rPr lang="en-US" dirty="0">
                    <a:solidFill>
                      <a:schemeClr val="tx1"/>
                    </a:solidFill>
                  </a:rPr>
                  <a:t> is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𝛿</m:t>
                    </m:r>
                  </m:oMath>
                </a14:m>
                <a:r>
                  <a:rPr lang="en-US" dirty="0">
                    <a:solidFill>
                      <a:schemeClr val="tx1"/>
                    </a:solidFill>
                  </a:rPr>
                  <a:t>-close to </a:t>
                </a:r>
                <a14:m>
                  <m:oMath xmlns:m="http://schemas.openxmlformats.org/officeDocument/2006/math">
                    <m:r>
                      <a:rPr lang="en-US" i="1" dirty="0" smtClean="0">
                        <a:solidFill>
                          <a:schemeClr val="tx1"/>
                        </a:solidFill>
                        <a:latin typeface="Cambria Math" panose="02040503050406030204" pitchFamily="18" charset="0"/>
                      </a:rPr>
                      <m:t>𝑋</m:t>
                    </m:r>
                    <m:r>
                      <a:rPr lang="en-US" b="0" i="1" dirty="0" smtClean="0">
                        <a:solidFill>
                          <a:schemeClr val="tx1"/>
                        </a:solidFill>
                        <a:latin typeface="Cambria Math" panose="02040503050406030204" pitchFamily="18" charset="0"/>
                      </a:rPr>
                      <m:t>|</m:t>
                    </m:r>
                    <m:r>
                      <a:rPr lang="en-US" b="0" i="1" baseline="-25000" dirty="0" smtClean="0">
                        <a:solidFill>
                          <a:schemeClr val="tx1"/>
                        </a:solidFill>
                        <a:latin typeface="Cambria Math" panose="02040503050406030204" pitchFamily="18" charset="0"/>
                      </a:rPr>
                      <m:t>𝑆</m:t>
                    </m:r>
                  </m:oMath>
                </a14:m>
                <a:r>
                  <a:rPr lang="en-US" dirty="0">
                    <a:solidFill>
                      <a:schemeClr val="tx1"/>
                    </a:solidFill>
                  </a:rPr>
                  <a:t>, then Dec(</a:t>
                </a:r>
                <a14:m>
                  <m:oMath xmlns:m="http://schemas.openxmlformats.org/officeDocument/2006/math">
                    <m:r>
                      <a:rPr lang="en-US" i="1" dirty="0" smtClean="0">
                        <a:solidFill>
                          <a:schemeClr val="tx1"/>
                        </a:solidFill>
                        <a:latin typeface="Cambria Math" panose="02040503050406030204" pitchFamily="18" charset="0"/>
                      </a:rPr>
                      <m:t>𝑌</m:t>
                    </m:r>
                  </m:oMath>
                </a14:m>
                <a:r>
                  <a:rPr lang="en-US" dirty="0">
                    <a:solidFill>
                      <a:schemeClr val="tx1"/>
                    </a:solidFill>
                  </a:rPr>
                  <a:t>)=</a:t>
                </a:r>
                <a14:m>
                  <m:oMath xmlns:m="http://schemas.openxmlformats.org/officeDocument/2006/math">
                    <m:r>
                      <a:rPr lang="en-US" i="1" dirty="0" smtClean="0">
                        <a:solidFill>
                          <a:schemeClr val="tx1"/>
                        </a:solidFill>
                        <a:latin typeface="Cambria Math" panose="02040503050406030204" pitchFamily="18" charset="0"/>
                      </a:rPr>
                      <m:t>𝑥</m:t>
                    </m:r>
                    <m:r>
                      <a:rPr lang="en-US" i="1" dirty="0" smtClean="0">
                        <a:solidFill>
                          <a:schemeClr val="tx1"/>
                        </a:solidFill>
                        <a:latin typeface="Cambria Math" panose="02040503050406030204" pitchFamily="18" charset="0"/>
                      </a:rPr>
                      <m:t>|</m:t>
                    </m:r>
                    <m:r>
                      <a:rPr lang="en-US" i="1" baseline="-25000" dirty="0" err="1" smtClean="0">
                        <a:solidFill>
                          <a:schemeClr val="tx1"/>
                        </a:solidFill>
                        <a:latin typeface="Cambria Math" panose="02040503050406030204" pitchFamily="18" charset="0"/>
                      </a:rPr>
                      <m:t>𝑠</m:t>
                    </m:r>
                  </m:oMath>
                </a14:m>
                <a:r>
                  <a:rPr lang="en-US" dirty="0">
                    <a:solidFill>
                      <a:schemeClr val="tx1"/>
                    </a:solidFill>
                  </a:rPr>
                  <a:t>.</a:t>
                </a:r>
              </a:p>
            </p:txBody>
          </p:sp>
        </mc:Choice>
        <mc:Fallback xmlns="">
          <p:sp>
            <p:nvSpPr>
              <p:cNvPr id="24" name="Rounded Rectangle 23">
                <a:extLst>
                  <a:ext uri="{FF2B5EF4-FFF2-40B4-BE49-F238E27FC236}">
                    <a16:creationId xmlns:a16="http://schemas.microsoft.com/office/drawing/2014/main" id="{4F20F270-D071-3E18-0C08-0997C443D869}"/>
                  </a:ext>
                </a:extLst>
              </p:cNvPr>
              <p:cNvSpPr>
                <a:spLocks noRot="1" noChangeAspect="1" noMove="1" noResize="1" noEditPoints="1" noAdjustHandles="1" noChangeArrowheads="1" noChangeShapeType="1" noTextEdit="1"/>
              </p:cNvSpPr>
              <p:nvPr/>
            </p:nvSpPr>
            <p:spPr>
              <a:xfrm>
                <a:off x="3726592" y="5341626"/>
                <a:ext cx="3888823" cy="921992"/>
              </a:xfrm>
              <a:prstGeom prst="round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827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animBg="1"/>
      <p:bldP spid="13" grpId="0"/>
      <p:bldP spid="14"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18C0B-6A2A-0F11-E130-15315F07080A}"/>
              </a:ext>
            </a:extLst>
          </p:cNvPr>
          <p:cNvSpPr>
            <a:spLocks noGrp="1"/>
          </p:cNvSpPr>
          <p:nvPr>
            <p:ph type="title"/>
          </p:nvPr>
        </p:nvSpPr>
        <p:spPr>
          <a:xfrm>
            <a:off x="838200" y="2603828"/>
            <a:ext cx="10515600" cy="1325563"/>
          </a:xfrm>
          <a:solidFill>
            <a:schemeClr val="accent5">
              <a:lumMod val="20000"/>
              <a:lumOff val="80000"/>
            </a:schemeClr>
          </a:solidFill>
        </p:spPr>
        <p:txBody>
          <a:bodyPr>
            <a:normAutofit/>
          </a:bodyPr>
          <a:lstStyle/>
          <a:p>
            <a:pPr algn="ctr"/>
            <a:r>
              <a:rPr lang="en-US" sz="4800" dirty="0">
                <a:solidFill>
                  <a:schemeClr val="accent5"/>
                </a:solidFill>
              </a:rPr>
              <a:t>Projection Codes Construction</a:t>
            </a:r>
          </a:p>
        </p:txBody>
      </p:sp>
    </p:spTree>
    <p:extLst>
      <p:ext uri="{BB962C8B-B14F-4D97-AF65-F5344CB8AC3E}">
        <p14:creationId xmlns:p14="http://schemas.microsoft.com/office/powerpoint/2010/main" val="1874987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B70B-4CF4-AD12-B401-21499BFF0C30}"/>
              </a:ext>
            </a:extLst>
          </p:cNvPr>
          <p:cNvSpPr>
            <a:spLocks noGrp="1"/>
          </p:cNvSpPr>
          <p:nvPr>
            <p:ph type="title"/>
          </p:nvPr>
        </p:nvSpPr>
        <p:spPr>
          <a:xfrm>
            <a:off x="833571" y="-98863"/>
            <a:ext cx="10515600" cy="1325563"/>
          </a:xfrm>
        </p:spPr>
        <p:txBody>
          <a:bodyPr/>
          <a:lstStyle/>
          <a:p>
            <a:pPr algn="ctr"/>
            <a:r>
              <a:rPr lang="en-US" dirty="0"/>
              <a:t>Reed-Muller Encoding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4721A5-CD83-ECB8-980B-46E11075ADC7}"/>
                  </a:ext>
                </a:extLst>
              </p:cNvPr>
              <p:cNvSpPr>
                <a:spLocks noGrp="1"/>
              </p:cNvSpPr>
              <p:nvPr>
                <p:ph idx="1"/>
              </p:nvPr>
            </p:nvSpPr>
            <p:spPr>
              <a:xfrm>
                <a:off x="2479800" y="1140667"/>
                <a:ext cx="6963278" cy="345035"/>
              </a:xfrm>
            </p:spPr>
            <p:style>
              <a:lnRef idx="2">
                <a:schemeClr val="dk1"/>
              </a:lnRef>
              <a:fillRef idx="1">
                <a:schemeClr val="lt1"/>
              </a:fillRef>
              <a:effectRef idx="0">
                <a:schemeClr val="dk1"/>
              </a:effectRef>
              <a:fontRef idx="minor">
                <a:schemeClr val="dk1"/>
              </a:fontRef>
            </p:style>
            <p:txBody>
              <a:bodyPr>
                <a:normAutofit/>
              </a:bodyPr>
              <a:lstStyle/>
              <a:p>
                <a:r>
                  <a:rPr lang="en-US" sz="1600" dirty="0"/>
                  <a:t>Defined by a multi-variate polynomial </a:t>
                </a:r>
                <a14:m>
                  <m:oMath xmlns:m="http://schemas.openxmlformats.org/officeDocument/2006/math">
                    <m:r>
                      <a:rPr lang="en-US" sz="1600" i="1" dirty="0" smtClean="0">
                        <a:latin typeface="Cambria Math" panose="02040503050406030204" pitchFamily="18" charset="0"/>
                      </a:rPr>
                      <m:t>𝑝</m:t>
                    </m:r>
                    <m:r>
                      <a:rPr lang="en-US" sz="1600" b="0" i="1" dirty="0" smtClean="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𝑢</m:t>
                        </m:r>
                      </m:e>
                      <m:sub>
                        <m:r>
                          <a:rPr lang="en-US" sz="1600" b="0" i="1" dirty="0" smtClean="0">
                            <a:latin typeface="Cambria Math" panose="02040503050406030204" pitchFamily="18" charset="0"/>
                          </a:rPr>
                          <m:t>1</m:t>
                        </m:r>
                      </m:sub>
                    </m:sSub>
                    <m:r>
                      <a:rPr lang="en-US" sz="1600" b="0" i="1" dirty="0" smtClean="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𝑢</m:t>
                        </m:r>
                      </m:e>
                      <m:sub>
                        <m:r>
                          <a:rPr lang="en-US" sz="1600" b="0" i="1" dirty="0" smtClean="0">
                            <a:latin typeface="Cambria Math" panose="02040503050406030204" pitchFamily="18" charset="0"/>
                          </a:rPr>
                          <m:t>𝑣</m:t>
                        </m:r>
                      </m:sub>
                    </m:sSub>
                    <m:r>
                      <a:rPr lang="en-US" sz="1600" b="0" i="1" dirty="0" smtClean="0">
                        <a:latin typeface="Cambria Math" panose="02040503050406030204" pitchFamily="18" charset="0"/>
                      </a:rPr>
                      <m:t>)</m:t>
                    </m:r>
                  </m:oMath>
                </a14:m>
                <a:r>
                  <a:rPr lang="en-US" sz="1600" dirty="0"/>
                  <a:t> of total degree at most </a:t>
                </a:r>
                <a14:m>
                  <m:oMath xmlns:m="http://schemas.openxmlformats.org/officeDocument/2006/math">
                    <m:r>
                      <a:rPr lang="en-US" sz="1600" i="1" dirty="0" smtClean="0">
                        <a:latin typeface="Cambria Math" panose="02040503050406030204" pitchFamily="18" charset="0"/>
                      </a:rPr>
                      <m:t>𝑑</m:t>
                    </m:r>
                  </m:oMath>
                </a14:m>
                <a:endParaRPr lang="en-US" sz="1600" dirty="0"/>
              </a:p>
            </p:txBody>
          </p:sp>
        </mc:Choice>
        <mc:Fallback xmlns="">
          <p:sp>
            <p:nvSpPr>
              <p:cNvPr id="3" name="Content Placeholder 2">
                <a:extLst>
                  <a:ext uri="{FF2B5EF4-FFF2-40B4-BE49-F238E27FC236}">
                    <a16:creationId xmlns:a16="http://schemas.microsoft.com/office/drawing/2014/main" id="{F14721A5-CD83-ECB8-980B-46E11075ADC7}"/>
                  </a:ext>
                </a:extLst>
              </p:cNvPr>
              <p:cNvSpPr>
                <a:spLocks noGrp="1" noRot="1" noChangeAspect="1" noMove="1" noResize="1" noEditPoints="1" noAdjustHandles="1" noChangeArrowheads="1" noChangeShapeType="1" noTextEdit="1"/>
              </p:cNvSpPr>
              <p:nvPr>
                <p:ph idx="1"/>
              </p:nvPr>
            </p:nvSpPr>
            <p:spPr>
              <a:xfrm>
                <a:off x="2479800" y="1140667"/>
                <a:ext cx="6963278" cy="345035"/>
              </a:xfrm>
              <a:blipFill>
                <a:blip r:embed="rId3"/>
                <a:stretch>
                  <a:fillRect l="-182" t="-10345"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60D087E6-B64E-A45F-FC8E-8BB47D302CA1}"/>
                  </a:ext>
                </a:extLst>
              </p:cNvPr>
              <p:cNvGraphicFramePr>
                <a:graphicFrameLocks noGrp="1"/>
              </p:cNvGraphicFramePr>
              <p:nvPr>
                <p:extLst>
                  <p:ext uri="{D42A27DB-BD31-4B8C-83A1-F6EECF244321}">
                    <p14:modId xmlns:p14="http://schemas.microsoft.com/office/powerpoint/2010/main" val="402619637"/>
                  </p:ext>
                </p:extLst>
              </p:nvPr>
            </p:nvGraphicFramePr>
            <p:xfrm>
              <a:off x="4118304" y="2271640"/>
              <a:ext cx="3039996" cy="370840"/>
            </p:xfrm>
            <a:graphic>
              <a:graphicData uri="http://schemas.openxmlformats.org/drawingml/2006/table">
                <a:tbl>
                  <a:tblPr firstRow="1" bandRow="1">
                    <a:tableStyleId>{5940675A-B579-460E-94D1-54222C63F5DA}</a:tableStyleId>
                  </a:tblPr>
                  <a:tblGrid>
                    <a:gridCol w="506666">
                      <a:extLst>
                        <a:ext uri="{9D8B030D-6E8A-4147-A177-3AD203B41FA5}">
                          <a16:colId xmlns:a16="http://schemas.microsoft.com/office/drawing/2014/main" val="1926350359"/>
                        </a:ext>
                      </a:extLst>
                    </a:gridCol>
                    <a:gridCol w="506666">
                      <a:extLst>
                        <a:ext uri="{9D8B030D-6E8A-4147-A177-3AD203B41FA5}">
                          <a16:colId xmlns:a16="http://schemas.microsoft.com/office/drawing/2014/main" val="1709538887"/>
                        </a:ext>
                      </a:extLst>
                    </a:gridCol>
                    <a:gridCol w="506666">
                      <a:extLst>
                        <a:ext uri="{9D8B030D-6E8A-4147-A177-3AD203B41FA5}">
                          <a16:colId xmlns:a16="http://schemas.microsoft.com/office/drawing/2014/main" val="3131058430"/>
                        </a:ext>
                      </a:extLst>
                    </a:gridCol>
                    <a:gridCol w="506666">
                      <a:extLst>
                        <a:ext uri="{9D8B030D-6E8A-4147-A177-3AD203B41FA5}">
                          <a16:colId xmlns:a16="http://schemas.microsoft.com/office/drawing/2014/main" val="4278354756"/>
                        </a:ext>
                      </a:extLst>
                    </a:gridCol>
                    <a:gridCol w="506666">
                      <a:extLst>
                        <a:ext uri="{9D8B030D-6E8A-4147-A177-3AD203B41FA5}">
                          <a16:colId xmlns:a16="http://schemas.microsoft.com/office/drawing/2014/main" val="2136374467"/>
                        </a:ext>
                      </a:extLst>
                    </a:gridCol>
                    <a:gridCol w="506666">
                      <a:extLst>
                        <a:ext uri="{9D8B030D-6E8A-4147-A177-3AD203B41FA5}">
                          <a16:colId xmlns:a16="http://schemas.microsoft.com/office/drawing/2014/main" val="2237562124"/>
                        </a:ext>
                      </a:extLst>
                    </a:gridCol>
                  </a:tblGrid>
                  <a:tr h="370840">
                    <a:tc>
                      <a:txBody>
                        <a:bodyPr/>
                        <a:lstStyle/>
                        <a:p>
                          <a:pPr algn="ctr"/>
                          <a14:m>
                            <m:oMath xmlns:m="http://schemas.openxmlformats.org/officeDocument/2006/math">
                              <m:r>
                                <a:rPr lang="en-US" i="1" dirty="0" smtClean="0">
                                  <a:latin typeface="Cambria Math" panose="02040503050406030204" pitchFamily="18" charset="0"/>
                                </a:rPr>
                                <m:t>𝑥</m:t>
                              </m:r>
                            </m:oMath>
                          </a14:m>
                          <a:r>
                            <a:rPr lang="en-US" baseline="-25000" dirty="0"/>
                            <a:t>1</a:t>
                          </a:r>
                        </a:p>
                      </a:txBody>
                      <a:tcPr>
                        <a:solidFill>
                          <a:schemeClr val="accent5"/>
                        </a:solidFill>
                      </a:tcPr>
                    </a:tc>
                    <a:tc>
                      <a:txBody>
                        <a:bodyPr/>
                        <a:lstStyle/>
                        <a:p>
                          <a:pPr algn="ctr"/>
                          <a14:m>
                            <m:oMath xmlns:m="http://schemas.openxmlformats.org/officeDocument/2006/math">
                              <m:r>
                                <a:rPr lang="en-US" i="1" dirty="0" smtClean="0">
                                  <a:latin typeface="Cambria Math" panose="02040503050406030204" pitchFamily="18" charset="0"/>
                                </a:rPr>
                                <m:t>𝑥</m:t>
                              </m:r>
                            </m:oMath>
                          </a14:m>
                          <a:r>
                            <a:rPr lang="en-US" baseline="-25000" dirty="0"/>
                            <a:t>2</a:t>
                          </a:r>
                          <a:endParaRPr lang="en-US" dirty="0"/>
                        </a:p>
                      </a:txBody>
                      <a:tcPr>
                        <a:solidFill>
                          <a:schemeClr val="accent5"/>
                        </a:solidFill>
                      </a:tcPr>
                    </a:tc>
                    <a:tc>
                      <a:txBody>
                        <a:bodyPr/>
                        <a:lstStyle/>
                        <a:p>
                          <a:pPr algn="ctr"/>
                          <a:r>
                            <a:rPr lang="en-US" dirty="0"/>
                            <a:t>…</a:t>
                          </a:r>
                        </a:p>
                      </a:txBody>
                      <a:tcP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dirty="0" smtClean="0">
                                  <a:latin typeface="Cambria Math" panose="02040503050406030204" pitchFamily="18" charset="0"/>
                                </a:rPr>
                                <m:t>𝑥</m:t>
                              </m:r>
                            </m:oMath>
                          </a14:m>
                          <a:r>
                            <a:rPr lang="en-US" baseline="-25000" dirty="0"/>
                            <a:t>i</a:t>
                          </a:r>
                          <a:endParaRPr lang="en-US" dirty="0"/>
                        </a:p>
                      </a:txBody>
                      <a:tcPr>
                        <a:solidFill>
                          <a:schemeClr val="accent5"/>
                        </a:solidFill>
                      </a:tcPr>
                    </a:tc>
                    <a:tc>
                      <a:txBody>
                        <a:bodyPr/>
                        <a:lstStyle/>
                        <a:p>
                          <a:pPr algn="ctr"/>
                          <a:r>
                            <a:rPr lang="en-US" dirty="0"/>
                            <a:t>…</a:t>
                          </a:r>
                        </a:p>
                      </a:txBody>
                      <a:tcP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dirty="0" smtClean="0">
                                  <a:latin typeface="Cambria Math" panose="02040503050406030204" pitchFamily="18" charset="0"/>
                                </a:rPr>
                                <m:t>𝑥</m:t>
                              </m:r>
                            </m:oMath>
                          </a14:m>
                          <a:r>
                            <a:rPr lang="en-US" baseline="-25000" dirty="0"/>
                            <a:t>n</a:t>
                          </a:r>
                          <a:endParaRPr lang="en-US" dirty="0"/>
                        </a:p>
                      </a:txBody>
                      <a:tcPr>
                        <a:solidFill>
                          <a:schemeClr val="accent5"/>
                        </a:solidFill>
                      </a:tcPr>
                    </a:tc>
                    <a:extLst>
                      <a:ext uri="{0D108BD9-81ED-4DB2-BD59-A6C34878D82A}">
                        <a16:rowId xmlns:a16="http://schemas.microsoft.com/office/drawing/2014/main" val="1937119281"/>
                      </a:ext>
                    </a:extLst>
                  </a:tr>
                </a:tbl>
              </a:graphicData>
            </a:graphic>
          </p:graphicFrame>
        </mc:Choice>
        <mc:Fallback xmlns="">
          <p:graphicFrame>
            <p:nvGraphicFramePr>
              <p:cNvPr id="5" name="Table 4">
                <a:extLst>
                  <a:ext uri="{FF2B5EF4-FFF2-40B4-BE49-F238E27FC236}">
                    <a16:creationId xmlns:a16="http://schemas.microsoft.com/office/drawing/2014/main" id="{60D087E6-B64E-A45F-FC8E-8BB47D302CA1}"/>
                  </a:ext>
                </a:extLst>
              </p:cNvPr>
              <p:cNvGraphicFramePr>
                <a:graphicFrameLocks noGrp="1"/>
              </p:cNvGraphicFramePr>
              <p:nvPr>
                <p:extLst>
                  <p:ext uri="{D42A27DB-BD31-4B8C-83A1-F6EECF244321}">
                    <p14:modId xmlns:p14="http://schemas.microsoft.com/office/powerpoint/2010/main" val="402619637"/>
                  </p:ext>
                </p:extLst>
              </p:nvPr>
            </p:nvGraphicFramePr>
            <p:xfrm>
              <a:off x="4118304" y="2271640"/>
              <a:ext cx="3039996" cy="370840"/>
            </p:xfrm>
            <a:graphic>
              <a:graphicData uri="http://schemas.openxmlformats.org/drawingml/2006/table">
                <a:tbl>
                  <a:tblPr firstRow="1" bandRow="1">
                    <a:tableStyleId>{5940675A-B579-460E-94D1-54222C63F5DA}</a:tableStyleId>
                  </a:tblPr>
                  <a:tblGrid>
                    <a:gridCol w="506666">
                      <a:extLst>
                        <a:ext uri="{9D8B030D-6E8A-4147-A177-3AD203B41FA5}">
                          <a16:colId xmlns:a16="http://schemas.microsoft.com/office/drawing/2014/main" val="1926350359"/>
                        </a:ext>
                      </a:extLst>
                    </a:gridCol>
                    <a:gridCol w="506666">
                      <a:extLst>
                        <a:ext uri="{9D8B030D-6E8A-4147-A177-3AD203B41FA5}">
                          <a16:colId xmlns:a16="http://schemas.microsoft.com/office/drawing/2014/main" val="1709538887"/>
                        </a:ext>
                      </a:extLst>
                    </a:gridCol>
                    <a:gridCol w="506666">
                      <a:extLst>
                        <a:ext uri="{9D8B030D-6E8A-4147-A177-3AD203B41FA5}">
                          <a16:colId xmlns:a16="http://schemas.microsoft.com/office/drawing/2014/main" val="3131058430"/>
                        </a:ext>
                      </a:extLst>
                    </a:gridCol>
                    <a:gridCol w="506666">
                      <a:extLst>
                        <a:ext uri="{9D8B030D-6E8A-4147-A177-3AD203B41FA5}">
                          <a16:colId xmlns:a16="http://schemas.microsoft.com/office/drawing/2014/main" val="4278354756"/>
                        </a:ext>
                      </a:extLst>
                    </a:gridCol>
                    <a:gridCol w="506666">
                      <a:extLst>
                        <a:ext uri="{9D8B030D-6E8A-4147-A177-3AD203B41FA5}">
                          <a16:colId xmlns:a16="http://schemas.microsoft.com/office/drawing/2014/main" val="2136374467"/>
                        </a:ext>
                      </a:extLst>
                    </a:gridCol>
                    <a:gridCol w="506666">
                      <a:extLst>
                        <a:ext uri="{9D8B030D-6E8A-4147-A177-3AD203B41FA5}">
                          <a16:colId xmlns:a16="http://schemas.microsoft.com/office/drawing/2014/main" val="2237562124"/>
                        </a:ext>
                      </a:extLst>
                    </a:gridCol>
                  </a:tblGrid>
                  <a:tr h="370840">
                    <a:tc>
                      <a:txBody>
                        <a:bodyPr/>
                        <a:lstStyle/>
                        <a:p>
                          <a:endParaRPr lang="en-US"/>
                        </a:p>
                      </a:txBody>
                      <a:tcPr>
                        <a:blipFill>
                          <a:blip r:embed="rId4"/>
                          <a:stretch>
                            <a:fillRect l="-2500" t="-6452" r="-502500" b="-22581"/>
                          </a:stretch>
                        </a:blipFill>
                      </a:tcPr>
                    </a:tc>
                    <a:tc>
                      <a:txBody>
                        <a:bodyPr/>
                        <a:lstStyle/>
                        <a:p>
                          <a:endParaRPr lang="en-US"/>
                        </a:p>
                      </a:txBody>
                      <a:tcPr>
                        <a:blipFill>
                          <a:blip r:embed="rId4"/>
                          <a:stretch>
                            <a:fillRect l="-102500" t="-6452" r="-402500" b="-22581"/>
                          </a:stretch>
                        </a:blipFill>
                      </a:tcPr>
                    </a:tc>
                    <a:tc>
                      <a:txBody>
                        <a:bodyPr/>
                        <a:lstStyle/>
                        <a:p>
                          <a:pPr algn="ctr"/>
                          <a:r>
                            <a:rPr lang="en-US" dirty="0"/>
                            <a:t>…</a:t>
                          </a:r>
                        </a:p>
                      </a:txBody>
                      <a:tcPr>
                        <a:solidFill>
                          <a:schemeClr val="accent5"/>
                        </a:solidFill>
                      </a:tcPr>
                    </a:tc>
                    <a:tc>
                      <a:txBody>
                        <a:bodyPr/>
                        <a:lstStyle/>
                        <a:p>
                          <a:endParaRPr lang="en-US"/>
                        </a:p>
                      </a:txBody>
                      <a:tcPr>
                        <a:blipFill>
                          <a:blip r:embed="rId4"/>
                          <a:stretch>
                            <a:fillRect l="-302500" t="-6452" r="-202500" b="-22581"/>
                          </a:stretch>
                        </a:blipFill>
                      </a:tcPr>
                    </a:tc>
                    <a:tc>
                      <a:txBody>
                        <a:bodyPr/>
                        <a:lstStyle/>
                        <a:p>
                          <a:pPr algn="ctr"/>
                          <a:r>
                            <a:rPr lang="en-US" dirty="0"/>
                            <a:t>…</a:t>
                          </a:r>
                        </a:p>
                      </a:txBody>
                      <a:tcPr>
                        <a:solidFill>
                          <a:schemeClr val="accent5"/>
                        </a:solidFill>
                      </a:tcPr>
                    </a:tc>
                    <a:tc>
                      <a:txBody>
                        <a:bodyPr/>
                        <a:lstStyle/>
                        <a:p>
                          <a:endParaRPr lang="en-US"/>
                        </a:p>
                      </a:txBody>
                      <a:tcPr>
                        <a:blipFill>
                          <a:blip r:embed="rId4"/>
                          <a:stretch>
                            <a:fillRect l="-502500" t="-6452" r="-2500" b="-22581"/>
                          </a:stretch>
                        </a:blipFill>
                      </a:tcPr>
                    </a:tc>
                    <a:extLst>
                      <a:ext uri="{0D108BD9-81ED-4DB2-BD59-A6C34878D82A}">
                        <a16:rowId xmlns:a16="http://schemas.microsoft.com/office/drawing/2014/main" val="1937119281"/>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3AF1DEF-84F1-B05F-3841-55A992915A57}"/>
                  </a:ext>
                </a:extLst>
              </p:cNvPr>
              <p:cNvSpPr txBox="1"/>
              <p:nvPr/>
            </p:nvSpPr>
            <p:spPr>
              <a:xfrm>
                <a:off x="2955567" y="2263875"/>
                <a:ext cx="1193212" cy="338554"/>
              </a:xfrm>
              <a:prstGeom prst="rect">
                <a:avLst/>
              </a:prstGeom>
              <a:noFill/>
            </p:spPr>
            <p:txBody>
              <a:bodyPr wrap="square" rtlCol="0">
                <a:spAutoFit/>
              </a:bodyPr>
              <a:lstStyle/>
              <a:p>
                <a:r>
                  <a:rPr lang="en-US" sz="1600" dirty="0"/>
                  <a:t>Message </a:t>
                </a:r>
                <a14:m>
                  <m:oMath xmlns:m="http://schemas.openxmlformats.org/officeDocument/2006/math">
                    <m:r>
                      <a:rPr lang="en-US" sz="1600" i="1" dirty="0" smtClean="0">
                        <a:latin typeface="Cambria Math" panose="02040503050406030204" pitchFamily="18" charset="0"/>
                      </a:rPr>
                      <m:t>𝑥</m:t>
                    </m:r>
                  </m:oMath>
                </a14:m>
                <a:endParaRPr lang="en-US" sz="1600" dirty="0"/>
              </a:p>
            </p:txBody>
          </p:sp>
        </mc:Choice>
        <mc:Fallback xmlns="">
          <p:sp>
            <p:nvSpPr>
              <p:cNvPr id="6" name="TextBox 5">
                <a:extLst>
                  <a:ext uri="{FF2B5EF4-FFF2-40B4-BE49-F238E27FC236}">
                    <a16:creationId xmlns:a16="http://schemas.microsoft.com/office/drawing/2014/main" id="{C3AF1DEF-84F1-B05F-3841-55A992915A57}"/>
                  </a:ext>
                </a:extLst>
              </p:cNvPr>
              <p:cNvSpPr txBox="1">
                <a:spLocks noRot="1" noChangeAspect="1" noMove="1" noResize="1" noEditPoints="1" noAdjustHandles="1" noChangeArrowheads="1" noChangeShapeType="1" noTextEdit="1"/>
              </p:cNvSpPr>
              <p:nvPr/>
            </p:nvSpPr>
            <p:spPr>
              <a:xfrm>
                <a:off x="2955567" y="2263875"/>
                <a:ext cx="1193212" cy="338554"/>
              </a:xfrm>
              <a:prstGeom prst="rect">
                <a:avLst/>
              </a:prstGeom>
              <a:blipFill>
                <a:blip r:embed="rId5"/>
                <a:stretch>
                  <a:fillRect l="-2105" t="-7407"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18C0231-79F4-9CC7-F59A-7A983B97618C}"/>
                  </a:ext>
                </a:extLst>
              </p:cNvPr>
              <p:cNvSpPr txBox="1"/>
              <p:nvPr/>
            </p:nvSpPr>
            <p:spPr>
              <a:xfrm>
                <a:off x="5451007" y="1733440"/>
                <a:ext cx="37459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𝑛</m:t>
                      </m:r>
                    </m:oMath>
                  </m:oMathPara>
                </a14:m>
                <a:endParaRPr lang="en-US" dirty="0"/>
              </a:p>
            </p:txBody>
          </p:sp>
        </mc:Choice>
        <mc:Fallback xmlns="">
          <p:sp>
            <p:nvSpPr>
              <p:cNvPr id="7" name="TextBox 6">
                <a:extLst>
                  <a:ext uri="{FF2B5EF4-FFF2-40B4-BE49-F238E27FC236}">
                    <a16:creationId xmlns:a16="http://schemas.microsoft.com/office/drawing/2014/main" id="{918C0231-79F4-9CC7-F59A-7A983B97618C}"/>
                  </a:ext>
                </a:extLst>
              </p:cNvPr>
              <p:cNvSpPr txBox="1">
                <a:spLocks noRot="1" noChangeAspect="1" noMove="1" noResize="1" noEditPoints="1" noAdjustHandles="1" noChangeArrowheads="1" noChangeShapeType="1" noTextEdit="1"/>
              </p:cNvSpPr>
              <p:nvPr/>
            </p:nvSpPr>
            <p:spPr>
              <a:xfrm>
                <a:off x="5451007" y="1733440"/>
                <a:ext cx="374590" cy="369332"/>
              </a:xfrm>
              <a:prstGeom prst="rect">
                <a:avLst/>
              </a:prstGeom>
              <a:blipFill>
                <a:blip r:embed="rId6"/>
                <a:stretch>
                  <a:fillRect/>
                </a:stretch>
              </a:blipFill>
            </p:spPr>
            <p:txBody>
              <a:bodyPr/>
              <a:lstStyle/>
              <a:p>
                <a:r>
                  <a:rPr lang="en-US">
                    <a:noFill/>
                  </a:rPr>
                  <a:t> </a:t>
                </a:r>
              </a:p>
            </p:txBody>
          </p:sp>
        </mc:Fallback>
      </mc:AlternateContent>
      <p:sp>
        <p:nvSpPr>
          <p:cNvPr id="8" name="Right Brace 7">
            <a:extLst>
              <a:ext uri="{FF2B5EF4-FFF2-40B4-BE49-F238E27FC236}">
                <a16:creationId xmlns:a16="http://schemas.microsoft.com/office/drawing/2014/main" id="{A585FF36-D68B-BF2B-4E74-38487C7AA6A5}"/>
              </a:ext>
            </a:extLst>
          </p:cNvPr>
          <p:cNvSpPr/>
          <p:nvPr/>
        </p:nvSpPr>
        <p:spPr>
          <a:xfrm rot="16200000">
            <a:off x="5542461" y="641874"/>
            <a:ext cx="198848" cy="3032830"/>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AFF51A2-07B5-0B7D-DC0B-D038A4B14BC1}"/>
                  </a:ext>
                </a:extLst>
              </p:cNvPr>
              <p:cNvSpPr txBox="1"/>
              <p:nvPr/>
            </p:nvSpPr>
            <p:spPr>
              <a:xfrm>
                <a:off x="7243530" y="2276229"/>
                <a:ext cx="1612433" cy="357534"/>
              </a:xfrm>
              <a:prstGeom prst="rect">
                <a:avLst/>
              </a:prstGeom>
              <a:noFill/>
            </p:spPr>
            <p:txBody>
              <a:bodyPr wrap="square">
                <a:spAutoFit/>
              </a:bodyPr>
              <a:lstStyle/>
              <a:p>
                <a:r>
                  <a:rPr lang="en-US" sz="1600" b="0" dirty="0">
                    <a:ea typeface="Cambria Math" panose="02040503050406030204" pitchFamily="18" charset="0"/>
                  </a:rPr>
                  <a:t>For all </a:t>
                </a:r>
                <a14:m>
                  <m:oMath xmlns:m="http://schemas.openxmlformats.org/officeDocument/2006/math">
                    <m:r>
                      <a:rPr lang="en-US" sz="1600" b="0" i="1" smtClean="0">
                        <a:latin typeface="Cambria Math" panose="02040503050406030204" pitchFamily="18" charset="0"/>
                        <a:ea typeface="Cambria Math" panose="02040503050406030204" pitchFamily="18" charset="0"/>
                      </a:rPr>
                      <m:t>𝑖</m:t>
                    </m:r>
                    <m:r>
                      <a:rPr lang="en-US" sz="1600" b="0" i="0"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𝑥</m:t>
                    </m:r>
                    <m:r>
                      <a:rPr lang="en-US" sz="1600" b="0" i="1" baseline="-25000" smtClean="0">
                        <a:latin typeface="Cambria Math" panose="02040503050406030204" pitchFamily="18" charset="0"/>
                        <a:ea typeface="Cambria Math" panose="02040503050406030204" pitchFamily="18" charset="0"/>
                      </a:rPr>
                      <m:t>𝑖</m:t>
                    </m:r>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1" i="1" smtClean="0">
                            <a:latin typeface="Cambria Math" panose="02040503050406030204" pitchFamily="18" charset="0"/>
                            <a:ea typeface="Cambria Math" panose="02040503050406030204" pitchFamily="18" charset="0"/>
                          </a:rPr>
                          <m:t>𝑭</m:t>
                        </m:r>
                      </m:e>
                      <m:sub>
                        <m:r>
                          <a:rPr lang="en-US" sz="1600" b="0" i="1" smtClean="0">
                            <a:latin typeface="Cambria Math" panose="02040503050406030204" pitchFamily="18" charset="0"/>
                            <a:ea typeface="Cambria Math" panose="02040503050406030204" pitchFamily="18" charset="0"/>
                          </a:rPr>
                          <m:t>𝑞</m:t>
                        </m:r>
                      </m:sub>
                    </m:sSub>
                  </m:oMath>
                </a14:m>
                <a:endParaRPr lang="en-US" sz="1600" dirty="0"/>
              </a:p>
            </p:txBody>
          </p:sp>
        </mc:Choice>
        <mc:Fallback xmlns="">
          <p:sp>
            <p:nvSpPr>
              <p:cNvPr id="10" name="TextBox 9">
                <a:extLst>
                  <a:ext uri="{FF2B5EF4-FFF2-40B4-BE49-F238E27FC236}">
                    <a16:creationId xmlns:a16="http://schemas.microsoft.com/office/drawing/2014/main" id="{5AFF51A2-07B5-0B7D-DC0B-D038A4B14BC1}"/>
                  </a:ext>
                </a:extLst>
              </p:cNvPr>
              <p:cNvSpPr txBox="1">
                <a:spLocks noRot="1" noChangeAspect="1" noMove="1" noResize="1" noEditPoints="1" noAdjustHandles="1" noChangeArrowheads="1" noChangeShapeType="1" noTextEdit="1"/>
              </p:cNvSpPr>
              <p:nvPr/>
            </p:nvSpPr>
            <p:spPr>
              <a:xfrm>
                <a:off x="7243530" y="2276229"/>
                <a:ext cx="1612433" cy="357534"/>
              </a:xfrm>
              <a:prstGeom prst="rect">
                <a:avLst/>
              </a:prstGeom>
              <a:blipFill>
                <a:blip r:embed="rId7"/>
                <a:stretch>
                  <a:fillRect l="-2344" t="-3448" b="-13793"/>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64B71826-4D8E-6C11-3461-D7B03B806397}"/>
              </a:ext>
            </a:extLst>
          </p:cNvPr>
          <p:cNvCxnSpPr>
            <a:cxnSpLocks/>
          </p:cNvCxnSpPr>
          <p:nvPr/>
        </p:nvCxnSpPr>
        <p:spPr>
          <a:xfrm>
            <a:off x="5638302" y="2732104"/>
            <a:ext cx="3583" cy="4077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D541028D-22AD-1A1B-FBE8-EF625506CA53}"/>
                  </a:ext>
                </a:extLst>
              </p:cNvPr>
              <p:cNvSpPr/>
              <p:nvPr/>
            </p:nvSpPr>
            <p:spPr>
              <a:xfrm>
                <a:off x="8855963" y="2529616"/>
                <a:ext cx="2881845" cy="461334"/>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400" dirty="0"/>
                  <a:t>Se</a:t>
                </a:r>
                <a14:m>
                  <m:oMath xmlns:m="http://schemas.openxmlformats.org/officeDocument/2006/math">
                    <m:r>
                      <m:rPr>
                        <m:sty m:val="p"/>
                      </m:rPr>
                      <a:rPr lang="en-US" sz="1400" b="0" i="0" smtClean="0">
                        <a:latin typeface="Cambria Math" panose="02040503050406030204" pitchFamily="18" charset="0"/>
                      </a:rPr>
                      <m:t>t</m:t>
                    </m:r>
                    <m:r>
                      <a:rPr lang="en-US" sz="1400" b="0" i="1" smtClean="0">
                        <a:latin typeface="Cambria Math" panose="02040503050406030204" pitchFamily="18" charset="0"/>
                      </a:rPr>
                      <m:t> </m:t>
                    </m:r>
                    <m:r>
                      <a:rPr lang="en-US" sz="1400" b="0" i="1" smtClean="0">
                        <a:latin typeface="Cambria Math" panose="02040503050406030204" pitchFamily="18" charset="0"/>
                      </a:rPr>
                      <m:t>𝑣</m:t>
                    </m:r>
                  </m:oMath>
                </a14:m>
                <a:r>
                  <a:rPr lang="en-US" sz="1400" dirty="0"/>
                  <a:t> and </a:t>
                </a:r>
                <a14:m>
                  <m:oMath xmlns:m="http://schemas.openxmlformats.org/officeDocument/2006/math">
                    <m:r>
                      <a:rPr lang="en-US" sz="1400" i="1">
                        <a:latin typeface="Cambria Math" panose="02040503050406030204" pitchFamily="18" charset="0"/>
                      </a:rPr>
                      <m:t>𝑑</m:t>
                    </m:r>
                  </m:oMath>
                </a14:m>
                <a:r>
                  <a:rPr lang="en-US" sz="1400" dirty="0"/>
                  <a:t> to be </a:t>
                </a:r>
                <a:r>
                  <a:rPr lang="en-US" sz="1400" dirty="0" err="1"/>
                  <a:t>s.t.</a:t>
                </a:r>
                <a:r>
                  <a:rPr lang="en-US" sz="1400" dirty="0"/>
                  <a:t> </a:t>
                </a:r>
                <a14:m>
                  <m:oMath xmlns:m="http://schemas.openxmlformats.org/officeDocument/2006/math">
                    <m:r>
                      <a:rPr lang="en-US" sz="1400" i="1" dirty="0" smtClean="0">
                        <a:latin typeface="Cambria Math" panose="02040503050406030204" pitchFamily="18" charset="0"/>
                      </a:rPr>
                      <m:t>𝑛</m:t>
                    </m:r>
                    <m:r>
                      <a:rPr lang="en-US" sz="1400" i="1" dirty="0" smtClean="0">
                        <a:latin typeface="Cambria Math" panose="02040503050406030204" pitchFamily="18" charset="0"/>
                      </a:rPr>
                      <m:t>=</m:t>
                    </m:r>
                    <m:d>
                      <m:dPr>
                        <m:ctrlPr>
                          <a:rPr lang="en-US" sz="1400" i="1" dirty="0" smtClean="0">
                            <a:latin typeface="Cambria Math" panose="02040503050406030204" pitchFamily="18" charset="0"/>
                          </a:rPr>
                        </m:ctrlPr>
                      </m:dPr>
                      <m:e>
                        <m:m>
                          <m:mPr>
                            <m:mcs>
                              <m:mc>
                                <m:mcPr>
                                  <m:count m:val="1"/>
                                  <m:mcJc m:val="center"/>
                                </m:mcPr>
                              </m:mc>
                            </m:mcs>
                            <m:ctrlPr>
                              <a:rPr lang="en-US" sz="1400" i="1" dirty="0" smtClean="0">
                                <a:latin typeface="Cambria Math" panose="02040503050406030204" pitchFamily="18" charset="0"/>
                              </a:rPr>
                            </m:ctrlPr>
                          </m:mPr>
                          <m:mr>
                            <m:e>
                              <m:r>
                                <m:rPr>
                                  <m:brk m:alnAt="7"/>
                                </m:rPr>
                                <a:rPr lang="en-US" sz="1400" b="0" i="1" dirty="0" smtClean="0">
                                  <a:latin typeface="Cambria Math" panose="02040503050406030204" pitchFamily="18" charset="0"/>
                                </a:rPr>
                                <m:t>𝑣</m:t>
                              </m:r>
                              <m:r>
                                <a:rPr lang="en-US" sz="1400" b="0" i="1" dirty="0" smtClean="0">
                                  <a:latin typeface="Cambria Math" panose="02040503050406030204" pitchFamily="18" charset="0"/>
                                </a:rPr>
                                <m:t>+</m:t>
                              </m:r>
                              <m:r>
                                <a:rPr lang="en-US" sz="1400" b="0" i="1" dirty="0" smtClean="0">
                                  <a:latin typeface="Cambria Math" panose="02040503050406030204" pitchFamily="18" charset="0"/>
                                </a:rPr>
                                <m:t>𝑑</m:t>
                              </m:r>
                            </m:e>
                          </m:mr>
                          <m:mr>
                            <m:e>
                              <m:r>
                                <a:rPr lang="en-US" sz="1400" b="0" i="1" dirty="0" smtClean="0">
                                  <a:latin typeface="Cambria Math" panose="02040503050406030204" pitchFamily="18" charset="0"/>
                                </a:rPr>
                                <m:t>𝑣</m:t>
                              </m:r>
                            </m:e>
                          </m:mr>
                        </m:m>
                      </m:e>
                    </m:d>
                  </m:oMath>
                </a14:m>
                <a:r>
                  <a:rPr lang="en-US" sz="1400" dirty="0"/>
                  <a:t>.</a:t>
                </a:r>
              </a:p>
            </p:txBody>
          </p:sp>
        </mc:Choice>
        <mc:Fallback xmlns="">
          <p:sp>
            <p:nvSpPr>
              <p:cNvPr id="17" name="Rounded Rectangle 16">
                <a:extLst>
                  <a:ext uri="{FF2B5EF4-FFF2-40B4-BE49-F238E27FC236}">
                    <a16:creationId xmlns:a16="http://schemas.microsoft.com/office/drawing/2014/main" id="{D541028D-22AD-1A1B-FBE8-EF625506CA53}"/>
                  </a:ext>
                </a:extLst>
              </p:cNvPr>
              <p:cNvSpPr>
                <a:spLocks noRot="1" noChangeAspect="1" noMove="1" noResize="1" noEditPoints="1" noAdjustHandles="1" noChangeArrowheads="1" noChangeShapeType="1" noTextEdit="1"/>
              </p:cNvSpPr>
              <p:nvPr/>
            </p:nvSpPr>
            <p:spPr>
              <a:xfrm>
                <a:off x="8855963" y="2529616"/>
                <a:ext cx="2881845" cy="461334"/>
              </a:xfrm>
              <a:prstGeom prst="round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8410E983-70F7-9D81-D234-866DF8475D4A}"/>
                  </a:ext>
                </a:extLst>
              </p:cNvPr>
              <p:cNvSpPr txBox="1">
                <a:spLocks/>
              </p:cNvSpPr>
              <p:nvPr/>
            </p:nvSpPr>
            <p:spPr>
              <a:xfrm>
                <a:off x="8814421" y="3665502"/>
                <a:ext cx="3242676" cy="44747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a:rPr lang="en-US" sz="1400" b="1" i="1" smtClean="0">
                        <a:latin typeface="Cambria Math" panose="02040503050406030204" pitchFamily="18" charset="0"/>
                      </a:rPr>
                      <m:t>𝑪</m:t>
                    </m:r>
                    <m:r>
                      <a:rPr lang="en-US" sz="1400" i="1" baseline="-25000">
                        <a:latin typeface="Cambria Math" panose="02040503050406030204" pitchFamily="18" charset="0"/>
                      </a:rPr>
                      <m:t>1</m:t>
                    </m:r>
                    <m:r>
                      <a:rPr lang="en-US" sz="1400">
                        <a:latin typeface="Cambria Math" panose="02040503050406030204" pitchFamily="18" charset="0"/>
                      </a:rPr>
                      <m:t>,</m:t>
                    </m:r>
                    <m:r>
                      <a:rPr lang="en-US" sz="1400" b="1" i="1">
                        <a:latin typeface="Cambria Math" panose="02040503050406030204" pitchFamily="18" charset="0"/>
                      </a:rPr>
                      <m:t>𝑪</m:t>
                    </m:r>
                    <m:r>
                      <a:rPr lang="en-US" sz="1400" i="1" baseline="-25000">
                        <a:latin typeface="Cambria Math" panose="02040503050406030204" pitchFamily="18" charset="0"/>
                      </a:rPr>
                      <m:t>2</m:t>
                    </m:r>
                  </m:oMath>
                </a14:m>
                <a:r>
                  <a:rPr lang="en-US" sz="1400" dirty="0"/>
                  <a:t>,…, </a:t>
                </a:r>
                <a14:m>
                  <m:oMath xmlns:m="http://schemas.openxmlformats.org/officeDocument/2006/math">
                    <m:r>
                      <a:rPr lang="en-US" sz="1400" b="1" i="1">
                        <a:latin typeface="Cambria Math" panose="02040503050406030204" pitchFamily="18" charset="0"/>
                      </a:rPr>
                      <m:t>𝑪</m:t>
                    </m:r>
                    <m:r>
                      <a:rPr lang="en-US" sz="1400" i="1" baseline="-25000">
                        <a:latin typeface="Cambria Math" panose="02040503050406030204" pitchFamily="18" charset="0"/>
                      </a:rPr>
                      <m:t>𝑛</m:t>
                    </m:r>
                    <m:r>
                      <a:rPr lang="en-US" sz="1400" b="1" i="1">
                        <a:latin typeface="Cambria Math" panose="02040503050406030204" pitchFamily="18" charset="0"/>
                        <a:ea typeface="Cambria Math" panose="02040503050406030204" pitchFamily="18" charset="0"/>
                      </a:rPr>
                      <m:t>∈</m:t>
                    </m:r>
                    <m:sSubSup>
                      <m:sSubSupPr>
                        <m:ctrlPr>
                          <a:rPr lang="en-US" sz="1400" i="1">
                            <a:latin typeface="Cambria Math" panose="02040503050406030204" pitchFamily="18" charset="0"/>
                            <a:ea typeface="Cambria Math" panose="02040503050406030204" pitchFamily="18" charset="0"/>
                          </a:rPr>
                        </m:ctrlPr>
                      </m:sSubSupPr>
                      <m:e>
                        <m:r>
                          <a:rPr lang="en-US" sz="1400" b="1" i="1">
                            <a:latin typeface="Cambria Math" panose="02040503050406030204" pitchFamily="18" charset="0"/>
                            <a:ea typeface="Cambria Math" panose="02040503050406030204" pitchFamily="18" charset="0"/>
                          </a:rPr>
                          <m:t>𝑭</m:t>
                        </m:r>
                      </m:e>
                      <m:sub>
                        <m:r>
                          <a:rPr lang="en-US" sz="1400" i="1">
                            <a:latin typeface="Cambria Math" panose="02040503050406030204" pitchFamily="18" charset="0"/>
                            <a:ea typeface="Cambria Math" panose="02040503050406030204" pitchFamily="18" charset="0"/>
                          </a:rPr>
                          <m:t>𝑞</m:t>
                        </m:r>
                      </m:sub>
                      <m:sup>
                        <m:r>
                          <a:rPr lang="en-US" sz="1400" i="1">
                            <a:latin typeface="Cambria Math" panose="02040503050406030204" pitchFamily="18" charset="0"/>
                            <a:ea typeface="Cambria Math" panose="02040503050406030204" pitchFamily="18" charset="0"/>
                          </a:rPr>
                          <m:t>𝑣</m:t>
                        </m:r>
                      </m:sup>
                    </m:sSubSup>
                  </m:oMath>
                </a14:m>
                <a:r>
                  <a:rPr lang="en-US" sz="1400" dirty="0"/>
                  <a:t> are distinct fixed vectors that form a full-rank linear system.</a:t>
                </a:r>
              </a:p>
            </p:txBody>
          </p:sp>
        </mc:Choice>
        <mc:Fallback xmlns="">
          <p:sp>
            <p:nvSpPr>
              <p:cNvPr id="25" name="Content Placeholder 2">
                <a:extLst>
                  <a:ext uri="{FF2B5EF4-FFF2-40B4-BE49-F238E27FC236}">
                    <a16:creationId xmlns:a16="http://schemas.microsoft.com/office/drawing/2014/main" id="{8410E983-70F7-9D81-D234-866DF8475D4A}"/>
                  </a:ext>
                </a:extLst>
              </p:cNvPr>
              <p:cNvSpPr txBox="1">
                <a:spLocks noRot="1" noChangeAspect="1" noMove="1" noResize="1" noEditPoints="1" noAdjustHandles="1" noChangeArrowheads="1" noChangeShapeType="1" noTextEdit="1"/>
              </p:cNvSpPr>
              <p:nvPr/>
            </p:nvSpPr>
            <p:spPr>
              <a:xfrm>
                <a:off x="8814421" y="3665502"/>
                <a:ext cx="3242676" cy="447470"/>
              </a:xfrm>
              <a:prstGeom prst="rect">
                <a:avLst/>
              </a:prstGeom>
              <a:blipFill>
                <a:blip r:embed="rId10"/>
                <a:stretch>
                  <a:fillRect l="-389" t="-5405" r="-389" b="-243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ounded Rectangle 26">
                <a:extLst>
                  <a:ext uri="{FF2B5EF4-FFF2-40B4-BE49-F238E27FC236}">
                    <a16:creationId xmlns:a16="http://schemas.microsoft.com/office/drawing/2014/main" id="{23C55D73-76AE-F237-7A98-60F36FACA337}"/>
                  </a:ext>
                </a:extLst>
              </p:cNvPr>
              <p:cNvSpPr/>
              <p:nvPr/>
            </p:nvSpPr>
            <p:spPr>
              <a:xfrm>
                <a:off x="9443078" y="4998154"/>
                <a:ext cx="1113319" cy="37599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𝑁</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𝑞</m:t>
                          </m:r>
                        </m:e>
                        <m:sup>
                          <m:r>
                            <a:rPr lang="en-US" sz="1400" b="0" i="1" smtClean="0">
                              <a:latin typeface="Cambria Math" panose="02040503050406030204" pitchFamily="18" charset="0"/>
                            </a:rPr>
                            <m:t>𝑣</m:t>
                          </m:r>
                        </m:sup>
                      </m:sSup>
                    </m:oMath>
                  </m:oMathPara>
                </a14:m>
                <a:endParaRPr lang="en-US" sz="1400" baseline="30000" dirty="0"/>
              </a:p>
            </p:txBody>
          </p:sp>
        </mc:Choice>
        <mc:Fallback xmlns="">
          <p:sp>
            <p:nvSpPr>
              <p:cNvPr id="27" name="Rounded Rectangle 26">
                <a:extLst>
                  <a:ext uri="{FF2B5EF4-FFF2-40B4-BE49-F238E27FC236}">
                    <a16:creationId xmlns:a16="http://schemas.microsoft.com/office/drawing/2014/main" id="{23C55D73-76AE-F237-7A98-60F36FACA337}"/>
                  </a:ext>
                </a:extLst>
              </p:cNvPr>
              <p:cNvSpPr>
                <a:spLocks noRot="1" noChangeAspect="1" noMove="1" noResize="1" noEditPoints="1" noAdjustHandles="1" noChangeArrowheads="1" noChangeShapeType="1" noTextEdit="1"/>
              </p:cNvSpPr>
              <p:nvPr/>
            </p:nvSpPr>
            <p:spPr>
              <a:xfrm>
                <a:off x="9443078" y="4998154"/>
                <a:ext cx="1113319" cy="375990"/>
              </a:xfrm>
              <a:prstGeom prst="roundRect">
                <a:avLst/>
              </a:prstGeom>
              <a:blipFill>
                <a:blip r:embed="rId11"/>
                <a:stretch>
                  <a:fillRect/>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8AB6E37A-898D-94F9-8F54-32B0DB4913A1}"/>
              </a:ext>
            </a:extLst>
          </p:cNvPr>
          <p:cNvGrpSpPr/>
          <p:nvPr/>
        </p:nvGrpSpPr>
        <p:grpSpPr>
          <a:xfrm>
            <a:off x="2417674" y="3061642"/>
            <a:ext cx="6438289" cy="1485644"/>
            <a:chOff x="2417674" y="3061642"/>
            <a:chExt cx="6438289" cy="1485644"/>
          </a:xfrm>
        </p:grpSpPr>
        <p:cxnSp>
          <p:nvCxnSpPr>
            <p:cNvPr id="11" name="Straight Connector 10">
              <a:extLst>
                <a:ext uri="{FF2B5EF4-FFF2-40B4-BE49-F238E27FC236}">
                  <a16:creationId xmlns:a16="http://schemas.microsoft.com/office/drawing/2014/main" id="{1C34D9B3-50B4-A10C-224E-7AC22C5631FA}"/>
                </a:ext>
              </a:extLst>
            </p:cNvPr>
            <p:cNvCxnSpPr>
              <a:cxnSpLocks/>
            </p:cNvCxnSpPr>
            <p:nvPr/>
          </p:nvCxnSpPr>
          <p:spPr>
            <a:xfrm>
              <a:off x="2420641" y="3061642"/>
              <a:ext cx="0" cy="1485644"/>
            </a:xfrm>
            <a:prstGeom prst="line">
              <a:avLst/>
            </a:prstGeom>
            <a:ln w="12700">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629AF2F4-B485-990D-849C-F8174D093256}"/>
                </a:ext>
              </a:extLst>
            </p:cNvPr>
            <p:cNvCxnSpPr>
              <a:cxnSpLocks/>
            </p:cNvCxnSpPr>
            <p:nvPr/>
          </p:nvCxnSpPr>
          <p:spPr>
            <a:xfrm flipH="1">
              <a:off x="2417674" y="4547286"/>
              <a:ext cx="6438289" cy="0"/>
            </a:xfrm>
            <a:prstGeom prst="line">
              <a:avLst/>
            </a:prstGeom>
            <a:ln w="12700">
              <a:headEnd type="arrow" w="med" len="med"/>
              <a:tailEnd type="none" w="med" len="med"/>
            </a:ln>
          </p:spPr>
          <p:style>
            <a:lnRef idx="1">
              <a:schemeClr val="dk1"/>
            </a:lnRef>
            <a:fillRef idx="0">
              <a:schemeClr val="dk1"/>
            </a:fillRef>
            <a:effectRef idx="0">
              <a:schemeClr val="dk1"/>
            </a:effectRef>
            <a:fontRef idx="minor">
              <a:schemeClr val="tx1"/>
            </a:fontRef>
          </p:style>
        </p:cxnSp>
      </p:grpSp>
      <p:sp>
        <p:nvSpPr>
          <p:cNvPr id="39" name="Freeform 38">
            <a:extLst>
              <a:ext uri="{FF2B5EF4-FFF2-40B4-BE49-F238E27FC236}">
                <a16:creationId xmlns:a16="http://schemas.microsoft.com/office/drawing/2014/main" id="{3B1CE7FB-C317-506C-F50F-DEFF57DDCF4D}"/>
              </a:ext>
            </a:extLst>
          </p:cNvPr>
          <p:cNvSpPr/>
          <p:nvPr/>
        </p:nvSpPr>
        <p:spPr>
          <a:xfrm>
            <a:off x="2417674" y="3267543"/>
            <a:ext cx="6225436" cy="1134352"/>
          </a:xfrm>
          <a:custGeom>
            <a:avLst/>
            <a:gdLst>
              <a:gd name="connsiteX0" fmla="*/ 0 w 6225436"/>
              <a:gd name="connsiteY0" fmla="*/ 913941 h 1134352"/>
              <a:gd name="connsiteX1" fmla="*/ 864296 w 6225436"/>
              <a:gd name="connsiteY1" fmla="*/ 37119 h 1134352"/>
              <a:gd name="connsiteX2" fmla="*/ 1678488 w 6225436"/>
              <a:gd name="connsiteY2" fmla="*/ 450478 h 1134352"/>
              <a:gd name="connsiteX3" fmla="*/ 2555310 w 6225436"/>
              <a:gd name="connsiteY3" fmla="*/ 12067 h 1134352"/>
              <a:gd name="connsiteX4" fmla="*/ 3331924 w 6225436"/>
              <a:gd name="connsiteY4" fmla="*/ 1039201 h 1134352"/>
              <a:gd name="connsiteX5" fmla="*/ 3958225 w 6225436"/>
              <a:gd name="connsiteY5" fmla="*/ 776154 h 1134352"/>
              <a:gd name="connsiteX6" fmla="*/ 4409162 w 6225436"/>
              <a:gd name="connsiteY6" fmla="*/ 1126883 h 1134352"/>
              <a:gd name="connsiteX7" fmla="*/ 5010411 w 6225436"/>
              <a:gd name="connsiteY7" fmla="*/ 375321 h 1134352"/>
              <a:gd name="connsiteX8" fmla="*/ 5661765 w 6225436"/>
              <a:gd name="connsiteY8" fmla="*/ 1089305 h 1134352"/>
              <a:gd name="connsiteX9" fmla="*/ 6225436 w 6225436"/>
              <a:gd name="connsiteY9" fmla="*/ 964045 h 113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5436" h="1134352">
                <a:moveTo>
                  <a:pt x="0" y="913941"/>
                </a:moveTo>
                <a:cubicBezTo>
                  <a:pt x="292274" y="514152"/>
                  <a:pt x="584548" y="114363"/>
                  <a:pt x="864296" y="37119"/>
                </a:cubicBezTo>
                <a:cubicBezTo>
                  <a:pt x="1144044" y="-40125"/>
                  <a:pt x="1396652" y="454653"/>
                  <a:pt x="1678488" y="450478"/>
                </a:cubicBezTo>
                <a:cubicBezTo>
                  <a:pt x="1960324" y="446303"/>
                  <a:pt x="2279737" y="-86054"/>
                  <a:pt x="2555310" y="12067"/>
                </a:cubicBezTo>
                <a:cubicBezTo>
                  <a:pt x="2830883" y="110187"/>
                  <a:pt x="3098105" y="911853"/>
                  <a:pt x="3331924" y="1039201"/>
                </a:cubicBezTo>
                <a:cubicBezTo>
                  <a:pt x="3565743" y="1166549"/>
                  <a:pt x="3778685" y="761540"/>
                  <a:pt x="3958225" y="776154"/>
                </a:cubicBezTo>
                <a:cubicBezTo>
                  <a:pt x="4137765" y="790768"/>
                  <a:pt x="4233798" y="1193688"/>
                  <a:pt x="4409162" y="1126883"/>
                </a:cubicBezTo>
                <a:cubicBezTo>
                  <a:pt x="4584526" y="1060078"/>
                  <a:pt x="4801644" y="381584"/>
                  <a:pt x="5010411" y="375321"/>
                </a:cubicBezTo>
                <a:cubicBezTo>
                  <a:pt x="5219178" y="369058"/>
                  <a:pt x="5459261" y="991184"/>
                  <a:pt x="5661765" y="1089305"/>
                </a:cubicBezTo>
                <a:cubicBezTo>
                  <a:pt x="5864269" y="1187426"/>
                  <a:pt x="6144017" y="1012062"/>
                  <a:pt x="6225436" y="964045"/>
                </a:cubicBez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44" name="Oval 43">
            <a:extLst>
              <a:ext uri="{FF2B5EF4-FFF2-40B4-BE49-F238E27FC236}">
                <a16:creationId xmlns:a16="http://schemas.microsoft.com/office/drawing/2014/main" id="{2A366760-FF90-9AC2-8788-29B2F4A044FD}"/>
              </a:ext>
            </a:extLst>
          </p:cNvPr>
          <p:cNvSpPr/>
          <p:nvPr/>
        </p:nvSpPr>
        <p:spPr>
          <a:xfrm>
            <a:off x="2618223" y="3797918"/>
            <a:ext cx="100263" cy="113840"/>
          </a:xfrm>
          <a:prstGeom prst="ellipse">
            <a:avLst/>
          </a:prstGeom>
          <a:solidFill>
            <a:schemeClr val="accent6">
              <a:lumMod val="75000"/>
            </a:schemeClr>
          </a:solidFill>
          <a:ln>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F3EDFBE2-9E53-FA4F-8CA3-91FB5DEBB125}"/>
              </a:ext>
            </a:extLst>
          </p:cNvPr>
          <p:cNvCxnSpPr>
            <a:stCxn id="44" idx="4"/>
          </p:cNvCxnSpPr>
          <p:nvPr/>
        </p:nvCxnSpPr>
        <p:spPr>
          <a:xfrm flipH="1">
            <a:off x="2668354" y="3911758"/>
            <a:ext cx="1" cy="635528"/>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03EF5BBD-64B1-5F07-45C4-978D299F312C}"/>
              </a:ext>
            </a:extLst>
          </p:cNvPr>
          <p:cNvCxnSpPr>
            <a:cxnSpLocks/>
            <a:endCxn id="62" idx="0"/>
          </p:cNvCxnSpPr>
          <p:nvPr/>
        </p:nvCxnSpPr>
        <p:spPr>
          <a:xfrm>
            <a:off x="3453143" y="3304662"/>
            <a:ext cx="19111" cy="1245934"/>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4CF450F8-1062-848B-24F2-D634F3D2E168}"/>
              </a:ext>
            </a:extLst>
          </p:cNvPr>
          <p:cNvCxnSpPr>
            <a:cxnSpLocks/>
            <a:stCxn id="57" idx="4"/>
          </p:cNvCxnSpPr>
          <p:nvPr/>
        </p:nvCxnSpPr>
        <p:spPr>
          <a:xfrm>
            <a:off x="4400958" y="3615957"/>
            <a:ext cx="0" cy="93255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D2A5A4DD-1E45-0C18-751D-8F5037648168}"/>
              </a:ext>
            </a:extLst>
          </p:cNvPr>
          <p:cNvCxnSpPr>
            <a:cxnSpLocks/>
          </p:cNvCxnSpPr>
          <p:nvPr/>
        </p:nvCxnSpPr>
        <p:spPr>
          <a:xfrm>
            <a:off x="5825597" y="4323889"/>
            <a:ext cx="0" cy="223397"/>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56" name="Oval 55">
            <a:extLst>
              <a:ext uri="{FF2B5EF4-FFF2-40B4-BE49-F238E27FC236}">
                <a16:creationId xmlns:a16="http://schemas.microsoft.com/office/drawing/2014/main" id="{1B5DB02C-981B-1805-A734-8D2E64667DA0}"/>
              </a:ext>
            </a:extLst>
          </p:cNvPr>
          <p:cNvSpPr/>
          <p:nvPr/>
        </p:nvSpPr>
        <p:spPr>
          <a:xfrm>
            <a:off x="3398996" y="3286677"/>
            <a:ext cx="100263" cy="113840"/>
          </a:xfrm>
          <a:prstGeom prst="ellipse">
            <a:avLst/>
          </a:prstGeom>
          <a:solidFill>
            <a:schemeClr val="accent6">
              <a:lumMod val="75000"/>
            </a:schemeClr>
          </a:solidFill>
          <a:ln>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58C3498-ECD5-4FDF-0D47-42D6276999E9}"/>
              </a:ext>
            </a:extLst>
          </p:cNvPr>
          <p:cNvSpPr/>
          <p:nvPr/>
        </p:nvSpPr>
        <p:spPr>
          <a:xfrm>
            <a:off x="4350826" y="3502117"/>
            <a:ext cx="100263" cy="113840"/>
          </a:xfrm>
          <a:prstGeom prst="ellipse">
            <a:avLst/>
          </a:prstGeom>
          <a:solidFill>
            <a:schemeClr val="accent6">
              <a:lumMod val="75000"/>
            </a:schemeClr>
          </a:solidFill>
          <a:ln>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9158DEB4-564B-126D-8EA6-C727E942A67A}"/>
              </a:ext>
            </a:extLst>
          </p:cNvPr>
          <p:cNvSpPr/>
          <p:nvPr/>
        </p:nvSpPr>
        <p:spPr>
          <a:xfrm>
            <a:off x="5777847" y="4288056"/>
            <a:ext cx="100263" cy="113840"/>
          </a:xfrm>
          <a:prstGeom prst="ellipse">
            <a:avLst/>
          </a:prstGeom>
          <a:solidFill>
            <a:schemeClr val="accent6">
              <a:lumMod val="75000"/>
            </a:schemeClr>
          </a:solidFill>
          <a:ln>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104F9906-2918-F71B-726B-92888B64663E}"/>
              </a:ext>
            </a:extLst>
          </p:cNvPr>
          <p:cNvSpPr txBox="1"/>
          <p:nvPr/>
        </p:nvSpPr>
        <p:spPr>
          <a:xfrm>
            <a:off x="3544667" y="3820570"/>
            <a:ext cx="343364" cy="369332"/>
          </a:xfrm>
          <a:prstGeom prst="rect">
            <a:avLst/>
          </a:prstGeom>
          <a:noFill/>
        </p:spPr>
        <p:txBody>
          <a:bodyPr wrap="none" rtlCol="0">
            <a:spAutoFit/>
          </a:bodyPr>
          <a:lstStyle/>
          <a:p>
            <a:r>
              <a:rPr lang="en-US" dirty="0"/>
              <a:t>…</a:t>
            </a:r>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E4BA30D8-5DB8-72F1-86B8-817C84622F74}"/>
                  </a:ext>
                </a:extLst>
              </p:cNvPr>
              <p:cNvSpPr txBox="1"/>
              <p:nvPr/>
            </p:nvSpPr>
            <p:spPr>
              <a:xfrm>
                <a:off x="2467017" y="4524552"/>
                <a:ext cx="40267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a:latin typeface="Cambria Math" panose="02040503050406030204" pitchFamily="18" charset="0"/>
                        </a:rPr>
                        <m:t>𝑪</m:t>
                      </m:r>
                      <m:r>
                        <a:rPr lang="en-US" sz="1400" i="1" baseline="-25000">
                          <a:latin typeface="Cambria Math" panose="02040503050406030204" pitchFamily="18" charset="0"/>
                        </a:rPr>
                        <m:t>1</m:t>
                      </m:r>
                    </m:oMath>
                  </m:oMathPara>
                </a14:m>
                <a:endParaRPr lang="en-US" sz="1400" dirty="0"/>
              </a:p>
            </p:txBody>
          </p:sp>
        </mc:Choice>
        <mc:Fallback xmlns="">
          <p:sp>
            <p:nvSpPr>
              <p:cNvPr id="61" name="TextBox 60">
                <a:extLst>
                  <a:ext uri="{FF2B5EF4-FFF2-40B4-BE49-F238E27FC236}">
                    <a16:creationId xmlns:a16="http://schemas.microsoft.com/office/drawing/2014/main" id="{E4BA30D8-5DB8-72F1-86B8-817C84622F74}"/>
                  </a:ext>
                </a:extLst>
              </p:cNvPr>
              <p:cNvSpPr txBox="1">
                <a:spLocks noRot="1" noChangeAspect="1" noMove="1" noResize="1" noEditPoints="1" noAdjustHandles="1" noChangeArrowheads="1" noChangeShapeType="1" noTextEdit="1"/>
              </p:cNvSpPr>
              <p:nvPr/>
            </p:nvSpPr>
            <p:spPr>
              <a:xfrm>
                <a:off x="2467017" y="4524552"/>
                <a:ext cx="402674" cy="30777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65054301-F50A-7611-92CF-863756690FB7}"/>
                  </a:ext>
                </a:extLst>
              </p:cNvPr>
              <p:cNvSpPr txBox="1"/>
              <p:nvPr/>
            </p:nvSpPr>
            <p:spPr>
              <a:xfrm>
                <a:off x="3270917" y="4550596"/>
                <a:ext cx="40267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𝑪</m:t>
                      </m:r>
                      <m:r>
                        <a:rPr lang="en-US" sz="1400" b="0" i="1" baseline="-25000" smtClean="0">
                          <a:latin typeface="Cambria Math" panose="02040503050406030204" pitchFamily="18" charset="0"/>
                        </a:rPr>
                        <m:t>2</m:t>
                      </m:r>
                    </m:oMath>
                  </m:oMathPara>
                </a14:m>
                <a:endParaRPr lang="en-US" sz="1400" dirty="0"/>
              </a:p>
            </p:txBody>
          </p:sp>
        </mc:Choice>
        <mc:Fallback xmlns="">
          <p:sp>
            <p:nvSpPr>
              <p:cNvPr id="62" name="TextBox 61">
                <a:extLst>
                  <a:ext uri="{FF2B5EF4-FFF2-40B4-BE49-F238E27FC236}">
                    <a16:creationId xmlns:a16="http://schemas.microsoft.com/office/drawing/2014/main" id="{65054301-F50A-7611-92CF-863756690FB7}"/>
                  </a:ext>
                </a:extLst>
              </p:cNvPr>
              <p:cNvSpPr txBox="1">
                <a:spLocks noRot="1" noChangeAspect="1" noMove="1" noResize="1" noEditPoints="1" noAdjustHandles="1" noChangeArrowheads="1" noChangeShapeType="1" noTextEdit="1"/>
              </p:cNvSpPr>
              <p:nvPr/>
            </p:nvSpPr>
            <p:spPr>
              <a:xfrm>
                <a:off x="3270917" y="4550596"/>
                <a:ext cx="402674" cy="30777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FFE753F6-2C63-BA38-938C-25E0ABB7D272}"/>
                  </a:ext>
                </a:extLst>
              </p:cNvPr>
              <p:cNvSpPr txBox="1"/>
              <p:nvPr/>
            </p:nvSpPr>
            <p:spPr>
              <a:xfrm>
                <a:off x="4195292" y="4537881"/>
                <a:ext cx="38113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𝑪</m:t>
                      </m:r>
                      <m:r>
                        <a:rPr lang="en-US" sz="1400" b="0" i="1" baseline="-25000" smtClean="0">
                          <a:latin typeface="Cambria Math" panose="02040503050406030204" pitchFamily="18" charset="0"/>
                        </a:rPr>
                        <m:t>𝑖</m:t>
                      </m:r>
                    </m:oMath>
                  </m:oMathPara>
                </a14:m>
                <a:endParaRPr lang="en-US" sz="1400" dirty="0"/>
              </a:p>
            </p:txBody>
          </p:sp>
        </mc:Choice>
        <mc:Fallback xmlns="">
          <p:sp>
            <p:nvSpPr>
              <p:cNvPr id="63" name="TextBox 62">
                <a:extLst>
                  <a:ext uri="{FF2B5EF4-FFF2-40B4-BE49-F238E27FC236}">
                    <a16:creationId xmlns:a16="http://schemas.microsoft.com/office/drawing/2014/main" id="{FFE753F6-2C63-BA38-938C-25E0ABB7D272}"/>
                  </a:ext>
                </a:extLst>
              </p:cNvPr>
              <p:cNvSpPr txBox="1">
                <a:spLocks noRot="1" noChangeAspect="1" noMove="1" noResize="1" noEditPoints="1" noAdjustHandles="1" noChangeArrowheads="1" noChangeShapeType="1" noTextEdit="1"/>
              </p:cNvSpPr>
              <p:nvPr/>
            </p:nvSpPr>
            <p:spPr>
              <a:xfrm>
                <a:off x="4195292" y="4537881"/>
                <a:ext cx="381130" cy="307777"/>
              </a:xfrm>
              <a:prstGeom prst="rect">
                <a:avLst/>
              </a:prstGeom>
              <a:blipFill>
                <a:blip r:embed="rId14"/>
                <a:stretch>
                  <a:fillRect/>
                </a:stretch>
              </a:blipFill>
            </p:spPr>
            <p:txBody>
              <a:bodyPr/>
              <a:lstStyle/>
              <a:p>
                <a:r>
                  <a:rPr lang="en-US">
                    <a:noFill/>
                  </a:rPr>
                  <a:t> </a:t>
                </a:r>
              </a:p>
            </p:txBody>
          </p:sp>
        </mc:Fallback>
      </mc:AlternateContent>
      <p:sp>
        <p:nvSpPr>
          <p:cNvPr id="65" name="TextBox 64">
            <a:extLst>
              <a:ext uri="{FF2B5EF4-FFF2-40B4-BE49-F238E27FC236}">
                <a16:creationId xmlns:a16="http://schemas.microsoft.com/office/drawing/2014/main" id="{9C5EAD5D-C75C-A9C8-DC90-BA4A712221B6}"/>
              </a:ext>
            </a:extLst>
          </p:cNvPr>
          <p:cNvSpPr txBox="1"/>
          <p:nvPr/>
        </p:nvSpPr>
        <p:spPr>
          <a:xfrm>
            <a:off x="4638044" y="3820570"/>
            <a:ext cx="343364" cy="369332"/>
          </a:xfrm>
          <a:prstGeom prst="rect">
            <a:avLst/>
          </a:prstGeom>
          <a:noFill/>
        </p:spPr>
        <p:txBody>
          <a:bodyPr wrap="none" rtlCol="0">
            <a:spAutoFit/>
          </a:bodyPr>
          <a:lstStyle/>
          <a:p>
            <a:r>
              <a:rPr lang="en-US" dirty="0"/>
              <a:t>…</a:t>
            </a:r>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51442847-A0CB-A548-C1CB-91763BB557E4}"/>
                  </a:ext>
                </a:extLst>
              </p:cNvPr>
              <p:cNvSpPr txBox="1"/>
              <p:nvPr/>
            </p:nvSpPr>
            <p:spPr>
              <a:xfrm>
                <a:off x="5635032" y="4541326"/>
                <a:ext cx="40895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𝑪</m:t>
                      </m:r>
                      <m:r>
                        <a:rPr lang="en-US" sz="1400" b="0" i="1" baseline="-25000" smtClean="0">
                          <a:latin typeface="Cambria Math" panose="02040503050406030204" pitchFamily="18" charset="0"/>
                        </a:rPr>
                        <m:t>𝑛</m:t>
                      </m:r>
                    </m:oMath>
                  </m:oMathPara>
                </a14:m>
                <a:endParaRPr lang="en-US" sz="1400" dirty="0"/>
              </a:p>
            </p:txBody>
          </p:sp>
        </mc:Choice>
        <mc:Fallback xmlns="">
          <p:sp>
            <p:nvSpPr>
              <p:cNvPr id="67" name="TextBox 66">
                <a:extLst>
                  <a:ext uri="{FF2B5EF4-FFF2-40B4-BE49-F238E27FC236}">
                    <a16:creationId xmlns:a16="http://schemas.microsoft.com/office/drawing/2014/main" id="{51442847-A0CB-A548-C1CB-91763BB557E4}"/>
                  </a:ext>
                </a:extLst>
              </p:cNvPr>
              <p:cNvSpPr txBox="1">
                <a:spLocks noRot="1" noChangeAspect="1" noMove="1" noResize="1" noEditPoints="1" noAdjustHandles="1" noChangeArrowheads="1" noChangeShapeType="1" noTextEdit="1"/>
              </p:cNvSpPr>
              <p:nvPr/>
            </p:nvSpPr>
            <p:spPr>
              <a:xfrm>
                <a:off x="5635032" y="4541326"/>
                <a:ext cx="408958" cy="30777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B6EB5A32-3F84-5CA7-3DCA-44D3ECB6248A}"/>
                  </a:ext>
                </a:extLst>
              </p:cNvPr>
              <p:cNvSpPr txBox="1"/>
              <p:nvPr/>
            </p:nvSpPr>
            <p:spPr>
              <a:xfrm>
                <a:off x="8855963" y="4211918"/>
                <a:ext cx="3130036" cy="307777"/>
              </a:xfrm>
              <a:prstGeom prst="rect">
                <a:avLst/>
              </a:prstGeom>
              <a:noFill/>
            </p:spPr>
            <p:txBody>
              <a:bodyPr wrap="square">
                <a:spAutoFit/>
              </a:bodyPr>
              <a:lstStyle/>
              <a:p>
                <a:r>
                  <a:rPr lang="en-US" sz="1400" dirty="0"/>
                  <a:t>Setting </a:t>
                </a:r>
                <a14:m>
                  <m:oMath xmlns:m="http://schemas.openxmlformats.org/officeDocument/2006/math">
                    <m:r>
                      <a:rPr lang="en-US" sz="1400" i="1" dirty="0" smtClean="0">
                        <a:latin typeface="Cambria Math" panose="02040503050406030204" pitchFamily="18" charset="0"/>
                      </a:rPr>
                      <m:t>𝑝</m:t>
                    </m:r>
                    <m:d>
                      <m:dPr>
                        <m:ctrlPr>
                          <a:rPr lang="en-US" sz="1400" b="0" i="1" dirty="0" smtClean="0">
                            <a:latin typeface="Cambria Math" panose="02040503050406030204" pitchFamily="18" charset="0"/>
                          </a:rPr>
                        </m:ctrlPr>
                      </m:dPr>
                      <m:e>
                        <m:r>
                          <a:rPr lang="en-US" sz="1400" b="1" i="1">
                            <a:latin typeface="Cambria Math" panose="02040503050406030204" pitchFamily="18" charset="0"/>
                          </a:rPr>
                          <m:t>𝑪</m:t>
                        </m:r>
                        <m:r>
                          <a:rPr lang="en-US" sz="1400" b="0" i="1" baseline="-25000" smtClean="0">
                            <a:latin typeface="Cambria Math" panose="02040503050406030204" pitchFamily="18" charset="0"/>
                          </a:rPr>
                          <m:t>𝑖</m:t>
                        </m:r>
                      </m:e>
                    </m:d>
                    <m:r>
                      <a:rPr lang="en-US" sz="1400" b="0" i="0" dirty="0" smtClean="0">
                        <a:latin typeface="Cambria Math" panose="02040503050406030204" pitchFamily="18" charset="0"/>
                      </a:rPr>
                      <m:t>=</m:t>
                    </m:r>
                    <m:r>
                      <a:rPr lang="en-US" sz="1400" i="1" dirty="0">
                        <a:latin typeface="Cambria Math" panose="02040503050406030204" pitchFamily="18" charset="0"/>
                      </a:rPr>
                      <m:t>𝑥</m:t>
                    </m:r>
                    <m:r>
                      <a:rPr lang="en-US" sz="1400" i="1" baseline="-25000">
                        <a:latin typeface="Cambria Math" panose="02040503050406030204" pitchFamily="18" charset="0"/>
                      </a:rPr>
                      <m:t>𝑖</m:t>
                    </m:r>
                  </m:oMath>
                </a14:m>
                <a:r>
                  <a:rPr lang="en-US" sz="1400" dirty="0"/>
                  <a:t> defines polynomial </a:t>
                </a:r>
                <a14:m>
                  <m:oMath xmlns:m="http://schemas.openxmlformats.org/officeDocument/2006/math">
                    <m:r>
                      <a:rPr lang="en-US" sz="1400" i="1" dirty="0">
                        <a:latin typeface="Cambria Math" panose="02040503050406030204" pitchFamily="18" charset="0"/>
                      </a:rPr>
                      <m:t>𝑝</m:t>
                    </m:r>
                  </m:oMath>
                </a14:m>
                <a:r>
                  <a:rPr lang="en-US" sz="1400" dirty="0"/>
                  <a:t>.</a:t>
                </a:r>
              </a:p>
            </p:txBody>
          </p:sp>
        </mc:Choice>
        <mc:Fallback xmlns="">
          <p:sp>
            <p:nvSpPr>
              <p:cNvPr id="69" name="TextBox 68">
                <a:extLst>
                  <a:ext uri="{FF2B5EF4-FFF2-40B4-BE49-F238E27FC236}">
                    <a16:creationId xmlns:a16="http://schemas.microsoft.com/office/drawing/2014/main" id="{B6EB5A32-3F84-5CA7-3DCA-44D3ECB6248A}"/>
                  </a:ext>
                </a:extLst>
              </p:cNvPr>
              <p:cNvSpPr txBox="1">
                <a:spLocks noRot="1" noChangeAspect="1" noMove="1" noResize="1" noEditPoints="1" noAdjustHandles="1" noChangeArrowheads="1" noChangeShapeType="1" noTextEdit="1"/>
              </p:cNvSpPr>
              <p:nvPr/>
            </p:nvSpPr>
            <p:spPr>
              <a:xfrm>
                <a:off x="8855963" y="4211918"/>
                <a:ext cx="3130036" cy="307777"/>
              </a:xfrm>
              <a:prstGeom prst="rect">
                <a:avLst/>
              </a:prstGeom>
              <a:blipFill>
                <a:blip r:embed="rId16"/>
                <a:stretch>
                  <a:fillRect l="-405" t="-4000" b="-20000"/>
                </a:stretch>
              </a:blipFill>
            </p:spPr>
            <p:txBody>
              <a:bodyPr/>
              <a:lstStyle/>
              <a:p>
                <a:r>
                  <a:rPr lang="en-US">
                    <a:noFill/>
                  </a:rPr>
                  <a:t> </a:t>
                </a:r>
              </a:p>
            </p:txBody>
          </p:sp>
        </mc:Fallback>
      </mc:AlternateContent>
      <p:graphicFrame>
        <p:nvGraphicFramePr>
          <p:cNvPr id="70" name="Table 8">
            <a:extLst>
              <a:ext uri="{FF2B5EF4-FFF2-40B4-BE49-F238E27FC236}">
                <a16:creationId xmlns:a16="http://schemas.microsoft.com/office/drawing/2014/main" id="{2FCF7E6D-8B58-EF79-CD62-5546A3B206C5}"/>
              </a:ext>
            </a:extLst>
          </p:cNvPr>
          <p:cNvGraphicFramePr>
            <a:graphicFrameLocks noGrp="1"/>
          </p:cNvGraphicFramePr>
          <p:nvPr>
            <p:extLst>
              <p:ext uri="{D42A27DB-BD31-4B8C-83A1-F6EECF244321}">
                <p14:modId xmlns:p14="http://schemas.microsoft.com/office/powerpoint/2010/main" val="3948277470"/>
              </p:ext>
            </p:extLst>
          </p:nvPr>
        </p:nvGraphicFramePr>
        <p:xfrm>
          <a:off x="2384722" y="4981600"/>
          <a:ext cx="6258378" cy="375990"/>
        </p:xfrm>
        <a:graphic>
          <a:graphicData uri="http://schemas.openxmlformats.org/drawingml/2006/table">
            <a:tbl>
              <a:tblPr firstRow="1" bandRow="1">
                <a:tableStyleId>{5940675A-B579-460E-94D1-54222C63F5DA}</a:tableStyleId>
              </a:tblPr>
              <a:tblGrid>
                <a:gridCol w="447027">
                  <a:extLst>
                    <a:ext uri="{9D8B030D-6E8A-4147-A177-3AD203B41FA5}">
                      <a16:colId xmlns:a16="http://schemas.microsoft.com/office/drawing/2014/main" val="2881341600"/>
                    </a:ext>
                  </a:extLst>
                </a:gridCol>
                <a:gridCol w="447027">
                  <a:extLst>
                    <a:ext uri="{9D8B030D-6E8A-4147-A177-3AD203B41FA5}">
                      <a16:colId xmlns:a16="http://schemas.microsoft.com/office/drawing/2014/main" val="2938819632"/>
                    </a:ext>
                  </a:extLst>
                </a:gridCol>
                <a:gridCol w="447027">
                  <a:extLst>
                    <a:ext uri="{9D8B030D-6E8A-4147-A177-3AD203B41FA5}">
                      <a16:colId xmlns:a16="http://schemas.microsoft.com/office/drawing/2014/main" val="3909217177"/>
                    </a:ext>
                  </a:extLst>
                </a:gridCol>
                <a:gridCol w="447027">
                  <a:extLst>
                    <a:ext uri="{9D8B030D-6E8A-4147-A177-3AD203B41FA5}">
                      <a16:colId xmlns:a16="http://schemas.microsoft.com/office/drawing/2014/main" val="219484760"/>
                    </a:ext>
                  </a:extLst>
                </a:gridCol>
                <a:gridCol w="447027">
                  <a:extLst>
                    <a:ext uri="{9D8B030D-6E8A-4147-A177-3AD203B41FA5}">
                      <a16:colId xmlns:a16="http://schemas.microsoft.com/office/drawing/2014/main" val="65456216"/>
                    </a:ext>
                  </a:extLst>
                </a:gridCol>
                <a:gridCol w="447027">
                  <a:extLst>
                    <a:ext uri="{9D8B030D-6E8A-4147-A177-3AD203B41FA5}">
                      <a16:colId xmlns:a16="http://schemas.microsoft.com/office/drawing/2014/main" val="3923616971"/>
                    </a:ext>
                  </a:extLst>
                </a:gridCol>
                <a:gridCol w="447027">
                  <a:extLst>
                    <a:ext uri="{9D8B030D-6E8A-4147-A177-3AD203B41FA5}">
                      <a16:colId xmlns:a16="http://schemas.microsoft.com/office/drawing/2014/main" val="276147149"/>
                    </a:ext>
                  </a:extLst>
                </a:gridCol>
                <a:gridCol w="447027">
                  <a:extLst>
                    <a:ext uri="{9D8B030D-6E8A-4147-A177-3AD203B41FA5}">
                      <a16:colId xmlns:a16="http://schemas.microsoft.com/office/drawing/2014/main" val="2452585352"/>
                    </a:ext>
                  </a:extLst>
                </a:gridCol>
                <a:gridCol w="447027">
                  <a:extLst>
                    <a:ext uri="{9D8B030D-6E8A-4147-A177-3AD203B41FA5}">
                      <a16:colId xmlns:a16="http://schemas.microsoft.com/office/drawing/2014/main" val="581724994"/>
                    </a:ext>
                  </a:extLst>
                </a:gridCol>
                <a:gridCol w="447027">
                  <a:extLst>
                    <a:ext uri="{9D8B030D-6E8A-4147-A177-3AD203B41FA5}">
                      <a16:colId xmlns:a16="http://schemas.microsoft.com/office/drawing/2014/main" val="1104093731"/>
                    </a:ext>
                  </a:extLst>
                </a:gridCol>
                <a:gridCol w="447027">
                  <a:extLst>
                    <a:ext uri="{9D8B030D-6E8A-4147-A177-3AD203B41FA5}">
                      <a16:colId xmlns:a16="http://schemas.microsoft.com/office/drawing/2014/main" val="1791618187"/>
                    </a:ext>
                  </a:extLst>
                </a:gridCol>
                <a:gridCol w="447027">
                  <a:extLst>
                    <a:ext uri="{9D8B030D-6E8A-4147-A177-3AD203B41FA5}">
                      <a16:colId xmlns:a16="http://schemas.microsoft.com/office/drawing/2014/main" val="2120884332"/>
                    </a:ext>
                  </a:extLst>
                </a:gridCol>
                <a:gridCol w="447027">
                  <a:extLst>
                    <a:ext uri="{9D8B030D-6E8A-4147-A177-3AD203B41FA5}">
                      <a16:colId xmlns:a16="http://schemas.microsoft.com/office/drawing/2014/main" val="3785354054"/>
                    </a:ext>
                  </a:extLst>
                </a:gridCol>
                <a:gridCol w="447027">
                  <a:extLst>
                    <a:ext uri="{9D8B030D-6E8A-4147-A177-3AD203B41FA5}">
                      <a16:colId xmlns:a16="http://schemas.microsoft.com/office/drawing/2014/main" val="3835164682"/>
                    </a:ext>
                  </a:extLst>
                </a:gridCol>
              </a:tblGrid>
              <a:tr h="375990">
                <a:tc>
                  <a:txBody>
                    <a:bodyPr/>
                    <a:lstStyle/>
                    <a:p>
                      <a:pPr algn="ctr"/>
                      <a:endParaRPr lang="en-US" baseline="0" dirty="0"/>
                    </a:p>
                  </a:txBody>
                  <a:tcPr>
                    <a:solidFill>
                      <a:schemeClr val="accent6">
                        <a:lumMod val="60000"/>
                        <a:lumOff val="40000"/>
                      </a:schemeClr>
                    </a:solidFill>
                  </a:tcPr>
                </a:tc>
                <a:tc>
                  <a:txBody>
                    <a:bodyPr/>
                    <a:lstStyle/>
                    <a:p>
                      <a:pPr algn="ctr"/>
                      <a:endParaRPr lang="en-US" dirty="0"/>
                    </a:p>
                  </a:txBody>
                  <a:tcPr>
                    <a:solidFill>
                      <a:schemeClr val="accent6">
                        <a:lumMod val="60000"/>
                        <a:lumOff val="40000"/>
                      </a:schemeClr>
                    </a:solidFill>
                  </a:tcPr>
                </a:tc>
                <a:tc>
                  <a:txBody>
                    <a:bodyPr/>
                    <a:lstStyle/>
                    <a:p>
                      <a:pPr algn="ctr"/>
                      <a:endParaRPr lang="en-US" dirty="0"/>
                    </a:p>
                  </a:txBody>
                  <a:tcPr>
                    <a:solidFill>
                      <a:schemeClr val="accent6">
                        <a:lumMod val="60000"/>
                        <a:lumOff val="40000"/>
                      </a:schemeClr>
                    </a:solidFill>
                  </a:tcPr>
                </a:tc>
                <a:tc>
                  <a:txBody>
                    <a:bodyPr/>
                    <a:lstStyle/>
                    <a:p>
                      <a:pPr algn="ctr"/>
                      <a:endParaRPr lang="en-US" dirty="0"/>
                    </a:p>
                  </a:txBody>
                  <a:tcPr>
                    <a:solidFill>
                      <a:schemeClr val="accent6">
                        <a:lumMod val="60000"/>
                        <a:lumOff val="40000"/>
                      </a:schemeClr>
                    </a:solidFill>
                  </a:tcPr>
                </a:tc>
                <a:tc>
                  <a:txBody>
                    <a:bodyPr/>
                    <a:lstStyle/>
                    <a:p>
                      <a:pPr algn="ctr"/>
                      <a:endParaRPr lang="en-US" dirty="0"/>
                    </a:p>
                  </a:txBody>
                  <a:tcPr>
                    <a:solidFill>
                      <a:schemeClr val="accent6">
                        <a:lumMod val="60000"/>
                        <a:lumOff val="40000"/>
                      </a:schemeClr>
                    </a:solidFill>
                  </a:tcPr>
                </a:tc>
                <a:tc>
                  <a:txBody>
                    <a:bodyPr/>
                    <a:lstStyle/>
                    <a:p>
                      <a:pPr algn="ctr"/>
                      <a:endParaRPr lang="en-US" dirty="0"/>
                    </a:p>
                  </a:txBody>
                  <a:tcPr>
                    <a:solidFill>
                      <a:schemeClr val="accent6">
                        <a:lumMod val="60000"/>
                        <a:lumOff val="40000"/>
                      </a:schemeClr>
                    </a:solidFill>
                  </a:tcPr>
                </a:tc>
                <a:tc>
                  <a:txBody>
                    <a:bodyPr/>
                    <a:lstStyle/>
                    <a:p>
                      <a:pPr algn="ctr"/>
                      <a:endParaRPr lang="en-US" dirty="0"/>
                    </a:p>
                  </a:txBody>
                  <a:tcPr>
                    <a:solidFill>
                      <a:schemeClr val="accent6">
                        <a:lumMod val="60000"/>
                        <a:lumOff val="40000"/>
                      </a:schemeClr>
                    </a:solidFill>
                  </a:tcPr>
                </a:tc>
                <a:tc>
                  <a:txBody>
                    <a:bodyPr/>
                    <a:lstStyle/>
                    <a:p>
                      <a:pPr algn="ctr"/>
                      <a:endParaRPr lang="en-US" dirty="0"/>
                    </a:p>
                  </a:txBody>
                  <a:tcPr>
                    <a:solidFill>
                      <a:schemeClr val="accent6">
                        <a:lumMod val="60000"/>
                        <a:lumOff val="40000"/>
                      </a:schemeClr>
                    </a:solidFill>
                  </a:tcPr>
                </a:tc>
                <a:tc>
                  <a:txBody>
                    <a:bodyPr/>
                    <a:lstStyle/>
                    <a:p>
                      <a:pPr algn="ctr"/>
                      <a:endParaRPr lang="en-US" dirty="0"/>
                    </a:p>
                  </a:txBody>
                  <a:tcP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solidFill>
                      <a:schemeClr val="accent6">
                        <a:lumMod val="60000"/>
                        <a:lumOff val="40000"/>
                      </a:schemeClr>
                    </a:solidFill>
                  </a:tcPr>
                </a:tc>
                <a:extLst>
                  <a:ext uri="{0D108BD9-81ED-4DB2-BD59-A6C34878D82A}">
                    <a16:rowId xmlns:a16="http://schemas.microsoft.com/office/drawing/2014/main" val="4286487914"/>
                  </a:ext>
                </a:extLst>
              </a:tr>
            </a:tbl>
          </a:graphicData>
        </a:graphic>
      </p:graphicFrame>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BACF521E-A69A-21D5-8392-C18F2DEF15C4}"/>
                  </a:ext>
                </a:extLst>
              </p:cNvPr>
              <p:cNvSpPr txBox="1"/>
              <p:nvPr/>
            </p:nvSpPr>
            <p:spPr>
              <a:xfrm>
                <a:off x="892459" y="4952402"/>
                <a:ext cx="1357295" cy="369332"/>
              </a:xfrm>
              <a:prstGeom prst="rect">
                <a:avLst/>
              </a:prstGeom>
              <a:noFill/>
            </p:spPr>
            <p:txBody>
              <a:bodyPr wrap="none" rtlCol="0">
                <a:spAutoFit/>
              </a:bodyPr>
              <a:lstStyle/>
              <a:p>
                <a:r>
                  <a:rPr lang="en-US" dirty="0"/>
                  <a:t>Codeword </a:t>
                </a:r>
                <a14:m>
                  <m:oMath xmlns:m="http://schemas.openxmlformats.org/officeDocument/2006/math">
                    <m:r>
                      <a:rPr lang="en-US" b="0" i="1" dirty="0" smtClean="0">
                        <a:latin typeface="Cambria Math" panose="02040503050406030204" pitchFamily="18" charset="0"/>
                      </a:rPr>
                      <m:t>𝑋</m:t>
                    </m:r>
                  </m:oMath>
                </a14:m>
                <a:endParaRPr lang="en-US" dirty="0"/>
              </a:p>
            </p:txBody>
          </p:sp>
        </mc:Choice>
        <mc:Fallback xmlns="">
          <p:sp>
            <p:nvSpPr>
              <p:cNvPr id="71" name="TextBox 70">
                <a:extLst>
                  <a:ext uri="{FF2B5EF4-FFF2-40B4-BE49-F238E27FC236}">
                    <a16:creationId xmlns:a16="http://schemas.microsoft.com/office/drawing/2014/main" id="{BACF521E-A69A-21D5-8392-C18F2DEF15C4}"/>
                  </a:ext>
                </a:extLst>
              </p:cNvPr>
              <p:cNvSpPr txBox="1">
                <a:spLocks noRot="1" noChangeAspect="1" noMove="1" noResize="1" noEditPoints="1" noAdjustHandles="1" noChangeArrowheads="1" noChangeShapeType="1" noTextEdit="1"/>
              </p:cNvSpPr>
              <p:nvPr/>
            </p:nvSpPr>
            <p:spPr>
              <a:xfrm>
                <a:off x="892459" y="4952402"/>
                <a:ext cx="1357295" cy="369332"/>
              </a:xfrm>
              <a:prstGeom prst="rect">
                <a:avLst/>
              </a:prstGeom>
              <a:blipFill>
                <a:blip r:embed="rId17"/>
                <a:stretch>
                  <a:fillRect l="-3704" t="-6452" b="-22581"/>
                </a:stretch>
              </a:blipFill>
            </p:spPr>
            <p:txBody>
              <a:bodyPr/>
              <a:lstStyle/>
              <a:p>
                <a:r>
                  <a:rPr lang="en-US">
                    <a:noFill/>
                  </a:rPr>
                  <a:t> </a:t>
                </a:r>
              </a:p>
            </p:txBody>
          </p:sp>
        </mc:Fallback>
      </mc:AlternateContent>
      <p:cxnSp>
        <p:nvCxnSpPr>
          <p:cNvPr id="75" name="Straight Connector 74">
            <a:extLst>
              <a:ext uri="{FF2B5EF4-FFF2-40B4-BE49-F238E27FC236}">
                <a16:creationId xmlns:a16="http://schemas.microsoft.com/office/drawing/2014/main" id="{AE823489-697A-B080-6615-08097F09B072}"/>
              </a:ext>
            </a:extLst>
          </p:cNvPr>
          <p:cNvCxnSpPr>
            <a:stCxn id="61" idx="2"/>
          </p:cNvCxnSpPr>
          <p:nvPr/>
        </p:nvCxnSpPr>
        <p:spPr>
          <a:xfrm>
            <a:off x="2668354" y="4832329"/>
            <a:ext cx="0" cy="149271"/>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3A4159A3-562E-5205-B9A6-E927B896BE5D}"/>
              </a:ext>
            </a:extLst>
          </p:cNvPr>
          <p:cNvCxnSpPr>
            <a:cxnSpLocks/>
          </p:cNvCxnSpPr>
          <p:nvPr/>
        </p:nvCxnSpPr>
        <p:spPr>
          <a:xfrm>
            <a:off x="3071973" y="3400517"/>
            <a:ext cx="10571" cy="1549377"/>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628DC4C3-AA2D-1E39-1750-67D6E21F0899}"/>
              </a:ext>
            </a:extLst>
          </p:cNvPr>
          <p:cNvCxnSpPr>
            <a:cxnSpLocks/>
          </p:cNvCxnSpPr>
          <p:nvPr/>
        </p:nvCxnSpPr>
        <p:spPr>
          <a:xfrm flipH="1">
            <a:off x="3958207" y="3695200"/>
            <a:ext cx="4168" cy="128640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88643180-B495-62A6-5743-28793516EB3F}"/>
              </a:ext>
            </a:extLst>
          </p:cNvPr>
          <p:cNvCxnSpPr/>
          <p:nvPr/>
        </p:nvCxnSpPr>
        <p:spPr>
          <a:xfrm>
            <a:off x="3468333" y="4845658"/>
            <a:ext cx="0" cy="149271"/>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82" name="TextBox 81">
            <a:extLst>
              <a:ext uri="{FF2B5EF4-FFF2-40B4-BE49-F238E27FC236}">
                <a16:creationId xmlns:a16="http://schemas.microsoft.com/office/drawing/2014/main" id="{8E9E9CCB-EF57-6BF0-9B8E-BA22E324A7AC}"/>
              </a:ext>
            </a:extLst>
          </p:cNvPr>
          <p:cNvSpPr txBox="1"/>
          <p:nvPr/>
        </p:nvSpPr>
        <p:spPr>
          <a:xfrm>
            <a:off x="5776534" y="4622292"/>
            <a:ext cx="343364" cy="369332"/>
          </a:xfrm>
          <a:prstGeom prst="rect">
            <a:avLst/>
          </a:prstGeom>
          <a:noFill/>
        </p:spPr>
        <p:txBody>
          <a:bodyPr wrap="square" rtlCol="0">
            <a:spAutoFit/>
          </a:bodyPr>
          <a:lstStyle/>
          <a:p>
            <a:r>
              <a:rPr lang="en-US" dirty="0"/>
              <a:t>…</a:t>
            </a:r>
          </a:p>
        </p:txBody>
      </p:sp>
      <p:cxnSp>
        <p:nvCxnSpPr>
          <p:cNvPr id="83" name="Straight Connector 82">
            <a:extLst>
              <a:ext uri="{FF2B5EF4-FFF2-40B4-BE49-F238E27FC236}">
                <a16:creationId xmlns:a16="http://schemas.microsoft.com/office/drawing/2014/main" id="{AACDE525-A008-19BA-244D-23A25C73254B}"/>
              </a:ext>
            </a:extLst>
          </p:cNvPr>
          <p:cNvCxnSpPr>
            <a:cxnSpLocks/>
          </p:cNvCxnSpPr>
          <p:nvPr/>
        </p:nvCxnSpPr>
        <p:spPr>
          <a:xfrm>
            <a:off x="7957309" y="4288056"/>
            <a:ext cx="0" cy="706873"/>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0A180E72-AB0E-A3B5-0A91-8ADDD82C29D6}"/>
              </a:ext>
            </a:extLst>
          </p:cNvPr>
          <p:cNvCxnSpPr>
            <a:cxnSpLocks/>
          </p:cNvCxnSpPr>
          <p:nvPr/>
        </p:nvCxnSpPr>
        <p:spPr>
          <a:xfrm>
            <a:off x="8428208" y="4354742"/>
            <a:ext cx="0" cy="626858"/>
          </a:xfrm>
          <a:prstGeom prst="line">
            <a:avLst/>
          </a:prstGeom>
          <a:ln w="12700">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741D27EC-B6CB-3C37-B591-2B41B994137D}"/>
                  </a:ext>
                </a:extLst>
              </p:cNvPr>
              <p:cNvSpPr txBox="1"/>
              <p:nvPr/>
            </p:nvSpPr>
            <p:spPr>
              <a:xfrm>
                <a:off x="2461709" y="3472827"/>
                <a:ext cx="403818" cy="307777"/>
              </a:xfrm>
              <a:prstGeom prst="rect">
                <a:avLst/>
              </a:prstGeom>
              <a:noFill/>
            </p:spPr>
            <p:txBody>
              <a:bodyPr wrap="square">
                <a:spAutoFit/>
              </a:bodyPr>
              <a:lstStyle/>
              <a:p>
                <a14:m>
                  <m:oMath xmlns:m="http://schemas.openxmlformats.org/officeDocument/2006/math">
                    <m:r>
                      <a:rPr lang="en-US" sz="1400" i="1" dirty="0" smtClean="0">
                        <a:latin typeface="Cambria Math" panose="02040503050406030204" pitchFamily="18" charset="0"/>
                      </a:rPr>
                      <m:t>𝑥</m:t>
                    </m:r>
                  </m:oMath>
                </a14:m>
                <a:r>
                  <a:rPr lang="en-US" sz="1400" baseline="-25000" dirty="0"/>
                  <a:t>1</a:t>
                </a:r>
                <a:endParaRPr lang="en-US" sz="1400" dirty="0"/>
              </a:p>
            </p:txBody>
          </p:sp>
        </mc:Choice>
        <mc:Fallback xmlns="">
          <p:sp>
            <p:nvSpPr>
              <p:cNvPr id="90" name="TextBox 89">
                <a:extLst>
                  <a:ext uri="{FF2B5EF4-FFF2-40B4-BE49-F238E27FC236}">
                    <a16:creationId xmlns:a16="http://schemas.microsoft.com/office/drawing/2014/main" id="{741D27EC-B6CB-3C37-B591-2B41B994137D}"/>
                  </a:ext>
                </a:extLst>
              </p:cNvPr>
              <p:cNvSpPr txBox="1">
                <a:spLocks noRot="1" noChangeAspect="1" noMove="1" noResize="1" noEditPoints="1" noAdjustHandles="1" noChangeArrowheads="1" noChangeShapeType="1" noTextEdit="1"/>
              </p:cNvSpPr>
              <p:nvPr/>
            </p:nvSpPr>
            <p:spPr>
              <a:xfrm>
                <a:off x="2461709" y="3472827"/>
                <a:ext cx="403818" cy="307777"/>
              </a:xfrm>
              <a:prstGeom prst="rect">
                <a:avLst/>
              </a:prstGeom>
              <a:blipFill>
                <a:blip r:embed="rId18"/>
                <a:stretch>
                  <a:fillRect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E7B4B266-85BD-5FC3-442E-654118889518}"/>
                  </a:ext>
                </a:extLst>
              </p:cNvPr>
              <p:cNvSpPr txBox="1"/>
              <p:nvPr/>
            </p:nvSpPr>
            <p:spPr>
              <a:xfrm>
                <a:off x="3270917" y="2964988"/>
                <a:ext cx="403818" cy="307777"/>
              </a:xfrm>
              <a:prstGeom prst="rect">
                <a:avLst/>
              </a:prstGeom>
              <a:noFill/>
            </p:spPr>
            <p:txBody>
              <a:bodyPr wrap="square">
                <a:spAutoFit/>
              </a:bodyPr>
              <a:lstStyle/>
              <a:p>
                <a14:m>
                  <m:oMath xmlns:m="http://schemas.openxmlformats.org/officeDocument/2006/math">
                    <m:r>
                      <a:rPr lang="en-US" sz="1400" i="1" dirty="0" smtClean="0">
                        <a:latin typeface="Cambria Math" panose="02040503050406030204" pitchFamily="18" charset="0"/>
                      </a:rPr>
                      <m:t>𝑥</m:t>
                    </m:r>
                  </m:oMath>
                </a14:m>
                <a:r>
                  <a:rPr lang="en-US" sz="1400" baseline="-25000" dirty="0"/>
                  <a:t>2</a:t>
                </a:r>
                <a:endParaRPr lang="en-US" sz="1400" dirty="0"/>
              </a:p>
            </p:txBody>
          </p:sp>
        </mc:Choice>
        <mc:Fallback xmlns="">
          <p:sp>
            <p:nvSpPr>
              <p:cNvPr id="91" name="TextBox 90">
                <a:extLst>
                  <a:ext uri="{FF2B5EF4-FFF2-40B4-BE49-F238E27FC236}">
                    <a16:creationId xmlns:a16="http://schemas.microsoft.com/office/drawing/2014/main" id="{E7B4B266-85BD-5FC3-442E-654118889518}"/>
                  </a:ext>
                </a:extLst>
              </p:cNvPr>
              <p:cNvSpPr txBox="1">
                <a:spLocks noRot="1" noChangeAspect="1" noMove="1" noResize="1" noEditPoints="1" noAdjustHandles="1" noChangeArrowheads="1" noChangeShapeType="1" noTextEdit="1"/>
              </p:cNvSpPr>
              <p:nvPr/>
            </p:nvSpPr>
            <p:spPr>
              <a:xfrm>
                <a:off x="3270917" y="2964988"/>
                <a:ext cx="403818" cy="307777"/>
              </a:xfrm>
              <a:prstGeom prst="rect">
                <a:avLst/>
              </a:prstGeom>
              <a:blipFill>
                <a:blip r:embed="rId19"/>
                <a:stretch>
                  <a:fillRect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8513CCE9-54D4-15DD-ABA5-F8ACA3AB76D5}"/>
                  </a:ext>
                </a:extLst>
              </p:cNvPr>
              <p:cNvSpPr txBox="1"/>
              <p:nvPr/>
            </p:nvSpPr>
            <p:spPr>
              <a:xfrm>
                <a:off x="4247707" y="3222185"/>
                <a:ext cx="403818" cy="307777"/>
              </a:xfrm>
              <a:prstGeom prst="rect">
                <a:avLst/>
              </a:prstGeom>
              <a:noFill/>
            </p:spPr>
            <p:txBody>
              <a:bodyPr wrap="square">
                <a:spAutoFit/>
              </a:bodyPr>
              <a:lstStyle/>
              <a:p>
                <a14:m>
                  <m:oMath xmlns:m="http://schemas.openxmlformats.org/officeDocument/2006/math">
                    <m:r>
                      <a:rPr lang="en-US" sz="1400" i="1" dirty="0" smtClean="0">
                        <a:latin typeface="Cambria Math" panose="02040503050406030204" pitchFamily="18" charset="0"/>
                      </a:rPr>
                      <m:t>𝑥</m:t>
                    </m:r>
                  </m:oMath>
                </a14:m>
                <a:r>
                  <a:rPr lang="en-US" sz="1400" baseline="-25000" dirty="0"/>
                  <a:t>i</a:t>
                </a:r>
                <a:endParaRPr lang="en-US" sz="1400" dirty="0"/>
              </a:p>
            </p:txBody>
          </p:sp>
        </mc:Choice>
        <mc:Fallback xmlns="">
          <p:sp>
            <p:nvSpPr>
              <p:cNvPr id="92" name="TextBox 91">
                <a:extLst>
                  <a:ext uri="{FF2B5EF4-FFF2-40B4-BE49-F238E27FC236}">
                    <a16:creationId xmlns:a16="http://schemas.microsoft.com/office/drawing/2014/main" id="{8513CCE9-54D4-15DD-ABA5-F8ACA3AB76D5}"/>
                  </a:ext>
                </a:extLst>
              </p:cNvPr>
              <p:cNvSpPr txBox="1">
                <a:spLocks noRot="1" noChangeAspect="1" noMove="1" noResize="1" noEditPoints="1" noAdjustHandles="1" noChangeArrowheads="1" noChangeShapeType="1" noTextEdit="1"/>
              </p:cNvSpPr>
              <p:nvPr/>
            </p:nvSpPr>
            <p:spPr>
              <a:xfrm>
                <a:off x="4247707" y="3222185"/>
                <a:ext cx="403818" cy="307777"/>
              </a:xfrm>
              <a:prstGeom prst="rect">
                <a:avLst/>
              </a:prstGeom>
              <a:blipFill>
                <a:blip r:embed="rId20"/>
                <a:stretch>
                  <a:fillRect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449926F0-91C6-21D2-1B3E-3658C38518E7}"/>
                  </a:ext>
                </a:extLst>
              </p:cNvPr>
              <p:cNvSpPr txBox="1"/>
              <p:nvPr/>
            </p:nvSpPr>
            <p:spPr>
              <a:xfrm>
                <a:off x="5653511" y="3997552"/>
                <a:ext cx="403818" cy="307777"/>
              </a:xfrm>
              <a:prstGeom prst="rect">
                <a:avLst/>
              </a:prstGeom>
              <a:noFill/>
            </p:spPr>
            <p:txBody>
              <a:bodyPr wrap="square">
                <a:spAutoFit/>
              </a:bodyPr>
              <a:lstStyle/>
              <a:p>
                <a14:m>
                  <m:oMath xmlns:m="http://schemas.openxmlformats.org/officeDocument/2006/math">
                    <m:r>
                      <a:rPr lang="en-US" sz="1400" i="1" dirty="0" smtClean="0">
                        <a:latin typeface="Cambria Math" panose="02040503050406030204" pitchFamily="18" charset="0"/>
                      </a:rPr>
                      <m:t>𝑥</m:t>
                    </m:r>
                  </m:oMath>
                </a14:m>
                <a:r>
                  <a:rPr lang="en-US" sz="1400" baseline="-25000" dirty="0"/>
                  <a:t>n</a:t>
                </a:r>
                <a:endParaRPr lang="en-US" sz="1400" dirty="0"/>
              </a:p>
            </p:txBody>
          </p:sp>
        </mc:Choice>
        <mc:Fallback xmlns="">
          <p:sp>
            <p:nvSpPr>
              <p:cNvPr id="93" name="TextBox 92">
                <a:extLst>
                  <a:ext uri="{FF2B5EF4-FFF2-40B4-BE49-F238E27FC236}">
                    <a16:creationId xmlns:a16="http://schemas.microsoft.com/office/drawing/2014/main" id="{449926F0-91C6-21D2-1B3E-3658C38518E7}"/>
                  </a:ext>
                </a:extLst>
              </p:cNvPr>
              <p:cNvSpPr txBox="1">
                <a:spLocks noRot="1" noChangeAspect="1" noMove="1" noResize="1" noEditPoints="1" noAdjustHandles="1" noChangeArrowheads="1" noChangeShapeType="1" noTextEdit="1"/>
              </p:cNvSpPr>
              <p:nvPr/>
            </p:nvSpPr>
            <p:spPr>
              <a:xfrm>
                <a:off x="5653511" y="3997552"/>
                <a:ext cx="403818" cy="307777"/>
              </a:xfrm>
              <a:prstGeom prst="rect">
                <a:avLst/>
              </a:prstGeom>
              <a:blipFill>
                <a:blip r:embed="rId21"/>
                <a:stretch>
                  <a:fillRect b="-16000"/>
                </a:stretch>
              </a:blipFill>
            </p:spPr>
            <p:txBody>
              <a:bodyPr/>
              <a:lstStyle/>
              <a:p>
                <a:r>
                  <a:rPr lang="en-US">
                    <a:noFill/>
                  </a:rPr>
                  <a:t> </a:t>
                </a:r>
              </a:p>
            </p:txBody>
          </p:sp>
        </mc:Fallback>
      </mc:AlternateContent>
    </p:spTree>
    <p:extLst>
      <p:ext uri="{BB962C8B-B14F-4D97-AF65-F5344CB8AC3E}">
        <p14:creationId xmlns:p14="http://schemas.microsoft.com/office/powerpoint/2010/main" val="277959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87"/>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p:bldP spid="7" grpId="0"/>
      <p:bldP spid="8" grpId="0" animBg="1"/>
      <p:bldP spid="10" grpId="0"/>
      <p:bldP spid="17" grpId="0" animBg="1"/>
      <p:bldP spid="25" grpId="0" animBg="1"/>
      <p:bldP spid="27" grpId="0" animBg="1"/>
      <p:bldP spid="39" grpId="0" animBg="1"/>
      <p:bldP spid="44" grpId="0" animBg="1"/>
      <p:bldP spid="56" grpId="0" animBg="1"/>
      <p:bldP spid="57" grpId="0" animBg="1"/>
      <p:bldP spid="58" grpId="0" animBg="1"/>
      <p:bldP spid="59" grpId="0"/>
      <p:bldP spid="61" grpId="0"/>
      <p:bldP spid="62" grpId="0"/>
      <p:bldP spid="63" grpId="0"/>
      <p:bldP spid="65" grpId="0"/>
      <p:bldP spid="67" grpId="0"/>
      <p:bldP spid="69" grpId="0"/>
      <p:bldP spid="71" grpId="0"/>
      <p:bldP spid="82" grpId="0"/>
      <p:bldP spid="90" grpId="0"/>
      <p:bldP spid="91" grpId="0"/>
      <p:bldP spid="92" grpId="0"/>
      <p:bldP spid="9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F51DF-F528-5BB0-89E8-5C57ED979BDF}"/>
              </a:ext>
            </a:extLst>
          </p:cNvPr>
          <p:cNvSpPr>
            <a:spLocks noGrp="1"/>
          </p:cNvSpPr>
          <p:nvPr>
            <p:ph type="title"/>
          </p:nvPr>
        </p:nvSpPr>
        <p:spPr>
          <a:xfrm>
            <a:off x="965200" y="-192909"/>
            <a:ext cx="10515600" cy="1325563"/>
          </a:xfrm>
        </p:spPr>
        <p:txBody>
          <a:bodyPr/>
          <a:lstStyle/>
          <a:p>
            <a:pPr algn="ctr"/>
            <a:r>
              <a:rPr lang="en-US" dirty="0"/>
              <a:t>Encoding</a:t>
            </a:r>
          </a:p>
        </p:txBody>
      </p:sp>
      <p:graphicFrame>
        <p:nvGraphicFramePr>
          <p:cNvPr id="15" name="Table 14">
            <a:extLst>
              <a:ext uri="{FF2B5EF4-FFF2-40B4-BE49-F238E27FC236}">
                <a16:creationId xmlns:a16="http://schemas.microsoft.com/office/drawing/2014/main" id="{7F1F8EB3-B8DC-408C-F078-7370B386B0F7}"/>
              </a:ext>
            </a:extLst>
          </p:cNvPr>
          <p:cNvGraphicFramePr>
            <a:graphicFrameLocks noGrp="1"/>
          </p:cNvGraphicFramePr>
          <p:nvPr>
            <p:extLst>
              <p:ext uri="{D42A27DB-BD31-4B8C-83A1-F6EECF244321}">
                <p14:modId xmlns:p14="http://schemas.microsoft.com/office/powerpoint/2010/main" val="2390285356"/>
              </p:ext>
            </p:extLst>
          </p:nvPr>
        </p:nvGraphicFramePr>
        <p:xfrm>
          <a:off x="4711027" y="1518283"/>
          <a:ext cx="3039996" cy="370840"/>
        </p:xfrm>
        <a:graphic>
          <a:graphicData uri="http://schemas.openxmlformats.org/drawingml/2006/table">
            <a:tbl>
              <a:tblPr firstRow="1" bandRow="1">
                <a:tableStyleId>{5940675A-B579-460E-94D1-54222C63F5DA}</a:tableStyleId>
              </a:tblPr>
              <a:tblGrid>
                <a:gridCol w="506666">
                  <a:extLst>
                    <a:ext uri="{9D8B030D-6E8A-4147-A177-3AD203B41FA5}">
                      <a16:colId xmlns:a16="http://schemas.microsoft.com/office/drawing/2014/main" val="1926350359"/>
                    </a:ext>
                  </a:extLst>
                </a:gridCol>
                <a:gridCol w="506666">
                  <a:extLst>
                    <a:ext uri="{9D8B030D-6E8A-4147-A177-3AD203B41FA5}">
                      <a16:colId xmlns:a16="http://schemas.microsoft.com/office/drawing/2014/main" val="1709538887"/>
                    </a:ext>
                  </a:extLst>
                </a:gridCol>
                <a:gridCol w="506666">
                  <a:extLst>
                    <a:ext uri="{9D8B030D-6E8A-4147-A177-3AD203B41FA5}">
                      <a16:colId xmlns:a16="http://schemas.microsoft.com/office/drawing/2014/main" val="3131058430"/>
                    </a:ext>
                  </a:extLst>
                </a:gridCol>
                <a:gridCol w="506666">
                  <a:extLst>
                    <a:ext uri="{9D8B030D-6E8A-4147-A177-3AD203B41FA5}">
                      <a16:colId xmlns:a16="http://schemas.microsoft.com/office/drawing/2014/main" val="4278354756"/>
                    </a:ext>
                  </a:extLst>
                </a:gridCol>
                <a:gridCol w="506666">
                  <a:extLst>
                    <a:ext uri="{9D8B030D-6E8A-4147-A177-3AD203B41FA5}">
                      <a16:colId xmlns:a16="http://schemas.microsoft.com/office/drawing/2014/main" val="2136374467"/>
                    </a:ext>
                  </a:extLst>
                </a:gridCol>
                <a:gridCol w="506666">
                  <a:extLst>
                    <a:ext uri="{9D8B030D-6E8A-4147-A177-3AD203B41FA5}">
                      <a16:colId xmlns:a16="http://schemas.microsoft.com/office/drawing/2014/main" val="2237562124"/>
                    </a:ext>
                  </a:extLst>
                </a:gridCol>
              </a:tblGrid>
              <a:tr h="370840">
                <a:tc>
                  <a:txBody>
                    <a:bodyPr/>
                    <a:lstStyle/>
                    <a:p>
                      <a:endParaRPr lang="en-US" dirty="0"/>
                    </a:p>
                  </a:txBody>
                  <a:tcPr>
                    <a:solidFill>
                      <a:schemeClr val="accent5"/>
                    </a:solidFill>
                  </a:tcPr>
                </a:tc>
                <a:tc>
                  <a:txBody>
                    <a:bodyPr/>
                    <a:lstStyle/>
                    <a:p>
                      <a:endParaRPr lang="en-US" dirty="0"/>
                    </a:p>
                  </a:txBody>
                  <a:tcPr>
                    <a:solidFill>
                      <a:schemeClr val="accent5"/>
                    </a:solidFill>
                  </a:tcPr>
                </a:tc>
                <a:tc>
                  <a:txBody>
                    <a:bodyPr/>
                    <a:lstStyle/>
                    <a:p>
                      <a:endParaRPr lang="en-US" dirty="0"/>
                    </a:p>
                  </a:txBody>
                  <a:tcPr>
                    <a:solidFill>
                      <a:schemeClr val="accent5"/>
                    </a:solidFill>
                  </a:tcPr>
                </a:tc>
                <a:tc>
                  <a:txBody>
                    <a:bodyPr/>
                    <a:lstStyle/>
                    <a:p>
                      <a:endParaRPr lang="en-US" dirty="0"/>
                    </a:p>
                  </a:txBody>
                  <a:tcPr>
                    <a:solidFill>
                      <a:schemeClr val="accent5"/>
                    </a:solidFill>
                  </a:tcPr>
                </a:tc>
                <a:tc>
                  <a:txBody>
                    <a:bodyPr/>
                    <a:lstStyle/>
                    <a:p>
                      <a:endParaRPr lang="en-US"/>
                    </a:p>
                  </a:txBody>
                  <a:tcPr>
                    <a:solidFill>
                      <a:schemeClr val="accent5"/>
                    </a:solidFill>
                  </a:tcPr>
                </a:tc>
                <a:tc>
                  <a:txBody>
                    <a:bodyPr/>
                    <a:lstStyle/>
                    <a:p>
                      <a:endParaRPr lang="en-US" dirty="0"/>
                    </a:p>
                  </a:txBody>
                  <a:tcPr>
                    <a:solidFill>
                      <a:schemeClr val="accent5"/>
                    </a:solidFill>
                  </a:tcPr>
                </a:tc>
                <a:extLst>
                  <a:ext uri="{0D108BD9-81ED-4DB2-BD59-A6C34878D82A}">
                    <a16:rowId xmlns:a16="http://schemas.microsoft.com/office/drawing/2014/main" val="1937119281"/>
                  </a:ext>
                </a:extLst>
              </a:tr>
            </a:tbl>
          </a:graphicData>
        </a:graphic>
      </p:graphicFrame>
      <p:grpSp>
        <p:nvGrpSpPr>
          <p:cNvPr id="16" name="Group 15">
            <a:extLst>
              <a:ext uri="{FF2B5EF4-FFF2-40B4-BE49-F238E27FC236}">
                <a16:creationId xmlns:a16="http://schemas.microsoft.com/office/drawing/2014/main" id="{388A4F25-B5CE-36FA-54B6-DF11E34486E0}"/>
              </a:ext>
            </a:extLst>
          </p:cNvPr>
          <p:cNvGrpSpPr/>
          <p:nvPr/>
        </p:nvGrpSpPr>
        <p:grpSpPr>
          <a:xfrm>
            <a:off x="3212319" y="3041061"/>
            <a:ext cx="6438289" cy="1485644"/>
            <a:chOff x="2417674" y="3061642"/>
            <a:chExt cx="6438289" cy="1485644"/>
          </a:xfrm>
        </p:grpSpPr>
        <p:cxnSp>
          <p:nvCxnSpPr>
            <p:cNvPr id="17" name="Straight Connector 16">
              <a:extLst>
                <a:ext uri="{FF2B5EF4-FFF2-40B4-BE49-F238E27FC236}">
                  <a16:creationId xmlns:a16="http://schemas.microsoft.com/office/drawing/2014/main" id="{58DE5F73-9009-374D-D4AD-7919B3E5612D}"/>
                </a:ext>
              </a:extLst>
            </p:cNvPr>
            <p:cNvCxnSpPr>
              <a:cxnSpLocks/>
            </p:cNvCxnSpPr>
            <p:nvPr/>
          </p:nvCxnSpPr>
          <p:spPr>
            <a:xfrm>
              <a:off x="2420641" y="3061642"/>
              <a:ext cx="0" cy="1485644"/>
            </a:xfrm>
            <a:prstGeom prst="line">
              <a:avLst/>
            </a:prstGeom>
            <a:ln w="12700">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6AAAE6E7-EF07-3685-BF40-0799D4052DC6}"/>
                </a:ext>
              </a:extLst>
            </p:cNvPr>
            <p:cNvCxnSpPr>
              <a:cxnSpLocks/>
            </p:cNvCxnSpPr>
            <p:nvPr/>
          </p:nvCxnSpPr>
          <p:spPr>
            <a:xfrm flipH="1">
              <a:off x="2417674" y="4547286"/>
              <a:ext cx="6438289" cy="0"/>
            </a:xfrm>
            <a:prstGeom prst="line">
              <a:avLst/>
            </a:prstGeom>
            <a:ln w="12700">
              <a:headEnd type="arrow" w="med" len="med"/>
              <a:tailEnd type="none" w="med" len="med"/>
            </a:ln>
          </p:spPr>
          <p:style>
            <a:lnRef idx="1">
              <a:schemeClr val="dk1"/>
            </a:lnRef>
            <a:fillRef idx="0">
              <a:schemeClr val="dk1"/>
            </a:fillRef>
            <a:effectRef idx="0">
              <a:schemeClr val="dk1"/>
            </a:effectRef>
            <a:fontRef idx="minor">
              <a:schemeClr val="tx1"/>
            </a:fontRef>
          </p:style>
        </p:cxnSp>
      </p:grpSp>
      <p:sp>
        <p:nvSpPr>
          <p:cNvPr id="19" name="Freeform 18">
            <a:extLst>
              <a:ext uri="{FF2B5EF4-FFF2-40B4-BE49-F238E27FC236}">
                <a16:creationId xmlns:a16="http://schemas.microsoft.com/office/drawing/2014/main" id="{FA55AC33-F06B-A1EB-6159-4BEDBE912365}"/>
              </a:ext>
            </a:extLst>
          </p:cNvPr>
          <p:cNvSpPr/>
          <p:nvPr/>
        </p:nvSpPr>
        <p:spPr>
          <a:xfrm>
            <a:off x="3212319" y="3246962"/>
            <a:ext cx="6225436" cy="1134352"/>
          </a:xfrm>
          <a:custGeom>
            <a:avLst/>
            <a:gdLst>
              <a:gd name="connsiteX0" fmla="*/ 0 w 6225436"/>
              <a:gd name="connsiteY0" fmla="*/ 913941 h 1134352"/>
              <a:gd name="connsiteX1" fmla="*/ 864296 w 6225436"/>
              <a:gd name="connsiteY1" fmla="*/ 37119 h 1134352"/>
              <a:gd name="connsiteX2" fmla="*/ 1678488 w 6225436"/>
              <a:gd name="connsiteY2" fmla="*/ 450478 h 1134352"/>
              <a:gd name="connsiteX3" fmla="*/ 2555310 w 6225436"/>
              <a:gd name="connsiteY3" fmla="*/ 12067 h 1134352"/>
              <a:gd name="connsiteX4" fmla="*/ 3331924 w 6225436"/>
              <a:gd name="connsiteY4" fmla="*/ 1039201 h 1134352"/>
              <a:gd name="connsiteX5" fmla="*/ 3958225 w 6225436"/>
              <a:gd name="connsiteY5" fmla="*/ 776154 h 1134352"/>
              <a:gd name="connsiteX6" fmla="*/ 4409162 w 6225436"/>
              <a:gd name="connsiteY6" fmla="*/ 1126883 h 1134352"/>
              <a:gd name="connsiteX7" fmla="*/ 5010411 w 6225436"/>
              <a:gd name="connsiteY7" fmla="*/ 375321 h 1134352"/>
              <a:gd name="connsiteX8" fmla="*/ 5661765 w 6225436"/>
              <a:gd name="connsiteY8" fmla="*/ 1089305 h 1134352"/>
              <a:gd name="connsiteX9" fmla="*/ 6225436 w 6225436"/>
              <a:gd name="connsiteY9" fmla="*/ 964045 h 113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5436" h="1134352">
                <a:moveTo>
                  <a:pt x="0" y="913941"/>
                </a:moveTo>
                <a:cubicBezTo>
                  <a:pt x="292274" y="514152"/>
                  <a:pt x="584548" y="114363"/>
                  <a:pt x="864296" y="37119"/>
                </a:cubicBezTo>
                <a:cubicBezTo>
                  <a:pt x="1144044" y="-40125"/>
                  <a:pt x="1396652" y="454653"/>
                  <a:pt x="1678488" y="450478"/>
                </a:cubicBezTo>
                <a:cubicBezTo>
                  <a:pt x="1960324" y="446303"/>
                  <a:pt x="2279737" y="-86054"/>
                  <a:pt x="2555310" y="12067"/>
                </a:cubicBezTo>
                <a:cubicBezTo>
                  <a:pt x="2830883" y="110187"/>
                  <a:pt x="3098105" y="911853"/>
                  <a:pt x="3331924" y="1039201"/>
                </a:cubicBezTo>
                <a:cubicBezTo>
                  <a:pt x="3565743" y="1166549"/>
                  <a:pt x="3778685" y="761540"/>
                  <a:pt x="3958225" y="776154"/>
                </a:cubicBezTo>
                <a:cubicBezTo>
                  <a:pt x="4137765" y="790768"/>
                  <a:pt x="4233798" y="1193688"/>
                  <a:pt x="4409162" y="1126883"/>
                </a:cubicBezTo>
                <a:cubicBezTo>
                  <a:pt x="4584526" y="1060078"/>
                  <a:pt x="4801644" y="381584"/>
                  <a:pt x="5010411" y="375321"/>
                </a:cubicBezTo>
                <a:cubicBezTo>
                  <a:pt x="5219178" y="369058"/>
                  <a:pt x="5459261" y="991184"/>
                  <a:pt x="5661765" y="1089305"/>
                </a:cubicBezTo>
                <a:cubicBezTo>
                  <a:pt x="5864269" y="1187426"/>
                  <a:pt x="6144017" y="1012062"/>
                  <a:pt x="6225436" y="964045"/>
                </a:cubicBez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DC2B104-BB6C-8B9C-FA3D-8908BD4218B6}"/>
                  </a:ext>
                </a:extLst>
              </p:cNvPr>
              <p:cNvSpPr txBox="1"/>
              <p:nvPr/>
            </p:nvSpPr>
            <p:spPr>
              <a:xfrm>
                <a:off x="6079765" y="1047373"/>
                <a:ext cx="35169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𝑛</m:t>
                      </m:r>
                    </m:oMath>
                  </m:oMathPara>
                </a14:m>
                <a:endParaRPr lang="en-US" sz="1600" dirty="0"/>
              </a:p>
            </p:txBody>
          </p:sp>
        </mc:Choice>
        <mc:Fallback xmlns="">
          <p:sp>
            <p:nvSpPr>
              <p:cNvPr id="20" name="TextBox 19">
                <a:extLst>
                  <a:ext uri="{FF2B5EF4-FFF2-40B4-BE49-F238E27FC236}">
                    <a16:creationId xmlns:a16="http://schemas.microsoft.com/office/drawing/2014/main" id="{CDC2B104-BB6C-8B9C-FA3D-8908BD4218B6}"/>
                  </a:ext>
                </a:extLst>
              </p:cNvPr>
              <p:cNvSpPr txBox="1">
                <a:spLocks noRot="1" noChangeAspect="1" noMove="1" noResize="1" noEditPoints="1" noAdjustHandles="1" noChangeArrowheads="1" noChangeShapeType="1" noTextEdit="1"/>
              </p:cNvSpPr>
              <p:nvPr/>
            </p:nvSpPr>
            <p:spPr>
              <a:xfrm>
                <a:off x="6079765" y="1047373"/>
                <a:ext cx="351699" cy="338554"/>
              </a:xfrm>
              <a:prstGeom prst="rect">
                <a:avLst/>
              </a:prstGeom>
              <a:blipFill>
                <a:blip r:embed="rId3"/>
                <a:stretch>
                  <a:fillRect/>
                </a:stretch>
              </a:blipFill>
            </p:spPr>
            <p:txBody>
              <a:bodyPr/>
              <a:lstStyle/>
              <a:p>
                <a:r>
                  <a:rPr lang="en-US">
                    <a:noFill/>
                  </a:rPr>
                  <a:t> </a:t>
                </a:r>
              </a:p>
            </p:txBody>
          </p:sp>
        </mc:Fallback>
      </mc:AlternateContent>
      <p:sp>
        <p:nvSpPr>
          <p:cNvPr id="21" name="Right Brace 20">
            <a:extLst>
              <a:ext uri="{FF2B5EF4-FFF2-40B4-BE49-F238E27FC236}">
                <a16:creationId xmlns:a16="http://schemas.microsoft.com/office/drawing/2014/main" id="{EFF302E1-F6D2-2967-D621-572DA22CA385}"/>
              </a:ext>
            </a:extLst>
          </p:cNvPr>
          <p:cNvSpPr/>
          <p:nvPr/>
        </p:nvSpPr>
        <p:spPr>
          <a:xfrm rot="16200000">
            <a:off x="6182840" y="-131290"/>
            <a:ext cx="129709" cy="3066087"/>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B5EEEE6-156C-7397-D699-EF020AA4275D}"/>
                  </a:ext>
                </a:extLst>
              </p:cNvPr>
              <p:cNvSpPr txBox="1"/>
              <p:nvPr/>
            </p:nvSpPr>
            <p:spPr>
              <a:xfrm>
                <a:off x="3474944" y="1511482"/>
                <a:ext cx="1193212" cy="338554"/>
              </a:xfrm>
              <a:prstGeom prst="rect">
                <a:avLst/>
              </a:prstGeom>
              <a:noFill/>
            </p:spPr>
            <p:txBody>
              <a:bodyPr wrap="square" rtlCol="0">
                <a:spAutoFit/>
              </a:bodyPr>
              <a:lstStyle/>
              <a:p>
                <a:r>
                  <a:rPr lang="en-US" sz="1600" dirty="0"/>
                  <a:t>Message </a:t>
                </a:r>
                <a14:m>
                  <m:oMath xmlns:m="http://schemas.openxmlformats.org/officeDocument/2006/math">
                    <m:r>
                      <a:rPr lang="en-US" sz="1600" i="1" dirty="0" smtClean="0">
                        <a:latin typeface="Cambria Math" panose="02040503050406030204" pitchFamily="18" charset="0"/>
                      </a:rPr>
                      <m:t>𝑥</m:t>
                    </m:r>
                  </m:oMath>
                </a14:m>
                <a:endParaRPr lang="en-US" sz="1600" dirty="0"/>
              </a:p>
            </p:txBody>
          </p:sp>
        </mc:Choice>
        <mc:Fallback xmlns="">
          <p:sp>
            <p:nvSpPr>
              <p:cNvPr id="22" name="TextBox 21">
                <a:extLst>
                  <a:ext uri="{FF2B5EF4-FFF2-40B4-BE49-F238E27FC236}">
                    <a16:creationId xmlns:a16="http://schemas.microsoft.com/office/drawing/2014/main" id="{BB5EEEE6-156C-7397-D699-EF020AA4275D}"/>
                  </a:ext>
                </a:extLst>
              </p:cNvPr>
              <p:cNvSpPr txBox="1">
                <a:spLocks noRot="1" noChangeAspect="1" noMove="1" noResize="1" noEditPoints="1" noAdjustHandles="1" noChangeArrowheads="1" noChangeShapeType="1" noTextEdit="1"/>
              </p:cNvSpPr>
              <p:nvPr/>
            </p:nvSpPr>
            <p:spPr>
              <a:xfrm>
                <a:off x="3474944" y="1511482"/>
                <a:ext cx="1193212" cy="338554"/>
              </a:xfrm>
              <a:prstGeom prst="rect">
                <a:avLst/>
              </a:prstGeom>
              <a:blipFill>
                <a:blip r:embed="rId4"/>
                <a:stretch>
                  <a:fillRect l="-2105" t="-7407" b="-22222"/>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3BA29ED4-AE54-4292-7871-563705079D9E}"/>
              </a:ext>
            </a:extLst>
          </p:cNvPr>
          <p:cNvCxnSpPr>
            <a:cxnSpLocks/>
          </p:cNvCxnSpPr>
          <p:nvPr/>
        </p:nvCxnSpPr>
        <p:spPr>
          <a:xfrm>
            <a:off x="6207019" y="2095024"/>
            <a:ext cx="5123" cy="49459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2958F446-3715-724F-0107-173C2678D7EF}"/>
              </a:ext>
            </a:extLst>
          </p:cNvPr>
          <p:cNvSpPr txBox="1"/>
          <p:nvPr/>
        </p:nvSpPr>
        <p:spPr>
          <a:xfrm>
            <a:off x="6317715" y="2135242"/>
            <a:ext cx="2259401" cy="369332"/>
          </a:xfrm>
          <a:prstGeom prst="rect">
            <a:avLst/>
          </a:prstGeom>
          <a:noFill/>
        </p:spPr>
        <p:txBody>
          <a:bodyPr wrap="none" rtlCol="0">
            <a:spAutoFit/>
          </a:bodyPr>
          <a:lstStyle/>
          <a:p>
            <a:r>
              <a:rPr lang="en-US" dirty="0"/>
              <a:t>Reed-Muller Encoding</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380FB06-AE0B-2122-10E1-059F2D807EE0}"/>
                  </a:ext>
                </a:extLst>
              </p:cNvPr>
              <p:cNvSpPr txBox="1"/>
              <p:nvPr/>
            </p:nvSpPr>
            <p:spPr>
              <a:xfrm>
                <a:off x="1682682" y="4157373"/>
                <a:ext cx="1357295" cy="369332"/>
              </a:xfrm>
              <a:prstGeom prst="rect">
                <a:avLst/>
              </a:prstGeom>
              <a:noFill/>
            </p:spPr>
            <p:txBody>
              <a:bodyPr wrap="none" rtlCol="0">
                <a:spAutoFit/>
              </a:bodyPr>
              <a:lstStyle/>
              <a:p>
                <a:r>
                  <a:rPr lang="en-US" dirty="0"/>
                  <a:t>Codeword </a:t>
                </a:r>
                <a14:m>
                  <m:oMath xmlns:m="http://schemas.openxmlformats.org/officeDocument/2006/math">
                    <m:r>
                      <a:rPr lang="en-US" b="0" i="1" dirty="0" smtClean="0">
                        <a:latin typeface="Cambria Math" panose="02040503050406030204" pitchFamily="18" charset="0"/>
                      </a:rPr>
                      <m:t>𝑋</m:t>
                    </m:r>
                  </m:oMath>
                </a14:m>
                <a:endParaRPr lang="en-US" dirty="0"/>
              </a:p>
            </p:txBody>
          </p:sp>
        </mc:Choice>
        <mc:Fallback xmlns="">
          <p:sp>
            <p:nvSpPr>
              <p:cNvPr id="25" name="TextBox 24">
                <a:extLst>
                  <a:ext uri="{FF2B5EF4-FFF2-40B4-BE49-F238E27FC236}">
                    <a16:creationId xmlns:a16="http://schemas.microsoft.com/office/drawing/2014/main" id="{1380FB06-AE0B-2122-10E1-059F2D807EE0}"/>
                  </a:ext>
                </a:extLst>
              </p:cNvPr>
              <p:cNvSpPr txBox="1">
                <a:spLocks noRot="1" noChangeAspect="1" noMove="1" noResize="1" noEditPoints="1" noAdjustHandles="1" noChangeArrowheads="1" noChangeShapeType="1" noTextEdit="1"/>
              </p:cNvSpPr>
              <p:nvPr/>
            </p:nvSpPr>
            <p:spPr>
              <a:xfrm>
                <a:off x="1682682" y="4157373"/>
                <a:ext cx="1357295" cy="369332"/>
              </a:xfrm>
              <a:prstGeom prst="rect">
                <a:avLst/>
              </a:prstGeom>
              <a:blipFill>
                <a:blip r:embed="rId5"/>
                <a:stretch>
                  <a:fillRect l="-3704" t="-6667" b="-26667"/>
                </a:stretch>
              </a:blipFill>
            </p:spPr>
            <p:txBody>
              <a:bodyPr/>
              <a:lstStyle/>
              <a:p>
                <a:r>
                  <a:rPr lang="en-US">
                    <a:noFill/>
                  </a:rPr>
                  <a:t> </a:t>
                </a:r>
              </a:p>
            </p:txBody>
          </p:sp>
        </mc:Fallback>
      </mc:AlternateContent>
    </p:spTree>
    <p:extLst>
      <p:ext uri="{BB962C8B-B14F-4D97-AF65-F5344CB8AC3E}">
        <p14:creationId xmlns:p14="http://schemas.microsoft.com/office/powerpoint/2010/main" val="425343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F51DF-F528-5BB0-89E8-5C57ED979BDF}"/>
              </a:ext>
            </a:extLst>
          </p:cNvPr>
          <p:cNvSpPr>
            <a:spLocks noGrp="1"/>
          </p:cNvSpPr>
          <p:nvPr>
            <p:ph type="title"/>
          </p:nvPr>
        </p:nvSpPr>
        <p:spPr>
          <a:xfrm>
            <a:off x="965200" y="-192909"/>
            <a:ext cx="10515600" cy="1325563"/>
          </a:xfrm>
        </p:spPr>
        <p:txBody>
          <a:bodyPr/>
          <a:lstStyle/>
          <a:p>
            <a:pPr algn="ctr"/>
            <a:r>
              <a:rPr lang="en-US" dirty="0"/>
              <a:t>Projection</a:t>
            </a:r>
          </a:p>
        </p:txBody>
      </p:sp>
      <p:graphicFrame>
        <p:nvGraphicFramePr>
          <p:cNvPr id="15" name="Table 14">
            <a:extLst>
              <a:ext uri="{FF2B5EF4-FFF2-40B4-BE49-F238E27FC236}">
                <a16:creationId xmlns:a16="http://schemas.microsoft.com/office/drawing/2014/main" id="{7F1F8EB3-B8DC-408C-F078-7370B386B0F7}"/>
              </a:ext>
            </a:extLst>
          </p:cNvPr>
          <p:cNvGraphicFramePr>
            <a:graphicFrameLocks noGrp="1"/>
          </p:cNvGraphicFramePr>
          <p:nvPr/>
        </p:nvGraphicFramePr>
        <p:xfrm>
          <a:off x="4711027" y="1518283"/>
          <a:ext cx="3039996" cy="370840"/>
        </p:xfrm>
        <a:graphic>
          <a:graphicData uri="http://schemas.openxmlformats.org/drawingml/2006/table">
            <a:tbl>
              <a:tblPr firstRow="1" bandRow="1">
                <a:tableStyleId>{5940675A-B579-460E-94D1-54222C63F5DA}</a:tableStyleId>
              </a:tblPr>
              <a:tblGrid>
                <a:gridCol w="506666">
                  <a:extLst>
                    <a:ext uri="{9D8B030D-6E8A-4147-A177-3AD203B41FA5}">
                      <a16:colId xmlns:a16="http://schemas.microsoft.com/office/drawing/2014/main" val="1926350359"/>
                    </a:ext>
                  </a:extLst>
                </a:gridCol>
                <a:gridCol w="506666">
                  <a:extLst>
                    <a:ext uri="{9D8B030D-6E8A-4147-A177-3AD203B41FA5}">
                      <a16:colId xmlns:a16="http://schemas.microsoft.com/office/drawing/2014/main" val="1709538887"/>
                    </a:ext>
                  </a:extLst>
                </a:gridCol>
                <a:gridCol w="506666">
                  <a:extLst>
                    <a:ext uri="{9D8B030D-6E8A-4147-A177-3AD203B41FA5}">
                      <a16:colId xmlns:a16="http://schemas.microsoft.com/office/drawing/2014/main" val="3131058430"/>
                    </a:ext>
                  </a:extLst>
                </a:gridCol>
                <a:gridCol w="506666">
                  <a:extLst>
                    <a:ext uri="{9D8B030D-6E8A-4147-A177-3AD203B41FA5}">
                      <a16:colId xmlns:a16="http://schemas.microsoft.com/office/drawing/2014/main" val="4278354756"/>
                    </a:ext>
                  </a:extLst>
                </a:gridCol>
                <a:gridCol w="506666">
                  <a:extLst>
                    <a:ext uri="{9D8B030D-6E8A-4147-A177-3AD203B41FA5}">
                      <a16:colId xmlns:a16="http://schemas.microsoft.com/office/drawing/2014/main" val="2136374467"/>
                    </a:ext>
                  </a:extLst>
                </a:gridCol>
                <a:gridCol w="506666">
                  <a:extLst>
                    <a:ext uri="{9D8B030D-6E8A-4147-A177-3AD203B41FA5}">
                      <a16:colId xmlns:a16="http://schemas.microsoft.com/office/drawing/2014/main" val="2237562124"/>
                    </a:ext>
                  </a:extLst>
                </a:gridCol>
              </a:tblGrid>
              <a:tr h="370840">
                <a:tc>
                  <a:txBody>
                    <a:bodyPr/>
                    <a:lstStyle/>
                    <a:p>
                      <a:endParaRPr lang="en-US" dirty="0"/>
                    </a:p>
                  </a:txBody>
                  <a:tcPr>
                    <a:solidFill>
                      <a:schemeClr val="accent5"/>
                    </a:solidFill>
                  </a:tcPr>
                </a:tc>
                <a:tc>
                  <a:txBody>
                    <a:bodyPr/>
                    <a:lstStyle/>
                    <a:p>
                      <a:endParaRPr lang="en-US" dirty="0"/>
                    </a:p>
                  </a:txBody>
                  <a:tcPr>
                    <a:solidFill>
                      <a:schemeClr val="accent5"/>
                    </a:solidFill>
                  </a:tcPr>
                </a:tc>
                <a:tc>
                  <a:txBody>
                    <a:bodyPr/>
                    <a:lstStyle/>
                    <a:p>
                      <a:endParaRPr lang="en-US" dirty="0"/>
                    </a:p>
                  </a:txBody>
                  <a:tcPr>
                    <a:solidFill>
                      <a:schemeClr val="accent5"/>
                    </a:solidFill>
                  </a:tcPr>
                </a:tc>
                <a:tc>
                  <a:txBody>
                    <a:bodyPr/>
                    <a:lstStyle/>
                    <a:p>
                      <a:endParaRPr lang="en-US" dirty="0"/>
                    </a:p>
                  </a:txBody>
                  <a:tcPr>
                    <a:solidFill>
                      <a:schemeClr val="accent5"/>
                    </a:solidFill>
                  </a:tcPr>
                </a:tc>
                <a:tc>
                  <a:txBody>
                    <a:bodyPr/>
                    <a:lstStyle/>
                    <a:p>
                      <a:endParaRPr lang="en-US"/>
                    </a:p>
                  </a:txBody>
                  <a:tcPr>
                    <a:solidFill>
                      <a:schemeClr val="accent5"/>
                    </a:solidFill>
                  </a:tcPr>
                </a:tc>
                <a:tc>
                  <a:txBody>
                    <a:bodyPr/>
                    <a:lstStyle/>
                    <a:p>
                      <a:endParaRPr lang="en-US" dirty="0"/>
                    </a:p>
                  </a:txBody>
                  <a:tcPr>
                    <a:solidFill>
                      <a:schemeClr val="accent5"/>
                    </a:solidFill>
                  </a:tcPr>
                </a:tc>
                <a:extLst>
                  <a:ext uri="{0D108BD9-81ED-4DB2-BD59-A6C34878D82A}">
                    <a16:rowId xmlns:a16="http://schemas.microsoft.com/office/drawing/2014/main" val="1937119281"/>
                  </a:ext>
                </a:extLst>
              </a:tr>
            </a:tbl>
          </a:graphicData>
        </a:graphic>
      </p:graphicFrame>
      <p:grpSp>
        <p:nvGrpSpPr>
          <p:cNvPr id="16" name="Group 15">
            <a:extLst>
              <a:ext uri="{FF2B5EF4-FFF2-40B4-BE49-F238E27FC236}">
                <a16:creationId xmlns:a16="http://schemas.microsoft.com/office/drawing/2014/main" id="{388A4F25-B5CE-36FA-54B6-DF11E34486E0}"/>
              </a:ext>
            </a:extLst>
          </p:cNvPr>
          <p:cNvGrpSpPr/>
          <p:nvPr/>
        </p:nvGrpSpPr>
        <p:grpSpPr>
          <a:xfrm>
            <a:off x="3212319" y="3041061"/>
            <a:ext cx="6438289" cy="1485644"/>
            <a:chOff x="2417674" y="3061642"/>
            <a:chExt cx="6438289" cy="1485644"/>
          </a:xfrm>
        </p:grpSpPr>
        <p:cxnSp>
          <p:nvCxnSpPr>
            <p:cNvPr id="17" name="Straight Connector 16">
              <a:extLst>
                <a:ext uri="{FF2B5EF4-FFF2-40B4-BE49-F238E27FC236}">
                  <a16:creationId xmlns:a16="http://schemas.microsoft.com/office/drawing/2014/main" id="{58DE5F73-9009-374D-D4AD-7919B3E5612D}"/>
                </a:ext>
              </a:extLst>
            </p:cNvPr>
            <p:cNvCxnSpPr>
              <a:cxnSpLocks/>
            </p:cNvCxnSpPr>
            <p:nvPr/>
          </p:nvCxnSpPr>
          <p:spPr>
            <a:xfrm>
              <a:off x="2420641" y="3061642"/>
              <a:ext cx="0" cy="1485644"/>
            </a:xfrm>
            <a:prstGeom prst="line">
              <a:avLst/>
            </a:prstGeom>
            <a:ln w="12700">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6AAAE6E7-EF07-3685-BF40-0799D4052DC6}"/>
                </a:ext>
              </a:extLst>
            </p:cNvPr>
            <p:cNvCxnSpPr>
              <a:cxnSpLocks/>
            </p:cNvCxnSpPr>
            <p:nvPr/>
          </p:nvCxnSpPr>
          <p:spPr>
            <a:xfrm flipH="1">
              <a:off x="2417674" y="4547286"/>
              <a:ext cx="6438289" cy="0"/>
            </a:xfrm>
            <a:prstGeom prst="line">
              <a:avLst/>
            </a:prstGeom>
            <a:ln w="12700">
              <a:headEnd type="arrow" w="med" len="med"/>
              <a:tailEnd type="none" w="med" len="med"/>
            </a:ln>
          </p:spPr>
          <p:style>
            <a:lnRef idx="1">
              <a:schemeClr val="dk1"/>
            </a:lnRef>
            <a:fillRef idx="0">
              <a:schemeClr val="dk1"/>
            </a:fillRef>
            <a:effectRef idx="0">
              <a:schemeClr val="dk1"/>
            </a:effectRef>
            <a:fontRef idx="minor">
              <a:schemeClr val="tx1"/>
            </a:fontRef>
          </p:style>
        </p:cxnSp>
      </p:grpSp>
      <p:sp>
        <p:nvSpPr>
          <p:cNvPr id="19" name="Freeform 18">
            <a:extLst>
              <a:ext uri="{FF2B5EF4-FFF2-40B4-BE49-F238E27FC236}">
                <a16:creationId xmlns:a16="http://schemas.microsoft.com/office/drawing/2014/main" id="{FA55AC33-F06B-A1EB-6159-4BEDBE912365}"/>
              </a:ext>
            </a:extLst>
          </p:cNvPr>
          <p:cNvSpPr/>
          <p:nvPr/>
        </p:nvSpPr>
        <p:spPr>
          <a:xfrm>
            <a:off x="3212319" y="3246962"/>
            <a:ext cx="6225436" cy="1134352"/>
          </a:xfrm>
          <a:custGeom>
            <a:avLst/>
            <a:gdLst>
              <a:gd name="connsiteX0" fmla="*/ 0 w 6225436"/>
              <a:gd name="connsiteY0" fmla="*/ 913941 h 1134352"/>
              <a:gd name="connsiteX1" fmla="*/ 864296 w 6225436"/>
              <a:gd name="connsiteY1" fmla="*/ 37119 h 1134352"/>
              <a:gd name="connsiteX2" fmla="*/ 1678488 w 6225436"/>
              <a:gd name="connsiteY2" fmla="*/ 450478 h 1134352"/>
              <a:gd name="connsiteX3" fmla="*/ 2555310 w 6225436"/>
              <a:gd name="connsiteY3" fmla="*/ 12067 h 1134352"/>
              <a:gd name="connsiteX4" fmla="*/ 3331924 w 6225436"/>
              <a:gd name="connsiteY4" fmla="*/ 1039201 h 1134352"/>
              <a:gd name="connsiteX5" fmla="*/ 3958225 w 6225436"/>
              <a:gd name="connsiteY5" fmla="*/ 776154 h 1134352"/>
              <a:gd name="connsiteX6" fmla="*/ 4409162 w 6225436"/>
              <a:gd name="connsiteY6" fmla="*/ 1126883 h 1134352"/>
              <a:gd name="connsiteX7" fmla="*/ 5010411 w 6225436"/>
              <a:gd name="connsiteY7" fmla="*/ 375321 h 1134352"/>
              <a:gd name="connsiteX8" fmla="*/ 5661765 w 6225436"/>
              <a:gd name="connsiteY8" fmla="*/ 1089305 h 1134352"/>
              <a:gd name="connsiteX9" fmla="*/ 6225436 w 6225436"/>
              <a:gd name="connsiteY9" fmla="*/ 964045 h 113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5436" h="1134352">
                <a:moveTo>
                  <a:pt x="0" y="913941"/>
                </a:moveTo>
                <a:cubicBezTo>
                  <a:pt x="292274" y="514152"/>
                  <a:pt x="584548" y="114363"/>
                  <a:pt x="864296" y="37119"/>
                </a:cubicBezTo>
                <a:cubicBezTo>
                  <a:pt x="1144044" y="-40125"/>
                  <a:pt x="1396652" y="454653"/>
                  <a:pt x="1678488" y="450478"/>
                </a:cubicBezTo>
                <a:cubicBezTo>
                  <a:pt x="1960324" y="446303"/>
                  <a:pt x="2279737" y="-86054"/>
                  <a:pt x="2555310" y="12067"/>
                </a:cubicBezTo>
                <a:cubicBezTo>
                  <a:pt x="2830883" y="110187"/>
                  <a:pt x="3098105" y="911853"/>
                  <a:pt x="3331924" y="1039201"/>
                </a:cubicBezTo>
                <a:cubicBezTo>
                  <a:pt x="3565743" y="1166549"/>
                  <a:pt x="3778685" y="761540"/>
                  <a:pt x="3958225" y="776154"/>
                </a:cubicBezTo>
                <a:cubicBezTo>
                  <a:pt x="4137765" y="790768"/>
                  <a:pt x="4233798" y="1193688"/>
                  <a:pt x="4409162" y="1126883"/>
                </a:cubicBezTo>
                <a:cubicBezTo>
                  <a:pt x="4584526" y="1060078"/>
                  <a:pt x="4801644" y="381584"/>
                  <a:pt x="5010411" y="375321"/>
                </a:cubicBezTo>
                <a:cubicBezTo>
                  <a:pt x="5219178" y="369058"/>
                  <a:pt x="5459261" y="991184"/>
                  <a:pt x="5661765" y="1089305"/>
                </a:cubicBezTo>
                <a:cubicBezTo>
                  <a:pt x="5864269" y="1187426"/>
                  <a:pt x="6144017" y="1012062"/>
                  <a:pt x="6225436" y="964045"/>
                </a:cubicBez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DC2B104-BB6C-8B9C-FA3D-8908BD4218B6}"/>
                  </a:ext>
                </a:extLst>
              </p:cNvPr>
              <p:cNvSpPr txBox="1"/>
              <p:nvPr/>
            </p:nvSpPr>
            <p:spPr>
              <a:xfrm>
                <a:off x="6079765" y="1047373"/>
                <a:ext cx="35169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𝑛</m:t>
                      </m:r>
                    </m:oMath>
                  </m:oMathPara>
                </a14:m>
                <a:endParaRPr lang="en-US" sz="1600" dirty="0"/>
              </a:p>
            </p:txBody>
          </p:sp>
        </mc:Choice>
        <mc:Fallback xmlns="">
          <p:sp>
            <p:nvSpPr>
              <p:cNvPr id="20" name="TextBox 19">
                <a:extLst>
                  <a:ext uri="{FF2B5EF4-FFF2-40B4-BE49-F238E27FC236}">
                    <a16:creationId xmlns:a16="http://schemas.microsoft.com/office/drawing/2014/main" id="{CDC2B104-BB6C-8B9C-FA3D-8908BD4218B6}"/>
                  </a:ext>
                </a:extLst>
              </p:cNvPr>
              <p:cNvSpPr txBox="1">
                <a:spLocks noRot="1" noChangeAspect="1" noMove="1" noResize="1" noEditPoints="1" noAdjustHandles="1" noChangeArrowheads="1" noChangeShapeType="1" noTextEdit="1"/>
              </p:cNvSpPr>
              <p:nvPr/>
            </p:nvSpPr>
            <p:spPr>
              <a:xfrm>
                <a:off x="6079765" y="1047373"/>
                <a:ext cx="351699" cy="338554"/>
              </a:xfrm>
              <a:prstGeom prst="rect">
                <a:avLst/>
              </a:prstGeom>
              <a:blipFill>
                <a:blip r:embed="rId3"/>
                <a:stretch>
                  <a:fillRect/>
                </a:stretch>
              </a:blipFill>
            </p:spPr>
            <p:txBody>
              <a:bodyPr/>
              <a:lstStyle/>
              <a:p>
                <a:r>
                  <a:rPr lang="en-US">
                    <a:noFill/>
                  </a:rPr>
                  <a:t> </a:t>
                </a:r>
              </a:p>
            </p:txBody>
          </p:sp>
        </mc:Fallback>
      </mc:AlternateContent>
      <p:sp>
        <p:nvSpPr>
          <p:cNvPr id="21" name="Right Brace 20">
            <a:extLst>
              <a:ext uri="{FF2B5EF4-FFF2-40B4-BE49-F238E27FC236}">
                <a16:creationId xmlns:a16="http://schemas.microsoft.com/office/drawing/2014/main" id="{EFF302E1-F6D2-2967-D621-572DA22CA385}"/>
              </a:ext>
            </a:extLst>
          </p:cNvPr>
          <p:cNvSpPr/>
          <p:nvPr/>
        </p:nvSpPr>
        <p:spPr>
          <a:xfrm rot="16200000">
            <a:off x="6182840" y="-131290"/>
            <a:ext cx="129709" cy="3066087"/>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B5EEEE6-156C-7397-D699-EF020AA4275D}"/>
                  </a:ext>
                </a:extLst>
              </p:cNvPr>
              <p:cNvSpPr txBox="1"/>
              <p:nvPr/>
            </p:nvSpPr>
            <p:spPr>
              <a:xfrm>
                <a:off x="3474944" y="1511482"/>
                <a:ext cx="1193212" cy="338554"/>
              </a:xfrm>
              <a:prstGeom prst="rect">
                <a:avLst/>
              </a:prstGeom>
              <a:noFill/>
            </p:spPr>
            <p:txBody>
              <a:bodyPr wrap="square" rtlCol="0">
                <a:spAutoFit/>
              </a:bodyPr>
              <a:lstStyle/>
              <a:p>
                <a:r>
                  <a:rPr lang="en-US" sz="1600" dirty="0"/>
                  <a:t>Message </a:t>
                </a:r>
                <a14:m>
                  <m:oMath xmlns:m="http://schemas.openxmlformats.org/officeDocument/2006/math">
                    <m:r>
                      <a:rPr lang="en-US" sz="1600" i="1" dirty="0" smtClean="0">
                        <a:latin typeface="Cambria Math" panose="02040503050406030204" pitchFamily="18" charset="0"/>
                      </a:rPr>
                      <m:t>𝑥</m:t>
                    </m:r>
                  </m:oMath>
                </a14:m>
                <a:endParaRPr lang="en-US" sz="1600" dirty="0"/>
              </a:p>
            </p:txBody>
          </p:sp>
        </mc:Choice>
        <mc:Fallback xmlns="">
          <p:sp>
            <p:nvSpPr>
              <p:cNvPr id="22" name="TextBox 21">
                <a:extLst>
                  <a:ext uri="{FF2B5EF4-FFF2-40B4-BE49-F238E27FC236}">
                    <a16:creationId xmlns:a16="http://schemas.microsoft.com/office/drawing/2014/main" id="{BB5EEEE6-156C-7397-D699-EF020AA4275D}"/>
                  </a:ext>
                </a:extLst>
              </p:cNvPr>
              <p:cNvSpPr txBox="1">
                <a:spLocks noRot="1" noChangeAspect="1" noMove="1" noResize="1" noEditPoints="1" noAdjustHandles="1" noChangeArrowheads="1" noChangeShapeType="1" noTextEdit="1"/>
              </p:cNvSpPr>
              <p:nvPr/>
            </p:nvSpPr>
            <p:spPr>
              <a:xfrm>
                <a:off x="3474944" y="1511482"/>
                <a:ext cx="1193212" cy="338554"/>
              </a:xfrm>
              <a:prstGeom prst="rect">
                <a:avLst/>
              </a:prstGeom>
              <a:blipFill>
                <a:blip r:embed="rId4"/>
                <a:stretch>
                  <a:fillRect l="-2105" t="-7407" b="-22222"/>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3BA29ED4-AE54-4292-7871-563705079D9E}"/>
              </a:ext>
            </a:extLst>
          </p:cNvPr>
          <p:cNvCxnSpPr>
            <a:cxnSpLocks/>
          </p:cNvCxnSpPr>
          <p:nvPr/>
        </p:nvCxnSpPr>
        <p:spPr>
          <a:xfrm>
            <a:off x="6207019" y="2095024"/>
            <a:ext cx="5123" cy="49459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2958F446-3715-724F-0107-173C2678D7EF}"/>
              </a:ext>
            </a:extLst>
          </p:cNvPr>
          <p:cNvSpPr txBox="1"/>
          <p:nvPr/>
        </p:nvSpPr>
        <p:spPr>
          <a:xfrm>
            <a:off x="6317715" y="2135242"/>
            <a:ext cx="2259401" cy="369332"/>
          </a:xfrm>
          <a:prstGeom prst="rect">
            <a:avLst/>
          </a:prstGeom>
          <a:noFill/>
        </p:spPr>
        <p:txBody>
          <a:bodyPr wrap="none" rtlCol="0">
            <a:spAutoFit/>
          </a:bodyPr>
          <a:lstStyle/>
          <a:p>
            <a:r>
              <a:rPr lang="en-US" dirty="0"/>
              <a:t>Reed-Muller Encoding</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380FB06-AE0B-2122-10E1-059F2D807EE0}"/>
                  </a:ext>
                </a:extLst>
              </p:cNvPr>
              <p:cNvSpPr txBox="1"/>
              <p:nvPr/>
            </p:nvSpPr>
            <p:spPr>
              <a:xfrm>
                <a:off x="1682682" y="4157373"/>
                <a:ext cx="1357295" cy="369332"/>
              </a:xfrm>
              <a:prstGeom prst="rect">
                <a:avLst/>
              </a:prstGeom>
              <a:noFill/>
            </p:spPr>
            <p:txBody>
              <a:bodyPr wrap="none" rtlCol="0">
                <a:spAutoFit/>
              </a:bodyPr>
              <a:lstStyle/>
              <a:p>
                <a:r>
                  <a:rPr lang="en-US" dirty="0"/>
                  <a:t>Codeword </a:t>
                </a:r>
                <a14:m>
                  <m:oMath xmlns:m="http://schemas.openxmlformats.org/officeDocument/2006/math">
                    <m:r>
                      <a:rPr lang="en-US" b="0" i="1" dirty="0" smtClean="0">
                        <a:latin typeface="Cambria Math" panose="02040503050406030204" pitchFamily="18" charset="0"/>
                      </a:rPr>
                      <m:t>𝑋</m:t>
                    </m:r>
                  </m:oMath>
                </a14:m>
                <a:endParaRPr lang="en-US" dirty="0"/>
              </a:p>
            </p:txBody>
          </p:sp>
        </mc:Choice>
        <mc:Fallback xmlns="">
          <p:sp>
            <p:nvSpPr>
              <p:cNvPr id="25" name="TextBox 24">
                <a:extLst>
                  <a:ext uri="{FF2B5EF4-FFF2-40B4-BE49-F238E27FC236}">
                    <a16:creationId xmlns:a16="http://schemas.microsoft.com/office/drawing/2014/main" id="{1380FB06-AE0B-2122-10E1-059F2D807EE0}"/>
                  </a:ext>
                </a:extLst>
              </p:cNvPr>
              <p:cNvSpPr txBox="1">
                <a:spLocks noRot="1" noChangeAspect="1" noMove="1" noResize="1" noEditPoints="1" noAdjustHandles="1" noChangeArrowheads="1" noChangeShapeType="1" noTextEdit="1"/>
              </p:cNvSpPr>
              <p:nvPr/>
            </p:nvSpPr>
            <p:spPr>
              <a:xfrm>
                <a:off x="1682682" y="4157373"/>
                <a:ext cx="1357295" cy="369332"/>
              </a:xfrm>
              <a:prstGeom prst="rect">
                <a:avLst/>
              </a:prstGeom>
              <a:blipFill>
                <a:blip r:embed="rId5"/>
                <a:stretch>
                  <a:fillRect l="-3704" t="-6667" b="-26667"/>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B0AB5B2-03F5-A420-6768-C215F6DB3CBC}"/>
              </a:ext>
            </a:extLst>
          </p:cNvPr>
          <p:cNvSpPr/>
          <p:nvPr/>
        </p:nvSpPr>
        <p:spPr>
          <a:xfrm>
            <a:off x="5210006" y="1511646"/>
            <a:ext cx="509939" cy="363396"/>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3A04572-E98D-4EC8-99F5-A85CD39F60A2}"/>
              </a:ext>
            </a:extLst>
          </p:cNvPr>
          <p:cNvSpPr/>
          <p:nvPr/>
        </p:nvSpPr>
        <p:spPr>
          <a:xfrm>
            <a:off x="6225544" y="1522005"/>
            <a:ext cx="509939" cy="363396"/>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EE7A35D-222C-336F-8282-D11898444FEE}"/>
              </a:ext>
            </a:extLst>
          </p:cNvPr>
          <p:cNvSpPr/>
          <p:nvPr/>
        </p:nvSpPr>
        <p:spPr>
          <a:xfrm>
            <a:off x="7241082" y="1522005"/>
            <a:ext cx="509939" cy="363396"/>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762ED58-8B57-C0EA-C7EF-4799953B7786}"/>
                  </a:ext>
                </a:extLst>
              </p:cNvPr>
              <p:cNvSpPr txBox="1"/>
              <p:nvPr/>
            </p:nvSpPr>
            <p:spPr>
              <a:xfrm>
                <a:off x="5292814" y="1799761"/>
                <a:ext cx="429925"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𝑠</m:t>
                      </m:r>
                      <m:r>
                        <a:rPr lang="en-US" i="1" baseline="-25000" dirty="0" smtClean="0">
                          <a:latin typeface="Cambria Math" panose="02040503050406030204" pitchFamily="18" charset="0"/>
                        </a:rPr>
                        <m:t>1</m:t>
                      </m:r>
                    </m:oMath>
                  </m:oMathPara>
                </a14:m>
                <a:endParaRPr lang="en-US" dirty="0"/>
              </a:p>
            </p:txBody>
          </p:sp>
        </mc:Choice>
        <mc:Fallback xmlns="">
          <p:sp>
            <p:nvSpPr>
              <p:cNvPr id="6" name="TextBox 5">
                <a:extLst>
                  <a:ext uri="{FF2B5EF4-FFF2-40B4-BE49-F238E27FC236}">
                    <a16:creationId xmlns:a16="http://schemas.microsoft.com/office/drawing/2014/main" id="{E762ED58-8B57-C0EA-C7EF-4799953B7786}"/>
                  </a:ext>
                </a:extLst>
              </p:cNvPr>
              <p:cNvSpPr txBox="1">
                <a:spLocks noRot="1" noChangeAspect="1" noMove="1" noResize="1" noEditPoints="1" noAdjustHandles="1" noChangeArrowheads="1" noChangeShapeType="1" noTextEdit="1"/>
              </p:cNvSpPr>
              <p:nvPr/>
            </p:nvSpPr>
            <p:spPr>
              <a:xfrm>
                <a:off x="5292814" y="1799761"/>
                <a:ext cx="429925" cy="369332"/>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CC54569-59DD-A77B-E92A-94E7157A6DCF}"/>
                  </a:ext>
                </a:extLst>
              </p:cNvPr>
              <p:cNvSpPr txBox="1"/>
              <p:nvPr/>
            </p:nvSpPr>
            <p:spPr>
              <a:xfrm>
                <a:off x="6349922" y="1799163"/>
                <a:ext cx="429925"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𝑠</m:t>
                      </m:r>
                      <m:r>
                        <a:rPr lang="en-US" b="0" i="1" baseline="-25000" dirty="0" smtClean="0">
                          <a:latin typeface="Cambria Math" panose="02040503050406030204" pitchFamily="18" charset="0"/>
                        </a:rPr>
                        <m:t>2</m:t>
                      </m:r>
                    </m:oMath>
                  </m:oMathPara>
                </a14:m>
                <a:endParaRPr lang="en-US" dirty="0"/>
              </a:p>
            </p:txBody>
          </p:sp>
        </mc:Choice>
        <mc:Fallback xmlns="">
          <p:sp>
            <p:nvSpPr>
              <p:cNvPr id="7" name="TextBox 6">
                <a:extLst>
                  <a:ext uri="{FF2B5EF4-FFF2-40B4-BE49-F238E27FC236}">
                    <a16:creationId xmlns:a16="http://schemas.microsoft.com/office/drawing/2014/main" id="{DCC54569-59DD-A77B-E92A-94E7157A6DCF}"/>
                  </a:ext>
                </a:extLst>
              </p:cNvPr>
              <p:cNvSpPr txBox="1">
                <a:spLocks noRot="1" noChangeAspect="1" noMove="1" noResize="1" noEditPoints="1" noAdjustHandles="1" noChangeArrowheads="1" noChangeShapeType="1" noTextEdit="1"/>
              </p:cNvSpPr>
              <p:nvPr/>
            </p:nvSpPr>
            <p:spPr>
              <a:xfrm>
                <a:off x="6349922" y="1799163"/>
                <a:ext cx="429925" cy="369332"/>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189F236-86B3-7BA5-9987-870088C5B422}"/>
                  </a:ext>
                </a:extLst>
              </p:cNvPr>
              <p:cNvSpPr txBox="1"/>
              <p:nvPr/>
            </p:nvSpPr>
            <p:spPr>
              <a:xfrm>
                <a:off x="7350813" y="1809829"/>
                <a:ext cx="429925"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𝑠</m:t>
                      </m:r>
                      <m:r>
                        <a:rPr lang="en-US" b="0" i="1" baseline="-25000" dirty="0" smtClean="0">
                          <a:latin typeface="Cambria Math" panose="02040503050406030204" pitchFamily="18" charset="0"/>
                        </a:rPr>
                        <m:t>3</m:t>
                      </m:r>
                    </m:oMath>
                  </m:oMathPara>
                </a14:m>
                <a:endParaRPr lang="en-US" dirty="0"/>
              </a:p>
            </p:txBody>
          </p:sp>
        </mc:Choice>
        <mc:Fallback xmlns="">
          <p:sp>
            <p:nvSpPr>
              <p:cNvPr id="8" name="TextBox 7">
                <a:extLst>
                  <a:ext uri="{FF2B5EF4-FFF2-40B4-BE49-F238E27FC236}">
                    <a16:creationId xmlns:a16="http://schemas.microsoft.com/office/drawing/2014/main" id="{7189F236-86B3-7BA5-9987-870088C5B422}"/>
                  </a:ext>
                </a:extLst>
              </p:cNvPr>
              <p:cNvSpPr txBox="1">
                <a:spLocks noRot="1" noChangeAspect="1" noMove="1" noResize="1" noEditPoints="1" noAdjustHandles="1" noChangeArrowheads="1" noChangeShapeType="1" noTextEdit="1"/>
              </p:cNvSpPr>
              <p:nvPr/>
            </p:nvSpPr>
            <p:spPr>
              <a:xfrm>
                <a:off x="7350813" y="1809829"/>
                <a:ext cx="429925" cy="369332"/>
              </a:xfrm>
              <a:prstGeom prst="rect">
                <a:avLst/>
              </a:prstGeom>
              <a:blipFill>
                <a:blip r:embed="rId8"/>
                <a:stretch>
                  <a:fillRect/>
                </a:stretch>
              </a:blipFill>
              <a:ln>
                <a:noFill/>
              </a:ln>
            </p:spPr>
            <p:txBody>
              <a:bodyPr/>
              <a:lstStyle/>
              <a:p>
                <a:r>
                  <a:rPr lang="en-US">
                    <a:noFill/>
                  </a:rPr>
                  <a:t> </a:t>
                </a:r>
              </a:p>
            </p:txBody>
          </p:sp>
        </mc:Fallback>
      </mc:AlternateContent>
      <p:sp>
        <p:nvSpPr>
          <p:cNvPr id="9" name="Oval 8">
            <a:extLst>
              <a:ext uri="{FF2B5EF4-FFF2-40B4-BE49-F238E27FC236}">
                <a16:creationId xmlns:a16="http://schemas.microsoft.com/office/drawing/2014/main" id="{5E1DA0E2-9364-5CD0-7FC4-67EC610E6BCF}"/>
              </a:ext>
            </a:extLst>
          </p:cNvPr>
          <p:cNvSpPr/>
          <p:nvPr/>
        </p:nvSpPr>
        <p:spPr>
          <a:xfrm>
            <a:off x="3427271" y="3774166"/>
            <a:ext cx="100263" cy="113840"/>
          </a:xfrm>
          <a:prstGeom prst="ellipse">
            <a:avLst/>
          </a:prstGeom>
          <a:solidFill>
            <a:schemeClr val="accent6">
              <a:lumMod val="75000"/>
            </a:schemeClr>
          </a:solidFill>
          <a:ln>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6">
                  <a:lumMod val="50000"/>
                </a:schemeClr>
              </a:solidFill>
            </a:endParaRPr>
          </a:p>
        </p:txBody>
      </p:sp>
      <p:cxnSp>
        <p:nvCxnSpPr>
          <p:cNvPr id="10" name="Straight Connector 9">
            <a:extLst>
              <a:ext uri="{FF2B5EF4-FFF2-40B4-BE49-F238E27FC236}">
                <a16:creationId xmlns:a16="http://schemas.microsoft.com/office/drawing/2014/main" id="{54B9055E-39A6-5E99-634F-C70D8AA0F0F6}"/>
              </a:ext>
            </a:extLst>
          </p:cNvPr>
          <p:cNvCxnSpPr>
            <a:stCxn id="9" idx="4"/>
          </p:cNvCxnSpPr>
          <p:nvPr/>
        </p:nvCxnSpPr>
        <p:spPr>
          <a:xfrm flipH="1">
            <a:off x="3477402" y="3888006"/>
            <a:ext cx="1" cy="635528"/>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3F891CCD-E274-D017-26CD-D10140927AB8}"/>
              </a:ext>
            </a:extLst>
          </p:cNvPr>
          <p:cNvCxnSpPr>
            <a:cxnSpLocks/>
            <a:stCxn id="13" idx="4"/>
          </p:cNvCxnSpPr>
          <p:nvPr/>
        </p:nvCxnSpPr>
        <p:spPr>
          <a:xfrm>
            <a:off x="5210006" y="3592205"/>
            <a:ext cx="0" cy="93255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349B503D-2DD3-9402-3D8C-63170DD9C312}"/>
              </a:ext>
            </a:extLst>
          </p:cNvPr>
          <p:cNvCxnSpPr>
            <a:cxnSpLocks/>
          </p:cNvCxnSpPr>
          <p:nvPr/>
        </p:nvCxnSpPr>
        <p:spPr>
          <a:xfrm>
            <a:off x="6634645" y="4300137"/>
            <a:ext cx="0" cy="223397"/>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118D1F0D-0CA0-0146-DAEA-9924BA91C02F}"/>
              </a:ext>
            </a:extLst>
          </p:cNvPr>
          <p:cNvSpPr/>
          <p:nvPr/>
        </p:nvSpPr>
        <p:spPr>
          <a:xfrm>
            <a:off x="5159874" y="3478365"/>
            <a:ext cx="100263" cy="113840"/>
          </a:xfrm>
          <a:prstGeom prst="ellipse">
            <a:avLst/>
          </a:prstGeom>
          <a:solidFill>
            <a:schemeClr val="accent6">
              <a:lumMod val="75000"/>
            </a:schemeClr>
          </a:solidFill>
          <a:ln>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6">
                  <a:lumMod val="50000"/>
                </a:schemeClr>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AA47F1C-4A98-F5F3-3D59-D39809410D4F}"/>
                  </a:ext>
                </a:extLst>
              </p:cNvPr>
              <p:cNvSpPr txBox="1"/>
              <p:nvPr/>
            </p:nvSpPr>
            <p:spPr>
              <a:xfrm>
                <a:off x="3276065" y="4500800"/>
                <a:ext cx="41389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𝑷</m:t>
                      </m:r>
                      <m:r>
                        <a:rPr lang="en-US" sz="1400" i="1" baseline="-25000">
                          <a:latin typeface="Cambria Math" panose="02040503050406030204" pitchFamily="18" charset="0"/>
                        </a:rPr>
                        <m:t>1</m:t>
                      </m:r>
                    </m:oMath>
                  </m:oMathPara>
                </a14:m>
                <a:endParaRPr lang="en-US" sz="1400" dirty="0"/>
              </a:p>
            </p:txBody>
          </p:sp>
        </mc:Choice>
        <mc:Fallback xmlns="">
          <p:sp>
            <p:nvSpPr>
              <p:cNvPr id="14" name="TextBox 13">
                <a:extLst>
                  <a:ext uri="{FF2B5EF4-FFF2-40B4-BE49-F238E27FC236}">
                    <a16:creationId xmlns:a16="http://schemas.microsoft.com/office/drawing/2014/main" id="{6AA47F1C-4A98-F5F3-3D59-D39809410D4F}"/>
                  </a:ext>
                </a:extLst>
              </p:cNvPr>
              <p:cNvSpPr txBox="1">
                <a:spLocks noRot="1" noChangeAspect="1" noMove="1" noResize="1" noEditPoints="1" noAdjustHandles="1" noChangeArrowheads="1" noChangeShapeType="1" noTextEdit="1"/>
              </p:cNvSpPr>
              <p:nvPr/>
            </p:nvSpPr>
            <p:spPr>
              <a:xfrm>
                <a:off x="3276065" y="4500800"/>
                <a:ext cx="413896" cy="3077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5B2C2B7-682A-F342-6F90-E3585FB805B6}"/>
                  </a:ext>
                </a:extLst>
              </p:cNvPr>
              <p:cNvSpPr txBox="1"/>
              <p:nvPr/>
            </p:nvSpPr>
            <p:spPr>
              <a:xfrm>
                <a:off x="5004340" y="4514129"/>
                <a:ext cx="41389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𝑷</m:t>
                      </m:r>
                      <m:r>
                        <a:rPr lang="en-US" sz="1400" b="0" i="1" baseline="-25000" smtClean="0">
                          <a:latin typeface="Cambria Math" panose="02040503050406030204" pitchFamily="18" charset="0"/>
                        </a:rPr>
                        <m:t>2</m:t>
                      </m:r>
                    </m:oMath>
                  </m:oMathPara>
                </a14:m>
                <a:endParaRPr lang="en-US" sz="1400" dirty="0"/>
              </a:p>
            </p:txBody>
          </p:sp>
        </mc:Choice>
        <mc:Fallback xmlns="">
          <p:sp>
            <p:nvSpPr>
              <p:cNvPr id="26" name="TextBox 25">
                <a:extLst>
                  <a:ext uri="{FF2B5EF4-FFF2-40B4-BE49-F238E27FC236}">
                    <a16:creationId xmlns:a16="http://schemas.microsoft.com/office/drawing/2014/main" id="{F5B2C2B7-682A-F342-6F90-E3585FB805B6}"/>
                  </a:ext>
                </a:extLst>
              </p:cNvPr>
              <p:cNvSpPr txBox="1">
                <a:spLocks noRot="1" noChangeAspect="1" noMove="1" noResize="1" noEditPoints="1" noAdjustHandles="1" noChangeArrowheads="1" noChangeShapeType="1" noTextEdit="1"/>
              </p:cNvSpPr>
              <p:nvPr/>
            </p:nvSpPr>
            <p:spPr>
              <a:xfrm>
                <a:off x="5004340" y="4514129"/>
                <a:ext cx="413896" cy="307777"/>
              </a:xfrm>
              <a:prstGeom prst="rect">
                <a:avLst/>
              </a:prstGeom>
              <a:blipFill>
                <a:blip r:embed="rId10"/>
                <a:stretch>
                  <a:fillRect/>
                </a:stretch>
              </a:blipFill>
            </p:spPr>
            <p:txBody>
              <a:bodyPr/>
              <a:lstStyle/>
              <a:p>
                <a:r>
                  <a:rPr lang="en-US">
                    <a:noFill/>
                  </a:rPr>
                  <a:t> </a:t>
                </a:r>
              </a:p>
            </p:txBody>
          </p:sp>
        </mc:Fallback>
      </mc:AlternateContent>
      <p:sp>
        <p:nvSpPr>
          <p:cNvPr id="31" name="Oval 30">
            <a:extLst>
              <a:ext uri="{FF2B5EF4-FFF2-40B4-BE49-F238E27FC236}">
                <a16:creationId xmlns:a16="http://schemas.microsoft.com/office/drawing/2014/main" id="{F113D5C0-7ED6-825D-2E3E-72BEC0CF91DE}"/>
              </a:ext>
            </a:extLst>
          </p:cNvPr>
          <p:cNvSpPr/>
          <p:nvPr/>
        </p:nvSpPr>
        <p:spPr>
          <a:xfrm>
            <a:off x="6590954" y="4267474"/>
            <a:ext cx="100263" cy="113840"/>
          </a:xfrm>
          <a:prstGeom prst="ellipse">
            <a:avLst/>
          </a:prstGeom>
          <a:solidFill>
            <a:schemeClr val="accent6">
              <a:lumMod val="75000"/>
            </a:schemeClr>
          </a:solidFill>
          <a:ln>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6">
                  <a:lumMod val="50000"/>
                </a:schemeClr>
              </a:solidFill>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471F9FC-231C-9135-8417-A6E77051DC6C}"/>
                  </a:ext>
                </a:extLst>
              </p:cNvPr>
              <p:cNvSpPr txBox="1"/>
              <p:nvPr/>
            </p:nvSpPr>
            <p:spPr>
              <a:xfrm>
                <a:off x="6434137" y="4500799"/>
                <a:ext cx="41389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𝑷</m:t>
                      </m:r>
                      <m:r>
                        <a:rPr lang="en-US" sz="1400" b="0" i="1" baseline="-25000" smtClean="0">
                          <a:latin typeface="Cambria Math" panose="02040503050406030204" pitchFamily="18" charset="0"/>
                        </a:rPr>
                        <m:t>3</m:t>
                      </m:r>
                    </m:oMath>
                  </m:oMathPara>
                </a14:m>
                <a:endParaRPr lang="en-US" sz="1400" dirty="0"/>
              </a:p>
            </p:txBody>
          </p:sp>
        </mc:Choice>
        <mc:Fallback xmlns="">
          <p:sp>
            <p:nvSpPr>
              <p:cNvPr id="32" name="TextBox 31">
                <a:extLst>
                  <a:ext uri="{FF2B5EF4-FFF2-40B4-BE49-F238E27FC236}">
                    <a16:creationId xmlns:a16="http://schemas.microsoft.com/office/drawing/2014/main" id="{F471F9FC-231C-9135-8417-A6E77051DC6C}"/>
                  </a:ext>
                </a:extLst>
              </p:cNvPr>
              <p:cNvSpPr txBox="1">
                <a:spLocks noRot="1" noChangeAspect="1" noMove="1" noResize="1" noEditPoints="1" noAdjustHandles="1" noChangeArrowheads="1" noChangeShapeType="1" noTextEdit="1"/>
              </p:cNvSpPr>
              <p:nvPr/>
            </p:nvSpPr>
            <p:spPr>
              <a:xfrm>
                <a:off x="6434137" y="4500799"/>
                <a:ext cx="413896" cy="30777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9CCC454-1B99-9446-EACA-B1027DAEA45F}"/>
                  </a:ext>
                </a:extLst>
              </p:cNvPr>
              <p:cNvSpPr txBox="1"/>
              <p:nvPr/>
            </p:nvSpPr>
            <p:spPr>
              <a:xfrm>
                <a:off x="9747809" y="1493586"/>
                <a:ext cx="207092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 {</m:t>
                      </m:r>
                      <m:r>
                        <a:rPr lang="en-US" i="1" dirty="0" smtClean="0">
                          <a:latin typeface="Cambria Math" panose="02040503050406030204" pitchFamily="18" charset="0"/>
                        </a:rPr>
                        <m:t>𝑠</m:t>
                      </m:r>
                      <m:r>
                        <a:rPr lang="en-US" i="1" baseline="-25000" dirty="0" smtClean="0">
                          <a:latin typeface="Cambria Math" panose="02040503050406030204" pitchFamily="18" charset="0"/>
                        </a:rPr>
                        <m:t>1</m:t>
                      </m:r>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baseline="-25000" dirty="0" smtClean="0">
                          <a:latin typeface="Cambria Math" panose="02040503050406030204" pitchFamily="18" charset="0"/>
                        </a:rPr>
                        <m:t>2</m:t>
                      </m:r>
                      <m:r>
                        <a:rPr lang="en-US" i="1" dirty="0" smtClean="0">
                          <a:latin typeface="Cambria Math" panose="02040503050406030204" pitchFamily="18" charset="0"/>
                        </a:rPr>
                        <m:t>,</m:t>
                      </m:r>
                      <m:r>
                        <a:rPr lang="en-US" b="0" i="1" dirty="0" smtClean="0">
                          <a:latin typeface="Cambria Math" panose="02040503050406030204" pitchFamily="18" charset="0"/>
                        </a:rPr>
                        <m:t>…, </m:t>
                      </m:r>
                      <m:r>
                        <a:rPr lang="en-US" i="1" dirty="0" smtClean="0">
                          <a:latin typeface="Cambria Math" panose="02040503050406030204" pitchFamily="18" charset="0"/>
                        </a:rPr>
                        <m:t>𝑠</m:t>
                      </m:r>
                      <m:r>
                        <a:rPr lang="en-US" b="0" i="1" baseline="-25000" dirty="0" smtClean="0">
                          <a:latin typeface="Cambria Math" panose="02040503050406030204" pitchFamily="18" charset="0"/>
                        </a:rPr>
                        <m:t>𝑘</m:t>
                      </m:r>
                      <m:r>
                        <a:rPr lang="en-US" i="1" dirty="0" smtClean="0">
                          <a:latin typeface="Cambria Math" panose="02040503050406030204" pitchFamily="18" charset="0"/>
                        </a:rPr>
                        <m:t>}</m:t>
                      </m:r>
                    </m:oMath>
                  </m:oMathPara>
                </a14:m>
                <a:endParaRPr lang="en-US" dirty="0"/>
              </a:p>
            </p:txBody>
          </p:sp>
        </mc:Choice>
        <mc:Fallback xmlns="">
          <p:sp>
            <p:nvSpPr>
              <p:cNvPr id="33" name="TextBox 32">
                <a:extLst>
                  <a:ext uri="{FF2B5EF4-FFF2-40B4-BE49-F238E27FC236}">
                    <a16:creationId xmlns:a16="http://schemas.microsoft.com/office/drawing/2014/main" id="{79CCC454-1B99-9446-EACA-B1027DAEA45F}"/>
                  </a:ext>
                </a:extLst>
              </p:cNvPr>
              <p:cNvSpPr txBox="1">
                <a:spLocks noRot="1" noChangeAspect="1" noMove="1" noResize="1" noEditPoints="1" noAdjustHandles="1" noChangeArrowheads="1" noChangeShapeType="1" noTextEdit="1"/>
              </p:cNvSpPr>
              <p:nvPr/>
            </p:nvSpPr>
            <p:spPr>
              <a:xfrm>
                <a:off x="9747809" y="1493586"/>
                <a:ext cx="2070925" cy="369332"/>
              </a:xfrm>
              <a:prstGeom prst="rect">
                <a:avLst/>
              </a:prstGeom>
              <a:blipFill>
                <a:blip r:embed="rId12"/>
                <a:stretch>
                  <a:fillRect b="-12903"/>
                </a:stretch>
              </a:blipFill>
            </p:spPr>
            <p:txBody>
              <a:bodyPr/>
              <a:lstStyle/>
              <a:p>
                <a:r>
                  <a:rPr lang="en-US">
                    <a:noFill/>
                  </a:rPr>
                  <a:t> </a:t>
                </a:r>
              </a:p>
            </p:txBody>
          </p:sp>
        </mc:Fallback>
      </mc:AlternateContent>
      <p:cxnSp>
        <p:nvCxnSpPr>
          <p:cNvPr id="34" name="Straight Arrow Connector 33">
            <a:extLst>
              <a:ext uri="{FF2B5EF4-FFF2-40B4-BE49-F238E27FC236}">
                <a16:creationId xmlns:a16="http://schemas.microsoft.com/office/drawing/2014/main" id="{F7408D08-C5B2-B0E8-B982-81149796ECF9}"/>
              </a:ext>
            </a:extLst>
          </p:cNvPr>
          <p:cNvCxnSpPr>
            <a:cxnSpLocks/>
          </p:cNvCxnSpPr>
          <p:nvPr/>
        </p:nvCxnSpPr>
        <p:spPr>
          <a:xfrm>
            <a:off x="10629480" y="2083976"/>
            <a:ext cx="0" cy="16728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C4945F2-0D49-A671-79A2-3B548F8248D0}"/>
                  </a:ext>
                </a:extLst>
              </p:cNvPr>
              <p:cNvSpPr txBox="1"/>
              <p:nvPr/>
            </p:nvSpPr>
            <p:spPr>
              <a:xfrm>
                <a:off x="9774907" y="3896315"/>
                <a:ext cx="207954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𝑃</m:t>
                      </m:r>
                      <m:r>
                        <a:rPr lang="en-US" i="1" dirty="0" smtClean="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𝑃</m:t>
                          </m:r>
                        </m:e>
                        <m:sub>
                          <m:r>
                            <a:rPr lang="en-US" b="0"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𝑃</m:t>
                          </m:r>
                        </m:e>
                        <m:sub>
                          <m:r>
                            <a:rPr lang="en-US" b="0" i="1" dirty="0" smtClean="0">
                              <a:latin typeface="Cambria Math" panose="02040503050406030204" pitchFamily="18" charset="0"/>
                            </a:rPr>
                            <m:t>2</m:t>
                          </m:r>
                        </m:sub>
                      </m:sSub>
                      <m:r>
                        <a:rPr lang="en-US" i="1" dirty="0" smtClean="0">
                          <a:latin typeface="Cambria Math" panose="02040503050406030204" pitchFamily="18" charset="0"/>
                        </a:rPr>
                        <m:t>,</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𝑃</m:t>
                          </m:r>
                        </m:e>
                        <m:sub>
                          <m:r>
                            <a:rPr lang="en-US" b="0" i="1" dirty="0" smtClean="0">
                              <a:latin typeface="Cambria Math" panose="02040503050406030204" pitchFamily="18" charset="0"/>
                            </a:rPr>
                            <m:t>𝑘</m:t>
                          </m:r>
                        </m:sub>
                      </m:sSub>
                      <m:r>
                        <a:rPr lang="en-US" i="1" dirty="0" smtClean="0">
                          <a:latin typeface="Cambria Math" panose="02040503050406030204" pitchFamily="18" charset="0"/>
                        </a:rPr>
                        <m:t>}</m:t>
                      </m:r>
                    </m:oMath>
                  </m:oMathPara>
                </a14:m>
                <a:endParaRPr lang="en-US" dirty="0"/>
              </a:p>
            </p:txBody>
          </p:sp>
        </mc:Choice>
        <mc:Fallback xmlns="">
          <p:sp>
            <p:nvSpPr>
              <p:cNvPr id="35" name="TextBox 34">
                <a:extLst>
                  <a:ext uri="{FF2B5EF4-FFF2-40B4-BE49-F238E27FC236}">
                    <a16:creationId xmlns:a16="http://schemas.microsoft.com/office/drawing/2014/main" id="{6C4945F2-0D49-A671-79A2-3B548F8248D0}"/>
                  </a:ext>
                </a:extLst>
              </p:cNvPr>
              <p:cNvSpPr txBox="1">
                <a:spLocks noRot="1" noChangeAspect="1" noMove="1" noResize="1" noEditPoints="1" noAdjustHandles="1" noChangeArrowheads="1" noChangeShapeType="1" noTextEdit="1"/>
              </p:cNvSpPr>
              <p:nvPr/>
            </p:nvSpPr>
            <p:spPr>
              <a:xfrm>
                <a:off x="9774907" y="3896315"/>
                <a:ext cx="2079544" cy="369332"/>
              </a:xfrm>
              <a:prstGeom prst="rect">
                <a:avLst/>
              </a:prstGeom>
              <a:blipFill>
                <a:blip r:embed="rId13"/>
                <a:stretch>
                  <a:fillRect b="-12903"/>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4D50DB5B-FF9E-6FCC-1E88-C3443FC516C5}"/>
              </a:ext>
            </a:extLst>
          </p:cNvPr>
          <p:cNvSpPr txBox="1"/>
          <p:nvPr/>
        </p:nvSpPr>
        <p:spPr>
          <a:xfrm>
            <a:off x="10704809" y="2504574"/>
            <a:ext cx="1352480" cy="738664"/>
          </a:xfrm>
          <a:prstGeom prst="rect">
            <a:avLst/>
          </a:prstGeom>
          <a:noFill/>
        </p:spPr>
        <p:txBody>
          <a:bodyPr wrap="square" rtlCol="0">
            <a:spAutoFit/>
          </a:bodyPr>
          <a:lstStyle/>
          <a:p>
            <a:r>
              <a:rPr lang="en-US" sz="1400" dirty="0"/>
              <a:t>Determine corresponding fixed vectors</a:t>
            </a:r>
          </a:p>
        </p:txBody>
      </p:sp>
    </p:spTree>
    <p:extLst>
      <p:ext uri="{BB962C8B-B14F-4D97-AF65-F5344CB8AC3E}">
        <p14:creationId xmlns:p14="http://schemas.microsoft.com/office/powerpoint/2010/main" val="378533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P spid="9" grpId="0" animBg="1"/>
      <p:bldP spid="13" grpId="0" animBg="1"/>
      <p:bldP spid="14" grpId="0"/>
      <p:bldP spid="26" grpId="0"/>
      <p:bldP spid="31" grpId="0" animBg="1"/>
      <p:bldP spid="32" grpId="0"/>
      <p:bldP spid="33" grpId="0" animBg="1"/>
      <p:bldP spid="35" grpId="0" animBg="1"/>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F51DF-F528-5BB0-89E8-5C57ED979BDF}"/>
              </a:ext>
            </a:extLst>
          </p:cNvPr>
          <p:cNvSpPr>
            <a:spLocks noGrp="1"/>
          </p:cNvSpPr>
          <p:nvPr>
            <p:ph type="title"/>
          </p:nvPr>
        </p:nvSpPr>
        <p:spPr>
          <a:xfrm>
            <a:off x="965200" y="-192909"/>
            <a:ext cx="10515600" cy="1325563"/>
          </a:xfrm>
        </p:spPr>
        <p:txBody>
          <a:bodyPr/>
          <a:lstStyle/>
          <a:p>
            <a:pPr algn="ctr"/>
            <a:r>
              <a:rPr lang="en-US" dirty="0"/>
              <a:t>Projection</a:t>
            </a:r>
          </a:p>
        </p:txBody>
      </p:sp>
      <p:graphicFrame>
        <p:nvGraphicFramePr>
          <p:cNvPr id="15" name="Table 14">
            <a:extLst>
              <a:ext uri="{FF2B5EF4-FFF2-40B4-BE49-F238E27FC236}">
                <a16:creationId xmlns:a16="http://schemas.microsoft.com/office/drawing/2014/main" id="{7F1F8EB3-B8DC-408C-F078-7370B386B0F7}"/>
              </a:ext>
            </a:extLst>
          </p:cNvPr>
          <p:cNvGraphicFramePr>
            <a:graphicFrameLocks noGrp="1"/>
          </p:cNvGraphicFramePr>
          <p:nvPr/>
        </p:nvGraphicFramePr>
        <p:xfrm>
          <a:off x="4711027" y="1518283"/>
          <a:ext cx="3039996" cy="370840"/>
        </p:xfrm>
        <a:graphic>
          <a:graphicData uri="http://schemas.openxmlformats.org/drawingml/2006/table">
            <a:tbl>
              <a:tblPr firstRow="1" bandRow="1">
                <a:tableStyleId>{5940675A-B579-460E-94D1-54222C63F5DA}</a:tableStyleId>
              </a:tblPr>
              <a:tblGrid>
                <a:gridCol w="506666">
                  <a:extLst>
                    <a:ext uri="{9D8B030D-6E8A-4147-A177-3AD203B41FA5}">
                      <a16:colId xmlns:a16="http://schemas.microsoft.com/office/drawing/2014/main" val="1926350359"/>
                    </a:ext>
                  </a:extLst>
                </a:gridCol>
                <a:gridCol w="506666">
                  <a:extLst>
                    <a:ext uri="{9D8B030D-6E8A-4147-A177-3AD203B41FA5}">
                      <a16:colId xmlns:a16="http://schemas.microsoft.com/office/drawing/2014/main" val="1709538887"/>
                    </a:ext>
                  </a:extLst>
                </a:gridCol>
                <a:gridCol w="506666">
                  <a:extLst>
                    <a:ext uri="{9D8B030D-6E8A-4147-A177-3AD203B41FA5}">
                      <a16:colId xmlns:a16="http://schemas.microsoft.com/office/drawing/2014/main" val="3131058430"/>
                    </a:ext>
                  </a:extLst>
                </a:gridCol>
                <a:gridCol w="506666">
                  <a:extLst>
                    <a:ext uri="{9D8B030D-6E8A-4147-A177-3AD203B41FA5}">
                      <a16:colId xmlns:a16="http://schemas.microsoft.com/office/drawing/2014/main" val="4278354756"/>
                    </a:ext>
                  </a:extLst>
                </a:gridCol>
                <a:gridCol w="506666">
                  <a:extLst>
                    <a:ext uri="{9D8B030D-6E8A-4147-A177-3AD203B41FA5}">
                      <a16:colId xmlns:a16="http://schemas.microsoft.com/office/drawing/2014/main" val="2136374467"/>
                    </a:ext>
                  </a:extLst>
                </a:gridCol>
                <a:gridCol w="506666">
                  <a:extLst>
                    <a:ext uri="{9D8B030D-6E8A-4147-A177-3AD203B41FA5}">
                      <a16:colId xmlns:a16="http://schemas.microsoft.com/office/drawing/2014/main" val="2237562124"/>
                    </a:ext>
                  </a:extLst>
                </a:gridCol>
              </a:tblGrid>
              <a:tr h="370840">
                <a:tc>
                  <a:txBody>
                    <a:bodyPr/>
                    <a:lstStyle/>
                    <a:p>
                      <a:endParaRPr lang="en-US" dirty="0"/>
                    </a:p>
                  </a:txBody>
                  <a:tcPr>
                    <a:solidFill>
                      <a:schemeClr val="accent5"/>
                    </a:solidFill>
                  </a:tcPr>
                </a:tc>
                <a:tc>
                  <a:txBody>
                    <a:bodyPr/>
                    <a:lstStyle/>
                    <a:p>
                      <a:endParaRPr lang="en-US" dirty="0"/>
                    </a:p>
                  </a:txBody>
                  <a:tcPr>
                    <a:solidFill>
                      <a:schemeClr val="accent5"/>
                    </a:solidFill>
                  </a:tcPr>
                </a:tc>
                <a:tc>
                  <a:txBody>
                    <a:bodyPr/>
                    <a:lstStyle/>
                    <a:p>
                      <a:endParaRPr lang="en-US" dirty="0"/>
                    </a:p>
                  </a:txBody>
                  <a:tcPr>
                    <a:solidFill>
                      <a:schemeClr val="accent5"/>
                    </a:solidFill>
                  </a:tcPr>
                </a:tc>
                <a:tc>
                  <a:txBody>
                    <a:bodyPr/>
                    <a:lstStyle/>
                    <a:p>
                      <a:endParaRPr lang="en-US" dirty="0"/>
                    </a:p>
                  </a:txBody>
                  <a:tcPr>
                    <a:solidFill>
                      <a:schemeClr val="accent5"/>
                    </a:solidFill>
                  </a:tcPr>
                </a:tc>
                <a:tc>
                  <a:txBody>
                    <a:bodyPr/>
                    <a:lstStyle/>
                    <a:p>
                      <a:endParaRPr lang="en-US"/>
                    </a:p>
                  </a:txBody>
                  <a:tcPr>
                    <a:solidFill>
                      <a:schemeClr val="accent5"/>
                    </a:solidFill>
                  </a:tcPr>
                </a:tc>
                <a:tc>
                  <a:txBody>
                    <a:bodyPr/>
                    <a:lstStyle/>
                    <a:p>
                      <a:endParaRPr lang="en-US" dirty="0"/>
                    </a:p>
                  </a:txBody>
                  <a:tcPr>
                    <a:solidFill>
                      <a:schemeClr val="accent5"/>
                    </a:solidFill>
                  </a:tcPr>
                </a:tc>
                <a:extLst>
                  <a:ext uri="{0D108BD9-81ED-4DB2-BD59-A6C34878D82A}">
                    <a16:rowId xmlns:a16="http://schemas.microsoft.com/office/drawing/2014/main" val="1937119281"/>
                  </a:ext>
                </a:extLst>
              </a:tr>
            </a:tbl>
          </a:graphicData>
        </a:graphic>
      </p:graphicFrame>
      <p:grpSp>
        <p:nvGrpSpPr>
          <p:cNvPr id="16" name="Group 15">
            <a:extLst>
              <a:ext uri="{FF2B5EF4-FFF2-40B4-BE49-F238E27FC236}">
                <a16:creationId xmlns:a16="http://schemas.microsoft.com/office/drawing/2014/main" id="{388A4F25-B5CE-36FA-54B6-DF11E34486E0}"/>
              </a:ext>
            </a:extLst>
          </p:cNvPr>
          <p:cNvGrpSpPr/>
          <p:nvPr/>
        </p:nvGrpSpPr>
        <p:grpSpPr>
          <a:xfrm>
            <a:off x="3212319" y="3041061"/>
            <a:ext cx="6438289" cy="1485644"/>
            <a:chOff x="2417674" y="3061642"/>
            <a:chExt cx="6438289" cy="1485644"/>
          </a:xfrm>
        </p:grpSpPr>
        <p:cxnSp>
          <p:nvCxnSpPr>
            <p:cNvPr id="17" name="Straight Connector 16">
              <a:extLst>
                <a:ext uri="{FF2B5EF4-FFF2-40B4-BE49-F238E27FC236}">
                  <a16:creationId xmlns:a16="http://schemas.microsoft.com/office/drawing/2014/main" id="{58DE5F73-9009-374D-D4AD-7919B3E5612D}"/>
                </a:ext>
              </a:extLst>
            </p:cNvPr>
            <p:cNvCxnSpPr>
              <a:cxnSpLocks/>
            </p:cNvCxnSpPr>
            <p:nvPr/>
          </p:nvCxnSpPr>
          <p:spPr>
            <a:xfrm>
              <a:off x="2420641" y="3061642"/>
              <a:ext cx="0" cy="1485644"/>
            </a:xfrm>
            <a:prstGeom prst="line">
              <a:avLst/>
            </a:prstGeom>
            <a:ln w="12700">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6AAAE6E7-EF07-3685-BF40-0799D4052DC6}"/>
                </a:ext>
              </a:extLst>
            </p:cNvPr>
            <p:cNvCxnSpPr>
              <a:cxnSpLocks/>
            </p:cNvCxnSpPr>
            <p:nvPr/>
          </p:nvCxnSpPr>
          <p:spPr>
            <a:xfrm flipH="1">
              <a:off x="2417674" y="4547286"/>
              <a:ext cx="6438289" cy="0"/>
            </a:xfrm>
            <a:prstGeom prst="line">
              <a:avLst/>
            </a:prstGeom>
            <a:ln w="12700">
              <a:headEnd type="arrow" w="med" len="med"/>
              <a:tailEnd type="none" w="med" len="med"/>
            </a:ln>
          </p:spPr>
          <p:style>
            <a:lnRef idx="1">
              <a:schemeClr val="dk1"/>
            </a:lnRef>
            <a:fillRef idx="0">
              <a:schemeClr val="dk1"/>
            </a:fillRef>
            <a:effectRef idx="0">
              <a:schemeClr val="dk1"/>
            </a:effectRef>
            <a:fontRef idx="minor">
              <a:schemeClr val="tx1"/>
            </a:fontRef>
          </p:style>
        </p:cxnSp>
      </p:grpSp>
      <p:sp>
        <p:nvSpPr>
          <p:cNvPr id="19" name="Freeform 18">
            <a:extLst>
              <a:ext uri="{FF2B5EF4-FFF2-40B4-BE49-F238E27FC236}">
                <a16:creationId xmlns:a16="http://schemas.microsoft.com/office/drawing/2014/main" id="{FA55AC33-F06B-A1EB-6159-4BEDBE912365}"/>
              </a:ext>
            </a:extLst>
          </p:cNvPr>
          <p:cNvSpPr/>
          <p:nvPr/>
        </p:nvSpPr>
        <p:spPr>
          <a:xfrm>
            <a:off x="3212319" y="3246962"/>
            <a:ext cx="6225436" cy="1134352"/>
          </a:xfrm>
          <a:custGeom>
            <a:avLst/>
            <a:gdLst>
              <a:gd name="connsiteX0" fmla="*/ 0 w 6225436"/>
              <a:gd name="connsiteY0" fmla="*/ 913941 h 1134352"/>
              <a:gd name="connsiteX1" fmla="*/ 864296 w 6225436"/>
              <a:gd name="connsiteY1" fmla="*/ 37119 h 1134352"/>
              <a:gd name="connsiteX2" fmla="*/ 1678488 w 6225436"/>
              <a:gd name="connsiteY2" fmla="*/ 450478 h 1134352"/>
              <a:gd name="connsiteX3" fmla="*/ 2555310 w 6225436"/>
              <a:gd name="connsiteY3" fmla="*/ 12067 h 1134352"/>
              <a:gd name="connsiteX4" fmla="*/ 3331924 w 6225436"/>
              <a:gd name="connsiteY4" fmla="*/ 1039201 h 1134352"/>
              <a:gd name="connsiteX5" fmla="*/ 3958225 w 6225436"/>
              <a:gd name="connsiteY5" fmla="*/ 776154 h 1134352"/>
              <a:gd name="connsiteX6" fmla="*/ 4409162 w 6225436"/>
              <a:gd name="connsiteY6" fmla="*/ 1126883 h 1134352"/>
              <a:gd name="connsiteX7" fmla="*/ 5010411 w 6225436"/>
              <a:gd name="connsiteY7" fmla="*/ 375321 h 1134352"/>
              <a:gd name="connsiteX8" fmla="*/ 5661765 w 6225436"/>
              <a:gd name="connsiteY8" fmla="*/ 1089305 h 1134352"/>
              <a:gd name="connsiteX9" fmla="*/ 6225436 w 6225436"/>
              <a:gd name="connsiteY9" fmla="*/ 964045 h 113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5436" h="1134352">
                <a:moveTo>
                  <a:pt x="0" y="913941"/>
                </a:moveTo>
                <a:cubicBezTo>
                  <a:pt x="292274" y="514152"/>
                  <a:pt x="584548" y="114363"/>
                  <a:pt x="864296" y="37119"/>
                </a:cubicBezTo>
                <a:cubicBezTo>
                  <a:pt x="1144044" y="-40125"/>
                  <a:pt x="1396652" y="454653"/>
                  <a:pt x="1678488" y="450478"/>
                </a:cubicBezTo>
                <a:cubicBezTo>
                  <a:pt x="1960324" y="446303"/>
                  <a:pt x="2279737" y="-86054"/>
                  <a:pt x="2555310" y="12067"/>
                </a:cubicBezTo>
                <a:cubicBezTo>
                  <a:pt x="2830883" y="110187"/>
                  <a:pt x="3098105" y="911853"/>
                  <a:pt x="3331924" y="1039201"/>
                </a:cubicBezTo>
                <a:cubicBezTo>
                  <a:pt x="3565743" y="1166549"/>
                  <a:pt x="3778685" y="761540"/>
                  <a:pt x="3958225" y="776154"/>
                </a:cubicBezTo>
                <a:cubicBezTo>
                  <a:pt x="4137765" y="790768"/>
                  <a:pt x="4233798" y="1193688"/>
                  <a:pt x="4409162" y="1126883"/>
                </a:cubicBezTo>
                <a:cubicBezTo>
                  <a:pt x="4584526" y="1060078"/>
                  <a:pt x="4801644" y="381584"/>
                  <a:pt x="5010411" y="375321"/>
                </a:cubicBezTo>
                <a:cubicBezTo>
                  <a:pt x="5219178" y="369058"/>
                  <a:pt x="5459261" y="991184"/>
                  <a:pt x="5661765" y="1089305"/>
                </a:cubicBezTo>
                <a:cubicBezTo>
                  <a:pt x="5864269" y="1187426"/>
                  <a:pt x="6144017" y="1012062"/>
                  <a:pt x="6225436" y="964045"/>
                </a:cubicBez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DC2B104-BB6C-8B9C-FA3D-8908BD4218B6}"/>
                  </a:ext>
                </a:extLst>
              </p:cNvPr>
              <p:cNvSpPr txBox="1"/>
              <p:nvPr/>
            </p:nvSpPr>
            <p:spPr>
              <a:xfrm>
                <a:off x="6079765" y="1047373"/>
                <a:ext cx="35169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𝑛</m:t>
                      </m:r>
                    </m:oMath>
                  </m:oMathPara>
                </a14:m>
                <a:endParaRPr lang="en-US" sz="1600" dirty="0"/>
              </a:p>
            </p:txBody>
          </p:sp>
        </mc:Choice>
        <mc:Fallback xmlns="">
          <p:sp>
            <p:nvSpPr>
              <p:cNvPr id="20" name="TextBox 19">
                <a:extLst>
                  <a:ext uri="{FF2B5EF4-FFF2-40B4-BE49-F238E27FC236}">
                    <a16:creationId xmlns:a16="http://schemas.microsoft.com/office/drawing/2014/main" id="{CDC2B104-BB6C-8B9C-FA3D-8908BD4218B6}"/>
                  </a:ext>
                </a:extLst>
              </p:cNvPr>
              <p:cNvSpPr txBox="1">
                <a:spLocks noRot="1" noChangeAspect="1" noMove="1" noResize="1" noEditPoints="1" noAdjustHandles="1" noChangeArrowheads="1" noChangeShapeType="1" noTextEdit="1"/>
              </p:cNvSpPr>
              <p:nvPr/>
            </p:nvSpPr>
            <p:spPr>
              <a:xfrm>
                <a:off x="6079765" y="1047373"/>
                <a:ext cx="351699" cy="338554"/>
              </a:xfrm>
              <a:prstGeom prst="rect">
                <a:avLst/>
              </a:prstGeom>
              <a:blipFill>
                <a:blip r:embed="rId3"/>
                <a:stretch>
                  <a:fillRect/>
                </a:stretch>
              </a:blipFill>
            </p:spPr>
            <p:txBody>
              <a:bodyPr/>
              <a:lstStyle/>
              <a:p>
                <a:r>
                  <a:rPr lang="en-US">
                    <a:noFill/>
                  </a:rPr>
                  <a:t> </a:t>
                </a:r>
              </a:p>
            </p:txBody>
          </p:sp>
        </mc:Fallback>
      </mc:AlternateContent>
      <p:sp>
        <p:nvSpPr>
          <p:cNvPr id="21" name="Right Brace 20">
            <a:extLst>
              <a:ext uri="{FF2B5EF4-FFF2-40B4-BE49-F238E27FC236}">
                <a16:creationId xmlns:a16="http://schemas.microsoft.com/office/drawing/2014/main" id="{EFF302E1-F6D2-2967-D621-572DA22CA385}"/>
              </a:ext>
            </a:extLst>
          </p:cNvPr>
          <p:cNvSpPr/>
          <p:nvPr/>
        </p:nvSpPr>
        <p:spPr>
          <a:xfrm rot="16200000">
            <a:off x="6182840" y="-131290"/>
            <a:ext cx="129709" cy="3066087"/>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B5EEEE6-156C-7397-D699-EF020AA4275D}"/>
                  </a:ext>
                </a:extLst>
              </p:cNvPr>
              <p:cNvSpPr txBox="1"/>
              <p:nvPr/>
            </p:nvSpPr>
            <p:spPr>
              <a:xfrm>
                <a:off x="3474944" y="1511482"/>
                <a:ext cx="1193212" cy="338554"/>
              </a:xfrm>
              <a:prstGeom prst="rect">
                <a:avLst/>
              </a:prstGeom>
              <a:noFill/>
            </p:spPr>
            <p:txBody>
              <a:bodyPr wrap="square" rtlCol="0">
                <a:spAutoFit/>
              </a:bodyPr>
              <a:lstStyle/>
              <a:p>
                <a:r>
                  <a:rPr lang="en-US" sz="1600" dirty="0"/>
                  <a:t>Message </a:t>
                </a:r>
                <a14:m>
                  <m:oMath xmlns:m="http://schemas.openxmlformats.org/officeDocument/2006/math">
                    <m:r>
                      <a:rPr lang="en-US" sz="1600" i="1" dirty="0" smtClean="0">
                        <a:latin typeface="Cambria Math" panose="02040503050406030204" pitchFamily="18" charset="0"/>
                      </a:rPr>
                      <m:t>𝑥</m:t>
                    </m:r>
                  </m:oMath>
                </a14:m>
                <a:endParaRPr lang="en-US" sz="1600" dirty="0"/>
              </a:p>
            </p:txBody>
          </p:sp>
        </mc:Choice>
        <mc:Fallback xmlns="">
          <p:sp>
            <p:nvSpPr>
              <p:cNvPr id="22" name="TextBox 21">
                <a:extLst>
                  <a:ext uri="{FF2B5EF4-FFF2-40B4-BE49-F238E27FC236}">
                    <a16:creationId xmlns:a16="http://schemas.microsoft.com/office/drawing/2014/main" id="{BB5EEEE6-156C-7397-D699-EF020AA4275D}"/>
                  </a:ext>
                </a:extLst>
              </p:cNvPr>
              <p:cNvSpPr txBox="1">
                <a:spLocks noRot="1" noChangeAspect="1" noMove="1" noResize="1" noEditPoints="1" noAdjustHandles="1" noChangeArrowheads="1" noChangeShapeType="1" noTextEdit="1"/>
              </p:cNvSpPr>
              <p:nvPr/>
            </p:nvSpPr>
            <p:spPr>
              <a:xfrm>
                <a:off x="3474944" y="1511482"/>
                <a:ext cx="1193212" cy="338554"/>
              </a:xfrm>
              <a:prstGeom prst="rect">
                <a:avLst/>
              </a:prstGeom>
              <a:blipFill>
                <a:blip r:embed="rId4"/>
                <a:stretch>
                  <a:fillRect l="-2105" t="-7407" b="-22222"/>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3BA29ED4-AE54-4292-7871-563705079D9E}"/>
              </a:ext>
            </a:extLst>
          </p:cNvPr>
          <p:cNvCxnSpPr>
            <a:cxnSpLocks/>
          </p:cNvCxnSpPr>
          <p:nvPr/>
        </p:nvCxnSpPr>
        <p:spPr>
          <a:xfrm>
            <a:off x="6207019" y="2095024"/>
            <a:ext cx="5123" cy="49459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2958F446-3715-724F-0107-173C2678D7EF}"/>
              </a:ext>
            </a:extLst>
          </p:cNvPr>
          <p:cNvSpPr txBox="1"/>
          <p:nvPr/>
        </p:nvSpPr>
        <p:spPr>
          <a:xfrm>
            <a:off x="6317715" y="2135242"/>
            <a:ext cx="2259401" cy="369332"/>
          </a:xfrm>
          <a:prstGeom prst="rect">
            <a:avLst/>
          </a:prstGeom>
          <a:noFill/>
        </p:spPr>
        <p:txBody>
          <a:bodyPr wrap="none" rtlCol="0">
            <a:spAutoFit/>
          </a:bodyPr>
          <a:lstStyle/>
          <a:p>
            <a:r>
              <a:rPr lang="en-US" dirty="0"/>
              <a:t>Reed-Muller Encoding</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380FB06-AE0B-2122-10E1-059F2D807EE0}"/>
                  </a:ext>
                </a:extLst>
              </p:cNvPr>
              <p:cNvSpPr txBox="1"/>
              <p:nvPr/>
            </p:nvSpPr>
            <p:spPr>
              <a:xfrm>
                <a:off x="1682682" y="4157373"/>
                <a:ext cx="1357295" cy="369332"/>
              </a:xfrm>
              <a:prstGeom prst="rect">
                <a:avLst/>
              </a:prstGeom>
              <a:noFill/>
            </p:spPr>
            <p:txBody>
              <a:bodyPr wrap="none" rtlCol="0">
                <a:spAutoFit/>
              </a:bodyPr>
              <a:lstStyle/>
              <a:p>
                <a:r>
                  <a:rPr lang="en-US" dirty="0"/>
                  <a:t>Codeword </a:t>
                </a:r>
                <a14:m>
                  <m:oMath xmlns:m="http://schemas.openxmlformats.org/officeDocument/2006/math">
                    <m:r>
                      <a:rPr lang="en-US" b="0" i="1" dirty="0" smtClean="0">
                        <a:latin typeface="Cambria Math" panose="02040503050406030204" pitchFamily="18" charset="0"/>
                      </a:rPr>
                      <m:t>𝑋</m:t>
                    </m:r>
                  </m:oMath>
                </a14:m>
                <a:endParaRPr lang="en-US" dirty="0"/>
              </a:p>
            </p:txBody>
          </p:sp>
        </mc:Choice>
        <mc:Fallback xmlns="">
          <p:sp>
            <p:nvSpPr>
              <p:cNvPr id="25" name="TextBox 24">
                <a:extLst>
                  <a:ext uri="{FF2B5EF4-FFF2-40B4-BE49-F238E27FC236}">
                    <a16:creationId xmlns:a16="http://schemas.microsoft.com/office/drawing/2014/main" id="{1380FB06-AE0B-2122-10E1-059F2D807EE0}"/>
                  </a:ext>
                </a:extLst>
              </p:cNvPr>
              <p:cNvSpPr txBox="1">
                <a:spLocks noRot="1" noChangeAspect="1" noMove="1" noResize="1" noEditPoints="1" noAdjustHandles="1" noChangeArrowheads="1" noChangeShapeType="1" noTextEdit="1"/>
              </p:cNvSpPr>
              <p:nvPr/>
            </p:nvSpPr>
            <p:spPr>
              <a:xfrm>
                <a:off x="1682682" y="4157373"/>
                <a:ext cx="1357295" cy="369332"/>
              </a:xfrm>
              <a:prstGeom prst="rect">
                <a:avLst/>
              </a:prstGeom>
              <a:blipFill>
                <a:blip r:embed="rId5"/>
                <a:stretch>
                  <a:fillRect l="-3704" t="-6667" b="-26667"/>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B0AB5B2-03F5-A420-6768-C215F6DB3CBC}"/>
              </a:ext>
            </a:extLst>
          </p:cNvPr>
          <p:cNvSpPr/>
          <p:nvPr/>
        </p:nvSpPr>
        <p:spPr>
          <a:xfrm>
            <a:off x="5210006" y="1511646"/>
            <a:ext cx="509939" cy="363396"/>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3A04572-E98D-4EC8-99F5-A85CD39F60A2}"/>
              </a:ext>
            </a:extLst>
          </p:cNvPr>
          <p:cNvSpPr/>
          <p:nvPr/>
        </p:nvSpPr>
        <p:spPr>
          <a:xfrm>
            <a:off x="6225544" y="1522005"/>
            <a:ext cx="509939" cy="363396"/>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EE7A35D-222C-336F-8282-D11898444FEE}"/>
              </a:ext>
            </a:extLst>
          </p:cNvPr>
          <p:cNvSpPr/>
          <p:nvPr/>
        </p:nvSpPr>
        <p:spPr>
          <a:xfrm>
            <a:off x="7241082" y="1522005"/>
            <a:ext cx="509939" cy="363396"/>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762ED58-8B57-C0EA-C7EF-4799953B7786}"/>
                  </a:ext>
                </a:extLst>
              </p:cNvPr>
              <p:cNvSpPr txBox="1"/>
              <p:nvPr/>
            </p:nvSpPr>
            <p:spPr>
              <a:xfrm>
                <a:off x="5292814" y="1799761"/>
                <a:ext cx="429925"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𝑠</m:t>
                      </m:r>
                      <m:r>
                        <a:rPr lang="en-US" i="1" baseline="-25000" dirty="0" smtClean="0">
                          <a:latin typeface="Cambria Math" panose="02040503050406030204" pitchFamily="18" charset="0"/>
                        </a:rPr>
                        <m:t>1</m:t>
                      </m:r>
                    </m:oMath>
                  </m:oMathPara>
                </a14:m>
                <a:endParaRPr lang="en-US" dirty="0"/>
              </a:p>
            </p:txBody>
          </p:sp>
        </mc:Choice>
        <mc:Fallback xmlns="">
          <p:sp>
            <p:nvSpPr>
              <p:cNvPr id="6" name="TextBox 5">
                <a:extLst>
                  <a:ext uri="{FF2B5EF4-FFF2-40B4-BE49-F238E27FC236}">
                    <a16:creationId xmlns:a16="http://schemas.microsoft.com/office/drawing/2014/main" id="{E762ED58-8B57-C0EA-C7EF-4799953B7786}"/>
                  </a:ext>
                </a:extLst>
              </p:cNvPr>
              <p:cNvSpPr txBox="1">
                <a:spLocks noRot="1" noChangeAspect="1" noMove="1" noResize="1" noEditPoints="1" noAdjustHandles="1" noChangeArrowheads="1" noChangeShapeType="1" noTextEdit="1"/>
              </p:cNvSpPr>
              <p:nvPr/>
            </p:nvSpPr>
            <p:spPr>
              <a:xfrm>
                <a:off x="5292814" y="1799761"/>
                <a:ext cx="429925" cy="369332"/>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CC54569-59DD-A77B-E92A-94E7157A6DCF}"/>
                  </a:ext>
                </a:extLst>
              </p:cNvPr>
              <p:cNvSpPr txBox="1"/>
              <p:nvPr/>
            </p:nvSpPr>
            <p:spPr>
              <a:xfrm>
                <a:off x="6349922" y="1799163"/>
                <a:ext cx="429925"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𝑠</m:t>
                      </m:r>
                      <m:r>
                        <a:rPr lang="en-US" b="0" i="1" baseline="-25000" dirty="0" smtClean="0">
                          <a:latin typeface="Cambria Math" panose="02040503050406030204" pitchFamily="18" charset="0"/>
                        </a:rPr>
                        <m:t>2</m:t>
                      </m:r>
                    </m:oMath>
                  </m:oMathPara>
                </a14:m>
                <a:endParaRPr lang="en-US" dirty="0"/>
              </a:p>
            </p:txBody>
          </p:sp>
        </mc:Choice>
        <mc:Fallback xmlns="">
          <p:sp>
            <p:nvSpPr>
              <p:cNvPr id="7" name="TextBox 6">
                <a:extLst>
                  <a:ext uri="{FF2B5EF4-FFF2-40B4-BE49-F238E27FC236}">
                    <a16:creationId xmlns:a16="http://schemas.microsoft.com/office/drawing/2014/main" id="{DCC54569-59DD-A77B-E92A-94E7157A6DCF}"/>
                  </a:ext>
                </a:extLst>
              </p:cNvPr>
              <p:cNvSpPr txBox="1">
                <a:spLocks noRot="1" noChangeAspect="1" noMove="1" noResize="1" noEditPoints="1" noAdjustHandles="1" noChangeArrowheads="1" noChangeShapeType="1" noTextEdit="1"/>
              </p:cNvSpPr>
              <p:nvPr/>
            </p:nvSpPr>
            <p:spPr>
              <a:xfrm>
                <a:off x="6349922" y="1799163"/>
                <a:ext cx="429925" cy="369332"/>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189F236-86B3-7BA5-9987-870088C5B422}"/>
                  </a:ext>
                </a:extLst>
              </p:cNvPr>
              <p:cNvSpPr txBox="1"/>
              <p:nvPr/>
            </p:nvSpPr>
            <p:spPr>
              <a:xfrm>
                <a:off x="7350813" y="1809829"/>
                <a:ext cx="429925"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𝑠</m:t>
                      </m:r>
                      <m:r>
                        <a:rPr lang="en-US" b="0" i="1" baseline="-25000" dirty="0" smtClean="0">
                          <a:latin typeface="Cambria Math" panose="02040503050406030204" pitchFamily="18" charset="0"/>
                        </a:rPr>
                        <m:t>3</m:t>
                      </m:r>
                    </m:oMath>
                  </m:oMathPara>
                </a14:m>
                <a:endParaRPr lang="en-US" dirty="0"/>
              </a:p>
            </p:txBody>
          </p:sp>
        </mc:Choice>
        <mc:Fallback xmlns="">
          <p:sp>
            <p:nvSpPr>
              <p:cNvPr id="8" name="TextBox 7">
                <a:extLst>
                  <a:ext uri="{FF2B5EF4-FFF2-40B4-BE49-F238E27FC236}">
                    <a16:creationId xmlns:a16="http://schemas.microsoft.com/office/drawing/2014/main" id="{7189F236-86B3-7BA5-9987-870088C5B422}"/>
                  </a:ext>
                </a:extLst>
              </p:cNvPr>
              <p:cNvSpPr txBox="1">
                <a:spLocks noRot="1" noChangeAspect="1" noMove="1" noResize="1" noEditPoints="1" noAdjustHandles="1" noChangeArrowheads="1" noChangeShapeType="1" noTextEdit="1"/>
              </p:cNvSpPr>
              <p:nvPr/>
            </p:nvSpPr>
            <p:spPr>
              <a:xfrm>
                <a:off x="7350813" y="1809829"/>
                <a:ext cx="429925" cy="369332"/>
              </a:xfrm>
              <a:prstGeom prst="rect">
                <a:avLst/>
              </a:prstGeom>
              <a:blipFill>
                <a:blip r:embed="rId8"/>
                <a:stretch>
                  <a:fillRect/>
                </a:stretch>
              </a:blipFill>
              <a:ln>
                <a:noFill/>
              </a:ln>
            </p:spPr>
            <p:txBody>
              <a:bodyPr/>
              <a:lstStyle/>
              <a:p>
                <a:r>
                  <a:rPr lang="en-US">
                    <a:noFill/>
                  </a:rPr>
                  <a:t> </a:t>
                </a:r>
              </a:p>
            </p:txBody>
          </p:sp>
        </mc:Fallback>
      </mc:AlternateContent>
      <p:sp>
        <p:nvSpPr>
          <p:cNvPr id="9" name="Oval 8">
            <a:extLst>
              <a:ext uri="{FF2B5EF4-FFF2-40B4-BE49-F238E27FC236}">
                <a16:creationId xmlns:a16="http://schemas.microsoft.com/office/drawing/2014/main" id="{5E1DA0E2-9364-5CD0-7FC4-67EC610E6BCF}"/>
              </a:ext>
            </a:extLst>
          </p:cNvPr>
          <p:cNvSpPr/>
          <p:nvPr/>
        </p:nvSpPr>
        <p:spPr>
          <a:xfrm>
            <a:off x="3427271" y="3774166"/>
            <a:ext cx="100263" cy="113840"/>
          </a:xfrm>
          <a:prstGeom prst="ellipse">
            <a:avLst/>
          </a:prstGeom>
          <a:solidFill>
            <a:schemeClr val="accent6">
              <a:lumMod val="75000"/>
            </a:schemeClr>
          </a:solidFill>
          <a:ln>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6">
                  <a:lumMod val="50000"/>
                </a:schemeClr>
              </a:solidFill>
            </a:endParaRPr>
          </a:p>
        </p:txBody>
      </p:sp>
      <p:cxnSp>
        <p:nvCxnSpPr>
          <p:cNvPr id="10" name="Straight Connector 9">
            <a:extLst>
              <a:ext uri="{FF2B5EF4-FFF2-40B4-BE49-F238E27FC236}">
                <a16:creationId xmlns:a16="http://schemas.microsoft.com/office/drawing/2014/main" id="{54B9055E-39A6-5E99-634F-C70D8AA0F0F6}"/>
              </a:ext>
            </a:extLst>
          </p:cNvPr>
          <p:cNvCxnSpPr>
            <a:stCxn id="9" idx="4"/>
          </p:cNvCxnSpPr>
          <p:nvPr/>
        </p:nvCxnSpPr>
        <p:spPr>
          <a:xfrm flipH="1">
            <a:off x="3477402" y="3888006"/>
            <a:ext cx="1" cy="635528"/>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3F891CCD-E274-D017-26CD-D10140927AB8}"/>
              </a:ext>
            </a:extLst>
          </p:cNvPr>
          <p:cNvCxnSpPr>
            <a:cxnSpLocks/>
            <a:stCxn id="13" idx="4"/>
          </p:cNvCxnSpPr>
          <p:nvPr/>
        </p:nvCxnSpPr>
        <p:spPr>
          <a:xfrm>
            <a:off x="5210006" y="3592205"/>
            <a:ext cx="0" cy="93255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349B503D-2DD3-9402-3D8C-63170DD9C312}"/>
              </a:ext>
            </a:extLst>
          </p:cNvPr>
          <p:cNvCxnSpPr>
            <a:cxnSpLocks/>
          </p:cNvCxnSpPr>
          <p:nvPr/>
        </p:nvCxnSpPr>
        <p:spPr>
          <a:xfrm>
            <a:off x="6634645" y="4300137"/>
            <a:ext cx="0" cy="223397"/>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118D1F0D-0CA0-0146-DAEA-9924BA91C02F}"/>
              </a:ext>
            </a:extLst>
          </p:cNvPr>
          <p:cNvSpPr/>
          <p:nvPr/>
        </p:nvSpPr>
        <p:spPr>
          <a:xfrm>
            <a:off x="5159874" y="3478365"/>
            <a:ext cx="100263" cy="113840"/>
          </a:xfrm>
          <a:prstGeom prst="ellipse">
            <a:avLst/>
          </a:prstGeom>
          <a:solidFill>
            <a:schemeClr val="accent6">
              <a:lumMod val="75000"/>
            </a:schemeClr>
          </a:solidFill>
          <a:ln>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6">
                  <a:lumMod val="50000"/>
                </a:schemeClr>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AA47F1C-4A98-F5F3-3D59-D39809410D4F}"/>
                  </a:ext>
                </a:extLst>
              </p:cNvPr>
              <p:cNvSpPr txBox="1"/>
              <p:nvPr/>
            </p:nvSpPr>
            <p:spPr>
              <a:xfrm>
                <a:off x="3276065" y="4500800"/>
                <a:ext cx="39305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𝑺</m:t>
                      </m:r>
                      <m:r>
                        <a:rPr lang="en-US" sz="1400" i="1" baseline="-25000">
                          <a:latin typeface="Cambria Math" panose="02040503050406030204" pitchFamily="18" charset="0"/>
                        </a:rPr>
                        <m:t>1</m:t>
                      </m:r>
                    </m:oMath>
                  </m:oMathPara>
                </a14:m>
                <a:endParaRPr lang="en-US" sz="1400" dirty="0"/>
              </a:p>
            </p:txBody>
          </p:sp>
        </mc:Choice>
        <mc:Fallback xmlns="">
          <p:sp>
            <p:nvSpPr>
              <p:cNvPr id="14" name="TextBox 13">
                <a:extLst>
                  <a:ext uri="{FF2B5EF4-FFF2-40B4-BE49-F238E27FC236}">
                    <a16:creationId xmlns:a16="http://schemas.microsoft.com/office/drawing/2014/main" id="{6AA47F1C-4A98-F5F3-3D59-D39809410D4F}"/>
                  </a:ext>
                </a:extLst>
              </p:cNvPr>
              <p:cNvSpPr txBox="1">
                <a:spLocks noRot="1" noChangeAspect="1" noMove="1" noResize="1" noEditPoints="1" noAdjustHandles="1" noChangeArrowheads="1" noChangeShapeType="1" noTextEdit="1"/>
              </p:cNvSpPr>
              <p:nvPr/>
            </p:nvSpPr>
            <p:spPr>
              <a:xfrm>
                <a:off x="3276065" y="4500800"/>
                <a:ext cx="393056" cy="3077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5B2C2B7-682A-F342-6F90-E3585FB805B6}"/>
                  </a:ext>
                </a:extLst>
              </p:cNvPr>
              <p:cNvSpPr txBox="1"/>
              <p:nvPr/>
            </p:nvSpPr>
            <p:spPr>
              <a:xfrm>
                <a:off x="5032757" y="4500798"/>
                <a:ext cx="39305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𝑺</m:t>
                      </m:r>
                      <m:r>
                        <a:rPr lang="en-US" sz="1400" b="0" i="1" baseline="-25000" smtClean="0">
                          <a:latin typeface="Cambria Math" panose="02040503050406030204" pitchFamily="18" charset="0"/>
                        </a:rPr>
                        <m:t>3</m:t>
                      </m:r>
                    </m:oMath>
                  </m:oMathPara>
                </a14:m>
                <a:endParaRPr lang="en-US" sz="1400" dirty="0"/>
              </a:p>
            </p:txBody>
          </p:sp>
        </mc:Choice>
        <mc:Fallback xmlns="">
          <p:sp>
            <p:nvSpPr>
              <p:cNvPr id="26" name="TextBox 25">
                <a:extLst>
                  <a:ext uri="{FF2B5EF4-FFF2-40B4-BE49-F238E27FC236}">
                    <a16:creationId xmlns:a16="http://schemas.microsoft.com/office/drawing/2014/main" id="{F5B2C2B7-682A-F342-6F90-E3585FB805B6}"/>
                  </a:ext>
                </a:extLst>
              </p:cNvPr>
              <p:cNvSpPr txBox="1">
                <a:spLocks noRot="1" noChangeAspect="1" noMove="1" noResize="1" noEditPoints="1" noAdjustHandles="1" noChangeArrowheads="1" noChangeShapeType="1" noTextEdit="1"/>
              </p:cNvSpPr>
              <p:nvPr/>
            </p:nvSpPr>
            <p:spPr>
              <a:xfrm>
                <a:off x="5032757" y="4500798"/>
                <a:ext cx="393056" cy="307777"/>
              </a:xfrm>
              <a:prstGeom prst="rect">
                <a:avLst/>
              </a:prstGeom>
              <a:blipFill>
                <a:blip r:embed="rId10"/>
                <a:stretch>
                  <a:fillRect/>
                </a:stretch>
              </a:blipFill>
            </p:spPr>
            <p:txBody>
              <a:bodyPr/>
              <a:lstStyle/>
              <a:p>
                <a:r>
                  <a:rPr lang="en-US">
                    <a:noFill/>
                  </a:rPr>
                  <a:t> </a:t>
                </a:r>
              </a:p>
            </p:txBody>
          </p:sp>
        </mc:Fallback>
      </mc:AlternateContent>
      <p:sp>
        <p:nvSpPr>
          <p:cNvPr id="31" name="Oval 30">
            <a:extLst>
              <a:ext uri="{FF2B5EF4-FFF2-40B4-BE49-F238E27FC236}">
                <a16:creationId xmlns:a16="http://schemas.microsoft.com/office/drawing/2014/main" id="{F113D5C0-7ED6-825D-2E3E-72BEC0CF91DE}"/>
              </a:ext>
            </a:extLst>
          </p:cNvPr>
          <p:cNvSpPr/>
          <p:nvPr/>
        </p:nvSpPr>
        <p:spPr>
          <a:xfrm>
            <a:off x="6590954" y="4267474"/>
            <a:ext cx="100263" cy="113840"/>
          </a:xfrm>
          <a:prstGeom prst="ellipse">
            <a:avLst/>
          </a:prstGeom>
          <a:solidFill>
            <a:schemeClr val="accent6">
              <a:lumMod val="75000"/>
            </a:schemeClr>
          </a:solidFill>
          <a:ln>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6">
                  <a:lumMod val="50000"/>
                </a:schemeClr>
              </a:solidFill>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471F9FC-231C-9135-8417-A6E77051DC6C}"/>
                  </a:ext>
                </a:extLst>
              </p:cNvPr>
              <p:cNvSpPr txBox="1"/>
              <p:nvPr/>
            </p:nvSpPr>
            <p:spPr>
              <a:xfrm>
                <a:off x="6434137" y="4500799"/>
                <a:ext cx="39305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𝑺</m:t>
                      </m:r>
                      <m:r>
                        <a:rPr lang="en-US" sz="1400" b="0" i="1" baseline="-25000" smtClean="0">
                          <a:latin typeface="Cambria Math" panose="02040503050406030204" pitchFamily="18" charset="0"/>
                        </a:rPr>
                        <m:t>4</m:t>
                      </m:r>
                    </m:oMath>
                  </m:oMathPara>
                </a14:m>
                <a:endParaRPr lang="en-US" sz="1400" dirty="0"/>
              </a:p>
            </p:txBody>
          </p:sp>
        </mc:Choice>
        <mc:Fallback xmlns="">
          <p:sp>
            <p:nvSpPr>
              <p:cNvPr id="32" name="TextBox 31">
                <a:extLst>
                  <a:ext uri="{FF2B5EF4-FFF2-40B4-BE49-F238E27FC236}">
                    <a16:creationId xmlns:a16="http://schemas.microsoft.com/office/drawing/2014/main" id="{F471F9FC-231C-9135-8417-A6E77051DC6C}"/>
                  </a:ext>
                </a:extLst>
              </p:cNvPr>
              <p:cNvSpPr txBox="1">
                <a:spLocks noRot="1" noChangeAspect="1" noMove="1" noResize="1" noEditPoints="1" noAdjustHandles="1" noChangeArrowheads="1" noChangeShapeType="1" noTextEdit="1"/>
              </p:cNvSpPr>
              <p:nvPr/>
            </p:nvSpPr>
            <p:spPr>
              <a:xfrm>
                <a:off x="6434137" y="4500799"/>
                <a:ext cx="393056" cy="30777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79CCC454-1B99-9446-EACA-B1027DAEA45F}"/>
                  </a:ext>
                </a:extLst>
              </p:cNvPr>
              <p:cNvSpPr txBox="1"/>
              <p:nvPr/>
            </p:nvSpPr>
            <p:spPr>
              <a:xfrm>
                <a:off x="9747809" y="1493586"/>
                <a:ext cx="207092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1</m:t>
                          </m:r>
                        </m:sub>
                      </m:sSub>
                      <m:r>
                        <a:rPr lang="en-US"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b="0" i="1" dirty="0" smtClean="0">
                              <a:latin typeface="Cambria Math" panose="02040503050406030204" pitchFamily="18" charset="0"/>
                            </a:rPr>
                            <m:t>2</m:t>
                          </m:r>
                        </m:sub>
                      </m:sSub>
                      <m:r>
                        <a:rPr lang="en-US" i="1" dirty="0" smtClean="0">
                          <a:latin typeface="Cambria Math" panose="02040503050406030204" pitchFamily="18" charset="0"/>
                        </a:rPr>
                        <m:t>,</m:t>
                      </m:r>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b="0" i="1" dirty="0" smtClean="0">
                              <a:latin typeface="Cambria Math" panose="02040503050406030204" pitchFamily="18" charset="0"/>
                            </a:rPr>
                            <m:t>𝑘</m:t>
                          </m:r>
                        </m:sub>
                      </m:sSub>
                      <m:r>
                        <a:rPr lang="en-US" i="1" dirty="0" smtClean="0">
                          <a:latin typeface="Cambria Math" panose="02040503050406030204" pitchFamily="18" charset="0"/>
                        </a:rPr>
                        <m:t>}</m:t>
                      </m:r>
                    </m:oMath>
                  </m:oMathPara>
                </a14:m>
                <a:endParaRPr lang="en-US" dirty="0"/>
              </a:p>
            </p:txBody>
          </p:sp>
        </mc:Choice>
        <mc:Fallback>
          <p:sp>
            <p:nvSpPr>
              <p:cNvPr id="33" name="TextBox 32">
                <a:extLst>
                  <a:ext uri="{FF2B5EF4-FFF2-40B4-BE49-F238E27FC236}">
                    <a16:creationId xmlns:a16="http://schemas.microsoft.com/office/drawing/2014/main" id="{79CCC454-1B99-9446-EACA-B1027DAEA45F}"/>
                  </a:ext>
                </a:extLst>
              </p:cNvPr>
              <p:cNvSpPr txBox="1">
                <a:spLocks noRot="1" noChangeAspect="1" noMove="1" noResize="1" noEditPoints="1" noAdjustHandles="1" noChangeArrowheads="1" noChangeShapeType="1" noTextEdit="1"/>
              </p:cNvSpPr>
              <p:nvPr/>
            </p:nvSpPr>
            <p:spPr>
              <a:xfrm>
                <a:off x="9747809" y="1493586"/>
                <a:ext cx="2070925" cy="369332"/>
              </a:xfrm>
              <a:prstGeom prst="rect">
                <a:avLst/>
              </a:prstGeom>
              <a:blipFill>
                <a:blip r:embed="rId12"/>
                <a:stretch>
                  <a:fillRect b="-12903"/>
                </a:stretch>
              </a:blipFill>
            </p:spPr>
            <p:txBody>
              <a:bodyPr/>
              <a:lstStyle/>
              <a:p>
                <a:r>
                  <a:rPr lang="en-US">
                    <a:noFill/>
                  </a:rPr>
                  <a:t> </a:t>
                </a:r>
              </a:p>
            </p:txBody>
          </p:sp>
        </mc:Fallback>
      </mc:AlternateContent>
      <p:cxnSp>
        <p:nvCxnSpPr>
          <p:cNvPr id="34" name="Straight Arrow Connector 33">
            <a:extLst>
              <a:ext uri="{FF2B5EF4-FFF2-40B4-BE49-F238E27FC236}">
                <a16:creationId xmlns:a16="http://schemas.microsoft.com/office/drawing/2014/main" id="{F7408D08-C5B2-B0E8-B982-81149796ECF9}"/>
              </a:ext>
            </a:extLst>
          </p:cNvPr>
          <p:cNvCxnSpPr>
            <a:cxnSpLocks/>
          </p:cNvCxnSpPr>
          <p:nvPr/>
        </p:nvCxnSpPr>
        <p:spPr>
          <a:xfrm>
            <a:off x="10629480" y="2083976"/>
            <a:ext cx="0" cy="16728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C4945F2-0D49-A671-79A2-3B548F8248D0}"/>
                  </a:ext>
                </a:extLst>
              </p:cNvPr>
              <p:cNvSpPr txBox="1"/>
              <p:nvPr/>
            </p:nvSpPr>
            <p:spPr>
              <a:xfrm>
                <a:off x="9774907" y="3896315"/>
                <a:ext cx="209679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𝑃</m:t>
                      </m:r>
                      <m:r>
                        <a:rPr lang="en-US" i="1" dirty="0" smtClean="0">
                          <a:latin typeface="Cambria Math" panose="02040503050406030204" pitchFamily="18" charset="0"/>
                        </a:rPr>
                        <m:t>= {</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𝑃</m:t>
                          </m:r>
                        </m:e>
                        <m:sub>
                          <m:r>
                            <a:rPr lang="en-US" i="1" dirty="0">
                              <a:latin typeface="Cambria Math" panose="02040503050406030204" pitchFamily="18" charset="0"/>
                            </a:rPr>
                            <m:t>1</m:t>
                          </m:r>
                        </m:sub>
                      </m:sSub>
                      <m:r>
                        <a:rPr lang="en-US"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𝑃</m:t>
                          </m:r>
                        </m:e>
                        <m:sub>
                          <m:r>
                            <a:rPr lang="en-US" b="0" i="1" dirty="0" smtClean="0">
                              <a:latin typeface="Cambria Math" panose="02040503050406030204" pitchFamily="18" charset="0"/>
                            </a:rPr>
                            <m:t>2</m:t>
                          </m:r>
                        </m:sub>
                      </m:sSub>
                      <m:r>
                        <a:rPr lang="en-US" i="1" dirty="0" smtClean="0">
                          <a:latin typeface="Cambria Math" panose="02040503050406030204" pitchFamily="18" charset="0"/>
                        </a:rPr>
                        <m:t>,</m:t>
                      </m:r>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𝑃</m:t>
                          </m:r>
                        </m:e>
                        <m:sub>
                          <m:r>
                            <a:rPr lang="en-US" b="0" i="1" dirty="0" smtClean="0">
                              <a:latin typeface="Cambria Math" panose="02040503050406030204" pitchFamily="18" charset="0"/>
                            </a:rPr>
                            <m:t>𝑘</m:t>
                          </m:r>
                        </m:sub>
                      </m:sSub>
                      <m:r>
                        <a:rPr lang="en-US" i="1" dirty="0" smtClean="0">
                          <a:latin typeface="Cambria Math" panose="02040503050406030204" pitchFamily="18" charset="0"/>
                        </a:rPr>
                        <m:t>}</m:t>
                      </m:r>
                    </m:oMath>
                  </m:oMathPara>
                </a14:m>
                <a:endParaRPr lang="en-US" dirty="0"/>
              </a:p>
            </p:txBody>
          </p:sp>
        </mc:Choice>
        <mc:Fallback xmlns="">
          <p:sp>
            <p:nvSpPr>
              <p:cNvPr id="35" name="TextBox 34">
                <a:extLst>
                  <a:ext uri="{FF2B5EF4-FFF2-40B4-BE49-F238E27FC236}">
                    <a16:creationId xmlns:a16="http://schemas.microsoft.com/office/drawing/2014/main" id="{6C4945F2-0D49-A671-79A2-3B548F8248D0}"/>
                  </a:ext>
                </a:extLst>
              </p:cNvPr>
              <p:cNvSpPr txBox="1">
                <a:spLocks noRot="1" noChangeAspect="1" noMove="1" noResize="1" noEditPoints="1" noAdjustHandles="1" noChangeArrowheads="1" noChangeShapeType="1" noTextEdit="1"/>
              </p:cNvSpPr>
              <p:nvPr/>
            </p:nvSpPr>
            <p:spPr>
              <a:xfrm>
                <a:off x="9774907" y="3896315"/>
                <a:ext cx="2096791" cy="369332"/>
              </a:xfrm>
              <a:prstGeom prst="rect">
                <a:avLst/>
              </a:prstGeom>
              <a:blipFill>
                <a:blip r:embed="rId13"/>
                <a:stretch>
                  <a:fillRect b="-12903"/>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4D50DB5B-FF9E-6FCC-1E88-C3443FC516C5}"/>
              </a:ext>
            </a:extLst>
          </p:cNvPr>
          <p:cNvSpPr txBox="1"/>
          <p:nvPr/>
        </p:nvSpPr>
        <p:spPr>
          <a:xfrm>
            <a:off x="10704809" y="2504574"/>
            <a:ext cx="1352480" cy="738664"/>
          </a:xfrm>
          <a:prstGeom prst="rect">
            <a:avLst/>
          </a:prstGeom>
          <a:noFill/>
        </p:spPr>
        <p:txBody>
          <a:bodyPr wrap="square" rtlCol="0">
            <a:spAutoFit/>
          </a:bodyPr>
          <a:lstStyle/>
          <a:p>
            <a:r>
              <a:rPr lang="en-US" sz="1400" dirty="0"/>
              <a:t>Determine corresponding fixed vectors</a:t>
            </a:r>
          </a:p>
        </p:txBody>
      </p:sp>
      <p:cxnSp>
        <p:nvCxnSpPr>
          <p:cNvPr id="38" name="Straight Arrow Connector 37">
            <a:extLst>
              <a:ext uri="{FF2B5EF4-FFF2-40B4-BE49-F238E27FC236}">
                <a16:creationId xmlns:a16="http://schemas.microsoft.com/office/drawing/2014/main" id="{3BA1C2C7-357F-4DE2-ED8B-440925274DB5}"/>
              </a:ext>
            </a:extLst>
          </p:cNvPr>
          <p:cNvCxnSpPr>
            <a:cxnSpLocks/>
          </p:cNvCxnSpPr>
          <p:nvPr/>
        </p:nvCxnSpPr>
        <p:spPr>
          <a:xfrm>
            <a:off x="10645707" y="4399509"/>
            <a:ext cx="0" cy="9375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EF25405F-E3C3-C4D9-F6DD-E90967151004}"/>
              </a:ext>
            </a:extLst>
          </p:cNvPr>
          <p:cNvSpPr txBox="1"/>
          <p:nvPr/>
        </p:nvSpPr>
        <p:spPr>
          <a:xfrm>
            <a:off x="10628479" y="4439243"/>
            <a:ext cx="1352480" cy="738664"/>
          </a:xfrm>
          <a:prstGeom prst="rect">
            <a:avLst/>
          </a:prstGeom>
          <a:noFill/>
        </p:spPr>
        <p:txBody>
          <a:bodyPr wrap="square" rtlCol="0">
            <a:spAutoFit/>
          </a:bodyPr>
          <a:lstStyle/>
          <a:p>
            <a:pPr algn="ctr"/>
            <a:r>
              <a:rPr lang="en-US" sz="1400" dirty="0"/>
              <a:t>Use </a:t>
            </a:r>
          </a:p>
          <a:p>
            <a:pPr algn="ctr"/>
            <a:r>
              <a:rPr lang="en-US" sz="1400" dirty="0"/>
              <a:t>d-multiplicative linear codes</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97E9A7AD-2C30-D73B-A083-E6BDC3E76309}"/>
                  </a:ext>
                </a:extLst>
              </p:cNvPr>
              <p:cNvSpPr txBox="1"/>
              <p:nvPr/>
            </p:nvSpPr>
            <p:spPr>
              <a:xfrm>
                <a:off x="9751356" y="5426033"/>
                <a:ext cx="203613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𝑆</m:t>
                      </m:r>
                      <m:r>
                        <a:rPr lang="en-US" i="1" dirty="0" smtClean="0">
                          <a:latin typeface="Cambria Math" panose="02040503050406030204" pitchFamily="18" charset="0"/>
                        </a:rPr>
                        <m:t>= {</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𝑆</m:t>
                          </m:r>
                        </m:e>
                        <m:sub>
                          <m:r>
                            <a:rPr lang="en-US" i="1" dirty="0">
                              <a:latin typeface="Cambria Math" panose="02040503050406030204" pitchFamily="18" charset="0"/>
                            </a:rPr>
                            <m:t>1</m:t>
                          </m:r>
                        </m:sub>
                      </m:sSub>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2</m:t>
                          </m:r>
                        </m:sub>
                      </m:sSub>
                      <m:r>
                        <a:rPr lang="en-US" i="1" dirty="0" smtClean="0">
                          <a:latin typeface="Cambria Math" panose="02040503050406030204" pitchFamily="18" charset="0"/>
                        </a:rPr>
                        <m:t>,</m:t>
                      </m:r>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𝐾</m:t>
                          </m:r>
                        </m:sub>
                      </m:sSub>
                      <m:r>
                        <a:rPr lang="en-US" i="1" dirty="0" smtClean="0">
                          <a:latin typeface="Cambria Math" panose="02040503050406030204" pitchFamily="18" charset="0"/>
                        </a:rPr>
                        <m:t>}</m:t>
                      </m:r>
                    </m:oMath>
                  </m:oMathPara>
                </a14:m>
                <a:endParaRPr lang="en-US" dirty="0"/>
              </a:p>
            </p:txBody>
          </p:sp>
        </mc:Choice>
        <mc:Fallback xmlns="">
          <p:sp>
            <p:nvSpPr>
              <p:cNvPr id="40" name="TextBox 39">
                <a:extLst>
                  <a:ext uri="{FF2B5EF4-FFF2-40B4-BE49-F238E27FC236}">
                    <a16:creationId xmlns:a16="http://schemas.microsoft.com/office/drawing/2014/main" id="{97E9A7AD-2C30-D73B-A083-E6BDC3E76309}"/>
                  </a:ext>
                </a:extLst>
              </p:cNvPr>
              <p:cNvSpPr txBox="1">
                <a:spLocks noRot="1" noChangeAspect="1" noMove="1" noResize="1" noEditPoints="1" noAdjustHandles="1" noChangeArrowheads="1" noChangeShapeType="1" noTextEdit="1"/>
              </p:cNvSpPr>
              <p:nvPr/>
            </p:nvSpPr>
            <p:spPr>
              <a:xfrm>
                <a:off x="9751356" y="5426033"/>
                <a:ext cx="2036134" cy="369332"/>
              </a:xfrm>
              <a:prstGeom prst="rect">
                <a:avLst/>
              </a:prstGeom>
              <a:blipFill>
                <a:blip r:embed="rId14"/>
                <a:stretch>
                  <a:fillRect b="-16129"/>
                </a:stretch>
              </a:blipFill>
            </p:spPr>
            <p:txBody>
              <a:bodyPr/>
              <a:lstStyle/>
              <a:p>
                <a:r>
                  <a:rPr lang="en-US">
                    <a:noFill/>
                  </a:rPr>
                  <a:t> </a:t>
                </a:r>
              </a:p>
            </p:txBody>
          </p:sp>
        </mc:Fallback>
      </mc:AlternateContent>
      <p:cxnSp>
        <p:nvCxnSpPr>
          <p:cNvPr id="42" name="Straight Connector 41">
            <a:extLst>
              <a:ext uri="{FF2B5EF4-FFF2-40B4-BE49-F238E27FC236}">
                <a16:creationId xmlns:a16="http://schemas.microsoft.com/office/drawing/2014/main" id="{8130D494-BAED-DC46-8847-6E8DC788F2F9}"/>
              </a:ext>
            </a:extLst>
          </p:cNvPr>
          <p:cNvCxnSpPr>
            <a:cxnSpLocks/>
          </p:cNvCxnSpPr>
          <p:nvPr/>
        </p:nvCxnSpPr>
        <p:spPr>
          <a:xfrm>
            <a:off x="4126625" y="3285199"/>
            <a:ext cx="0" cy="1238335"/>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AA8A8E7C-3340-3D68-5243-DCCEEA59FD13}"/>
              </a:ext>
            </a:extLst>
          </p:cNvPr>
          <p:cNvCxnSpPr>
            <a:cxnSpLocks/>
          </p:cNvCxnSpPr>
          <p:nvPr/>
        </p:nvCxnSpPr>
        <p:spPr>
          <a:xfrm>
            <a:off x="7158046" y="4043636"/>
            <a:ext cx="3125" cy="479898"/>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46" name="Oval 45">
            <a:extLst>
              <a:ext uri="{FF2B5EF4-FFF2-40B4-BE49-F238E27FC236}">
                <a16:creationId xmlns:a16="http://schemas.microsoft.com/office/drawing/2014/main" id="{BC0BFA6E-4CD6-1EBF-3720-F6EC8671A552}"/>
              </a:ext>
            </a:extLst>
          </p:cNvPr>
          <p:cNvSpPr/>
          <p:nvPr/>
        </p:nvSpPr>
        <p:spPr>
          <a:xfrm>
            <a:off x="4076493" y="3225108"/>
            <a:ext cx="100263" cy="113840"/>
          </a:xfrm>
          <a:prstGeom prst="ellipse">
            <a:avLst/>
          </a:prstGeom>
          <a:solidFill>
            <a:schemeClr val="accent6">
              <a:lumMod val="75000"/>
            </a:schemeClr>
          </a:solidFill>
          <a:ln>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6">
                  <a:lumMod val="50000"/>
                </a:schemeClr>
              </a:solidFill>
            </a:endParaRPr>
          </a:p>
        </p:txBody>
      </p:sp>
      <p:sp>
        <p:nvSpPr>
          <p:cNvPr id="48" name="Oval 47">
            <a:extLst>
              <a:ext uri="{FF2B5EF4-FFF2-40B4-BE49-F238E27FC236}">
                <a16:creationId xmlns:a16="http://schemas.microsoft.com/office/drawing/2014/main" id="{36CBE042-F8E2-0DC7-DD21-DE0A1897C02C}"/>
              </a:ext>
            </a:extLst>
          </p:cNvPr>
          <p:cNvSpPr/>
          <p:nvPr/>
        </p:nvSpPr>
        <p:spPr>
          <a:xfrm>
            <a:off x="7111212" y="3999431"/>
            <a:ext cx="100263" cy="113840"/>
          </a:xfrm>
          <a:prstGeom prst="ellipse">
            <a:avLst/>
          </a:prstGeom>
          <a:solidFill>
            <a:schemeClr val="accent6">
              <a:lumMod val="75000"/>
            </a:schemeClr>
          </a:solidFill>
          <a:ln>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6">
                  <a:lumMod val="50000"/>
                </a:schemeClr>
              </a:solidFill>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D4E643D-F3A8-6D49-899B-5EF6ED03CA76}"/>
                  </a:ext>
                </a:extLst>
              </p:cNvPr>
              <p:cNvSpPr txBox="1"/>
              <p:nvPr/>
            </p:nvSpPr>
            <p:spPr>
              <a:xfrm>
                <a:off x="3939493" y="4500799"/>
                <a:ext cx="39305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𝑺</m:t>
                      </m:r>
                      <m:r>
                        <a:rPr lang="en-US" sz="1400" b="0" i="1" baseline="-25000" smtClean="0">
                          <a:latin typeface="Cambria Math" panose="02040503050406030204" pitchFamily="18" charset="0"/>
                        </a:rPr>
                        <m:t>2</m:t>
                      </m:r>
                    </m:oMath>
                  </m:oMathPara>
                </a14:m>
                <a:endParaRPr lang="en-US" sz="1400" dirty="0"/>
              </a:p>
            </p:txBody>
          </p:sp>
        </mc:Choice>
        <mc:Fallback xmlns="">
          <p:sp>
            <p:nvSpPr>
              <p:cNvPr id="27" name="TextBox 26">
                <a:extLst>
                  <a:ext uri="{FF2B5EF4-FFF2-40B4-BE49-F238E27FC236}">
                    <a16:creationId xmlns:a16="http://schemas.microsoft.com/office/drawing/2014/main" id="{9D4E643D-F3A8-6D49-899B-5EF6ED03CA76}"/>
                  </a:ext>
                </a:extLst>
              </p:cNvPr>
              <p:cNvSpPr txBox="1">
                <a:spLocks noRot="1" noChangeAspect="1" noMove="1" noResize="1" noEditPoints="1" noAdjustHandles="1" noChangeArrowheads="1" noChangeShapeType="1" noTextEdit="1"/>
              </p:cNvSpPr>
              <p:nvPr/>
            </p:nvSpPr>
            <p:spPr>
              <a:xfrm>
                <a:off x="3939493" y="4500799"/>
                <a:ext cx="393056" cy="30777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8B9232C-5036-9471-C845-336BD81ED6AE}"/>
                  </a:ext>
                </a:extLst>
              </p:cNvPr>
              <p:cNvSpPr txBox="1"/>
              <p:nvPr/>
            </p:nvSpPr>
            <p:spPr>
              <a:xfrm>
                <a:off x="6964643" y="4500798"/>
                <a:ext cx="39305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𝑺</m:t>
                      </m:r>
                      <m:r>
                        <a:rPr lang="en-US" sz="1400" b="0" i="1" baseline="-25000" smtClean="0">
                          <a:latin typeface="Cambria Math" panose="02040503050406030204" pitchFamily="18" charset="0"/>
                        </a:rPr>
                        <m:t>5</m:t>
                      </m:r>
                    </m:oMath>
                  </m:oMathPara>
                </a14:m>
                <a:endParaRPr lang="en-US" sz="1400" dirty="0"/>
              </a:p>
            </p:txBody>
          </p:sp>
        </mc:Choice>
        <mc:Fallback xmlns="">
          <p:sp>
            <p:nvSpPr>
              <p:cNvPr id="43" name="TextBox 42">
                <a:extLst>
                  <a:ext uri="{FF2B5EF4-FFF2-40B4-BE49-F238E27FC236}">
                    <a16:creationId xmlns:a16="http://schemas.microsoft.com/office/drawing/2014/main" id="{78B9232C-5036-9471-C845-336BD81ED6AE}"/>
                  </a:ext>
                </a:extLst>
              </p:cNvPr>
              <p:cNvSpPr txBox="1">
                <a:spLocks noRot="1" noChangeAspect="1" noMove="1" noResize="1" noEditPoints="1" noAdjustHandles="1" noChangeArrowheads="1" noChangeShapeType="1" noTextEdit="1"/>
              </p:cNvSpPr>
              <p:nvPr/>
            </p:nvSpPr>
            <p:spPr>
              <a:xfrm>
                <a:off x="6964643" y="4500798"/>
                <a:ext cx="393056" cy="307777"/>
              </a:xfrm>
              <a:prstGeom prst="rect">
                <a:avLst/>
              </a:prstGeom>
              <a:blipFill>
                <a:blip r:embed="rId16"/>
                <a:stretch>
                  <a:fillRect/>
                </a:stretch>
              </a:blipFill>
            </p:spPr>
            <p:txBody>
              <a:bodyPr/>
              <a:lstStyle/>
              <a:p>
                <a:r>
                  <a:rPr lang="en-US">
                    <a:noFill/>
                  </a:rPr>
                  <a:t> </a:t>
                </a:r>
              </a:p>
            </p:txBody>
          </p:sp>
        </mc:Fallback>
      </mc:AlternateContent>
      <p:graphicFrame>
        <p:nvGraphicFramePr>
          <p:cNvPr id="28" name="Table 8">
            <a:extLst>
              <a:ext uri="{FF2B5EF4-FFF2-40B4-BE49-F238E27FC236}">
                <a16:creationId xmlns:a16="http://schemas.microsoft.com/office/drawing/2014/main" id="{93BD1010-928F-E4CD-355F-6229B3D16875}"/>
              </a:ext>
            </a:extLst>
          </p:cNvPr>
          <p:cNvGraphicFramePr>
            <a:graphicFrameLocks noGrp="1"/>
          </p:cNvGraphicFramePr>
          <p:nvPr>
            <p:extLst>
              <p:ext uri="{D42A27DB-BD31-4B8C-83A1-F6EECF244321}">
                <p14:modId xmlns:p14="http://schemas.microsoft.com/office/powerpoint/2010/main" val="2140525585"/>
              </p:ext>
            </p:extLst>
          </p:nvPr>
        </p:nvGraphicFramePr>
        <p:xfrm>
          <a:off x="4126624" y="5521102"/>
          <a:ext cx="2890632" cy="369332"/>
        </p:xfrm>
        <a:graphic>
          <a:graphicData uri="http://schemas.openxmlformats.org/drawingml/2006/table">
            <a:tbl>
              <a:tblPr firstRow="1" bandRow="1">
                <a:tableStyleId>{5940675A-B579-460E-94D1-54222C63F5DA}</a:tableStyleId>
              </a:tblPr>
              <a:tblGrid>
                <a:gridCol w="481772">
                  <a:extLst>
                    <a:ext uri="{9D8B030D-6E8A-4147-A177-3AD203B41FA5}">
                      <a16:colId xmlns:a16="http://schemas.microsoft.com/office/drawing/2014/main" val="2881341600"/>
                    </a:ext>
                  </a:extLst>
                </a:gridCol>
                <a:gridCol w="481772">
                  <a:extLst>
                    <a:ext uri="{9D8B030D-6E8A-4147-A177-3AD203B41FA5}">
                      <a16:colId xmlns:a16="http://schemas.microsoft.com/office/drawing/2014/main" val="2938819632"/>
                    </a:ext>
                  </a:extLst>
                </a:gridCol>
                <a:gridCol w="481772">
                  <a:extLst>
                    <a:ext uri="{9D8B030D-6E8A-4147-A177-3AD203B41FA5}">
                      <a16:colId xmlns:a16="http://schemas.microsoft.com/office/drawing/2014/main" val="3909217177"/>
                    </a:ext>
                  </a:extLst>
                </a:gridCol>
                <a:gridCol w="481772">
                  <a:extLst>
                    <a:ext uri="{9D8B030D-6E8A-4147-A177-3AD203B41FA5}">
                      <a16:colId xmlns:a16="http://schemas.microsoft.com/office/drawing/2014/main" val="219484760"/>
                    </a:ext>
                  </a:extLst>
                </a:gridCol>
                <a:gridCol w="481772">
                  <a:extLst>
                    <a:ext uri="{9D8B030D-6E8A-4147-A177-3AD203B41FA5}">
                      <a16:colId xmlns:a16="http://schemas.microsoft.com/office/drawing/2014/main" val="65456216"/>
                    </a:ext>
                  </a:extLst>
                </a:gridCol>
                <a:gridCol w="481772">
                  <a:extLst>
                    <a:ext uri="{9D8B030D-6E8A-4147-A177-3AD203B41FA5}">
                      <a16:colId xmlns:a16="http://schemas.microsoft.com/office/drawing/2014/main" val="1104093731"/>
                    </a:ext>
                  </a:extLst>
                </a:gridCol>
              </a:tblGrid>
              <a:tr h="369332">
                <a:tc>
                  <a:txBody>
                    <a:bodyPr/>
                    <a:lstStyle/>
                    <a:p>
                      <a:endParaRPr lang="en-US" dirty="0"/>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extLst>
                  <a:ext uri="{0D108BD9-81ED-4DB2-BD59-A6C34878D82A}">
                    <a16:rowId xmlns:a16="http://schemas.microsoft.com/office/drawing/2014/main" val="4286487914"/>
                  </a:ext>
                </a:extLst>
              </a:tr>
            </a:tbl>
          </a:graphicData>
        </a:graphic>
      </p:graphicFrame>
    </p:spTree>
    <p:extLst>
      <p:ext uri="{BB962C8B-B14F-4D97-AF65-F5344CB8AC3E}">
        <p14:creationId xmlns:p14="http://schemas.microsoft.com/office/powerpoint/2010/main" val="305943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07031 0.27963 " pathEditMode="relative" ptsTypes="AA">
                                      <p:cBhvr>
                                        <p:cTn id="6" dur="1000" fill="hold"/>
                                        <p:tgtEl>
                                          <p:spTgt spid="9"/>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04805 0.34166 " pathEditMode="relative" ptsTypes="AA">
                                      <p:cBhvr>
                                        <p:cTn id="8" dur="1000" fill="hold"/>
                                        <p:tgtEl>
                                          <p:spTgt spid="46"/>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 0.30509 " pathEditMode="relative" ptsTypes="AA">
                                      <p:cBhvr>
                                        <p:cTn id="10" dur="1000" fill="hold"/>
                                        <p:tgtEl>
                                          <p:spTgt spid="13"/>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03346 0.17801 " pathEditMode="relative" ptsTypes="AA">
                                      <p:cBhvr>
                                        <p:cTn id="12" dur="1000" fill="hold"/>
                                        <p:tgtEl>
                                          <p:spTgt spid="31"/>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04141 0.23334 " pathEditMode="relative" ptsTypes="AA">
                                      <p:cBhvr>
                                        <p:cTn id="14" dur="1000" fill="hold"/>
                                        <p:tgtEl>
                                          <p:spTgt spid="48"/>
                                        </p:tgtEl>
                                        <p:attrNameLst>
                                          <p:attrName>ppt_x</p:attrName>
                                          <p:attrName>ppt_y</p:attrName>
                                        </p:attrNameLst>
                                      </p:cBhvr>
                                    </p:animMotion>
                                  </p:childTnLst>
                                </p:cTn>
                              </p:par>
                              <p:par>
                                <p:cTn id="15" presetID="9" presetClass="exit" presetSubtype="0" fill="hold" grpId="1" nodeType="withEffect">
                                  <p:stCondLst>
                                    <p:cond delay="0"/>
                                  </p:stCondLst>
                                  <p:childTnLst>
                                    <p:animEffect transition="out" filter="dissolve">
                                      <p:cBhvr>
                                        <p:cTn id="16" dur="1500"/>
                                        <p:tgtEl>
                                          <p:spTgt spid="9"/>
                                        </p:tgtEl>
                                      </p:cBhvr>
                                    </p:animEffect>
                                    <p:set>
                                      <p:cBhvr>
                                        <p:cTn id="17" dur="1" fill="hold">
                                          <p:stCondLst>
                                            <p:cond delay="1499"/>
                                          </p:stCondLst>
                                        </p:cTn>
                                        <p:tgtEl>
                                          <p:spTgt spid="9"/>
                                        </p:tgtEl>
                                        <p:attrNameLst>
                                          <p:attrName>style.visibility</p:attrName>
                                        </p:attrNameLst>
                                      </p:cBhvr>
                                      <p:to>
                                        <p:strVal val="hidden"/>
                                      </p:to>
                                    </p:set>
                                  </p:childTnLst>
                                </p:cTn>
                              </p:par>
                              <p:par>
                                <p:cTn id="18" presetID="9" presetClass="exit" presetSubtype="0" fill="hold" grpId="1" nodeType="withEffect">
                                  <p:stCondLst>
                                    <p:cond delay="0"/>
                                  </p:stCondLst>
                                  <p:childTnLst>
                                    <p:animEffect transition="out" filter="dissolve">
                                      <p:cBhvr>
                                        <p:cTn id="19" dur="1500"/>
                                        <p:tgtEl>
                                          <p:spTgt spid="46"/>
                                        </p:tgtEl>
                                      </p:cBhvr>
                                    </p:animEffect>
                                    <p:set>
                                      <p:cBhvr>
                                        <p:cTn id="20" dur="1" fill="hold">
                                          <p:stCondLst>
                                            <p:cond delay="1499"/>
                                          </p:stCondLst>
                                        </p:cTn>
                                        <p:tgtEl>
                                          <p:spTgt spid="46"/>
                                        </p:tgtEl>
                                        <p:attrNameLst>
                                          <p:attrName>style.visibility</p:attrName>
                                        </p:attrNameLst>
                                      </p:cBhvr>
                                      <p:to>
                                        <p:strVal val="hidden"/>
                                      </p:to>
                                    </p:set>
                                  </p:childTnLst>
                                </p:cTn>
                              </p:par>
                              <p:par>
                                <p:cTn id="21" presetID="9" presetClass="exit" presetSubtype="0" fill="hold" grpId="1" nodeType="withEffect">
                                  <p:stCondLst>
                                    <p:cond delay="0"/>
                                  </p:stCondLst>
                                  <p:childTnLst>
                                    <p:animEffect transition="out" filter="dissolve">
                                      <p:cBhvr>
                                        <p:cTn id="22" dur="1500"/>
                                        <p:tgtEl>
                                          <p:spTgt spid="13"/>
                                        </p:tgtEl>
                                      </p:cBhvr>
                                    </p:animEffect>
                                    <p:set>
                                      <p:cBhvr>
                                        <p:cTn id="23" dur="1" fill="hold">
                                          <p:stCondLst>
                                            <p:cond delay="1499"/>
                                          </p:stCondLst>
                                        </p:cTn>
                                        <p:tgtEl>
                                          <p:spTgt spid="13"/>
                                        </p:tgtEl>
                                        <p:attrNameLst>
                                          <p:attrName>style.visibility</p:attrName>
                                        </p:attrNameLst>
                                      </p:cBhvr>
                                      <p:to>
                                        <p:strVal val="hidden"/>
                                      </p:to>
                                    </p:set>
                                  </p:childTnLst>
                                </p:cTn>
                              </p:par>
                              <p:par>
                                <p:cTn id="24" presetID="9" presetClass="exit" presetSubtype="0" fill="hold" grpId="1" nodeType="withEffect">
                                  <p:stCondLst>
                                    <p:cond delay="0"/>
                                  </p:stCondLst>
                                  <p:childTnLst>
                                    <p:animEffect transition="out" filter="dissolve">
                                      <p:cBhvr>
                                        <p:cTn id="25" dur="1500"/>
                                        <p:tgtEl>
                                          <p:spTgt spid="31"/>
                                        </p:tgtEl>
                                      </p:cBhvr>
                                    </p:animEffect>
                                    <p:set>
                                      <p:cBhvr>
                                        <p:cTn id="26" dur="1" fill="hold">
                                          <p:stCondLst>
                                            <p:cond delay="1499"/>
                                          </p:stCondLst>
                                        </p:cTn>
                                        <p:tgtEl>
                                          <p:spTgt spid="31"/>
                                        </p:tgtEl>
                                        <p:attrNameLst>
                                          <p:attrName>style.visibility</p:attrName>
                                        </p:attrNameLst>
                                      </p:cBhvr>
                                      <p:to>
                                        <p:strVal val="hidden"/>
                                      </p:to>
                                    </p:set>
                                  </p:childTnLst>
                                </p:cTn>
                              </p:par>
                              <p:par>
                                <p:cTn id="27" presetID="9" presetClass="exit" presetSubtype="0" fill="hold" grpId="1" nodeType="withEffect">
                                  <p:stCondLst>
                                    <p:cond delay="0"/>
                                  </p:stCondLst>
                                  <p:childTnLst>
                                    <p:animEffect transition="out" filter="dissolve">
                                      <p:cBhvr>
                                        <p:cTn id="28" dur="1500"/>
                                        <p:tgtEl>
                                          <p:spTgt spid="48"/>
                                        </p:tgtEl>
                                      </p:cBhvr>
                                    </p:animEffect>
                                    <p:set>
                                      <p:cBhvr>
                                        <p:cTn id="29" dur="1" fill="hold">
                                          <p:stCondLst>
                                            <p:cond delay="1499"/>
                                          </p:stCondLst>
                                        </p:cTn>
                                        <p:tgtEl>
                                          <p:spTgt spid="48"/>
                                        </p:tgtEl>
                                        <p:attrNameLst>
                                          <p:attrName>style.visibility</p:attrName>
                                        </p:attrNameLst>
                                      </p:cBhvr>
                                      <p:to>
                                        <p:strVal val="hidden"/>
                                      </p:to>
                                    </p:set>
                                  </p:childTnLst>
                                </p:cTn>
                              </p:par>
                              <p:par>
                                <p:cTn id="30" presetID="9"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dissolve">
                                      <p:cBhvr>
                                        <p:cTn id="3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13" grpId="1" animBg="1"/>
      <p:bldP spid="31" grpId="0" animBg="1"/>
      <p:bldP spid="31" grpId="1" animBg="1"/>
      <p:bldP spid="46" grpId="0" animBg="1"/>
      <p:bldP spid="46" grpId="1" animBg="1"/>
      <p:bldP spid="48" grpId="0" animBg="1"/>
      <p:bldP spid="4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1968A-FDA4-CD36-0EBD-AAF12B1A243A}"/>
              </a:ext>
            </a:extLst>
          </p:cNvPr>
          <p:cNvSpPr>
            <a:spLocks noGrp="1"/>
          </p:cNvSpPr>
          <p:nvPr>
            <p:ph type="title"/>
          </p:nvPr>
        </p:nvSpPr>
        <p:spPr>
          <a:xfrm>
            <a:off x="751702" y="-252712"/>
            <a:ext cx="10515600" cy="1325563"/>
          </a:xfrm>
        </p:spPr>
        <p:txBody>
          <a:bodyPr/>
          <a:lstStyle/>
          <a:p>
            <a:pPr algn="ctr"/>
            <a:r>
              <a:rPr lang="en-US" dirty="0"/>
              <a:t>Decoding</a:t>
            </a:r>
          </a:p>
        </p:txBody>
      </p:sp>
      <p:sp>
        <p:nvSpPr>
          <p:cNvPr id="24" name="TextBox 23">
            <a:extLst>
              <a:ext uri="{FF2B5EF4-FFF2-40B4-BE49-F238E27FC236}">
                <a16:creationId xmlns:a16="http://schemas.microsoft.com/office/drawing/2014/main" id="{777565B7-28CF-08FE-8CCB-C4E6A2E8A140}"/>
              </a:ext>
            </a:extLst>
          </p:cNvPr>
          <p:cNvSpPr txBox="1"/>
          <p:nvPr/>
        </p:nvSpPr>
        <p:spPr>
          <a:xfrm>
            <a:off x="1360462" y="4905632"/>
            <a:ext cx="357790" cy="369332"/>
          </a:xfrm>
          <a:prstGeom prst="rect">
            <a:avLst/>
          </a:prstGeom>
          <a:noFill/>
        </p:spPr>
        <p:txBody>
          <a:bodyPr wrap="none" rtlCol="0">
            <a:spAutoFit/>
          </a:bodyPr>
          <a:lstStyle/>
          <a:p>
            <a:r>
              <a:rPr lang="en-US" dirty="0">
                <a:solidFill>
                  <a:schemeClr val="bg1"/>
                </a:solidFill>
              </a:rPr>
              <a:t>✓</a:t>
            </a:r>
          </a:p>
        </p:txBody>
      </p:sp>
      <p:sp>
        <p:nvSpPr>
          <p:cNvPr id="36" name="TextBox 35">
            <a:extLst>
              <a:ext uri="{FF2B5EF4-FFF2-40B4-BE49-F238E27FC236}">
                <a16:creationId xmlns:a16="http://schemas.microsoft.com/office/drawing/2014/main" id="{4A71F1E2-2621-FAD1-F9B0-9C7EBB59B42D}"/>
              </a:ext>
            </a:extLst>
          </p:cNvPr>
          <p:cNvSpPr txBox="1"/>
          <p:nvPr/>
        </p:nvSpPr>
        <p:spPr>
          <a:xfrm>
            <a:off x="1361369" y="5207363"/>
            <a:ext cx="357790" cy="369332"/>
          </a:xfrm>
          <a:prstGeom prst="rect">
            <a:avLst/>
          </a:prstGeom>
          <a:noFill/>
        </p:spPr>
        <p:txBody>
          <a:bodyPr wrap="none" rtlCol="0">
            <a:spAutoFit/>
          </a:bodyPr>
          <a:lstStyle/>
          <a:p>
            <a:r>
              <a:rPr lang="en-US" dirty="0">
                <a:solidFill>
                  <a:schemeClr val="bg1"/>
                </a:solidFill>
              </a:rPr>
              <a:t>✓</a:t>
            </a:r>
          </a:p>
        </p:txBody>
      </p:sp>
      <mc:AlternateContent xmlns:mc="http://schemas.openxmlformats.org/markup-compatibility/2006">
        <mc:Choice xmlns:a14="http://schemas.microsoft.com/office/drawing/2010/main" Requires="a14">
          <p:sp>
            <p:nvSpPr>
              <p:cNvPr id="53" name="Rectangle 52">
                <a:extLst>
                  <a:ext uri="{FF2B5EF4-FFF2-40B4-BE49-F238E27FC236}">
                    <a16:creationId xmlns:a16="http://schemas.microsoft.com/office/drawing/2014/main" id="{8C014396-B71F-A6F1-DBB2-A8954368FFB8}"/>
                  </a:ext>
                </a:extLst>
              </p:cNvPr>
              <p:cNvSpPr/>
              <p:nvPr/>
            </p:nvSpPr>
            <p:spPr>
              <a:xfrm>
                <a:off x="2841075" y="1072851"/>
                <a:ext cx="7304694" cy="6082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Using </a:t>
                </a:r>
                <a14:m>
                  <m:oMath xmlns:m="http://schemas.openxmlformats.org/officeDocument/2006/math">
                    <m:r>
                      <a:rPr lang="en-US" i="1" dirty="0" smtClean="0">
                        <a:latin typeface="Cambria Math" panose="02040503050406030204" pitchFamily="18" charset="0"/>
                      </a:rPr>
                      <m:t>𝑑</m:t>
                    </m:r>
                  </m:oMath>
                </a14:m>
                <a:r>
                  <a:rPr lang="en-US" dirty="0"/>
                  <a:t>-multiplicative linear code for projection.</a:t>
                </a:r>
              </a:p>
              <a:p>
                <a:pPr algn="ctr"/>
                <a:r>
                  <a:rPr lang="en-US" dirty="0"/>
                  <a:t>Property: Dec</a:t>
                </a:r>
                <a:r>
                  <a:rPr lang="en-US" baseline="30000" dirty="0"/>
                  <a:t>*</a:t>
                </a:r>
                <a:r>
                  <a:rPr lang="en-US" dirty="0"/>
                  <a:t>(</a:t>
                </a:r>
                <a14:m>
                  <m:oMath xmlns:m="http://schemas.openxmlformats.org/officeDocument/2006/math">
                    <m:r>
                      <a:rPr lang="en-US" i="1" dirty="0" smtClean="0">
                        <a:latin typeface="Cambria Math" panose="02040503050406030204" pitchFamily="18" charset="0"/>
                      </a:rPr>
                      <m:t>𝑋</m:t>
                    </m:r>
                    <m:r>
                      <a:rPr lang="en-US" i="1" baseline="-25000" dirty="0" smtClean="0">
                        <a:latin typeface="Cambria Math" panose="02040503050406030204" pitchFamily="18" charset="0"/>
                      </a:rPr>
                      <m:t>1</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baseline="-25000" dirty="0" smtClean="0">
                        <a:latin typeface="Cambria Math" panose="02040503050406030204" pitchFamily="18" charset="0"/>
                      </a:rPr>
                      <m:t>2</m:t>
                    </m:r>
                    <m:r>
                      <a:rPr lang="en-US" i="1" dirty="0" smtClean="0">
                        <a:latin typeface="Cambria Math" panose="02040503050406030204" pitchFamily="18" charset="0"/>
                      </a:rPr>
                      <m:t>∗…∗</m:t>
                    </m:r>
                    <m:r>
                      <a:rPr lang="en-US" i="1" dirty="0" err="1" smtClean="0">
                        <a:latin typeface="Cambria Math" panose="02040503050406030204" pitchFamily="18" charset="0"/>
                      </a:rPr>
                      <m:t>𝑋</m:t>
                    </m:r>
                    <m:r>
                      <a:rPr lang="en-US" i="1" baseline="-25000" dirty="0" err="1" smtClean="0">
                        <a:latin typeface="Cambria Math" panose="02040503050406030204" pitchFamily="18" charset="0"/>
                      </a:rPr>
                      <m:t>𝑑</m:t>
                    </m:r>
                  </m:oMath>
                </a14:m>
                <a:r>
                  <a:rPr lang="en-US" dirty="0"/>
                  <a:t>)=Dec</a:t>
                </a:r>
                <a:r>
                  <a:rPr lang="en-US" baseline="30000" dirty="0"/>
                  <a:t>*</a:t>
                </a:r>
                <a:r>
                  <a:rPr lang="en-US" dirty="0"/>
                  <a:t>(</a:t>
                </a:r>
                <a14:m>
                  <m:oMath xmlns:m="http://schemas.openxmlformats.org/officeDocument/2006/math">
                    <m:r>
                      <a:rPr lang="en-US" i="1" dirty="0">
                        <a:latin typeface="Cambria Math" panose="02040503050406030204" pitchFamily="18" charset="0"/>
                      </a:rPr>
                      <m:t>𝑋</m:t>
                    </m:r>
                    <m:r>
                      <a:rPr lang="en-US" i="1" baseline="-25000" dirty="0">
                        <a:latin typeface="Cambria Math" panose="02040503050406030204" pitchFamily="18" charset="0"/>
                      </a:rPr>
                      <m:t>1</m:t>
                    </m:r>
                    <m:r>
                      <a:rPr lang="en-US" b="0" i="1" dirty="0" smtClean="0">
                        <a:latin typeface="Cambria Math" panose="02040503050406030204" pitchFamily="18" charset="0"/>
                      </a:rPr>
                      <m:t>)</m:t>
                    </m:r>
                    <m:r>
                      <a:rPr lang="en-US" i="1" dirty="0">
                        <a:latin typeface="Cambria Math" panose="02040503050406030204" pitchFamily="18" charset="0"/>
                      </a:rPr>
                      <m:t>∗</m:t>
                    </m:r>
                    <m:r>
                      <m:rPr>
                        <m:nor/>
                      </m:rPr>
                      <a:rPr lang="en-US" dirty="0"/>
                      <m:t>Dec</m:t>
                    </m:r>
                    <m:r>
                      <m:rPr>
                        <m:nor/>
                      </m:rPr>
                      <a:rPr lang="en-US" b="0" i="0" baseline="30000" dirty="0" smtClean="0"/>
                      <m:t>∗</m:t>
                    </m:r>
                    <m:r>
                      <m:rPr>
                        <m:nor/>
                      </m:rPr>
                      <a:rPr lang="en-US" dirty="0"/>
                      <m:t>(</m:t>
                    </m:r>
                    <m:r>
                      <a:rPr lang="en-US" i="1" dirty="0">
                        <a:latin typeface="Cambria Math" panose="02040503050406030204" pitchFamily="18" charset="0"/>
                      </a:rPr>
                      <m:t>𝑋</m:t>
                    </m:r>
                    <m:r>
                      <a:rPr lang="en-US" b="0" i="1" baseline="-25000" dirty="0" smtClean="0">
                        <a:latin typeface="Cambria Math" panose="02040503050406030204" pitchFamily="18" charset="0"/>
                      </a:rPr>
                      <m:t>2</m:t>
                    </m:r>
                    <m:r>
                      <a:rPr lang="en-US" i="1" dirty="0">
                        <a:latin typeface="Cambria Math" panose="02040503050406030204" pitchFamily="18" charset="0"/>
                      </a:rPr>
                      <m:t>)∗…∗</m:t>
                    </m:r>
                    <m:r>
                      <m:rPr>
                        <m:nor/>
                      </m:rPr>
                      <a:rPr lang="en-US" dirty="0"/>
                      <m:t>Dec</m:t>
                    </m:r>
                    <m:r>
                      <m:rPr>
                        <m:nor/>
                      </m:rPr>
                      <a:rPr lang="en-US" baseline="30000" dirty="0"/>
                      <m:t>∗</m:t>
                    </m:r>
                    <m:r>
                      <m:rPr>
                        <m:nor/>
                      </m:rPr>
                      <a:rPr lang="en-US" dirty="0"/>
                      <m:t>(</m:t>
                    </m:r>
                    <m:r>
                      <a:rPr lang="en-US" i="1" dirty="0">
                        <a:latin typeface="Cambria Math" panose="02040503050406030204" pitchFamily="18" charset="0"/>
                      </a:rPr>
                      <m:t>𝑋</m:t>
                    </m:r>
                    <m:r>
                      <a:rPr lang="en-US" b="0" i="1" baseline="-25000" dirty="0" smtClean="0">
                        <a:latin typeface="Cambria Math" panose="02040503050406030204" pitchFamily="18" charset="0"/>
                      </a:rPr>
                      <m:t>𝑑</m:t>
                    </m:r>
                    <m:r>
                      <a:rPr lang="en-US" i="1" dirty="0">
                        <a:latin typeface="Cambria Math" panose="02040503050406030204" pitchFamily="18" charset="0"/>
                      </a:rPr>
                      <m:t>)</m:t>
                    </m:r>
                  </m:oMath>
                </a14:m>
                <a:endParaRPr lang="en-US" dirty="0"/>
              </a:p>
            </p:txBody>
          </p:sp>
        </mc:Choice>
        <mc:Fallback>
          <p:sp>
            <p:nvSpPr>
              <p:cNvPr id="53" name="Rectangle 52">
                <a:extLst>
                  <a:ext uri="{FF2B5EF4-FFF2-40B4-BE49-F238E27FC236}">
                    <a16:creationId xmlns:a16="http://schemas.microsoft.com/office/drawing/2014/main" id="{8C014396-B71F-A6F1-DBB2-A8954368FFB8}"/>
                  </a:ext>
                </a:extLst>
              </p:cNvPr>
              <p:cNvSpPr>
                <a:spLocks noRot="1" noChangeAspect="1" noMove="1" noResize="1" noEditPoints="1" noAdjustHandles="1" noChangeArrowheads="1" noChangeShapeType="1" noTextEdit="1"/>
              </p:cNvSpPr>
              <p:nvPr/>
            </p:nvSpPr>
            <p:spPr>
              <a:xfrm>
                <a:off x="2841075" y="1072851"/>
                <a:ext cx="7304694" cy="608256"/>
              </a:xfrm>
              <a:prstGeom prst="rect">
                <a:avLst/>
              </a:prstGeom>
              <a:blipFill>
                <a:blip r:embed="rId3"/>
                <a:stretch>
                  <a:fillRect t="-6122" b="-20408"/>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874F8269-29BB-3F43-8E3E-E5C0D43D11E8}"/>
              </a:ext>
            </a:extLst>
          </p:cNvPr>
          <p:cNvSpPr txBox="1"/>
          <p:nvPr/>
        </p:nvSpPr>
        <p:spPr>
          <a:xfrm>
            <a:off x="1382382" y="5479931"/>
            <a:ext cx="357790" cy="369332"/>
          </a:xfrm>
          <a:prstGeom prst="rect">
            <a:avLst/>
          </a:prstGeom>
          <a:noFill/>
        </p:spPr>
        <p:txBody>
          <a:bodyPr wrap="none" rtlCol="0">
            <a:spAutoFit/>
          </a:bodyPr>
          <a:lstStyle/>
          <a:p>
            <a:r>
              <a:rPr lang="en-US" dirty="0">
                <a:solidFill>
                  <a:schemeClr val="bg1"/>
                </a:solidFill>
              </a:rPr>
              <a:t>✓</a:t>
            </a:r>
          </a:p>
        </p:txBody>
      </p:sp>
      <mc:AlternateContent xmlns:mc="http://schemas.openxmlformats.org/markup-compatibility/2006" xmlns:a14="http://schemas.microsoft.com/office/drawing/2010/main">
        <mc:Choice Requires="a14">
          <p:graphicFrame>
            <p:nvGraphicFramePr>
              <p:cNvPr id="18" name="Table 8">
                <a:extLst>
                  <a:ext uri="{FF2B5EF4-FFF2-40B4-BE49-F238E27FC236}">
                    <a16:creationId xmlns:a16="http://schemas.microsoft.com/office/drawing/2014/main" id="{DF4F386A-3BCE-7A97-515A-79FD31EFE4B5}"/>
                  </a:ext>
                </a:extLst>
              </p:cNvPr>
              <p:cNvGraphicFramePr>
                <a:graphicFrameLocks noGrp="1"/>
              </p:cNvGraphicFramePr>
              <p:nvPr>
                <p:extLst>
                  <p:ext uri="{D42A27DB-BD31-4B8C-83A1-F6EECF244321}">
                    <p14:modId xmlns:p14="http://schemas.microsoft.com/office/powerpoint/2010/main" val="3797026333"/>
                  </p:ext>
                </p:extLst>
              </p:nvPr>
            </p:nvGraphicFramePr>
            <p:xfrm>
              <a:off x="4331575" y="2032654"/>
              <a:ext cx="4323696" cy="365760"/>
            </p:xfrm>
            <a:graphic>
              <a:graphicData uri="http://schemas.openxmlformats.org/drawingml/2006/table">
                <a:tbl>
                  <a:tblPr firstRow="1" bandRow="1">
                    <a:tableStyleId>{5940675A-B579-460E-94D1-54222C63F5DA}</a:tableStyleId>
                  </a:tblPr>
                  <a:tblGrid>
                    <a:gridCol w="720616">
                      <a:extLst>
                        <a:ext uri="{9D8B030D-6E8A-4147-A177-3AD203B41FA5}">
                          <a16:colId xmlns:a16="http://schemas.microsoft.com/office/drawing/2014/main" val="2881341600"/>
                        </a:ext>
                      </a:extLst>
                    </a:gridCol>
                    <a:gridCol w="720616">
                      <a:extLst>
                        <a:ext uri="{9D8B030D-6E8A-4147-A177-3AD203B41FA5}">
                          <a16:colId xmlns:a16="http://schemas.microsoft.com/office/drawing/2014/main" val="2938819632"/>
                        </a:ext>
                      </a:extLst>
                    </a:gridCol>
                    <a:gridCol w="720616">
                      <a:extLst>
                        <a:ext uri="{9D8B030D-6E8A-4147-A177-3AD203B41FA5}">
                          <a16:colId xmlns:a16="http://schemas.microsoft.com/office/drawing/2014/main" val="3909217177"/>
                        </a:ext>
                      </a:extLst>
                    </a:gridCol>
                    <a:gridCol w="720616">
                      <a:extLst>
                        <a:ext uri="{9D8B030D-6E8A-4147-A177-3AD203B41FA5}">
                          <a16:colId xmlns:a16="http://schemas.microsoft.com/office/drawing/2014/main" val="219484760"/>
                        </a:ext>
                      </a:extLst>
                    </a:gridCol>
                    <a:gridCol w="720616">
                      <a:extLst>
                        <a:ext uri="{9D8B030D-6E8A-4147-A177-3AD203B41FA5}">
                          <a16:colId xmlns:a16="http://schemas.microsoft.com/office/drawing/2014/main" val="65456216"/>
                        </a:ext>
                      </a:extLst>
                    </a:gridCol>
                    <a:gridCol w="720616">
                      <a:extLst>
                        <a:ext uri="{9D8B030D-6E8A-4147-A177-3AD203B41FA5}">
                          <a16:colId xmlns:a16="http://schemas.microsoft.com/office/drawing/2014/main" val="1104093731"/>
                        </a:ext>
                      </a:extLst>
                    </a:gridCol>
                  </a:tblGrid>
                  <a:tr h="364662">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1</m:t>
                                    </m:r>
                                  </m:sub>
                                </m:sSub>
                                <m:r>
                                  <a:rPr lang="en-US" i="1" dirty="0" smtClean="0">
                                    <a:latin typeface="Cambria Math" panose="02040503050406030204" pitchFamily="18" charset="0"/>
                                  </a:rPr>
                                  <m:t>)</m:t>
                                </m:r>
                              </m:oMath>
                            </m:oMathPara>
                          </a14:m>
                          <a:endParaRPr lang="en-US" dirty="0"/>
                        </a:p>
                      </a:txBody>
                      <a:tcPr>
                        <a:solidFill>
                          <a:schemeClr val="accent6">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2</m:t>
                                    </m:r>
                                  </m:sub>
                                </m:sSub>
                                <m:r>
                                  <a:rPr lang="en-US" i="1" dirty="0" smtClean="0">
                                    <a:latin typeface="Cambria Math" panose="02040503050406030204" pitchFamily="18" charset="0"/>
                                  </a:rPr>
                                  <m:t>)</m:t>
                                </m:r>
                              </m:oMath>
                            </m:oMathPara>
                          </a14:m>
                          <a:endParaRPr lang="en-US" dirty="0"/>
                        </a:p>
                      </a:txBody>
                      <a:tcPr>
                        <a:solidFill>
                          <a:schemeClr val="accent6">
                            <a:lumMod val="60000"/>
                            <a:lumOff val="40000"/>
                          </a:schemeClr>
                        </a:solidFill>
                      </a:tcPr>
                    </a:tc>
                    <a:tc>
                      <a:txBody>
                        <a:bodyPr/>
                        <a:lstStyle/>
                        <a:p>
                          <a:pPr algn="ctr"/>
                          <a:endParaRPr lang="en-US" dirty="0"/>
                        </a:p>
                      </a:txBody>
                      <a:tcPr>
                        <a:solidFill>
                          <a:schemeClr val="accent6">
                            <a:lumMod val="60000"/>
                            <a:lumOff val="40000"/>
                          </a:schemeClr>
                        </a:solidFill>
                      </a:tcPr>
                    </a:tc>
                    <a:tc>
                      <a:txBody>
                        <a:bodyPr/>
                        <a:lstStyle/>
                        <a:p>
                          <a:pPr algn="ctr"/>
                          <a:r>
                            <a:rPr lang="en-US" dirty="0"/>
                            <a:t>…</a:t>
                          </a:r>
                        </a:p>
                      </a:txBody>
                      <a:tcPr>
                        <a:solidFill>
                          <a:schemeClr val="accent6">
                            <a:lumMod val="60000"/>
                            <a:lumOff val="40000"/>
                          </a:schemeClr>
                        </a:solidFill>
                      </a:tcPr>
                    </a:tc>
                    <a:tc>
                      <a:txBody>
                        <a:bodyPr/>
                        <a:lstStyle/>
                        <a:p>
                          <a:pPr algn="ctr"/>
                          <a:endParaRPr lang="en-US" dirty="0"/>
                        </a:p>
                      </a:txBody>
                      <a:tcPr>
                        <a:solidFill>
                          <a:schemeClr val="accent6">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𝐾</m:t>
                                    </m:r>
                                  </m:sub>
                                </m:sSub>
                                <m:r>
                                  <a:rPr lang="en-US" i="1" dirty="0" smtClean="0">
                                    <a:latin typeface="Cambria Math" panose="02040503050406030204" pitchFamily="18" charset="0"/>
                                  </a:rPr>
                                  <m:t>)</m:t>
                                </m:r>
                              </m:oMath>
                            </m:oMathPara>
                          </a14:m>
                          <a:endParaRPr lang="en-US" dirty="0"/>
                        </a:p>
                      </a:txBody>
                      <a:tcPr>
                        <a:solidFill>
                          <a:schemeClr val="accent6">
                            <a:lumMod val="60000"/>
                            <a:lumOff val="40000"/>
                          </a:schemeClr>
                        </a:solidFill>
                      </a:tcPr>
                    </a:tc>
                    <a:extLst>
                      <a:ext uri="{0D108BD9-81ED-4DB2-BD59-A6C34878D82A}">
                        <a16:rowId xmlns:a16="http://schemas.microsoft.com/office/drawing/2014/main" val="4286487914"/>
                      </a:ext>
                    </a:extLst>
                  </a:tr>
                </a:tbl>
              </a:graphicData>
            </a:graphic>
          </p:graphicFrame>
        </mc:Choice>
        <mc:Fallback xmlns="">
          <p:graphicFrame>
            <p:nvGraphicFramePr>
              <p:cNvPr id="18" name="Table 8">
                <a:extLst>
                  <a:ext uri="{FF2B5EF4-FFF2-40B4-BE49-F238E27FC236}">
                    <a16:creationId xmlns:a16="http://schemas.microsoft.com/office/drawing/2014/main" id="{DF4F386A-3BCE-7A97-515A-79FD31EFE4B5}"/>
                  </a:ext>
                </a:extLst>
              </p:cNvPr>
              <p:cNvGraphicFramePr>
                <a:graphicFrameLocks noGrp="1"/>
              </p:cNvGraphicFramePr>
              <p:nvPr>
                <p:extLst>
                  <p:ext uri="{D42A27DB-BD31-4B8C-83A1-F6EECF244321}">
                    <p14:modId xmlns:p14="http://schemas.microsoft.com/office/powerpoint/2010/main" val="3797026333"/>
                  </p:ext>
                </p:extLst>
              </p:nvPr>
            </p:nvGraphicFramePr>
            <p:xfrm>
              <a:off x="4331575" y="2032654"/>
              <a:ext cx="4323696" cy="365760"/>
            </p:xfrm>
            <a:graphic>
              <a:graphicData uri="http://schemas.openxmlformats.org/drawingml/2006/table">
                <a:tbl>
                  <a:tblPr firstRow="1" bandRow="1">
                    <a:tableStyleId>{5940675A-B579-460E-94D1-54222C63F5DA}</a:tableStyleId>
                  </a:tblPr>
                  <a:tblGrid>
                    <a:gridCol w="720616">
                      <a:extLst>
                        <a:ext uri="{9D8B030D-6E8A-4147-A177-3AD203B41FA5}">
                          <a16:colId xmlns:a16="http://schemas.microsoft.com/office/drawing/2014/main" val="2881341600"/>
                        </a:ext>
                      </a:extLst>
                    </a:gridCol>
                    <a:gridCol w="720616">
                      <a:extLst>
                        <a:ext uri="{9D8B030D-6E8A-4147-A177-3AD203B41FA5}">
                          <a16:colId xmlns:a16="http://schemas.microsoft.com/office/drawing/2014/main" val="2938819632"/>
                        </a:ext>
                      </a:extLst>
                    </a:gridCol>
                    <a:gridCol w="720616">
                      <a:extLst>
                        <a:ext uri="{9D8B030D-6E8A-4147-A177-3AD203B41FA5}">
                          <a16:colId xmlns:a16="http://schemas.microsoft.com/office/drawing/2014/main" val="3909217177"/>
                        </a:ext>
                      </a:extLst>
                    </a:gridCol>
                    <a:gridCol w="720616">
                      <a:extLst>
                        <a:ext uri="{9D8B030D-6E8A-4147-A177-3AD203B41FA5}">
                          <a16:colId xmlns:a16="http://schemas.microsoft.com/office/drawing/2014/main" val="219484760"/>
                        </a:ext>
                      </a:extLst>
                    </a:gridCol>
                    <a:gridCol w="720616">
                      <a:extLst>
                        <a:ext uri="{9D8B030D-6E8A-4147-A177-3AD203B41FA5}">
                          <a16:colId xmlns:a16="http://schemas.microsoft.com/office/drawing/2014/main" val="65456216"/>
                        </a:ext>
                      </a:extLst>
                    </a:gridCol>
                    <a:gridCol w="720616">
                      <a:extLst>
                        <a:ext uri="{9D8B030D-6E8A-4147-A177-3AD203B41FA5}">
                          <a16:colId xmlns:a16="http://schemas.microsoft.com/office/drawing/2014/main" val="1104093731"/>
                        </a:ext>
                      </a:extLst>
                    </a:gridCol>
                  </a:tblGrid>
                  <a:tr h="365760">
                    <a:tc>
                      <a:txBody>
                        <a:bodyPr/>
                        <a:lstStyle/>
                        <a:p>
                          <a:endParaRPr lang="en-US"/>
                        </a:p>
                      </a:txBody>
                      <a:tcPr>
                        <a:blipFill>
                          <a:blip r:embed="rId4"/>
                          <a:stretch>
                            <a:fillRect l="-1754" t="-10345" r="-500000" b="-27586"/>
                          </a:stretch>
                        </a:blipFill>
                      </a:tcPr>
                    </a:tc>
                    <a:tc>
                      <a:txBody>
                        <a:bodyPr/>
                        <a:lstStyle/>
                        <a:p>
                          <a:endParaRPr lang="en-US"/>
                        </a:p>
                      </a:txBody>
                      <a:tcPr>
                        <a:blipFill>
                          <a:blip r:embed="rId4"/>
                          <a:stretch>
                            <a:fillRect l="-101754" t="-10345" r="-400000" b="-27586"/>
                          </a:stretch>
                        </a:blipFill>
                      </a:tcPr>
                    </a:tc>
                    <a:tc>
                      <a:txBody>
                        <a:bodyPr/>
                        <a:lstStyle/>
                        <a:p>
                          <a:pPr algn="ctr"/>
                          <a:endParaRPr lang="en-US" dirty="0"/>
                        </a:p>
                      </a:txBody>
                      <a:tcPr>
                        <a:solidFill>
                          <a:schemeClr val="accent6">
                            <a:lumMod val="60000"/>
                            <a:lumOff val="40000"/>
                          </a:schemeClr>
                        </a:solidFill>
                      </a:tcPr>
                    </a:tc>
                    <a:tc>
                      <a:txBody>
                        <a:bodyPr/>
                        <a:lstStyle/>
                        <a:p>
                          <a:pPr algn="ctr"/>
                          <a:r>
                            <a:rPr lang="en-US" dirty="0"/>
                            <a:t>…</a:t>
                          </a:r>
                        </a:p>
                      </a:txBody>
                      <a:tcPr>
                        <a:solidFill>
                          <a:schemeClr val="accent6">
                            <a:lumMod val="60000"/>
                            <a:lumOff val="40000"/>
                          </a:schemeClr>
                        </a:solidFill>
                      </a:tcPr>
                    </a:tc>
                    <a:tc>
                      <a:txBody>
                        <a:bodyPr/>
                        <a:lstStyle/>
                        <a:p>
                          <a:pPr algn="ctr"/>
                          <a:endParaRPr lang="en-US" dirty="0"/>
                        </a:p>
                      </a:txBody>
                      <a:tcPr>
                        <a:solidFill>
                          <a:schemeClr val="accent6">
                            <a:lumMod val="60000"/>
                            <a:lumOff val="40000"/>
                          </a:schemeClr>
                        </a:solidFill>
                      </a:tcPr>
                    </a:tc>
                    <a:tc>
                      <a:txBody>
                        <a:bodyPr/>
                        <a:lstStyle/>
                        <a:p>
                          <a:endParaRPr lang="en-US"/>
                        </a:p>
                      </a:txBody>
                      <a:tcPr>
                        <a:blipFill>
                          <a:blip r:embed="rId4"/>
                          <a:stretch>
                            <a:fillRect l="-500000" t="-10345" r="-1754" b="-27586"/>
                          </a:stretch>
                        </a:blipFill>
                      </a:tcPr>
                    </a:tc>
                    <a:extLst>
                      <a:ext uri="{0D108BD9-81ED-4DB2-BD59-A6C34878D82A}">
                        <a16:rowId xmlns:a16="http://schemas.microsoft.com/office/drawing/2014/main" val="4286487914"/>
                      </a:ext>
                    </a:extLst>
                  </a:tr>
                </a:tbl>
              </a:graphicData>
            </a:graphic>
          </p:graphicFrame>
        </mc:Fallback>
      </mc:AlternateContent>
      <p:cxnSp>
        <p:nvCxnSpPr>
          <p:cNvPr id="43" name="Straight Arrow Connector 42">
            <a:extLst>
              <a:ext uri="{FF2B5EF4-FFF2-40B4-BE49-F238E27FC236}">
                <a16:creationId xmlns:a16="http://schemas.microsoft.com/office/drawing/2014/main" id="{7D726717-69E2-DFD7-76D4-A764668E1D01}"/>
              </a:ext>
            </a:extLst>
          </p:cNvPr>
          <p:cNvCxnSpPr/>
          <p:nvPr/>
        </p:nvCxnSpPr>
        <p:spPr>
          <a:xfrm>
            <a:off x="6493423" y="2657831"/>
            <a:ext cx="0" cy="9549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3812EE59-2356-AB6B-8329-97B262B393E5}"/>
              </a:ext>
            </a:extLst>
          </p:cNvPr>
          <p:cNvSpPr txBox="1"/>
          <p:nvPr/>
        </p:nvSpPr>
        <p:spPr>
          <a:xfrm>
            <a:off x="6712192" y="2950633"/>
            <a:ext cx="1352480" cy="369332"/>
          </a:xfrm>
          <a:prstGeom prst="rect">
            <a:avLst/>
          </a:prstGeom>
          <a:noFill/>
        </p:spPr>
        <p:txBody>
          <a:bodyPr wrap="square" rtlCol="0">
            <a:spAutoFit/>
          </a:bodyPr>
          <a:lstStyle/>
          <a:p>
            <a:r>
              <a:rPr lang="en-US" dirty="0"/>
              <a:t>Dec*</a:t>
            </a:r>
          </a:p>
        </p:txBody>
      </p:sp>
      <mc:AlternateContent xmlns:mc="http://schemas.openxmlformats.org/markup-compatibility/2006" xmlns:a14="http://schemas.microsoft.com/office/drawing/2010/main">
        <mc:Choice Requires="a14">
          <p:graphicFrame>
            <p:nvGraphicFramePr>
              <p:cNvPr id="45" name="Table 44">
                <a:extLst>
                  <a:ext uri="{FF2B5EF4-FFF2-40B4-BE49-F238E27FC236}">
                    <a16:creationId xmlns:a16="http://schemas.microsoft.com/office/drawing/2014/main" id="{06E7278C-C88D-BF4D-F01C-60A0F5391B99}"/>
                  </a:ext>
                </a:extLst>
              </p:cNvPr>
              <p:cNvGraphicFramePr>
                <a:graphicFrameLocks noGrp="1"/>
              </p:cNvGraphicFramePr>
              <p:nvPr>
                <p:extLst>
                  <p:ext uri="{D42A27DB-BD31-4B8C-83A1-F6EECF244321}">
                    <p14:modId xmlns:p14="http://schemas.microsoft.com/office/powerpoint/2010/main" val="4248291940"/>
                  </p:ext>
                </p:extLst>
              </p:nvPr>
            </p:nvGraphicFramePr>
            <p:xfrm>
              <a:off x="5303486" y="3795654"/>
              <a:ext cx="2379873" cy="369332"/>
            </p:xfrm>
            <a:graphic>
              <a:graphicData uri="http://schemas.openxmlformats.org/drawingml/2006/table">
                <a:tbl>
                  <a:tblPr firstRow="1" bandRow="1">
                    <a:tableStyleId>{5940675A-B579-460E-94D1-54222C63F5DA}</a:tableStyleId>
                  </a:tblPr>
                  <a:tblGrid>
                    <a:gridCol w="793291">
                      <a:extLst>
                        <a:ext uri="{9D8B030D-6E8A-4147-A177-3AD203B41FA5}">
                          <a16:colId xmlns:a16="http://schemas.microsoft.com/office/drawing/2014/main" val="1926350359"/>
                        </a:ext>
                      </a:extLst>
                    </a:gridCol>
                    <a:gridCol w="793291">
                      <a:extLst>
                        <a:ext uri="{9D8B030D-6E8A-4147-A177-3AD203B41FA5}">
                          <a16:colId xmlns:a16="http://schemas.microsoft.com/office/drawing/2014/main" val="1709538887"/>
                        </a:ext>
                      </a:extLst>
                    </a:gridCol>
                    <a:gridCol w="793291">
                      <a:extLst>
                        <a:ext uri="{9D8B030D-6E8A-4147-A177-3AD203B41FA5}">
                          <a16:colId xmlns:a16="http://schemas.microsoft.com/office/drawing/2014/main" val="3131058430"/>
                        </a:ext>
                      </a:extLst>
                    </a:gridCol>
                  </a:tblGrid>
                  <a:tr h="3693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b="0" i="1" dirty="0" smtClean="0">
                                    <a:latin typeface="Cambria Math" panose="02040503050406030204" pitchFamily="18" charset="0"/>
                                  </a:rPr>
                                  <m:t>𝑃</m:t>
                                </m:r>
                                <m:r>
                                  <a:rPr lang="en-US" i="1" baseline="-25000" dirty="0" smtClean="0">
                                    <a:latin typeface="Cambria Math" panose="02040503050406030204" pitchFamily="18" charset="0"/>
                                  </a:rPr>
                                  <m:t>1</m:t>
                                </m:r>
                                <m:r>
                                  <a:rPr lang="en-US" i="1" dirty="0" smtClean="0">
                                    <a:latin typeface="Cambria Math" panose="02040503050406030204" pitchFamily="18" charset="0"/>
                                  </a:rPr>
                                  <m:t>)</m:t>
                                </m:r>
                              </m:oMath>
                            </m:oMathPara>
                          </a14:m>
                          <a:endParaRPr lang="en-US" dirty="0"/>
                        </a:p>
                      </a:txBody>
                      <a:tcPr>
                        <a:solidFill>
                          <a:schemeClr val="accent5"/>
                        </a:solidFill>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dirty="0"/>
                        </a:p>
                      </a:txBody>
                      <a:tcPr>
                        <a:solidFill>
                          <a:schemeClr val="accent5"/>
                        </a:solidFill>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b="0" i="1" dirty="0" smtClean="0">
                                    <a:latin typeface="Cambria Math" panose="02040503050406030204" pitchFamily="18" charset="0"/>
                                  </a:rPr>
                                  <m:t>𝑃</m:t>
                                </m:r>
                                <m:r>
                                  <a:rPr lang="en-US" b="0" i="1" baseline="-25000" dirty="0" smtClean="0">
                                    <a:latin typeface="Cambria Math" panose="02040503050406030204" pitchFamily="18" charset="0"/>
                                  </a:rPr>
                                  <m:t>𝑘</m:t>
                                </m:r>
                                <m:r>
                                  <a:rPr lang="en-US" i="1" dirty="0" smtClean="0">
                                    <a:latin typeface="Cambria Math" panose="02040503050406030204" pitchFamily="18" charset="0"/>
                                  </a:rPr>
                                  <m:t>)</m:t>
                                </m:r>
                              </m:oMath>
                            </m:oMathPara>
                          </a14:m>
                          <a:endParaRPr lang="en-US" dirty="0"/>
                        </a:p>
                      </a:txBody>
                      <a:tcPr>
                        <a:solidFill>
                          <a:schemeClr val="accent5"/>
                        </a:solidFill>
                      </a:tcPr>
                    </a:tc>
                    <a:extLst>
                      <a:ext uri="{0D108BD9-81ED-4DB2-BD59-A6C34878D82A}">
                        <a16:rowId xmlns:a16="http://schemas.microsoft.com/office/drawing/2014/main" val="1937119281"/>
                      </a:ext>
                    </a:extLst>
                  </a:tr>
                </a:tbl>
              </a:graphicData>
            </a:graphic>
          </p:graphicFrame>
        </mc:Choice>
        <mc:Fallback xmlns="">
          <p:graphicFrame>
            <p:nvGraphicFramePr>
              <p:cNvPr id="45" name="Table 44">
                <a:extLst>
                  <a:ext uri="{FF2B5EF4-FFF2-40B4-BE49-F238E27FC236}">
                    <a16:creationId xmlns:a16="http://schemas.microsoft.com/office/drawing/2014/main" id="{06E7278C-C88D-BF4D-F01C-60A0F5391B99}"/>
                  </a:ext>
                </a:extLst>
              </p:cNvPr>
              <p:cNvGraphicFramePr>
                <a:graphicFrameLocks noGrp="1"/>
              </p:cNvGraphicFramePr>
              <p:nvPr>
                <p:extLst>
                  <p:ext uri="{D42A27DB-BD31-4B8C-83A1-F6EECF244321}">
                    <p14:modId xmlns:p14="http://schemas.microsoft.com/office/powerpoint/2010/main" val="4248291940"/>
                  </p:ext>
                </p:extLst>
              </p:nvPr>
            </p:nvGraphicFramePr>
            <p:xfrm>
              <a:off x="5303486" y="3795654"/>
              <a:ext cx="2379873" cy="369332"/>
            </p:xfrm>
            <a:graphic>
              <a:graphicData uri="http://schemas.openxmlformats.org/drawingml/2006/table">
                <a:tbl>
                  <a:tblPr firstRow="1" bandRow="1">
                    <a:tableStyleId>{5940675A-B579-460E-94D1-54222C63F5DA}</a:tableStyleId>
                  </a:tblPr>
                  <a:tblGrid>
                    <a:gridCol w="793291">
                      <a:extLst>
                        <a:ext uri="{9D8B030D-6E8A-4147-A177-3AD203B41FA5}">
                          <a16:colId xmlns:a16="http://schemas.microsoft.com/office/drawing/2014/main" val="1926350359"/>
                        </a:ext>
                      </a:extLst>
                    </a:gridCol>
                    <a:gridCol w="793291">
                      <a:extLst>
                        <a:ext uri="{9D8B030D-6E8A-4147-A177-3AD203B41FA5}">
                          <a16:colId xmlns:a16="http://schemas.microsoft.com/office/drawing/2014/main" val="1709538887"/>
                        </a:ext>
                      </a:extLst>
                    </a:gridCol>
                    <a:gridCol w="793291">
                      <a:extLst>
                        <a:ext uri="{9D8B030D-6E8A-4147-A177-3AD203B41FA5}">
                          <a16:colId xmlns:a16="http://schemas.microsoft.com/office/drawing/2014/main" val="3131058430"/>
                        </a:ext>
                      </a:extLst>
                    </a:gridCol>
                  </a:tblGrid>
                  <a:tr h="369332">
                    <a:tc>
                      <a:txBody>
                        <a:bodyPr/>
                        <a:lstStyle/>
                        <a:p>
                          <a:endParaRPr lang="en-US"/>
                        </a:p>
                      </a:txBody>
                      <a:tcPr>
                        <a:blipFill>
                          <a:blip r:embed="rId5"/>
                          <a:stretch>
                            <a:fillRect l="-1587" r="-201587" b="-16667"/>
                          </a:stretch>
                        </a:blipFill>
                      </a:tcPr>
                    </a:tc>
                    <a:tc>
                      <a:txBody>
                        <a:bodyPr/>
                        <a:lstStyle/>
                        <a:p>
                          <a:endParaRPr lang="en-US"/>
                        </a:p>
                      </a:txBody>
                      <a:tcPr>
                        <a:blipFill>
                          <a:blip r:embed="rId5"/>
                          <a:stretch>
                            <a:fillRect l="-103226" r="-104839" b="-16667"/>
                          </a:stretch>
                        </a:blipFill>
                      </a:tcPr>
                    </a:tc>
                    <a:tc>
                      <a:txBody>
                        <a:bodyPr/>
                        <a:lstStyle/>
                        <a:p>
                          <a:endParaRPr lang="en-US"/>
                        </a:p>
                      </a:txBody>
                      <a:tcPr>
                        <a:blipFill>
                          <a:blip r:embed="rId5"/>
                          <a:stretch>
                            <a:fillRect l="-200000" r="-3175" b="-16667"/>
                          </a:stretch>
                        </a:blipFill>
                      </a:tcPr>
                    </a:tc>
                    <a:extLst>
                      <a:ext uri="{0D108BD9-81ED-4DB2-BD59-A6C34878D82A}">
                        <a16:rowId xmlns:a16="http://schemas.microsoft.com/office/drawing/2014/main" val="1937119281"/>
                      </a:ext>
                    </a:extLst>
                  </a:tr>
                </a:tbl>
              </a:graphicData>
            </a:graphic>
          </p:graphicFrame>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457959F-6C18-922F-4E50-0C279DF17791}"/>
                  </a:ext>
                </a:extLst>
              </p:cNvPr>
              <p:cNvSpPr txBox="1"/>
              <p:nvPr/>
            </p:nvSpPr>
            <p:spPr>
              <a:xfrm>
                <a:off x="4614094" y="3795654"/>
                <a:ext cx="575161" cy="3742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m:t>
                      </m:r>
                      <m:r>
                        <a:rPr lang="en-US" b="0" i="1" baseline="-25000" dirty="0" smtClean="0">
                          <a:latin typeface="Cambria Math" panose="02040503050406030204" pitchFamily="18" charset="0"/>
                        </a:rPr>
                        <m:t>𝑠</m:t>
                      </m:r>
                    </m:oMath>
                  </m:oMathPara>
                </a14:m>
                <a:endParaRPr lang="en-US" dirty="0"/>
              </a:p>
            </p:txBody>
          </p:sp>
        </mc:Choice>
        <mc:Fallback xmlns="">
          <p:sp>
            <p:nvSpPr>
              <p:cNvPr id="50" name="TextBox 49">
                <a:extLst>
                  <a:ext uri="{FF2B5EF4-FFF2-40B4-BE49-F238E27FC236}">
                    <a16:creationId xmlns:a16="http://schemas.microsoft.com/office/drawing/2014/main" id="{F457959F-6C18-922F-4E50-0C279DF17791}"/>
                  </a:ext>
                </a:extLst>
              </p:cNvPr>
              <p:cNvSpPr txBox="1">
                <a:spLocks noRot="1" noChangeAspect="1" noMove="1" noResize="1" noEditPoints="1" noAdjustHandles="1" noChangeArrowheads="1" noChangeShapeType="1" noTextEdit="1"/>
              </p:cNvSpPr>
              <p:nvPr/>
            </p:nvSpPr>
            <p:spPr>
              <a:xfrm>
                <a:off x="4614094" y="3795654"/>
                <a:ext cx="575161" cy="374279"/>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578A4A1A-B9C5-DF5B-0AE8-EE9680E0B061}"/>
                  </a:ext>
                </a:extLst>
              </p:cNvPr>
              <p:cNvSpPr txBox="1"/>
              <p:nvPr/>
            </p:nvSpPr>
            <p:spPr>
              <a:xfrm>
                <a:off x="3725969" y="2024135"/>
                <a:ext cx="575161" cy="3742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𝑋</m:t>
                      </m:r>
                      <m:r>
                        <a:rPr lang="en-US" b="0" i="1" dirty="0" smtClean="0">
                          <a:latin typeface="Cambria Math" panose="02040503050406030204" pitchFamily="18" charset="0"/>
                        </a:rPr>
                        <m:t>|</m:t>
                      </m:r>
                      <m:r>
                        <a:rPr lang="en-US" b="0" i="1" baseline="-25000" dirty="0" smtClean="0">
                          <a:latin typeface="Cambria Math" panose="02040503050406030204" pitchFamily="18" charset="0"/>
                        </a:rPr>
                        <m:t>𝑆</m:t>
                      </m:r>
                    </m:oMath>
                  </m:oMathPara>
                </a14:m>
                <a:endParaRPr lang="en-US" dirty="0"/>
              </a:p>
            </p:txBody>
          </p:sp>
        </mc:Choice>
        <mc:Fallback xmlns="">
          <p:sp>
            <p:nvSpPr>
              <p:cNvPr id="51" name="TextBox 50">
                <a:extLst>
                  <a:ext uri="{FF2B5EF4-FFF2-40B4-BE49-F238E27FC236}">
                    <a16:creationId xmlns:a16="http://schemas.microsoft.com/office/drawing/2014/main" id="{578A4A1A-B9C5-DF5B-0AE8-EE9680E0B061}"/>
                  </a:ext>
                </a:extLst>
              </p:cNvPr>
              <p:cNvSpPr txBox="1">
                <a:spLocks noRot="1" noChangeAspect="1" noMove="1" noResize="1" noEditPoints="1" noAdjustHandles="1" noChangeArrowheads="1" noChangeShapeType="1" noTextEdit="1"/>
              </p:cNvSpPr>
              <p:nvPr/>
            </p:nvSpPr>
            <p:spPr>
              <a:xfrm>
                <a:off x="3725969" y="2024135"/>
                <a:ext cx="575161" cy="374279"/>
              </a:xfrm>
              <a:prstGeom prst="rect">
                <a:avLst/>
              </a:prstGeom>
              <a:blipFill>
                <a:blip r:embed="rId7"/>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258975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4" grpId="0"/>
      <p:bldP spid="50"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08A761C-05B4-632F-DF18-2B56C9FACECA}"/>
              </a:ext>
            </a:extLst>
          </p:cNvPr>
          <p:cNvSpPr/>
          <p:nvPr/>
        </p:nvSpPr>
        <p:spPr>
          <a:xfrm>
            <a:off x="4233672" y="2566415"/>
            <a:ext cx="3602736" cy="19050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FC9E316E-720B-65E7-F547-D91CDE9E023E}"/>
              </a:ext>
            </a:extLst>
          </p:cNvPr>
          <p:cNvSpPr>
            <a:spLocks noGrp="1"/>
          </p:cNvSpPr>
          <p:nvPr>
            <p:ph type="title"/>
          </p:nvPr>
        </p:nvSpPr>
        <p:spPr>
          <a:xfrm>
            <a:off x="838200" y="0"/>
            <a:ext cx="10515600" cy="1325563"/>
          </a:xfrm>
        </p:spPr>
        <p:txBody>
          <a:bodyPr/>
          <a:lstStyle/>
          <a:p>
            <a:pPr algn="ctr"/>
            <a:r>
              <a:rPr lang="en-US" dirty="0"/>
              <a:t>Succinct Arguments [Kilian’92, Micali’94]</a:t>
            </a:r>
          </a:p>
        </p:txBody>
      </p:sp>
      <p:pic>
        <p:nvPicPr>
          <p:cNvPr id="5" name="Picture 4">
            <a:extLst>
              <a:ext uri="{FF2B5EF4-FFF2-40B4-BE49-F238E27FC236}">
                <a16:creationId xmlns:a16="http://schemas.microsoft.com/office/drawing/2014/main" id="{CE8683E2-0F95-29F0-AA7D-3F1FA3B9A786}"/>
              </a:ext>
            </a:extLst>
          </p:cNvPr>
          <p:cNvPicPr>
            <a:picLocks noChangeAspect="1"/>
          </p:cNvPicPr>
          <p:nvPr/>
        </p:nvPicPr>
        <p:blipFill>
          <a:blip r:embed="rId3"/>
          <a:stretch>
            <a:fillRect/>
          </a:stretch>
        </p:blipFill>
        <p:spPr>
          <a:xfrm>
            <a:off x="527304" y="1690688"/>
            <a:ext cx="1497543" cy="1905001"/>
          </a:xfrm>
          <a:prstGeom prst="rect">
            <a:avLst/>
          </a:prstGeom>
        </p:spPr>
      </p:pic>
      <p:pic>
        <p:nvPicPr>
          <p:cNvPr id="7" name="Content Placeholder 5">
            <a:extLst>
              <a:ext uri="{FF2B5EF4-FFF2-40B4-BE49-F238E27FC236}">
                <a16:creationId xmlns:a16="http://schemas.microsoft.com/office/drawing/2014/main" id="{EF2482AE-F912-40D7-44D8-D14A84BE55F7}"/>
              </a:ext>
            </a:extLst>
          </p:cNvPr>
          <p:cNvPicPr>
            <a:picLocks noGrp="1" noChangeAspect="1"/>
          </p:cNvPicPr>
          <p:nvPr>
            <p:ph idx="1"/>
          </p:nvPr>
        </p:nvPicPr>
        <p:blipFill>
          <a:blip r:embed="rId4"/>
          <a:stretch>
            <a:fillRect/>
          </a:stretch>
        </p:blipFill>
        <p:spPr>
          <a:xfrm>
            <a:off x="10064496" y="1690688"/>
            <a:ext cx="1600200" cy="19050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54D00E0-B628-0599-6057-49293996AEEF}"/>
                  </a:ext>
                </a:extLst>
              </p:cNvPr>
              <p:cNvSpPr txBox="1"/>
              <p:nvPr/>
            </p:nvSpPr>
            <p:spPr>
              <a:xfrm>
                <a:off x="602418" y="3753557"/>
                <a:ext cx="1308678" cy="461665"/>
              </a:xfrm>
              <a:prstGeom prst="rect">
                <a:avLst/>
              </a:prstGeom>
              <a:noFill/>
            </p:spPr>
            <p:txBody>
              <a:bodyPr wrap="square" rtlCol="0">
                <a:spAutoFit/>
              </a:bodyPr>
              <a:lstStyle/>
              <a:p>
                <a:r>
                  <a:rPr lang="en-US" sz="2400" dirty="0"/>
                  <a:t>Prover </a:t>
                </a:r>
                <a14:m>
                  <m:oMath xmlns:m="http://schemas.openxmlformats.org/officeDocument/2006/math">
                    <m:r>
                      <a:rPr lang="en-US" sz="2400" i="1" dirty="0" smtClean="0">
                        <a:latin typeface="Cambria Math" panose="02040503050406030204" pitchFamily="18" charset="0"/>
                      </a:rPr>
                      <m:t>𝑃</m:t>
                    </m:r>
                  </m:oMath>
                </a14:m>
                <a:endParaRPr lang="en-US" sz="2400" dirty="0"/>
              </a:p>
            </p:txBody>
          </p:sp>
        </mc:Choice>
        <mc:Fallback xmlns="">
          <p:sp>
            <p:nvSpPr>
              <p:cNvPr id="8" name="TextBox 7">
                <a:extLst>
                  <a:ext uri="{FF2B5EF4-FFF2-40B4-BE49-F238E27FC236}">
                    <a16:creationId xmlns:a16="http://schemas.microsoft.com/office/drawing/2014/main" id="{254D00E0-B628-0599-6057-49293996AEEF}"/>
                  </a:ext>
                </a:extLst>
              </p:cNvPr>
              <p:cNvSpPr txBox="1">
                <a:spLocks noRot="1" noChangeAspect="1" noMove="1" noResize="1" noEditPoints="1" noAdjustHandles="1" noChangeArrowheads="1" noChangeShapeType="1" noTextEdit="1"/>
              </p:cNvSpPr>
              <p:nvPr/>
            </p:nvSpPr>
            <p:spPr>
              <a:xfrm>
                <a:off x="602418" y="3753557"/>
                <a:ext cx="1308678" cy="461665"/>
              </a:xfrm>
              <a:prstGeom prst="rect">
                <a:avLst/>
              </a:prstGeom>
              <a:blipFill>
                <a:blip r:embed="rId5"/>
                <a:stretch>
                  <a:fillRect l="-7692"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23953E3-0BD5-C4B1-F516-EC1B694CDD01}"/>
                  </a:ext>
                </a:extLst>
              </p:cNvPr>
              <p:cNvSpPr txBox="1"/>
              <p:nvPr/>
            </p:nvSpPr>
            <p:spPr>
              <a:xfrm>
                <a:off x="10320955" y="3748929"/>
                <a:ext cx="1426794" cy="461665"/>
              </a:xfrm>
              <a:prstGeom prst="rect">
                <a:avLst/>
              </a:prstGeom>
              <a:noFill/>
            </p:spPr>
            <p:txBody>
              <a:bodyPr wrap="square" rtlCol="0">
                <a:spAutoFit/>
              </a:bodyPr>
              <a:lstStyle/>
              <a:p>
                <a:r>
                  <a:rPr lang="en-US" sz="2400" dirty="0"/>
                  <a:t>Verifier </a:t>
                </a:r>
                <a14:m>
                  <m:oMath xmlns:m="http://schemas.openxmlformats.org/officeDocument/2006/math">
                    <m:r>
                      <a:rPr lang="en-US" sz="2400" i="1" dirty="0" smtClean="0">
                        <a:latin typeface="Cambria Math" panose="02040503050406030204" pitchFamily="18" charset="0"/>
                      </a:rPr>
                      <m:t>𝑉</m:t>
                    </m:r>
                  </m:oMath>
                </a14:m>
                <a:endParaRPr lang="en-US" sz="2400" dirty="0"/>
              </a:p>
            </p:txBody>
          </p:sp>
        </mc:Choice>
        <mc:Fallback xmlns="">
          <p:sp>
            <p:nvSpPr>
              <p:cNvPr id="9" name="TextBox 8">
                <a:extLst>
                  <a:ext uri="{FF2B5EF4-FFF2-40B4-BE49-F238E27FC236}">
                    <a16:creationId xmlns:a16="http://schemas.microsoft.com/office/drawing/2014/main" id="{323953E3-0BD5-C4B1-F516-EC1B694CDD01}"/>
                  </a:ext>
                </a:extLst>
              </p:cNvPr>
              <p:cNvSpPr txBox="1">
                <a:spLocks noRot="1" noChangeAspect="1" noMove="1" noResize="1" noEditPoints="1" noAdjustHandles="1" noChangeArrowheads="1" noChangeShapeType="1" noTextEdit="1"/>
              </p:cNvSpPr>
              <p:nvPr/>
            </p:nvSpPr>
            <p:spPr>
              <a:xfrm>
                <a:off x="10320955" y="3748929"/>
                <a:ext cx="1426794" cy="461665"/>
              </a:xfrm>
              <a:prstGeom prst="rect">
                <a:avLst/>
              </a:prstGeom>
              <a:blipFill>
                <a:blip r:embed="rId6"/>
                <a:stretch>
                  <a:fillRect l="-7080"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0CD8157-D29B-5DB1-5287-544CFFF75445}"/>
                  </a:ext>
                </a:extLst>
              </p:cNvPr>
              <p:cNvSpPr/>
              <p:nvPr/>
            </p:nvSpPr>
            <p:spPr>
              <a:xfrm>
                <a:off x="2024847" y="2047622"/>
                <a:ext cx="2034540" cy="7671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Input: </a:t>
                </a:r>
              </a:p>
              <a:p>
                <a:pPr marL="285750" indent="-285750">
                  <a:buFont typeface="Arial" panose="020B0604020202020204" pitchFamily="34" charset="0"/>
                  <a:buChar char="•"/>
                </a:pPr>
                <a:r>
                  <a:rPr lang="en-US" dirty="0"/>
                  <a:t>Statement </a:t>
                </a:r>
                <a14:m>
                  <m:oMath xmlns:m="http://schemas.openxmlformats.org/officeDocument/2006/math">
                    <m:r>
                      <a:rPr lang="en-US" b="0" i="1" dirty="0" smtClean="0">
                        <a:latin typeface="Cambria Math" panose="02040503050406030204" pitchFamily="18" charset="0"/>
                      </a:rPr>
                      <m:t>𝑥</m:t>
                    </m:r>
                  </m:oMath>
                </a14:m>
                <a:endParaRPr lang="en-US" dirty="0"/>
              </a:p>
              <a:p>
                <a:pPr marL="285750" indent="-285750">
                  <a:buFont typeface="Arial" panose="020B0604020202020204" pitchFamily="34" charset="0"/>
                  <a:buChar char="•"/>
                </a:pPr>
                <a:r>
                  <a:rPr lang="en-US" dirty="0"/>
                  <a:t>Witness </a:t>
                </a:r>
                <a14:m>
                  <m:oMath xmlns:m="http://schemas.openxmlformats.org/officeDocument/2006/math">
                    <m:r>
                      <a:rPr lang="en-US" i="1" dirty="0" smtClean="0">
                        <a:latin typeface="Cambria Math" panose="02040503050406030204" pitchFamily="18" charset="0"/>
                      </a:rPr>
                      <m:t>𝑤</m:t>
                    </m:r>
                  </m:oMath>
                </a14:m>
                <a:endParaRPr lang="en-US" dirty="0"/>
              </a:p>
            </p:txBody>
          </p:sp>
        </mc:Choice>
        <mc:Fallback xmlns="">
          <p:sp>
            <p:nvSpPr>
              <p:cNvPr id="11" name="Rectangle 10">
                <a:extLst>
                  <a:ext uri="{FF2B5EF4-FFF2-40B4-BE49-F238E27FC236}">
                    <a16:creationId xmlns:a16="http://schemas.microsoft.com/office/drawing/2014/main" id="{A0CD8157-D29B-5DB1-5287-544CFFF75445}"/>
                  </a:ext>
                </a:extLst>
              </p:cNvPr>
              <p:cNvSpPr>
                <a:spLocks noRot="1" noChangeAspect="1" noMove="1" noResize="1" noEditPoints="1" noAdjustHandles="1" noChangeArrowheads="1" noChangeShapeType="1" noTextEdit="1"/>
              </p:cNvSpPr>
              <p:nvPr/>
            </p:nvSpPr>
            <p:spPr>
              <a:xfrm>
                <a:off x="2024847" y="2047622"/>
                <a:ext cx="2034540" cy="767144"/>
              </a:xfrm>
              <a:prstGeom prst="rect">
                <a:avLst/>
              </a:prstGeom>
              <a:blipFill>
                <a:blip r:embed="rId7"/>
                <a:stretch>
                  <a:fillRect l="-1840" t="-11111" b="-206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2127A142-1631-A367-AB78-B1CAADEF61CF}"/>
                  </a:ext>
                </a:extLst>
              </p:cNvPr>
              <p:cNvSpPr/>
              <p:nvPr/>
            </p:nvSpPr>
            <p:spPr>
              <a:xfrm>
                <a:off x="8029956" y="2004639"/>
                <a:ext cx="2034540" cy="7671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Input: </a:t>
                </a:r>
              </a:p>
              <a:p>
                <a:pPr marL="285750" indent="-285750">
                  <a:buFont typeface="Arial" panose="020B0604020202020204" pitchFamily="34" charset="0"/>
                  <a:buChar char="•"/>
                </a:pPr>
                <a:r>
                  <a:rPr lang="en-US" dirty="0"/>
                  <a:t>Statement </a:t>
                </a:r>
                <a14:m>
                  <m:oMath xmlns:m="http://schemas.openxmlformats.org/officeDocument/2006/math">
                    <m:r>
                      <a:rPr lang="en-US" b="0" i="1" dirty="0" smtClean="0">
                        <a:latin typeface="Cambria Math" panose="02040503050406030204" pitchFamily="18" charset="0"/>
                      </a:rPr>
                      <m:t>𝑥</m:t>
                    </m:r>
                  </m:oMath>
                </a14:m>
                <a:endParaRPr lang="en-US" dirty="0"/>
              </a:p>
            </p:txBody>
          </p:sp>
        </mc:Choice>
        <mc:Fallback xmlns="">
          <p:sp>
            <p:nvSpPr>
              <p:cNvPr id="12" name="Rectangle 11">
                <a:extLst>
                  <a:ext uri="{FF2B5EF4-FFF2-40B4-BE49-F238E27FC236}">
                    <a16:creationId xmlns:a16="http://schemas.microsoft.com/office/drawing/2014/main" id="{2127A142-1631-A367-AB78-B1CAADEF61CF}"/>
                  </a:ext>
                </a:extLst>
              </p:cNvPr>
              <p:cNvSpPr>
                <a:spLocks noRot="1" noChangeAspect="1" noMove="1" noResize="1" noEditPoints="1" noAdjustHandles="1" noChangeArrowheads="1" noChangeShapeType="1" noTextEdit="1"/>
              </p:cNvSpPr>
              <p:nvPr/>
            </p:nvSpPr>
            <p:spPr>
              <a:xfrm>
                <a:off x="8029956" y="2004639"/>
                <a:ext cx="2034540" cy="767144"/>
              </a:xfrm>
              <a:prstGeom prst="rect">
                <a:avLst/>
              </a:prstGeom>
              <a:blipFill>
                <a:blip r:embed="rId8"/>
                <a:stretch>
                  <a:fillRect l="-1852" b="-4839"/>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BABC17A1-A777-7F84-E50C-967916DFCC47}"/>
              </a:ext>
            </a:extLst>
          </p:cNvPr>
          <p:cNvGrpSpPr/>
          <p:nvPr/>
        </p:nvGrpSpPr>
        <p:grpSpPr>
          <a:xfrm>
            <a:off x="4660773" y="3164859"/>
            <a:ext cx="2870454" cy="861658"/>
            <a:chOff x="4242816" y="3118104"/>
            <a:chExt cx="2870454" cy="861658"/>
          </a:xfrm>
        </p:grpSpPr>
        <p:cxnSp>
          <p:nvCxnSpPr>
            <p:cNvPr id="14" name="Straight Arrow Connector 13">
              <a:extLst>
                <a:ext uri="{FF2B5EF4-FFF2-40B4-BE49-F238E27FC236}">
                  <a16:creationId xmlns:a16="http://schemas.microsoft.com/office/drawing/2014/main" id="{FBA836B9-BAA4-3CA2-E282-D61938F09F7C}"/>
                </a:ext>
              </a:extLst>
            </p:cNvPr>
            <p:cNvCxnSpPr/>
            <p:nvPr/>
          </p:nvCxnSpPr>
          <p:spPr>
            <a:xfrm>
              <a:off x="4242816" y="3118104"/>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AC1680E5-A318-B874-5AE3-CB97BF372F68}"/>
                </a:ext>
              </a:extLst>
            </p:cNvPr>
            <p:cNvCxnSpPr>
              <a:cxnSpLocks/>
            </p:cNvCxnSpPr>
            <p:nvPr/>
          </p:nvCxnSpPr>
          <p:spPr>
            <a:xfrm flipH="1">
              <a:off x="4242816" y="3325368"/>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8A5D437C-7612-43D3-95C0-0605D6B347FA}"/>
                </a:ext>
              </a:extLst>
            </p:cNvPr>
            <p:cNvCxnSpPr/>
            <p:nvPr/>
          </p:nvCxnSpPr>
          <p:spPr>
            <a:xfrm>
              <a:off x="4242816" y="3523488"/>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A69FDBE8-C1F8-0366-5E58-4810955B4B44}"/>
                </a:ext>
              </a:extLst>
            </p:cNvPr>
            <p:cNvCxnSpPr/>
            <p:nvPr/>
          </p:nvCxnSpPr>
          <p:spPr>
            <a:xfrm>
              <a:off x="4242816" y="3979762"/>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395DBD70-BBE3-09F7-6051-1033EC9B188F}"/>
                </a:ext>
              </a:extLst>
            </p:cNvPr>
            <p:cNvCxnSpPr>
              <a:cxnSpLocks/>
            </p:cNvCxnSpPr>
            <p:nvPr/>
          </p:nvCxnSpPr>
          <p:spPr>
            <a:xfrm flipH="1">
              <a:off x="4242816" y="3742834"/>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id="{1B651126-CF54-B00C-CCDC-0DD2A4CE7EC9}"/>
                  </a:ext>
                </a:extLst>
              </p:cNvPr>
              <p:cNvSpPr/>
              <p:nvPr/>
            </p:nvSpPr>
            <p:spPr>
              <a:xfrm>
                <a:off x="5067681" y="1148267"/>
                <a:ext cx="2056638" cy="601194"/>
              </a:xfrm>
              <a:prstGeom prst="roundRect">
                <a:avLst/>
              </a:prstGeom>
              <a:solidFill>
                <a:schemeClr val="accent1">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NP Relation </a:t>
                </a:r>
                <a14:m>
                  <m:oMath xmlns:m="http://schemas.openxmlformats.org/officeDocument/2006/math">
                    <m:r>
                      <a:rPr lang="en-US" i="1" dirty="0" smtClean="0">
                        <a:latin typeface="Cambria Math" panose="02040503050406030204" pitchFamily="18" charset="0"/>
                      </a:rPr>
                      <m:t>𝑅</m:t>
                    </m:r>
                  </m:oMath>
                </a14:m>
                <a:endParaRPr lang="en-US" dirty="0"/>
              </a:p>
            </p:txBody>
          </p:sp>
        </mc:Choice>
        <mc:Fallback xmlns="">
          <p:sp>
            <p:nvSpPr>
              <p:cNvPr id="23" name="Rounded Rectangle 22">
                <a:extLst>
                  <a:ext uri="{FF2B5EF4-FFF2-40B4-BE49-F238E27FC236}">
                    <a16:creationId xmlns:a16="http://schemas.microsoft.com/office/drawing/2014/main" id="{1B651126-CF54-B00C-CCDC-0DD2A4CE7EC9}"/>
                  </a:ext>
                </a:extLst>
              </p:cNvPr>
              <p:cNvSpPr>
                <a:spLocks noRot="1" noChangeAspect="1" noMove="1" noResize="1" noEditPoints="1" noAdjustHandles="1" noChangeArrowheads="1" noChangeShapeType="1" noTextEdit="1"/>
              </p:cNvSpPr>
              <p:nvPr/>
            </p:nvSpPr>
            <p:spPr>
              <a:xfrm>
                <a:off x="5067681" y="1148267"/>
                <a:ext cx="2056638" cy="601194"/>
              </a:xfrm>
              <a:prstGeom prst="round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ounded Rectangle 25">
                <a:extLst>
                  <a:ext uri="{FF2B5EF4-FFF2-40B4-BE49-F238E27FC236}">
                    <a16:creationId xmlns:a16="http://schemas.microsoft.com/office/drawing/2014/main" id="{EDEB57F0-932C-3E51-4872-889F7F4E611B}"/>
                  </a:ext>
                </a:extLst>
              </p:cNvPr>
              <p:cNvSpPr/>
              <p:nvPr/>
            </p:nvSpPr>
            <p:spPr>
              <a:xfrm>
                <a:off x="1323721" y="4850332"/>
                <a:ext cx="9826879" cy="1718801"/>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Completeness: If </a:t>
                </a:r>
                <a14:m>
                  <m:oMath xmlns:m="http://schemas.openxmlformats.org/officeDocument/2006/math">
                    <m:r>
                      <a:rPr lang="en-US" i="1" dirty="0" smtClean="0">
                        <a:solidFill>
                          <a:schemeClr val="tx1"/>
                        </a:solidFill>
                        <a:latin typeface="Cambria Math" panose="02040503050406030204" pitchFamily="18" charset="0"/>
                      </a:rPr>
                      <m:t>𝑅</m:t>
                    </m:r>
                    <m:d>
                      <m:dPr>
                        <m:ctrlPr>
                          <a:rPr lang="en-US" b="0" i="1" dirty="0" smtClean="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𝑥</m:t>
                        </m:r>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𝑤</m:t>
                        </m:r>
                      </m:e>
                    </m:d>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𝑎𝑐𝑐𝑒𝑝𝑡</m:t>
                    </m:r>
                  </m:oMath>
                </a14:m>
                <a:r>
                  <a:rPr lang="en-US" dirty="0">
                    <a:solidFill>
                      <a:schemeClr val="tx1"/>
                    </a:solidFill>
                  </a:rPr>
                  <a:t>, </a:t>
                </a:r>
                <a14:m>
                  <m:oMath xmlns:m="http://schemas.openxmlformats.org/officeDocument/2006/math">
                    <m:r>
                      <a:rPr lang="en-US" i="1" dirty="0">
                        <a:solidFill>
                          <a:schemeClr val="tx1"/>
                        </a:solidFill>
                        <a:latin typeface="Cambria Math" panose="02040503050406030204" pitchFamily="18" charset="0"/>
                      </a:rPr>
                      <m:t>𝑉</m:t>
                    </m:r>
                  </m:oMath>
                </a14:m>
                <a:r>
                  <a:rPr lang="en-US" dirty="0">
                    <a:solidFill>
                      <a:schemeClr val="tx1"/>
                    </a:solidFill>
                  </a:rPr>
                  <a:t> always outputs accept</a:t>
                </a:r>
              </a:p>
              <a:p>
                <a:pPr marL="285750" indent="-285750">
                  <a:buFont typeface="Arial" panose="020B0604020202020204" pitchFamily="34" charset="0"/>
                  <a:buChar char="•"/>
                </a:pPr>
                <a:r>
                  <a:rPr lang="en-US" dirty="0">
                    <a:solidFill>
                      <a:schemeClr val="tx1"/>
                    </a:solidFill>
                  </a:rPr>
                  <a:t>Soundness: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a14:m>
                <a:r>
                  <a:rPr lang="en-US" dirty="0">
                    <a:solidFill>
                      <a:schemeClr val="tx1"/>
                    </a:solidFill>
                  </a:rPr>
                  <a:t> efficient </a:t>
                </a:r>
                <a14:m>
                  <m:oMath xmlns:m="http://schemas.openxmlformats.org/officeDocument/2006/math">
                    <m:r>
                      <a:rPr lang="en-US" i="1" dirty="0" smtClean="0">
                        <a:solidFill>
                          <a:schemeClr val="tx1"/>
                        </a:solidFill>
                        <a:latin typeface="Cambria Math" panose="02040503050406030204" pitchFamily="18" charset="0"/>
                      </a:rPr>
                      <m:t>𝑃</m:t>
                    </m:r>
                  </m:oMath>
                </a14:m>
                <a:r>
                  <a:rPr lang="en-US" dirty="0">
                    <a:solidFill>
                      <a:schemeClr val="tx1"/>
                    </a:solidFill>
                  </a:rPr>
                  <a:t>*, if </a:t>
                </a:r>
                <a14:m>
                  <m:oMath xmlns:m="http://schemas.openxmlformats.org/officeDocument/2006/math">
                    <m:r>
                      <a:rPr lang="en-US" i="1" dirty="0" smtClean="0">
                        <a:solidFill>
                          <a:schemeClr val="tx1"/>
                        </a:solidFill>
                        <a:latin typeface="Cambria Math" panose="02040503050406030204" pitchFamily="18" charset="0"/>
                        <a:ea typeface="Cambria Math" panose="02040503050406030204" pitchFamily="18" charset="0"/>
                      </a:rPr>
                      <m:t>∄</m:t>
                    </m:r>
                    <m:r>
                      <a:rPr lang="en-US" b="0" i="1" dirty="0" smtClean="0">
                        <a:solidFill>
                          <a:schemeClr val="tx1"/>
                        </a:solidFill>
                        <a:latin typeface="Cambria Math" panose="02040503050406030204" pitchFamily="18" charset="0"/>
                        <a:ea typeface="Cambria Math" panose="02040503050406030204" pitchFamily="18" charset="0"/>
                      </a:rPr>
                      <m:t>𝑤</m:t>
                    </m:r>
                  </m:oMath>
                </a14:m>
                <a:r>
                  <a:rPr lang="en-US" b="0" i="0" dirty="0">
                    <a:solidFill>
                      <a:schemeClr val="tx1"/>
                    </a:solidFill>
                    <a:latin typeface="+mj-lt"/>
                    <a:ea typeface="Cambria Math" panose="02040503050406030204" pitchFamily="18" charset="0"/>
                  </a:rPr>
                  <a:t> </a:t>
                </a:r>
                <a:r>
                  <a:rPr lang="en-US" dirty="0" err="1">
                    <a:solidFill>
                      <a:schemeClr val="tx1"/>
                    </a:solidFill>
                  </a:rPr>
                  <a:t>s.t.</a:t>
                </a:r>
                <a:r>
                  <a:rPr lang="en-US" b="0" i="0" dirty="0">
                    <a:solidFill>
                      <a:schemeClr val="tx1"/>
                    </a:solidFill>
                    <a:latin typeface="+mj-lt"/>
                    <a:ea typeface="Cambria Math" panose="02040503050406030204" pitchFamily="18" charset="0"/>
                  </a:rPr>
                  <a:t> </a:t>
                </a:r>
                <a14:m>
                  <m:oMath xmlns:m="http://schemas.openxmlformats.org/officeDocument/2006/math">
                    <m:r>
                      <a:rPr lang="en-US" i="1" dirty="0" smtClean="0">
                        <a:solidFill>
                          <a:schemeClr val="tx1"/>
                        </a:solidFill>
                        <a:latin typeface="Cambria Math" panose="02040503050406030204" pitchFamily="18" charset="0"/>
                      </a:rPr>
                      <m:t>𝑅</m:t>
                    </m:r>
                    <m:d>
                      <m:dPr>
                        <m:ctrlPr>
                          <a:rPr lang="en-US" b="0" i="1" dirty="0" smtClean="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𝑥</m:t>
                        </m:r>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𝑤</m:t>
                        </m:r>
                      </m:e>
                    </m:d>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𝑎𝑐𝑐𝑒𝑝𝑡</m:t>
                    </m:r>
                  </m:oMath>
                </a14:m>
                <a:r>
                  <a:rPr lang="en-US" dirty="0">
                    <a:solidFill>
                      <a:schemeClr val="tx1"/>
                    </a:solidFill>
                  </a:rPr>
                  <a:t>, </a:t>
                </a:r>
                <a14:m>
                  <m:oMath xmlns:m="http://schemas.openxmlformats.org/officeDocument/2006/math">
                    <m:r>
                      <a:rPr lang="en-US" i="1" dirty="0">
                        <a:solidFill>
                          <a:schemeClr val="tx1"/>
                        </a:solidFill>
                        <a:latin typeface="Cambria Math" panose="02040503050406030204" pitchFamily="18" charset="0"/>
                      </a:rPr>
                      <m:t>𝑉</m:t>
                    </m:r>
                  </m:oMath>
                </a14:m>
                <a:r>
                  <a:rPr lang="en-US" dirty="0">
                    <a:solidFill>
                      <a:schemeClr val="tx1"/>
                    </a:solidFill>
                  </a:rPr>
                  <a:t> accepts with negligible probability</a:t>
                </a:r>
              </a:p>
              <a:p>
                <a:pPr marL="285750" indent="-285750">
                  <a:buFont typeface="Arial" panose="020B0604020202020204" pitchFamily="34" charset="0"/>
                  <a:buChar char="•"/>
                </a:pPr>
                <a:r>
                  <a:rPr lang="en-US" dirty="0">
                    <a:solidFill>
                      <a:schemeClr val="tx1"/>
                    </a:solidFill>
                  </a:rPr>
                  <a:t>Efficiency: 1. Communication cost is </a:t>
                </a:r>
                <a14:m>
                  <m:oMath xmlns:m="http://schemas.openxmlformats.org/officeDocument/2006/math">
                    <m:r>
                      <a:rPr lang="en-US" i="1" dirty="0" smtClean="0">
                        <a:solidFill>
                          <a:schemeClr val="tx1"/>
                        </a:solidFill>
                        <a:latin typeface="Cambria Math" panose="02040503050406030204" pitchFamily="18" charset="0"/>
                      </a:rPr>
                      <m:t>𝑝𝑜𝑙𝑦𝑙𝑜𝑔</m:t>
                    </m:r>
                    <m:d>
                      <m:dPr>
                        <m:ctrlPr>
                          <a:rPr lang="en-US" i="1" dirty="0" smtClean="0">
                            <a:solidFill>
                              <a:schemeClr val="tx1"/>
                            </a:solidFill>
                            <a:latin typeface="Cambria Math" panose="02040503050406030204" pitchFamily="18" charset="0"/>
                          </a:rPr>
                        </m:ctrlPr>
                      </m:dPr>
                      <m:e>
                        <m:d>
                          <m:dPr>
                            <m:begChr m:val="|"/>
                            <m:endChr m:val="|"/>
                            <m:ctrlPr>
                              <a:rPr lang="en-US" i="1" dirty="0" smtClean="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𝑤</m:t>
                            </m:r>
                          </m:e>
                        </m:d>
                      </m:e>
                    </m:d>
                  </m:oMath>
                </a14:m>
                <a:endParaRPr lang="en-US" dirty="0">
                  <a:solidFill>
                    <a:schemeClr val="tx1"/>
                  </a:solidFill>
                </a:endParaRPr>
              </a:p>
              <a:p>
                <a:r>
                  <a:rPr lang="en-US" dirty="0">
                    <a:solidFill>
                      <a:schemeClr val="tx1"/>
                    </a:solidFill>
                  </a:rPr>
                  <a:t>	       </a:t>
                </a:r>
                <a:r>
                  <a:rPr lang="en-US" dirty="0">
                    <a:solidFill>
                      <a:schemeClr val="tx1">
                        <a:lumMod val="50000"/>
                        <a:lumOff val="50000"/>
                      </a:schemeClr>
                    </a:solidFill>
                  </a:rPr>
                  <a:t>2. </a:t>
                </a:r>
                <a14:m>
                  <m:oMath xmlns:m="http://schemas.openxmlformats.org/officeDocument/2006/math">
                    <m:r>
                      <a:rPr lang="en-US" i="1" dirty="0" smtClean="0">
                        <a:solidFill>
                          <a:schemeClr val="tx1">
                            <a:lumMod val="50000"/>
                            <a:lumOff val="50000"/>
                          </a:schemeClr>
                        </a:solidFill>
                        <a:latin typeface="Cambria Math" panose="02040503050406030204" pitchFamily="18" charset="0"/>
                      </a:rPr>
                      <m:t>𝑉</m:t>
                    </m:r>
                  </m:oMath>
                </a14:m>
                <a:r>
                  <a:rPr lang="en-US" dirty="0">
                    <a:solidFill>
                      <a:schemeClr val="tx1">
                        <a:lumMod val="50000"/>
                        <a:lumOff val="50000"/>
                      </a:schemeClr>
                    </a:solidFill>
                  </a:rPr>
                  <a:t> runs in time </a:t>
                </a:r>
                <a14:m>
                  <m:oMath xmlns:m="http://schemas.openxmlformats.org/officeDocument/2006/math">
                    <m:acc>
                      <m:accPr>
                        <m:chr m:val="̃"/>
                        <m:ctrlPr>
                          <a:rPr lang="en-US" i="1" dirty="0" smtClean="0">
                            <a:solidFill>
                              <a:schemeClr val="tx1">
                                <a:lumMod val="50000"/>
                                <a:lumOff val="50000"/>
                              </a:schemeClr>
                            </a:solidFill>
                            <a:latin typeface="Cambria Math" panose="02040503050406030204" pitchFamily="18" charset="0"/>
                          </a:rPr>
                        </m:ctrlPr>
                      </m:accPr>
                      <m:e>
                        <m:r>
                          <a:rPr lang="en-US" i="1" dirty="0">
                            <a:solidFill>
                              <a:schemeClr val="tx1">
                                <a:lumMod val="50000"/>
                                <a:lumOff val="50000"/>
                              </a:schemeClr>
                            </a:solidFill>
                            <a:latin typeface="Cambria Math" panose="02040503050406030204" pitchFamily="18" charset="0"/>
                          </a:rPr>
                          <m:t>𝑂</m:t>
                        </m:r>
                      </m:e>
                    </m:acc>
                  </m:oMath>
                </a14:m>
                <a:r>
                  <a:rPr lang="en-US" dirty="0">
                    <a:solidFill>
                      <a:schemeClr val="tx1">
                        <a:lumMod val="50000"/>
                        <a:lumOff val="50000"/>
                      </a:schemeClr>
                    </a:solidFill>
                  </a:rPr>
                  <a:t>(</a:t>
                </a:r>
                <a14:m>
                  <m:oMath xmlns:m="http://schemas.openxmlformats.org/officeDocument/2006/math">
                    <m:d>
                      <m:dPr>
                        <m:begChr m:val="|"/>
                        <m:endChr m:val="|"/>
                        <m:ctrlPr>
                          <a:rPr lang="en-US" i="1" dirty="0">
                            <a:solidFill>
                              <a:schemeClr val="tx1">
                                <a:lumMod val="50000"/>
                                <a:lumOff val="50000"/>
                              </a:schemeClr>
                            </a:solidFill>
                            <a:latin typeface="Cambria Math" panose="02040503050406030204" pitchFamily="18" charset="0"/>
                          </a:rPr>
                        </m:ctrlPr>
                      </m:dPr>
                      <m:e>
                        <m:r>
                          <a:rPr lang="en-US" b="0" i="1" dirty="0" smtClean="0">
                            <a:solidFill>
                              <a:schemeClr val="tx1">
                                <a:lumMod val="50000"/>
                                <a:lumOff val="50000"/>
                              </a:schemeClr>
                            </a:solidFill>
                            <a:latin typeface="Cambria Math" panose="02040503050406030204" pitchFamily="18" charset="0"/>
                          </a:rPr>
                          <m:t>𝑥</m:t>
                        </m:r>
                      </m:e>
                    </m:d>
                  </m:oMath>
                </a14:m>
                <a:r>
                  <a:rPr lang="en-US" dirty="0">
                    <a:solidFill>
                      <a:schemeClr val="tx1">
                        <a:lumMod val="50000"/>
                        <a:lumOff val="50000"/>
                      </a:schemeClr>
                    </a:solidFill>
                  </a:rPr>
                  <a:t>) </a:t>
                </a:r>
                <a:endParaRPr lang="en-US" dirty="0">
                  <a:solidFill>
                    <a:schemeClr val="tx1"/>
                  </a:solidFill>
                </a:endParaRPr>
              </a:p>
            </p:txBody>
          </p:sp>
        </mc:Choice>
        <mc:Fallback xmlns="">
          <p:sp>
            <p:nvSpPr>
              <p:cNvPr id="26" name="Rounded Rectangle 25">
                <a:extLst>
                  <a:ext uri="{FF2B5EF4-FFF2-40B4-BE49-F238E27FC236}">
                    <a16:creationId xmlns:a16="http://schemas.microsoft.com/office/drawing/2014/main" id="{EDEB57F0-932C-3E51-4872-889F7F4E611B}"/>
                  </a:ext>
                </a:extLst>
              </p:cNvPr>
              <p:cNvSpPr>
                <a:spLocks noRot="1" noChangeAspect="1" noMove="1" noResize="1" noEditPoints="1" noAdjustHandles="1" noChangeArrowheads="1" noChangeShapeType="1" noTextEdit="1"/>
              </p:cNvSpPr>
              <p:nvPr/>
            </p:nvSpPr>
            <p:spPr>
              <a:xfrm>
                <a:off x="1323721" y="4850332"/>
                <a:ext cx="9826879" cy="1718801"/>
              </a:xfrm>
              <a:prstGeom prst="roundRect">
                <a:avLst/>
              </a:prstGeom>
              <a:blipFill>
                <a:blip r:embed="rId10"/>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84EDAEF-B6FE-E07F-D19C-E57600C37E83}"/>
                  </a:ext>
                </a:extLst>
              </p:cNvPr>
              <p:cNvSpPr txBox="1"/>
              <p:nvPr/>
            </p:nvSpPr>
            <p:spPr>
              <a:xfrm>
                <a:off x="4329493" y="2563042"/>
                <a:ext cx="3430357" cy="523220"/>
              </a:xfrm>
              <a:prstGeom prst="rect">
                <a:avLst/>
              </a:prstGeom>
              <a:noFill/>
            </p:spPr>
            <p:txBody>
              <a:bodyPr wrap="square" rtlCol="0">
                <a:spAutoFit/>
              </a:bodyPr>
              <a:lstStyle/>
              <a:p>
                <a:pPr algn="ctr"/>
                <a:r>
                  <a:rPr lang="en-US" sz="1400" dirty="0"/>
                  <a:t>Protocol </a:t>
                </a: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Π</m:t>
                    </m:r>
                  </m:oMath>
                </a14:m>
                <a:endParaRPr lang="en-US" sz="1400" dirty="0">
                  <a:ea typeface="Cambria Math" panose="02040503050406030204" pitchFamily="18" charset="0"/>
                </a:endParaRPr>
              </a:p>
              <a:p>
                <a:pPr algn="ctr"/>
                <a:r>
                  <a:rPr lang="en-US" sz="1400" dirty="0"/>
                  <a:t>Prove </a:t>
                </a:r>
                <a14:m>
                  <m:oMath xmlns:m="http://schemas.openxmlformats.org/officeDocument/2006/math">
                    <m:r>
                      <a:rPr lang="en-US" sz="1400" i="1" dirty="0" smtClean="0">
                        <a:solidFill>
                          <a:schemeClr val="tx1"/>
                        </a:solidFill>
                        <a:latin typeface="Cambria Math" panose="02040503050406030204" pitchFamily="18" charset="0"/>
                      </a:rPr>
                      <m:t>𝑅</m:t>
                    </m:r>
                    <m:d>
                      <m:dPr>
                        <m:ctrlPr>
                          <a:rPr lang="en-US" sz="1400" b="0" i="1" dirty="0" smtClean="0">
                            <a:solidFill>
                              <a:schemeClr val="tx1"/>
                            </a:solidFill>
                            <a:latin typeface="Cambria Math" panose="02040503050406030204" pitchFamily="18" charset="0"/>
                          </a:rPr>
                        </m:ctrlPr>
                      </m:dPr>
                      <m:e>
                        <m:r>
                          <a:rPr lang="en-US" sz="1400" b="0" i="1" dirty="0" smtClean="0">
                            <a:solidFill>
                              <a:schemeClr val="tx1"/>
                            </a:solidFill>
                            <a:latin typeface="Cambria Math" panose="02040503050406030204" pitchFamily="18" charset="0"/>
                          </a:rPr>
                          <m:t>𝑥</m:t>
                        </m:r>
                        <m:r>
                          <a:rPr lang="en-US" sz="1400" b="0" i="1" dirty="0" smtClean="0">
                            <a:solidFill>
                              <a:schemeClr val="tx1"/>
                            </a:solidFill>
                            <a:latin typeface="Cambria Math" panose="02040503050406030204" pitchFamily="18" charset="0"/>
                          </a:rPr>
                          <m:t>,</m:t>
                        </m:r>
                        <m:r>
                          <a:rPr lang="en-US" sz="1400" b="0" i="1" dirty="0" smtClean="0">
                            <a:solidFill>
                              <a:schemeClr val="tx1"/>
                            </a:solidFill>
                            <a:latin typeface="Cambria Math" panose="02040503050406030204" pitchFamily="18" charset="0"/>
                          </a:rPr>
                          <m:t>𝑤</m:t>
                        </m:r>
                      </m:e>
                    </m:d>
                    <m:r>
                      <a:rPr lang="en-US" sz="1400" b="0" i="1" dirty="0" smtClean="0">
                        <a:solidFill>
                          <a:schemeClr val="tx1"/>
                        </a:solidFill>
                        <a:latin typeface="Cambria Math" panose="02040503050406030204" pitchFamily="18" charset="0"/>
                      </a:rPr>
                      <m:t>=</m:t>
                    </m:r>
                    <m:r>
                      <a:rPr lang="en-US" sz="1400" b="0" i="1" dirty="0" smtClean="0">
                        <a:solidFill>
                          <a:schemeClr val="tx1"/>
                        </a:solidFill>
                        <a:latin typeface="Cambria Math" panose="02040503050406030204" pitchFamily="18" charset="0"/>
                      </a:rPr>
                      <m:t>𝑎𝑐𝑐𝑒𝑝𝑡</m:t>
                    </m:r>
                  </m:oMath>
                </a14:m>
                <a:endParaRPr lang="en-US" sz="1400" dirty="0"/>
              </a:p>
            </p:txBody>
          </p:sp>
        </mc:Choice>
        <mc:Fallback xmlns="">
          <p:sp>
            <p:nvSpPr>
              <p:cNvPr id="28" name="TextBox 27">
                <a:extLst>
                  <a:ext uri="{FF2B5EF4-FFF2-40B4-BE49-F238E27FC236}">
                    <a16:creationId xmlns:a16="http://schemas.microsoft.com/office/drawing/2014/main" id="{B84EDAEF-B6FE-E07F-D19C-E57600C37E83}"/>
                  </a:ext>
                </a:extLst>
              </p:cNvPr>
              <p:cNvSpPr txBox="1">
                <a:spLocks noRot="1" noChangeAspect="1" noMove="1" noResize="1" noEditPoints="1" noAdjustHandles="1" noChangeArrowheads="1" noChangeShapeType="1" noTextEdit="1"/>
              </p:cNvSpPr>
              <p:nvPr/>
            </p:nvSpPr>
            <p:spPr>
              <a:xfrm>
                <a:off x="4329493" y="2563042"/>
                <a:ext cx="3430357" cy="523220"/>
              </a:xfrm>
              <a:prstGeom prst="rect">
                <a:avLst/>
              </a:prstGeom>
              <a:blipFill>
                <a:blip r:embed="rId11"/>
                <a:stretch>
                  <a:fillRect b="-14286"/>
                </a:stretch>
              </a:blipFill>
            </p:spPr>
            <p:txBody>
              <a:bodyPr/>
              <a:lstStyle/>
              <a:p>
                <a:r>
                  <a:rPr lang="en-US">
                    <a:noFill/>
                  </a:rPr>
                  <a:t> </a:t>
                </a:r>
              </a:p>
            </p:txBody>
          </p:sp>
        </mc:Fallback>
      </mc:AlternateContent>
    </p:spTree>
    <p:extLst>
      <p:ext uri="{BB962C8B-B14F-4D97-AF65-F5344CB8AC3E}">
        <p14:creationId xmlns:p14="http://schemas.microsoft.com/office/powerpoint/2010/main" val="98075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9" grpId="0"/>
      <p:bldP spid="11" grpId="0" animBg="1"/>
      <p:bldP spid="12" grpId="0" animBg="1"/>
      <p:bldP spid="23" grpId="0" animBg="1"/>
      <p:bldP spid="26"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7733A-8F31-8BEA-7D31-2832D0B61728}"/>
              </a:ext>
            </a:extLst>
          </p:cNvPr>
          <p:cNvSpPr>
            <a:spLocks noGrp="1"/>
          </p:cNvSpPr>
          <p:nvPr>
            <p:ph type="title"/>
          </p:nvPr>
        </p:nvSpPr>
        <p:spPr/>
        <p:txBody>
          <a:bodyPr/>
          <a:lstStyle/>
          <a:p>
            <a:pPr algn="ctr"/>
            <a:r>
              <a:rPr lang="en-US" dirty="0"/>
              <a:t>Instantiations of Projection Codes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1FE80AD-2160-766E-0F27-F3FF71D8900F}"/>
                  </a:ext>
                </a:extLst>
              </p:cNvPr>
              <p:cNvSpPr txBox="1"/>
              <p:nvPr/>
            </p:nvSpPr>
            <p:spPr>
              <a:xfrm>
                <a:off x="139002" y="2174076"/>
                <a:ext cx="5554982" cy="2213811"/>
              </a:xfrm>
              <a:prstGeom prst="rect">
                <a:avLst/>
              </a:prstGeom>
              <a:noFill/>
            </p:spPr>
            <p:txBody>
              <a:bodyPr wrap="none" rtlCol="0">
                <a:spAutoFit/>
              </a:bodyPr>
              <a:lstStyle/>
              <a:p>
                <a:r>
                  <a:rPr lang="en-US" sz="2200" dirty="0"/>
                  <a:t>Using Reed-Muller Encoding for projection:</a:t>
                </a:r>
              </a:p>
              <a:p>
                <a:pPr marL="457200" lvl="1" indent="0">
                  <a:buNone/>
                </a:pPr>
                <a:r>
                  <a:rPr lang="en-US" sz="2200" dirty="0"/>
                  <a:t>For any </a:t>
                </a:r>
                <a14:m>
                  <m:oMath xmlns:m="http://schemas.openxmlformats.org/officeDocument/2006/math">
                    <m:r>
                      <a:rPr lang="en-US" sz="2200" i="1" smtClean="0">
                        <a:latin typeface="Cambria Math" panose="02040503050406030204" pitchFamily="18" charset="0"/>
                        <a:ea typeface="Cambria Math" panose="02040503050406030204" pitchFamily="18" charset="0"/>
                      </a:rPr>
                      <m:t>𝛼</m:t>
                    </m:r>
                    <m:r>
                      <a:rPr lang="en-US" sz="2200" b="0" i="1" smtClean="0">
                        <a:latin typeface="Cambria Math" panose="02040503050406030204" pitchFamily="18" charset="0"/>
                        <a:ea typeface="Cambria Math" panose="02040503050406030204" pitchFamily="18" charset="0"/>
                      </a:rPr>
                      <m:t>&gt;0</m:t>
                    </m:r>
                  </m:oMath>
                </a14:m>
                <a:r>
                  <a:rPr lang="en-US" sz="2200" dirty="0"/>
                  <a:t>, there exists </a:t>
                </a:r>
                <a14:m>
                  <m:oMath xmlns:m="http://schemas.openxmlformats.org/officeDocument/2006/math">
                    <m:r>
                      <a:rPr lang="en-US" sz="2200" i="1" dirty="0" smtClean="0">
                        <a:latin typeface="Cambria Math" panose="02040503050406030204" pitchFamily="18" charset="0"/>
                      </a:rPr>
                      <m:t>𝑐</m:t>
                    </m:r>
                    <m:r>
                      <a:rPr lang="en-US" sz="2200" b="0" i="1" dirty="0" smtClean="0">
                        <a:latin typeface="Cambria Math" panose="02040503050406030204" pitchFamily="18" charset="0"/>
                      </a:rPr>
                      <m:t>&gt;1</m:t>
                    </m:r>
                  </m:oMath>
                </a14:m>
                <a:r>
                  <a:rPr lang="en-US" sz="2200" dirty="0"/>
                  <a:t> such that</a:t>
                </a:r>
              </a:p>
              <a:p>
                <a:pPr lvl="1">
                  <a:buFont typeface="Courier New" panose="02070309020205020404" pitchFamily="49" charset="0"/>
                  <a:buChar char="o"/>
                </a:pPr>
                <a:r>
                  <a:rPr lang="en-US" sz="2200" dirty="0"/>
                  <a:t>Size of codeword (</a:t>
                </a:r>
                <a14:m>
                  <m:oMath xmlns:m="http://schemas.openxmlformats.org/officeDocument/2006/math">
                    <m:r>
                      <a:rPr lang="en-US" sz="2200" i="1" dirty="0">
                        <a:latin typeface="Cambria Math" panose="02040503050406030204" pitchFamily="18" charset="0"/>
                      </a:rPr>
                      <m:t>𝑁</m:t>
                    </m:r>
                  </m:oMath>
                </a14:m>
                <a:r>
                  <a:rPr lang="en-US" sz="2200" dirty="0"/>
                  <a:t>): </a:t>
                </a:r>
                <a14:m>
                  <m:oMath xmlns:m="http://schemas.openxmlformats.org/officeDocument/2006/math">
                    <m:r>
                      <a:rPr lang="en-US" sz="2200" i="1" dirty="0" smtClean="0">
                        <a:latin typeface="Cambria Math" panose="02040503050406030204" pitchFamily="18" charset="0"/>
                      </a:rPr>
                      <m:t>𝑂</m:t>
                    </m:r>
                    <m:r>
                      <a:rPr lang="en-US" sz="2200" i="1" dirty="0" smtClean="0">
                        <a:latin typeface="Cambria Math" panose="02040503050406030204" pitchFamily="18" charset="0"/>
                      </a:rPr>
                      <m:t>(</m:t>
                    </m:r>
                    <m:r>
                      <a:rPr lang="en-US" sz="2200" b="0" i="1" dirty="0" smtClean="0">
                        <a:latin typeface="Cambria Math" panose="02040503050406030204" pitchFamily="18" charset="0"/>
                      </a:rPr>
                      <m:t>𝑛</m:t>
                    </m:r>
                    <m:r>
                      <a:rPr lang="en-US" sz="2200" b="0" i="1" baseline="30000" dirty="0" smtClean="0">
                        <a:latin typeface="Cambria Math" panose="02040503050406030204" pitchFamily="18" charset="0"/>
                      </a:rPr>
                      <m:t>𝑐</m:t>
                    </m:r>
                    <m:r>
                      <a:rPr lang="en-US" sz="2200" i="1" dirty="0" smtClean="0">
                        <a:latin typeface="Cambria Math" panose="02040503050406030204" pitchFamily="18" charset="0"/>
                      </a:rPr>
                      <m:t>)</m:t>
                    </m:r>
                  </m:oMath>
                </a14:m>
                <a:r>
                  <a:rPr lang="en-US" sz="2200" dirty="0"/>
                  <a:t>.</a:t>
                </a:r>
              </a:p>
              <a:p>
                <a:pPr lvl="1">
                  <a:buFont typeface="Courier New" panose="02070309020205020404" pitchFamily="49" charset="0"/>
                  <a:buChar char="o"/>
                </a:pPr>
                <a:r>
                  <a:rPr lang="en-US" sz="2200" dirty="0"/>
                  <a:t>Encoding time: </a:t>
                </a:r>
                <a14:m>
                  <m:oMath xmlns:m="http://schemas.openxmlformats.org/officeDocument/2006/math">
                    <m:acc>
                      <m:accPr>
                        <m:chr m:val="̃"/>
                        <m:ctrlPr>
                          <a:rPr lang="en-US" sz="2200" i="1" dirty="0" smtClean="0">
                            <a:latin typeface="Cambria Math" panose="02040503050406030204" pitchFamily="18" charset="0"/>
                          </a:rPr>
                        </m:ctrlPr>
                      </m:accPr>
                      <m:e>
                        <m:r>
                          <a:rPr lang="en-US" sz="2200" b="0" i="1" dirty="0" smtClean="0">
                            <a:latin typeface="Cambria Math" panose="02040503050406030204" pitchFamily="18" charset="0"/>
                          </a:rPr>
                          <m:t>𝑂</m:t>
                        </m:r>
                      </m:e>
                    </m:acc>
                    <m:d>
                      <m:dPr>
                        <m:ctrlPr>
                          <a:rPr lang="en-US" sz="2200" i="1" dirty="0" smtClean="0">
                            <a:latin typeface="Cambria Math" panose="02040503050406030204" pitchFamily="18" charset="0"/>
                          </a:rPr>
                        </m:ctrlPr>
                      </m:dPr>
                      <m:e>
                        <m:r>
                          <a:rPr lang="en-US" sz="2200" b="0" i="1" dirty="0" smtClean="0">
                            <a:latin typeface="Cambria Math" panose="02040503050406030204" pitchFamily="18" charset="0"/>
                          </a:rPr>
                          <m:t>𝑛</m:t>
                        </m:r>
                        <m:r>
                          <a:rPr lang="en-US" sz="2200" b="0" i="1" baseline="30000" dirty="0" smtClean="0">
                            <a:latin typeface="Cambria Math" panose="02040503050406030204" pitchFamily="18" charset="0"/>
                          </a:rPr>
                          <m:t>𝑐</m:t>
                        </m:r>
                      </m:e>
                    </m:d>
                    <m:r>
                      <a:rPr lang="en-US" sz="2200" b="0" i="1" dirty="0" smtClean="0">
                        <a:latin typeface="Cambria Math" panose="02040503050406030204" pitchFamily="18" charset="0"/>
                      </a:rPr>
                      <m:t>.</m:t>
                    </m:r>
                  </m:oMath>
                </a14:m>
                <a:endParaRPr lang="en-US" sz="2200" dirty="0"/>
              </a:p>
              <a:p>
                <a:pPr lvl="1">
                  <a:buFont typeface="Courier New" panose="02070309020205020404" pitchFamily="49" charset="0"/>
                  <a:buChar char="o"/>
                </a:pPr>
                <a:r>
                  <a:rPr lang="en-US" sz="2200" dirty="0"/>
                  <a:t>Projection Set Size (</a:t>
                </a:r>
                <a14:m>
                  <m:oMath xmlns:m="http://schemas.openxmlformats.org/officeDocument/2006/math">
                    <m:r>
                      <a:rPr lang="en-US" sz="2200" b="0" i="1" dirty="0" smtClean="0">
                        <a:latin typeface="Cambria Math" panose="02040503050406030204" pitchFamily="18" charset="0"/>
                      </a:rPr>
                      <m:t>𝑘</m:t>
                    </m:r>
                  </m:oMath>
                </a14:m>
                <a:r>
                  <a:rPr lang="en-US" sz="2200" dirty="0"/>
                  <a:t>): </a:t>
                </a:r>
                <a14:m>
                  <m:oMath xmlns:m="http://schemas.openxmlformats.org/officeDocument/2006/math">
                    <m:r>
                      <a:rPr lang="en-US" sz="2200" i="1" dirty="0" smtClean="0">
                        <a:latin typeface="Cambria Math" panose="02040503050406030204" pitchFamily="18" charset="0"/>
                      </a:rPr>
                      <m:t>𝑂</m:t>
                    </m:r>
                    <m:r>
                      <a:rPr lang="en-US" sz="2200" i="1" dirty="0" smtClean="0">
                        <a:latin typeface="Cambria Math" panose="02040503050406030204" pitchFamily="18" charset="0"/>
                      </a:rPr>
                      <m:t>(</m:t>
                    </m:r>
                    <m:sSup>
                      <m:sSupPr>
                        <m:ctrlPr>
                          <a:rPr lang="en-US" sz="2200" i="1" dirty="0" smtClean="0">
                            <a:latin typeface="Cambria Math" panose="02040503050406030204" pitchFamily="18" charset="0"/>
                          </a:rPr>
                        </m:ctrlPr>
                      </m:sSupPr>
                      <m:e>
                        <m:r>
                          <a:rPr lang="en-US" sz="2200" b="0" i="1" dirty="0" smtClean="0">
                            <a:latin typeface="Cambria Math" panose="02040503050406030204" pitchFamily="18" charset="0"/>
                          </a:rPr>
                          <m:t>𝑘</m:t>
                        </m:r>
                      </m:e>
                      <m:sup>
                        <m:r>
                          <a:rPr lang="en-US" sz="2200" b="0" i="1" dirty="0" smtClean="0">
                            <a:latin typeface="Cambria Math" panose="02040503050406030204" pitchFamily="18" charset="0"/>
                          </a:rPr>
                          <m:t>1+</m:t>
                        </m:r>
                        <m:r>
                          <a:rPr lang="en-US" sz="2200" b="0" i="1" dirty="0" smtClean="0">
                            <a:latin typeface="Cambria Math" panose="02040503050406030204" pitchFamily="18" charset="0"/>
                            <a:ea typeface="Cambria Math" panose="02040503050406030204" pitchFamily="18" charset="0"/>
                          </a:rPr>
                          <m:t>𝛼</m:t>
                        </m:r>
                      </m:sup>
                    </m:sSup>
                    <m:r>
                      <a:rPr lang="en-US" sz="2200" i="1" dirty="0" smtClean="0">
                        <a:latin typeface="Cambria Math" panose="02040503050406030204" pitchFamily="18" charset="0"/>
                      </a:rPr>
                      <m:t>)</m:t>
                    </m:r>
                  </m:oMath>
                </a14:m>
                <a:r>
                  <a:rPr lang="en-US" sz="2200" dirty="0"/>
                  <a:t> </a:t>
                </a:r>
              </a:p>
              <a:p>
                <a:pPr lvl="1">
                  <a:buFont typeface="Courier New" panose="02070309020205020404" pitchFamily="49" charset="0"/>
                  <a:buChar char="o"/>
                </a:pPr>
                <a:r>
                  <a:rPr lang="en-US" sz="2200" dirty="0"/>
                  <a:t>Projection Time: </a:t>
                </a:r>
                <a14:m>
                  <m:oMath xmlns:m="http://schemas.openxmlformats.org/officeDocument/2006/math">
                    <m:acc>
                      <m:accPr>
                        <m:chr m:val="̃"/>
                        <m:ctrlPr>
                          <a:rPr lang="en-US" sz="2200" i="1" dirty="0">
                            <a:latin typeface="Cambria Math" panose="02040503050406030204" pitchFamily="18" charset="0"/>
                          </a:rPr>
                        </m:ctrlPr>
                      </m:accPr>
                      <m:e>
                        <m:r>
                          <a:rPr lang="en-US" sz="2200" i="1" dirty="0">
                            <a:latin typeface="Cambria Math" panose="02040503050406030204" pitchFamily="18" charset="0"/>
                          </a:rPr>
                          <m:t>𝑂</m:t>
                        </m:r>
                      </m:e>
                    </m:acc>
                    <m:d>
                      <m:dPr>
                        <m:ctrlPr>
                          <a:rPr lang="en-US" sz="2200" i="1" dirty="0" smtClean="0">
                            <a:latin typeface="Cambria Math" panose="02040503050406030204" pitchFamily="18" charset="0"/>
                          </a:rPr>
                        </m:ctrlPr>
                      </m:dPr>
                      <m:e>
                        <m:sSup>
                          <m:sSupPr>
                            <m:ctrlPr>
                              <a:rPr lang="en-US" sz="2200" i="1" dirty="0">
                                <a:latin typeface="Cambria Math" panose="02040503050406030204" pitchFamily="18" charset="0"/>
                              </a:rPr>
                            </m:ctrlPr>
                          </m:sSupPr>
                          <m:e>
                            <m:r>
                              <a:rPr lang="en-US" sz="2200" i="1" dirty="0">
                                <a:latin typeface="Cambria Math" panose="02040503050406030204" pitchFamily="18" charset="0"/>
                              </a:rPr>
                              <m:t>𝑘</m:t>
                            </m:r>
                          </m:e>
                          <m:sup>
                            <m:r>
                              <a:rPr lang="en-US" sz="2200" i="1" dirty="0">
                                <a:latin typeface="Cambria Math" panose="02040503050406030204" pitchFamily="18" charset="0"/>
                              </a:rPr>
                              <m:t>1+</m:t>
                            </m:r>
                            <m:r>
                              <a:rPr lang="en-US" sz="2200" i="1" dirty="0">
                                <a:latin typeface="Cambria Math" panose="02040503050406030204" pitchFamily="18" charset="0"/>
                                <a:ea typeface="Cambria Math" panose="02040503050406030204" pitchFamily="18" charset="0"/>
                              </a:rPr>
                              <m:t>𝛼</m:t>
                            </m:r>
                          </m:sup>
                        </m:sSup>
                      </m:e>
                    </m:d>
                  </m:oMath>
                </a14:m>
                <a:endParaRPr lang="en-US" sz="2200" dirty="0"/>
              </a:p>
            </p:txBody>
          </p:sp>
        </mc:Choice>
        <mc:Fallback xmlns="">
          <p:sp>
            <p:nvSpPr>
              <p:cNvPr id="9" name="TextBox 8">
                <a:extLst>
                  <a:ext uri="{FF2B5EF4-FFF2-40B4-BE49-F238E27FC236}">
                    <a16:creationId xmlns:a16="http://schemas.microsoft.com/office/drawing/2014/main" id="{D1FE80AD-2160-766E-0F27-F3FF71D8900F}"/>
                  </a:ext>
                </a:extLst>
              </p:cNvPr>
              <p:cNvSpPr txBox="1">
                <a:spLocks noRot="1" noChangeAspect="1" noMove="1" noResize="1" noEditPoints="1" noAdjustHandles="1" noChangeArrowheads="1" noChangeShapeType="1" noTextEdit="1"/>
              </p:cNvSpPr>
              <p:nvPr/>
            </p:nvSpPr>
            <p:spPr>
              <a:xfrm>
                <a:off x="139002" y="2174076"/>
                <a:ext cx="5554982" cy="2213811"/>
              </a:xfrm>
              <a:prstGeom prst="rect">
                <a:avLst/>
              </a:prstGeom>
              <a:blipFill>
                <a:blip r:embed="rId3"/>
                <a:stretch>
                  <a:fillRect l="-1598" t="-1714" r="-457" b="-1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3802021-0D1A-612E-45B8-6BEE3F1D2F51}"/>
                  </a:ext>
                </a:extLst>
              </p:cNvPr>
              <p:cNvSpPr txBox="1"/>
              <p:nvPr/>
            </p:nvSpPr>
            <p:spPr>
              <a:xfrm>
                <a:off x="5920243" y="2185294"/>
                <a:ext cx="6024341" cy="2487412"/>
              </a:xfrm>
              <a:prstGeom prst="rect">
                <a:avLst/>
              </a:prstGeom>
              <a:noFill/>
            </p:spPr>
            <p:txBody>
              <a:bodyPr wrap="none" rtlCol="0">
                <a:spAutoFit/>
              </a:bodyPr>
              <a:lstStyle/>
              <a:p>
                <a:r>
                  <a:rPr lang="en-US" sz="2200" dirty="0"/>
                  <a:t>Using Algebraic Geometric Encoding for projection:</a:t>
                </a:r>
              </a:p>
              <a:p>
                <a:pPr marL="457200" lvl="1" indent="0">
                  <a:buNone/>
                </a:pPr>
                <a:r>
                  <a:rPr lang="en-US" sz="2200" dirty="0"/>
                  <a:t>For any </a:t>
                </a:r>
                <a14:m>
                  <m:oMath xmlns:m="http://schemas.openxmlformats.org/officeDocument/2006/math">
                    <m:r>
                      <a:rPr lang="en-US" sz="2200" i="1" smtClean="0">
                        <a:latin typeface="Cambria Math" panose="02040503050406030204" pitchFamily="18" charset="0"/>
                        <a:ea typeface="Cambria Math" panose="02040503050406030204" pitchFamily="18" charset="0"/>
                      </a:rPr>
                      <m:t>𝛼</m:t>
                    </m:r>
                    <m:r>
                      <a:rPr lang="en-US" sz="2200" b="0" i="1" smtClean="0">
                        <a:latin typeface="Cambria Math" panose="02040503050406030204" pitchFamily="18" charset="0"/>
                        <a:ea typeface="Cambria Math" panose="02040503050406030204" pitchFamily="18" charset="0"/>
                      </a:rPr>
                      <m:t>&gt;0</m:t>
                    </m:r>
                  </m:oMath>
                </a14:m>
                <a:r>
                  <a:rPr lang="en-US" sz="2200" dirty="0"/>
                  <a:t>, </a:t>
                </a:r>
              </a:p>
              <a:p>
                <a:pPr lvl="1">
                  <a:buFont typeface="Courier New" panose="02070309020205020404" pitchFamily="49" charset="0"/>
                  <a:buChar char="o"/>
                </a:pPr>
                <a:r>
                  <a:rPr lang="en-US" sz="2200" dirty="0"/>
                  <a:t>Size of codeword (</a:t>
                </a:r>
                <a14:m>
                  <m:oMath xmlns:m="http://schemas.openxmlformats.org/officeDocument/2006/math">
                    <m:r>
                      <a:rPr lang="en-US" sz="2200" i="1" dirty="0">
                        <a:latin typeface="Cambria Math" panose="02040503050406030204" pitchFamily="18" charset="0"/>
                      </a:rPr>
                      <m:t>𝑁</m:t>
                    </m:r>
                  </m:oMath>
                </a14:m>
                <a:r>
                  <a:rPr lang="en-US" sz="2200" dirty="0"/>
                  <a:t>): </a:t>
                </a:r>
                <a14:m>
                  <m:oMath xmlns:m="http://schemas.openxmlformats.org/officeDocument/2006/math">
                    <m:r>
                      <a:rPr lang="en-US" sz="2200" i="1" dirty="0" smtClean="0">
                        <a:latin typeface="Cambria Math" panose="02040503050406030204" pitchFamily="18" charset="0"/>
                      </a:rPr>
                      <m:t>𝑂</m:t>
                    </m:r>
                    <m:r>
                      <a:rPr lang="en-US" sz="2200" i="1" dirty="0" smtClean="0">
                        <a:latin typeface="Cambria Math" panose="02040503050406030204" pitchFamily="18" charset="0"/>
                      </a:rPr>
                      <m:t>(</m:t>
                    </m:r>
                    <m:sSup>
                      <m:sSupPr>
                        <m:ctrlPr>
                          <a:rPr lang="en-US" sz="2200" i="1" dirty="0">
                            <a:latin typeface="Cambria Math" panose="02040503050406030204" pitchFamily="18" charset="0"/>
                          </a:rPr>
                        </m:ctrlPr>
                      </m:sSupPr>
                      <m:e>
                        <m:r>
                          <a:rPr lang="en-US" sz="2200" b="0" i="1" dirty="0" smtClean="0">
                            <a:latin typeface="Cambria Math" panose="02040503050406030204" pitchFamily="18" charset="0"/>
                          </a:rPr>
                          <m:t>𝑛</m:t>
                        </m:r>
                      </m:e>
                      <m:sup>
                        <m:r>
                          <a:rPr lang="en-US" sz="2200" i="1" dirty="0">
                            <a:latin typeface="Cambria Math" panose="02040503050406030204" pitchFamily="18" charset="0"/>
                          </a:rPr>
                          <m:t>1+</m:t>
                        </m:r>
                        <m:r>
                          <a:rPr lang="en-US" sz="2200" i="1" dirty="0">
                            <a:latin typeface="Cambria Math" panose="02040503050406030204" pitchFamily="18" charset="0"/>
                            <a:ea typeface="Cambria Math" panose="02040503050406030204" pitchFamily="18" charset="0"/>
                          </a:rPr>
                          <m:t>𝛼</m:t>
                        </m:r>
                      </m:sup>
                    </m:sSup>
                    <m:r>
                      <a:rPr lang="en-US" sz="2200" i="1" dirty="0" smtClean="0">
                        <a:latin typeface="Cambria Math" panose="02040503050406030204" pitchFamily="18" charset="0"/>
                      </a:rPr>
                      <m:t>)</m:t>
                    </m:r>
                  </m:oMath>
                </a14:m>
                <a:r>
                  <a:rPr lang="en-US" sz="2200" dirty="0"/>
                  <a:t>.</a:t>
                </a:r>
              </a:p>
              <a:p>
                <a:pPr lvl="1">
                  <a:buFont typeface="Courier New" panose="02070309020205020404" pitchFamily="49" charset="0"/>
                  <a:buChar char="o"/>
                </a:pPr>
                <a:r>
                  <a:rPr lang="en-US" sz="2200" dirty="0"/>
                  <a:t>Encoding time: </a:t>
                </a:r>
                <a14:m>
                  <m:oMath xmlns:m="http://schemas.openxmlformats.org/officeDocument/2006/math">
                    <m:acc>
                      <m:accPr>
                        <m:chr m:val="̃"/>
                        <m:ctrlPr>
                          <a:rPr lang="en-US" sz="2200" i="1" dirty="0" smtClean="0">
                            <a:latin typeface="Cambria Math" panose="02040503050406030204" pitchFamily="18" charset="0"/>
                          </a:rPr>
                        </m:ctrlPr>
                      </m:accPr>
                      <m:e>
                        <m:r>
                          <a:rPr lang="en-US" sz="2200" b="0" i="1" dirty="0" smtClean="0">
                            <a:latin typeface="Cambria Math" panose="02040503050406030204" pitchFamily="18" charset="0"/>
                          </a:rPr>
                          <m:t>𝑂</m:t>
                        </m:r>
                      </m:e>
                    </m:acc>
                    <m:d>
                      <m:dPr>
                        <m:ctrlPr>
                          <a:rPr lang="en-US" sz="2200" i="1" dirty="0" smtClean="0">
                            <a:latin typeface="Cambria Math" panose="02040503050406030204" pitchFamily="18" charset="0"/>
                          </a:rPr>
                        </m:ctrlPr>
                      </m:dPr>
                      <m:e>
                        <m:sSup>
                          <m:sSupPr>
                            <m:ctrlPr>
                              <a:rPr lang="en-US" sz="2200" i="1" dirty="0">
                                <a:latin typeface="Cambria Math" panose="02040503050406030204" pitchFamily="18" charset="0"/>
                              </a:rPr>
                            </m:ctrlPr>
                          </m:sSupPr>
                          <m:e>
                            <m:r>
                              <a:rPr lang="en-US" sz="2200" b="0" i="1" dirty="0" smtClean="0">
                                <a:latin typeface="Cambria Math" panose="02040503050406030204" pitchFamily="18" charset="0"/>
                              </a:rPr>
                              <m:t>𝑛</m:t>
                            </m:r>
                          </m:e>
                          <m:sup>
                            <m:r>
                              <a:rPr lang="en-US" sz="2200" i="1" dirty="0">
                                <a:latin typeface="Cambria Math" panose="02040503050406030204" pitchFamily="18" charset="0"/>
                              </a:rPr>
                              <m:t>1+</m:t>
                            </m:r>
                            <m:r>
                              <a:rPr lang="en-US" sz="2200" i="1" dirty="0">
                                <a:latin typeface="Cambria Math" panose="02040503050406030204" pitchFamily="18" charset="0"/>
                                <a:ea typeface="Cambria Math" panose="02040503050406030204" pitchFamily="18" charset="0"/>
                              </a:rPr>
                              <m:t>𝛼</m:t>
                            </m:r>
                          </m:sup>
                        </m:sSup>
                      </m:e>
                    </m:d>
                    <m:r>
                      <a:rPr lang="en-US" sz="2200" b="0" i="1" dirty="0" smtClean="0">
                        <a:latin typeface="Cambria Math" panose="02040503050406030204" pitchFamily="18" charset="0"/>
                      </a:rPr>
                      <m:t>.</m:t>
                    </m:r>
                  </m:oMath>
                </a14:m>
                <a:endParaRPr lang="en-US" sz="2200" dirty="0"/>
              </a:p>
              <a:p>
                <a:pPr lvl="1">
                  <a:buFont typeface="Courier New" panose="02070309020205020404" pitchFamily="49" charset="0"/>
                  <a:buChar char="o"/>
                </a:pPr>
                <a:r>
                  <a:rPr lang="en-US" sz="2200" dirty="0"/>
                  <a:t>Projection Set Size (</a:t>
                </a:r>
                <a14:m>
                  <m:oMath xmlns:m="http://schemas.openxmlformats.org/officeDocument/2006/math">
                    <m:r>
                      <a:rPr lang="en-US" sz="2200" b="0" i="1" dirty="0" smtClean="0">
                        <a:latin typeface="Cambria Math" panose="02040503050406030204" pitchFamily="18" charset="0"/>
                      </a:rPr>
                      <m:t>𝑘</m:t>
                    </m:r>
                  </m:oMath>
                </a14:m>
                <a:r>
                  <a:rPr lang="en-US" sz="2200" dirty="0"/>
                  <a:t>):</a:t>
                </a:r>
                <a14:m>
                  <m:oMath xmlns:m="http://schemas.openxmlformats.org/officeDocument/2006/math">
                    <m:acc>
                      <m:accPr>
                        <m:chr m:val="̃"/>
                        <m:ctrlPr>
                          <a:rPr lang="en-US" sz="2200" i="1" dirty="0">
                            <a:latin typeface="Cambria Math" panose="02040503050406030204" pitchFamily="18" charset="0"/>
                          </a:rPr>
                        </m:ctrlPr>
                      </m:accPr>
                      <m:e>
                        <m:r>
                          <a:rPr lang="en-US" sz="2200" i="1" dirty="0">
                            <a:latin typeface="Cambria Math" panose="02040503050406030204" pitchFamily="18" charset="0"/>
                          </a:rPr>
                          <m:t>𝑂</m:t>
                        </m:r>
                      </m:e>
                    </m:acc>
                    <m:r>
                      <a:rPr lang="en-US" sz="2200" i="1" dirty="0" smtClean="0">
                        <a:latin typeface="Cambria Math" panose="02040503050406030204" pitchFamily="18" charset="0"/>
                      </a:rPr>
                      <m:t>(</m:t>
                    </m:r>
                    <m:r>
                      <a:rPr lang="en-US" sz="2200" b="0" i="1" dirty="0" smtClean="0">
                        <a:latin typeface="Cambria Math" panose="02040503050406030204" pitchFamily="18" charset="0"/>
                      </a:rPr>
                      <m:t>𝑘</m:t>
                    </m:r>
                    <m:r>
                      <a:rPr lang="en-US" sz="2200" i="1" dirty="0" smtClean="0">
                        <a:latin typeface="Cambria Math" panose="02040503050406030204" pitchFamily="18" charset="0"/>
                      </a:rPr>
                      <m:t>)</m:t>
                    </m:r>
                  </m:oMath>
                </a14:m>
                <a:r>
                  <a:rPr lang="en-US" sz="2200" dirty="0"/>
                  <a:t> </a:t>
                </a:r>
              </a:p>
              <a:p>
                <a:pPr lvl="1">
                  <a:buFont typeface="Courier New" panose="02070309020205020404" pitchFamily="49" charset="0"/>
                  <a:buChar char="o"/>
                </a:pPr>
                <a:r>
                  <a:rPr lang="en-US" sz="2200" dirty="0"/>
                  <a:t>Projection Time:</a:t>
                </a:r>
                <a14:m>
                  <m:oMath xmlns:m="http://schemas.openxmlformats.org/officeDocument/2006/math">
                    <m:r>
                      <a:rPr lang="en-US" sz="2200" b="0" i="0" dirty="0" smtClean="0">
                        <a:latin typeface="Cambria Math" panose="02040503050406030204" pitchFamily="18" charset="0"/>
                      </a:rPr>
                      <m:t> </m:t>
                    </m:r>
                    <m:acc>
                      <m:accPr>
                        <m:chr m:val="̃"/>
                        <m:ctrlPr>
                          <a:rPr lang="en-US" sz="2200" i="1" dirty="0">
                            <a:latin typeface="Cambria Math" panose="02040503050406030204" pitchFamily="18" charset="0"/>
                          </a:rPr>
                        </m:ctrlPr>
                      </m:accPr>
                      <m:e>
                        <m:r>
                          <a:rPr lang="en-US" sz="2200" i="1" dirty="0">
                            <a:latin typeface="Cambria Math" panose="02040503050406030204" pitchFamily="18" charset="0"/>
                          </a:rPr>
                          <m:t>𝑂</m:t>
                        </m:r>
                      </m:e>
                    </m:acc>
                    <m:r>
                      <a:rPr lang="en-US" sz="2200" i="1" dirty="0" smtClean="0">
                        <a:latin typeface="Cambria Math" panose="02040503050406030204" pitchFamily="18" charset="0"/>
                      </a:rPr>
                      <m:t>(</m:t>
                    </m:r>
                    <m:r>
                      <a:rPr lang="en-US" sz="2200" b="0" i="1" dirty="0" smtClean="0">
                        <a:latin typeface="Cambria Math" panose="02040503050406030204" pitchFamily="18" charset="0"/>
                      </a:rPr>
                      <m:t>𝑘</m:t>
                    </m:r>
                    <m:r>
                      <a:rPr lang="en-US" sz="2200" b="0" i="1" baseline="30000" dirty="0" smtClean="0">
                        <a:latin typeface="Cambria Math" panose="02040503050406030204" pitchFamily="18" charset="0"/>
                      </a:rPr>
                      <m:t>2</m:t>
                    </m:r>
                    <m:r>
                      <a:rPr lang="en-US" sz="2200" i="1" dirty="0" smtClean="0">
                        <a:latin typeface="Cambria Math" panose="02040503050406030204" pitchFamily="18" charset="0"/>
                      </a:rPr>
                      <m:t>)</m:t>
                    </m:r>
                  </m:oMath>
                </a14:m>
                <a:endParaRPr lang="en-US" sz="2200" dirty="0"/>
              </a:p>
              <a:p>
                <a:endParaRPr lang="en-US" sz="2200" dirty="0"/>
              </a:p>
            </p:txBody>
          </p:sp>
        </mc:Choice>
        <mc:Fallback xmlns="">
          <p:sp>
            <p:nvSpPr>
              <p:cNvPr id="10" name="TextBox 9">
                <a:extLst>
                  <a:ext uri="{FF2B5EF4-FFF2-40B4-BE49-F238E27FC236}">
                    <a16:creationId xmlns:a16="http://schemas.microsoft.com/office/drawing/2014/main" id="{63802021-0D1A-612E-45B8-6BEE3F1D2F51}"/>
                  </a:ext>
                </a:extLst>
              </p:cNvPr>
              <p:cNvSpPr txBox="1">
                <a:spLocks noRot="1" noChangeAspect="1" noMove="1" noResize="1" noEditPoints="1" noAdjustHandles="1" noChangeArrowheads="1" noChangeShapeType="1" noTextEdit="1"/>
              </p:cNvSpPr>
              <p:nvPr/>
            </p:nvSpPr>
            <p:spPr>
              <a:xfrm>
                <a:off x="5920243" y="2185294"/>
                <a:ext cx="6024341" cy="2487412"/>
              </a:xfrm>
              <a:prstGeom prst="rect">
                <a:avLst/>
              </a:prstGeom>
              <a:blipFill>
                <a:blip r:embed="rId4"/>
                <a:stretch>
                  <a:fillRect l="-1263" t="-1515" r="-211"/>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277F3571-EE65-3347-F1E9-F559EC98F1D2}"/>
              </a:ext>
            </a:extLst>
          </p:cNvPr>
          <p:cNvCxnSpPr>
            <a:cxnSpLocks/>
          </p:cNvCxnSpPr>
          <p:nvPr/>
        </p:nvCxnSpPr>
        <p:spPr>
          <a:xfrm>
            <a:off x="5773908" y="2062437"/>
            <a:ext cx="0" cy="2733125"/>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830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FCB0B-B3E3-1CD5-B887-71B86C24244B}"/>
              </a:ext>
            </a:extLst>
          </p:cNvPr>
          <p:cNvSpPr>
            <a:spLocks noGrp="1"/>
          </p:cNvSpPr>
          <p:nvPr>
            <p:ph type="title"/>
          </p:nvPr>
        </p:nvSpPr>
        <p:spPr/>
        <p:txBody>
          <a:bodyPr/>
          <a:lstStyle/>
          <a:p>
            <a:pPr algn="ctr"/>
            <a:r>
              <a:rPr lang="en-US" dirty="0"/>
              <a:t>Projection Codes and LDCs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B63E9B-B4BD-55FE-10A7-5F988B1BB70E}"/>
                  </a:ext>
                </a:extLst>
              </p:cNvPr>
              <p:cNvSpPr>
                <a:spLocks noGrp="1"/>
              </p:cNvSpPr>
              <p:nvPr>
                <p:ph idx="1"/>
              </p:nvPr>
            </p:nvSpPr>
            <p:spPr/>
            <p:txBody>
              <a:bodyPr/>
              <a:lstStyle/>
              <a:p>
                <a:r>
                  <a:rPr lang="en-US" dirty="0"/>
                  <a:t>Is the problem solved by any </a:t>
                </a:r>
                <a:r>
                  <a:rPr lang="en-US" dirty="0">
                    <a:solidFill>
                      <a:srgbClr val="7030A0"/>
                    </a:solidFill>
                  </a:rPr>
                  <a:t>locally decodable code</a:t>
                </a:r>
                <a:r>
                  <a:rPr lang="en-US" dirty="0"/>
                  <a:t>?</a:t>
                </a:r>
              </a:p>
              <a:p>
                <a:pPr lvl="1">
                  <a:buFont typeface="Wingdings" pitchFamily="2" charset="2"/>
                  <a:buChar char="§"/>
                </a:pPr>
                <a:r>
                  <a:rPr lang="en-US" dirty="0"/>
                  <a:t>Idea: Locally decode each entry of </a:t>
                </a:r>
                <a14:m>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m:t>
                    </m:r>
                    <m:r>
                      <a:rPr lang="en-US" b="0" i="1" baseline="-25000" dirty="0" smtClean="0">
                        <a:latin typeface="Cambria Math" panose="02040503050406030204" pitchFamily="18" charset="0"/>
                      </a:rPr>
                      <m:t>𝑠</m:t>
                    </m:r>
                  </m:oMath>
                </a14:m>
                <a:r>
                  <a:rPr lang="en-US" dirty="0"/>
                  <a:t> independently</a:t>
                </a:r>
              </a:p>
              <a:p>
                <a:pPr lvl="1">
                  <a:buFont typeface="Wingdings" pitchFamily="2" charset="2"/>
                  <a:buChar char="§"/>
                </a:pPr>
                <a:r>
                  <a:rPr lang="en-US" dirty="0"/>
                  <a:t>Doesn’t work as the encoding isn’t robust!</a:t>
                </a:r>
              </a:p>
              <a:p>
                <a:r>
                  <a:rPr lang="en-US" dirty="0"/>
                  <a:t>Multipoint LDCs</a:t>
                </a:r>
              </a:p>
              <a:p>
                <a:pPr lvl="1">
                  <a:buFont typeface="Wingdings" pitchFamily="2" charset="2"/>
                  <a:buChar char="§"/>
                </a:pPr>
                <a:r>
                  <a:rPr lang="en-US" dirty="0"/>
                  <a:t>[Cramer-Xing-Yuan’19]: construct </a:t>
                </a:r>
                <a:r>
                  <a:rPr lang="en-US" dirty="0">
                    <a:solidFill>
                      <a:srgbClr val="00B050"/>
                    </a:solidFill>
                  </a:rPr>
                  <a:t>multipoint</a:t>
                </a:r>
                <a:r>
                  <a:rPr lang="en-US" dirty="0">
                    <a:solidFill>
                      <a:schemeClr val="accent5">
                        <a:lumMod val="50000"/>
                      </a:schemeClr>
                    </a:solidFill>
                  </a:rPr>
                  <a:t> </a:t>
                </a:r>
                <a:r>
                  <a:rPr lang="en-US" dirty="0"/>
                  <a:t>LDCs with improved efficiency</a:t>
                </a:r>
              </a:p>
              <a:p>
                <a:pPr lvl="1">
                  <a:buFont typeface="Wingdings" pitchFamily="2" charset="2"/>
                  <a:buChar char="§"/>
                </a:pPr>
                <a:r>
                  <a:rPr lang="en-US" dirty="0"/>
                  <a:t>Our construction is similar, but the object is very different</a:t>
                </a:r>
              </a:p>
              <a:p>
                <a:pPr lvl="2">
                  <a:buFont typeface="Wingdings" pitchFamily="2" charset="2"/>
                  <a:buChar char="§"/>
                </a:pPr>
                <a:r>
                  <a:rPr lang="en-US" dirty="0"/>
                  <a:t>Projection codes are deterministic whereas LDCs involve randomness</a:t>
                </a:r>
              </a:p>
              <a:p>
                <a:pPr lvl="2">
                  <a:buFont typeface="Wingdings" pitchFamily="2" charset="2"/>
                  <a:buChar char="§"/>
                </a:pPr>
                <a:r>
                  <a:rPr lang="en-US" dirty="0"/>
                  <a:t>No projection code analogue for naïve multipoint LDC obtained via repetition</a:t>
                </a:r>
              </a:p>
              <a:p>
                <a:pPr marL="914400" lvl="2" indent="0">
                  <a:buNone/>
                </a:pPr>
                <a:endParaRPr lang="en-US" dirty="0"/>
              </a:p>
            </p:txBody>
          </p:sp>
        </mc:Choice>
        <mc:Fallback xmlns="">
          <p:sp>
            <p:nvSpPr>
              <p:cNvPr id="3" name="Content Placeholder 2">
                <a:extLst>
                  <a:ext uri="{FF2B5EF4-FFF2-40B4-BE49-F238E27FC236}">
                    <a16:creationId xmlns:a16="http://schemas.microsoft.com/office/drawing/2014/main" id="{55B63E9B-B4BD-55FE-10A7-5F988B1BB70E}"/>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en-US">
                    <a:noFill/>
                  </a:rPr>
                  <a:t> </a:t>
                </a:r>
              </a:p>
            </p:txBody>
          </p:sp>
        </mc:Fallback>
      </mc:AlternateContent>
    </p:spTree>
    <p:extLst>
      <p:ext uri="{BB962C8B-B14F-4D97-AF65-F5344CB8AC3E}">
        <p14:creationId xmlns:p14="http://schemas.microsoft.com/office/powerpoint/2010/main" val="194123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18C0B-6A2A-0F11-E130-15315F07080A}"/>
              </a:ext>
            </a:extLst>
          </p:cNvPr>
          <p:cNvSpPr>
            <a:spLocks noGrp="1"/>
          </p:cNvSpPr>
          <p:nvPr>
            <p:ph type="title"/>
          </p:nvPr>
        </p:nvSpPr>
        <p:spPr>
          <a:xfrm>
            <a:off x="838200" y="2603828"/>
            <a:ext cx="10515600" cy="1325563"/>
          </a:xfrm>
          <a:solidFill>
            <a:schemeClr val="accent5">
              <a:lumMod val="20000"/>
              <a:lumOff val="80000"/>
            </a:schemeClr>
          </a:solidFill>
        </p:spPr>
        <p:txBody>
          <a:bodyPr>
            <a:normAutofit/>
          </a:bodyPr>
          <a:lstStyle/>
          <a:p>
            <a:pPr algn="ctr"/>
            <a:r>
              <a:rPr lang="en-US" sz="4800" dirty="0">
                <a:solidFill>
                  <a:schemeClr val="accent5"/>
                </a:solidFill>
              </a:rPr>
              <a:t>Our </a:t>
            </a:r>
            <a:r>
              <a:rPr lang="en-US" sz="4800" dirty="0" err="1">
                <a:solidFill>
                  <a:schemeClr val="accent5"/>
                </a:solidFill>
              </a:rPr>
              <a:t>SArg</a:t>
            </a:r>
            <a:r>
              <a:rPr lang="en-US" sz="4800" dirty="0">
                <a:solidFill>
                  <a:schemeClr val="accent5"/>
                </a:solidFill>
              </a:rPr>
              <a:t>-RAM Construction</a:t>
            </a:r>
          </a:p>
        </p:txBody>
      </p:sp>
    </p:spTree>
    <p:extLst>
      <p:ext uri="{BB962C8B-B14F-4D97-AF65-F5344CB8AC3E}">
        <p14:creationId xmlns:p14="http://schemas.microsoft.com/office/powerpoint/2010/main" val="546251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6753B-C39F-D24C-8C80-15C7738175F1}"/>
              </a:ext>
            </a:extLst>
          </p:cNvPr>
          <p:cNvSpPr>
            <a:spLocks noGrp="1"/>
          </p:cNvSpPr>
          <p:nvPr>
            <p:ph type="title"/>
          </p:nvPr>
        </p:nvSpPr>
        <p:spPr>
          <a:xfrm>
            <a:off x="82062" y="0"/>
            <a:ext cx="12027876" cy="1325563"/>
          </a:xfrm>
        </p:spPr>
        <p:txBody>
          <a:bodyPr>
            <a:normAutofit/>
          </a:bodyPr>
          <a:lstStyle/>
          <a:p>
            <a:pPr algn="ctr"/>
            <a:r>
              <a:rPr lang="en-US" sz="3600" dirty="0"/>
              <a:t>Reducing RAM to TM</a:t>
            </a:r>
            <a:r>
              <a:rPr lang="en-US" sz="3600" dirty="0">
                <a:solidFill>
                  <a:srgbClr val="000000"/>
                </a:solidFill>
                <a:latin typeface="Calibri Light" panose="020F0302020204030204" pitchFamily="34" charset="0"/>
              </a:rPr>
              <a:t> </a:t>
            </a:r>
            <a:endParaRPr lang="en-US" sz="3600" dirty="0"/>
          </a:p>
        </p:txBody>
      </p:sp>
      <p:sp>
        <p:nvSpPr>
          <p:cNvPr id="9" name="TextBox 8">
            <a:extLst>
              <a:ext uri="{FF2B5EF4-FFF2-40B4-BE49-F238E27FC236}">
                <a16:creationId xmlns:a16="http://schemas.microsoft.com/office/drawing/2014/main" id="{3FD69BFB-DDF4-BF25-5C31-AAC071FD3C63}"/>
              </a:ext>
            </a:extLst>
          </p:cNvPr>
          <p:cNvSpPr txBox="1"/>
          <p:nvPr/>
        </p:nvSpPr>
        <p:spPr>
          <a:xfrm>
            <a:off x="2828320" y="2515008"/>
            <a:ext cx="3066202" cy="461665"/>
          </a:xfrm>
          <a:prstGeom prst="rect">
            <a:avLst/>
          </a:prstGeom>
          <a:noFill/>
        </p:spPr>
        <p:txBody>
          <a:bodyPr wrap="square" rtlCol="0">
            <a:spAutoFit/>
          </a:bodyPr>
          <a:lstStyle/>
          <a:p>
            <a:r>
              <a:rPr lang="en-US" sz="2400" dirty="0">
                <a:solidFill>
                  <a:srgbClr val="7030A0"/>
                </a:solidFill>
              </a:rPr>
              <a:t>Deterministic</a:t>
            </a:r>
          </a:p>
        </p:txBody>
      </p:sp>
      <p:sp>
        <p:nvSpPr>
          <p:cNvPr id="3" name="TextBox 2">
            <a:extLst>
              <a:ext uri="{FF2B5EF4-FFF2-40B4-BE49-F238E27FC236}">
                <a16:creationId xmlns:a16="http://schemas.microsoft.com/office/drawing/2014/main" id="{66EFCA64-FA5D-4B2C-0802-E4413143C843}"/>
              </a:ext>
            </a:extLst>
          </p:cNvPr>
          <p:cNvSpPr txBox="1"/>
          <p:nvPr/>
        </p:nvSpPr>
        <p:spPr>
          <a:xfrm>
            <a:off x="7245715" y="2515007"/>
            <a:ext cx="3066202" cy="461665"/>
          </a:xfrm>
          <a:prstGeom prst="rect">
            <a:avLst/>
          </a:prstGeom>
          <a:noFill/>
        </p:spPr>
        <p:txBody>
          <a:bodyPr wrap="square" rtlCol="0">
            <a:spAutoFit/>
          </a:bodyPr>
          <a:lstStyle/>
          <a:p>
            <a:r>
              <a:rPr lang="en-US" sz="2400" dirty="0">
                <a:solidFill>
                  <a:srgbClr val="7030A0"/>
                </a:solidFill>
              </a:rPr>
              <a:t>Nondeterministic</a:t>
            </a:r>
          </a:p>
        </p:txBody>
      </p:sp>
      <p:sp>
        <p:nvSpPr>
          <p:cNvPr id="6" name="TextBox 5">
            <a:extLst>
              <a:ext uri="{FF2B5EF4-FFF2-40B4-BE49-F238E27FC236}">
                <a16:creationId xmlns:a16="http://schemas.microsoft.com/office/drawing/2014/main" id="{742606C5-C084-1DE4-8E6C-C5E7C1D57A6E}"/>
              </a:ext>
            </a:extLst>
          </p:cNvPr>
          <p:cNvSpPr txBox="1"/>
          <p:nvPr/>
        </p:nvSpPr>
        <p:spPr>
          <a:xfrm>
            <a:off x="1163828" y="3359870"/>
            <a:ext cx="3066202" cy="461665"/>
          </a:xfrm>
          <a:prstGeom prst="rect">
            <a:avLst/>
          </a:prstGeom>
          <a:noFill/>
        </p:spPr>
        <p:txBody>
          <a:bodyPr wrap="square" rtlCol="0">
            <a:spAutoFit/>
          </a:bodyPr>
          <a:lstStyle/>
          <a:p>
            <a:r>
              <a:rPr lang="en-US" sz="2400" dirty="0">
                <a:solidFill>
                  <a:srgbClr val="00B050"/>
                </a:solidFill>
              </a:rPr>
              <a:t>RAM</a:t>
            </a:r>
          </a:p>
        </p:txBody>
      </p:sp>
      <p:sp>
        <p:nvSpPr>
          <p:cNvPr id="7" name="TextBox 6">
            <a:extLst>
              <a:ext uri="{FF2B5EF4-FFF2-40B4-BE49-F238E27FC236}">
                <a16:creationId xmlns:a16="http://schemas.microsoft.com/office/drawing/2014/main" id="{FFD46BDA-D992-9FE2-EC73-57D9A5287DEE}"/>
              </a:ext>
            </a:extLst>
          </p:cNvPr>
          <p:cNvSpPr txBox="1"/>
          <p:nvPr/>
        </p:nvSpPr>
        <p:spPr>
          <a:xfrm>
            <a:off x="1248884" y="4684552"/>
            <a:ext cx="3066202" cy="461665"/>
          </a:xfrm>
          <a:prstGeom prst="rect">
            <a:avLst/>
          </a:prstGeom>
          <a:noFill/>
        </p:spPr>
        <p:txBody>
          <a:bodyPr wrap="square" rtlCol="0">
            <a:spAutoFit/>
          </a:bodyPr>
          <a:lstStyle/>
          <a:p>
            <a:r>
              <a:rPr lang="en-US" sz="2400" dirty="0">
                <a:solidFill>
                  <a:srgbClr val="00B050"/>
                </a:solidFill>
              </a:rPr>
              <a:t>TM</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F6A44A3-DFB3-02EC-E90D-A406F96AF923}"/>
                  </a:ext>
                </a:extLst>
              </p:cNvPr>
              <p:cNvSpPr txBox="1"/>
              <p:nvPr/>
            </p:nvSpPr>
            <p:spPr>
              <a:xfrm>
                <a:off x="3334598" y="3340920"/>
                <a:ext cx="3066202" cy="461665"/>
              </a:xfrm>
              <a:prstGeom prst="rect">
                <a:avLst/>
              </a:prstGeom>
              <a:noFill/>
            </p:spPr>
            <p:txBody>
              <a:bodyPr wrap="square" rtlCol="0">
                <a:spAutoFit/>
              </a:bodyPr>
              <a:lstStyle/>
              <a:p>
                <a:r>
                  <a:rPr lang="en-US" sz="2400" dirty="0"/>
                  <a:t>Time </a:t>
                </a:r>
                <a14:m>
                  <m:oMath xmlns:m="http://schemas.openxmlformats.org/officeDocument/2006/math">
                    <m:r>
                      <a:rPr lang="en-US" sz="2400" i="1" dirty="0" smtClean="0">
                        <a:latin typeface="Cambria Math" panose="02040503050406030204" pitchFamily="18" charset="0"/>
                      </a:rPr>
                      <m:t>𝑇</m:t>
                    </m:r>
                  </m:oMath>
                </a14:m>
                <a:endParaRPr lang="en-US" sz="2400" dirty="0"/>
              </a:p>
            </p:txBody>
          </p:sp>
        </mc:Choice>
        <mc:Fallback xmlns="">
          <p:sp>
            <p:nvSpPr>
              <p:cNvPr id="12" name="TextBox 11">
                <a:extLst>
                  <a:ext uri="{FF2B5EF4-FFF2-40B4-BE49-F238E27FC236}">
                    <a16:creationId xmlns:a16="http://schemas.microsoft.com/office/drawing/2014/main" id="{AF6A44A3-DFB3-02EC-E90D-A406F96AF923}"/>
                  </a:ext>
                </a:extLst>
              </p:cNvPr>
              <p:cNvSpPr txBox="1">
                <a:spLocks noRot="1" noChangeAspect="1" noMove="1" noResize="1" noEditPoints="1" noAdjustHandles="1" noChangeArrowheads="1" noChangeShapeType="1" noTextEdit="1"/>
              </p:cNvSpPr>
              <p:nvPr/>
            </p:nvSpPr>
            <p:spPr>
              <a:xfrm>
                <a:off x="3334598" y="3340920"/>
                <a:ext cx="3066202" cy="461665"/>
              </a:xfrm>
              <a:prstGeom prst="rect">
                <a:avLst/>
              </a:prstGeom>
              <a:blipFill>
                <a:blip r:embed="rId3"/>
                <a:stretch>
                  <a:fillRect l="-3292" t="-8108" b="-29730"/>
                </a:stretch>
              </a:blipFill>
            </p:spPr>
            <p:txBody>
              <a:bodyPr/>
              <a:lstStyle/>
              <a:p>
                <a:r>
                  <a:rPr lang="en-US">
                    <a:noFill/>
                  </a:rPr>
                  <a:t> </a:t>
                </a:r>
              </a:p>
            </p:txBody>
          </p:sp>
        </mc:Fallback>
      </mc:AlternateContent>
      <p:sp>
        <p:nvSpPr>
          <p:cNvPr id="13" name="Down Arrow 12">
            <a:extLst>
              <a:ext uri="{FF2B5EF4-FFF2-40B4-BE49-F238E27FC236}">
                <a16:creationId xmlns:a16="http://schemas.microsoft.com/office/drawing/2014/main" id="{E1652E9A-AAF6-6CCF-991B-9895FC1ECEA2}"/>
              </a:ext>
            </a:extLst>
          </p:cNvPr>
          <p:cNvSpPr/>
          <p:nvPr/>
        </p:nvSpPr>
        <p:spPr>
          <a:xfrm>
            <a:off x="3682359" y="4009192"/>
            <a:ext cx="234176" cy="44643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1C124C9-70EC-AC7E-6738-F27282B3E02A}"/>
                  </a:ext>
                </a:extLst>
              </p:cNvPr>
              <p:cNvSpPr txBox="1"/>
              <p:nvPr/>
            </p:nvSpPr>
            <p:spPr>
              <a:xfrm>
                <a:off x="3029798" y="4711791"/>
                <a:ext cx="3066202" cy="461665"/>
              </a:xfrm>
              <a:prstGeom prst="rect">
                <a:avLst/>
              </a:prstGeom>
              <a:noFill/>
            </p:spPr>
            <p:txBody>
              <a:bodyPr wrap="square" rtlCol="0">
                <a:spAutoFit/>
              </a:bodyPr>
              <a:lstStyle/>
              <a:p>
                <a:r>
                  <a:rPr lang="en-US" sz="2400" dirty="0"/>
                  <a:t>Time </a:t>
                </a:r>
                <a14:m>
                  <m:oMath xmlns:m="http://schemas.openxmlformats.org/officeDocument/2006/math">
                    <m:r>
                      <a:rPr lang="en-US" sz="2400" i="1" dirty="0" smtClean="0">
                        <a:latin typeface="Cambria Math" panose="02040503050406030204" pitchFamily="18" charset="0"/>
                      </a:rPr>
                      <m:t>𝑂</m:t>
                    </m:r>
                    <m:r>
                      <a:rPr lang="en-US" sz="2400" i="1" dirty="0" smtClean="0">
                        <a:latin typeface="Cambria Math" panose="02040503050406030204" pitchFamily="18" charset="0"/>
                      </a:rPr>
                      <m:t>(</m:t>
                    </m:r>
                    <m:sSup>
                      <m:sSupPr>
                        <m:ctrlPr>
                          <a:rPr lang="en-US" sz="2400" i="1" dirty="0" smtClean="0">
                            <a:latin typeface="Cambria Math" panose="02040503050406030204" pitchFamily="18" charset="0"/>
                          </a:rPr>
                        </m:ctrlPr>
                      </m:sSupPr>
                      <m:e>
                        <m:r>
                          <a:rPr lang="en-US" sz="2400" b="0" i="1" dirty="0" smtClean="0">
                            <a:latin typeface="Cambria Math" panose="02040503050406030204" pitchFamily="18" charset="0"/>
                          </a:rPr>
                          <m:t>𝑇</m:t>
                        </m:r>
                      </m:e>
                      <m:sup>
                        <m:r>
                          <a:rPr lang="en-US" sz="2400" b="0" i="1" dirty="0" smtClean="0">
                            <a:latin typeface="Cambria Math" panose="02040503050406030204" pitchFamily="18" charset="0"/>
                          </a:rPr>
                          <m:t>3</m:t>
                        </m:r>
                      </m:sup>
                    </m:sSup>
                    <m:r>
                      <a:rPr lang="en-US" sz="2400" i="1" dirty="0" smtClean="0">
                        <a:latin typeface="Cambria Math" panose="02040503050406030204" pitchFamily="18" charset="0"/>
                      </a:rPr>
                      <m:t>)</m:t>
                    </m:r>
                  </m:oMath>
                </a14:m>
                <a:endParaRPr lang="en-US" sz="2400" dirty="0"/>
              </a:p>
            </p:txBody>
          </p:sp>
        </mc:Choice>
        <mc:Fallback xmlns="">
          <p:sp>
            <p:nvSpPr>
              <p:cNvPr id="14" name="TextBox 13">
                <a:extLst>
                  <a:ext uri="{FF2B5EF4-FFF2-40B4-BE49-F238E27FC236}">
                    <a16:creationId xmlns:a16="http://schemas.microsoft.com/office/drawing/2014/main" id="{C1C124C9-70EC-AC7E-6738-F27282B3E02A}"/>
                  </a:ext>
                </a:extLst>
              </p:cNvPr>
              <p:cNvSpPr txBox="1">
                <a:spLocks noRot="1" noChangeAspect="1" noMove="1" noResize="1" noEditPoints="1" noAdjustHandles="1" noChangeArrowheads="1" noChangeShapeType="1" noTextEdit="1"/>
              </p:cNvSpPr>
              <p:nvPr/>
            </p:nvSpPr>
            <p:spPr>
              <a:xfrm>
                <a:off x="3029798" y="4711791"/>
                <a:ext cx="3066202" cy="461665"/>
              </a:xfrm>
              <a:prstGeom prst="rect">
                <a:avLst/>
              </a:prstGeom>
              <a:blipFill>
                <a:blip r:embed="rId4"/>
                <a:stretch>
                  <a:fillRect l="-3292"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3FEC34B-5ECE-43D9-A104-CF70B4CDB974}"/>
                  </a:ext>
                </a:extLst>
              </p:cNvPr>
              <p:cNvSpPr txBox="1"/>
              <p:nvPr/>
            </p:nvSpPr>
            <p:spPr>
              <a:xfrm>
                <a:off x="7780213" y="3314901"/>
                <a:ext cx="3066202" cy="461665"/>
              </a:xfrm>
              <a:prstGeom prst="rect">
                <a:avLst/>
              </a:prstGeom>
              <a:noFill/>
            </p:spPr>
            <p:txBody>
              <a:bodyPr wrap="square" rtlCol="0">
                <a:spAutoFit/>
              </a:bodyPr>
              <a:lstStyle/>
              <a:p>
                <a:r>
                  <a:rPr lang="en-US" sz="2400" dirty="0"/>
                  <a:t>Time </a:t>
                </a:r>
                <a14:m>
                  <m:oMath xmlns:m="http://schemas.openxmlformats.org/officeDocument/2006/math">
                    <m:r>
                      <a:rPr lang="en-US" sz="2400" i="1" dirty="0" smtClean="0">
                        <a:latin typeface="Cambria Math" panose="02040503050406030204" pitchFamily="18" charset="0"/>
                      </a:rPr>
                      <m:t>𝑇</m:t>
                    </m:r>
                  </m:oMath>
                </a14:m>
                <a:endParaRPr lang="en-US" sz="2400" dirty="0"/>
              </a:p>
            </p:txBody>
          </p:sp>
        </mc:Choice>
        <mc:Fallback xmlns="">
          <p:sp>
            <p:nvSpPr>
              <p:cNvPr id="15" name="TextBox 14">
                <a:extLst>
                  <a:ext uri="{FF2B5EF4-FFF2-40B4-BE49-F238E27FC236}">
                    <a16:creationId xmlns:a16="http://schemas.microsoft.com/office/drawing/2014/main" id="{63FEC34B-5ECE-43D9-A104-CF70B4CDB974}"/>
                  </a:ext>
                </a:extLst>
              </p:cNvPr>
              <p:cNvSpPr txBox="1">
                <a:spLocks noRot="1" noChangeAspect="1" noMove="1" noResize="1" noEditPoints="1" noAdjustHandles="1" noChangeArrowheads="1" noChangeShapeType="1" noTextEdit="1"/>
              </p:cNvSpPr>
              <p:nvPr/>
            </p:nvSpPr>
            <p:spPr>
              <a:xfrm>
                <a:off x="7780213" y="3314901"/>
                <a:ext cx="3066202" cy="461665"/>
              </a:xfrm>
              <a:prstGeom prst="rect">
                <a:avLst/>
              </a:prstGeom>
              <a:blipFill>
                <a:blip r:embed="rId5"/>
                <a:stretch>
                  <a:fillRect l="-2893" t="-8108" b="-29730"/>
                </a:stretch>
              </a:blipFill>
            </p:spPr>
            <p:txBody>
              <a:bodyPr/>
              <a:lstStyle/>
              <a:p>
                <a:r>
                  <a:rPr lang="en-US">
                    <a:noFill/>
                  </a:rPr>
                  <a:t> </a:t>
                </a:r>
              </a:p>
            </p:txBody>
          </p:sp>
        </mc:Fallback>
      </mc:AlternateContent>
      <p:sp>
        <p:nvSpPr>
          <p:cNvPr id="16" name="Down Arrow 15">
            <a:extLst>
              <a:ext uri="{FF2B5EF4-FFF2-40B4-BE49-F238E27FC236}">
                <a16:creationId xmlns:a16="http://schemas.microsoft.com/office/drawing/2014/main" id="{2F48EA7C-94CF-1F24-308A-54320D2B5C33}"/>
              </a:ext>
            </a:extLst>
          </p:cNvPr>
          <p:cNvSpPr/>
          <p:nvPr/>
        </p:nvSpPr>
        <p:spPr>
          <a:xfrm>
            <a:off x="8158379" y="4009192"/>
            <a:ext cx="234176" cy="44643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479F5F3-BC9E-4E57-83A7-29C4A700BD78}"/>
                  </a:ext>
                </a:extLst>
              </p:cNvPr>
              <p:cNvSpPr txBox="1"/>
              <p:nvPr/>
            </p:nvSpPr>
            <p:spPr>
              <a:xfrm>
                <a:off x="7678500" y="4702750"/>
                <a:ext cx="3066202" cy="470706"/>
              </a:xfrm>
              <a:prstGeom prst="rect">
                <a:avLst/>
              </a:prstGeom>
              <a:noFill/>
            </p:spPr>
            <p:txBody>
              <a:bodyPr wrap="square" rtlCol="0">
                <a:spAutoFit/>
              </a:bodyPr>
              <a:lstStyle/>
              <a:p>
                <a:r>
                  <a:rPr lang="en-US" sz="2400" dirty="0"/>
                  <a:t>Time </a:t>
                </a:r>
                <a14:m>
                  <m:oMath xmlns:m="http://schemas.openxmlformats.org/officeDocument/2006/math">
                    <m:acc>
                      <m:accPr>
                        <m:chr m:val="̃"/>
                        <m:ctrlPr>
                          <a:rPr lang="en-US" sz="2400" i="1" dirty="0" smtClean="0">
                            <a:latin typeface="Cambria Math" panose="02040503050406030204" pitchFamily="18" charset="0"/>
                          </a:rPr>
                        </m:ctrlPr>
                      </m:accPr>
                      <m:e>
                        <m:r>
                          <a:rPr lang="en-US" sz="2400" b="0" i="1" dirty="0" smtClean="0">
                            <a:latin typeface="Cambria Math" panose="02040503050406030204" pitchFamily="18" charset="0"/>
                          </a:rPr>
                          <m:t>𝑂</m:t>
                        </m:r>
                      </m:e>
                    </m:acc>
                    <m:r>
                      <a:rPr lang="en-US" sz="2400" i="1" dirty="0" smtClean="0">
                        <a:latin typeface="Cambria Math" panose="02040503050406030204" pitchFamily="18" charset="0"/>
                      </a:rPr>
                      <m:t>(</m:t>
                    </m:r>
                    <m:r>
                      <a:rPr lang="en-US" sz="2400" i="1" dirty="0" smtClean="0">
                        <a:latin typeface="Cambria Math" panose="02040503050406030204" pitchFamily="18" charset="0"/>
                      </a:rPr>
                      <m:t>𝑇</m:t>
                    </m:r>
                    <m:r>
                      <a:rPr lang="en-US" sz="2400" i="1" dirty="0" smtClean="0">
                        <a:latin typeface="Cambria Math" panose="02040503050406030204" pitchFamily="18" charset="0"/>
                      </a:rPr>
                      <m:t>)</m:t>
                    </m:r>
                  </m:oMath>
                </a14:m>
                <a:endParaRPr lang="en-US" sz="2400" dirty="0"/>
              </a:p>
            </p:txBody>
          </p:sp>
        </mc:Choice>
        <mc:Fallback xmlns="">
          <p:sp>
            <p:nvSpPr>
              <p:cNvPr id="17" name="TextBox 16">
                <a:extLst>
                  <a:ext uri="{FF2B5EF4-FFF2-40B4-BE49-F238E27FC236}">
                    <a16:creationId xmlns:a16="http://schemas.microsoft.com/office/drawing/2014/main" id="{5479F5F3-BC9E-4E57-83A7-29C4A700BD78}"/>
                  </a:ext>
                </a:extLst>
              </p:cNvPr>
              <p:cNvSpPr txBox="1">
                <a:spLocks noRot="1" noChangeAspect="1" noMove="1" noResize="1" noEditPoints="1" noAdjustHandles="1" noChangeArrowheads="1" noChangeShapeType="1" noTextEdit="1"/>
              </p:cNvSpPr>
              <p:nvPr/>
            </p:nvSpPr>
            <p:spPr>
              <a:xfrm>
                <a:off x="7678500" y="4702750"/>
                <a:ext cx="3066202" cy="470706"/>
              </a:xfrm>
              <a:prstGeom prst="rect">
                <a:avLst/>
              </a:prstGeom>
              <a:blipFill>
                <a:blip r:embed="rId6"/>
                <a:stretch>
                  <a:fillRect l="-2881" t="-7895" b="-26316"/>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97C299A9-AD65-CFC7-20E7-FCFC057DA153}"/>
              </a:ext>
            </a:extLst>
          </p:cNvPr>
          <p:cNvSpPr txBox="1"/>
          <p:nvPr/>
        </p:nvSpPr>
        <p:spPr>
          <a:xfrm>
            <a:off x="9457957" y="2515007"/>
            <a:ext cx="2205153" cy="461665"/>
          </a:xfrm>
          <a:prstGeom prst="rect">
            <a:avLst/>
          </a:prstGeom>
          <a:noFill/>
        </p:spPr>
        <p:txBody>
          <a:bodyPr wrap="square">
            <a:spAutoFit/>
          </a:bodyPr>
          <a:lstStyle/>
          <a:p>
            <a:r>
              <a:rPr lang="en-US" sz="2400" dirty="0"/>
              <a:t>[GS89,BCGT13] </a:t>
            </a:r>
          </a:p>
        </p:txBody>
      </p:sp>
      <p:sp>
        <p:nvSpPr>
          <p:cNvPr id="29" name="TextBox 28">
            <a:extLst>
              <a:ext uri="{FF2B5EF4-FFF2-40B4-BE49-F238E27FC236}">
                <a16:creationId xmlns:a16="http://schemas.microsoft.com/office/drawing/2014/main" id="{4ACC19CB-5223-092D-8EEB-79F242F19E46}"/>
              </a:ext>
            </a:extLst>
          </p:cNvPr>
          <p:cNvSpPr txBox="1"/>
          <p:nvPr/>
        </p:nvSpPr>
        <p:spPr>
          <a:xfrm>
            <a:off x="4562899" y="2515007"/>
            <a:ext cx="1140477" cy="461665"/>
          </a:xfrm>
          <a:prstGeom prst="rect">
            <a:avLst/>
          </a:prstGeom>
          <a:noFill/>
        </p:spPr>
        <p:txBody>
          <a:bodyPr wrap="square">
            <a:spAutoFit/>
          </a:bodyPr>
          <a:lstStyle/>
          <a:p>
            <a:r>
              <a:rPr lang="en-US" sz="2400" dirty="0"/>
              <a:t>[CR’73] </a:t>
            </a:r>
          </a:p>
        </p:txBody>
      </p:sp>
    </p:spTree>
    <p:extLst>
      <p:ext uri="{BB962C8B-B14F-4D97-AF65-F5344CB8AC3E}">
        <p14:creationId xmlns:p14="http://schemas.microsoft.com/office/powerpoint/2010/main" val="100499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12" grpId="0"/>
      <p:bldP spid="13" grpId="0" animBg="1"/>
      <p:bldP spid="14" grpId="0"/>
      <p:bldP spid="15" grpId="0"/>
      <p:bldP spid="16" grpId="0" animBg="1"/>
      <p:bldP spid="17" grpId="0"/>
      <p:bldP spid="27"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316E-720B-65E7-F547-D91CDE9E023E}"/>
              </a:ext>
            </a:extLst>
          </p:cNvPr>
          <p:cNvSpPr>
            <a:spLocks noGrp="1"/>
          </p:cNvSpPr>
          <p:nvPr>
            <p:ph type="title"/>
          </p:nvPr>
        </p:nvSpPr>
        <p:spPr>
          <a:xfrm>
            <a:off x="-65254" y="-280096"/>
            <a:ext cx="12192000" cy="1325563"/>
          </a:xfrm>
        </p:spPr>
        <p:txBody>
          <a:bodyPr>
            <a:normAutofit/>
          </a:bodyPr>
          <a:lstStyle/>
          <a:p>
            <a:pPr algn="ctr"/>
            <a:r>
              <a:rPr lang="en-US" sz="3600" dirty="0" err="1"/>
              <a:t>SArg</a:t>
            </a:r>
            <a:r>
              <a:rPr lang="en-US" sz="3600" dirty="0"/>
              <a:t>-RAM Construction</a:t>
            </a:r>
          </a:p>
        </p:txBody>
      </p:sp>
      <p:pic>
        <p:nvPicPr>
          <p:cNvPr id="5" name="Picture 4">
            <a:extLst>
              <a:ext uri="{FF2B5EF4-FFF2-40B4-BE49-F238E27FC236}">
                <a16:creationId xmlns:a16="http://schemas.microsoft.com/office/drawing/2014/main" id="{CE8683E2-0F95-29F0-AA7D-3F1FA3B9A786}"/>
              </a:ext>
            </a:extLst>
          </p:cNvPr>
          <p:cNvPicPr>
            <a:picLocks noChangeAspect="1"/>
          </p:cNvPicPr>
          <p:nvPr/>
        </p:nvPicPr>
        <p:blipFill>
          <a:blip r:embed="rId3"/>
          <a:stretch>
            <a:fillRect/>
          </a:stretch>
        </p:blipFill>
        <p:spPr>
          <a:xfrm>
            <a:off x="94769" y="2128394"/>
            <a:ext cx="856331" cy="1089325"/>
          </a:xfrm>
          <a:prstGeom prst="rect">
            <a:avLst/>
          </a:prstGeom>
        </p:spPr>
      </p:pic>
      <p:pic>
        <p:nvPicPr>
          <p:cNvPr id="7" name="Content Placeholder 5">
            <a:extLst>
              <a:ext uri="{FF2B5EF4-FFF2-40B4-BE49-F238E27FC236}">
                <a16:creationId xmlns:a16="http://schemas.microsoft.com/office/drawing/2014/main" id="{EF2482AE-F912-40D7-44D8-D14A84BE55F7}"/>
              </a:ext>
            </a:extLst>
          </p:cNvPr>
          <p:cNvPicPr>
            <a:picLocks noGrp="1" noChangeAspect="1"/>
          </p:cNvPicPr>
          <p:nvPr>
            <p:ph idx="1"/>
          </p:nvPr>
        </p:nvPicPr>
        <p:blipFill>
          <a:blip r:embed="rId4"/>
          <a:stretch>
            <a:fillRect/>
          </a:stretch>
        </p:blipFill>
        <p:spPr>
          <a:xfrm>
            <a:off x="11125788" y="2153979"/>
            <a:ext cx="896102" cy="1066788"/>
          </a:xfrm>
          <a:prstGeom prst="rect">
            <a:avLst/>
          </a:prstGeom>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0CD8157-D29B-5DB1-5287-544CFFF75445}"/>
                  </a:ext>
                </a:extLst>
              </p:cNvPr>
              <p:cNvSpPr/>
              <p:nvPr/>
            </p:nvSpPr>
            <p:spPr>
              <a:xfrm>
                <a:off x="1250486" y="2131718"/>
                <a:ext cx="2034540" cy="6106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400" dirty="0"/>
                  <a:t>Input: </a:t>
                </a:r>
              </a:p>
              <a:p>
                <a:pPr marL="285750" indent="-285750">
                  <a:buFont typeface="Arial" panose="020B0604020202020204" pitchFamily="34" charset="0"/>
                  <a:buChar char="•"/>
                </a:pPr>
                <a:r>
                  <a:rPr lang="en-US" sz="1400" dirty="0"/>
                  <a:t>Description of </a:t>
                </a:r>
                <a14:m>
                  <m:oMath xmlns:m="http://schemas.openxmlformats.org/officeDocument/2006/math">
                    <m:r>
                      <a:rPr lang="en-US" sz="1400" i="1" dirty="0" smtClean="0">
                        <a:latin typeface="Cambria Math" panose="02040503050406030204" pitchFamily="18" charset="0"/>
                      </a:rPr>
                      <m:t>𝑅</m:t>
                    </m:r>
                  </m:oMath>
                </a14:m>
                <a:endParaRPr lang="en-US" sz="1400" baseline="-25000" dirty="0"/>
              </a:p>
              <a:p>
                <a:pPr marL="285750" indent="-285750">
                  <a:buFont typeface="Arial" panose="020B0604020202020204" pitchFamily="34" charset="0"/>
                  <a:buChar char="•"/>
                </a:pPr>
                <a:r>
                  <a:rPr lang="en-US" sz="1400" dirty="0"/>
                  <a:t>Witness </a:t>
                </a:r>
                <a14:m>
                  <m:oMath xmlns:m="http://schemas.openxmlformats.org/officeDocument/2006/math">
                    <m:r>
                      <a:rPr lang="en-US" sz="1400" i="1" dirty="0" smtClean="0">
                        <a:latin typeface="Cambria Math" panose="02040503050406030204" pitchFamily="18" charset="0"/>
                      </a:rPr>
                      <m:t>𝑤</m:t>
                    </m:r>
                  </m:oMath>
                </a14:m>
                <a:endParaRPr lang="en-US" sz="1400" baseline="-25000" dirty="0"/>
              </a:p>
            </p:txBody>
          </p:sp>
        </mc:Choice>
        <mc:Fallback xmlns="">
          <p:sp>
            <p:nvSpPr>
              <p:cNvPr id="11" name="Rectangle 10">
                <a:extLst>
                  <a:ext uri="{FF2B5EF4-FFF2-40B4-BE49-F238E27FC236}">
                    <a16:creationId xmlns:a16="http://schemas.microsoft.com/office/drawing/2014/main" id="{A0CD8157-D29B-5DB1-5287-544CFFF75445}"/>
                  </a:ext>
                </a:extLst>
              </p:cNvPr>
              <p:cNvSpPr>
                <a:spLocks noRot="1" noChangeAspect="1" noMove="1" noResize="1" noEditPoints="1" noAdjustHandles="1" noChangeArrowheads="1" noChangeShapeType="1" noTextEdit="1"/>
              </p:cNvSpPr>
              <p:nvPr/>
            </p:nvSpPr>
            <p:spPr>
              <a:xfrm>
                <a:off x="1250486" y="2131718"/>
                <a:ext cx="2034540" cy="610672"/>
              </a:xfrm>
              <a:prstGeom prst="rect">
                <a:avLst/>
              </a:prstGeom>
              <a:blipFill>
                <a:blip r:embed="rId5"/>
                <a:stretch>
                  <a:fillRect l="-613" t="-10000" b="-20000"/>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B84EDAEF-B6FE-E07F-D19C-E57600C37E83}"/>
              </a:ext>
            </a:extLst>
          </p:cNvPr>
          <p:cNvSpPr txBox="1"/>
          <p:nvPr/>
        </p:nvSpPr>
        <p:spPr>
          <a:xfrm>
            <a:off x="5320269" y="1172385"/>
            <a:ext cx="1427955" cy="369332"/>
          </a:xfrm>
          <a:prstGeom prst="rect">
            <a:avLst/>
          </a:prstGeom>
          <a:noFill/>
        </p:spPr>
        <p:txBody>
          <a:bodyPr wrap="none" rtlCol="0">
            <a:spAutoFit/>
          </a:bodyPr>
          <a:lstStyle/>
          <a:p>
            <a:r>
              <a:rPr lang="en-US" u="sng" dirty="0"/>
              <a:t>Offline Phase</a:t>
            </a:r>
          </a:p>
        </p:txBody>
      </p:sp>
      <p:graphicFrame>
        <p:nvGraphicFramePr>
          <p:cNvPr id="3" name="Table 3">
            <a:extLst>
              <a:ext uri="{FF2B5EF4-FFF2-40B4-BE49-F238E27FC236}">
                <a16:creationId xmlns:a16="http://schemas.microsoft.com/office/drawing/2014/main" id="{AD2CF975-1D60-9D3E-4292-218C746B2548}"/>
              </a:ext>
            </a:extLst>
          </p:cNvPr>
          <p:cNvGraphicFramePr>
            <a:graphicFrameLocks noGrp="1"/>
          </p:cNvGraphicFramePr>
          <p:nvPr/>
        </p:nvGraphicFramePr>
        <p:xfrm>
          <a:off x="674572" y="769320"/>
          <a:ext cx="3423512" cy="365760"/>
        </p:xfrm>
        <a:graphic>
          <a:graphicData uri="http://schemas.openxmlformats.org/drawingml/2006/table">
            <a:tbl>
              <a:tblPr firstRow="1" bandRow="1">
                <a:tableStyleId>{5940675A-B579-460E-94D1-54222C63F5DA}</a:tableStyleId>
              </a:tblPr>
              <a:tblGrid>
                <a:gridCol w="427939">
                  <a:extLst>
                    <a:ext uri="{9D8B030D-6E8A-4147-A177-3AD203B41FA5}">
                      <a16:colId xmlns:a16="http://schemas.microsoft.com/office/drawing/2014/main" val="4188538176"/>
                    </a:ext>
                  </a:extLst>
                </a:gridCol>
                <a:gridCol w="427939">
                  <a:extLst>
                    <a:ext uri="{9D8B030D-6E8A-4147-A177-3AD203B41FA5}">
                      <a16:colId xmlns:a16="http://schemas.microsoft.com/office/drawing/2014/main" val="2247556986"/>
                    </a:ext>
                  </a:extLst>
                </a:gridCol>
                <a:gridCol w="427939">
                  <a:extLst>
                    <a:ext uri="{9D8B030D-6E8A-4147-A177-3AD203B41FA5}">
                      <a16:colId xmlns:a16="http://schemas.microsoft.com/office/drawing/2014/main" val="163824333"/>
                    </a:ext>
                  </a:extLst>
                </a:gridCol>
                <a:gridCol w="427939">
                  <a:extLst>
                    <a:ext uri="{9D8B030D-6E8A-4147-A177-3AD203B41FA5}">
                      <a16:colId xmlns:a16="http://schemas.microsoft.com/office/drawing/2014/main" val="2026762720"/>
                    </a:ext>
                  </a:extLst>
                </a:gridCol>
                <a:gridCol w="427939">
                  <a:extLst>
                    <a:ext uri="{9D8B030D-6E8A-4147-A177-3AD203B41FA5}">
                      <a16:colId xmlns:a16="http://schemas.microsoft.com/office/drawing/2014/main" val="2018504598"/>
                    </a:ext>
                  </a:extLst>
                </a:gridCol>
                <a:gridCol w="427939">
                  <a:extLst>
                    <a:ext uri="{9D8B030D-6E8A-4147-A177-3AD203B41FA5}">
                      <a16:colId xmlns:a16="http://schemas.microsoft.com/office/drawing/2014/main" val="2437554404"/>
                    </a:ext>
                  </a:extLst>
                </a:gridCol>
                <a:gridCol w="427939">
                  <a:extLst>
                    <a:ext uri="{9D8B030D-6E8A-4147-A177-3AD203B41FA5}">
                      <a16:colId xmlns:a16="http://schemas.microsoft.com/office/drawing/2014/main" val="3054614016"/>
                    </a:ext>
                  </a:extLst>
                </a:gridCol>
                <a:gridCol w="427939">
                  <a:extLst>
                    <a:ext uri="{9D8B030D-6E8A-4147-A177-3AD203B41FA5}">
                      <a16:colId xmlns:a16="http://schemas.microsoft.com/office/drawing/2014/main" val="2036361916"/>
                    </a:ext>
                  </a:extLst>
                </a:gridCol>
              </a:tblGrid>
              <a:tr h="214565">
                <a:tc>
                  <a:txBody>
                    <a:bodyPr/>
                    <a:lstStyle/>
                    <a:p>
                      <a:endParaRPr lang="en-US" dirty="0"/>
                    </a:p>
                  </a:txBody>
                  <a:tcPr>
                    <a:solidFill>
                      <a:schemeClr val="accent5"/>
                    </a:solidFill>
                  </a:tcPr>
                </a:tc>
                <a:tc>
                  <a:txBody>
                    <a:bodyPr/>
                    <a:lstStyle/>
                    <a:p>
                      <a:endParaRPr lang="en-US" dirty="0"/>
                    </a:p>
                  </a:txBody>
                  <a:tcPr>
                    <a:solidFill>
                      <a:schemeClr val="accent5"/>
                    </a:solidFill>
                  </a:tcPr>
                </a:tc>
                <a:tc>
                  <a:txBody>
                    <a:bodyPr/>
                    <a:lstStyle/>
                    <a:p>
                      <a:endParaRPr lang="en-US"/>
                    </a:p>
                  </a:txBody>
                  <a:tcPr>
                    <a:solidFill>
                      <a:schemeClr val="accent5"/>
                    </a:solidFill>
                  </a:tcPr>
                </a:tc>
                <a:tc>
                  <a:txBody>
                    <a:bodyPr/>
                    <a:lstStyle/>
                    <a:p>
                      <a:endParaRPr lang="en-US" dirty="0"/>
                    </a:p>
                  </a:txBody>
                  <a:tcPr>
                    <a:solidFill>
                      <a:schemeClr val="accent5"/>
                    </a:solidFill>
                  </a:tcPr>
                </a:tc>
                <a:tc>
                  <a:txBody>
                    <a:bodyPr/>
                    <a:lstStyle/>
                    <a:p>
                      <a:endParaRPr lang="en-US"/>
                    </a:p>
                  </a:txBody>
                  <a:tcPr>
                    <a:solidFill>
                      <a:schemeClr val="accent5"/>
                    </a:solidFill>
                  </a:tcPr>
                </a:tc>
                <a:tc>
                  <a:txBody>
                    <a:bodyPr/>
                    <a:lstStyle/>
                    <a:p>
                      <a:endParaRPr lang="en-US"/>
                    </a:p>
                  </a:txBody>
                  <a:tcPr>
                    <a:solidFill>
                      <a:schemeClr val="accent5"/>
                    </a:solidFill>
                  </a:tcPr>
                </a:tc>
                <a:tc>
                  <a:txBody>
                    <a:bodyPr/>
                    <a:lstStyle/>
                    <a:p>
                      <a:endParaRPr lang="en-US" dirty="0"/>
                    </a:p>
                  </a:txBody>
                  <a:tcPr>
                    <a:solidFill>
                      <a:schemeClr val="accent5"/>
                    </a:solidFill>
                  </a:tcPr>
                </a:tc>
                <a:tc>
                  <a:txBody>
                    <a:bodyPr/>
                    <a:lstStyle/>
                    <a:p>
                      <a:endParaRPr lang="en-US" dirty="0"/>
                    </a:p>
                  </a:txBody>
                  <a:tcPr>
                    <a:solidFill>
                      <a:schemeClr val="accent5"/>
                    </a:solidFill>
                  </a:tcPr>
                </a:tc>
                <a:extLst>
                  <a:ext uri="{0D108BD9-81ED-4DB2-BD59-A6C34878D82A}">
                    <a16:rowId xmlns:a16="http://schemas.microsoft.com/office/drawing/2014/main" val="1366198390"/>
                  </a:ext>
                </a:extLst>
              </a:tr>
            </a:tbl>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1F685FD-FA22-6AE3-3984-873ACFF02622}"/>
                  </a:ext>
                </a:extLst>
              </p:cNvPr>
              <p:cNvSpPr txBox="1"/>
              <p:nvPr/>
            </p:nvSpPr>
            <p:spPr>
              <a:xfrm>
                <a:off x="1663045" y="379102"/>
                <a:ext cx="1028615" cy="338554"/>
              </a:xfrm>
              <a:prstGeom prst="rect">
                <a:avLst/>
              </a:prstGeom>
              <a:noFill/>
            </p:spPr>
            <p:txBody>
              <a:bodyPr wrap="none" rtlCol="0">
                <a:spAutoFit/>
              </a:bodyPr>
              <a:lstStyle/>
              <a:p>
                <a:r>
                  <a:rPr lang="en-US" sz="1400" dirty="0"/>
                  <a:t>Database</a:t>
                </a:r>
                <a:r>
                  <a:rPr lang="en-US" sz="1600" dirty="0"/>
                  <a:t> </a:t>
                </a:r>
                <a14:m>
                  <m:oMath xmlns:m="http://schemas.openxmlformats.org/officeDocument/2006/math">
                    <m:r>
                      <a:rPr lang="en-US" sz="1600" i="1" dirty="0" smtClean="0">
                        <a:latin typeface="Cambria Math" panose="02040503050406030204" pitchFamily="18" charset="0"/>
                      </a:rPr>
                      <m:t>𝑥</m:t>
                    </m:r>
                  </m:oMath>
                </a14:m>
                <a:endParaRPr lang="en-US" sz="1600" dirty="0"/>
              </a:p>
            </p:txBody>
          </p:sp>
        </mc:Choice>
        <mc:Fallback xmlns="">
          <p:sp>
            <p:nvSpPr>
              <p:cNvPr id="4" name="TextBox 3">
                <a:extLst>
                  <a:ext uri="{FF2B5EF4-FFF2-40B4-BE49-F238E27FC236}">
                    <a16:creationId xmlns:a16="http://schemas.microsoft.com/office/drawing/2014/main" id="{21F685FD-FA22-6AE3-3984-873ACFF02622}"/>
                  </a:ext>
                </a:extLst>
              </p:cNvPr>
              <p:cNvSpPr txBox="1">
                <a:spLocks noRot="1" noChangeAspect="1" noMove="1" noResize="1" noEditPoints="1" noAdjustHandles="1" noChangeArrowheads="1" noChangeShapeType="1" noTextEdit="1"/>
              </p:cNvSpPr>
              <p:nvPr/>
            </p:nvSpPr>
            <p:spPr>
              <a:xfrm>
                <a:off x="1663045" y="379102"/>
                <a:ext cx="1028615" cy="338554"/>
              </a:xfrm>
              <a:prstGeom prst="rect">
                <a:avLst/>
              </a:prstGeom>
              <a:blipFill>
                <a:blip r:embed="rId6"/>
                <a:stretch>
                  <a:fillRect l="-2439"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A70053F-C578-7156-E7D3-5E907E1A06C0}"/>
                  </a:ext>
                </a:extLst>
              </p:cNvPr>
              <p:cNvSpPr txBox="1"/>
              <p:nvPr/>
            </p:nvSpPr>
            <p:spPr>
              <a:xfrm>
                <a:off x="5461654" y="1594214"/>
                <a:ext cx="1135159" cy="338554"/>
              </a:xfrm>
              <a:prstGeom prst="rect">
                <a:avLst/>
              </a:prstGeom>
              <a:solidFill>
                <a:schemeClr val="accent6">
                  <a:lumMod val="60000"/>
                  <a:lumOff val="40000"/>
                </a:schemeClr>
              </a:solidFill>
              <a:ln>
                <a:solidFill>
                  <a:schemeClr val="dk1"/>
                </a:solidFill>
              </a:ln>
            </p:spPr>
            <p:txBody>
              <a:bodyPr wrap="square" rtlCol="0">
                <a:spAutoFit/>
              </a:bodyPr>
              <a:lstStyle/>
              <a:p>
                <a:r>
                  <a:rPr lang="en-US" sz="1600" dirty="0"/>
                  <a:t>Commit(</a:t>
                </a:r>
                <a14:m>
                  <m:oMath xmlns:m="http://schemas.openxmlformats.org/officeDocument/2006/math">
                    <m:r>
                      <a:rPr lang="en-US" sz="1600" b="0" i="1" dirty="0" smtClean="0">
                        <a:latin typeface="Cambria Math" panose="02040503050406030204" pitchFamily="18" charset="0"/>
                      </a:rPr>
                      <m:t>𝑋</m:t>
                    </m:r>
                    <m:r>
                      <a:rPr lang="en-US" sz="1600" b="0" i="1" dirty="0" smtClean="0">
                        <a:latin typeface="Cambria Math" panose="02040503050406030204" pitchFamily="18" charset="0"/>
                      </a:rPr>
                      <m:t>)</m:t>
                    </m:r>
                  </m:oMath>
                </a14:m>
                <a:endParaRPr lang="en-US" sz="1600" dirty="0"/>
              </a:p>
            </p:txBody>
          </p:sp>
        </mc:Choice>
        <mc:Fallback xmlns="">
          <p:sp>
            <p:nvSpPr>
              <p:cNvPr id="6" name="TextBox 5">
                <a:extLst>
                  <a:ext uri="{FF2B5EF4-FFF2-40B4-BE49-F238E27FC236}">
                    <a16:creationId xmlns:a16="http://schemas.microsoft.com/office/drawing/2014/main" id="{AA70053F-C578-7156-E7D3-5E907E1A06C0}"/>
                  </a:ext>
                </a:extLst>
              </p:cNvPr>
              <p:cNvSpPr txBox="1">
                <a:spLocks noRot="1" noChangeAspect="1" noMove="1" noResize="1" noEditPoints="1" noAdjustHandles="1" noChangeArrowheads="1" noChangeShapeType="1" noTextEdit="1"/>
              </p:cNvSpPr>
              <p:nvPr/>
            </p:nvSpPr>
            <p:spPr>
              <a:xfrm>
                <a:off x="5461654" y="1594214"/>
                <a:ext cx="1135159" cy="338554"/>
              </a:xfrm>
              <a:prstGeom prst="rect">
                <a:avLst/>
              </a:prstGeom>
              <a:blipFill>
                <a:blip r:embed="rId7"/>
                <a:stretch>
                  <a:fillRect l="-2198" t="-3571" b="-17857"/>
                </a:stretch>
              </a:blipFill>
              <a:ln>
                <a:solidFill>
                  <a:schemeClr val="dk1"/>
                </a:solidFill>
              </a:ln>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93659B81-AEBF-2BEA-394D-3EE8C1D0AF4A}"/>
              </a:ext>
            </a:extLst>
          </p:cNvPr>
          <p:cNvCxnSpPr/>
          <p:nvPr/>
        </p:nvCxnSpPr>
        <p:spPr>
          <a:xfrm>
            <a:off x="4704464" y="2063573"/>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36A552AD-3AB0-5DB0-0F94-9E53895B713B}"/>
              </a:ext>
            </a:extLst>
          </p:cNvPr>
          <p:cNvSpPr txBox="1"/>
          <p:nvPr/>
        </p:nvSpPr>
        <p:spPr>
          <a:xfrm>
            <a:off x="5390516" y="2230042"/>
            <a:ext cx="1410964" cy="369332"/>
          </a:xfrm>
          <a:prstGeom prst="rect">
            <a:avLst/>
          </a:prstGeom>
          <a:noFill/>
        </p:spPr>
        <p:txBody>
          <a:bodyPr wrap="none" rtlCol="0">
            <a:spAutoFit/>
          </a:bodyPr>
          <a:lstStyle/>
          <a:p>
            <a:r>
              <a:rPr lang="en-US" u="sng" dirty="0"/>
              <a:t>Online Phase</a:t>
            </a:r>
          </a:p>
        </p:txBody>
      </p:sp>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04EDD9F2-CFA0-D3B9-944D-E2A8E4D6945E}"/>
                  </a:ext>
                </a:extLst>
              </p:cNvPr>
              <p:cNvSpPr/>
              <p:nvPr/>
            </p:nvSpPr>
            <p:spPr>
              <a:xfrm>
                <a:off x="1066212" y="2854212"/>
                <a:ext cx="2640230" cy="380144"/>
              </a:xfrm>
              <a:prstGeom prst="roundRect">
                <a:avLst/>
              </a:prstGeom>
              <a:solidFill>
                <a:schemeClr val="accent1">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400" dirty="0"/>
                  <a:t>Instance </a:t>
                </a:r>
                <a14:m>
                  <m:oMath xmlns:m="http://schemas.openxmlformats.org/officeDocument/2006/math">
                    <m:r>
                      <a:rPr lang="en-US" sz="1400" i="1" dirty="0" smtClean="0">
                        <a:latin typeface="Cambria Math" panose="02040503050406030204" pitchFamily="18" charset="0"/>
                      </a:rPr>
                      <m:t>𝑖</m:t>
                    </m:r>
                  </m:oMath>
                </a14:m>
                <a:r>
                  <a:rPr lang="en-US" sz="1400" dirty="0"/>
                  <a:t>: RAM NP Relation </a:t>
                </a:r>
                <a14:m>
                  <m:oMath xmlns:m="http://schemas.openxmlformats.org/officeDocument/2006/math">
                    <m:r>
                      <a:rPr lang="en-US" sz="1400" i="1" dirty="0" smtClean="0">
                        <a:latin typeface="Cambria Math" panose="02040503050406030204" pitchFamily="18" charset="0"/>
                      </a:rPr>
                      <m:t>𝑅</m:t>
                    </m:r>
                  </m:oMath>
                </a14:m>
                <a:endParaRPr lang="en-US" sz="1400" baseline="-25000" dirty="0"/>
              </a:p>
            </p:txBody>
          </p:sp>
        </mc:Choice>
        <mc:Fallback xmlns="">
          <p:sp>
            <p:nvSpPr>
              <p:cNvPr id="17" name="Rounded Rectangle 16">
                <a:extLst>
                  <a:ext uri="{FF2B5EF4-FFF2-40B4-BE49-F238E27FC236}">
                    <a16:creationId xmlns:a16="http://schemas.microsoft.com/office/drawing/2014/main" id="{04EDD9F2-CFA0-D3B9-944D-E2A8E4D6945E}"/>
                  </a:ext>
                </a:extLst>
              </p:cNvPr>
              <p:cNvSpPr>
                <a:spLocks noRot="1" noChangeAspect="1" noMove="1" noResize="1" noEditPoints="1" noAdjustHandles="1" noChangeArrowheads="1" noChangeShapeType="1" noTextEdit="1"/>
              </p:cNvSpPr>
              <p:nvPr/>
            </p:nvSpPr>
            <p:spPr>
              <a:xfrm>
                <a:off x="1066212" y="2854212"/>
                <a:ext cx="2640230" cy="380144"/>
              </a:xfrm>
              <a:prstGeom prst="roundRect">
                <a:avLst/>
              </a:prstGeom>
              <a:blipFill>
                <a:blip r:embed="rId8"/>
                <a:stretch>
                  <a:fillRect b="-6250"/>
                </a:stretch>
              </a:blipFill>
            </p:spPr>
            <p:txBody>
              <a:bodyPr/>
              <a:lstStyle/>
              <a:p>
                <a:r>
                  <a:rPr lang="en-US">
                    <a:noFill/>
                  </a:rPr>
                  <a:t> </a:t>
                </a:r>
              </a:p>
            </p:txBody>
          </p:sp>
        </mc:Fallback>
      </mc:AlternateContent>
      <p:sp>
        <p:nvSpPr>
          <p:cNvPr id="42" name="Right Brace 41">
            <a:extLst>
              <a:ext uri="{FF2B5EF4-FFF2-40B4-BE49-F238E27FC236}">
                <a16:creationId xmlns:a16="http://schemas.microsoft.com/office/drawing/2014/main" id="{F4B1FB2A-4D78-8773-26D8-7C5C7193C130}"/>
              </a:ext>
            </a:extLst>
          </p:cNvPr>
          <p:cNvSpPr/>
          <p:nvPr/>
        </p:nvSpPr>
        <p:spPr>
          <a:xfrm rot="16200000">
            <a:off x="2342346" y="-1020682"/>
            <a:ext cx="87962" cy="3423514"/>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6EC931C-7F98-6CDD-845C-EE863B9E2D32}"/>
                  </a:ext>
                </a:extLst>
              </p:cNvPr>
              <p:cNvSpPr txBox="1"/>
              <p:nvPr/>
            </p:nvSpPr>
            <p:spPr>
              <a:xfrm>
                <a:off x="2546682" y="402308"/>
                <a:ext cx="738344" cy="307777"/>
              </a:xfrm>
              <a:prstGeom prst="rect">
                <a:avLst/>
              </a:prstGeom>
              <a:noFill/>
            </p:spPr>
            <p:txBody>
              <a:bodyPr wrap="none" rtlCol="0">
                <a:spAutoFit/>
              </a:bodyPr>
              <a:lstStyle/>
              <a:p>
                <a:r>
                  <a:rPr lang="en-US" sz="1400" dirty="0"/>
                  <a:t>(Size </a:t>
                </a:r>
                <a14:m>
                  <m:oMath xmlns:m="http://schemas.openxmlformats.org/officeDocument/2006/math">
                    <m:r>
                      <a:rPr lang="en-US" sz="1400" i="1" dirty="0" smtClean="0">
                        <a:latin typeface="Cambria Math" panose="02040503050406030204" pitchFamily="18" charset="0"/>
                      </a:rPr>
                      <m:t>𝑛</m:t>
                    </m:r>
                    <m:r>
                      <a:rPr lang="en-US" sz="1400" b="0" i="1" dirty="0" smtClean="0">
                        <a:latin typeface="Cambria Math" panose="02040503050406030204" pitchFamily="18" charset="0"/>
                      </a:rPr>
                      <m:t>)</m:t>
                    </m:r>
                  </m:oMath>
                </a14:m>
                <a:endParaRPr lang="en-US" sz="1400" dirty="0"/>
              </a:p>
            </p:txBody>
          </p:sp>
        </mc:Choice>
        <mc:Fallback xmlns="">
          <p:sp>
            <p:nvSpPr>
              <p:cNvPr id="43" name="TextBox 42">
                <a:extLst>
                  <a:ext uri="{FF2B5EF4-FFF2-40B4-BE49-F238E27FC236}">
                    <a16:creationId xmlns:a16="http://schemas.microsoft.com/office/drawing/2014/main" id="{56EC931C-7F98-6CDD-845C-EE863B9E2D32}"/>
                  </a:ext>
                </a:extLst>
              </p:cNvPr>
              <p:cNvSpPr txBox="1">
                <a:spLocks noRot="1" noChangeAspect="1" noMove="1" noResize="1" noEditPoints="1" noAdjustHandles="1" noChangeArrowheads="1" noChangeShapeType="1" noTextEdit="1"/>
              </p:cNvSpPr>
              <p:nvPr/>
            </p:nvSpPr>
            <p:spPr>
              <a:xfrm>
                <a:off x="2546682" y="402308"/>
                <a:ext cx="738344" cy="307777"/>
              </a:xfrm>
              <a:prstGeom prst="rect">
                <a:avLst/>
              </a:prstGeom>
              <a:blipFill>
                <a:blip r:embed="rId9"/>
                <a:stretch>
                  <a:fillRect l="-1695" t="-4000" b="-20000"/>
                </a:stretch>
              </a:blipFill>
            </p:spPr>
            <p:txBody>
              <a:bodyPr/>
              <a:lstStyle/>
              <a:p>
                <a:r>
                  <a:rPr lang="en-US">
                    <a:noFill/>
                  </a:rPr>
                  <a:t> </a:t>
                </a:r>
              </a:p>
            </p:txBody>
          </p:sp>
        </mc:Fallback>
      </mc:AlternateContent>
      <p:graphicFrame>
        <p:nvGraphicFramePr>
          <p:cNvPr id="8" name="Table 3">
            <a:extLst>
              <a:ext uri="{FF2B5EF4-FFF2-40B4-BE49-F238E27FC236}">
                <a16:creationId xmlns:a16="http://schemas.microsoft.com/office/drawing/2014/main" id="{8713B9F2-E8E9-2863-EB39-F2BF46289FE3}"/>
              </a:ext>
            </a:extLst>
          </p:cNvPr>
          <p:cNvGraphicFramePr>
            <a:graphicFrameLocks noGrp="1"/>
          </p:cNvGraphicFramePr>
          <p:nvPr/>
        </p:nvGraphicFramePr>
        <p:xfrm>
          <a:off x="210225" y="1686280"/>
          <a:ext cx="4279390" cy="365760"/>
        </p:xfrm>
        <a:graphic>
          <a:graphicData uri="http://schemas.openxmlformats.org/drawingml/2006/table">
            <a:tbl>
              <a:tblPr firstRow="1" bandRow="1">
                <a:tableStyleId>{5940675A-B579-460E-94D1-54222C63F5DA}</a:tableStyleId>
              </a:tblPr>
              <a:tblGrid>
                <a:gridCol w="427939">
                  <a:extLst>
                    <a:ext uri="{9D8B030D-6E8A-4147-A177-3AD203B41FA5}">
                      <a16:colId xmlns:a16="http://schemas.microsoft.com/office/drawing/2014/main" val="4188538176"/>
                    </a:ext>
                  </a:extLst>
                </a:gridCol>
                <a:gridCol w="427939">
                  <a:extLst>
                    <a:ext uri="{9D8B030D-6E8A-4147-A177-3AD203B41FA5}">
                      <a16:colId xmlns:a16="http://schemas.microsoft.com/office/drawing/2014/main" val="2247556986"/>
                    </a:ext>
                  </a:extLst>
                </a:gridCol>
                <a:gridCol w="427939">
                  <a:extLst>
                    <a:ext uri="{9D8B030D-6E8A-4147-A177-3AD203B41FA5}">
                      <a16:colId xmlns:a16="http://schemas.microsoft.com/office/drawing/2014/main" val="163824333"/>
                    </a:ext>
                  </a:extLst>
                </a:gridCol>
                <a:gridCol w="427939">
                  <a:extLst>
                    <a:ext uri="{9D8B030D-6E8A-4147-A177-3AD203B41FA5}">
                      <a16:colId xmlns:a16="http://schemas.microsoft.com/office/drawing/2014/main" val="2026762720"/>
                    </a:ext>
                  </a:extLst>
                </a:gridCol>
                <a:gridCol w="427939">
                  <a:extLst>
                    <a:ext uri="{9D8B030D-6E8A-4147-A177-3AD203B41FA5}">
                      <a16:colId xmlns:a16="http://schemas.microsoft.com/office/drawing/2014/main" val="2018504598"/>
                    </a:ext>
                  </a:extLst>
                </a:gridCol>
                <a:gridCol w="427939">
                  <a:extLst>
                    <a:ext uri="{9D8B030D-6E8A-4147-A177-3AD203B41FA5}">
                      <a16:colId xmlns:a16="http://schemas.microsoft.com/office/drawing/2014/main" val="2437554404"/>
                    </a:ext>
                  </a:extLst>
                </a:gridCol>
                <a:gridCol w="427939">
                  <a:extLst>
                    <a:ext uri="{9D8B030D-6E8A-4147-A177-3AD203B41FA5}">
                      <a16:colId xmlns:a16="http://schemas.microsoft.com/office/drawing/2014/main" val="3054614016"/>
                    </a:ext>
                  </a:extLst>
                </a:gridCol>
                <a:gridCol w="427939">
                  <a:extLst>
                    <a:ext uri="{9D8B030D-6E8A-4147-A177-3AD203B41FA5}">
                      <a16:colId xmlns:a16="http://schemas.microsoft.com/office/drawing/2014/main" val="879078994"/>
                    </a:ext>
                  </a:extLst>
                </a:gridCol>
                <a:gridCol w="427939">
                  <a:extLst>
                    <a:ext uri="{9D8B030D-6E8A-4147-A177-3AD203B41FA5}">
                      <a16:colId xmlns:a16="http://schemas.microsoft.com/office/drawing/2014/main" val="2199538979"/>
                    </a:ext>
                  </a:extLst>
                </a:gridCol>
                <a:gridCol w="427939">
                  <a:extLst>
                    <a:ext uri="{9D8B030D-6E8A-4147-A177-3AD203B41FA5}">
                      <a16:colId xmlns:a16="http://schemas.microsoft.com/office/drawing/2014/main" val="2036361916"/>
                    </a:ext>
                  </a:extLst>
                </a:gridCol>
              </a:tblGrid>
              <a:tr h="214565">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extLst>
                  <a:ext uri="{0D108BD9-81ED-4DB2-BD59-A6C34878D82A}">
                    <a16:rowId xmlns:a16="http://schemas.microsoft.com/office/drawing/2014/main" val="1366198390"/>
                  </a:ext>
                </a:extLst>
              </a:tr>
            </a:tbl>
          </a:graphicData>
        </a:graphic>
      </p:graphicFrame>
      <p:cxnSp>
        <p:nvCxnSpPr>
          <p:cNvPr id="12" name="Straight Arrow Connector 11">
            <a:extLst>
              <a:ext uri="{FF2B5EF4-FFF2-40B4-BE49-F238E27FC236}">
                <a16:creationId xmlns:a16="http://schemas.microsoft.com/office/drawing/2014/main" id="{4641D23B-AC4F-1692-939B-EBD2BEDC3638}"/>
              </a:ext>
            </a:extLst>
          </p:cNvPr>
          <p:cNvCxnSpPr>
            <a:cxnSpLocks/>
          </p:cNvCxnSpPr>
          <p:nvPr/>
        </p:nvCxnSpPr>
        <p:spPr>
          <a:xfrm>
            <a:off x="2386327" y="1105479"/>
            <a:ext cx="0" cy="2328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ight Brace 18">
            <a:extLst>
              <a:ext uri="{FF2B5EF4-FFF2-40B4-BE49-F238E27FC236}">
                <a16:creationId xmlns:a16="http://schemas.microsoft.com/office/drawing/2014/main" id="{943D561F-F275-ED53-4C11-158C2EA0E427}"/>
              </a:ext>
            </a:extLst>
          </p:cNvPr>
          <p:cNvSpPr/>
          <p:nvPr/>
        </p:nvSpPr>
        <p:spPr>
          <a:xfrm rot="16200000">
            <a:off x="2281471" y="-547660"/>
            <a:ext cx="136901" cy="4279387"/>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E189375-D19E-F108-E654-3973C18F5779}"/>
                  </a:ext>
                </a:extLst>
              </p:cNvPr>
              <p:cNvSpPr txBox="1"/>
              <p:nvPr/>
            </p:nvSpPr>
            <p:spPr>
              <a:xfrm>
                <a:off x="1759155" y="1253364"/>
                <a:ext cx="1017202" cy="338554"/>
              </a:xfrm>
              <a:prstGeom prst="rect">
                <a:avLst/>
              </a:prstGeom>
              <a:noFill/>
            </p:spPr>
            <p:txBody>
              <a:bodyPr wrap="none" rtlCol="0">
                <a:spAutoFit/>
              </a:bodyPr>
              <a:lstStyle/>
              <a:p>
                <a14:m>
                  <m:oMath xmlns:m="http://schemas.openxmlformats.org/officeDocument/2006/math">
                    <m:r>
                      <a:rPr lang="en-US" sz="1600" b="0" i="1" dirty="0" smtClean="0">
                        <a:latin typeface="Cambria Math" panose="02040503050406030204" pitchFamily="18" charset="0"/>
                      </a:rPr>
                      <m:t>𝑋</m:t>
                    </m:r>
                  </m:oMath>
                </a14:m>
                <a:r>
                  <a:rPr lang="en-US" sz="1600" dirty="0"/>
                  <a:t> (Size </a:t>
                </a:r>
                <a14:m>
                  <m:oMath xmlns:m="http://schemas.openxmlformats.org/officeDocument/2006/math">
                    <m:r>
                      <a:rPr lang="en-US" sz="1600" i="1" dirty="0" smtClean="0">
                        <a:latin typeface="Cambria Math" panose="02040503050406030204" pitchFamily="18" charset="0"/>
                      </a:rPr>
                      <m:t>𝑁</m:t>
                    </m:r>
                  </m:oMath>
                </a14:m>
                <a:r>
                  <a:rPr lang="en-US" sz="1600" dirty="0"/>
                  <a:t>)</a:t>
                </a:r>
              </a:p>
            </p:txBody>
          </p:sp>
        </mc:Choice>
        <mc:Fallback xmlns="">
          <p:sp>
            <p:nvSpPr>
              <p:cNvPr id="23" name="TextBox 22">
                <a:extLst>
                  <a:ext uri="{FF2B5EF4-FFF2-40B4-BE49-F238E27FC236}">
                    <a16:creationId xmlns:a16="http://schemas.microsoft.com/office/drawing/2014/main" id="{CE189375-D19E-F108-E654-3973C18F5779}"/>
                  </a:ext>
                </a:extLst>
              </p:cNvPr>
              <p:cNvSpPr txBox="1">
                <a:spLocks noRot="1" noChangeAspect="1" noMove="1" noResize="1" noEditPoints="1" noAdjustHandles="1" noChangeArrowheads="1" noChangeShapeType="1" noTextEdit="1"/>
              </p:cNvSpPr>
              <p:nvPr/>
            </p:nvSpPr>
            <p:spPr>
              <a:xfrm>
                <a:off x="1759155" y="1253364"/>
                <a:ext cx="1017202" cy="338554"/>
              </a:xfrm>
              <a:prstGeom prst="rect">
                <a:avLst/>
              </a:prstGeom>
              <a:blipFill>
                <a:blip r:embed="rId10"/>
                <a:stretch>
                  <a:fillRect t="-3571" r="-2469" b="-21429"/>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EA9A9F57-B51E-F5ED-F093-6281EE3BCC8D}"/>
              </a:ext>
            </a:extLst>
          </p:cNvPr>
          <p:cNvSpPr txBox="1"/>
          <p:nvPr/>
        </p:nvSpPr>
        <p:spPr>
          <a:xfrm>
            <a:off x="2395734" y="1093288"/>
            <a:ext cx="818173" cy="307777"/>
          </a:xfrm>
          <a:prstGeom prst="rect">
            <a:avLst/>
          </a:prstGeom>
          <a:noFill/>
        </p:spPr>
        <p:txBody>
          <a:bodyPr wrap="none" rtlCol="0">
            <a:spAutoFit/>
          </a:bodyPr>
          <a:lstStyle/>
          <a:p>
            <a:r>
              <a:rPr lang="en-US" sz="1400" dirty="0" err="1"/>
              <a:t>Proj</a:t>
            </a:r>
            <a:r>
              <a:rPr lang="en-US" sz="1400" dirty="0"/>
              <a:t>. Enc</a:t>
            </a:r>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C1557B21-BB9D-41A2-6FE4-A5F1DB055AE0}"/>
                  </a:ext>
                </a:extLst>
              </p:cNvPr>
              <p:cNvSpPr/>
              <p:nvPr/>
            </p:nvSpPr>
            <p:spPr>
              <a:xfrm>
                <a:off x="8906974" y="2131718"/>
                <a:ext cx="2034540" cy="6106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400" dirty="0"/>
                  <a:t>Input: </a:t>
                </a:r>
              </a:p>
              <a:p>
                <a:pPr marL="285750" indent="-285750">
                  <a:buFont typeface="Arial" panose="020B0604020202020204" pitchFamily="34" charset="0"/>
                  <a:buChar char="•"/>
                </a:pPr>
                <a:r>
                  <a:rPr lang="en-US" sz="1400" dirty="0"/>
                  <a:t>Description of </a:t>
                </a:r>
                <a14:m>
                  <m:oMath xmlns:m="http://schemas.openxmlformats.org/officeDocument/2006/math">
                    <m:r>
                      <a:rPr lang="en-US" sz="1400" i="1" dirty="0" smtClean="0">
                        <a:latin typeface="Cambria Math" panose="02040503050406030204" pitchFamily="18" charset="0"/>
                      </a:rPr>
                      <m:t>𝑅</m:t>
                    </m:r>
                  </m:oMath>
                </a14:m>
                <a:endParaRPr lang="en-US" sz="1400" baseline="-25000" dirty="0"/>
              </a:p>
            </p:txBody>
          </p:sp>
        </mc:Choice>
        <mc:Fallback xmlns="">
          <p:sp>
            <p:nvSpPr>
              <p:cNvPr id="35" name="Rectangle 34">
                <a:extLst>
                  <a:ext uri="{FF2B5EF4-FFF2-40B4-BE49-F238E27FC236}">
                    <a16:creationId xmlns:a16="http://schemas.microsoft.com/office/drawing/2014/main" id="{C1557B21-BB9D-41A2-6FE4-A5F1DB055AE0}"/>
                  </a:ext>
                </a:extLst>
              </p:cNvPr>
              <p:cNvSpPr>
                <a:spLocks noRot="1" noChangeAspect="1" noMove="1" noResize="1" noEditPoints="1" noAdjustHandles="1" noChangeArrowheads="1" noChangeShapeType="1" noTextEdit="1"/>
              </p:cNvSpPr>
              <p:nvPr/>
            </p:nvSpPr>
            <p:spPr>
              <a:xfrm>
                <a:off x="8906974" y="2131718"/>
                <a:ext cx="2034540" cy="610672"/>
              </a:xfrm>
              <a:prstGeom prst="rect">
                <a:avLst/>
              </a:prstGeom>
              <a:blipFill>
                <a:blip r:embed="rId11"/>
                <a:stretch>
                  <a:fillRect l="-613" b="-2000"/>
                </a:stretch>
              </a:blipFill>
            </p:spPr>
            <p:txBody>
              <a:bodyPr/>
              <a:lstStyle/>
              <a:p>
                <a:r>
                  <a:rPr lang="en-US">
                    <a:noFill/>
                  </a:rPr>
                  <a:t> </a:t>
                </a:r>
              </a:p>
            </p:txBody>
          </p:sp>
        </mc:Fallback>
      </mc:AlternateContent>
      <p:cxnSp>
        <p:nvCxnSpPr>
          <p:cNvPr id="39" name="Straight Arrow Connector 38">
            <a:extLst>
              <a:ext uri="{FF2B5EF4-FFF2-40B4-BE49-F238E27FC236}">
                <a16:creationId xmlns:a16="http://schemas.microsoft.com/office/drawing/2014/main" id="{C80775B4-DC03-C05A-C02D-75E5DB5107FE}"/>
              </a:ext>
            </a:extLst>
          </p:cNvPr>
          <p:cNvCxnSpPr>
            <a:cxnSpLocks/>
            <a:stCxn id="17" idx="2"/>
          </p:cNvCxnSpPr>
          <p:nvPr/>
        </p:nvCxnSpPr>
        <p:spPr>
          <a:xfrm>
            <a:off x="2386327" y="3234356"/>
            <a:ext cx="0" cy="1946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Rectangle 43">
            <a:extLst>
              <a:ext uri="{FF2B5EF4-FFF2-40B4-BE49-F238E27FC236}">
                <a16:creationId xmlns:a16="http://schemas.microsoft.com/office/drawing/2014/main" id="{D3894977-4AAB-CA79-02DD-B16732A6D975}"/>
              </a:ext>
            </a:extLst>
          </p:cNvPr>
          <p:cNvSpPr/>
          <p:nvPr/>
        </p:nvSpPr>
        <p:spPr>
          <a:xfrm>
            <a:off x="2349851" y="3130613"/>
            <a:ext cx="977266" cy="38014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400" dirty="0"/>
              <a:t>Reduction</a:t>
            </a:r>
            <a:endParaRPr lang="en-US" sz="1400" baseline="-25000" dirty="0"/>
          </a:p>
        </p:txBody>
      </p:sp>
      <mc:AlternateContent xmlns:mc="http://schemas.openxmlformats.org/markup-compatibility/2006" xmlns:a14="http://schemas.microsoft.com/office/drawing/2010/main">
        <mc:Choice Requires="a14">
          <p:sp>
            <p:nvSpPr>
              <p:cNvPr id="46" name="Rounded Rectangle 45">
                <a:extLst>
                  <a:ext uri="{FF2B5EF4-FFF2-40B4-BE49-F238E27FC236}">
                    <a16:creationId xmlns:a16="http://schemas.microsoft.com/office/drawing/2014/main" id="{3F6C4E8A-CE2D-645E-FEF3-456376697741}"/>
                  </a:ext>
                </a:extLst>
              </p:cNvPr>
              <p:cNvSpPr/>
              <p:nvPr/>
            </p:nvSpPr>
            <p:spPr>
              <a:xfrm>
                <a:off x="951100" y="3435478"/>
                <a:ext cx="2870454" cy="648867"/>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285750" indent="-285750">
                  <a:buFont typeface="Arial" panose="020B0604020202020204" pitchFamily="34" charset="0"/>
                  <a:buChar char="•"/>
                </a:pPr>
                <a:r>
                  <a:rPr lang="en-US" sz="1400" dirty="0"/>
                  <a:t>Bits of </a:t>
                </a:r>
                <a14:m>
                  <m:oMath xmlns:m="http://schemas.openxmlformats.org/officeDocument/2006/math">
                    <m:r>
                      <a:rPr lang="en-US" sz="1400" i="1" dirty="0">
                        <a:latin typeface="Cambria Math" panose="02040503050406030204" pitchFamily="18" charset="0"/>
                      </a:rPr>
                      <m:t>𝑥</m:t>
                    </m:r>
                    <m:r>
                      <a:rPr lang="en-US" sz="1400" i="1" dirty="0">
                        <a:latin typeface="Cambria Math" panose="02040503050406030204" pitchFamily="18" charset="0"/>
                      </a:rPr>
                      <m:t> </m:t>
                    </m:r>
                  </m:oMath>
                </a14:m>
                <a:r>
                  <a:rPr lang="en-US" sz="1400" dirty="0"/>
                  <a:t>accessed by</a:t>
                </a:r>
                <a14:m>
                  <m:oMath xmlns:m="http://schemas.openxmlformats.org/officeDocument/2006/math">
                    <m:r>
                      <a:rPr lang="en-US" sz="1400" b="0" i="0" dirty="0" smtClean="0">
                        <a:latin typeface="Cambria Math" panose="02040503050406030204" pitchFamily="18" charset="0"/>
                      </a:rPr>
                      <m:t> </m:t>
                    </m:r>
                    <m:r>
                      <a:rPr lang="en-US" sz="1400" i="1" dirty="0">
                        <a:latin typeface="Cambria Math" panose="02040503050406030204" pitchFamily="18" charset="0"/>
                      </a:rPr>
                      <m:t>𝑅</m:t>
                    </m:r>
                    <m:r>
                      <a:rPr lang="en-US" sz="1400" b="0" i="1" dirty="0" smtClean="0">
                        <a:latin typeface="Cambria Math" panose="02040503050406030204" pitchFamily="18" charset="0"/>
                      </a:rPr>
                      <m:t> (</m:t>
                    </m:r>
                    <m:r>
                      <a:rPr lang="en-US" sz="1400" b="0" i="1" baseline="-25000" dirty="0" smtClean="0">
                        <a:latin typeface="Cambria Math" panose="02040503050406030204" pitchFamily="18" charset="0"/>
                      </a:rPr>
                      <m:t> </m:t>
                    </m:r>
                    <m:r>
                      <a:rPr lang="en-US" sz="1400" i="1" dirty="0" smtClean="0">
                        <a:latin typeface="Cambria Math" panose="02040503050406030204" pitchFamily="18" charset="0"/>
                      </a:rPr>
                      <m:t>𝑠</m:t>
                    </m:r>
                    <m:r>
                      <a:rPr lang="en-US" sz="1400" b="0" i="1" dirty="0" smtClean="0">
                        <a:latin typeface="Cambria Math" panose="02040503050406030204" pitchFamily="18" charset="0"/>
                      </a:rPr>
                      <m:t>)</m:t>
                    </m:r>
                    <m:r>
                      <a:rPr lang="en-US" sz="1400" i="1" dirty="0" smtClean="0">
                        <a:latin typeface="Cambria Math" panose="02040503050406030204" pitchFamily="18" charset="0"/>
                      </a:rPr>
                      <m:t>,</m:t>
                    </m:r>
                  </m:oMath>
                </a14:m>
                <a:endParaRPr lang="en-US" sz="1400" i="1" dirty="0">
                  <a:latin typeface="Cambria Math" panose="02040503050406030204" pitchFamily="18" charset="0"/>
                </a:endParaRPr>
              </a:p>
              <a:p>
                <a:pPr marL="285750" indent="-285750">
                  <a:buFont typeface="Arial" panose="020B0604020202020204" pitchFamily="34" charset="0"/>
                  <a:buChar char="•"/>
                </a:pPr>
                <a:r>
                  <a:rPr lang="en-US" sz="1400" dirty="0"/>
                  <a:t>Witness </a:t>
                </a:r>
                <a14:m>
                  <m:oMath xmlns:m="http://schemas.openxmlformats.org/officeDocument/2006/math">
                    <m:r>
                      <a:rPr lang="en-US" sz="1400" i="1" dirty="0" smtClean="0">
                        <a:latin typeface="Cambria Math" panose="02040503050406030204" pitchFamily="18" charset="0"/>
                      </a:rPr>
                      <m:t>𝑤</m:t>
                    </m:r>
                    <m:r>
                      <a:rPr lang="en-US" sz="1400" b="0" i="1" dirty="0" smtClean="0">
                        <a:latin typeface="Cambria Math" panose="02040503050406030204" pitchFamily="18" charset="0"/>
                      </a:rPr>
                      <m:t>′</m:t>
                    </m:r>
                    <m:r>
                      <a:rPr lang="en-US" sz="1400" i="1" dirty="0" smtClean="0">
                        <a:latin typeface="Cambria Math" panose="02040503050406030204" pitchFamily="18" charset="0"/>
                      </a:rPr>
                      <m:t>,</m:t>
                    </m:r>
                  </m:oMath>
                </a14:m>
                <a:endParaRPr lang="en-US" sz="1400" i="1" dirty="0">
                  <a:latin typeface="Cambria Math" panose="02040503050406030204" pitchFamily="18" charset="0"/>
                </a:endParaRPr>
              </a:p>
              <a:p>
                <a:pPr marL="285750" indent="-285750">
                  <a:buFont typeface="Arial" panose="020B0604020202020204" pitchFamily="34" charset="0"/>
                  <a:buChar char="•"/>
                </a:pPr>
                <a:r>
                  <a:rPr lang="en-US" sz="1400" dirty="0"/>
                  <a:t>Relation </a:t>
                </a:r>
                <a14:m>
                  <m:oMath xmlns:m="http://schemas.openxmlformats.org/officeDocument/2006/math">
                    <m:r>
                      <a:rPr lang="en-US" sz="1400" i="1" dirty="0" smtClean="0">
                        <a:latin typeface="Cambria Math" panose="02040503050406030204" pitchFamily="18" charset="0"/>
                      </a:rPr>
                      <m:t>𝑅</m:t>
                    </m:r>
                    <m:r>
                      <a:rPr lang="en-US" sz="1400" i="1" dirty="0" smtClean="0">
                        <a:latin typeface="Cambria Math" panose="02040503050406030204" pitchFamily="18" charset="0"/>
                      </a:rPr>
                      <m:t>’</m:t>
                    </m:r>
                  </m:oMath>
                </a14:m>
                <a:r>
                  <a:rPr lang="en-US" sz="1400" baseline="-25000" dirty="0"/>
                  <a:t> </a:t>
                </a:r>
                <a:r>
                  <a:rPr lang="en-US" sz="1400" dirty="0"/>
                  <a:t>(Computed by TM)</a:t>
                </a:r>
                <a:endParaRPr lang="en-US" sz="1400" baseline="-25000" dirty="0"/>
              </a:p>
            </p:txBody>
          </p:sp>
        </mc:Choice>
        <mc:Fallback xmlns="">
          <p:sp>
            <p:nvSpPr>
              <p:cNvPr id="46" name="Rounded Rectangle 45">
                <a:extLst>
                  <a:ext uri="{FF2B5EF4-FFF2-40B4-BE49-F238E27FC236}">
                    <a16:creationId xmlns:a16="http://schemas.microsoft.com/office/drawing/2014/main" id="{3F6C4E8A-CE2D-645E-FEF3-456376697741}"/>
                  </a:ext>
                </a:extLst>
              </p:cNvPr>
              <p:cNvSpPr>
                <a:spLocks noRot="1" noChangeAspect="1" noMove="1" noResize="1" noEditPoints="1" noAdjustHandles="1" noChangeArrowheads="1" noChangeShapeType="1" noTextEdit="1"/>
              </p:cNvSpPr>
              <p:nvPr/>
            </p:nvSpPr>
            <p:spPr>
              <a:xfrm>
                <a:off x="951100" y="3435478"/>
                <a:ext cx="2870454" cy="648867"/>
              </a:xfrm>
              <a:prstGeom prst="roundRect">
                <a:avLst/>
              </a:prstGeom>
              <a:blipFill>
                <a:blip r:embed="rId12"/>
                <a:stretch>
                  <a:fillRect t="-7547" b="-15094"/>
                </a:stretch>
              </a:blipFill>
            </p:spPr>
            <p:txBody>
              <a:bodyPr/>
              <a:lstStyle/>
              <a:p>
                <a:r>
                  <a:rPr lang="en-US">
                    <a:noFill/>
                  </a:rPr>
                  <a:t> </a:t>
                </a:r>
              </a:p>
            </p:txBody>
          </p:sp>
        </mc:Fallback>
      </mc:AlternateContent>
      <p:graphicFrame>
        <p:nvGraphicFramePr>
          <p:cNvPr id="48" name="Table 8">
            <a:extLst>
              <a:ext uri="{FF2B5EF4-FFF2-40B4-BE49-F238E27FC236}">
                <a16:creationId xmlns:a16="http://schemas.microsoft.com/office/drawing/2014/main" id="{1A9E1AFC-25A3-C657-A0C4-7DD66F83B361}"/>
              </a:ext>
            </a:extLst>
          </p:cNvPr>
          <p:cNvGraphicFramePr>
            <a:graphicFrameLocks noGrp="1"/>
          </p:cNvGraphicFramePr>
          <p:nvPr>
            <p:extLst>
              <p:ext uri="{D42A27DB-BD31-4B8C-83A1-F6EECF244321}">
                <p14:modId xmlns:p14="http://schemas.microsoft.com/office/powerpoint/2010/main" val="3014665963"/>
              </p:ext>
            </p:extLst>
          </p:nvPr>
        </p:nvGraphicFramePr>
        <p:xfrm>
          <a:off x="1250486" y="5030778"/>
          <a:ext cx="1943472" cy="365760"/>
        </p:xfrm>
        <a:graphic>
          <a:graphicData uri="http://schemas.openxmlformats.org/drawingml/2006/table">
            <a:tbl>
              <a:tblPr firstRow="1" bandRow="1">
                <a:tableStyleId>{5940675A-B579-460E-94D1-54222C63F5DA}</a:tableStyleId>
              </a:tblPr>
              <a:tblGrid>
                <a:gridCol w="323912">
                  <a:extLst>
                    <a:ext uri="{9D8B030D-6E8A-4147-A177-3AD203B41FA5}">
                      <a16:colId xmlns:a16="http://schemas.microsoft.com/office/drawing/2014/main" val="2881341600"/>
                    </a:ext>
                  </a:extLst>
                </a:gridCol>
                <a:gridCol w="323912">
                  <a:extLst>
                    <a:ext uri="{9D8B030D-6E8A-4147-A177-3AD203B41FA5}">
                      <a16:colId xmlns:a16="http://schemas.microsoft.com/office/drawing/2014/main" val="2938819632"/>
                    </a:ext>
                  </a:extLst>
                </a:gridCol>
                <a:gridCol w="323912">
                  <a:extLst>
                    <a:ext uri="{9D8B030D-6E8A-4147-A177-3AD203B41FA5}">
                      <a16:colId xmlns:a16="http://schemas.microsoft.com/office/drawing/2014/main" val="3909217177"/>
                    </a:ext>
                  </a:extLst>
                </a:gridCol>
                <a:gridCol w="323912">
                  <a:extLst>
                    <a:ext uri="{9D8B030D-6E8A-4147-A177-3AD203B41FA5}">
                      <a16:colId xmlns:a16="http://schemas.microsoft.com/office/drawing/2014/main" val="219484760"/>
                    </a:ext>
                  </a:extLst>
                </a:gridCol>
                <a:gridCol w="323912">
                  <a:extLst>
                    <a:ext uri="{9D8B030D-6E8A-4147-A177-3AD203B41FA5}">
                      <a16:colId xmlns:a16="http://schemas.microsoft.com/office/drawing/2014/main" val="3923616971"/>
                    </a:ext>
                  </a:extLst>
                </a:gridCol>
                <a:gridCol w="323912">
                  <a:extLst>
                    <a:ext uri="{9D8B030D-6E8A-4147-A177-3AD203B41FA5}">
                      <a16:colId xmlns:a16="http://schemas.microsoft.com/office/drawing/2014/main" val="3407942452"/>
                    </a:ext>
                  </a:extLst>
                </a:gridCol>
              </a:tblGrid>
              <a:tr h="346299">
                <a:tc>
                  <a:txBody>
                    <a:bodyPr/>
                    <a:lstStyle/>
                    <a:p>
                      <a:endParaRPr lang="en-US" dirty="0"/>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extLst>
                  <a:ext uri="{0D108BD9-81ED-4DB2-BD59-A6C34878D82A}">
                    <a16:rowId xmlns:a16="http://schemas.microsoft.com/office/drawing/2014/main" val="4286487914"/>
                  </a:ext>
                </a:extLst>
              </a:tr>
            </a:tbl>
          </a:graphicData>
        </a:graphic>
      </p:graphicFrame>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3F9F700F-E920-2F36-BE6D-3C6854A0D2D5}"/>
                  </a:ext>
                </a:extLst>
              </p:cNvPr>
              <p:cNvSpPr/>
              <p:nvPr/>
            </p:nvSpPr>
            <p:spPr>
              <a:xfrm>
                <a:off x="-39079" y="5453699"/>
                <a:ext cx="4894808" cy="38014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400" dirty="0"/>
                  <a:t>PCPP Proof (</a:t>
                </a:r>
                <a14:m>
                  <m:oMath xmlns:m="http://schemas.openxmlformats.org/officeDocument/2006/math">
                    <m:r>
                      <a:rPr lang="en-US" sz="1400" i="1" smtClean="0">
                        <a:latin typeface="Cambria Math" panose="02040503050406030204" pitchFamily="18" charset="0"/>
                        <a:ea typeface="Cambria Math" panose="02040503050406030204" pitchFamily="18" charset="0"/>
                      </a:rPr>
                      <m:t>𝜋</m:t>
                    </m:r>
                  </m:oMath>
                </a14:m>
                <a:r>
                  <a:rPr lang="en-US" sz="1400" dirty="0"/>
                  <a:t>) for </a:t>
                </a:r>
                <a14:m>
                  <m:oMath xmlns:m="http://schemas.openxmlformats.org/officeDocument/2006/math">
                    <m:r>
                      <a:rPr lang="en-US" sz="1400" i="1" dirty="0">
                        <a:latin typeface="Cambria Math" panose="02040503050406030204" pitchFamily="18" charset="0"/>
                      </a:rPr>
                      <m:t>𝑅</m:t>
                    </m:r>
                    <m:r>
                      <a:rPr lang="en-US" sz="1400" b="0" i="1" dirty="0" smtClean="0">
                        <a:latin typeface="Cambria Math" panose="02040503050406030204" pitchFamily="18" charset="0"/>
                      </a:rPr>
                      <m:t>′(</m:t>
                    </m:r>
                    <m:r>
                      <a:rPr lang="en-US" sz="1400" b="0" i="1" dirty="0" smtClean="0">
                        <a:latin typeface="Cambria Math" panose="02040503050406030204" pitchFamily="18" charset="0"/>
                      </a:rPr>
                      <m:t>𝑥</m:t>
                    </m:r>
                    <m:r>
                      <a:rPr lang="en-US" sz="1400" b="0" i="1" dirty="0" smtClean="0">
                        <a:latin typeface="Cambria Math" panose="02040503050406030204" pitchFamily="18" charset="0"/>
                      </a:rPr>
                      <m:t>|</m:t>
                    </m:r>
                    <m:r>
                      <a:rPr lang="en-US" sz="1400" b="0" i="1" baseline="-25000" dirty="0" smtClean="0">
                        <a:latin typeface="Cambria Math" panose="02040503050406030204" pitchFamily="18" charset="0"/>
                      </a:rPr>
                      <m:t>𝑠</m:t>
                    </m:r>
                    <m:r>
                      <a:rPr lang="en-US" sz="1400" b="0" i="1" dirty="0" smtClean="0">
                        <a:latin typeface="Cambria Math" panose="02040503050406030204" pitchFamily="18" charset="0"/>
                      </a:rPr>
                      <m:t>,</m:t>
                    </m:r>
                    <m:r>
                      <a:rPr lang="en-US" sz="1400" b="0" i="1" dirty="0" smtClean="0">
                        <a:latin typeface="Cambria Math" panose="02040503050406030204" pitchFamily="18" charset="0"/>
                      </a:rPr>
                      <m:t>𝑤</m:t>
                    </m:r>
                    <m:r>
                      <a:rPr lang="en-US" sz="1400" b="0" i="1" dirty="0" smtClean="0">
                        <a:latin typeface="Cambria Math" panose="02040503050406030204" pitchFamily="18" charset="0"/>
                      </a:rPr>
                      <m:t>′)</m:t>
                    </m:r>
                  </m:oMath>
                </a14:m>
                <a:r>
                  <a:rPr lang="en-US" sz="1400" baseline="-25000" dirty="0"/>
                  <a:t> </a:t>
                </a:r>
                <a:r>
                  <a:rPr lang="en-US" sz="1400" dirty="0"/>
                  <a:t>with respect to encoding </a:t>
                </a:r>
                <a14:m>
                  <m:oMath xmlns:m="http://schemas.openxmlformats.org/officeDocument/2006/math">
                    <m:r>
                      <a:rPr lang="en-US" sz="1400" b="0" i="1" dirty="0" smtClean="0">
                        <a:latin typeface="Cambria Math" panose="02040503050406030204" pitchFamily="18" charset="0"/>
                      </a:rPr>
                      <m:t>𝑋</m:t>
                    </m:r>
                    <m:r>
                      <a:rPr lang="en-US" sz="1400" b="0" i="1" dirty="0" smtClean="0">
                        <a:latin typeface="Cambria Math" panose="02040503050406030204" pitchFamily="18" charset="0"/>
                      </a:rPr>
                      <m:t>|</m:t>
                    </m:r>
                    <m:r>
                      <a:rPr lang="en-US" sz="1400" b="0" i="1" baseline="-25000" dirty="0" smtClean="0">
                        <a:latin typeface="Cambria Math" panose="02040503050406030204" pitchFamily="18" charset="0"/>
                      </a:rPr>
                      <m:t>𝑆</m:t>
                    </m:r>
                  </m:oMath>
                </a14:m>
                <a:endParaRPr lang="en-US" sz="1400" baseline="-25000" dirty="0"/>
              </a:p>
            </p:txBody>
          </p:sp>
        </mc:Choice>
        <mc:Fallback xmlns="">
          <p:sp>
            <p:nvSpPr>
              <p:cNvPr id="52" name="Rectangle 51">
                <a:extLst>
                  <a:ext uri="{FF2B5EF4-FFF2-40B4-BE49-F238E27FC236}">
                    <a16:creationId xmlns:a16="http://schemas.microsoft.com/office/drawing/2014/main" id="{3F9F700F-E920-2F36-BE6D-3C6854A0D2D5}"/>
                  </a:ext>
                </a:extLst>
              </p:cNvPr>
              <p:cNvSpPr>
                <a:spLocks noRot="1" noChangeAspect="1" noMove="1" noResize="1" noEditPoints="1" noAdjustHandles="1" noChangeArrowheads="1" noChangeShapeType="1" noTextEdit="1"/>
              </p:cNvSpPr>
              <p:nvPr/>
            </p:nvSpPr>
            <p:spPr>
              <a:xfrm>
                <a:off x="-39079" y="5453699"/>
                <a:ext cx="4894808" cy="380144"/>
              </a:xfrm>
              <a:prstGeom prst="rect">
                <a:avLst/>
              </a:prstGeom>
              <a:blipFill>
                <a:blip r:embed="rId13"/>
                <a:stretch>
                  <a:fillRect l="-518" b="-6452"/>
                </a:stretch>
              </a:blipFill>
              <a:ln>
                <a:noFill/>
              </a:ln>
            </p:spPr>
            <p:txBody>
              <a:bodyPr/>
              <a:lstStyle/>
              <a:p>
                <a:r>
                  <a:rPr lang="en-US">
                    <a:noFill/>
                  </a:rPr>
                  <a:t> </a:t>
                </a:r>
              </a:p>
            </p:txBody>
          </p:sp>
        </mc:Fallback>
      </mc:AlternateContent>
      <p:cxnSp>
        <p:nvCxnSpPr>
          <p:cNvPr id="53" name="Straight Arrow Connector 52">
            <a:extLst>
              <a:ext uri="{FF2B5EF4-FFF2-40B4-BE49-F238E27FC236}">
                <a16:creationId xmlns:a16="http://schemas.microsoft.com/office/drawing/2014/main" id="{0415A3CD-7EA1-05C6-458F-9E4A8E18DFA5}"/>
              </a:ext>
            </a:extLst>
          </p:cNvPr>
          <p:cNvCxnSpPr/>
          <p:nvPr/>
        </p:nvCxnSpPr>
        <p:spPr>
          <a:xfrm>
            <a:off x="5115861" y="4890659"/>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79545E49-4ED4-3AC2-1D33-D7A9702C222B}"/>
                  </a:ext>
                </a:extLst>
              </p:cNvPr>
              <p:cNvSpPr txBox="1"/>
              <p:nvPr/>
            </p:nvSpPr>
            <p:spPr>
              <a:xfrm>
                <a:off x="5613065" y="4358148"/>
                <a:ext cx="1135159" cy="338554"/>
              </a:xfrm>
              <a:prstGeom prst="rect">
                <a:avLst/>
              </a:prstGeom>
              <a:solidFill>
                <a:schemeClr val="accent2">
                  <a:lumMod val="60000"/>
                  <a:lumOff val="40000"/>
                </a:schemeClr>
              </a:solidFill>
              <a:ln>
                <a:solidFill>
                  <a:schemeClr val="dk1"/>
                </a:solidFill>
              </a:ln>
            </p:spPr>
            <p:txBody>
              <a:bodyPr wrap="square" rtlCol="0">
                <a:spAutoFit/>
              </a:bodyPr>
              <a:lstStyle/>
              <a:p>
                <a:r>
                  <a:rPr lang="en-US" sz="1600" dirty="0"/>
                  <a:t>Commit(</a:t>
                </a:r>
                <a14:m>
                  <m:oMath xmlns:m="http://schemas.openxmlformats.org/officeDocument/2006/math">
                    <m:r>
                      <a:rPr lang="en-US" sz="1600" i="1">
                        <a:latin typeface="Cambria Math" panose="02040503050406030204" pitchFamily="18" charset="0"/>
                        <a:ea typeface="Cambria Math" panose="02040503050406030204" pitchFamily="18" charset="0"/>
                      </a:rPr>
                      <m:t>𝜋</m:t>
                    </m:r>
                    <m:r>
                      <a:rPr lang="en-US" sz="1600" b="0" i="1" dirty="0" smtClean="0">
                        <a:latin typeface="Cambria Math" panose="02040503050406030204" pitchFamily="18" charset="0"/>
                      </a:rPr>
                      <m:t>)</m:t>
                    </m:r>
                  </m:oMath>
                </a14:m>
                <a:endParaRPr lang="en-US" sz="1600" dirty="0"/>
              </a:p>
            </p:txBody>
          </p:sp>
        </mc:Choice>
        <mc:Fallback xmlns="">
          <p:sp>
            <p:nvSpPr>
              <p:cNvPr id="54" name="TextBox 53">
                <a:extLst>
                  <a:ext uri="{FF2B5EF4-FFF2-40B4-BE49-F238E27FC236}">
                    <a16:creationId xmlns:a16="http://schemas.microsoft.com/office/drawing/2014/main" id="{79545E49-4ED4-3AC2-1D33-D7A9702C222B}"/>
                  </a:ext>
                </a:extLst>
              </p:cNvPr>
              <p:cNvSpPr txBox="1">
                <a:spLocks noRot="1" noChangeAspect="1" noMove="1" noResize="1" noEditPoints="1" noAdjustHandles="1" noChangeArrowheads="1" noChangeShapeType="1" noTextEdit="1"/>
              </p:cNvSpPr>
              <p:nvPr/>
            </p:nvSpPr>
            <p:spPr>
              <a:xfrm>
                <a:off x="5613065" y="4358148"/>
                <a:ext cx="1135159" cy="338554"/>
              </a:xfrm>
              <a:prstGeom prst="rect">
                <a:avLst/>
              </a:prstGeom>
              <a:blipFill>
                <a:blip r:embed="rId14"/>
                <a:stretch>
                  <a:fillRect l="-2198" t="-3448" b="-17241"/>
                </a:stretch>
              </a:blipFill>
              <a:ln>
                <a:solidFill>
                  <a:schemeClr val="dk1"/>
                </a:solidFill>
              </a:ln>
            </p:spPr>
            <p:txBody>
              <a:bodyPr/>
              <a:lstStyle/>
              <a:p>
                <a:r>
                  <a:rPr lang="en-US">
                    <a:noFill/>
                  </a:rPr>
                  <a:t> </a:t>
                </a:r>
              </a:p>
            </p:txBody>
          </p:sp>
        </mc:Fallback>
      </mc:AlternateContent>
      <p:cxnSp>
        <p:nvCxnSpPr>
          <p:cNvPr id="57" name="Straight Arrow Connector 56">
            <a:extLst>
              <a:ext uri="{FF2B5EF4-FFF2-40B4-BE49-F238E27FC236}">
                <a16:creationId xmlns:a16="http://schemas.microsoft.com/office/drawing/2014/main" id="{266E88B7-BD23-C621-F1C7-7BE37C5FC58D}"/>
              </a:ext>
            </a:extLst>
          </p:cNvPr>
          <p:cNvCxnSpPr>
            <a:cxnSpLocks/>
          </p:cNvCxnSpPr>
          <p:nvPr/>
        </p:nvCxnSpPr>
        <p:spPr>
          <a:xfrm>
            <a:off x="9233717" y="3539695"/>
            <a:ext cx="0" cy="3861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9" name="Rounded Rectangle 58">
                <a:extLst>
                  <a:ext uri="{FF2B5EF4-FFF2-40B4-BE49-F238E27FC236}">
                    <a16:creationId xmlns:a16="http://schemas.microsoft.com/office/drawing/2014/main" id="{10EA8A90-60C6-D7BD-2F73-E35D50D2D014}"/>
                  </a:ext>
                </a:extLst>
              </p:cNvPr>
              <p:cNvSpPr/>
              <p:nvPr/>
            </p:nvSpPr>
            <p:spPr>
              <a:xfrm>
                <a:off x="8727877" y="2964907"/>
                <a:ext cx="2204750" cy="574788"/>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800" dirty="0"/>
                  <a:t>Run PCPP Verifier </a:t>
                </a:r>
                <a14:m>
                  <m:oMath xmlns:m="http://schemas.openxmlformats.org/officeDocument/2006/math">
                    <m:r>
                      <a:rPr lang="en-US" sz="1800" i="1" dirty="0" smtClean="0">
                        <a:latin typeface="Cambria Math" panose="02040503050406030204" pitchFamily="18" charset="0"/>
                      </a:rPr>
                      <m:t>𝑉</m:t>
                    </m:r>
                    <m:r>
                      <a:rPr lang="en-US" sz="1800" i="1" dirty="0" smtClean="0">
                        <a:latin typeface="Cambria Math" panose="02040503050406030204" pitchFamily="18" charset="0"/>
                      </a:rPr>
                      <m:t>’</m:t>
                    </m:r>
                  </m:oMath>
                </a14:m>
                <a:endParaRPr lang="en-US" sz="1800" baseline="-25000" dirty="0"/>
              </a:p>
            </p:txBody>
          </p:sp>
        </mc:Choice>
        <mc:Fallback xmlns="">
          <p:sp>
            <p:nvSpPr>
              <p:cNvPr id="59" name="Rounded Rectangle 58">
                <a:extLst>
                  <a:ext uri="{FF2B5EF4-FFF2-40B4-BE49-F238E27FC236}">
                    <a16:creationId xmlns:a16="http://schemas.microsoft.com/office/drawing/2014/main" id="{10EA8A90-60C6-D7BD-2F73-E35D50D2D014}"/>
                  </a:ext>
                </a:extLst>
              </p:cNvPr>
              <p:cNvSpPr>
                <a:spLocks noRot="1" noChangeAspect="1" noMove="1" noResize="1" noEditPoints="1" noAdjustHandles="1" noChangeArrowheads="1" noChangeShapeType="1" noTextEdit="1"/>
              </p:cNvSpPr>
              <p:nvPr/>
            </p:nvSpPr>
            <p:spPr>
              <a:xfrm>
                <a:off x="8727877" y="2964907"/>
                <a:ext cx="2204750" cy="574788"/>
              </a:xfrm>
              <a:prstGeom prst="round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C0DC2946-AF8A-1233-4311-86629ABEE4A8}"/>
                  </a:ext>
                </a:extLst>
              </p:cNvPr>
              <p:cNvSpPr txBox="1"/>
              <p:nvPr/>
            </p:nvSpPr>
            <p:spPr>
              <a:xfrm>
                <a:off x="7986315" y="3899679"/>
                <a:ext cx="2374561" cy="369332"/>
              </a:xfrm>
              <a:prstGeom prst="rect">
                <a:avLst/>
              </a:prstGeom>
              <a:noFill/>
            </p:spPr>
            <p:txBody>
              <a:bodyPr wrap="none" rtlCol="0">
                <a:spAutoFit/>
              </a:bodyPr>
              <a:lstStyle/>
              <a:p>
                <a:r>
                  <a:rPr lang="en-US" dirty="0"/>
                  <a:t>Query q: Bit </a:t>
                </a:r>
                <a:r>
                  <a:rPr lang="en-US" i="1" dirty="0" err="1"/>
                  <a:t>i</a:t>
                </a:r>
                <a:r>
                  <a:rPr lang="en-US" i="1" dirty="0"/>
                  <a:t> </a:t>
                </a:r>
                <a:r>
                  <a:rPr lang="en-US" dirty="0"/>
                  <a:t>of </a:t>
                </a:r>
                <a14:m>
                  <m:oMath xmlns:m="http://schemas.openxmlformats.org/officeDocument/2006/math">
                    <m:r>
                      <a:rPr lang="en-US" sz="1800" i="1" smtClean="0">
                        <a:latin typeface="Cambria Math" panose="02040503050406030204" pitchFamily="18" charset="0"/>
                        <a:ea typeface="Cambria Math" panose="02040503050406030204" pitchFamily="18" charset="0"/>
                      </a:rPr>
                      <m:t>𝜋</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𝑋</m:t>
                    </m:r>
                    <m:r>
                      <a:rPr lang="en-US" sz="1800" b="0" i="1" smtClean="0">
                        <a:latin typeface="Cambria Math" panose="02040503050406030204" pitchFamily="18" charset="0"/>
                        <a:ea typeface="Cambria Math" panose="02040503050406030204" pitchFamily="18" charset="0"/>
                      </a:rPr>
                      <m:t>|</m:t>
                    </m:r>
                    <m:r>
                      <a:rPr lang="en-US" sz="1800" b="0" i="1" baseline="-25000" smtClean="0">
                        <a:latin typeface="Cambria Math" panose="02040503050406030204" pitchFamily="18" charset="0"/>
                        <a:ea typeface="Cambria Math" panose="02040503050406030204" pitchFamily="18" charset="0"/>
                      </a:rPr>
                      <m:t>𝑆</m:t>
                    </m:r>
                  </m:oMath>
                </a14:m>
                <a:r>
                  <a:rPr lang="en-US" dirty="0"/>
                  <a:t> </a:t>
                </a:r>
              </a:p>
            </p:txBody>
          </p:sp>
        </mc:Choice>
        <mc:Fallback xmlns="">
          <p:sp>
            <p:nvSpPr>
              <p:cNvPr id="60" name="TextBox 59">
                <a:extLst>
                  <a:ext uri="{FF2B5EF4-FFF2-40B4-BE49-F238E27FC236}">
                    <a16:creationId xmlns:a16="http://schemas.microsoft.com/office/drawing/2014/main" id="{C0DC2946-AF8A-1233-4311-86629ABEE4A8}"/>
                  </a:ext>
                </a:extLst>
              </p:cNvPr>
              <p:cNvSpPr txBox="1">
                <a:spLocks noRot="1" noChangeAspect="1" noMove="1" noResize="1" noEditPoints="1" noAdjustHandles="1" noChangeArrowheads="1" noChangeShapeType="1" noTextEdit="1"/>
              </p:cNvSpPr>
              <p:nvPr/>
            </p:nvSpPr>
            <p:spPr>
              <a:xfrm>
                <a:off x="7986315" y="3899679"/>
                <a:ext cx="2374561" cy="369332"/>
              </a:xfrm>
              <a:prstGeom prst="rect">
                <a:avLst/>
              </a:prstGeom>
              <a:blipFill>
                <a:blip r:embed="rId16"/>
                <a:stretch>
                  <a:fillRect l="-2116" t="-10345" b="-27586"/>
                </a:stretch>
              </a:blipFill>
            </p:spPr>
            <p:txBody>
              <a:bodyPr/>
              <a:lstStyle/>
              <a:p>
                <a:r>
                  <a:rPr lang="en-US">
                    <a:noFill/>
                  </a:rPr>
                  <a:t> </a:t>
                </a:r>
              </a:p>
            </p:txBody>
          </p:sp>
        </mc:Fallback>
      </mc:AlternateContent>
      <p:grpSp>
        <p:nvGrpSpPr>
          <p:cNvPr id="69" name="Group 68">
            <a:extLst>
              <a:ext uri="{FF2B5EF4-FFF2-40B4-BE49-F238E27FC236}">
                <a16:creationId xmlns:a16="http://schemas.microsoft.com/office/drawing/2014/main" id="{7F7F2037-D590-E21B-9778-90EF09BAFF0F}"/>
              </a:ext>
            </a:extLst>
          </p:cNvPr>
          <p:cNvGrpSpPr/>
          <p:nvPr/>
        </p:nvGrpSpPr>
        <p:grpSpPr>
          <a:xfrm>
            <a:off x="5089305" y="4319098"/>
            <a:ext cx="4154067" cy="1181302"/>
            <a:chOff x="4963999" y="4329482"/>
            <a:chExt cx="4154067" cy="1181302"/>
          </a:xfrm>
        </p:grpSpPr>
        <p:cxnSp>
          <p:nvCxnSpPr>
            <p:cNvPr id="62" name="Straight Arrow Connector 61">
              <a:extLst>
                <a:ext uri="{FF2B5EF4-FFF2-40B4-BE49-F238E27FC236}">
                  <a16:creationId xmlns:a16="http://schemas.microsoft.com/office/drawing/2014/main" id="{6D196982-5400-21E6-5BDC-E365E02F24D4}"/>
                </a:ext>
              </a:extLst>
            </p:cNvPr>
            <p:cNvCxnSpPr>
              <a:cxnSpLocks/>
            </p:cNvCxnSpPr>
            <p:nvPr/>
          </p:nvCxnSpPr>
          <p:spPr>
            <a:xfrm flipH="1">
              <a:off x="4963999" y="5510784"/>
              <a:ext cx="41540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7764BAA4-B1C7-65E8-1D42-481B0BA20FBC}"/>
                </a:ext>
              </a:extLst>
            </p:cNvPr>
            <p:cNvCxnSpPr>
              <a:cxnSpLocks/>
            </p:cNvCxnSpPr>
            <p:nvPr/>
          </p:nvCxnSpPr>
          <p:spPr>
            <a:xfrm>
              <a:off x="9118066" y="4329482"/>
              <a:ext cx="0" cy="1181302"/>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54041C9A-DA7C-22EB-F443-B516C1D242A9}"/>
                  </a:ext>
                </a:extLst>
              </p:cNvPr>
              <p:cNvSpPr txBox="1"/>
              <p:nvPr/>
            </p:nvSpPr>
            <p:spPr>
              <a:xfrm>
                <a:off x="5841229" y="5090142"/>
                <a:ext cx="6131490" cy="369332"/>
              </a:xfrm>
              <a:prstGeom prst="rect">
                <a:avLst/>
              </a:prstGeom>
              <a:noFill/>
            </p:spPr>
            <p:txBody>
              <a:bodyPr wrap="square">
                <a:spAutoFit/>
              </a:bodyPr>
              <a:lstStyle/>
              <a:p>
                <a:r>
                  <a:rPr lang="en-US" dirty="0"/>
                  <a:t>Open path to bit </a:t>
                </a:r>
                <a:r>
                  <a:rPr lang="en-US" i="1" dirty="0" err="1"/>
                  <a:t>i</a:t>
                </a:r>
                <a:r>
                  <a:rPr lang="en-US" i="1" dirty="0"/>
                  <a:t>/j </a:t>
                </a:r>
                <a:r>
                  <a:rPr lang="en-US" dirty="0"/>
                  <a:t>of </a:t>
                </a:r>
                <a14:m>
                  <m:oMath xmlns:m="http://schemas.openxmlformats.org/officeDocument/2006/math">
                    <m:r>
                      <a:rPr lang="en-US" sz="1800" i="1" smtClean="0">
                        <a:latin typeface="Cambria Math" panose="02040503050406030204" pitchFamily="18" charset="0"/>
                        <a:ea typeface="Cambria Math" panose="02040503050406030204" pitchFamily="18" charset="0"/>
                      </a:rPr>
                      <m:t>𝜋</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𝑋</m:t>
                    </m:r>
                  </m:oMath>
                </a14:m>
                <a:r>
                  <a:rPr lang="en-US" dirty="0"/>
                  <a:t> </a:t>
                </a:r>
              </a:p>
            </p:txBody>
          </p:sp>
        </mc:Choice>
        <mc:Fallback xmlns="">
          <p:sp>
            <p:nvSpPr>
              <p:cNvPr id="71" name="TextBox 70">
                <a:extLst>
                  <a:ext uri="{FF2B5EF4-FFF2-40B4-BE49-F238E27FC236}">
                    <a16:creationId xmlns:a16="http://schemas.microsoft.com/office/drawing/2014/main" id="{54041C9A-DA7C-22EB-F443-B516C1D242A9}"/>
                  </a:ext>
                </a:extLst>
              </p:cNvPr>
              <p:cNvSpPr txBox="1">
                <a:spLocks noRot="1" noChangeAspect="1" noMove="1" noResize="1" noEditPoints="1" noAdjustHandles="1" noChangeArrowheads="1" noChangeShapeType="1" noTextEdit="1"/>
              </p:cNvSpPr>
              <p:nvPr/>
            </p:nvSpPr>
            <p:spPr>
              <a:xfrm>
                <a:off x="5841229" y="5090142"/>
                <a:ext cx="6131490" cy="369332"/>
              </a:xfrm>
              <a:prstGeom prst="rect">
                <a:avLst/>
              </a:prstGeom>
              <a:blipFill>
                <a:blip r:embed="rId17"/>
                <a:stretch>
                  <a:fillRect l="-620" t="-6452" b="-22581"/>
                </a:stretch>
              </a:blipFill>
            </p:spPr>
            <p:txBody>
              <a:bodyPr/>
              <a:lstStyle/>
              <a:p>
                <a:r>
                  <a:rPr lang="en-US">
                    <a:noFill/>
                  </a:rPr>
                  <a:t> </a:t>
                </a:r>
              </a:p>
            </p:txBody>
          </p:sp>
        </mc:Fallback>
      </mc:AlternateContent>
      <p:cxnSp>
        <p:nvCxnSpPr>
          <p:cNvPr id="73" name="Straight Arrow Connector 72">
            <a:extLst>
              <a:ext uri="{FF2B5EF4-FFF2-40B4-BE49-F238E27FC236}">
                <a16:creationId xmlns:a16="http://schemas.microsoft.com/office/drawing/2014/main" id="{D75637E3-0C1D-321B-E48C-3A51E1AE11F3}"/>
              </a:ext>
            </a:extLst>
          </p:cNvPr>
          <p:cNvCxnSpPr/>
          <p:nvPr/>
        </p:nvCxnSpPr>
        <p:spPr>
          <a:xfrm>
            <a:off x="5189876" y="6037545"/>
            <a:ext cx="41420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30CED45A-24FB-61A4-123E-FE61DF0DB821}"/>
                  </a:ext>
                </a:extLst>
              </p:cNvPr>
              <p:cNvSpPr txBox="1"/>
              <p:nvPr/>
            </p:nvSpPr>
            <p:spPr>
              <a:xfrm>
                <a:off x="5841229" y="5685615"/>
                <a:ext cx="1636809" cy="369332"/>
              </a:xfrm>
              <a:prstGeom prst="rect">
                <a:avLst/>
              </a:prstGeom>
              <a:noFill/>
            </p:spPr>
            <p:txBody>
              <a:bodyPr wrap="square">
                <a:spAutoFit/>
              </a:bodyPr>
              <a:lstStyle/>
              <a:p>
                <a:r>
                  <a:rPr lang="en-US" dirty="0"/>
                  <a:t>Value </a:t>
                </a:r>
                <a14:m>
                  <m:oMath xmlns:m="http://schemas.openxmlformats.org/officeDocument/2006/math">
                    <m:r>
                      <a:rPr lang="en-US" i="1" dirty="0" smtClean="0">
                        <a:latin typeface="Cambria Math" panose="02040503050406030204" pitchFamily="18" charset="0"/>
                      </a:rPr>
                      <m:t>𝑣</m:t>
                    </m:r>
                  </m:oMath>
                </a14:m>
                <a:r>
                  <a:rPr lang="en-US" dirty="0"/>
                  <a:t>, path </a:t>
                </a:r>
                <a14:m>
                  <m:oMath xmlns:m="http://schemas.openxmlformats.org/officeDocument/2006/math">
                    <m:r>
                      <a:rPr lang="en-US" i="1" dirty="0" smtClean="0">
                        <a:latin typeface="Cambria Math" panose="02040503050406030204" pitchFamily="18" charset="0"/>
                      </a:rPr>
                      <m:t>𝑝</m:t>
                    </m:r>
                  </m:oMath>
                </a14:m>
                <a:r>
                  <a:rPr lang="en-US" dirty="0"/>
                  <a:t> </a:t>
                </a:r>
              </a:p>
            </p:txBody>
          </p:sp>
        </mc:Choice>
        <mc:Fallback xmlns="">
          <p:sp>
            <p:nvSpPr>
              <p:cNvPr id="75" name="TextBox 74">
                <a:extLst>
                  <a:ext uri="{FF2B5EF4-FFF2-40B4-BE49-F238E27FC236}">
                    <a16:creationId xmlns:a16="http://schemas.microsoft.com/office/drawing/2014/main" id="{30CED45A-24FB-61A4-123E-FE61DF0DB821}"/>
                  </a:ext>
                </a:extLst>
              </p:cNvPr>
              <p:cNvSpPr txBox="1">
                <a:spLocks noRot="1" noChangeAspect="1" noMove="1" noResize="1" noEditPoints="1" noAdjustHandles="1" noChangeArrowheads="1" noChangeShapeType="1" noTextEdit="1"/>
              </p:cNvSpPr>
              <p:nvPr/>
            </p:nvSpPr>
            <p:spPr>
              <a:xfrm>
                <a:off x="5841229" y="5685615"/>
                <a:ext cx="1636809" cy="369332"/>
              </a:xfrm>
              <a:prstGeom prst="rect">
                <a:avLst/>
              </a:prstGeom>
              <a:blipFill>
                <a:blip r:embed="rId18"/>
                <a:stretch>
                  <a:fillRect l="-2308"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AC0D483C-0092-A423-C25A-668A75D943D6}"/>
                  </a:ext>
                </a:extLst>
              </p:cNvPr>
              <p:cNvSpPr txBox="1"/>
              <p:nvPr/>
            </p:nvSpPr>
            <p:spPr>
              <a:xfrm>
                <a:off x="9444624" y="5489386"/>
                <a:ext cx="1878904" cy="923330"/>
              </a:xfrm>
              <a:prstGeom prst="rect">
                <a:avLst/>
              </a:prstGeom>
              <a:noFill/>
            </p:spPr>
            <p:txBody>
              <a:bodyPr wrap="square" rtlCol="0">
                <a:spAutoFit/>
              </a:bodyPr>
              <a:lstStyle/>
              <a:p>
                <a:r>
                  <a:rPr lang="en-US" dirty="0"/>
                  <a:t>Verify </a:t>
                </a:r>
                <a14:m>
                  <m:oMath xmlns:m="http://schemas.openxmlformats.org/officeDocument/2006/math">
                    <m:d>
                      <m:dPr>
                        <m:ctrlPr>
                          <a:rPr lang="en-US" i="1" dirty="0" smtClean="0">
                            <a:latin typeface="Cambria Math" panose="02040503050406030204" pitchFamily="18" charset="0"/>
                          </a:rPr>
                        </m:ctrlPr>
                      </m:dPr>
                      <m:e>
                        <m:r>
                          <a:rPr lang="en-US" i="1" dirty="0" err="1" smtClean="0">
                            <a:latin typeface="Cambria Math" panose="02040503050406030204" pitchFamily="18" charset="0"/>
                          </a:rPr>
                          <m:t>𝑣</m:t>
                        </m:r>
                        <m:r>
                          <a:rPr lang="en-US" i="1" dirty="0" err="1" smtClean="0">
                            <a:latin typeface="Cambria Math" panose="02040503050406030204" pitchFamily="18" charset="0"/>
                          </a:rPr>
                          <m:t>,</m:t>
                        </m:r>
                        <m:r>
                          <a:rPr lang="en-US" i="1" dirty="0" err="1" smtClean="0">
                            <a:latin typeface="Cambria Math" panose="02040503050406030204" pitchFamily="18" charset="0"/>
                          </a:rPr>
                          <m:t>𝑝</m:t>
                        </m:r>
                      </m:e>
                    </m:d>
                  </m:oMath>
                </a14:m>
                <a:r>
                  <a:rPr lang="en-US" dirty="0"/>
                  <a:t> with commitment of </a:t>
                </a:r>
                <a14:m>
                  <m:oMath xmlns:m="http://schemas.openxmlformats.org/officeDocument/2006/math">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m:t>
                    </m:r>
                  </m:oMath>
                </a14:m>
                <a:endParaRPr lang="en-US" dirty="0"/>
              </a:p>
            </p:txBody>
          </p:sp>
        </mc:Choice>
        <mc:Fallback xmlns="">
          <p:sp>
            <p:nvSpPr>
              <p:cNvPr id="76" name="TextBox 75">
                <a:extLst>
                  <a:ext uri="{FF2B5EF4-FFF2-40B4-BE49-F238E27FC236}">
                    <a16:creationId xmlns:a16="http://schemas.microsoft.com/office/drawing/2014/main" id="{AC0D483C-0092-A423-C25A-668A75D943D6}"/>
                  </a:ext>
                </a:extLst>
              </p:cNvPr>
              <p:cNvSpPr txBox="1">
                <a:spLocks noRot="1" noChangeAspect="1" noMove="1" noResize="1" noEditPoints="1" noAdjustHandles="1" noChangeArrowheads="1" noChangeShapeType="1" noTextEdit="1"/>
              </p:cNvSpPr>
              <p:nvPr/>
            </p:nvSpPr>
            <p:spPr>
              <a:xfrm>
                <a:off x="9444624" y="5489386"/>
                <a:ext cx="1878904" cy="923330"/>
              </a:xfrm>
              <a:prstGeom prst="rect">
                <a:avLst/>
              </a:prstGeom>
              <a:blipFill>
                <a:blip r:embed="rId19"/>
                <a:stretch>
                  <a:fillRect l="-2685" t="-2740" b="-5479"/>
                </a:stretch>
              </a:blipFill>
            </p:spPr>
            <p:txBody>
              <a:bodyPr/>
              <a:lstStyle/>
              <a:p>
                <a:r>
                  <a:rPr lang="en-US">
                    <a:noFill/>
                  </a:rPr>
                  <a:t> </a:t>
                </a:r>
              </a:p>
            </p:txBody>
          </p:sp>
        </mc:Fallback>
      </mc:AlternateContent>
      <p:cxnSp>
        <p:nvCxnSpPr>
          <p:cNvPr id="78" name="Straight Arrow Connector 77">
            <a:extLst>
              <a:ext uri="{FF2B5EF4-FFF2-40B4-BE49-F238E27FC236}">
                <a16:creationId xmlns:a16="http://schemas.microsoft.com/office/drawing/2014/main" id="{6C581670-6F50-EAD2-D9A0-EF2E9384FBB0}"/>
              </a:ext>
            </a:extLst>
          </p:cNvPr>
          <p:cNvCxnSpPr>
            <a:cxnSpLocks/>
          </p:cNvCxnSpPr>
          <p:nvPr/>
        </p:nvCxnSpPr>
        <p:spPr>
          <a:xfrm flipV="1">
            <a:off x="10740809" y="3563521"/>
            <a:ext cx="0" cy="18959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0" name="TextBox 79">
            <a:extLst>
              <a:ext uri="{FF2B5EF4-FFF2-40B4-BE49-F238E27FC236}">
                <a16:creationId xmlns:a16="http://schemas.microsoft.com/office/drawing/2014/main" id="{BA680E38-3997-FDA6-81CF-5F1191498DD7}"/>
              </a:ext>
            </a:extLst>
          </p:cNvPr>
          <p:cNvSpPr txBox="1"/>
          <p:nvPr/>
        </p:nvSpPr>
        <p:spPr>
          <a:xfrm>
            <a:off x="9949666" y="4323403"/>
            <a:ext cx="805029" cy="369332"/>
          </a:xfrm>
          <a:prstGeom prst="rect">
            <a:avLst/>
          </a:prstGeom>
          <a:noFill/>
        </p:spPr>
        <p:txBody>
          <a:bodyPr wrap="none" rtlCol="0">
            <a:spAutoFit/>
          </a:bodyPr>
          <a:lstStyle/>
          <a:p>
            <a:r>
              <a:rPr lang="en-US" dirty="0"/>
              <a:t>Send </a:t>
            </a:r>
            <a:r>
              <a:rPr lang="en-US" i="1" dirty="0"/>
              <a:t>v</a:t>
            </a:r>
            <a:endParaRPr lang="en-US" dirty="0"/>
          </a:p>
        </p:txBody>
      </p:sp>
      <p:sp>
        <p:nvSpPr>
          <p:cNvPr id="81" name="Curved Right Arrow 80">
            <a:extLst>
              <a:ext uri="{FF2B5EF4-FFF2-40B4-BE49-F238E27FC236}">
                <a16:creationId xmlns:a16="http://schemas.microsoft.com/office/drawing/2014/main" id="{64AFC44B-17BE-34E6-7E4B-A3AB5F91A4ED}"/>
              </a:ext>
            </a:extLst>
          </p:cNvPr>
          <p:cNvSpPr/>
          <p:nvPr/>
        </p:nvSpPr>
        <p:spPr>
          <a:xfrm>
            <a:off x="8673702" y="4277754"/>
            <a:ext cx="603544" cy="1509521"/>
          </a:xfrm>
          <a:prstGeom prst="curvedRightArrow">
            <a:avLst/>
          </a:prstGeom>
          <a:solidFill>
            <a:schemeClr val="accent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2" name="Curved Right Arrow 81">
            <a:extLst>
              <a:ext uri="{FF2B5EF4-FFF2-40B4-BE49-F238E27FC236}">
                <a16:creationId xmlns:a16="http://schemas.microsoft.com/office/drawing/2014/main" id="{616D1731-7981-6849-F9D6-EF0200FE7B73}"/>
              </a:ext>
            </a:extLst>
          </p:cNvPr>
          <p:cNvSpPr/>
          <p:nvPr/>
        </p:nvSpPr>
        <p:spPr>
          <a:xfrm rot="10800000">
            <a:off x="10524648" y="3732759"/>
            <a:ext cx="701007" cy="1480898"/>
          </a:xfrm>
          <a:prstGeom prst="curvedRightArrow">
            <a:avLst/>
          </a:prstGeom>
          <a:solidFill>
            <a:schemeClr val="accent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3" name="TextBox 82">
            <a:extLst>
              <a:ext uri="{FF2B5EF4-FFF2-40B4-BE49-F238E27FC236}">
                <a16:creationId xmlns:a16="http://schemas.microsoft.com/office/drawing/2014/main" id="{5BEFD9CF-37C2-EACA-22DB-EC4CC0DAA7C5}"/>
              </a:ext>
            </a:extLst>
          </p:cNvPr>
          <p:cNvSpPr txBox="1"/>
          <p:nvPr/>
        </p:nvSpPr>
        <p:spPr>
          <a:xfrm>
            <a:off x="9442613" y="4747127"/>
            <a:ext cx="916667"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en-US" dirty="0">
                <a:solidFill>
                  <a:schemeClr val="bg1"/>
                </a:solidFill>
              </a:rPr>
              <a:t>Repeat</a:t>
            </a:r>
          </a:p>
        </p:txBody>
      </p:sp>
      <p:graphicFrame>
        <p:nvGraphicFramePr>
          <p:cNvPr id="9" name="Table 8">
            <a:extLst>
              <a:ext uri="{FF2B5EF4-FFF2-40B4-BE49-F238E27FC236}">
                <a16:creationId xmlns:a16="http://schemas.microsoft.com/office/drawing/2014/main" id="{0868B992-4104-B9AF-471F-562A11C357BF}"/>
              </a:ext>
            </a:extLst>
          </p:cNvPr>
          <p:cNvGraphicFramePr>
            <a:graphicFrameLocks noGrp="1"/>
          </p:cNvGraphicFramePr>
          <p:nvPr>
            <p:extLst>
              <p:ext uri="{D42A27DB-BD31-4B8C-83A1-F6EECF244321}">
                <p14:modId xmlns:p14="http://schemas.microsoft.com/office/powerpoint/2010/main" val="1286436500"/>
              </p:ext>
            </p:extLst>
          </p:nvPr>
        </p:nvGraphicFramePr>
        <p:xfrm>
          <a:off x="1582123" y="4564247"/>
          <a:ext cx="1417310" cy="365760"/>
        </p:xfrm>
        <a:graphic>
          <a:graphicData uri="http://schemas.openxmlformats.org/drawingml/2006/table">
            <a:tbl>
              <a:tblPr firstRow="1" bandRow="1">
                <a:tableStyleId>{5940675A-B579-460E-94D1-54222C63F5DA}</a:tableStyleId>
              </a:tblPr>
              <a:tblGrid>
                <a:gridCol w="283462">
                  <a:extLst>
                    <a:ext uri="{9D8B030D-6E8A-4147-A177-3AD203B41FA5}">
                      <a16:colId xmlns:a16="http://schemas.microsoft.com/office/drawing/2014/main" val="2881341600"/>
                    </a:ext>
                  </a:extLst>
                </a:gridCol>
                <a:gridCol w="283462">
                  <a:extLst>
                    <a:ext uri="{9D8B030D-6E8A-4147-A177-3AD203B41FA5}">
                      <a16:colId xmlns:a16="http://schemas.microsoft.com/office/drawing/2014/main" val="2938819632"/>
                    </a:ext>
                  </a:extLst>
                </a:gridCol>
                <a:gridCol w="283462">
                  <a:extLst>
                    <a:ext uri="{9D8B030D-6E8A-4147-A177-3AD203B41FA5}">
                      <a16:colId xmlns:a16="http://schemas.microsoft.com/office/drawing/2014/main" val="3909217177"/>
                    </a:ext>
                  </a:extLst>
                </a:gridCol>
                <a:gridCol w="283462">
                  <a:extLst>
                    <a:ext uri="{9D8B030D-6E8A-4147-A177-3AD203B41FA5}">
                      <a16:colId xmlns:a16="http://schemas.microsoft.com/office/drawing/2014/main" val="458818662"/>
                    </a:ext>
                  </a:extLst>
                </a:gridCol>
                <a:gridCol w="283462">
                  <a:extLst>
                    <a:ext uri="{9D8B030D-6E8A-4147-A177-3AD203B41FA5}">
                      <a16:colId xmlns:a16="http://schemas.microsoft.com/office/drawing/2014/main" val="3407942452"/>
                    </a:ext>
                  </a:extLst>
                </a:gridCol>
              </a:tblGrid>
              <a:tr h="135830">
                <a:tc>
                  <a:txBody>
                    <a:bodyPr/>
                    <a:lstStyle/>
                    <a:p>
                      <a:endParaRPr lang="en-US" dirty="0"/>
                    </a:p>
                  </a:txBody>
                  <a:tcPr>
                    <a:solidFill>
                      <a:schemeClr val="accent6">
                        <a:lumMod val="75000"/>
                      </a:schemeClr>
                    </a:solidFill>
                  </a:tcPr>
                </a:tc>
                <a:tc>
                  <a:txBody>
                    <a:bodyPr/>
                    <a:lstStyle/>
                    <a:p>
                      <a:endParaRPr lang="en-US" dirty="0"/>
                    </a:p>
                  </a:txBody>
                  <a:tcPr>
                    <a:solidFill>
                      <a:schemeClr val="accent6">
                        <a:lumMod val="75000"/>
                      </a:schemeClr>
                    </a:solidFill>
                  </a:tcPr>
                </a:tc>
                <a:tc>
                  <a:txBody>
                    <a:bodyPr/>
                    <a:lstStyle/>
                    <a:p>
                      <a:endParaRPr lang="en-US" dirty="0"/>
                    </a:p>
                  </a:txBody>
                  <a:tcPr>
                    <a:solidFill>
                      <a:schemeClr val="accent6">
                        <a:lumMod val="75000"/>
                      </a:schemeClr>
                    </a:solidFill>
                  </a:tcPr>
                </a:tc>
                <a:tc>
                  <a:txBody>
                    <a:bodyPr/>
                    <a:lstStyle/>
                    <a:p>
                      <a:endParaRPr lang="en-US" dirty="0"/>
                    </a:p>
                  </a:txBody>
                  <a:tcPr>
                    <a:solidFill>
                      <a:schemeClr val="accent6">
                        <a:lumMod val="75000"/>
                      </a:schemeClr>
                    </a:solidFill>
                  </a:tcPr>
                </a:tc>
                <a:tc>
                  <a:txBody>
                    <a:bodyPr/>
                    <a:lstStyle/>
                    <a:p>
                      <a:endParaRPr lang="en-US" dirty="0"/>
                    </a:p>
                  </a:txBody>
                  <a:tcPr>
                    <a:solidFill>
                      <a:schemeClr val="accent6">
                        <a:lumMod val="75000"/>
                      </a:schemeClr>
                    </a:solidFill>
                  </a:tcPr>
                </a:tc>
                <a:extLst>
                  <a:ext uri="{0D108BD9-81ED-4DB2-BD59-A6C34878D82A}">
                    <a16:rowId xmlns:a16="http://schemas.microsoft.com/office/drawing/2014/main" val="4286487914"/>
                  </a:ext>
                </a:extLst>
              </a:tr>
            </a:tbl>
          </a:graphicData>
        </a:graphic>
      </p:graphicFrame>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F4F2F80-6BFA-B6FD-B50B-6B952E0FD2B8}"/>
                  </a:ext>
                </a:extLst>
              </p:cNvPr>
              <p:cNvSpPr txBox="1"/>
              <p:nvPr/>
            </p:nvSpPr>
            <p:spPr>
              <a:xfrm>
                <a:off x="-65254" y="4552304"/>
                <a:ext cx="2071380" cy="307777"/>
              </a:xfrm>
              <a:prstGeom prst="rect">
                <a:avLst/>
              </a:prstGeom>
              <a:noFill/>
            </p:spPr>
            <p:txBody>
              <a:bodyPr wrap="square">
                <a:spAutoFit/>
              </a:bodyPr>
              <a:lstStyle/>
              <a:p>
                <a14:m>
                  <m:oMath xmlns:m="http://schemas.openxmlformats.org/officeDocument/2006/math">
                    <m:r>
                      <a:rPr lang="en-US" sz="1400" b="0" i="1" dirty="0" smtClean="0">
                        <a:latin typeface="Cambria Math" panose="02040503050406030204" pitchFamily="18" charset="0"/>
                      </a:rPr>
                      <m:t>𝑋</m:t>
                    </m:r>
                    <m:r>
                      <a:rPr lang="en-US" sz="1400" b="0" i="1" dirty="0" smtClean="0">
                        <a:latin typeface="Cambria Math" panose="02040503050406030204" pitchFamily="18" charset="0"/>
                      </a:rPr>
                      <m:t>|</m:t>
                    </m:r>
                    <m:r>
                      <a:rPr lang="en-US" sz="1400" b="0" i="1" baseline="-25000" dirty="0" smtClean="0">
                        <a:latin typeface="Cambria Math" panose="02040503050406030204" pitchFamily="18" charset="0"/>
                      </a:rPr>
                      <m:t>𝑆</m:t>
                    </m:r>
                  </m:oMath>
                </a14:m>
                <a:r>
                  <a:rPr lang="en-US" sz="1400" dirty="0"/>
                  <a:t> (E</a:t>
                </a:r>
                <a14:m>
                  <m:oMath xmlns:m="http://schemas.openxmlformats.org/officeDocument/2006/math">
                    <m:r>
                      <m:rPr>
                        <m:sty m:val="p"/>
                      </m:rPr>
                      <a:rPr lang="en-US" sz="1400" b="0" i="0" dirty="0" smtClean="0">
                        <a:latin typeface="Cambria Math" panose="02040503050406030204" pitchFamily="18" charset="0"/>
                      </a:rPr>
                      <m:t>ncoding</m:t>
                    </m:r>
                    <m:r>
                      <a:rPr lang="en-US" sz="1400" b="0" i="0" dirty="0" smtClean="0">
                        <a:latin typeface="Cambria Math" panose="02040503050406030204" pitchFamily="18" charset="0"/>
                      </a:rPr>
                      <m:t> </m:t>
                    </m:r>
                    <m:r>
                      <m:rPr>
                        <m:sty m:val="p"/>
                      </m:rPr>
                      <a:rPr lang="en-US" sz="1400" b="0" i="0" dirty="0" smtClean="0">
                        <a:latin typeface="Cambria Math" panose="02040503050406030204" pitchFamily="18" charset="0"/>
                      </a:rPr>
                      <m:t>of</m:t>
                    </m:r>
                  </m:oMath>
                </a14:m>
                <a:r>
                  <a:rPr lang="en-US" sz="1400" dirty="0"/>
                  <a:t> </a:t>
                </a:r>
                <a14:m>
                  <m:oMath xmlns:m="http://schemas.openxmlformats.org/officeDocument/2006/math">
                    <m:r>
                      <a:rPr lang="en-US" sz="1400" i="1" dirty="0">
                        <a:latin typeface="Cambria Math" panose="02040503050406030204" pitchFamily="18" charset="0"/>
                      </a:rPr>
                      <m:t>𝑥</m:t>
                    </m:r>
                    <m:r>
                      <a:rPr lang="en-US" sz="1400" i="1" dirty="0">
                        <a:latin typeface="Cambria Math" panose="02040503050406030204" pitchFamily="18" charset="0"/>
                      </a:rPr>
                      <m:t>|</m:t>
                    </m:r>
                    <m:r>
                      <a:rPr lang="en-US" sz="1400" i="1" baseline="-25000" dirty="0">
                        <a:latin typeface="Cambria Math" panose="02040503050406030204" pitchFamily="18" charset="0"/>
                      </a:rPr>
                      <m:t>𝑠</m:t>
                    </m:r>
                  </m:oMath>
                </a14:m>
                <a:r>
                  <a:rPr lang="en-US" sz="1400" dirty="0"/>
                  <a:t>)</a:t>
                </a:r>
              </a:p>
            </p:txBody>
          </p:sp>
        </mc:Choice>
        <mc:Fallback xmlns="">
          <p:sp>
            <p:nvSpPr>
              <p:cNvPr id="15" name="TextBox 14">
                <a:extLst>
                  <a:ext uri="{FF2B5EF4-FFF2-40B4-BE49-F238E27FC236}">
                    <a16:creationId xmlns:a16="http://schemas.microsoft.com/office/drawing/2014/main" id="{0F4F2F80-6BFA-B6FD-B50B-6B952E0FD2B8}"/>
                  </a:ext>
                </a:extLst>
              </p:cNvPr>
              <p:cNvSpPr txBox="1">
                <a:spLocks noRot="1" noChangeAspect="1" noMove="1" noResize="1" noEditPoints="1" noAdjustHandles="1" noChangeArrowheads="1" noChangeShapeType="1" noTextEdit="1"/>
              </p:cNvSpPr>
              <p:nvPr/>
            </p:nvSpPr>
            <p:spPr>
              <a:xfrm>
                <a:off x="-65254" y="4552304"/>
                <a:ext cx="2071380" cy="307777"/>
              </a:xfrm>
              <a:prstGeom prst="rect">
                <a:avLst/>
              </a:prstGeom>
              <a:blipFill>
                <a:blip r:embed="rId20"/>
                <a:stretch>
                  <a:fillRect t="-4000" b="-20000"/>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F66378B9-853F-91A9-E43C-CD764FCA7343}"/>
              </a:ext>
            </a:extLst>
          </p:cNvPr>
          <p:cNvSpPr/>
          <p:nvPr/>
        </p:nvSpPr>
        <p:spPr>
          <a:xfrm>
            <a:off x="630195" y="1695440"/>
            <a:ext cx="436017" cy="35354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B966322-781A-1435-182F-CE33C28AE273}"/>
              </a:ext>
            </a:extLst>
          </p:cNvPr>
          <p:cNvSpPr/>
          <p:nvPr/>
        </p:nvSpPr>
        <p:spPr>
          <a:xfrm>
            <a:off x="1497442" y="1701156"/>
            <a:ext cx="436017" cy="35354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C0C465E-1FEF-B875-386D-CA4BB7D6EFC3}"/>
              </a:ext>
            </a:extLst>
          </p:cNvPr>
          <p:cNvSpPr/>
          <p:nvPr/>
        </p:nvSpPr>
        <p:spPr>
          <a:xfrm>
            <a:off x="1923126" y="1700907"/>
            <a:ext cx="436017" cy="35354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5046521-41AA-A06E-5AAE-E0B7088141EB}"/>
              </a:ext>
            </a:extLst>
          </p:cNvPr>
          <p:cNvSpPr/>
          <p:nvPr/>
        </p:nvSpPr>
        <p:spPr>
          <a:xfrm>
            <a:off x="3622015" y="1700907"/>
            <a:ext cx="436017" cy="35354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7D1EAD1F-E2E8-691C-F80A-90D34F97EA28}"/>
                  </a:ext>
                </a:extLst>
              </p:cNvPr>
              <p:cNvSpPr/>
              <p:nvPr/>
            </p:nvSpPr>
            <p:spPr>
              <a:xfrm>
                <a:off x="1616177" y="4166569"/>
                <a:ext cx="1417312" cy="31966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1400" i="1" dirty="0" smtClean="0">
                        <a:latin typeface="Cambria Math" panose="02040503050406030204" pitchFamily="18" charset="0"/>
                      </a:rPr>
                      <m:t>𝑆</m:t>
                    </m:r>
                  </m:oMath>
                </a14:m>
                <a:r>
                  <a:rPr lang="en-US" sz="1400" dirty="0"/>
                  <a:t>=Projection(</a:t>
                </a:r>
                <a14:m>
                  <m:oMath xmlns:m="http://schemas.openxmlformats.org/officeDocument/2006/math">
                    <m:r>
                      <a:rPr lang="en-US" sz="1400" i="1" dirty="0" smtClean="0">
                        <a:latin typeface="Cambria Math" panose="02040503050406030204" pitchFamily="18" charset="0"/>
                      </a:rPr>
                      <m:t>𝑠</m:t>
                    </m:r>
                  </m:oMath>
                </a14:m>
                <a:r>
                  <a:rPr lang="en-US" sz="1400" dirty="0"/>
                  <a:t>)</a:t>
                </a:r>
              </a:p>
            </p:txBody>
          </p:sp>
        </mc:Choice>
        <mc:Fallback xmlns="">
          <p:sp>
            <p:nvSpPr>
              <p:cNvPr id="16" name="Rounded Rectangle 15">
                <a:extLst>
                  <a:ext uri="{FF2B5EF4-FFF2-40B4-BE49-F238E27FC236}">
                    <a16:creationId xmlns:a16="http://schemas.microsoft.com/office/drawing/2014/main" id="{7D1EAD1F-E2E8-691C-F80A-90D34F97EA28}"/>
                  </a:ext>
                </a:extLst>
              </p:cNvPr>
              <p:cNvSpPr>
                <a:spLocks noRot="1" noChangeAspect="1" noMove="1" noResize="1" noEditPoints="1" noAdjustHandles="1" noChangeArrowheads="1" noChangeShapeType="1" noTextEdit="1"/>
              </p:cNvSpPr>
              <p:nvPr/>
            </p:nvSpPr>
            <p:spPr>
              <a:xfrm>
                <a:off x="1616177" y="4166569"/>
                <a:ext cx="1417312" cy="319666"/>
              </a:xfrm>
              <a:prstGeom prst="roundRect">
                <a:avLst/>
              </a:prstGeom>
              <a:blipFill>
                <a:blip r:embed="rId21"/>
                <a:stretch>
                  <a:fillRect b="-18519"/>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A7FE71D2-E133-685E-4F15-552E19F30EDC}"/>
              </a:ext>
            </a:extLst>
          </p:cNvPr>
          <p:cNvSpPr/>
          <p:nvPr/>
        </p:nvSpPr>
        <p:spPr>
          <a:xfrm>
            <a:off x="2772570" y="1695440"/>
            <a:ext cx="436017" cy="35354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37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animBg="1"/>
      <p:bldP spid="52" grpId="0"/>
      <p:bldP spid="54" grpId="0" animBg="1"/>
      <p:bldP spid="59" grpId="0" animBg="1"/>
      <p:bldP spid="60" grpId="0"/>
      <p:bldP spid="71" grpId="0"/>
      <p:bldP spid="75" grpId="0"/>
      <p:bldP spid="76" grpId="0"/>
      <p:bldP spid="80" grpId="0"/>
      <p:bldP spid="81" grpId="0" animBg="1"/>
      <p:bldP spid="82" grpId="0" animBg="1"/>
      <p:bldP spid="83" grpId="0" animBg="1"/>
      <p:bldP spid="15" grpId="0"/>
      <p:bldP spid="14" grpId="0" animBg="1"/>
      <p:bldP spid="20" grpId="0" animBg="1"/>
      <p:bldP spid="21" grpId="0" animBg="1"/>
      <p:bldP spid="24" grpId="0" animBg="1"/>
      <p:bldP spid="16"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372CD-0766-F5AD-89EB-79B1C8374394}"/>
              </a:ext>
            </a:extLst>
          </p:cNvPr>
          <p:cNvSpPr>
            <a:spLocks noGrp="1"/>
          </p:cNvSpPr>
          <p:nvPr>
            <p:ph type="title"/>
          </p:nvPr>
        </p:nvSpPr>
        <p:spPr>
          <a:xfrm>
            <a:off x="0" y="0"/>
            <a:ext cx="12192000" cy="1325563"/>
          </a:xfrm>
        </p:spPr>
        <p:txBody>
          <a:bodyPr>
            <a:normAutofit/>
          </a:bodyPr>
          <a:lstStyle/>
          <a:p>
            <a:pPr algn="ctr"/>
            <a:r>
              <a:rPr lang="en-US" sz="3600" dirty="0"/>
              <a:t>Future Directions</a:t>
            </a:r>
            <a:endParaRPr lang="en-US" sz="2400" dirty="0"/>
          </a:p>
        </p:txBody>
      </p:sp>
      <p:sp>
        <p:nvSpPr>
          <p:cNvPr id="3" name="Content Placeholder 2">
            <a:extLst>
              <a:ext uri="{FF2B5EF4-FFF2-40B4-BE49-F238E27FC236}">
                <a16:creationId xmlns:a16="http://schemas.microsoft.com/office/drawing/2014/main" id="{E42A569F-31AF-4633-F846-A600C7B3A7B7}"/>
              </a:ext>
            </a:extLst>
          </p:cNvPr>
          <p:cNvSpPr>
            <a:spLocks noGrp="1"/>
          </p:cNvSpPr>
          <p:nvPr>
            <p:ph idx="1"/>
          </p:nvPr>
        </p:nvSpPr>
        <p:spPr/>
        <p:txBody>
          <a:bodyPr/>
          <a:lstStyle/>
          <a:p>
            <a:pPr algn="just"/>
            <a:r>
              <a:rPr lang="en-US" dirty="0"/>
              <a:t>Simultaneously optimize offline and online time</a:t>
            </a:r>
          </a:p>
          <a:p>
            <a:pPr lvl="1" algn="just"/>
            <a:r>
              <a:rPr lang="en-US" dirty="0"/>
              <a:t>Currently (fixed) polynomial prover overhead either in offline or online phase</a:t>
            </a:r>
          </a:p>
          <a:p>
            <a:pPr lvl="2" algn="just"/>
            <a:r>
              <a:rPr lang="en-US" dirty="0"/>
              <a:t>But still sublinear in the size of the database</a:t>
            </a:r>
          </a:p>
          <a:p>
            <a:pPr lvl="1" algn="just"/>
            <a:endParaRPr lang="en-US" dirty="0"/>
          </a:p>
          <a:p>
            <a:pPr algn="just"/>
            <a:r>
              <a:rPr lang="en-US" dirty="0"/>
              <a:t>Adding zero-knowledge</a:t>
            </a:r>
          </a:p>
          <a:p>
            <a:pPr lvl="1" algn="just"/>
            <a:r>
              <a:rPr lang="en-US" dirty="0"/>
              <a:t>Multiple challenges, work in progress… </a:t>
            </a:r>
          </a:p>
        </p:txBody>
      </p:sp>
    </p:spTree>
    <p:extLst>
      <p:ext uri="{BB962C8B-B14F-4D97-AF65-F5344CB8AC3E}">
        <p14:creationId xmlns:p14="http://schemas.microsoft.com/office/powerpoint/2010/main" val="293813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67592-CE28-97A5-CD74-C4BEF667AC6F}"/>
              </a:ext>
            </a:extLst>
          </p:cNvPr>
          <p:cNvSpPr>
            <a:spLocks noGrp="1"/>
          </p:cNvSpPr>
          <p:nvPr>
            <p:ph type="title"/>
          </p:nvPr>
        </p:nvSpPr>
        <p:spPr>
          <a:xfrm>
            <a:off x="689919" y="2766218"/>
            <a:ext cx="10515600" cy="1325563"/>
          </a:xfrm>
          <a:solidFill>
            <a:schemeClr val="accent5">
              <a:lumMod val="20000"/>
              <a:lumOff val="80000"/>
            </a:schemeClr>
          </a:solidFill>
        </p:spPr>
        <p:txBody>
          <a:bodyPr/>
          <a:lstStyle/>
          <a:p>
            <a:pPr algn="ctr"/>
            <a:r>
              <a:rPr lang="en-US" dirty="0">
                <a:solidFill>
                  <a:schemeClr val="accent5"/>
                </a:solidFill>
              </a:rPr>
              <a:t>Thank You!</a:t>
            </a:r>
            <a:br>
              <a:rPr lang="en-US" dirty="0">
                <a:solidFill>
                  <a:schemeClr val="accent5"/>
                </a:solidFill>
              </a:rPr>
            </a:br>
            <a:r>
              <a:rPr lang="en-US" dirty="0">
                <a:solidFill>
                  <a:schemeClr val="accent5"/>
                </a:solidFill>
              </a:rPr>
              <a:t>Questions?</a:t>
            </a:r>
          </a:p>
        </p:txBody>
      </p:sp>
    </p:spTree>
    <p:extLst>
      <p:ext uri="{BB962C8B-B14F-4D97-AF65-F5344CB8AC3E}">
        <p14:creationId xmlns:p14="http://schemas.microsoft.com/office/powerpoint/2010/main" val="3220389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08A761C-05B4-632F-DF18-2B56C9FACECA}"/>
              </a:ext>
            </a:extLst>
          </p:cNvPr>
          <p:cNvSpPr/>
          <p:nvPr/>
        </p:nvSpPr>
        <p:spPr>
          <a:xfrm>
            <a:off x="4338323" y="3326631"/>
            <a:ext cx="3602736" cy="19050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FC9E316E-720B-65E7-F547-D91CDE9E023E}"/>
              </a:ext>
            </a:extLst>
          </p:cNvPr>
          <p:cNvSpPr>
            <a:spLocks noGrp="1"/>
          </p:cNvSpPr>
          <p:nvPr>
            <p:ph type="title"/>
          </p:nvPr>
        </p:nvSpPr>
        <p:spPr>
          <a:xfrm>
            <a:off x="0" y="0"/>
            <a:ext cx="12192000" cy="1325563"/>
          </a:xfrm>
        </p:spPr>
        <p:txBody>
          <a:bodyPr/>
          <a:lstStyle/>
          <a:p>
            <a:pPr algn="ctr"/>
            <a:r>
              <a:rPr lang="en-US" dirty="0"/>
              <a:t>Succinct Arguments for RAM Programs (</a:t>
            </a:r>
            <a:r>
              <a:rPr lang="en-US" dirty="0" err="1"/>
              <a:t>SArg</a:t>
            </a:r>
            <a:r>
              <a:rPr lang="en-US" dirty="0"/>
              <a:t>-RAM)</a:t>
            </a:r>
          </a:p>
        </p:txBody>
      </p:sp>
      <p:pic>
        <p:nvPicPr>
          <p:cNvPr id="5" name="Picture 4">
            <a:extLst>
              <a:ext uri="{FF2B5EF4-FFF2-40B4-BE49-F238E27FC236}">
                <a16:creationId xmlns:a16="http://schemas.microsoft.com/office/drawing/2014/main" id="{CE8683E2-0F95-29F0-AA7D-3F1FA3B9A786}"/>
              </a:ext>
            </a:extLst>
          </p:cNvPr>
          <p:cNvPicPr>
            <a:picLocks noChangeAspect="1"/>
          </p:cNvPicPr>
          <p:nvPr/>
        </p:nvPicPr>
        <p:blipFill>
          <a:blip r:embed="rId3"/>
          <a:stretch>
            <a:fillRect/>
          </a:stretch>
        </p:blipFill>
        <p:spPr>
          <a:xfrm>
            <a:off x="210413" y="3655674"/>
            <a:ext cx="1090096" cy="1386694"/>
          </a:xfrm>
          <a:prstGeom prst="rect">
            <a:avLst/>
          </a:prstGeom>
        </p:spPr>
      </p:pic>
      <p:pic>
        <p:nvPicPr>
          <p:cNvPr id="7" name="Content Placeholder 5">
            <a:extLst>
              <a:ext uri="{FF2B5EF4-FFF2-40B4-BE49-F238E27FC236}">
                <a16:creationId xmlns:a16="http://schemas.microsoft.com/office/drawing/2014/main" id="{EF2482AE-F912-40D7-44D8-D14A84BE55F7}"/>
              </a:ext>
            </a:extLst>
          </p:cNvPr>
          <p:cNvPicPr>
            <a:picLocks noGrp="1" noChangeAspect="1"/>
          </p:cNvPicPr>
          <p:nvPr>
            <p:ph idx="1"/>
          </p:nvPr>
        </p:nvPicPr>
        <p:blipFill>
          <a:blip r:embed="rId4"/>
          <a:stretch>
            <a:fillRect/>
          </a:stretch>
        </p:blipFill>
        <p:spPr>
          <a:xfrm>
            <a:off x="10630616" y="3676124"/>
            <a:ext cx="1127227" cy="1341937"/>
          </a:xfrm>
          <a:prstGeom prst="rect">
            <a:avLst/>
          </a:prstGeom>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0CD8157-D29B-5DB1-5287-544CFFF75445}"/>
                  </a:ext>
                </a:extLst>
              </p:cNvPr>
              <p:cNvSpPr/>
              <p:nvPr/>
            </p:nvSpPr>
            <p:spPr>
              <a:xfrm>
                <a:off x="1804364" y="3815857"/>
                <a:ext cx="2034540" cy="7671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Input: </a:t>
                </a:r>
              </a:p>
              <a:p>
                <a:pPr marL="285750" indent="-285750">
                  <a:buFont typeface="Arial" panose="020B0604020202020204" pitchFamily="34" charset="0"/>
                  <a:buChar char="•"/>
                </a:pPr>
                <a:r>
                  <a:rPr lang="en-US" dirty="0"/>
                  <a:t>Witness </a:t>
                </a:r>
                <a14:m>
                  <m:oMath xmlns:m="http://schemas.openxmlformats.org/officeDocument/2006/math">
                    <m:r>
                      <a:rPr lang="en-US" i="1" dirty="0" smtClean="0">
                        <a:latin typeface="Cambria Math" panose="02040503050406030204" pitchFamily="18" charset="0"/>
                      </a:rPr>
                      <m:t>𝑤</m:t>
                    </m:r>
                    <m:r>
                      <a:rPr lang="en-US" b="0" i="1" baseline="-25000" dirty="0" smtClean="0">
                        <a:latin typeface="Cambria Math" panose="02040503050406030204" pitchFamily="18" charset="0"/>
                      </a:rPr>
                      <m:t>𝑖</m:t>
                    </m:r>
                  </m:oMath>
                </a14:m>
                <a:endParaRPr lang="en-US" baseline="-25000" dirty="0"/>
              </a:p>
            </p:txBody>
          </p:sp>
        </mc:Choice>
        <mc:Fallback xmlns="">
          <p:sp>
            <p:nvSpPr>
              <p:cNvPr id="11" name="Rectangle 10">
                <a:extLst>
                  <a:ext uri="{FF2B5EF4-FFF2-40B4-BE49-F238E27FC236}">
                    <a16:creationId xmlns:a16="http://schemas.microsoft.com/office/drawing/2014/main" id="{A0CD8157-D29B-5DB1-5287-544CFFF75445}"/>
                  </a:ext>
                </a:extLst>
              </p:cNvPr>
              <p:cNvSpPr>
                <a:spLocks noRot="1" noChangeAspect="1" noMove="1" noResize="1" noEditPoints="1" noAdjustHandles="1" noChangeArrowheads="1" noChangeShapeType="1" noTextEdit="1"/>
              </p:cNvSpPr>
              <p:nvPr/>
            </p:nvSpPr>
            <p:spPr>
              <a:xfrm>
                <a:off x="1804364" y="3815857"/>
                <a:ext cx="2034540" cy="767144"/>
              </a:xfrm>
              <a:prstGeom prst="rect">
                <a:avLst/>
              </a:prstGeom>
              <a:blipFill>
                <a:blip r:embed="rId5"/>
                <a:stretch>
                  <a:fillRect l="-1852" b="-4839"/>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BABC17A1-A777-7F84-E50C-967916DFCC47}"/>
              </a:ext>
            </a:extLst>
          </p:cNvPr>
          <p:cNvGrpSpPr/>
          <p:nvPr/>
        </p:nvGrpSpPr>
        <p:grpSpPr>
          <a:xfrm>
            <a:off x="4825327" y="4034372"/>
            <a:ext cx="2870454" cy="861658"/>
            <a:chOff x="4242816" y="3118104"/>
            <a:chExt cx="2870454" cy="861658"/>
          </a:xfrm>
        </p:grpSpPr>
        <p:cxnSp>
          <p:nvCxnSpPr>
            <p:cNvPr id="14" name="Straight Arrow Connector 13">
              <a:extLst>
                <a:ext uri="{FF2B5EF4-FFF2-40B4-BE49-F238E27FC236}">
                  <a16:creationId xmlns:a16="http://schemas.microsoft.com/office/drawing/2014/main" id="{FBA836B9-BAA4-3CA2-E282-D61938F09F7C}"/>
                </a:ext>
              </a:extLst>
            </p:cNvPr>
            <p:cNvCxnSpPr/>
            <p:nvPr/>
          </p:nvCxnSpPr>
          <p:spPr>
            <a:xfrm>
              <a:off x="4242816" y="3118104"/>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AC1680E5-A318-B874-5AE3-CB97BF372F68}"/>
                </a:ext>
              </a:extLst>
            </p:cNvPr>
            <p:cNvCxnSpPr>
              <a:cxnSpLocks/>
            </p:cNvCxnSpPr>
            <p:nvPr/>
          </p:nvCxnSpPr>
          <p:spPr>
            <a:xfrm flipH="1">
              <a:off x="4242816" y="3325368"/>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8A5D437C-7612-43D3-95C0-0605D6B347FA}"/>
                </a:ext>
              </a:extLst>
            </p:cNvPr>
            <p:cNvCxnSpPr/>
            <p:nvPr/>
          </p:nvCxnSpPr>
          <p:spPr>
            <a:xfrm>
              <a:off x="4242816" y="3523488"/>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A69FDBE8-C1F8-0366-5E58-4810955B4B44}"/>
                </a:ext>
              </a:extLst>
            </p:cNvPr>
            <p:cNvCxnSpPr/>
            <p:nvPr/>
          </p:nvCxnSpPr>
          <p:spPr>
            <a:xfrm>
              <a:off x="4242816" y="3979762"/>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395DBD70-BBE3-09F7-6051-1033EC9B188F}"/>
                </a:ext>
              </a:extLst>
            </p:cNvPr>
            <p:cNvCxnSpPr>
              <a:cxnSpLocks/>
            </p:cNvCxnSpPr>
            <p:nvPr/>
          </p:nvCxnSpPr>
          <p:spPr>
            <a:xfrm flipH="1">
              <a:off x="4242816" y="3742834"/>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6" name="Rounded Rectangle 25">
                <a:extLst>
                  <a:ext uri="{FF2B5EF4-FFF2-40B4-BE49-F238E27FC236}">
                    <a16:creationId xmlns:a16="http://schemas.microsoft.com/office/drawing/2014/main" id="{EDEB57F0-932C-3E51-4872-889F7F4E611B}"/>
                  </a:ext>
                </a:extLst>
              </p:cNvPr>
              <p:cNvSpPr/>
              <p:nvPr/>
            </p:nvSpPr>
            <p:spPr>
              <a:xfrm>
                <a:off x="398372" y="5554372"/>
                <a:ext cx="6308899" cy="767144"/>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Completeness and Soundness with respect to database </a:t>
                </a:r>
                <a14:m>
                  <m:oMath xmlns:m="http://schemas.openxmlformats.org/officeDocument/2006/math">
                    <m:r>
                      <a:rPr lang="en-US" i="1" dirty="0" smtClean="0">
                        <a:solidFill>
                          <a:schemeClr val="tx1"/>
                        </a:solidFill>
                        <a:latin typeface="Cambria Math" panose="02040503050406030204" pitchFamily="18" charset="0"/>
                      </a:rPr>
                      <m:t>𝑥</m:t>
                    </m:r>
                  </m:oMath>
                </a14:m>
                <a:endParaRPr lang="en-US" dirty="0">
                  <a:solidFill>
                    <a:schemeClr val="tx1"/>
                  </a:solidFill>
                </a:endParaRPr>
              </a:p>
              <a:p>
                <a:pPr marL="285750" indent="-285750">
                  <a:buFont typeface="Arial" panose="020B0604020202020204" pitchFamily="34" charset="0"/>
                  <a:buChar char="•"/>
                </a:pPr>
                <a:r>
                  <a:rPr lang="en-US" dirty="0">
                    <a:solidFill>
                      <a:schemeClr val="tx1"/>
                    </a:solidFill>
                  </a:rPr>
                  <a:t>Efficiency: Offline and online communication is </a:t>
                </a:r>
                <a14:m>
                  <m:oMath xmlns:m="http://schemas.openxmlformats.org/officeDocument/2006/math">
                    <m:r>
                      <a:rPr lang="en-US" i="1" dirty="0" smtClean="0">
                        <a:solidFill>
                          <a:schemeClr val="tx1"/>
                        </a:solidFill>
                        <a:latin typeface="Cambria Math" panose="02040503050406030204" pitchFamily="18" charset="0"/>
                      </a:rPr>
                      <m:t>𝑝𝑜𝑙𝑦𝑙𝑜𝑔</m:t>
                    </m:r>
                    <m:d>
                      <m:dPr>
                        <m:ctrlPr>
                          <a:rPr lang="en-US" i="1" dirty="0" smtClean="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𝑛</m:t>
                        </m:r>
                      </m:e>
                    </m:d>
                    <m:r>
                      <a:rPr lang="en-US" b="0" i="0" dirty="0" smtClean="0">
                        <a:solidFill>
                          <a:schemeClr val="tx1"/>
                        </a:solidFill>
                        <a:latin typeface="Cambria Math" panose="02040503050406030204" pitchFamily="18" charset="0"/>
                      </a:rPr>
                      <m:t>.</m:t>
                    </m:r>
                  </m:oMath>
                </a14:m>
                <a:endParaRPr lang="en-US" dirty="0">
                  <a:solidFill>
                    <a:schemeClr val="tx1"/>
                  </a:solidFill>
                </a:endParaRPr>
              </a:p>
            </p:txBody>
          </p:sp>
        </mc:Choice>
        <mc:Fallback xmlns="">
          <p:sp>
            <p:nvSpPr>
              <p:cNvPr id="26" name="Rounded Rectangle 25">
                <a:extLst>
                  <a:ext uri="{FF2B5EF4-FFF2-40B4-BE49-F238E27FC236}">
                    <a16:creationId xmlns:a16="http://schemas.microsoft.com/office/drawing/2014/main" id="{EDEB57F0-932C-3E51-4872-889F7F4E611B}"/>
                  </a:ext>
                </a:extLst>
              </p:cNvPr>
              <p:cNvSpPr>
                <a:spLocks noRot="1" noChangeAspect="1" noMove="1" noResize="1" noEditPoints="1" noAdjustHandles="1" noChangeArrowheads="1" noChangeShapeType="1" noTextEdit="1"/>
              </p:cNvSpPr>
              <p:nvPr/>
            </p:nvSpPr>
            <p:spPr>
              <a:xfrm>
                <a:off x="398372" y="5554372"/>
                <a:ext cx="6308899" cy="767144"/>
              </a:xfrm>
              <a:prstGeom prst="roundRect">
                <a:avLst/>
              </a:prstGeom>
              <a:blipFill>
                <a:blip r:embed="rId6"/>
                <a:stretch>
                  <a:fillRect b="-4762"/>
                </a:stretch>
              </a:blipFill>
              <a:ln>
                <a:solidFill>
                  <a:schemeClr val="tx1"/>
                </a:solidFill>
              </a:ln>
            </p:spPr>
            <p:txBody>
              <a:bodyPr/>
              <a:lstStyle/>
              <a:p>
                <a:r>
                  <a:rPr lang="en-US">
                    <a:noFill/>
                  </a:rPr>
                  <a:t> </a:t>
                </a:r>
              </a:p>
            </p:txBody>
          </p:sp>
        </mc:Fallback>
      </mc:AlternateContent>
      <p:sp>
        <p:nvSpPr>
          <p:cNvPr id="28" name="TextBox 27">
            <a:extLst>
              <a:ext uri="{FF2B5EF4-FFF2-40B4-BE49-F238E27FC236}">
                <a16:creationId xmlns:a16="http://schemas.microsoft.com/office/drawing/2014/main" id="{B84EDAEF-B6FE-E07F-D19C-E57600C37E83}"/>
              </a:ext>
            </a:extLst>
          </p:cNvPr>
          <p:cNvSpPr txBox="1"/>
          <p:nvPr/>
        </p:nvSpPr>
        <p:spPr>
          <a:xfrm>
            <a:off x="5425715" y="1455981"/>
            <a:ext cx="1427955" cy="369332"/>
          </a:xfrm>
          <a:prstGeom prst="rect">
            <a:avLst/>
          </a:prstGeom>
          <a:noFill/>
        </p:spPr>
        <p:txBody>
          <a:bodyPr wrap="none" rtlCol="0">
            <a:spAutoFit/>
          </a:bodyPr>
          <a:lstStyle/>
          <a:p>
            <a:r>
              <a:rPr lang="en-US" u="sng" dirty="0"/>
              <a:t>Offline Phase</a:t>
            </a:r>
          </a:p>
        </p:txBody>
      </p:sp>
      <p:graphicFrame>
        <p:nvGraphicFramePr>
          <p:cNvPr id="3" name="Table 3">
            <a:extLst>
              <a:ext uri="{FF2B5EF4-FFF2-40B4-BE49-F238E27FC236}">
                <a16:creationId xmlns:a16="http://schemas.microsoft.com/office/drawing/2014/main" id="{AD2CF975-1D60-9D3E-4292-218C746B2548}"/>
              </a:ext>
            </a:extLst>
          </p:cNvPr>
          <p:cNvGraphicFramePr>
            <a:graphicFrameLocks noGrp="1"/>
          </p:cNvGraphicFramePr>
          <p:nvPr>
            <p:extLst>
              <p:ext uri="{D42A27DB-BD31-4B8C-83A1-F6EECF244321}">
                <p14:modId xmlns:p14="http://schemas.microsoft.com/office/powerpoint/2010/main" val="3337039804"/>
              </p:ext>
            </p:extLst>
          </p:nvPr>
        </p:nvGraphicFramePr>
        <p:xfrm>
          <a:off x="338325" y="1806440"/>
          <a:ext cx="4279390" cy="365760"/>
        </p:xfrm>
        <a:graphic>
          <a:graphicData uri="http://schemas.openxmlformats.org/drawingml/2006/table">
            <a:tbl>
              <a:tblPr firstRow="1" bandRow="1">
                <a:tableStyleId>{5940675A-B579-460E-94D1-54222C63F5DA}</a:tableStyleId>
              </a:tblPr>
              <a:tblGrid>
                <a:gridCol w="427939">
                  <a:extLst>
                    <a:ext uri="{9D8B030D-6E8A-4147-A177-3AD203B41FA5}">
                      <a16:colId xmlns:a16="http://schemas.microsoft.com/office/drawing/2014/main" val="4188538176"/>
                    </a:ext>
                  </a:extLst>
                </a:gridCol>
                <a:gridCol w="427939">
                  <a:extLst>
                    <a:ext uri="{9D8B030D-6E8A-4147-A177-3AD203B41FA5}">
                      <a16:colId xmlns:a16="http://schemas.microsoft.com/office/drawing/2014/main" val="2247556986"/>
                    </a:ext>
                  </a:extLst>
                </a:gridCol>
                <a:gridCol w="427939">
                  <a:extLst>
                    <a:ext uri="{9D8B030D-6E8A-4147-A177-3AD203B41FA5}">
                      <a16:colId xmlns:a16="http://schemas.microsoft.com/office/drawing/2014/main" val="163824333"/>
                    </a:ext>
                  </a:extLst>
                </a:gridCol>
                <a:gridCol w="427939">
                  <a:extLst>
                    <a:ext uri="{9D8B030D-6E8A-4147-A177-3AD203B41FA5}">
                      <a16:colId xmlns:a16="http://schemas.microsoft.com/office/drawing/2014/main" val="2026762720"/>
                    </a:ext>
                  </a:extLst>
                </a:gridCol>
                <a:gridCol w="427939">
                  <a:extLst>
                    <a:ext uri="{9D8B030D-6E8A-4147-A177-3AD203B41FA5}">
                      <a16:colId xmlns:a16="http://schemas.microsoft.com/office/drawing/2014/main" val="2018504598"/>
                    </a:ext>
                  </a:extLst>
                </a:gridCol>
                <a:gridCol w="427939">
                  <a:extLst>
                    <a:ext uri="{9D8B030D-6E8A-4147-A177-3AD203B41FA5}">
                      <a16:colId xmlns:a16="http://schemas.microsoft.com/office/drawing/2014/main" val="2437554404"/>
                    </a:ext>
                  </a:extLst>
                </a:gridCol>
                <a:gridCol w="427939">
                  <a:extLst>
                    <a:ext uri="{9D8B030D-6E8A-4147-A177-3AD203B41FA5}">
                      <a16:colId xmlns:a16="http://schemas.microsoft.com/office/drawing/2014/main" val="3054614016"/>
                    </a:ext>
                  </a:extLst>
                </a:gridCol>
                <a:gridCol w="427939">
                  <a:extLst>
                    <a:ext uri="{9D8B030D-6E8A-4147-A177-3AD203B41FA5}">
                      <a16:colId xmlns:a16="http://schemas.microsoft.com/office/drawing/2014/main" val="879078994"/>
                    </a:ext>
                  </a:extLst>
                </a:gridCol>
                <a:gridCol w="427939">
                  <a:extLst>
                    <a:ext uri="{9D8B030D-6E8A-4147-A177-3AD203B41FA5}">
                      <a16:colId xmlns:a16="http://schemas.microsoft.com/office/drawing/2014/main" val="2199538979"/>
                    </a:ext>
                  </a:extLst>
                </a:gridCol>
                <a:gridCol w="427939">
                  <a:extLst>
                    <a:ext uri="{9D8B030D-6E8A-4147-A177-3AD203B41FA5}">
                      <a16:colId xmlns:a16="http://schemas.microsoft.com/office/drawing/2014/main" val="2036361916"/>
                    </a:ext>
                  </a:extLst>
                </a:gridCol>
              </a:tblGrid>
              <a:tr h="214565">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extLst>
                  <a:ext uri="{0D108BD9-81ED-4DB2-BD59-A6C34878D82A}">
                    <a16:rowId xmlns:a16="http://schemas.microsoft.com/office/drawing/2014/main" val="1366198390"/>
                  </a:ext>
                </a:extLst>
              </a:tr>
            </a:tbl>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1F685FD-FA22-6AE3-3984-873ACFF02622}"/>
                  </a:ext>
                </a:extLst>
              </p:cNvPr>
              <p:cNvSpPr txBox="1"/>
              <p:nvPr/>
            </p:nvSpPr>
            <p:spPr>
              <a:xfrm>
                <a:off x="1913042" y="950054"/>
                <a:ext cx="1241494" cy="369332"/>
              </a:xfrm>
              <a:prstGeom prst="rect">
                <a:avLst/>
              </a:prstGeom>
              <a:noFill/>
            </p:spPr>
            <p:txBody>
              <a:bodyPr wrap="none" rtlCol="0">
                <a:spAutoFit/>
              </a:bodyPr>
              <a:lstStyle/>
              <a:p>
                <a:r>
                  <a:rPr lang="en-US" dirty="0"/>
                  <a:t>Database </a:t>
                </a:r>
                <a14:m>
                  <m:oMath xmlns:m="http://schemas.openxmlformats.org/officeDocument/2006/math">
                    <m:r>
                      <a:rPr lang="en-US" i="1" dirty="0" smtClean="0">
                        <a:latin typeface="Cambria Math" panose="02040503050406030204" pitchFamily="18" charset="0"/>
                      </a:rPr>
                      <m:t>𝑥</m:t>
                    </m:r>
                  </m:oMath>
                </a14:m>
                <a:endParaRPr lang="en-US" dirty="0"/>
              </a:p>
            </p:txBody>
          </p:sp>
        </mc:Choice>
        <mc:Fallback xmlns="">
          <p:sp>
            <p:nvSpPr>
              <p:cNvPr id="4" name="TextBox 3">
                <a:extLst>
                  <a:ext uri="{FF2B5EF4-FFF2-40B4-BE49-F238E27FC236}">
                    <a16:creationId xmlns:a16="http://schemas.microsoft.com/office/drawing/2014/main" id="{21F685FD-FA22-6AE3-3984-873ACFF02622}"/>
                  </a:ext>
                </a:extLst>
              </p:cNvPr>
              <p:cNvSpPr txBox="1">
                <a:spLocks noRot="1" noChangeAspect="1" noMove="1" noResize="1" noEditPoints="1" noAdjustHandles="1" noChangeArrowheads="1" noChangeShapeType="1" noTextEdit="1"/>
              </p:cNvSpPr>
              <p:nvPr/>
            </p:nvSpPr>
            <p:spPr>
              <a:xfrm>
                <a:off x="1913042" y="950054"/>
                <a:ext cx="1241494" cy="369332"/>
              </a:xfrm>
              <a:prstGeom prst="rect">
                <a:avLst/>
              </a:prstGeom>
              <a:blipFill>
                <a:blip r:embed="rId7"/>
                <a:stretch>
                  <a:fillRect l="-4040"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A70053F-C578-7156-E7D3-5E907E1A06C0}"/>
                  </a:ext>
                </a:extLst>
              </p:cNvPr>
              <p:cNvSpPr txBox="1"/>
              <p:nvPr/>
            </p:nvSpPr>
            <p:spPr>
              <a:xfrm>
                <a:off x="5572112" y="1814018"/>
                <a:ext cx="1135159" cy="338554"/>
              </a:xfrm>
              <a:prstGeom prst="rect">
                <a:avLst/>
              </a:prstGeom>
              <a:solidFill>
                <a:schemeClr val="accent6">
                  <a:lumMod val="60000"/>
                  <a:lumOff val="40000"/>
                </a:schemeClr>
              </a:solidFill>
              <a:ln>
                <a:solidFill>
                  <a:schemeClr val="dk1"/>
                </a:solidFill>
              </a:ln>
            </p:spPr>
            <p:txBody>
              <a:bodyPr wrap="square" rtlCol="0">
                <a:spAutoFit/>
              </a:bodyPr>
              <a:lstStyle/>
              <a:p>
                <a:r>
                  <a:rPr lang="en-US" sz="1600" dirty="0"/>
                  <a:t>Commit(</a:t>
                </a:r>
                <a14:m>
                  <m:oMath xmlns:m="http://schemas.openxmlformats.org/officeDocument/2006/math">
                    <m:r>
                      <a:rPr lang="en-US" sz="1600" i="1" dirty="0" smtClean="0">
                        <a:latin typeface="Cambria Math" panose="02040503050406030204" pitchFamily="18" charset="0"/>
                      </a:rPr>
                      <m:t>𝑥</m:t>
                    </m:r>
                    <m:r>
                      <a:rPr lang="en-US" sz="1600" b="0" i="1" dirty="0" smtClean="0">
                        <a:latin typeface="Cambria Math" panose="02040503050406030204" pitchFamily="18" charset="0"/>
                      </a:rPr>
                      <m:t>)</m:t>
                    </m:r>
                  </m:oMath>
                </a14:m>
                <a:endParaRPr lang="en-US" sz="1600" dirty="0"/>
              </a:p>
            </p:txBody>
          </p:sp>
        </mc:Choice>
        <mc:Fallback xmlns="">
          <p:sp>
            <p:nvSpPr>
              <p:cNvPr id="6" name="TextBox 5">
                <a:extLst>
                  <a:ext uri="{FF2B5EF4-FFF2-40B4-BE49-F238E27FC236}">
                    <a16:creationId xmlns:a16="http://schemas.microsoft.com/office/drawing/2014/main" id="{AA70053F-C578-7156-E7D3-5E907E1A06C0}"/>
                  </a:ext>
                </a:extLst>
              </p:cNvPr>
              <p:cNvSpPr txBox="1">
                <a:spLocks noRot="1" noChangeAspect="1" noMove="1" noResize="1" noEditPoints="1" noAdjustHandles="1" noChangeArrowheads="1" noChangeShapeType="1" noTextEdit="1"/>
              </p:cNvSpPr>
              <p:nvPr/>
            </p:nvSpPr>
            <p:spPr>
              <a:xfrm>
                <a:off x="5572112" y="1814018"/>
                <a:ext cx="1135159" cy="338554"/>
              </a:xfrm>
              <a:prstGeom prst="rect">
                <a:avLst/>
              </a:prstGeom>
              <a:blipFill>
                <a:blip r:embed="rId8"/>
                <a:stretch>
                  <a:fillRect l="-2198" t="-3571" b="-21429"/>
                </a:stretch>
              </a:blipFill>
              <a:ln>
                <a:solidFill>
                  <a:schemeClr val="dk1"/>
                </a:solidFill>
              </a:ln>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93659B81-AEBF-2BEA-394D-3EE8C1D0AF4A}"/>
              </a:ext>
            </a:extLst>
          </p:cNvPr>
          <p:cNvCxnSpPr/>
          <p:nvPr/>
        </p:nvCxnSpPr>
        <p:spPr>
          <a:xfrm>
            <a:off x="4825327" y="2183048"/>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36A552AD-3AB0-5DB0-0F94-9E53895B713B}"/>
              </a:ext>
            </a:extLst>
          </p:cNvPr>
          <p:cNvSpPr txBox="1"/>
          <p:nvPr/>
        </p:nvSpPr>
        <p:spPr>
          <a:xfrm>
            <a:off x="5425715" y="2256203"/>
            <a:ext cx="1410964" cy="369332"/>
          </a:xfrm>
          <a:prstGeom prst="rect">
            <a:avLst/>
          </a:prstGeom>
          <a:noFill/>
        </p:spPr>
        <p:txBody>
          <a:bodyPr wrap="none" rtlCol="0">
            <a:spAutoFit/>
          </a:bodyPr>
          <a:lstStyle/>
          <a:p>
            <a:r>
              <a:rPr lang="en-US" u="sng" dirty="0"/>
              <a:t>Online Phase</a:t>
            </a:r>
          </a:p>
        </p:txBody>
      </p:sp>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04EDD9F2-CFA0-D3B9-944D-E2A8E4D6945E}"/>
                  </a:ext>
                </a:extLst>
              </p:cNvPr>
              <p:cNvSpPr/>
              <p:nvPr/>
            </p:nvSpPr>
            <p:spPr>
              <a:xfrm>
                <a:off x="4863222" y="2623067"/>
                <a:ext cx="2342051" cy="601194"/>
              </a:xfrm>
              <a:prstGeom prst="roundRect">
                <a:avLst/>
              </a:prstGeom>
              <a:solidFill>
                <a:schemeClr val="accent1">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Instance </a:t>
                </a:r>
                <a14:m>
                  <m:oMath xmlns:m="http://schemas.openxmlformats.org/officeDocument/2006/math">
                    <m:r>
                      <a:rPr lang="en-US" i="1" dirty="0" smtClean="0">
                        <a:latin typeface="Cambria Math" panose="02040503050406030204" pitchFamily="18" charset="0"/>
                      </a:rPr>
                      <m:t>𝑖</m:t>
                    </m:r>
                  </m:oMath>
                </a14:m>
                <a:r>
                  <a:rPr lang="en-US" dirty="0"/>
                  <a:t>: RAM NP Relation </a:t>
                </a:r>
                <a14:m>
                  <m:oMath xmlns:m="http://schemas.openxmlformats.org/officeDocument/2006/math">
                    <m:r>
                      <a:rPr lang="en-US" i="1" dirty="0" smtClean="0">
                        <a:latin typeface="Cambria Math" panose="02040503050406030204" pitchFamily="18" charset="0"/>
                      </a:rPr>
                      <m:t>𝑅</m:t>
                    </m:r>
                    <m:r>
                      <a:rPr lang="en-US" b="0" i="1" baseline="-25000" dirty="0" smtClean="0">
                        <a:latin typeface="Cambria Math" panose="02040503050406030204" pitchFamily="18" charset="0"/>
                      </a:rPr>
                      <m:t>𝑖</m:t>
                    </m:r>
                  </m:oMath>
                </a14:m>
                <a:endParaRPr lang="en-US" baseline="-25000" dirty="0"/>
              </a:p>
            </p:txBody>
          </p:sp>
        </mc:Choice>
        <mc:Fallback xmlns="">
          <p:sp>
            <p:nvSpPr>
              <p:cNvPr id="17" name="Rounded Rectangle 16">
                <a:extLst>
                  <a:ext uri="{FF2B5EF4-FFF2-40B4-BE49-F238E27FC236}">
                    <a16:creationId xmlns:a16="http://schemas.microsoft.com/office/drawing/2014/main" id="{04EDD9F2-CFA0-D3B9-944D-E2A8E4D6945E}"/>
                  </a:ext>
                </a:extLst>
              </p:cNvPr>
              <p:cNvSpPr>
                <a:spLocks noRot="1" noChangeAspect="1" noMove="1" noResize="1" noEditPoints="1" noAdjustHandles="1" noChangeArrowheads="1" noChangeShapeType="1" noTextEdit="1"/>
              </p:cNvSpPr>
              <p:nvPr/>
            </p:nvSpPr>
            <p:spPr>
              <a:xfrm>
                <a:off x="4863222" y="2623067"/>
                <a:ext cx="2342051" cy="601194"/>
              </a:xfrm>
              <a:prstGeom prst="roundRect">
                <a:avLst/>
              </a:prstGeom>
              <a:blipFill>
                <a:blip r:embed="rId9"/>
                <a:stretch>
                  <a:fillRect t="-4000" b="-1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3DC2BAA-0C71-61B9-D621-D38583EA0138}"/>
                  </a:ext>
                </a:extLst>
              </p:cNvPr>
              <p:cNvSpPr txBox="1"/>
              <p:nvPr/>
            </p:nvSpPr>
            <p:spPr>
              <a:xfrm>
                <a:off x="4380820" y="3349909"/>
                <a:ext cx="3430357" cy="523220"/>
              </a:xfrm>
              <a:prstGeom prst="rect">
                <a:avLst/>
              </a:prstGeom>
              <a:noFill/>
            </p:spPr>
            <p:txBody>
              <a:bodyPr wrap="square" rtlCol="0">
                <a:spAutoFit/>
              </a:bodyPr>
              <a:lstStyle/>
              <a:p>
                <a:pPr algn="ctr"/>
                <a:r>
                  <a:rPr lang="en-US" sz="1400" dirty="0"/>
                  <a:t>Protocol </a:t>
                </a: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Π</m:t>
                    </m:r>
                  </m:oMath>
                </a14:m>
                <a:endParaRPr lang="en-US" sz="1400" dirty="0">
                  <a:ea typeface="Cambria Math" panose="02040503050406030204" pitchFamily="18" charset="0"/>
                </a:endParaRPr>
              </a:p>
              <a:p>
                <a:pPr algn="ctr"/>
                <a:r>
                  <a:rPr lang="en-US" sz="1400" dirty="0"/>
                  <a:t>Prove </a:t>
                </a:r>
                <a14:m>
                  <m:oMath xmlns:m="http://schemas.openxmlformats.org/officeDocument/2006/math">
                    <m:r>
                      <a:rPr lang="en-US" sz="1400" i="1" dirty="0" smtClean="0">
                        <a:solidFill>
                          <a:schemeClr val="tx1"/>
                        </a:solidFill>
                        <a:latin typeface="Cambria Math" panose="02040503050406030204" pitchFamily="18" charset="0"/>
                      </a:rPr>
                      <m:t>𝑅</m:t>
                    </m:r>
                    <m:r>
                      <a:rPr lang="en-US" sz="1400" b="0" i="1" baseline="-25000" dirty="0" smtClean="0">
                        <a:solidFill>
                          <a:schemeClr val="tx1"/>
                        </a:solidFill>
                        <a:latin typeface="Cambria Math" panose="02040503050406030204" pitchFamily="18" charset="0"/>
                      </a:rPr>
                      <m:t>𝑖</m:t>
                    </m:r>
                    <m:d>
                      <m:dPr>
                        <m:ctrlPr>
                          <a:rPr lang="en-US" sz="1400" b="0" i="1" dirty="0" smtClean="0">
                            <a:solidFill>
                              <a:schemeClr val="tx1"/>
                            </a:solidFill>
                            <a:latin typeface="Cambria Math" panose="02040503050406030204" pitchFamily="18" charset="0"/>
                          </a:rPr>
                        </m:ctrlPr>
                      </m:dPr>
                      <m:e>
                        <m:r>
                          <a:rPr lang="en-US" sz="1400" b="0" i="1" dirty="0" smtClean="0">
                            <a:solidFill>
                              <a:schemeClr val="tx1"/>
                            </a:solidFill>
                            <a:latin typeface="Cambria Math" panose="02040503050406030204" pitchFamily="18" charset="0"/>
                          </a:rPr>
                          <m:t>𝑥</m:t>
                        </m:r>
                        <m:r>
                          <a:rPr lang="en-US" sz="1400" b="0" i="1" dirty="0" smtClean="0">
                            <a:solidFill>
                              <a:schemeClr val="tx1"/>
                            </a:solidFill>
                            <a:latin typeface="Cambria Math" panose="02040503050406030204" pitchFamily="18" charset="0"/>
                          </a:rPr>
                          <m:t>,</m:t>
                        </m:r>
                        <m:sSub>
                          <m:sSubPr>
                            <m:ctrlPr>
                              <a:rPr lang="en-US" sz="1400" b="0" i="1" dirty="0" smtClean="0">
                                <a:solidFill>
                                  <a:schemeClr val="tx1"/>
                                </a:solidFill>
                                <a:latin typeface="Cambria Math" panose="02040503050406030204" pitchFamily="18" charset="0"/>
                              </a:rPr>
                            </m:ctrlPr>
                          </m:sSubPr>
                          <m:e>
                            <m:r>
                              <a:rPr lang="en-US" sz="1400" b="0" i="1" dirty="0" smtClean="0">
                                <a:solidFill>
                                  <a:schemeClr val="tx1"/>
                                </a:solidFill>
                                <a:latin typeface="Cambria Math" panose="02040503050406030204" pitchFamily="18" charset="0"/>
                              </a:rPr>
                              <m:t>𝑤</m:t>
                            </m:r>
                          </m:e>
                          <m:sub>
                            <m:r>
                              <a:rPr lang="en-US" sz="1400" b="0" i="1" dirty="0" smtClean="0">
                                <a:solidFill>
                                  <a:schemeClr val="tx1"/>
                                </a:solidFill>
                                <a:latin typeface="Cambria Math" panose="02040503050406030204" pitchFamily="18" charset="0"/>
                              </a:rPr>
                              <m:t>𝑖</m:t>
                            </m:r>
                          </m:sub>
                        </m:sSub>
                      </m:e>
                    </m:d>
                    <m:r>
                      <a:rPr lang="en-US" sz="1400" b="0" i="1" dirty="0" smtClean="0">
                        <a:solidFill>
                          <a:schemeClr val="tx1"/>
                        </a:solidFill>
                        <a:latin typeface="Cambria Math" panose="02040503050406030204" pitchFamily="18" charset="0"/>
                      </a:rPr>
                      <m:t>=</m:t>
                    </m:r>
                    <m:r>
                      <a:rPr lang="en-US" sz="1400" b="0" i="1" dirty="0" smtClean="0">
                        <a:solidFill>
                          <a:schemeClr val="tx1"/>
                        </a:solidFill>
                        <a:latin typeface="Cambria Math" panose="02040503050406030204" pitchFamily="18" charset="0"/>
                      </a:rPr>
                      <m:t>𝑎𝑐𝑐𝑒𝑝𝑡</m:t>
                    </m:r>
                  </m:oMath>
                </a14:m>
                <a:endParaRPr lang="en-US" sz="1400" dirty="0"/>
              </a:p>
            </p:txBody>
          </p:sp>
        </mc:Choice>
        <mc:Fallback xmlns="">
          <p:sp>
            <p:nvSpPr>
              <p:cNvPr id="22" name="TextBox 21">
                <a:extLst>
                  <a:ext uri="{FF2B5EF4-FFF2-40B4-BE49-F238E27FC236}">
                    <a16:creationId xmlns:a16="http://schemas.microsoft.com/office/drawing/2014/main" id="{A3DC2BAA-0C71-61B9-D621-D38583EA0138}"/>
                  </a:ext>
                </a:extLst>
              </p:cNvPr>
              <p:cNvSpPr txBox="1">
                <a:spLocks noRot="1" noChangeAspect="1" noMove="1" noResize="1" noEditPoints="1" noAdjustHandles="1" noChangeArrowheads="1" noChangeShapeType="1" noTextEdit="1"/>
              </p:cNvSpPr>
              <p:nvPr/>
            </p:nvSpPr>
            <p:spPr>
              <a:xfrm>
                <a:off x="4380820" y="3349909"/>
                <a:ext cx="3430357" cy="523220"/>
              </a:xfrm>
              <a:prstGeom prst="rect">
                <a:avLst/>
              </a:prstGeom>
              <a:blipFill>
                <a:blip r:embed="rId10"/>
                <a:stretch>
                  <a:fillRect t="-2439" b="-14634"/>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78B3DF58-77D3-9E7D-4E83-CD809AE06220}"/>
              </a:ext>
            </a:extLst>
          </p:cNvPr>
          <p:cNvSpPr/>
          <p:nvPr/>
        </p:nvSpPr>
        <p:spPr>
          <a:xfrm>
            <a:off x="761104" y="1817537"/>
            <a:ext cx="439261" cy="35225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FD17BC0-1171-307D-D70A-7F59AD2A844D}"/>
              </a:ext>
            </a:extLst>
          </p:cNvPr>
          <p:cNvSpPr/>
          <p:nvPr/>
        </p:nvSpPr>
        <p:spPr>
          <a:xfrm>
            <a:off x="2055932" y="1814018"/>
            <a:ext cx="439261" cy="35225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5D6B7F9-830D-BF61-8412-A878C29C61FD}"/>
              </a:ext>
            </a:extLst>
          </p:cNvPr>
          <p:cNvSpPr/>
          <p:nvPr/>
        </p:nvSpPr>
        <p:spPr>
          <a:xfrm>
            <a:off x="2900292" y="1814018"/>
            <a:ext cx="439261" cy="35225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0509BAA3-7260-F880-8542-9CFE6EA86772}"/>
              </a:ext>
            </a:extLst>
          </p:cNvPr>
          <p:cNvCxnSpPr>
            <a:cxnSpLocks/>
          </p:cNvCxnSpPr>
          <p:nvPr/>
        </p:nvCxnSpPr>
        <p:spPr>
          <a:xfrm flipH="1" flipV="1">
            <a:off x="986051" y="2162084"/>
            <a:ext cx="4742" cy="3468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DC2935CC-77C6-5EF3-4AFA-A1E4DD8CAD29}"/>
              </a:ext>
            </a:extLst>
          </p:cNvPr>
          <p:cNvCxnSpPr>
            <a:cxnSpLocks/>
          </p:cNvCxnSpPr>
          <p:nvPr/>
        </p:nvCxnSpPr>
        <p:spPr>
          <a:xfrm flipV="1">
            <a:off x="2277836" y="2162084"/>
            <a:ext cx="0" cy="7200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0BF9E5AA-7AA8-1C6E-DF23-ECD76B336228}"/>
              </a:ext>
            </a:extLst>
          </p:cNvPr>
          <p:cNvCxnSpPr>
            <a:cxnSpLocks/>
          </p:cNvCxnSpPr>
          <p:nvPr/>
        </p:nvCxnSpPr>
        <p:spPr>
          <a:xfrm flipH="1" flipV="1">
            <a:off x="3114230" y="2162084"/>
            <a:ext cx="4742" cy="3468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6DFF2CC-96C1-A8BD-8C4C-1102A4E24682}"/>
                  </a:ext>
                </a:extLst>
              </p:cNvPr>
              <p:cNvSpPr txBox="1"/>
              <p:nvPr/>
            </p:nvSpPr>
            <p:spPr>
              <a:xfrm>
                <a:off x="1518772" y="2882152"/>
                <a:ext cx="1595458" cy="369332"/>
              </a:xfrm>
              <a:prstGeom prst="rect">
                <a:avLst/>
              </a:prstGeom>
              <a:solidFill>
                <a:schemeClr val="accent1">
                  <a:lumMod val="75000"/>
                </a:schemeClr>
              </a:solidFill>
            </p:spPr>
            <p:txBody>
              <a:bodyPr wrap="square">
                <a:spAutoFit/>
              </a:bodyPr>
              <a:lstStyle/>
              <a:p>
                <a:r>
                  <a:rPr lang="en-US" dirty="0">
                    <a:solidFill>
                      <a:schemeClr val="bg1"/>
                    </a:solidFill>
                  </a:rPr>
                  <a:t>Accessed by </a:t>
                </a:r>
                <a14:m>
                  <m:oMath xmlns:m="http://schemas.openxmlformats.org/officeDocument/2006/math">
                    <m:r>
                      <a:rPr lang="en-US" i="1" dirty="0" smtClean="0">
                        <a:solidFill>
                          <a:schemeClr val="bg1"/>
                        </a:solidFill>
                        <a:latin typeface="Cambria Math" panose="02040503050406030204" pitchFamily="18" charset="0"/>
                      </a:rPr>
                      <m:t>𝑅</m:t>
                    </m:r>
                    <m:r>
                      <a:rPr lang="en-US" b="0" i="1" baseline="-25000" dirty="0" smtClean="0">
                        <a:solidFill>
                          <a:schemeClr val="bg1"/>
                        </a:solidFill>
                        <a:latin typeface="Cambria Math" panose="02040503050406030204" pitchFamily="18" charset="0"/>
                      </a:rPr>
                      <m:t>𝑖</m:t>
                    </m:r>
                  </m:oMath>
                </a14:m>
                <a:endParaRPr lang="en-US" dirty="0">
                  <a:solidFill>
                    <a:schemeClr val="bg1"/>
                  </a:solidFill>
                </a:endParaRPr>
              </a:p>
            </p:txBody>
          </p:sp>
        </mc:Choice>
        <mc:Fallback xmlns="">
          <p:sp>
            <p:nvSpPr>
              <p:cNvPr id="40" name="TextBox 39">
                <a:extLst>
                  <a:ext uri="{FF2B5EF4-FFF2-40B4-BE49-F238E27FC236}">
                    <a16:creationId xmlns:a16="http://schemas.microsoft.com/office/drawing/2014/main" id="{B6DFF2CC-96C1-A8BD-8C4C-1102A4E24682}"/>
                  </a:ext>
                </a:extLst>
              </p:cNvPr>
              <p:cNvSpPr txBox="1">
                <a:spLocks noRot="1" noChangeAspect="1" noMove="1" noResize="1" noEditPoints="1" noAdjustHandles="1" noChangeArrowheads="1" noChangeShapeType="1" noTextEdit="1"/>
              </p:cNvSpPr>
              <p:nvPr/>
            </p:nvSpPr>
            <p:spPr>
              <a:xfrm>
                <a:off x="1518772" y="2882152"/>
                <a:ext cx="1595458" cy="369332"/>
              </a:xfrm>
              <a:prstGeom prst="rect">
                <a:avLst/>
              </a:prstGeom>
              <a:blipFill>
                <a:blip r:embed="rId11"/>
                <a:stretch>
                  <a:fillRect l="-3150" t="-10345"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ounded Rectangle 40">
                <a:extLst>
                  <a:ext uri="{FF2B5EF4-FFF2-40B4-BE49-F238E27FC236}">
                    <a16:creationId xmlns:a16="http://schemas.microsoft.com/office/drawing/2014/main" id="{3A12EE73-161A-015D-EBD8-27CB8932EF9C}"/>
                  </a:ext>
                </a:extLst>
              </p:cNvPr>
              <p:cNvSpPr/>
              <p:nvPr/>
            </p:nvSpPr>
            <p:spPr>
              <a:xfrm>
                <a:off x="8692301" y="1153252"/>
                <a:ext cx="2342051" cy="601194"/>
              </a:xfrm>
              <a:prstGeom prst="roundRect">
                <a:avLst/>
              </a:prstGeom>
              <a:solidFill>
                <a:schemeClr val="accent4">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Execution time of </a:t>
                </a:r>
                <a14:m>
                  <m:oMath xmlns:m="http://schemas.openxmlformats.org/officeDocument/2006/math">
                    <m:r>
                      <a:rPr lang="en-US" i="1" dirty="0" smtClean="0">
                        <a:solidFill>
                          <a:schemeClr val="tx1"/>
                        </a:solidFill>
                        <a:latin typeface="Cambria Math" panose="02040503050406030204" pitchFamily="18" charset="0"/>
                      </a:rPr>
                      <m:t>𝑅</m:t>
                    </m:r>
                    <m:r>
                      <a:rPr lang="en-US" b="0" i="1" baseline="-25000" dirty="0" smtClean="0">
                        <a:solidFill>
                          <a:schemeClr val="tx1"/>
                        </a:solidFill>
                        <a:latin typeface="Cambria Math" panose="02040503050406030204" pitchFamily="18" charset="0"/>
                      </a:rPr>
                      <m:t>𝑖</m:t>
                    </m:r>
                  </m:oMath>
                </a14:m>
                <a:r>
                  <a:rPr lang="en-US" baseline="-25000" dirty="0">
                    <a:solidFill>
                      <a:schemeClr val="tx1"/>
                    </a:solidFill>
                  </a:rPr>
                  <a:t> </a:t>
                </a:r>
                <a:r>
                  <a:rPr lang="en-US" dirty="0">
                    <a:solidFill>
                      <a:schemeClr val="tx1"/>
                    </a:solidFill>
                  </a:rPr>
                  <a:t>is </a:t>
                </a:r>
                <a14:m>
                  <m:oMath xmlns:m="http://schemas.openxmlformats.org/officeDocument/2006/math">
                    <m:r>
                      <a:rPr lang="en-US" i="1" dirty="0" smtClean="0">
                        <a:solidFill>
                          <a:schemeClr val="tx1"/>
                        </a:solidFill>
                        <a:latin typeface="Cambria Math" panose="02040503050406030204" pitchFamily="18" charset="0"/>
                      </a:rPr>
                      <m:t>𝑇</m:t>
                    </m:r>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𝑛</m:t>
                    </m:r>
                  </m:oMath>
                </a14:m>
                <a:endParaRPr lang="en-US" baseline="-25000" dirty="0">
                  <a:solidFill>
                    <a:schemeClr val="tx1"/>
                  </a:solidFill>
                </a:endParaRPr>
              </a:p>
            </p:txBody>
          </p:sp>
        </mc:Choice>
        <mc:Fallback xmlns="">
          <p:sp>
            <p:nvSpPr>
              <p:cNvPr id="41" name="Rounded Rectangle 40">
                <a:extLst>
                  <a:ext uri="{FF2B5EF4-FFF2-40B4-BE49-F238E27FC236}">
                    <a16:creationId xmlns:a16="http://schemas.microsoft.com/office/drawing/2014/main" id="{3A12EE73-161A-015D-EBD8-27CB8932EF9C}"/>
                  </a:ext>
                </a:extLst>
              </p:cNvPr>
              <p:cNvSpPr>
                <a:spLocks noRot="1" noChangeAspect="1" noMove="1" noResize="1" noEditPoints="1" noAdjustHandles="1" noChangeArrowheads="1" noChangeShapeType="1" noTextEdit="1"/>
              </p:cNvSpPr>
              <p:nvPr/>
            </p:nvSpPr>
            <p:spPr>
              <a:xfrm>
                <a:off x="8692301" y="1153252"/>
                <a:ext cx="2342051" cy="601194"/>
              </a:xfrm>
              <a:prstGeom prst="roundRect">
                <a:avLst/>
              </a:prstGeom>
              <a:blipFill>
                <a:blip r:embed="rId12"/>
                <a:stretch>
                  <a:fillRect t="-6122" r="-2151"/>
                </a:stretch>
              </a:blipFill>
            </p:spPr>
            <p:txBody>
              <a:bodyPr/>
              <a:lstStyle/>
              <a:p>
                <a:r>
                  <a:rPr lang="en-US">
                    <a:noFill/>
                  </a:rPr>
                  <a:t> </a:t>
                </a:r>
              </a:p>
            </p:txBody>
          </p:sp>
        </mc:Fallback>
      </mc:AlternateContent>
      <p:sp>
        <p:nvSpPr>
          <p:cNvPr id="42" name="Right Brace 41">
            <a:extLst>
              <a:ext uri="{FF2B5EF4-FFF2-40B4-BE49-F238E27FC236}">
                <a16:creationId xmlns:a16="http://schemas.microsoft.com/office/drawing/2014/main" id="{F4B1FB2A-4D78-8773-26D8-7C5C7193C130}"/>
              </a:ext>
            </a:extLst>
          </p:cNvPr>
          <p:cNvSpPr/>
          <p:nvPr/>
        </p:nvSpPr>
        <p:spPr>
          <a:xfrm rot="16200000">
            <a:off x="2394222" y="-479090"/>
            <a:ext cx="167595" cy="4279390"/>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6EC931C-7F98-6CDD-845C-EE863B9E2D32}"/>
                  </a:ext>
                </a:extLst>
              </p:cNvPr>
              <p:cNvSpPr txBox="1"/>
              <p:nvPr/>
            </p:nvSpPr>
            <p:spPr>
              <a:xfrm>
                <a:off x="2110578" y="1239724"/>
                <a:ext cx="734881" cy="369332"/>
              </a:xfrm>
              <a:prstGeom prst="rect">
                <a:avLst/>
              </a:prstGeom>
              <a:noFill/>
            </p:spPr>
            <p:txBody>
              <a:bodyPr wrap="none" rtlCol="0">
                <a:spAutoFit/>
              </a:bodyPr>
              <a:lstStyle/>
              <a:p>
                <a:r>
                  <a:rPr lang="en-US" dirty="0"/>
                  <a:t>Size </a:t>
                </a:r>
                <a14:m>
                  <m:oMath xmlns:m="http://schemas.openxmlformats.org/officeDocument/2006/math">
                    <m:r>
                      <a:rPr lang="en-US" i="1" dirty="0" smtClean="0">
                        <a:latin typeface="Cambria Math" panose="02040503050406030204" pitchFamily="18" charset="0"/>
                      </a:rPr>
                      <m:t>𝑛</m:t>
                    </m:r>
                  </m:oMath>
                </a14:m>
                <a:endParaRPr lang="en-US" dirty="0"/>
              </a:p>
            </p:txBody>
          </p:sp>
        </mc:Choice>
        <mc:Fallback xmlns="">
          <p:sp>
            <p:nvSpPr>
              <p:cNvPr id="43" name="TextBox 42">
                <a:extLst>
                  <a:ext uri="{FF2B5EF4-FFF2-40B4-BE49-F238E27FC236}">
                    <a16:creationId xmlns:a16="http://schemas.microsoft.com/office/drawing/2014/main" id="{56EC931C-7F98-6CDD-845C-EE863B9E2D32}"/>
                  </a:ext>
                </a:extLst>
              </p:cNvPr>
              <p:cNvSpPr txBox="1">
                <a:spLocks noRot="1" noChangeAspect="1" noMove="1" noResize="1" noEditPoints="1" noAdjustHandles="1" noChangeArrowheads="1" noChangeShapeType="1" noTextEdit="1"/>
              </p:cNvSpPr>
              <p:nvPr/>
            </p:nvSpPr>
            <p:spPr>
              <a:xfrm>
                <a:off x="2110578" y="1239724"/>
                <a:ext cx="734881" cy="369332"/>
              </a:xfrm>
              <a:prstGeom prst="rect">
                <a:avLst/>
              </a:prstGeom>
              <a:blipFill>
                <a:blip r:embed="rId13"/>
                <a:stretch>
                  <a:fillRect l="-6780" t="-6667" b="-26667"/>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CD9F4C14-3CA0-72AE-C40A-82316AE27E81}"/>
              </a:ext>
            </a:extLst>
          </p:cNvPr>
          <p:cNvCxnSpPr/>
          <p:nvPr/>
        </p:nvCxnSpPr>
        <p:spPr>
          <a:xfrm>
            <a:off x="986051" y="2508980"/>
            <a:ext cx="2128179"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1FFEF6EC-58C7-359F-5211-E14FF6ACC582}"/>
              </a:ext>
            </a:extLst>
          </p:cNvPr>
          <p:cNvSpPr txBox="1"/>
          <p:nvPr/>
        </p:nvSpPr>
        <p:spPr>
          <a:xfrm>
            <a:off x="7907711" y="5337779"/>
            <a:ext cx="3096169" cy="120032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none" rtlCol="0">
            <a:spAutoFit/>
          </a:bodyPr>
          <a:lstStyle/>
          <a:p>
            <a:pPr algn="ctr"/>
            <a:r>
              <a:rPr lang="en-US" dirty="0"/>
              <a:t>Applications</a:t>
            </a:r>
          </a:p>
          <a:p>
            <a:pPr marL="342900" indent="-342900">
              <a:buFont typeface="+mj-lt"/>
              <a:buAutoNum type="arabicPeriod"/>
            </a:pPr>
            <a:r>
              <a:rPr lang="en-US" dirty="0"/>
              <a:t>Search over data structures</a:t>
            </a:r>
          </a:p>
          <a:p>
            <a:pPr marL="342900" indent="-342900">
              <a:buFont typeface="+mj-lt"/>
              <a:buAutoNum type="arabicPeriod"/>
            </a:pPr>
            <a:r>
              <a:rPr lang="en-US" dirty="0"/>
              <a:t>Statistical analysis</a:t>
            </a:r>
          </a:p>
          <a:p>
            <a:pPr marL="342900" indent="-342900">
              <a:buFont typeface="+mj-lt"/>
              <a:buAutoNum type="arabicPeriod"/>
            </a:pPr>
            <a:r>
              <a:rPr lang="en-US" dirty="0"/>
              <a:t>Sublinear-time algorithms</a:t>
            </a:r>
          </a:p>
        </p:txBody>
      </p:sp>
    </p:spTree>
    <p:extLst>
      <p:ext uri="{BB962C8B-B14F-4D97-AF65-F5344CB8AC3E}">
        <p14:creationId xmlns:p14="http://schemas.microsoft.com/office/powerpoint/2010/main" val="330496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dissolve">
                                      <p:cBhvr>
                                        <p:cTn id="7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1" grpId="0" animBg="1"/>
      <p:bldP spid="26" grpId="0" animBg="1"/>
      <p:bldP spid="28" grpId="0"/>
      <p:bldP spid="4" grpId="0"/>
      <p:bldP spid="6" grpId="0" animBg="1"/>
      <p:bldP spid="13" grpId="0"/>
      <p:bldP spid="17" grpId="0" animBg="1"/>
      <p:bldP spid="22" grpId="0"/>
      <p:bldP spid="24" grpId="0" animBg="1"/>
      <p:bldP spid="29" grpId="0" animBg="1"/>
      <p:bldP spid="30" grpId="0" animBg="1"/>
      <p:bldP spid="40" grpId="0" animBg="1"/>
      <p:bldP spid="41" grpId="0" animBg="1"/>
      <p:bldP spid="42" grpId="0" animBg="1"/>
      <p:bldP spid="43"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7053E-20AA-360E-5699-23813F5A074D}"/>
              </a:ext>
            </a:extLst>
          </p:cNvPr>
          <p:cNvSpPr>
            <a:spLocks noGrp="1"/>
          </p:cNvSpPr>
          <p:nvPr>
            <p:ph type="title"/>
          </p:nvPr>
        </p:nvSpPr>
        <p:spPr/>
        <p:txBody>
          <a:bodyPr/>
          <a:lstStyle/>
          <a:p>
            <a:pPr algn="ctr"/>
            <a:r>
              <a:rPr lang="en-US" dirty="0"/>
              <a:t>Our Goals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C044928-329D-6FC6-62CE-D29474F4D393}"/>
                  </a:ext>
                </a:extLst>
              </p:cNvPr>
              <p:cNvSpPr>
                <a:spLocks noGrp="1"/>
              </p:cNvSpPr>
              <p:nvPr>
                <p:ph idx="1"/>
              </p:nvPr>
            </p:nvSpPr>
            <p:spPr>
              <a:xfrm>
                <a:off x="838200" y="1825625"/>
                <a:ext cx="10896600" cy="1514475"/>
              </a:xfrm>
            </p:spPr>
            <p:txBody>
              <a:bodyPr>
                <a:normAutofit fontScale="92500"/>
              </a:bodyPr>
              <a:lstStyle/>
              <a:p>
                <a:pPr marL="514350" indent="-514350">
                  <a:buFont typeface="+mj-lt"/>
                  <a:buAutoNum type="arabicPeriod"/>
                </a:pPr>
                <a:r>
                  <a:rPr lang="en-US" dirty="0"/>
                  <a:t>C</a:t>
                </a:r>
                <a:r>
                  <a:rPr lang="en-US" dirty="0">
                    <a:solidFill>
                      <a:schemeClr val="tx1"/>
                    </a:solidFill>
                  </a:rPr>
                  <a:t>ommunication cost is </a:t>
                </a:r>
                <a14:m>
                  <m:oMath xmlns:m="http://schemas.openxmlformats.org/officeDocument/2006/math">
                    <m:r>
                      <a:rPr lang="en-US" i="1" dirty="0" smtClean="0">
                        <a:solidFill>
                          <a:srgbClr val="7030A0"/>
                        </a:solidFill>
                        <a:latin typeface="Cambria Math" panose="02040503050406030204" pitchFamily="18" charset="0"/>
                      </a:rPr>
                      <m:t>𝑝𝑜𝑙𝑦𝑙𝑜𝑔</m:t>
                    </m:r>
                    <m:d>
                      <m:dPr>
                        <m:ctrlPr>
                          <a:rPr lang="en-US" i="1" dirty="0" smtClean="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𝑛</m:t>
                        </m:r>
                      </m:e>
                    </m:d>
                  </m:oMath>
                </a14:m>
                <a:endParaRPr lang="en-US" b="0" dirty="0">
                  <a:solidFill>
                    <a:schemeClr val="tx1"/>
                  </a:solidFill>
                </a:endParaRPr>
              </a:p>
              <a:p>
                <a:pPr marL="514350" indent="-514350">
                  <a:buFont typeface="+mj-lt"/>
                  <a:buAutoNum type="arabicPeriod"/>
                </a:pPr>
                <a:r>
                  <a:rPr lang="en-US" dirty="0">
                    <a:solidFill>
                      <a:schemeClr val="tx1"/>
                    </a:solidFill>
                  </a:rPr>
                  <a:t>Online runtime of </a:t>
                </a:r>
                <a14:m>
                  <m:oMath xmlns:m="http://schemas.openxmlformats.org/officeDocument/2006/math">
                    <m:r>
                      <a:rPr lang="en-US" sz="3200" i="1" dirty="0" smtClean="0">
                        <a:solidFill>
                          <a:schemeClr val="tx1"/>
                        </a:solidFill>
                        <a:latin typeface="Cambria Math" panose="02040503050406030204" pitchFamily="18" charset="0"/>
                      </a:rPr>
                      <m:t>𝑃</m:t>
                    </m:r>
                  </m:oMath>
                </a14:m>
                <a:r>
                  <a:rPr lang="en-US" dirty="0">
                    <a:solidFill>
                      <a:schemeClr val="tx1"/>
                    </a:solidFill>
                  </a:rPr>
                  <a:t> is </a:t>
                </a:r>
                <a:r>
                  <a:rPr lang="en-US" dirty="0">
                    <a:solidFill>
                      <a:srgbClr val="7030A0"/>
                    </a:solidFill>
                  </a:rPr>
                  <a:t>sublinear</a:t>
                </a:r>
                <a:r>
                  <a:rPr lang="en-US" dirty="0">
                    <a:solidFill>
                      <a:schemeClr val="tx1"/>
                    </a:solidFill>
                  </a:rPr>
                  <a:t> in </a:t>
                </a:r>
                <a14:m>
                  <m:oMath xmlns:m="http://schemas.openxmlformats.org/officeDocument/2006/math">
                    <m:r>
                      <a:rPr lang="en-US" i="1" dirty="0">
                        <a:latin typeface="Cambria Math" panose="02040503050406030204" pitchFamily="18" charset="0"/>
                      </a:rPr>
                      <m:t>𝑛</m:t>
                    </m:r>
                  </m:oMath>
                </a14:m>
                <a:r>
                  <a:rPr lang="en-US" dirty="0">
                    <a:solidFill>
                      <a:schemeClr val="tx1"/>
                    </a:solidFill>
                  </a:rPr>
                  <a:t> (</a:t>
                </a:r>
                <a14:m>
                  <m:oMath xmlns:m="http://schemas.openxmlformats.org/officeDocument/2006/math">
                    <m:r>
                      <a:rPr lang="en-US" i="1" dirty="0" smtClean="0">
                        <a:solidFill>
                          <a:schemeClr val="tx1"/>
                        </a:solidFill>
                        <a:latin typeface="Cambria Math" panose="02040503050406030204" pitchFamily="18" charset="0"/>
                        <a:ea typeface="Cambria Math" panose="02040503050406030204" pitchFamily="18" charset="0"/>
                      </a:rPr>
                      <m:t>~</m:t>
                    </m:r>
                    <m:r>
                      <a:rPr lang="en-US" b="0" i="0" dirty="0" smtClean="0">
                        <a:solidFill>
                          <a:schemeClr val="tx1"/>
                        </a:solidFill>
                        <a:latin typeface="Cambria Math" panose="02040503050406030204" pitchFamily="18" charset="0"/>
                        <a:ea typeface="Cambria Math" panose="02040503050406030204" pitchFamily="18" charset="0"/>
                      </a:rPr>
                      <m:t> </m:t>
                    </m:r>
                    <m:r>
                      <a:rPr lang="en-US" i="1" dirty="0" smtClean="0">
                        <a:solidFill>
                          <a:schemeClr val="tx1"/>
                        </a:solidFill>
                        <a:latin typeface="Cambria Math" panose="02040503050406030204" pitchFamily="18" charset="0"/>
                      </a:rPr>
                      <m:t>𝑇</m:t>
                    </m:r>
                  </m:oMath>
                </a14:m>
                <a:r>
                  <a:rPr lang="en-US" dirty="0">
                    <a:solidFill>
                      <a:schemeClr val="tx1"/>
                    </a:solidFill>
                  </a:rPr>
                  <a:t>).</a:t>
                </a:r>
              </a:p>
              <a:p>
                <a:pPr marL="514350" indent="-514350">
                  <a:buFont typeface="+mj-lt"/>
                  <a:buAutoNum type="arabicPeriod"/>
                </a:pPr>
                <a:r>
                  <a:rPr lang="en-US" dirty="0">
                    <a:solidFill>
                      <a:srgbClr val="7030A0"/>
                    </a:solidFill>
                  </a:rPr>
                  <a:t>Black-box</a:t>
                </a:r>
                <a:r>
                  <a:rPr lang="en-US" dirty="0">
                    <a:solidFill>
                      <a:schemeClr val="tx1"/>
                    </a:solidFill>
                  </a:rPr>
                  <a:t> use of Collision-Resistant Hashing (CRH), or </a:t>
                </a:r>
                <a:r>
                  <a:rPr lang="en-US" dirty="0">
                    <a:solidFill>
                      <a:srgbClr val="7030A0"/>
                    </a:solidFill>
                  </a:rPr>
                  <a:t>unconditional</a:t>
                </a:r>
                <a:r>
                  <a:rPr lang="en-US" dirty="0">
                    <a:solidFill>
                      <a:srgbClr val="0070C0"/>
                    </a:solidFill>
                  </a:rPr>
                  <a:t> </a:t>
                </a:r>
                <a:r>
                  <a:rPr lang="en-US" dirty="0">
                    <a:solidFill>
                      <a:schemeClr val="tx1"/>
                    </a:solidFill>
                  </a:rPr>
                  <a:t>in ROM</a:t>
                </a:r>
              </a:p>
              <a:p>
                <a:endParaRPr lang="en-US" dirty="0"/>
              </a:p>
            </p:txBody>
          </p:sp>
        </mc:Choice>
        <mc:Fallback xmlns="">
          <p:sp>
            <p:nvSpPr>
              <p:cNvPr id="3" name="Content Placeholder 2">
                <a:extLst>
                  <a:ext uri="{FF2B5EF4-FFF2-40B4-BE49-F238E27FC236}">
                    <a16:creationId xmlns:a16="http://schemas.microsoft.com/office/drawing/2014/main" id="{7C044928-329D-6FC6-62CE-D29474F4D393}"/>
                  </a:ext>
                </a:extLst>
              </p:cNvPr>
              <p:cNvSpPr>
                <a:spLocks noGrp="1" noRot="1" noChangeAspect="1" noMove="1" noResize="1" noEditPoints="1" noAdjustHandles="1" noChangeArrowheads="1" noChangeShapeType="1" noTextEdit="1"/>
              </p:cNvSpPr>
              <p:nvPr>
                <p:ph idx="1"/>
              </p:nvPr>
            </p:nvSpPr>
            <p:spPr>
              <a:xfrm>
                <a:off x="838200" y="1825625"/>
                <a:ext cx="10896600" cy="1514475"/>
              </a:xfrm>
              <a:blipFill>
                <a:blip r:embed="rId3"/>
                <a:stretch>
                  <a:fillRect l="-1048" t="-7438" r="-233" b="-6612"/>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B5E3F4EC-9B4C-E539-36E8-1CF8810BFC42}"/>
              </a:ext>
            </a:extLst>
          </p:cNvPr>
          <p:cNvSpPr txBox="1"/>
          <p:nvPr/>
        </p:nvSpPr>
        <p:spPr>
          <a:xfrm>
            <a:off x="282487" y="3632200"/>
            <a:ext cx="11744198" cy="2492990"/>
          </a:xfrm>
          <a:prstGeom prst="rect">
            <a:avLst/>
          </a:prstGeom>
          <a:noFill/>
        </p:spPr>
        <p:txBody>
          <a:bodyPr wrap="square" rtlCol="0">
            <a:spAutoFit/>
          </a:bodyPr>
          <a:lstStyle/>
          <a:p>
            <a:pPr lvl="1"/>
            <a:r>
              <a:rPr lang="en-US" sz="2600" dirty="0"/>
              <a:t>Satisfying any two out of the three goals is easy:</a:t>
            </a:r>
          </a:p>
          <a:p>
            <a:pPr lvl="2"/>
            <a:r>
              <a:rPr lang="en-US" sz="2600" dirty="0">
                <a:solidFill>
                  <a:srgbClr val="0070C0"/>
                </a:solidFill>
              </a:rPr>
              <a:t>2+3</a:t>
            </a:r>
            <a:r>
              <a:rPr lang="en-US" sz="2600" dirty="0"/>
              <a:t> (w</a:t>
            </a:r>
            <a:r>
              <a:rPr lang="en-US" sz="2600" dirty="0">
                <a:solidFill>
                  <a:schemeClr val="tx1"/>
                </a:solidFill>
              </a:rPr>
              <a:t>ith ~T communication)</a:t>
            </a:r>
            <a:r>
              <a:rPr lang="en-US" sz="2600" dirty="0"/>
              <a:t>: </a:t>
            </a:r>
            <a:r>
              <a:rPr lang="en-US" sz="2600" dirty="0">
                <a:solidFill>
                  <a:schemeClr val="tx1"/>
                </a:solidFill>
              </a:rPr>
              <a:t>using vector commitment (VC) [Mer87]</a:t>
            </a:r>
          </a:p>
          <a:p>
            <a:pPr lvl="2"/>
            <a:r>
              <a:rPr lang="en-US" sz="2000" dirty="0">
                <a:solidFill>
                  <a:schemeClr val="bg2">
                    <a:lumMod val="50000"/>
                  </a:schemeClr>
                </a:solidFill>
              </a:rPr>
              <a:t>	More challenging with zero knowledge [HMR15,MRS17,FKL+21]</a:t>
            </a:r>
          </a:p>
          <a:p>
            <a:pPr lvl="2"/>
            <a:r>
              <a:rPr lang="en-US" sz="2600" dirty="0">
                <a:solidFill>
                  <a:srgbClr val="0070C0"/>
                </a:solidFill>
              </a:rPr>
              <a:t>1+3</a:t>
            </a:r>
            <a:r>
              <a:rPr lang="en-US" sz="2600" dirty="0"/>
              <a:t> (quasilinear online time): from succinct arguments [Kil92, Mic94, BCGT13] </a:t>
            </a:r>
          </a:p>
          <a:p>
            <a:pPr lvl="2"/>
            <a:r>
              <a:rPr lang="en-US" sz="2600" dirty="0">
                <a:solidFill>
                  <a:srgbClr val="0070C0"/>
                </a:solidFill>
              </a:rPr>
              <a:t>1+2 </a:t>
            </a:r>
            <a:r>
              <a:rPr lang="en-US" sz="2600" dirty="0">
                <a:solidFill>
                  <a:schemeClr val="tx1"/>
                </a:solidFill>
              </a:rPr>
              <a:t>(Non-black-box use of CRH): </a:t>
            </a:r>
            <a:r>
              <a:rPr lang="en-US" sz="2600" dirty="0"/>
              <a:t>argue about VC opening </a:t>
            </a:r>
            <a:r>
              <a:rPr lang="en-US" sz="2600" dirty="0">
                <a:solidFill>
                  <a:schemeClr val="tx1"/>
                </a:solidFill>
              </a:rPr>
              <a:t>[MRK03, ORS04]</a:t>
            </a:r>
          </a:p>
          <a:p>
            <a:pPr marL="1200150" lvl="2" indent="-285750">
              <a:buFont typeface="Arial" panose="020B0604020202020204" pitchFamily="34" charset="0"/>
              <a:buChar char="•"/>
            </a:pPr>
            <a:endParaRPr lang="en-US" sz="2600" dirty="0"/>
          </a:p>
        </p:txBody>
      </p:sp>
    </p:spTree>
    <p:extLst>
      <p:ext uri="{BB962C8B-B14F-4D97-AF65-F5344CB8AC3E}">
        <p14:creationId xmlns:p14="http://schemas.microsoft.com/office/powerpoint/2010/main" val="130081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F7349-9CF9-CC78-7C74-9D4D477BEF87}"/>
              </a:ext>
            </a:extLst>
          </p:cNvPr>
          <p:cNvSpPr>
            <a:spLocks noGrp="1"/>
          </p:cNvSpPr>
          <p:nvPr>
            <p:ph type="title"/>
          </p:nvPr>
        </p:nvSpPr>
        <p:spPr/>
        <p:txBody>
          <a:bodyPr/>
          <a:lstStyle/>
          <a:p>
            <a:pPr algn="ctr"/>
            <a:r>
              <a:rPr lang="en-US" dirty="0"/>
              <a:t>Our Result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A350717-0C0A-C8C4-FCC2-36C52FD317B3}"/>
                  </a:ext>
                </a:extLst>
              </p:cNvPr>
              <p:cNvSpPr>
                <a:spLocks noGrp="1"/>
              </p:cNvSpPr>
              <p:nvPr>
                <p:ph idx="1"/>
              </p:nvPr>
            </p:nvSpPr>
            <p:spPr/>
            <p:txBody>
              <a:bodyPr>
                <a:normAutofit/>
              </a:bodyPr>
              <a:lstStyle/>
              <a:p>
                <a:r>
                  <a:rPr lang="en-US" dirty="0"/>
                  <a:t>First </a:t>
                </a:r>
                <a:r>
                  <a:rPr lang="en-US" dirty="0" err="1"/>
                  <a:t>SArg</a:t>
                </a:r>
                <a:r>
                  <a:rPr lang="en-US" dirty="0"/>
                  <a:t>-RAM that simultaneously satisfies </a:t>
                </a:r>
                <a:r>
                  <a:rPr lang="en-US" dirty="0">
                    <a:solidFill>
                      <a:srgbClr val="7030A0"/>
                    </a:solidFill>
                  </a:rPr>
                  <a:t>all the three goals</a:t>
                </a:r>
              </a:p>
              <a:p>
                <a:r>
                  <a:rPr lang="en-US" dirty="0"/>
                  <a:t>More precisely:</a:t>
                </a:r>
              </a:p>
              <a:p>
                <a:pPr marL="457200" lvl="1" indent="0">
                  <a:buNone/>
                </a:pPr>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i="1" smtClean="0">
                        <a:latin typeface="Cambria Math" panose="02040503050406030204" pitchFamily="18" charset="0"/>
                        <a:ea typeface="Cambria Math" panose="02040503050406030204" pitchFamily="18" charset="0"/>
                      </a:rPr>
                      <m:t>𝛼</m:t>
                    </m:r>
                    <m:r>
                      <a:rPr lang="en-US" sz="2800" b="0" i="1" smtClean="0">
                        <a:latin typeface="Cambria Math" panose="02040503050406030204" pitchFamily="18" charset="0"/>
                        <a:ea typeface="Cambria Math" panose="02040503050406030204" pitchFamily="18" charset="0"/>
                      </a:rPr>
                      <m:t>&gt;0</m:t>
                    </m:r>
                  </m:oMath>
                </a14:m>
                <a:r>
                  <a:rPr lang="en-US" sz="2800" dirty="0"/>
                  <a:t> </a:t>
                </a:r>
                <a14:m>
                  <m:oMath xmlns:m="http://schemas.openxmlformats.org/officeDocument/2006/math">
                    <m:r>
                      <a:rPr lang="en-US" sz="2800" i="1" dirty="0" smtClean="0">
                        <a:latin typeface="Cambria Math" panose="02040503050406030204" pitchFamily="18" charset="0"/>
                        <a:ea typeface="Cambria Math" panose="02040503050406030204" pitchFamily="18" charset="0"/>
                      </a:rPr>
                      <m:t>∃</m:t>
                    </m:r>
                    <m:r>
                      <a:rPr lang="en-US" sz="2800" i="1" dirty="0" smtClean="0">
                        <a:latin typeface="Cambria Math" panose="02040503050406030204" pitchFamily="18" charset="0"/>
                      </a:rPr>
                      <m:t>𝑐</m:t>
                    </m:r>
                    <m:r>
                      <a:rPr lang="en-US" sz="2800" b="0" i="1" dirty="0" smtClean="0">
                        <a:latin typeface="Cambria Math" panose="02040503050406030204" pitchFamily="18" charset="0"/>
                      </a:rPr>
                      <m:t>&gt;1</m:t>
                    </m:r>
                  </m:oMath>
                </a14:m>
                <a:r>
                  <a:rPr lang="en-US" sz="2800" dirty="0"/>
                  <a:t> such that there exists </a:t>
                </a:r>
                <a:r>
                  <a:rPr lang="en-US" sz="2800" dirty="0" err="1"/>
                  <a:t>SArg</a:t>
                </a:r>
                <a:r>
                  <a:rPr lang="en-US" sz="2800" dirty="0"/>
                  <a:t>-RAM making black-box use of CRH  with the following efficiency metrics:</a:t>
                </a:r>
                <a:endParaRPr lang="en-US" sz="2400" dirty="0"/>
              </a:p>
              <a:p>
                <a:pPr marL="0" indent="0">
                  <a:buNone/>
                </a:pPr>
                <a:endParaRPr lang="en-US" dirty="0"/>
              </a:p>
              <a:p>
                <a:pPr lvl="1"/>
                <a:endParaRPr lang="en-US" sz="2800" dirty="0"/>
              </a:p>
            </p:txBody>
          </p:sp>
        </mc:Choice>
        <mc:Fallback xmlns="">
          <p:sp>
            <p:nvSpPr>
              <p:cNvPr id="3" name="Content Placeholder 2">
                <a:extLst>
                  <a:ext uri="{FF2B5EF4-FFF2-40B4-BE49-F238E27FC236}">
                    <a16:creationId xmlns:a16="http://schemas.microsoft.com/office/drawing/2014/main" id="{CA350717-0C0A-C8C4-FCC2-36C52FD317B3}"/>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1C33D66-1CEF-5104-1904-BEA8F58F6392}"/>
                  </a:ext>
                </a:extLst>
              </p:cNvPr>
              <p:cNvSpPr txBox="1"/>
              <p:nvPr/>
            </p:nvSpPr>
            <p:spPr>
              <a:xfrm>
                <a:off x="5970504" y="4001294"/>
                <a:ext cx="5930777" cy="1209370"/>
              </a:xfrm>
              <a:prstGeom prst="rect">
                <a:avLst/>
              </a:prstGeom>
              <a:noFill/>
            </p:spPr>
            <p:txBody>
              <a:bodyPr wrap="square">
                <a:spAutoFit/>
              </a:bodyPr>
              <a:lstStyle/>
              <a:p>
                <a:pPr lvl="2">
                  <a:buFont typeface="Courier New" panose="02070309020205020404" pitchFamily="49" charset="0"/>
                  <a:buChar char="o"/>
                </a:pPr>
                <a:r>
                  <a:rPr lang="en-US" sz="2400" dirty="0"/>
                  <a:t>Offline Prover Time: </a:t>
                </a:r>
                <a14:m>
                  <m:oMath xmlns:m="http://schemas.openxmlformats.org/officeDocument/2006/math">
                    <m:r>
                      <a:rPr lang="en-US" sz="2400" b="0" i="1" dirty="0" smtClean="0">
                        <a:solidFill>
                          <a:schemeClr val="accent6">
                            <a:lumMod val="75000"/>
                          </a:schemeClr>
                        </a:solidFill>
                        <a:latin typeface="Cambria Math" panose="02040503050406030204" pitchFamily="18" charset="0"/>
                      </a:rPr>
                      <m:t>𝑂</m:t>
                    </m:r>
                    <m:d>
                      <m:dPr>
                        <m:ctrlPr>
                          <a:rPr lang="en-US" sz="2400" i="1" dirty="0">
                            <a:solidFill>
                              <a:schemeClr val="accent6">
                                <a:lumMod val="75000"/>
                              </a:schemeClr>
                            </a:solidFill>
                            <a:latin typeface="Cambria Math" panose="02040503050406030204" pitchFamily="18" charset="0"/>
                          </a:rPr>
                        </m:ctrlPr>
                      </m:dPr>
                      <m:e>
                        <m:sSup>
                          <m:sSupPr>
                            <m:ctrlPr>
                              <a:rPr lang="en-US" sz="2400" i="1" dirty="0" smtClean="0">
                                <a:solidFill>
                                  <a:schemeClr val="accent6">
                                    <a:lumMod val="75000"/>
                                  </a:schemeClr>
                                </a:solidFill>
                                <a:latin typeface="Cambria Math" panose="02040503050406030204" pitchFamily="18" charset="0"/>
                              </a:rPr>
                            </m:ctrlPr>
                          </m:sSupPr>
                          <m:e>
                            <m:r>
                              <a:rPr lang="en-US" sz="2400" b="0" i="1" dirty="0" smtClean="0">
                                <a:solidFill>
                                  <a:schemeClr val="accent6">
                                    <a:lumMod val="75000"/>
                                  </a:schemeClr>
                                </a:solidFill>
                                <a:latin typeface="Cambria Math" panose="02040503050406030204" pitchFamily="18" charset="0"/>
                              </a:rPr>
                              <m:t>𝑛</m:t>
                            </m:r>
                          </m:e>
                          <m:sup>
                            <m:r>
                              <a:rPr lang="en-US" sz="2400" b="0" i="1" dirty="0" smtClean="0">
                                <a:solidFill>
                                  <a:schemeClr val="accent6">
                                    <a:lumMod val="75000"/>
                                  </a:schemeClr>
                                </a:solidFill>
                                <a:latin typeface="Cambria Math" panose="02040503050406030204" pitchFamily="18" charset="0"/>
                              </a:rPr>
                              <m:t>1+</m:t>
                            </m:r>
                            <m:r>
                              <a:rPr lang="en-US" sz="2400" b="0" i="1" dirty="0" smtClean="0">
                                <a:solidFill>
                                  <a:schemeClr val="accent6">
                                    <a:lumMod val="75000"/>
                                  </a:schemeClr>
                                </a:solidFill>
                                <a:latin typeface="Cambria Math" panose="02040503050406030204" pitchFamily="18" charset="0"/>
                                <a:ea typeface="Cambria Math" panose="02040503050406030204" pitchFamily="18" charset="0"/>
                              </a:rPr>
                              <m:t>𝛼</m:t>
                            </m:r>
                          </m:sup>
                        </m:sSup>
                      </m:e>
                    </m:d>
                  </m:oMath>
                </a14:m>
                <a:endParaRPr lang="en-US" sz="2400" dirty="0"/>
              </a:p>
              <a:p>
                <a:pPr lvl="2">
                  <a:buFont typeface="Courier New" panose="02070309020205020404" pitchFamily="49" charset="0"/>
                  <a:buChar char="o"/>
                </a:pPr>
                <a:r>
                  <a:rPr lang="en-US" sz="2400" dirty="0"/>
                  <a:t>Online Prover Time: </a:t>
                </a:r>
                <a14:m>
                  <m:oMath xmlns:m="http://schemas.openxmlformats.org/officeDocument/2006/math">
                    <m:acc>
                      <m:accPr>
                        <m:chr m:val="̃"/>
                        <m:ctrlPr>
                          <a:rPr lang="en-US" sz="2400" i="1" dirty="0" smtClean="0">
                            <a:solidFill>
                              <a:schemeClr val="accent6">
                                <a:lumMod val="75000"/>
                              </a:schemeClr>
                            </a:solidFill>
                            <a:latin typeface="Cambria Math" panose="02040503050406030204" pitchFamily="18" charset="0"/>
                          </a:rPr>
                        </m:ctrlPr>
                      </m:accPr>
                      <m:e>
                        <m:r>
                          <a:rPr lang="en-US" sz="2400" i="1" dirty="0">
                            <a:solidFill>
                              <a:schemeClr val="accent6">
                                <a:lumMod val="75000"/>
                              </a:schemeClr>
                            </a:solidFill>
                            <a:latin typeface="Cambria Math" panose="02040503050406030204" pitchFamily="18" charset="0"/>
                          </a:rPr>
                          <m:t>𝑂</m:t>
                        </m:r>
                      </m:e>
                    </m:acc>
                    <m:r>
                      <a:rPr lang="en-US" sz="2400" i="1" dirty="0">
                        <a:solidFill>
                          <a:schemeClr val="accent6">
                            <a:lumMod val="75000"/>
                          </a:schemeClr>
                        </a:solidFill>
                        <a:latin typeface="Cambria Math" panose="02040503050406030204" pitchFamily="18" charset="0"/>
                      </a:rPr>
                      <m:t>(</m:t>
                    </m:r>
                    <m:r>
                      <a:rPr lang="en-US" sz="2400" b="0" i="1" dirty="0" smtClean="0">
                        <a:solidFill>
                          <a:schemeClr val="accent6">
                            <a:lumMod val="75000"/>
                          </a:schemeClr>
                        </a:solidFill>
                        <a:latin typeface="Cambria Math" panose="02040503050406030204" pitchFamily="18" charset="0"/>
                      </a:rPr>
                      <m:t>𝑇</m:t>
                    </m:r>
                    <m:r>
                      <a:rPr lang="en-US" sz="2400" i="1" baseline="30000" dirty="0">
                        <a:solidFill>
                          <a:schemeClr val="accent6">
                            <a:lumMod val="75000"/>
                          </a:schemeClr>
                        </a:solidFill>
                        <a:latin typeface="Cambria Math" panose="02040503050406030204" pitchFamily="18" charset="0"/>
                      </a:rPr>
                      <m:t>2</m:t>
                    </m:r>
                    <m:r>
                      <a:rPr lang="en-US" sz="2400" i="1" dirty="0">
                        <a:solidFill>
                          <a:schemeClr val="accent6">
                            <a:lumMod val="75000"/>
                          </a:schemeClr>
                        </a:solidFill>
                        <a:latin typeface="Cambria Math" panose="02040503050406030204" pitchFamily="18" charset="0"/>
                      </a:rPr>
                      <m:t>)</m:t>
                    </m:r>
                  </m:oMath>
                </a14:m>
                <a:endParaRPr lang="en-US" sz="2400" dirty="0"/>
              </a:p>
              <a:p>
                <a:pPr lvl="2">
                  <a:buFont typeface="Courier New" panose="02070309020205020404" pitchFamily="49" charset="0"/>
                  <a:buChar char="o"/>
                </a:pPr>
                <a:r>
                  <a:rPr lang="en-US" sz="2400" dirty="0"/>
                  <a:t>Verifier Time: </a:t>
                </a:r>
                <a14:m>
                  <m:oMath xmlns:m="http://schemas.openxmlformats.org/officeDocument/2006/math">
                    <m:r>
                      <a:rPr lang="en-US" sz="2400" i="1" dirty="0" smtClean="0">
                        <a:solidFill>
                          <a:schemeClr val="accent6">
                            <a:lumMod val="75000"/>
                          </a:schemeClr>
                        </a:solidFill>
                        <a:latin typeface="Cambria Math" panose="02040503050406030204" pitchFamily="18" charset="0"/>
                      </a:rPr>
                      <m:t>𝑝𝑜𝑙𝑦𝑙𝑜𝑔</m:t>
                    </m:r>
                    <m:d>
                      <m:dPr>
                        <m:ctrlPr>
                          <a:rPr lang="en-US" sz="2400" i="1" dirty="0">
                            <a:solidFill>
                              <a:schemeClr val="accent6">
                                <a:lumMod val="75000"/>
                              </a:schemeClr>
                            </a:solidFill>
                            <a:latin typeface="Cambria Math" panose="02040503050406030204" pitchFamily="18" charset="0"/>
                          </a:rPr>
                        </m:ctrlPr>
                      </m:dPr>
                      <m:e>
                        <m:r>
                          <a:rPr lang="en-US" sz="2400" i="1" dirty="0">
                            <a:solidFill>
                              <a:schemeClr val="accent6">
                                <a:lumMod val="75000"/>
                              </a:schemeClr>
                            </a:solidFill>
                            <a:latin typeface="Cambria Math" panose="02040503050406030204" pitchFamily="18" charset="0"/>
                          </a:rPr>
                          <m:t>𝑛</m:t>
                        </m:r>
                      </m:e>
                    </m:d>
                  </m:oMath>
                </a14:m>
                <a:endParaRPr lang="en-US" sz="2400" dirty="0"/>
              </a:p>
            </p:txBody>
          </p:sp>
        </mc:Choice>
        <mc:Fallback xmlns="">
          <p:sp>
            <p:nvSpPr>
              <p:cNvPr id="7" name="TextBox 6">
                <a:extLst>
                  <a:ext uri="{FF2B5EF4-FFF2-40B4-BE49-F238E27FC236}">
                    <a16:creationId xmlns:a16="http://schemas.microsoft.com/office/drawing/2014/main" id="{31C33D66-1CEF-5104-1904-BEA8F58F6392}"/>
                  </a:ext>
                </a:extLst>
              </p:cNvPr>
              <p:cNvSpPr txBox="1">
                <a:spLocks noRot="1" noChangeAspect="1" noMove="1" noResize="1" noEditPoints="1" noAdjustHandles="1" noChangeArrowheads="1" noChangeShapeType="1" noTextEdit="1"/>
              </p:cNvSpPr>
              <p:nvPr/>
            </p:nvSpPr>
            <p:spPr>
              <a:xfrm>
                <a:off x="5970504" y="4001294"/>
                <a:ext cx="5930777" cy="1209370"/>
              </a:xfrm>
              <a:prstGeom prst="rect">
                <a:avLst/>
              </a:prstGeom>
              <a:blipFill>
                <a:blip r:embed="rId4"/>
                <a:stretch>
                  <a:fillRect t="-2062" b="-10309"/>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F304AA59-2CCA-3752-2E11-8ED8DFAA2A4E}"/>
              </a:ext>
            </a:extLst>
          </p:cNvPr>
          <p:cNvCxnSpPr>
            <a:cxnSpLocks/>
          </p:cNvCxnSpPr>
          <p:nvPr/>
        </p:nvCxnSpPr>
        <p:spPr>
          <a:xfrm>
            <a:off x="5986738" y="3825311"/>
            <a:ext cx="0" cy="2073049"/>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BE4E60C-C598-125D-2382-E8B0E248EAA5}"/>
                  </a:ext>
                </a:extLst>
              </p:cNvPr>
              <p:cNvSpPr txBox="1"/>
              <p:nvPr/>
            </p:nvSpPr>
            <p:spPr>
              <a:xfrm>
                <a:off x="290719" y="4001294"/>
                <a:ext cx="5148295" cy="1569660"/>
              </a:xfrm>
              <a:prstGeom prst="rect">
                <a:avLst/>
              </a:prstGeom>
              <a:noFill/>
            </p:spPr>
            <p:txBody>
              <a:bodyPr wrap="square" rtlCol="0">
                <a:spAutoFit/>
              </a:bodyPr>
              <a:lstStyle/>
              <a:p>
                <a:pPr lvl="2">
                  <a:buFont typeface="Courier New" panose="02070309020205020404" pitchFamily="49" charset="0"/>
                  <a:buChar char="o"/>
                </a:pPr>
                <a:r>
                  <a:rPr lang="en-US" sz="2400" dirty="0"/>
                  <a:t>Offline Prover Time: </a:t>
                </a:r>
                <a14:m>
                  <m:oMath xmlns:m="http://schemas.openxmlformats.org/officeDocument/2006/math">
                    <m:r>
                      <a:rPr lang="en-US" sz="2400" b="0" i="1" dirty="0" smtClean="0">
                        <a:solidFill>
                          <a:schemeClr val="accent6">
                            <a:lumMod val="75000"/>
                          </a:schemeClr>
                        </a:solidFill>
                        <a:latin typeface="Cambria Math" panose="02040503050406030204" pitchFamily="18" charset="0"/>
                      </a:rPr>
                      <m:t>𝑂</m:t>
                    </m:r>
                    <m:d>
                      <m:dPr>
                        <m:ctrlPr>
                          <a:rPr lang="en-US" sz="2400" i="1" dirty="0" smtClean="0">
                            <a:solidFill>
                              <a:schemeClr val="accent6">
                                <a:lumMod val="75000"/>
                              </a:schemeClr>
                            </a:solidFill>
                            <a:latin typeface="Cambria Math" panose="02040503050406030204" pitchFamily="18" charset="0"/>
                          </a:rPr>
                        </m:ctrlPr>
                      </m:dPr>
                      <m:e>
                        <m:r>
                          <a:rPr lang="en-US" sz="2400" b="0" i="1" dirty="0" smtClean="0">
                            <a:solidFill>
                              <a:schemeClr val="accent6">
                                <a:lumMod val="75000"/>
                              </a:schemeClr>
                            </a:solidFill>
                            <a:latin typeface="Cambria Math" panose="02040503050406030204" pitchFamily="18" charset="0"/>
                          </a:rPr>
                          <m:t>𝑛</m:t>
                        </m:r>
                        <m:r>
                          <a:rPr lang="en-US" sz="2400" b="0" i="1" baseline="30000" dirty="0" smtClean="0">
                            <a:solidFill>
                              <a:schemeClr val="accent6">
                                <a:lumMod val="75000"/>
                              </a:schemeClr>
                            </a:solidFill>
                            <a:latin typeface="Cambria Math" panose="02040503050406030204" pitchFamily="18" charset="0"/>
                          </a:rPr>
                          <m:t>𝑐</m:t>
                        </m:r>
                      </m:e>
                    </m:d>
                  </m:oMath>
                </a14:m>
                <a:endParaRPr lang="en-US" sz="2400" dirty="0"/>
              </a:p>
              <a:p>
                <a:pPr lvl="2">
                  <a:buFont typeface="Courier New" panose="02070309020205020404" pitchFamily="49" charset="0"/>
                  <a:buChar char="o"/>
                </a:pPr>
                <a:r>
                  <a:rPr lang="en-US" sz="2400" dirty="0"/>
                  <a:t>Online Prover Time: </a:t>
                </a:r>
                <a14:m>
                  <m:oMath xmlns:m="http://schemas.openxmlformats.org/officeDocument/2006/math">
                    <m:r>
                      <a:rPr lang="en-US" sz="2400" b="0" i="1" dirty="0" smtClean="0">
                        <a:solidFill>
                          <a:schemeClr val="accent6">
                            <a:lumMod val="75000"/>
                          </a:schemeClr>
                        </a:solidFill>
                        <a:latin typeface="Cambria Math" panose="02040503050406030204" pitchFamily="18" charset="0"/>
                      </a:rPr>
                      <m:t>𝑂</m:t>
                    </m:r>
                    <m:d>
                      <m:dPr>
                        <m:ctrlPr>
                          <a:rPr lang="en-US" sz="2400" i="1" dirty="0" smtClean="0">
                            <a:solidFill>
                              <a:schemeClr val="accent6">
                                <a:lumMod val="75000"/>
                              </a:schemeClr>
                            </a:solidFill>
                            <a:latin typeface="Cambria Math" panose="02040503050406030204" pitchFamily="18" charset="0"/>
                          </a:rPr>
                        </m:ctrlPr>
                      </m:dPr>
                      <m:e>
                        <m:sSup>
                          <m:sSupPr>
                            <m:ctrlPr>
                              <a:rPr lang="en-US" sz="2400" i="1" dirty="0" smtClean="0">
                                <a:solidFill>
                                  <a:schemeClr val="accent6">
                                    <a:lumMod val="75000"/>
                                  </a:schemeClr>
                                </a:solidFill>
                                <a:latin typeface="Cambria Math" panose="02040503050406030204" pitchFamily="18" charset="0"/>
                              </a:rPr>
                            </m:ctrlPr>
                          </m:sSupPr>
                          <m:e>
                            <m:r>
                              <a:rPr lang="en-US" sz="2400" b="0" i="1" dirty="0" smtClean="0">
                                <a:solidFill>
                                  <a:schemeClr val="accent6">
                                    <a:lumMod val="75000"/>
                                  </a:schemeClr>
                                </a:solidFill>
                                <a:latin typeface="Cambria Math" panose="02040503050406030204" pitchFamily="18" charset="0"/>
                              </a:rPr>
                              <m:t>𝑇</m:t>
                            </m:r>
                          </m:e>
                          <m:sup>
                            <m:r>
                              <a:rPr lang="en-US" sz="2400" b="0" i="1" dirty="0" smtClean="0">
                                <a:solidFill>
                                  <a:schemeClr val="accent6">
                                    <a:lumMod val="75000"/>
                                  </a:schemeClr>
                                </a:solidFill>
                                <a:latin typeface="Cambria Math" panose="02040503050406030204" pitchFamily="18" charset="0"/>
                              </a:rPr>
                              <m:t>1+</m:t>
                            </m:r>
                            <m:r>
                              <a:rPr lang="en-US" sz="2400" b="0" i="1" dirty="0" smtClean="0">
                                <a:solidFill>
                                  <a:schemeClr val="accent6">
                                    <a:lumMod val="75000"/>
                                  </a:schemeClr>
                                </a:solidFill>
                                <a:latin typeface="Cambria Math" panose="02040503050406030204" pitchFamily="18" charset="0"/>
                                <a:ea typeface="Cambria Math" panose="02040503050406030204" pitchFamily="18" charset="0"/>
                              </a:rPr>
                              <m:t>𝛼</m:t>
                            </m:r>
                          </m:sup>
                        </m:sSup>
                      </m:e>
                    </m:d>
                  </m:oMath>
                </a14:m>
                <a:endParaRPr lang="en-US" sz="2400" dirty="0"/>
              </a:p>
              <a:p>
                <a:pPr lvl="2">
                  <a:buFont typeface="Courier New" panose="02070309020205020404" pitchFamily="49" charset="0"/>
                  <a:buChar char="o"/>
                </a:pPr>
                <a:r>
                  <a:rPr lang="en-US" sz="2400" dirty="0"/>
                  <a:t>Verifier Time: </a:t>
                </a:r>
                <a14:m>
                  <m:oMath xmlns:m="http://schemas.openxmlformats.org/officeDocument/2006/math">
                    <m:r>
                      <a:rPr lang="en-US" sz="2400" i="1" dirty="0" smtClean="0">
                        <a:solidFill>
                          <a:schemeClr val="accent6">
                            <a:lumMod val="75000"/>
                          </a:schemeClr>
                        </a:solidFill>
                        <a:latin typeface="Cambria Math" panose="02040503050406030204" pitchFamily="18" charset="0"/>
                      </a:rPr>
                      <m:t>𝑝𝑜𝑙𝑦𝑙𝑜𝑔</m:t>
                    </m:r>
                    <m:d>
                      <m:dPr>
                        <m:ctrlPr>
                          <a:rPr lang="en-US" sz="2400" i="1" dirty="0" smtClean="0">
                            <a:solidFill>
                              <a:schemeClr val="accent6">
                                <a:lumMod val="75000"/>
                              </a:schemeClr>
                            </a:solidFill>
                            <a:latin typeface="Cambria Math" panose="02040503050406030204" pitchFamily="18" charset="0"/>
                          </a:rPr>
                        </m:ctrlPr>
                      </m:dPr>
                      <m:e>
                        <m:r>
                          <a:rPr lang="en-US" sz="2400" i="1" dirty="0" smtClean="0">
                            <a:solidFill>
                              <a:schemeClr val="accent6">
                                <a:lumMod val="75000"/>
                              </a:schemeClr>
                            </a:solidFill>
                            <a:latin typeface="Cambria Math" panose="02040503050406030204" pitchFamily="18" charset="0"/>
                          </a:rPr>
                          <m:t>𝑛</m:t>
                        </m:r>
                      </m:e>
                    </m:d>
                  </m:oMath>
                </a14:m>
                <a:endParaRPr lang="en-US" sz="2400" dirty="0"/>
              </a:p>
              <a:p>
                <a:endParaRPr lang="en-US" sz="2400" dirty="0"/>
              </a:p>
            </p:txBody>
          </p:sp>
        </mc:Choice>
        <mc:Fallback xmlns="">
          <p:sp>
            <p:nvSpPr>
              <p:cNvPr id="8" name="TextBox 7">
                <a:extLst>
                  <a:ext uri="{FF2B5EF4-FFF2-40B4-BE49-F238E27FC236}">
                    <a16:creationId xmlns:a16="http://schemas.microsoft.com/office/drawing/2014/main" id="{BBE4E60C-C598-125D-2382-E8B0E248EAA5}"/>
                  </a:ext>
                </a:extLst>
              </p:cNvPr>
              <p:cNvSpPr txBox="1">
                <a:spLocks noRot="1" noChangeAspect="1" noMove="1" noResize="1" noEditPoints="1" noAdjustHandles="1" noChangeArrowheads="1" noChangeShapeType="1" noTextEdit="1"/>
              </p:cNvSpPr>
              <p:nvPr/>
            </p:nvSpPr>
            <p:spPr>
              <a:xfrm>
                <a:off x="290719" y="4001294"/>
                <a:ext cx="5148295" cy="1569660"/>
              </a:xfrm>
              <a:prstGeom prst="rect">
                <a:avLst/>
              </a:prstGeom>
              <a:blipFill>
                <a:blip r:embed="rId5"/>
                <a:stretch>
                  <a:fillRect t="-1600"/>
                </a:stretch>
              </a:blipFill>
            </p:spPr>
            <p:txBody>
              <a:bodyPr/>
              <a:lstStyle/>
              <a:p>
                <a:r>
                  <a:rPr lang="en-US">
                    <a:noFill/>
                  </a:rPr>
                  <a:t> </a:t>
                </a:r>
              </a:p>
            </p:txBody>
          </p:sp>
        </mc:Fallback>
      </mc:AlternateContent>
    </p:spTree>
    <p:extLst>
      <p:ext uri="{BB962C8B-B14F-4D97-AF65-F5344CB8AC3E}">
        <p14:creationId xmlns:p14="http://schemas.microsoft.com/office/powerpoint/2010/main" val="334947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7726-AD38-70BE-E036-D983761074AF}"/>
              </a:ext>
            </a:extLst>
          </p:cNvPr>
          <p:cNvSpPr>
            <a:spLocks noGrp="1"/>
          </p:cNvSpPr>
          <p:nvPr>
            <p:ph type="title"/>
          </p:nvPr>
        </p:nvSpPr>
        <p:spPr/>
        <p:txBody>
          <a:bodyPr/>
          <a:lstStyle/>
          <a:p>
            <a:pPr algn="ctr"/>
            <a:r>
              <a:rPr lang="en-US" dirty="0"/>
              <a:t>Outline</a:t>
            </a:r>
          </a:p>
        </p:txBody>
      </p:sp>
      <p:sp>
        <p:nvSpPr>
          <p:cNvPr id="3" name="Content Placeholder 2">
            <a:extLst>
              <a:ext uri="{FF2B5EF4-FFF2-40B4-BE49-F238E27FC236}">
                <a16:creationId xmlns:a16="http://schemas.microsoft.com/office/drawing/2014/main" id="{7F4529FE-7114-25AC-E845-F7090EE9A26C}"/>
              </a:ext>
            </a:extLst>
          </p:cNvPr>
          <p:cNvSpPr>
            <a:spLocks noGrp="1"/>
          </p:cNvSpPr>
          <p:nvPr>
            <p:ph idx="1"/>
          </p:nvPr>
        </p:nvSpPr>
        <p:spPr/>
        <p:txBody>
          <a:bodyPr/>
          <a:lstStyle/>
          <a:p>
            <a:r>
              <a:rPr lang="en-US" dirty="0"/>
              <a:t>Preliminaries: PCPs, PCPPs</a:t>
            </a:r>
          </a:p>
          <a:p>
            <a:r>
              <a:rPr lang="en-US" dirty="0"/>
              <a:t>Non-black-box </a:t>
            </a:r>
            <a:r>
              <a:rPr lang="en-US" dirty="0" err="1"/>
              <a:t>SArg</a:t>
            </a:r>
            <a:r>
              <a:rPr lang="en-US" dirty="0"/>
              <a:t>-RAM construction</a:t>
            </a:r>
          </a:p>
          <a:p>
            <a:r>
              <a:rPr lang="en-US" dirty="0">
                <a:solidFill>
                  <a:srgbClr val="7030A0"/>
                </a:solidFill>
              </a:rPr>
              <a:t>New primitive: Projection Codes</a:t>
            </a:r>
          </a:p>
          <a:p>
            <a:r>
              <a:rPr lang="en-US" dirty="0"/>
              <a:t>Our </a:t>
            </a:r>
            <a:r>
              <a:rPr lang="en-US" dirty="0" err="1"/>
              <a:t>SArg</a:t>
            </a:r>
            <a:r>
              <a:rPr lang="en-US" dirty="0"/>
              <a:t>-RAM construction </a:t>
            </a:r>
          </a:p>
          <a:p>
            <a:endParaRPr lang="en-US" dirty="0"/>
          </a:p>
        </p:txBody>
      </p:sp>
    </p:spTree>
    <p:extLst>
      <p:ext uri="{BB962C8B-B14F-4D97-AF65-F5344CB8AC3E}">
        <p14:creationId xmlns:p14="http://schemas.microsoft.com/office/powerpoint/2010/main" val="4051245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06B68-EB42-6887-0029-D15BCD1777F3}"/>
              </a:ext>
            </a:extLst>
          </p:cNvPr>
          <p:cNvSpPr>
            <a:spLocks noGrp="1"/>
          </p:cNvSpPr>
          <p:nvPr>
            <p:ph type="title"/>
          </p:nvPr>
        </p:nvSpPr>
        <p:spPr>
          <a:xfrm>
            <a:off x="838200" y="-218769"/>
            <a:ext cx="10515600" cy="1325563"/>
          </a:xfrm>
        </p:spPr>
        <p:txBody>
          <a:bodyPr>
            <a:normAutofit/>
          </a:bodyPr>
          <a:lstStyle/>
          <a:p>
            <a:pPr algn="ctr"/>
            <a:r>
              <a:rPr lang="en-US" sz="3600" dirty="0"/>
              <a:t>Probabilistically Checkable Proofs (PCPs)</a:t>
            </a:r>
          </a:p>
        </p:txBody>
      </p:sp>
      <p:pic>
        <p:nvPicPr>
          <p:cNvPr id="4" name="Picture 3">
            <a:extLst>
              <a:ext uri="{FF2B5EF4-FFF2-40B4-BE49-F238E27FC236}">
                <a16:creationId xmlns:a16="http://schemas.microsoft.com/office/drawing/2014/main" id="{75D7E1EF-4BBE-0699-436E-F5E9EB3703A0}"/>
              </a:ext>
            </a:extLst>
          </p:cNvPr>
          <p:cNvPicPr>
            <a:picLocks noChangeAspect="1"/>
          </p:cNvPicPr>
          <p:nvPr/>
        </p:nvPicPr>
        <p:blipFill>
          <a:blip r:embed="rId4"/>
          <a:stretch>
            <a:fillRect/>
          </a:stretch>
        </p:blipFill>
        <p:spPr>
          <a:xfrm>
            <a:off x="222330" y="935717"/>
            <a:ext cx="1090096" cy="1386694"/>
          </a:xfrm>
          <a:prstGeom prst="rect">
            <a:avLst/>
          </a:prstGeom>
        </p:spPr>
      </p:pic>
      <p:pic>
        <p:nvPicPr>
          <p:cNvPr id="5" name="Content Placeholder 5">
            <a:extLst>
              <a:ext uri="{FF2B5EF4-FFF2-40B4-BE49-F238E27FC236}">
                <a16:creationId xmlns:a16="http://schemas.microsoft.com/office/drawing/2014/main" id="{05342B3B-6521-A68C-BE67-934E3CE62968}"/>
              </a:ext>
            </a:extLst>
          </p:cNvPr>
          <p:cNvPicPr>
            <a:picLocks noGrp="1" noChangeAspect="1"/>
          </p:cNvPicPr>
          <p:nvPr>
            <p:ph idx="1"/>
          </p:nvPr>
        </p:nvPicPr>
        <p:blipFill>
          <a:blip r:embed="rId5"/>
          <a:stretch>
            <a:fillRect/>
          </a:stretch>
        </p:blipFill>
        <p:spPr>
          <a:xfrm>
            <a:off x="10842443" y="935717"/>
            <a:ext cx="1127227" cy="1341937"/>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9DADF69E-D076-DAC0-53FB-A9EE9A36D0C3}"/>
                  </a:ext>
                </a:extLst>
              </p:cNvPr>
              <p:cNvSpPr/>
              <p:nvPr/>
            </p:nvSpPr>
            <p:spPr>
              <a:xfrm>
                <a:off x="1449034" y="940746"/>
                <a:ext cx="1712052" cy="909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400" dirty="0"/>
                  <a:t>Input: </a:t>
                </a:r>
              </a:p>
              <a:p>
                <a:pPr marL="285750" indent="-285750">
                  <a:buFont typeface="Arial" panose="020B0604020202020204" pitchFamily="34" charset="0"/>
                  <a:buChar char="•"/>
                </a:pPr>
                <a:r>
                  <a:rPr lang="en-US" sz="1400" dirty="0"/>
                  <a:t>Input </a:t>
                </a:r>
                <a14:m>
                  <m:oMath xmlns:m="http://schemas.openxmlformats.org/officeDocument/2006/math">
                    <m:r>
                      <a:rPr lang="en-US" sz="1400" i="1" dirty="0" smtClean="0">
                        <a:latin typeface="Cambria Math" panose="02040503050406030204" pitchFamily="18" charset="0"/>
                      </a:rPr>
                      <m:t>𝑥</m:t>
                    </m:r>
                  </m:oMath>
                </a14:m>
                <a:endParaRPr lang="en-US" sz="1400" dirty="0"/>
              </a:p>
              <a:p>
                <a:pPr marL="285750" indent="-285750">
                  <a:buFont typeface="Arial" panose="020B0604020202020204" pitchFamily="34" charset="0"/>
                  <a:buChar char="•"/>
                </a:pPr>
                <a:r>
                  <a:rPr lang="en-US" sz="1400" dirty="0"/>
                  <a:t>Witness </a:t>
                </a:r>
                <a14:m>
                  <m:oMath xmlns:m="http://schemas.openxmlformats.org/officeDocument/2006/math">
                    <m:r>
                      <a:rPr lang="en-US" sz="1400" i="1" dirty="0" smtClean="0">
                        <a:latin typeface="Cambria Math" panose="02040503050406030204" pitchFamily="18" charset="0"/>
                      </a:rPr>
                      <m:t>𝑤</m:t>
                    </m:r>
                  </m:oMath>
                </a14:m>
                <a:endParaRPr lang="en-US" sz="1400" dirty="0"/>
              </a:p>
            </p:txBody>
          </p:sp>
        </mc:Choice>
        <mc:Fallback xmlns="">
          <p:sp>
            <p:nvSpPr>
              <p:cNvPr id="6" name="Rectangle 5">
                <a:extLst>
                  <a:ext uri="{FF2B5EF4-FFF2-40B4-BE49-F238E27FC236}">
                    <a16:creationId xmlns:a16="http://schemas.microsoft.com/office/drawing/2014/main" id="{9DADF69E-D076-DAC0-53FB-A9EE9A36D0C3}"/>
                  </a:ext>
                </a:extLst>
              </p:cNvPr>
              <p:cNvSpPr>
                <a:spLocks noRot="1" noChangeAspect="1" noMove="1" noResize="1" noEditPoints="1" noAdjustHandles="1" noChangeArrowheads="1" noChangeShapeType="1" noTextEdit="1"/>
              </p:cNvSpPr>
              <p:nvPr/>
            </p:nvSpPr>
            <p:spPr>
              <a:xfrm>
                <a:off x="1449034" y="940746"/>
                <a:ext cx="1712052" cy="909392"/>
              </a:xfrm>
              <a:prstGeom prst="rect">
                <a:avLst/>
              </a:prstGeom>
              <a:blipFill>
                <a:blip r:embed="rId6"/>
                <a:stretch>
                  <a:fillRect l="-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9A87375-1C36-EE04-6DC7-CD391B31CC0D}"/>
                  </a:ext>
                </a:extLst>
              </p:cNvPr>
              <p:cNvSpPr/>
              <p:nvPr/>
            </p:nvSpPr>
            <p:spPr>
              <a:xfrm>
                <a:off x="8717570" y="930449"/>
                <a:ext cx="2025396" cy="6131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400" dirty="0"/>
                  <a:t>Input: </a:t>
                </a:r>
              </a:p>
              <a:p>
                <a:pPr marL="285750" indent="-285750">
                  <a:buFont typeface="Arial" panose="020B0604020202020204" pitchFamily="34" charset="0"/>
                  <a:buChar char="•"/>
                </a:pPr>
                <a:r>
                  <a:rPr lang="en-US" sz="1400" dirty="0"/>
                  <a:t>Input </a:t>
                </a:r>
                <a14:m>
                  <m:oMath xmlns:m="http://schemas.openxmlformats.org/officeDocument/2006/math">
                    <m:r>
                      <a:rPr lang="en-US" sz="1400" b="0" i="1" dirty="0" smtClean="0">
                        <a:latin typeface="Cambria Math" panose="02040503050406030204" pitchFamily="18" charset="0"/>
                      </a:rPr>
                      <m:t>𝑥</m:t>
                    </m:r>
                  </m:oMath>
                </a14:m>
                <a:endParaRPr lang="en-US" sz="1400" dirty="0"/>
              </a:p>
            </p:txBody>
          </p:sp>
        </mc:Choice>
        <mc:Fallback xmlns="">
          <p:sp>
            <p:nvSpPr>
              <p:cNvPr id="7" name="Rectangle 6">
                <a:extLst>
                  <a:ext uri="{FF2B5EF4-FFF2-40B4-BE49-F238E27FC236}">
                    <a16:creationId xmlns:a16="http://schemas.microsoft.com/office/drawing/2014/main" id="{49A87375-1C36-EE04-6DC7-CD391B31CC0D}"/>
                  </a:ext>
                </a:extLst>
              </p:cNvPr>
              <p:cNvSpPr>
                <a:spLocks noRot="1" noChangeAspect="1" noMove="1" noResize="1" noEditPoints="1" noAdjustHandles="1" noChangeArrowheads="1" noChangeShapeType="1" noTextEdit="1"/>
              </p:cNvSpPr>
              <p:nvPr/>
            </p:nvSpPr>
            <p:spPr>
              <a:xfrm>
                <a:off x="8717570" y="930449"/>
                <a:ext cx="2025396" cy="613126"/>
              </a:xfrm>
              <a:prstGeom prst="rect">
                <a:avLst/>
              </a:prstGeom>
              <a:blipFill>
                <a:blip r:embed="rId7"/>
                <a:stretch>
                  <a:fillRect l="-617"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6653D2D-9F0A-8431-214B-8C8F6F578499}"/>
                  </a:ext>
                </a:extLst>
              </p:cNvPr>
              <p:cNvSpPr txBox="1"/>
              <p:nvPr/>
            </p:nvSpPr>
            <p:spPr>
              <a:xfrm>
                <a:off x="222330" y="3376530"/>
                <a:ext cx="3390162"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400" dirty="0">
                    <a:solidFill>
                      <a:schemeClr val="tx1"/>
                    </a:solidFill>
                  </a:rPr>
                  <a:t>Compute proof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𝜋</m:t>
                    </m:r>
                  </m:oMath>
                </a14:m>
                <a:r>
                  <a:rPr lang="en-US" sz="1400" dirty="0">
                    <a:solidFill>
                      <a:schemeClr val="tx1"/>
                    </a:solidFill>
                  </a:rPr>
                  <a:t> for the statement </a:t>
                </a:r>
                <a14:m>
                  <m:oMath xmlns:m="http://schemas.openxmlformats.org/officeDocument/2006/math">
                    <m:r>
                      <a:rPr lang="en-US" sz="1400" i="1" dirty="0" smtClean="0">
                        <a:solidFill>
                          <a:schemeClr val="tx1"/>
                        </a:solidFill>
                        <a:latin typeface="Cambria Math" panose="02040503050406030204" pitchFamily="18" charset="0"/>
                      </a:rPr>
                      <m:t>𝑅</m:t>
                    </m:r>
                    <m:d>
                      <m:dPr>
                        <m:ctrlPr>
                          <a:rPr lang="en-US" sz="1400" i="1" dirty="0" smtClean="0">
                            <a:solidFill>
                              <a:schemeClr val="tx1"/>
                            </a:solidFill>
                            <a:latin typeface="Cambria Math" panose="02040503050406030204" pitchFamily="18" charset="0"/>
                          </a:rPr>
                        </m:ctrlPr>
                      </m:dPr>
                      <m:e>
                        <m:r>
                          <a:rPr lang="en-US" sz="1400" b="0" i="1" dirty="0" smtClean="0">
                            <a:solidFill>
                              <a:schemeClr val="tx1"/>
                            </a:solidFill>
                            <a:latin typeface="Cambria Math" panose="02040503050406030204" pitchFamily="18" charset="0"/>
                          </a:rPr>
                          <m:t>𝑥</m:t>
                        </m:r>
                        <m:r>
                          <a:rPr lang="en-US" sz="1400" i="1" dirty="0" smtClean="0">
                            <a:solidFill>
                              <a:schemeClr val="tx1"/>
                            </a:solidFill>
                            <a:latin typeface="Cambria Math" panose="02040503050406030204" pitchFamily="18" charset="0"/>
                          </a:rPr>
                          <m:t>,</m:t>
                        </m:r>
                        <m:r>
                          <a:rPr lang="en-US" sz="1400" i="1" dirty="0" smtClean="0">
                            <a:solidFill>
                              <a:schemeClr val="tx1"/>
                            </a:solidFill>
                            <a:latin typeface="Cambria Math" panose="02040503050406030204" pitchFamily="18" charset="0"/>
                          </a:rPr>
                          <m:t>𝑤</m:t>
                        </m:r>
                      </m:e>
                    </m:d>
                    <m:r>
                      <a:rPr lang="en-US" sz="1400" b="0" i="1" dirty="0" smtClean="0">
                        <a:solidFill>
                          <a:schemeClr val="tx1"/>
                        </a:solidFill>
                        <a:latin typeface="Cambria Math" panose="02040503050406030204" pitchFamily="18" charset="0"/>
                      </a:rPr>
                      <m:t>=</m:t>
                    </m:r>
                    <m:r>
                      <a:rPr lang="en-US" sz="1400" b="0" i="1" dirty="0" smtClean="0">
                        <a:solidFill>
                          <a:schemeClr val="tx1"/>
                        </a:solidFill>
                        <a:latin typeface="Cambria Math" panose="02040503050406030204" pitchFamily="18" charset="0"/>
                      </a:rPr>
                      <m:t>𝑎𝑐𝑐𝑒𝑝𝑡</m:t>
                    </m:r>
                  </m:oMath>
                </a14:m>
                <a:endParaRPr lang="en-US" sz="1400" dirty="0">
                  <a:solidFill>
                    <a:schemeClr val="tx1"/>
                  </a:solidFill>
                </a:endParaRPr>
              </a:p>
            </p:txBody>
          </p:sp>
        </mc:Choice>
        <mc:Fallback xmlns="">
          <p:sp>
            <p:nvSpPr>
              <p:cNvPr id="18" name="TextBox 17">
                <a:extLst>
                  <a:ext uri="{FF2B5EF4-FFF2-40B4-BE49-F238E27FC236}">
                    <a16:creationId xmlns:a16="http://schemas.microsoft.com/office/drawing/2014/main" id="{76653D2D-9F0A-8431-214B-8C8F6F578499}"/>
                  </a:ext>
                </a:extLst>
              </p:cNvPr>
              <p:cNvSpPr txBox="1">
                <a:spLocks noRot="1" noChangeAspect="1" noMove="1" noResize="1" noEditPoints="1" noAdjustHandles="1" noChangeArrowheads="1" noChangeShapeType="1" noTextEdit="1"/>
              </p:cNvSpPr>
              <p:nvPr/>
            </p:nvSpPr>
            <p:spPr>
              <a:xfrm>
                <a:off x="222330" y="3376530"/>
                <a:ext cx="3390162" cy="523220"/>
              </a:xfrm>
              <a:prstGeom prst="rect">
                <a:avLst/>
              </a:prstGeom>
              <a:blipFill>
                <a:blip r:embed="rId8"/>
                <a:stretch>
                  <a:fillRect t="-2326" b="-2326"/>
                </a:stretch>
              </a:blipFill>
            </p:spPr>
            <p:txBody>
              <a:bodyPr/>
              <a:lstStyle/>
              <a:p>
                <a:r>
                  <a:rPr lang="en-US">
                    <a:noFill/>
                  </a:rPr>
                  <a:t> </a:t>
                </a:r>
              </a:p>
            </p:txBody>
          </p:sp>
        </mc:Fallback>
      </mc:AlternateContent>
      <p:graphicFrame>
        <p:nvGraphicFramePr>
          <p:cNvPr id="19" name="Table 8">
            <a:extLst>
              <a:ext uri="{FF2B5EF4-FFF2-40B4-BE49-F238E27FC236}">
                <a16:creationId xmlns:a16="http://schemas.microsoft.com/office/drawing/2014/main" id="{ED6F1857-4650-535C-FA14-15A035FE2D85}"/>
              </a:ext>
            </a:extLst>
          </p:cNvPr>
          <p:cNvGraphicFramePr>
            <a:graphicFrameLocks noGrp="1"/>
          </p:cNvGraphicFramePr>
          <p:nvPr>
            <p:extLst>
              <p:ext uri="{D42A27DB-BD31-4B8C-83A1-F6EECF244321}">
                <p14:modId xmlns:p14="http://schemas.microsoft.com/office/powerpoint/2010/main" val="3708973354"/>
              </p:ext>
            </p:extLst>
          </p:nvPr>
        </p:nvGraphicFramePr>
        <p:xfrm>
          <a:off x="2644332" y="4389336"/>
          <a:ext cx="7694325" cy="367747"/>
        </p:xfrm>
        <a:graphic>
          <a:graphicData uri="http://schemas.openxmlformats.org/drawingml/2006/table">
            <a:tbl>
              <a:tblPr firstRow="1" bandRow="1">
                <a:tableStyleId>{5940675A-B579-460E-94D1-54222C63F5DA}</a:tableStyleId>
              </a:tblPr>
              <a:tblGrid>
                <a:gridCol w="512955">
                  <a:extLst>
                    <a:ext uri="{9D8B030D-6E8A-4147-A177-3AD203B41FA5}">
                      <a16:colId xmlns:a16="http://schemas.microsoft.com/office/drawing/2014/main" val="2881341600"/>
                    </a:ext>
                  </a:extLst>
                </a:gridCol>
                <a:gridCol w="512955">
                  <a:extLst>
                    <a:ext uri="{9D8B030D-6E8A-4147-A177-3AD203B41FA5}">
                      <a16:colId xmlns:a16="http://schemas.microsoft.com/office/drawing/2014/main" val="2938819632"/>
                    </a:ext>
                  </a:extLst>
                </a:gridCol>
                <a:gridCol w="512955">
                  <a:extLst>
                    <a:ext uri="{9D8B030D-6E8A-4147-A177-3AD203B41FA5}">
                      <a16:colId xmlns:a16="http://schemas.microsoft.com/office/drawing/2014/main" val="3909217177"/>
                    </a:ext>
                  </a:extLst>
                </a:gridCol>
                <a:gridCol w="512955">
                  <a:extLst>
                    <a:ext uri="{9D8B030D-6E8A-4147-A177-3AD203B41FA5}">
                      <a16:colId xmlns:a16="http://schemas.microsoft.com/office/drawing/2014/main" val="219484760"/>
                    </a:ext>
                  </a:extLst>
                </a:gridCol>
                <a:gridCol w="512955">
                  <a:extLst>
                    <a:ext uri="{9D8B030D-6E8A-4147-A177-3AD203B41FA5}">
                      <a16:colId xmlns:a16="http://schemas.microsoft.com/office/drawing/2014/main" val="65456216"/>
                    </a:ext>
                  </a:extLst>
                </a:gridCol>
                <a:gridCol w="512955">
                  <a:extLst>
                    <a:ext uri="{9D8B030D-6E8A-4147-A177-3AD203B41FA5}">
                      <a16:colId xmlns:a16="http://schemas.microsoft.com/office/drawing/2014/main" val="1190263825"/>
                    </a:ext>
                  </a:extLst>
                </a:gridCol>
                <a:gridCol w="512955">
                  <a:extLst>
                    <a:ext uri="{9D8B030D-6E8A-4147-A177-3AD203B41FA5}">
                      <a16:colId xmlns:a16="http://schemas.microsoft.com/office/drawing/2014/main" val="3923616971"/>
                    </a:ext>
                  </a:extLst>
                </a:gridCol>
                <a:gridCol w="512955">
                  <a:extLst>
                    <a:ext uri="{9D8B030D-6E8A-4147-A177-3AD203B41FA5}">
                      <a16:colId xmlns:a16="http://schemas.microsoft.com/office/drawing/2014/main" val="3407942452"/>
                    </a:ext>
                  </a:extLst>
                </a:gridCol>
                <a:gridCol w="512955">
                  <a:extLst>
                    <a:ext uri="{9D8B030D-6E8A-4147-A177-3AD203B41FA5}">
                      <a16:colId xmlns:a16="http://schemas.microsoft.com/office/drawing/2014/main" val="2632177405"/>
                    </a:ext>
                  </a:extLst>
                </a:gridCol>
                <a:gridCol w="512955">
                  <a:extLst>
                    <a:ext uri="{9D8B030D-6E8A-4147-A177-3AD203B41FA5}">
                      <a16:colId xmlns:a16="http://schemas.microsoft.com/office/drawing/2014/main" val="3139351624"/>
                    </a:ext>
                  </a:extLst>
                </a:gridCol>
                <a:gridCol w="512955">
                  <a:extLst>
                    <a:ext uri="{9D8B030D-6E8A-4147-A177-3AD203B41FA5}">
                      <a16:colId xmlns:a16="http://schemas.microsoft.com/office/drawing/2014/main" val="276147149"/>
                    </a:ext>
                  </a:extLst>
                </a:gridCol>
                <a:gridCol w="512955">
                  <a:extLst>
                    <a:ext uri="{9D8B030D-6E8A-4147-A177-3AD203B41FA5}">
                      <a16:colId xmlns:a16="http://schemas.microsoft.com/office/drawing/2014/main" val="2452585352"/>
                    </a:ext>
                  </a:extLst>
                </a:gridCol>
                <a:gridCol w="512955">
                  <a:extLst>
                    <a:ext uri="{9D8B030D-6E8A-4147-A177-3AD203B41FA5}">
                      <a16:colId xmlns:a16="http://schemas.microsoft.com/office/drawing/2014/main" val="581724994"/>
                    </a:ext>
                  </a:extLst>
                </a:gridCol>
                <a:gridCol w="512955">
                  <a:extLst>
                    <a:ext uri="{9D8B030D-6E8A-4147-A177-3AD203B41FA5}">
                      <a16:colId xmlns:a16="http://schemas.microsoft.com/office/drawing/2014/main" val="2260308860"/>
                    </a:ext>
                  </a:extLst>
                </a:gridCol>
                <a:gridCol w="512955">
                  <a:extLst>
                    <a:ext uri="{9D8B030D-6E8A-4147-A177-3AD203B41FA5}">
                      <a16:colId xmlns:a16="http://schemas.microsoft.com/office/drawing/2014/main" val="1104093731"/>
                    </a:ext>
                  </a:extLst>
                </a:gridCol>
              </a:tblGrid>
              <a:tr h="367747">
                <a:tc>
                  <a:txBody>
                    <a:bodyPr/>
                    <a:lstStyle/>
                    <a:p>
                      <a:endParaRPr lang="en-US" dirty="0"/>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extLst>
                  <a:ext uri="{0D108BD9-81ED-4DB2-BD59-A6C34878D82A}">
                    <a16:rowId xmlns:a16="http://schemas.microsoft.com/office/drawing/2014/main" val="4286487914"/>
                  </a:ext>
                </a:extLst>
              </a:tr>
            </a:tbl>
          </a:graphicData>
        </a:graphic>
      </p:graphicFrame>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45A26C4-38BB-ACE1-0E49-B6D32DC33E6F}"/>
                  </a:ext>
                </a:extLst>
              </p:cNvPr>
              <p:cNvSpPr txBox="1"/>
              <p:nvPr/>
            </p:nvSpPr>
            <p:spPr>
              <a:xfrm>
                <a:off x="2108916" y="4389336"/>
                <a:ext cx="3922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ea typeface="Cambria Math" panose="02040503050406030204" pitchFamily="18" charset="0"/>
                        </a:rPr>
                        <m:t>𝜋</m:t>
                      </m:r>
                    </m:oMath>
                  </m:oMathPara>
                </a14:m>
                <a:endParaRPr lang="en-US" dirty="0"/>
              </a:p>
            </p:txBody>
          </p:sp>
        </mc:Choice>
        <mc:Fallback xmlns="">
          <p:sp>
            <p:nvSpPr>
              <p:cNvPr id="20" name="TextBox 19">
                <a:extLst>
                  <a:ext uri="{FF2B5EF4-FFF2-40B4-BE49-F238E27FC236}">
                    <a16:creationId xmlns:a16="http://schemas.microsoft.com/office/drawing/2014/main" id="{045A26C4-38BB-ACE1-0E49-B6D32DC33E6F}"/>
                  </a:ext>
                </a:extLst>
              </p:cNvPr>
              <p:cNvSpPr txBox="1">
                <a:spLocks noRot="1" noChangeAspect="1" noMove="1" noResize="1" noEditPoints="1" noAdjustHandles="1" noChangeArrowheads="1" noChangeShapeType="1" noTextEdit="1"/>
              </p:cNvSpPr>
              <p:nvPr/>
            </p:nvSpPr>
            <p:spPr>
              <a:xfrm>
                <a:off x="2108916" y="4389336"/>
                <a:ext cx="392287" cy="369332"/>
              </a:xfrm>
              <a:prstGeom prst="rect">
                <a:avLst/>
              </a:prstGeom>
              <a:blipFill>
                <a:blip r:embed="rId9"/>
                <a:stretch>
                  <a:fillRect/>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6EB7C54C-6B46-53F3-3440-3D823717E2BC}"/>
              </a:ext>
            </a:extLst>
          </p:cNvPr>
          <p:cNvCxnSpPr>
            <a:cxnSpLocks/>
          </p:cNvCxnSpPr>
          <p:nvPr/>
        </p:nvCxnSpPr>
        <p:spPr>
          <a:xfrm flipV="1">
            <a:off x="3929268" y="4757083"/>
            <a:ext cx="0" cy="32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A6EE5D33-E080-0C6C-4631-09D384A32E66}"/>
              </a:ext>
            </a:extLst>
          </p:cNvPr>
          <p:cNvCxnSpPr>
            <a:cxnSpLocks/>
          </p:cNvCxnSpPr>
          <p:nvPr/>
        </p:nvCxnSpPr>
        <p:spPr>
          <a:xfrm flipV="1">
            <a:off x="5459895" y="4767083"/>
            <a:ext cx="0" cy="32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316667DC-97D8-CBAD-D489-AC98EF56C58C}"/>
              </a:ext>
            </a:extLst>
          </p:cNvPr>
          <p:cNvCxnSpPr>
            <a:cxnSpLocks/>
          </p:cNvCxnSpPr>
          <p:nvPr/>
        </p:nvCxnSpPr>
        <p:spPr>
          <a:xfrm flipV="1">
            <a:off x="8998225" y="4757083"/>
            <a:ext cx="0" cy="32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678CD609-7144-2B22-C03F-158DBC7104BB}"/>
              </a:ext>
            </a:extLst>
          </p:cNvPr>
          <p:cNvCxnSpPr>
            <a:cxnSpLocks/>
          </p:cNvCxnSpPr>
          <p:nvPr/>
        </p:nvCxnSpPr>
        <p:spPr>
          <a:xfrm>
            <a:off x="3929268" y="5087123"/>
            <a:ext cx="7064472"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59D5A4A2-3C3F-FBE6-5CB2-DF8EF0EA37F3}"/>
                  </a:ext>
                </a:extLst>
              </p:cNvPr>
              <p:cNvSpPr txBox="1"/>
              <p:nvPr/>
            </p:nvSpPr>
            <p:spPr>
              <a:xfrm>
                <a:off x="10980594" y="4166918"/>
                <a:ext cx="1127227"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Makes at most </a:t>
                </a:r>
                <a14:m>
                  <m:oMath xmlns:m="http://schemas.openxmlformats.org/officeDocument/2006/math">
                    <m:r>
                      <a:rPr lang="en-US" i="1" dirty="0" smtClean="0">
                        <a:latin typeface="Cambria Math" panose="02040503050406030204" pitchFamily="18" charset="0"/>
                      </a:rPr>
                      <m:t>𝑄</m:t>
                    </m:r>
                  </m:oMath>
                </a14:m>
                <a:r>
                  <a:rPr lang="en-US" dirty="0"/>
                  <a:t> queries to proof </a:t>
                </a:r>
                <a14:m>
                  <m:oMath xmlns:m="http://schemas.openxmlformats.org/officeDocument/2006/math">
                    <m:r>
                      <a:rPr lang="en-US" i="1" smtClean="0">
                        <a:latin typeface="Cambria Math" panose="02040503050406030204" pitchFamily="18" charset="0"/>
                        <a:ea typeface="Cambria Math" panose="02040503050406030204" pitchFamily="18" charset="0"/>
                      </a:rPr>
                      <m:t>𝜋</m:t>
                    </m:r>
                  </m:oMath>
                </a14:m>
                <a:endParaRPr lang="en-US" dirty="0"/>
              </a:p>
            </p:txBody>
          </p:sp>
        </mc:Choice>
        <mc:Fallback xmlns="">
          <p:sp>
            <p:nvSpPr>
              <p:cNvPr id="38" name="TextBox 37">
                <a:extLst>
                  <a:ext uri="{FF2B5EF4-FFF2-40B4-BE49-F238E27FC236}">
                    <a16:creationId xmlns:a16="http://schemas.microsoft.com/office/drawing/2014/main" id="{59D5A4A2-3C3F-FBE6-5CB2-DF8EF0EA37F3}"/>
                  </a:ext>
                </a:extLst>
              </p:cNvPr>
              <p:cNvSpPr txBox="1">
                <a:spLocks noRot="1" noChangeAspect="1" noMove="1" noResize="1" noEditPoints="1" noAdjustHandles="1" noChangeArrowheads="1" noChangeShapeType="1" noTextEdit="1"/>
              </p:cNvSpPr>
              <p:nvPr/>
            </p:nvSpPr>
            <p:spPr>
              <a:xfrm>
                <a:off x="10980594" y="4166918"/>
                <a:ext cx="1127227" cy="1200329"/>
              </a:xfrm>
              <a:prstGeom prst="rect">
                <a:avLst/>
              </a:prstGeom>
              <a:blipFill>
                <a:blip r:embed="rId10"/>
                <a:stretch>
                  <a:fillRect l="-4444" t="-2083" r="-7778"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ounded Rectangle 39">
                <a:extLst>
                  <a:ext uri="{FF2B5EF4-FFF2-40B4-BE49-F238E27FC236}">
                    <a16:creationId xmlns:a16="http://schemas.microsoft.com/office/drawing/2014/main" id="{A1CD72C1-B683-B5A6-DBA5-1F5D15425EBC}"/>
                  </a:ext>
                </a:extLst>
              </p:cNvPr>
              <p:cNvSpPr/>
              <p:nvPr/>
            </p:nvSpPr>
            <p:spPr>
              <a:xfrm>
                <a:off x="4533901" y="817923"/>
                <a:ext cx="2968868" cy="823849"/>
              </a:xfrm>
              <a:prstGeom prst="roundRect">
                <a:avLst/>
              </a:prstGeom>
              <a:solidFill>
                <a:schemeClr val="accent1">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NP Relation </a:t>
                </a:r>
                <a14:m>
                  <m:oMath xmlns:m="http://schemas.openxmlformats.org/officeDocument/2006/math">
                    <m:r>
                      <a:rPr lang="en-US" i="1" dirty="0" smtClean="0">
                        <a:latin typeface="Cambria Math" panose="02040503050406030204" pitchFamily="18" charset="0"/>
                      </a:rPr>
                      <m:t>𝑅</m:t>
                    </m:r>
                  </m:oMath>
                </a14:m>
                <a:r>
                  <a:rPr lang="en-US" dirty="0"/>
                  <a:t> computed by a TM in Time </a:t>
                </a:r>
                <a14:m>
                  <m:oMath xmlns:m="http://schemas.openxmlformats.org/officeDocument/2006/math">
                    <m:r>
                      <a:rPr lang="en-US" i="1" dirty="0" smtClean="0">
                        <a:latin typeface="Cambria Math" panose="02040503050406030204" pitchFamily="18" charset="0"/>
                      </a:rPr>
                      <m:t>𝑇</m:t>
                    </m:r>
                  </m:oMath>
                </a14:m>
                <a:endParaRPr lang="en-US" dirty="0"/>
              </a:p>
            </p:txBody>
          </p:sp>
        </mc:Choice>
        <mc:Fallback xmlns="">
          <p:sp>
            <p:nvSpPr>
              <p:cNvPr id="40" name="Rounded Rectangle 39">
                <a:extLst>
                  <a:ext uri="{FF2B5EF4-FFF2-40B4-BE49-F238E27FC236}">
                    <a16:creationId xmlns:a16="http://schemas.microsoft.com/office/drawing/2014/main" id="{A1CD72C1-B683-B5A6-DBA5-1F5D15425EBC}"/>
                  </a:ext>
                </a:extLst>
              </p:cNvPr>
              <p:cNvSpPr>
                <a:spLocks noRot="1" noChangeAspect="1" noMove="1" noResize="1" noEditPoints="1" noAdjustHandles="1" noChangeArrowheads="1" noChangeShapeType="1" noTextEdit="1"/>
              </p:cNvSpPr>
              <p:nvPr/>
            </p:nvSpPr>
            <p:spPr>
              <a:xfrm>
                <a:off x="4533901" y="817923"/>
                <a:ext cx="2968868" cy="823849"/>
              </a:xfrm>
              <a:prstGeom prst="roundRect">
                <a:avLst/>
              </a:prstGeom>
              <a:blipFill>
                <a:blip r:embed="rId11"/>
                <a:stretch>
                  <a:fillRect b="-1493"/>
                </a:stretch>
              </a:blipFill>
            </p:spPr>
            <p:txBody>
              <a:bodyPr/>
              <a:lstStyle/>
              <a:p>
                <a:r>
                  <a:rPr lang="en-US">
                    <a:noFill/>
                  </a:rPr>
                  <a:t> </a:t>
                </a:r>
              </a:p>
            </p:txBody>
          </p:sp>
        </mc:Fallback>
      </mc:AlternateContent>
    </p:spTree>
    <p:extLst>
      <p:ext uri="{BB962C8B-B14F-4D97-AF65-F5344CB8AC3E}">
        <p14:creationId xmlns:p14="http://schemas.microsoft.com/office/powerpoint/2010/main" val="329587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38" grpId="0" animBg="1"/>
    </p:bld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06B68-EB42-6887-0029-D15BCD1777F3}"/>
              </a:ext>
            </a:extLst>
          </p:cNvPr>
          <p:cNvSpPr>
            <a:spLocks noGrp="1"/>
          </p:cNvSpPr>
          <p:nvPr>
            <p:ph type="title"/>
          </p:nvPr>
        </p:nvSpPr>
        <p:spPr>
          <a:xfrm>
            <a:off x="838200" y="-218769"/>
            <a:ext cx="10515600" cy="1325563"/>
          </a:xfrm>
        </p:spPr>
        <p:txBody>
          <a:bodyPr>
            <a:normAutofit/>
          </a:bodyPr>
          <a:lstStyle/>
          <a:p>
            <a:r>
              <a:rPr lang="en-US" sz="3600" dirty="0"/>
              <a:t>Probabilistically Checkable Proofs of Proximity (PCPPs)</a:t>
            </a:r>
          </a:p>
        </p:txBody>
      </p:sp>
      <p:pic>
        <p:nvPicPr>
          <p:cNvPr id="4" name="Picture 3">
            <a:extLst>
              <a:ext uri="{FF2B5EF4-FFF2-40B4-BE49-F238E27FC236}">
                <a16:creationId xmlns:a16="http://schemas.microsoft.com/office/drawing/2014/main" id="{75D7E1EF-4BBE-0699-436E-F5E9EB3703A0}"/>
              </a:ext>
            </a:extLst>
          </p:cNvPr>
          <p:cNvPicPr>
            <a:picLocks noChangeAspect="1"/>
          </p:cNvPicPr>
          <p:nvPr/>
        </p:nvPicPr>
        <p:blipFill>
          <a:blip r:embed="rId4"/>
          <a:stretch>
            <a:fillRect/>
          </a:stretch>
        </p:blipFill>
        <p:spPr>
          <a:xfrm>
            <a:off x="222330" y="935717"/>
            <a:ext cx="1090096" cy="1386694"/>
          </a:xfrm>
          <a:prstGeom prst="rect">
            <a:avLst/>
          </a:prstGeom>
        </p:spPr>
      </p:pic>
      <p:pic>
        <p:nvPicPr>
          <p:cNvPr id="5" name="Content Placeholder 5">
            <a:extLst>
              <a:ext uri="{FF2B5EF4-FFF2-40B4-BE49-F238E27FC236}">
                <a16:creationId xmlns:a16="http://schemas.microsoft.com/office/drawing/2014/main" id="{05342B3B-6521-A68C-BE67-934E3CE62968}"/>
              </a:ext>
            </a:extLst>
          </p:cNvPr>
          <p:cNvPicPr>
            <a:picLocks noGrp="1" noChangeAspect="1"/>
          </p:cNvPicPr>
          <p:nvPr>
            <p:ph idx="1"/>
          </p:nvPr>
        </p:nvPicPr>
        <p:blipFill>
          <a:blip r:embed="rId5"/>
          <a:stretch>
            <a:fillRect/>
          </a:stretch>
        </p:blipFill>
        <p:spPr>
          <a:xfrm>
            <a:off x="10842443" y="935717"/>
            <a:ext cx="1127227" cy="1341937"/>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9DADF69E-D076-DAC0-53FB-A9EE9A36D0C3}"/>
                  </a:ext>
                </a:extLst>
              </p:cNvPr>
              <p:cNvSpPr/>
              <p:nvPr/>
            </p:nvSpPr>
            <p:spPr>
              <a:xfrm>
                <a:off x="1449034" y="940746"/>
                <a:ext cx="1712052" cy="909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400" dirty="0"/>
                  <a:t>Input: </a:t>
                </a:r>
              </a:p>
              <a:p>
                <a:pPr marL="285750" indent="-285750">
                  <a:buFont typeface="Arial" panose="020B0604020202020204" pitchFamily="34" charset="0"/>
                  <a:buChar char="•"/>
                </a:pPr>
                <a:r>
                  <a:rPr lang="en-US" sz="1400" dirty="0"/>
                  <a:t>Input </a:t>
                </a:r>
                <a14:m>
                  <m:oMath xmlns:m="http://schemas.openxmlformats.org/officeDocument/2006/math">
                    <m:r>
                      <a:rPr lang="en-US" sz="1400" i="1" dirty="0" smtClean="0">
                        <a:latin typeface="Cambria Math" panose="02040503050406030204" pitchFamily="18" charset="0"/>
                      </a:rPr>
                      <m:t>𝑥</m:t>
                    </m:r>
                  </m:oMath>
                </a14:m>
                <a:endParaRPr lang="en-US" sz="1400" dirty="0"/>
              </a:p>
              <a:p>
                <a:pPr marL="285750" indent="-285750">
                  <a:buFont typeface="Arial" panose="020B0604020202020204" pitchFamily="34" charset="0"/>
                  <a:buChar char="•"/>
                </a:pPr>
                <a:r>
                  <a:rPr lang="en-US" sz="1400" dirty="0"/>
                  <a:t>Witness </a:t>
                </a:r>
                <a14:m>
                  <m:oMath xmlns:m="http://schemas.openxmlformats.org/officeDocument/2006/math">
                    <m:r>
                      <a:rPr lang="en-US" sz="1400" i="1" dirty="0" smtClean="0">
                        <a:latin typeface="Cambria Math" panose="02040503050406030204" pitchFamily="18" charset="0"/>
                      </a:rPr>
                      <m:t>𝑤</m:t>
                    </m:r>
                  </m:oMath>
                </a14:m>
                <a:endParaRPr lang="en-US" sz="1400" dirty="0"/>
              </a:p>
            </p:txBody>
          </p:sp>
        </mc:Choice>
        <mc:Fallback xmlns="">
          <p:sp>
            <p:nvSpPr>
              <p:cNvPr id="6" name="Rectangle 5">
                <a:extLst>
                  <a:ext uri="{FF2B5EF4-FFF2-40B4-BE49-F238E27FC236}">
                    <a16:creationId xmlns:a16="http://schemas.microsoft.com/office/drawing/2014/main" id="{9DADF69E-D076-DAC0-53FB-A9EE9A36D0C3}"/>
                  </a:ext>
                </a:extLst>
              </p:cNvPr>
              <p:cNvSpPr>
                <a:spLocks noRot="1" noChangeAspect="1" noMove="1" noResize="1" noEditPoints="1" noAdjustHandles="1" noChangeArrowheads="1" noChangeShapeType="1" noTextEdit="1"/>
              </p:cNvSpPr>
              <p:nvPr/>
            </p:nvSpPr>
            <p:spPr>
              <a:xfrm>
                <a:off x="1449034" y="940746"/>
                <a:ext cx="1712052" cy="909392"/>
              </a:xfrm>
              <a:prstGeom prst="rect">
                <a:avLst/>
              </a:prstGeom>
              <a:blipFill>
                <a:blip r:embed="rId6"/>
                <a:stretch>
                  <a:fillRect l="-730"/>
                </a:stretch>
              </a:blipFill>
            </p:spPr>
            <p:txBody>
              <a:bodyPr/>
              <a:lstStyle/>
              <a:p>
                <a:r>
                  <a:rPr lang="en-US">
                    <a:noFill/>
                  </a:rPr>
                  <a:t> </a:t>
                </a:r>
              </a:p>
            </p:txBody>
          </p:sp>
        </mc:Fallback>
      </mc:AlternateContent>
      <p:graphicFrame>
        <p:nvGraphicFramePr>
          <p:cNvPr id="10" name="Table 8">
            <a:extLst>
              <a:ext uri="{FF2B5EF4-FFF2-40B4-BE49-F238E27FC236}">
                <a16:creationId xmlns:a16="http://schemas.microsoft.com/office/drawing/2014/main" id="{A42F91DB-4683-FEF7-0BC4-589ECF58B146}"/>
              </a:ext>
            </a:extLst>
          </p:cNvPr>
          <p:cNvGraphicFramePr>
            <a:graphicFrameLocks noGrp="1"/>
          </p:cNvGraphicFramePr>
          <p:nvPr/>
        </p:nvGraphicFramePr>
        <p:xfrm>
          <a:off x="3354671" y="2772123"/>
          <a:ext cx="5939830" cy="367747"/>
        </p:xfrm>
        <a:graphic>
          <a:graphicData uri="http://schemas.openxmlformats.org/drawingml/2006/table">
            <a:tbl>
              <a:tblPr firstRow="1" bandRow="1">
                <a:tableStyleId>{5940675A-B579-460E-94D1-54222C63F5DA}</a:tableStyleId>
              </a:tblPr>
              <a:tblGrid>
                <a:gridCol w="593983">
                  <a:extLst>
                    <a:ext uri="{9D8B030D-6E8A-4147-A177-3AD203B41FA5}">
                      <a16:colId xmlns:a16="http://schemas.microsoft.com/office/drawing/2014/main" val="2881341600"/>
                    </a:ext>
                  </a:extLst>
                </a:gridCol>
                <a:gridCol w="593983">
                  <a:extLst>
                    <a:ext uri="{9D8B030D-6E8A-4147-A177-3AD203B41FA5}">
                      <a16:colId xmlns:a16="http://schemas.microsoft.com/office/drawing/2014/main" val="2938819632"/>
                    </a:ext>
                  </a:extLst>
                </a:gridCol>
                <a:gridCol w="593983">
                  <a:extLst>
                    <a:ext uri="{9D8B030D-6E8A-4147-A177-3AD203B41FA5}">
                      <a16:colId xmlns:a16="http://schemas.microsoft.com/office/drawing/2014/main" val="3909217177"/>
                    </a:ext>
                  </a:extLst>
                </a:gridCol>
                <a:gridCol w="593983">
                  <a:extLst>
                    <a:ext uri="{9D8B030D-6E8A-4147-A177-3AD203B41FA5}">
                      <a16:colId xmlns:a16="http://schemas.microsoft.com/office/drawing/2014/main" val="219484760"/>
                    </a:ext>
                  </a:extLst>
                </a:gridCol>
                <a:gridCol w="593983">
                  <a:extLst>
                    <a:ext uri="{9D8B030D-6E8A-4147-A177-3AD203B41FA5}">
                      <a16:colId xmlns:a16="http://schemas.microsoft.com/office/drawing/2014/main" val="65456216"/>
                    </a:ext>
                  </a:extLst>
                </a:gridCol>
                <a:gridCol w="593983">
                  <a:extLst>
                    <a:ext uri="{9D8B030D-6E8A-4147-A177-3AD203B41FA5}">
                      <a16:colId xmlns:a16="http://schemas.microsoft.com/office/drawing/2014/main" val="3923616971"/>
                    </a:ext>
                  </a:extLst>
                </a:gridCol>
                <a:gridCol w="593983">
                  <a:extLst>
                    <a:ext uri="{9D8B030D-6E8A-4147-A177-3AD203B41FA5}">
                      <a16:colId xmlns:a16="http://schemas.microsoft.com/office/drawing/2014/main" val="276147149"/>
                    </a:ext>
                  </a:extLst>
                </a:gridCol>
                <a:gridCol w="593983">
                  <a:extLst>
                    <a:ext uri="{9D8B030D-6E8A-4147-A177-3AD203B41FA5}">
                      <a16:colId xmlns:a16="http://schemas.microsoft.com/office/drawing/2014/main" val="2452585352"/>
                    </a:ext>
                  </a:extLst>
                </a:gridCol>
                <a:gridCol w="593983">
                  <a:extLst>
                    <a:ext uri="{9D8B030D-6E8A-4147-A177-3AD203B41FA5}">
                      <a16:colId xmlns:a16="http://schemas.microsoft.com/office/drawing/2014/main" val="581724994"/>
                    </a:ext>
                  </a:extLst>
                </a:gridCol>
                <a:gridCol w="593983">
                  <a:extLst>
                    <a:ext uri="{9D8B030D-6E8A-4147-A177-3AD203B41FA5}">
                      <a16:colId xmlns:a16="http://schemas.microsoft.com/office/drawing/2014/main" val="1104093731"/>
                    </a:ext>
                  </a:extLst>
                </a:gridCol>
              </a:tblGrid>
              <a:tr h="367747">
                <a:tc>
                  <a:txBody>
                    <a:bodyPr/>
                    <a:lstStyle/>
                    <a:p>
                      <a:endParaRPr lang="en-US" dirty="0"/>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extLst>
                  <a:ext uri="{0D108BD9-81ED-4DB2-BD59-A6C34878D82A}">
                    <a16:rowId xmlns:a16="http://schemas.microsoft.com/office/drawing/2014/main" val="4286487914"/>
                  </a:ext>
                </a:extLst>
              </a:tr>
            </a:tbl>
          </a:graphicData>
        </a:graphic>
      </p:graphicFrame>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E9206FC-B27F-53BE-3A1F-6986B1924153}"/>
                  </a:ext>
                </a:extLst>
              </p:cNvPr>
              <p:cNvSpPr txBox="1"/>
              <p:nvPr/>
            </p:nvSpPr>
            <p:spPr>
              <a:xfrm>
                <a:off x="318737" y="2436373"/>
                <a:ext cx="1879414" cy="3099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400" dirty="0">
                    <a:solidFill>
                      <a:schemeClr val="tx1"/>
                    </a:solidFill>
                  </a:rPr>
                  <a:t>Compute </a:t>
                </a:r>
                <a14:m>
                  <m:oMath xmlns:m="http://schemas.openxmlformats.org/officeDocument/2006/math">
                    <m:r>
                      <a:rPr lang="en-US" sz="1400" i="1" dirty="0" smtClean="0">
                        <a:solidFill>
                          <a:schemeClr val="tx1"/>
                        </a:solidFill>
                        <a:latin typeface="Cambria Math" panose="02040503050406030204" pitchFamily="18" charset="0"/>
                      </a:rPr>
                      <m:t>𝐸𝑛𝑐</m:t>
                    </m:r>
                    <m:r>
                      <a:rPr lang="en-US" sz="1400" i="1" dirty="0" smtClean="0">
                        <a:solidFill>
                          <a:schemeClr val="tx1"/>
                        </a:solidFill>
                        <a:latin typeface="Cambria Math" panose="02040503050406030204" pitchFamily="18" charset="0"/>
                      </a:rPr>
                      <m:t>(</m:t>
                    </m:r>
                    <m:r>
                      <a:rPr lang="en-US" sz="1400" i="1" dirty="0" smtClean="0">
                        <a:solidFill>
                          <a:schemeClr val="tx1"/>
                        </a:solidFill>
                        <a:latin typeface="Cambria Math" panose="02040503050406030204" pitchFamily="18" charset="0"/>
                      </a:rPr>
                      <m:t>𝑥</m:t>
                    </m:r>
                    <m:r>
                      <a:rPr lang="en-US" sz="1400" i="1" dirty="0" smtClean="0">
                        <a:solidFill>
                          <a:schemeClr val="tx1"/>
                        </a:solidFill>
                        <a:latin typeface="Cambria Math" panose="02040503050406030204" pitchFamily="18" charset="0"/>
                      </a:rPr>
                      <m:t>)</m:t>
                    </m:r>
                  </m:oMath>
                </a14:m>
                <a:endParaRPr lang="en-US" sz="1400" dirty="0">
                  <a:solidFill>
                    <a:schemeClr val="tx1"/>
                  </a:solidFill>
                </a:endParaRPr>
              </a:p>
            </p:txBody>
          </p:sp>
        </mc:Choice>
        <mc:Fallback xmlns="">
          <p:sp>
            <p:nvSpPr>
              <p:cNvPr id="12" name="TextBox 11">
                <a:extLst>
                  <a:ext uri="{FF2B5EF4-FFF2-40B4-BE49-F238E27FC236}">
                    <a16:creationId xmlns:a16="http://schemas.microsoft.com/office/drawing/2014/main" id="{0E9206FC-B27F-53BE-3A1F-6986B1924153}"/>
                  </a:ext>
                </a:extLst>
              </p:cNvPr>
              <p:cNvSpPr txBox="1">
                <a:spLocks noRot="1" noChangeAspect="1" noMove="1" noResize="1" noEditPoints="1" noAdjustHandles="1" noChangeArrowheads="1" noChangeShapeType="1" noTextEdit="1"/>
              </p:cNvSpPr>
              <p:nvPr/>
            </p:nvSpPr>
            <p:spPr>
              <a:xfrm>
                <a:off x="318737" y="2436373"/>
                <a:ext cx="1879414" cy="309924"/>
              </a:xfrm>
              <a:prstGeom prst="rect">
                <a:avLst/>
              </a:prstGeom>
              <a:blipFill>
                <a:blip r:embed="rId7"/>
                <a:stretch>
                  <a:fillRect b="-1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4CEB855-FE7D-4462-055E-C074E47B6F07}"/>
                  </a:ext>
                </a:extLst>
              </p:cNvPr>
              <p:cNvSpPr txBox="1"/>
              <p:nvPr/>
            </p:nvSpPr>
            <p:spPr>
              <a:xfrm>
                <a:off x="2768799" y="2775220"/>
                <a:ext cx="3922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𝑋</m:t>
                      </m:r>
                    </m:oMath>
                  </m:oMathPara>
                </a14:m>
                <a:endParaRPr lang="en-US" dirty="0"/>
              </a:p>
            </p:txBody>
          </p:sp>
        </mc:Choice>
        <mc:Fallback xmlns="">
          <p:sp>
            <p:nvSpPr>
              <p:cNvPr id="13" name="TextBox 12">
                <a:extLst>
                  <a:ext uri="{FF2B5EF4-FFF2-40B4-BE49-F238E27FC236}">
                    <a16:creationId xmlns:a16="http://schemas.microsoft.com/office/drawing/2014/main" id="{E4CEB855-FE7D-4462-055E-C074E47B6F07}"/>
                  </a:ext>
                </a:extLst>
              </p:cNvPr>
              <p:cNvSpPr txBox="1">
                <a:spLocks noRot="1" noChangeAspect="1" noMove="1" noResize="1" noEditPoints="1" noAdjustHandles="1" noChangeArrowheads="1" noChangeShapeType="1" noTextEdit="1"/>
              </p:cNvSpPr>
              <p:nvPr/>
            </p:nvSpPr>
            <p:spPr>
              <a:xfrm>
                <a:off x="2768799" y="2775220"/>
                <a:ext cx="392287"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6653D2D-9F0A-8431-214B-8C8F6F578499}"/>
                  </a:ext>
                </a:extLst>
              </p:cNvPr>
              <p:cNvSpPr txBox="1"/>
              <p:nvPr/>
            </p:nvSpPr>
            <p:spPr>
              <a:xfrm>
                <a:off x="222330" y="3376530"/>
                <a:ext cx="3390162"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400" dirty="0">
                    <a:solidFill>
                      <a:schemeClr val="tx1"/>
                    </a:solidFill>
                  </a:rPr>
                  <a:t>Compute proof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𝜋</m:t>
                    </m:r>
                  </m:oMath>
                </a14:m>
                <a:r>
                  <a:rPr lang="en-US" sz="1400" dirty="0">
                    <a:solidFill>
                      <a:schemeClr val="tx1"/>
                    </a:solidFill>
                  </a:rPr>
                  <a:t> for the statement </a:t>
                </a:r>
                <a14:m>
                  <m:oMath xmlns:m="http://schemas.openxmlformats.org/officeDocument/2006/math">
                    <m:r>
                      <a:rPr lang="en-US" sz="1400" i="1" dirty="0" smtClean="0">
                        <a:solidFill>
                          <a:schemeClr val="tx1"/>
                        </a:solidFill>
                        <a:latin typeface="Cambria Math" panose="02040503050406030204" pitchFamily="18" charset="0"/>
                      </a:rPr>
                      <m:t>𝑅</m:t>
                    </m:r>
                    <m:d>
                      <m:dPr>
                        <m:ctrlPr>
                          <a:rPr lang="en-US" sz="1400" i="1" dirty="0" smtClean="0">
                            <a:solidFill>
                              <a:schemeClr val="tx1"/>
                            </a:solidFill>
                            <a:latin typeface="Cambria Math" panose="02040503050406030204" pitchFamily="18" charset="0"/>
                          </a:rPr>
                        </m:ctrlPr>
                      </m:dPr>
                      <m:e>
                        <m:r>
                          <a:rPr lang="en-US" sz="1400" b="0" i="1" dirty="0" smtClean="0">
                            <a:solidFill>
                              <a:schemeClr val="tx1"/>
                            </a:solidFill>
                            <a:latin typeface="Cambria Math" panose="02040503050406030204" pitchFamily="18" charset="0"/>
                          </a:rPr>
                          <m:t>𝑥</m:t>
                        </m:r>
                        <m:r>
                          <a:rPr lang="en-US" sz="1400" i="1" dirty="0" smtClean="0">
                            <a:solidFill>
                              <a:schemeClr val="tx1"/>
                            </a:solidFill>
                            <a:latin typeface="Cambria Math" panose="02040503050406030204" pitchFamily="18" charset="0"/>
                          </a:rPr>
                          <m:t>,</m:t>
                        </m:r>
                        <m:r>
                          <a:rPr lang="en-US" sz="1400" i="1" dirty="0" smtClean="0">
                            <a:solidFill>
                              <a:schemeClr val="tx1"/>
                            </a:solidFill>
                            <a:latin typeface="Cambria Math" panose="02040503050406030204" pitchFamily="18" charset="0"/>
                          </a:rPr>
                          <m:t>𝑤</m:t>
                        </m:r>
                      </m:e>
                    </m:d>
                    <m:r>
                      <a:rPr lang="en-US" sz="1400" b="0" i="1" dirty="0" smtClean="0">
                        <a:solidFill>
                          <a:schemeClr val="tx1"/>
                        </a:solidFill>
                        <a:latin typeface="Cambria Math" panose="02040503050406030204" pitchFamily="18" charset="0"/>
                      </a:rPr>
                      <m:t>=</m:t>
                    </m:r>
                    <m:r>
                      <a:rPr lang="en-US" sz="1400" b="0" i="1" dirty="0" smtClean="0">
                        <a:solidFill>
                          <a:schemeClr val="tx1"/>
                        </a:solidFill>
                        <a:latin typeface="Cambria Math" panose="02040503050406030204" pitchFamily="18" charset="0"/>
                      </a:rPr>
                      <m:t>𝑎𝑐𝑐𝑒𝑝𝑡</m:t>
                    </m:r>
                  </m:oMath>
                </a14:m>
                <a:endParaRPr lang="en-US" sz="1400" dirty="0">
                  <a:solidFill>
                    <a:schemeClr val="tx1"/>
                  </a:solidFill>
                </a:endParaRPr>
              </a:p>
            </p:txBody>
          </p:sp>
        </mc:Choice>
        <mc:Fallback xmlns="">
          <p:sp>
            <p:nvSpPr>
              <p:cNvPr id="18" name="TextBox 17">
                <a:extLst>
                  <a:ext uri="{FF2B5EF4-FFF2-40B4-BE49-F238E27FC236}">
                    <a16:creationId xmlns:a16="http://schemas.microsoft.com/office/drawing/2014/main" id="{76653D2D-9F0A-8431-214B-8C8F6F578499}"/>
                  </a:ext>
                </a:extLst>
              </p:cNvPr>
              <p:cNvSpPr txBox="1">
                <a:spLocks noRot="1" noChangeAspect="1" noMove="1" noResize="1" noEditPoints="1" noAdjustHandles="1" noChangeArrowheads="1" noChangeShapeType="1" noTextEdit="1"/>
              </p:cNvSpPr>
              <p:nvPr/>
            </p:nvSpPr>
            <p:spPr>
              <a:xfrm>
                <a:off x="222330" y="3376530"/>
                <a:ext cx="3390162" cy="523220"/>
              </a:xfrm>
              <a:prstGeom prst="rect">
                <a:avLst/>
              </a:prstGeom>
              <a:blipFill>
                <a:blip r:embed="rId9"/>
                <a:stretch>
                  <a:fillRect t="-2326" b="-2326"/>
                </a:stretch>
              </a:blipFill>
            </p:spPr>
            <p:txBody>
              <a:bodyPr/>
              <a:lstStyle/>
              <a:p>
                <a:r>
                  <a:rPr lang="en-US">
                    <a:noFill/>
                  </a:rPr>
                  <a:t> </a:t>
                </a:r>
              </a:p>
            </p:txBody>
          </p:sp>
        </mc:Fallback>
      </mc:AlternateContent>
      <p:graphicFrame>
        <p:nvGraphicFramePr>
          <p:cNvPr id="19" name="Table 8">
            <a:extLst>
              <a:ext uri="{FF2B5EF4-FFF2-40B4-BE49-F238E27FC236}">
                <a16:creationId xmlns:a16="http://schemas.microsoft.com/office/drawing/2014/main" id="{ED6F1857-4650-535C-FA14-15A035FE2D85}"/>
              </a:ext>
            </a:extLst>
          </p:cNvPr>
          <p:cNvGraphicFramePr>
            <a:graphicFrameLocks noGrp="1"/>
          </p:cNvGraphicFramePr>
          <p:nvPr/>
        </p:nvGraphicFramePr>
        <p:xfrm>
          <a:off x="2644332" y="4389336"/>
          <a:ext cx="7694325" cy="367747"/>
        </p:xfrm>
        <a:graphic>
          <a:graphicData uri="http://schemas.openxmlformats.org/drawingml/2006/table">
            <a:tbl>
              <a:tblPr firstRow="1" bandRow="1">
                <a:tableStyleId>{5940675A-B579-460E-94D1-54222C63F5DA}</a:tableStyleId>
              </a:tblPr>
              <a:tblGrid>
                <a:gridCol w="512955">
                  <a:extLst>
                    <a:ext uri="{9D8B030D-6E8A-4147-A177-3AD203B41FA5}">
                      <a16:colId xmlns:a16="http://schemas.microsoft.com/office/drawing/2014/main" val="2881341600"/>
                    </a:ext>
                  </a:extLst>
                </a:gridCol>
                <a:gridCol w="512955">
                  <a:extLst>
                    <a:ext uri="{9D8B030D-6E8A-4147-A177-3AD203B41FA5}">
                      <a16:colId xmlns:a16="http://schemas.microsoft.com/office/drawing/2014/main" val="2938819632"/>
                    </a:ext>
                  </a:extLst>
                </a:gridCol>
                <a:gridCol w="512955">
                  <a:extLst>
                    <a:ext uri="{9D8B030D-6E8A-4147-A177-3AD203B41FA5}">
                      <a16:colId xmlns:a16="http://schemas.microsoft.com/office/drawing/2014/main" val="3909217177"/>
                    </a:ext>
                  </a:extLst>
                </a:gridCol>
                <a:gridCol w="512955">
                  <a:extLst>
                    <a:ext uri="{9D8B030D-6E8A-4147-A177-3AD203B41FA5}">
                      <a16:colId xmlns:a16="http://schemas.microsoft.com/office/drawing/2014/main" val="219484760"/>
                    </a:ext>
                  </a:extLst>
                </a:gridCol>
                <a:gridCol w="512955">
                  <a:extLst>
                    <a:ext uri="{9D8B030D-6E8A-4147-A177-3AD203B41FA5}">
                      <a16:colId xmlns:a16="http://schemas.microsoft.com/office/drawing/2014/main" val="65456216"/>
                    </a:ext>
                  </a:extLst>
                </a:gridCol>
                <a:gridCol w="512955">
                  <a:extLst>
                    <a:ext uri="{9D8B030D-6E8A-4147-A177-3AD203B41FA5}">
                      <a16:colId xmlns:a16="http://schemas.microsoft.com/office/drawing/2014/main" val="1190263825"/>
                    </a:ext>
                  </a:extLst>
                </a:gridCol>
                <a:gridCol w="512955">
                  <a:extLst>
                    <a:ext uri="{9D8B030D-6E8A-4147-A177-3AD203B41FA5}">
                      <a16:colId xmlns:a16="http://schemas.microsoft.com/office/drawing/2014/main" val="3923616971"/>
                    </a:ext>
                  </a:extLst>
                </a:gridCol>
                <a:gridCol w="512955">
                  <a:extLst>
                    <a:ext uri="{9D8B030D-6E8A-4147-A177-3AD203B41FA5}">
                      <a16:colId xmlns:a16="http://schemas.microsoft.com/office/drawing/2014/main" val="3407942452"/>
                    </a:ext>
                  </a:extLst>
                </a:gridCol>
                <a:gridCol w="512955">
                  <a:extLst>
                    <a:ext uri="{9D8B030D-6E8A-4147-A177-3AD203B41FA5}">
                      <a16:colId xmlns:a16="http://schemas.microsoft.com/office/drawing/2014/main" val="2632177405"/>
                    </a:ext>
                  </a:extLst>
                </a:gridCol>
                <a:gridCol w="512955">
                  <a:extLst>
                    <a:ext uri="{9D8B030D-6E8A-4147-A177-3AD203B41FA5}">
                      <a16:colId xmlns:a16="http://schemas.microsoft.com/office/drawing/2014/main" val="3139351624"/>
                    </a:ext>
                  </a:extLst>
                </a:gridCol>
                <a:gridCol w="512955">
                  <a:extLst>
                    <a:ext uri="{9D8B030D-6E8A-4147-A177-3AD203B41FA5}">
                      <a16:colId xmlns:a16="http://schemas.microsoft.com/office/drawing/2014/main" val="276147149"/>
                    </a:ext>
                  </a:extLst>
                </a:gridCol>
                <a:gridCol w="512955">
                  <a:extLst>
                    <a:ext uri="{9D8B030D-6E8A-4147-A177-3AD203B41FA5}">
                      <a16:colId xmlns:a16="http://schemas.microsoft.com/office/drawing/2014/main" val="2452585352"/>
                    </a:ext>
                  </a:extLst>
                </a:gridCol>
                <a:gridCol w="512955">
                  <a:extLst>
                    <a:ext uri="{9D8B030D-6E8A-4147-A177-3AD203B41FA5}">
                      <a16:colId xmlns:a16="http://schemas.microsoft.com/office/drawing/2014/main" val="581724994"/>
                    </a:ext>
                  </a:extLst>
                </a:gridCol>
                <a:gridCol w="512955">
                  <a:extLst>
                    <a:ext uri="{9D8B030D-6E8A-4147-A177-3AD203B41FA5}">
                      <a16:colId xmlns:a16="http://schemas.microsoft.com/office/drawing/2014/main" val="2260308860"/>
                    </a:ext>
                  </a:extLst>
                </a:gridCol>
                <a:gridCol w="512955">
                  <a:extLst>
                    <a:ext uri="{9D8B030D-6E8A-4147-A177-3AD203B41FA5}">
                      <a16:colId xmlns:a16="http://schemas.microsoft.com/office/drawing/2014/main" val="1104093731"/>
                    </a:ext>
                  </a:extLst>
                </a:gridCol>
              </a:tblGrid>
              <a:tr h="367747">
                <a:tc>
                  <a:txBody>
                    <a:bodyPr/>
                    <a:lstStyle/>
                    <a:p>
                      <a:endParaRPr lang="en-US" dirty="0"/>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extLst>
                  <a:ext uri="{0D108BD9-81ED-4DB2-BD59-A6C34878D82A}">
                    <a16:rowId xmlns:a16="http://schemas.microsoft.com/office/drawing/2014/main" val="4286487914"/>
                  </a:ext>
                </a:extLst>
              </a:tr>
            </a:tbl>
          </a:graphicData>
        </a:graphic>
      </p:graphicFrame>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45A26C4-38BB-ACE1-0E49-B6D32DC33E6F}"/>
                  </a:ext>
                </a:extLst>
              </p:cNvPr>
              <p:cNvSpPr txBox="1"/>
              <p:nvPr/>
            </p:nvSpPr>
            <p:spPr>
              <a:xfrm>
                <a:off x="2108916" y="4389336"/>
                <a:ext cx="3922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ea typeface="Cambria Math" panose="02040503050406030204" pitchFamily="18" charset="0"/>
                        </a:rPr>
                        <m:t>𝜋</m:t>
                      </m:r>
                    </m:oMath>
                  </m:oMathPara>
                </a14:m>
                <a:endParaRPr lang="en-US" dirty="0"/>
              </a:p>
            </p:txBody>
          </p:sp>
        </mc:Choice>
        <mc:Fallback xmlns="">
          <p:sp>
            <p:nvSpPr>
              <p:cNvPr id="20" name="TextBox 19">
                <a:extLst>
                  <a:ext uri="{FF2B5EF4-FFF2-40B4-BE49-F238E27FC236}">
                    <a16:creationId xmlns:a16="http://schemas.microsoft.com/office/drawing/2014/main" id="{045A26C4-38BB-ACE1-0E49-B6D32DC33E6F}"/>
                  </a:ext>
                </a:extLst>
              </p:cNvPr>
              <p:cNvSpPr txBox="1">
                <a:spLocks noRot="1" noChangeAspect="1" noMove="1" noResize="1" noEditPoints="1" noAdjustHandles="1" noChangeArrowheads="1" noChangeShapeType="1" noTextEdit="1"/>
              </p:cNvSpPr>
              <p:nvPr/>
            </p:nvSpPr>
            <p:spPr>
              <a:xfrm>
                <a:off x="2108916" y="4389336"/>
                <a:ext cx="392287" cy="369332"/>
              </a:xfrm>
              <a:prstGeom prst="rect">
                <a:avLst/>
              </a:prstGeom>
              <a:blipFill>
                <a:blip r:embed="rId10"/>
                <a:stretch>
                  <a:fillRect/>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52CD1A56-A34F-427E-AC50-2A6D46C8F944}"/>
              </a:ext>
            </a:extLst>
          </p:cNvPr>
          <p:cNvCxnSpPr>
            <a:cxnSpLocks/>
          </p:cNvCxnSpPr>
          <p:nvPr/>
        </p:nvCxnSpPr>
        <p:spPr>
          <a:xfrm flipV="1">
            <a:off x="4244008" y="3139870"/>
            <a:ext cx="0" cy="32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AADCDEB6-5CE2-1494-E2BF-3E25AFA5391A}"/>
              </a:ext>
            </a:extLst>
          </p:cNvPr>
          <p:cNvCxnSpPr>
            <a:cxnSpLocks/>
          </p:cNvCxnSpPr>
          <p:nvPr/>
        </p:nvCxnSpPr>
        <p:spPr>
          <a:xfrm flipV="1">
            <a:off x="6032814" y="3139870"/>
            <a:ext cx="0" cy="32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45647585-B664-8F36-E718-622A89B7AEEC}"/>
              </a:ext>
            </a:extLst>
          </p:cNvPr>
          <p:cNvCxnSpPr>
            <a:cxnSpLocks/>
          </p:cNvCxnSpPr>
          <p:nvPr/>
        </p:nvCxnSpPr>
        <p:spPr>
          <a:xfrm flipV="1">
            <a:off x="8411816" y="3139870"/>
            <a:ext cx="0" cy="32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6EB7C54C-6B46-53F3-3440-3D823717E2BC}"/>
              </a:ext>
            </a:extLst>
          </p:cNvPr>
          <p:cNvCxnSpPr>
            <a:cxnSpLocks/>
          </p:cNvCxnSpPr>
          <p:nvPr/>
        </p:nvCxnSpPr>
        <p:spPr>
          <a:xfrm flipV="1">
            <a:off x="3929268" y="4757083"/>
            <a:ext cx="0" cy="32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A6EE5D33-E080-0C6C-4631-09D384A32E66}"/>
              </a:ext>
            </a:extLst>
          </p:cNvPr>
          <p:cNvCxnSpPr>
            <a:cxnSpLocks/>
          </p:cNvCxnSpPr>
          <p:nvPr/>
        </p:nvCxnSpPr>
        <p:spPr>
          <a:xfrm flipV="1">
            <a:off x="5459895" y="4767083"/>
            <a:ext cx="0" cy="32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316667DC-97D8-CBAD-D489-AC98EF56C58C}"/>
              </a:ext>
            </a:extLst>
          </p:cNvPr>
          <p:cNvCxnSpPr>
            <a:cxnSpLocks/>
          </p:cNvCxnSpPr>
          <p:nvPr/>
        </p:nvCxnSpPr>
        <p:spPr>
          <a:xfrm flipV="1">
            <a:off x="8998225" y="4757083"/>
            <a:ext cx="0" cy="32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BCAFD6ED-EADD-9AC1-16E4-22D4A642DBBD}"/>
              </a:ext>
            </a:extLst>
          </p:cNvPr>
          <p:cNvCxnSpPr>
            <a:cxnSpLocks/>
          </p:cNvCxnSpPr>
          <p:nvPr/>
        </p:nvCxnSpPr>
        <p:spPr>
          <a:xfrm>
            <a:off x="4244008" y="3469910"/>
            <a:ext cx="6749732" cy="0"/>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678CD609-7144-2B22-C03F-158DBC7104BB}"/>
              </a:ext>
            </a:extLst>
          </p:cNvPr>
          <p:cNvCxnSpPr>
            <a:cxnSpLocks/>
          </p:cNvCxnSpPr>
          <p:nvPr/>
        </p:nvCxnSpPr>
        <p:spPr>
          <a:xfrm>
            <a:off x="3929268" y="5087123"/>
            <a:ext cx="7064472"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59D5A4A2-3C3F-FBE6-5CB2-DF8EF0EA37F3}"/>
                  </a:ext>
                </a:extLst>
              </p:cNvPr>
              <p:cNvSpPr txBox="1"/>
              <p:nvPr/>
            </p:nvSpPr>
            <p:spPr>
              <a:xfrm>
                <a:off x="10644712" y="3392551"/>
                <a:ext cx="1324958"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a:p>
              <a:p>
                <a:pPr algn="ctr"/>
                <a:r>
                  <a:rPr lang="en-US" dirty="0"/>
                  <a:t>Makes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𝑄</m:t>
                    </m:r>
                  </m:oMath>
                </a14:m>
                <a:r>
                  <a:rPr lang="en-US" dirty="0"/>
                  <a:t> queries to oracles </a:t>
                </a:r>
                <a14:m>
                  <m:oMath xmlns:m="http://schemas.openxmlformats.org/officeDocument/2006/math">
                    <m:r>
                      <a:rPr lang="en-US" i="1" dirty="0" smtClean="0">
                        <a:latin typeface="Cambria Math" panose="02040503050406030204" pitchFamily="18" charset="0"/>
                      </a:rPr>
                      <m:t>𝑋</m:t>
                    </m:r>
                  </m:oMath>
                </a14:m>
                <a:r>
                  <a:rPr lang="en-US" dirty="0"/>
                  <a:t> and </a:t>
                </a:r>
                <a14:m>
                  <m:oMath xmlns:m="http://schemas.openxmlformats.org/officeDocument/2006/math">
                    <m:r>
                      <a:rPr lang="en-US" i="1" smtClean="0">
                        <a:latin typeface="Cambria Math" panose="02040503050406030204" pitchFamily="18" charset="0"/>
                        <a:ea typeface="Cambria Math" panose="02040503050406030204" pitchFamily="18" charset="0"/>
                      </a:rPr>
                      <m:t>𝜋</m:t>
                    </m:r>
                  </m:oMath>
                </a14:m>
                <a:endParaRPr lang="en-US" dirty="0"/>
              </a:p>
              <a:p>
                <a:pPr algn="ctr"/>
                <a:endParaRPr lang="en-US" dirty="0"/>
              </a:p>
            </p:txBody>
          </p:sp>
        </mc:Choice>
        <mc:Fallback xmlns="">
          <p:sp>
            <p:nvSpPr>
              <p:cNvPr id="38" name="TextBox 37">
                <a:extLst>
                  <a:ext uri="{FF2B5EF4-FFF2-40B4-BE49-F238E27FC236}">
                    <a16:creationId xmlns:a16="http://schemas.microsoft.com/office/drawing/2014/main" id="{59D5A4A2-3C3F-FBE6-5CB2-DF8EF0EA37F3}"/>
                  </a:ext>
                </a:extLst>
              </p:cNvPr>
              <p:cNvSpPr txBox="1">
                <a:spLocks noRot="1" noChangeAspect="1" noMove="1" noResize="1" noEditPoints="1" noAdjustHandles="1" noChangeArrowheads="1" noChangeShapeType="1" noTextEdit="1"/>
              </p:cNvSpPr>
              <p:nvPr/>
            </p:nvSpPr>
            <p:spPr>
              <a:xfrm>
                <a:off x="10644712" y="3392551"/>
                <a:ext cx="1324958" cy="175432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ounded Rectangle 39">
                <a:extLst>
                  <a:ext uri="{FF2B5EF4-FFF2-40B4-BE49-F238E27FC236}">
                    <a16:creationId xmlns:a16="http://schemas.microsoft.com/office/drawing/2014/main" id="{A1CD72C1-B683-B5A6-DBA5-1F5D15425EBC}"/>
                  </a:ext>
                </a:extLst>
              </p:cNvPr>
              <p:cNvSpPr/>
              <p:nvPr/>
            </p:nvSpPr>
            <p:spPr>
              <a:xfrm>
                <a:off x="4533901" y="817923"/>
                <a:ext cx="2968868" cy="823849"/>
              </a:xfrm>
              <a:prstGeom prst="roundRect">
                <a:avLst/>
              </a:prstGeom>
              <a:solidFill>
                <a:schemeClr val="accent1">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NP Relation </a:t>
                </a:r>
                <a14:m>
                  <m:oMath xmlns:m="http://schemas.openxmlformats.org/officeDocument/2006/math">
                    <m:r>
                      <a:rPr lang="en-US" i="1" dirty="0" smtClean="0">
                        <a:latin typeface="Cambria Math" panose="02040503050406030204" pitchFamily="18" charset="0"/>
                      </a:rPr>
                      <m:t>𝑅</m:t>
                    </m:r>
                  </m:oMath>
                </a14:m>
                <a:r>
                  <a:rPr lang="en-US" dirty="0"/>
                  <a:t> computed by a TM in Time </a:t>
                </a:r>
                <a14:m>
                  <m:oMath xmlns:m="http://schemas.openxmlformats.org/officeDocument/2006/math">
                    <m:r>
                      <a:rPr lang="en-US" i="1" dirty="0" smtClean="0">
                        <a:latin typeface="Cambria Math" panose="02040503050406030204" pitchFamily="18" charset="0"/>
                      </a:rPr>
                      <m:t>𝑇</m:t>
                    </m:r>
                  </m:oMath>
                </a14:m>
                <a:endParaRPr lang="en-US" dirty="0"/>
              </a:p>
            </p:txBody>
          </p:sp>
        </mc:Choice>
        <mc:Fallback xmlns="">
          <p:sp>
            <p:nvSpPr>
              <p:cNvPr id="40" name="Rounded Rectangle 39">
                <a:extLst>
                  <a:ext uri="{FF2B5EF4-FFF2-40B4-BE49-F238E27FC236}">
                    <a16:creationId xmlns:a16="http://schemas.microsoft.com/office/drawing/2014/main" id="{A1CD72C1-B683-B5A6-DBA5-1F5D15425EBC}"/>
                  </a:ext>
                </a:extLst>
              </p:cNvPr>
              <p:cNvSpPr>
                <a:spLocks noRot="1" noChangeAspect="1" noMove="1" noResize="1" noEditPoints="1" noAdjustHandles="1" noChangeArrowheads="1" noChangeShapeType="1" noTextEdit="1"/>
              </p:cNvSpPr>
              <p:nvPr/>
            </p:nvSpPr>
            <p:spPr>
              <a:xfrm>
                <a:off x="4533901" y="817923"/>
                <a:ext cx="2968868" cy="823849"/>
              </a:xfrm>
              <a:prstGeom prst="roundRect">
                <a:avLst/>
              </a:prstGeom>
              <a:blipFill>
                <a:blip r:embed="rId12"/>
                <a:stretch>
                  <a:fillRect b="-1493"/>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5596F9AB-12AC-F404-84CE-78B210293B7B}"/>
              </a:ext>
            </a:extLst>
          </p:cNvPr>
          <p:cNvSpPr txBox="1"/>
          <p:nvPr/>
        </p:nvSpPr>
        <p:spPr>
          <a:xfrm>
            <a:off x="2501203" y="5676508"/>
            <a:ext cx="7960153" cy="64633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a:spAutoFit/>
          </a:bodyPr>
          <a:lstStyle/>
          <a:p>
            <a:r>
              <a:rPr lang="en-US" dirty="0"/>
              <a:t>Every NP language has a PCPP with low query complexity[AS’98,ALMSS’98,BGH+05]</a:t>
            </a:r>
          </a:p>
          <a:p>
            <a:r>
              <a:rPr lang="en-US" dirty="0"/>
              <a:t>… even with quasi-optimal complexity [BCGT13]</a:t>
            </a:r>
          </a:p>
        </p:txBody>
      </p:sp>
    </p:spTree>
    <p:extLst>
      <p:ext uri="{BB962C8B-B14F-4D97-AF65-F5344CB8AC3E}">
        <p14:creationId xmlns:p14="http://schemas.microsoft.com/office/powerpoint/2010/main" val="354829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18C0B-6A2A-0F11-E130-15315F07080A}"/>
              </a:ext>
            </a:extLst>
          </p:cNvPr>
          <p:cNvSpPr>
            <a:spLocks noGrp="1"/>
          </p:cNvSpPr>
          <p:nvPr>
            <p:ph type="title"/>
          </p:nvPr>
        </p:nvSpPr>
        <p:spPr>
          <a:xfrm>
            <a:off x="838200" y="2603828"/>
            <a:ext cx="10515600" cy="1325563"/>
          </a:xfrm>
          <a:solidFill>
            <a:schemeClr val="accent5">
              <a:lumMod val="20000"/>
              <a:lumOff val="80000"/>
            </a:schemeClr>
          </a:solidFill>
        </p:spPr>
        <p:txBody>
          <a:bodyPr>
            <a:normAutofit fontScale="90000"/>
          </a:bodyPr>
          <a:lstStyle/>
          <a:p>
            <a:pPr algn="ctr"/>
            <a:r>
              <a:rPr lang="en-US" sz="4800" dirty="0">
                <a:solidFill>
                  <a:schemeClr val="accent5"/>
                </a:solidFill>
              </a:rPr>
              <a:t>Non-black-box </a:t>
            </a:r>
            <a:r>
              <a:rPr lang="en-US" sz="4800" dirty="0" err="1">
                <a:solidFill>
                  <a:schemeClr val="accent5"/>
                </a:solidFill>
              </a:rPr>
              <a:t>SArg</a:t>
            </a:r>
            <a:r>
              <a:rPr lang="en-US" sz="4800" dirty="0">
                <a:solidFill>
                  <a:schemeClr val="accent5"/>
                </a:solidFill>
              </a:rPr>
              <a:t>-RAM</a:t>
            </a:r>
            <a:br>
              <a:rPr lang="en-US" sz="4800" dirty="0">
                <a:solidFill>
                  <a:schemeClr val="accent5"/>
                </a:solidFill>
              </a:rPr>
            </a:br>
            <a:r>
              <a:rPr lang="en-US" sz="4800" dirty="0">
                <a:solidFill>
                  <a:schemeClr val="accent5"/>
                </a:solidFill>
              </a:rPr>
              <a:t>using existing techniques</a:t>
            </a:r>
          </a:p>
        </p:txBody>
      </p:sp>
    </p:spTree>
    <p:extLst>
      <p:ext uri="{BB962C8B-B14F-4D97-AF65-F5344CB8AC3E}">
        <p14:creationId xmlns:p14="http://schemas.microsoft.com/office/powerpoint/2010/main" val="1542291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20297</TotalTime>
  <Words>3918</Words>
  <Application>Microsoft Macintosh PowerPoint</Application>
  <PresentationFormat>Widescreen</PresentationFormat>
  <Paragraphs>358</Paragraphs>
  <Slides>26</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Cambria Math</vt:lpstr>
      <vt:lpstr>Courier New</vt:lpstr>
      <vt:lpstr>Wingdings</vt:lpstr>
      <vt:lpstr>Office Theme</vt:lpstr>
      <vt:lpstr>Succinct Arguments for RAM Programs via Projection Codes</vt:lpstr>
      <vt:lpstr>Succinct Arguments [Kilian’92, Micali’94]</vt:lpstr>
      <vt:lpstr>Succinct Arguments for RAM Programs (SArg-RAM)</vt:lpstr>
      <vt:lpstr>Our Goals</vt:lpstr>
      <vt:lpstr>Our Result</vt:lpstr>
      <vt:lpstr>Outline</vt:lpstr>
      <vt:lpstr>Probabilistically Checkable Proofs (PCPs)</vt:lpstr>
      <vt:lpstr>Probabilistically Checkable Proofs of Proximity (PCPPs)</vt:lpstr>
      <vt:lpstr>Non-black-box SArg-RAM using existing techniques</vt:lpstr>
      <vt:lpstr>Succinct Arguments for Sets</vt:lpstr>
      <vt:lpstr>What if?</vt:lpstr>
      <vt:lpstr>Projection Codes</vt:lpstr>
      <vt:lpstr>(n,N,k,K,δ)-Projection Code</vt:lpstr>
      <vt:lpstr>Projection Codes Construction</vt:lpstr>
      <vt:lpstr>Reed-Muller Encoding</vt:lpstr>
      <vt:lpstr>Encoding</vt:lpstr>
      <vt:lpstr>Projection</vt:lpstr>
      <vt:lpstr>Projection</vt:lpstr>
      <vt:lpstr>Decoding</vt:lpstr>
      <vt:lpstr>Instantiations of Projection Codes</vt:lpstr>
      <vt:lpstr>Projection Codes and LDCs</vt:lpstr>
      <vt:lpstr>Our SArg-RAM Construction</vt:lpstr>
      <vt:lpstr>Reducing RAM to TM </vt:lpstr>
      <vt:lpstr>SArg-RAM Construction</vt:lpstr>
      <vt:lpstr>Future Directions</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Succinct Arguments for RAM Programs</dc:title>
  <dc:creator>Akash Shah</dc:creator>
  <cp:lastModifiedBy>Akash Shah</cp:lastModifiedBy>
  <cp:revision>189</cp:revision>
  <dcterms:created xsi:type="dcterms:W3CDTF">2023-05-18T00:00:26Z</dcterms:created>
  <dcterms:modified xsi:type="dcterms:W3CDTF">2023-08-24T18:59:09Z</dcterms:modified>
</cp:coreProperties>
</file>