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7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6582"/>
  </p:normalViewPr>
  <p:slideViewPr>
    <p:cSldViewPr snapToGrid="0" snapToObjects="1">
      <p:cViewPr varScale="1">
        <p:scale>
          <a:sx n="109" d="100"/>
          <a:sy n="109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43F53-9325-3C46-A4EB-340FC31F0D25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D30D7-6125-454F-8ABA-2C31A6A4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3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9D81-EF19-924B-9062-75987CF1A599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9F5B-1346-EB4F-851D-8217DBB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30.png"/><Relationship Id="rId9" Type="http://schemas.openxmlformats.org/officeDocument/2006/relationships/image" Target="../media/image33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7.png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7.tiff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59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7.tiff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tiff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56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500" y="948649"/>
            <a:ext cx="8888223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Secure Computation with Shared EPR Pairs</a:t>
            </a:r>
            <a:br>
              <a:rPr lang="en-US" dirty="0" smtClean="0"/>
            </a:br>
            <a:r>
              <a:rPr lang="en-US" sz="4900" dirty="0" smtClean="0"/>
              <a:t>(</a:t>
            </a:r>
            <a:r>
              <a:rPr lang="en-US" sz="4400" dirty="0" smtClean="0"/>
              <a:t>Or: How to Teleport in Zero-Knowledge</a:t>
            </a:r>
            <a:r>
              <a:rPr lang="en-US" sz="4900" dirty="0" smtClean="0"/>
              <a:t>)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91" y="4054615"/>
            <a:ext cx="10954327" cy="572801"/>
          </a:xfrm>
        </p:spPr>
        <p:txBody>
          <a:bodyPr/>
          <a:lstStyle/>
          <a:p>
            <a:pPr algn="l"/>
            <a:r>
              <a:rPr lang="en-US" dirty="0" smtClean="0"/>
              <a:t>James </a:t>
            </a:r>
            <a:r>
              <a:rPr lang="en-US" dirty="0" err="1" smtClean="0"/>
              <a:t>Bartusek</a:t>
            </a: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Dakshita</a:t>
            </a:r>
            <a:r>
              <a:rPr lang="en-US" dirty="0" smtClean="0"/>
              <a:t> </a:t>
            </a:r>
            <a:r>
              <a:rPr lang="en-US" dirty="0" err="1" smtClean="0"/>
              <a:t>Khurana</a:t>
            </a: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Akshayaram</a:t>
            </a:r>
            <a:r>
              <a:rPr lang="en-US" dirty="0" smtClean="0"/>
              <a:t> </a:t>
            </a:r>
            <a:r>
              <a:rPr lang="en-US" dirty="0" smtClean="0"/>
              <a:t>Srinivasan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54546" y="4655497"/>
            <a:ext cx="107880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UC </a:t>
            </a:r>
            <a:r>
              <a:rPr lang="en-US" smtClean="0"/>
              <a:t>Berkeley                                    </a:t>
            </a:r>
            <a:r>
              <a:rPr lang="en-US" dirty="0" smtClean="0"/>
              <a:t>UIUC</a:t>
            </a:r>
            <a:r>
              <a:rPr lang="en-US" dirty="0" smtClean="0"/>
              <a:t>               </a:t>
            </a:r>
            <a:r>
              <a:rPr lang="en-US" dirty="0" smtClean="0"/>
              <a:t>Tata </a:t>
            </a:r>
            <a:r>
              <a:rPr lang="en-US" dirty="0" smtClean="0"/>
              <a:t>Institute of </a:t>
            </a:r>
            <a:r>
              <a:rPr lang="en-US" smtClean="0"/>
              <a:t>Fundamental </a:t>
            </a:r>
            <a:r>
              <a:rPr lang="en-US" smtClean="0"/>
              <a:t>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Generate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93774" y="4779432"/>
                <a:ext cx="6506461" cy="11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,1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}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74" y="4779432"/>
                <a:ext cx="6506461" cy="11942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0827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Generate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93774" y="4779432"/>
                <a:ext cx="7530331" cy="11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,1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}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⋅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74" y="4779432"/>
                <a:ext cx="7530331" cy="11942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Up Arrow 32"/>
          <p:cNvSpPr/>
          <p:nvPr/>
        </p:nvSpPr>
        <p:spPr>
          <a:xfrm rot="5400000">
            <a:off x="3693780" y="2595269"/>
            <a:ext cx="953532" cy="467747"/>
          </a:xfrm>
          <a:prstGeom prst="curvedUpArrow">
            <a:avLst>
              <a:gd name="adj1" fmla="val 25000"/>
              <a:gd name="adj2" fmla="val 52526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7509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Generate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93774" y="4779432"/>
                <a:ext cx="7530331" cy="11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,1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}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⋅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74" y="4779432"/>
                <a:ext cx="7530331" cy="11942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Up Arrow 32"/>
          <p:cNvSpPr/>
          <p:nvPr/>
        </p:nvSpPr>
        <p:spPr>
          <a:xfrm rot="5400000">
            <a:off x="3693780" y="2595269"/>
            <a:ext cx="953532" cy="467747"/>
          </a:xfrm>
          <a:prstGeom prst="curvedUpArrow">
            <a:avLst>
              <a:gd name="adj1" fmla="val 25000"/>
              <a:gd name="adj2" fmla="val 52526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2865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3936672" y="3540370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rved Up Arrow 38"/>
          <p:cNvSpPr/>
          <p:nvPr/>
        </p:nvSpPr>
        <p:spPr>
          <a:xfrm rot="5400000">
            <a:off x="3693780" y="2595269"/>
            <a:ext cx="953532" cy="467747"/>
          </a:xfrm>
          <a:prstGeom prst="curvedUpArrow">
            <a:avLst>
              <a:gd name="adj1" fmla="val 25000"/>
              <a:gd name="adj2" fmla="val 52526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10295" y="4779432"/>
                <a:ext cx="6488507" cy="11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{</m:t>
                          </m:r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,1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latin typeface="Cambria Math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𝑐𝑡𝑙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⋅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𝑚𝑠𝑔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295" y="4779432"/>
                <a:ext cx="6488507" cy="11942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9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3936672" y="3540370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Arrow 32"/>
          <p:cNvSpPr/>
          <p:nvPr/>
        </p:nvSpPr>
        <p:spPr>
          <a:xfrm rot="10800000">
            <a:off x="7236962" y="2224116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0800000">
            <a:off x="7221145" y="3535742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01008" y="201365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08" y="2013652"/>
                <a:ext cx="46827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01008" y="3386362"/>
                <a:ext cx="1653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08" y="3386362"/>
                <a:ext cx="165353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75240" y="4127121"/>
                <a:ext cx="2287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40" y="4127121"/>
                <a:ext cx="228710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rved Up Arrow 38"/>
          <p:cNvSpPr/>
          <p:nvPr/>
        </p:nvSpPr>
        <p:spPr>
          <a:xfrm rot="5400000">
            <a:off x="3693780" y="2595269"/>
            <a:ext cx="953532" cy="467747"/>
          </a:xfrm>
          <a:prstGeom prst="curvedUpArrow">
            <a:avLst>
              <a:gd name="adj1" fmla="val 25000"/>
              <a:gd name="adj2" fmla="val 52526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920324" y="5013465"/>
                <a:ext cx="5545301" cy="606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𝑐𝑡𝑙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𝑚𝑠𝑔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𝑐𝑡𝑙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⊕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𝑚𝑠𝑔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24" y="5013465"/>
                <a:ext cx="5545301" cy="6065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7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>
            <a:off x="3936672" y="3540370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Arrow 32"/>
          <p:cNvSpPr/>
          <p:nvPr/>
        </p:nvSpPr>
        <p:spPr>
          <a:xfrm rot="10800000">
            <a:off x="7236962" y="2224116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0800000">
            <a:off x="7221145" y="3535742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01008" y="201365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08" y="2013652"/>
                <a:ext cx="46827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01008" y="3386362"/>
                <a:ext cx="1653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08" y="3386362"/>
                <a:ext cx="165353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39421" y="1481994"/>
                <a:ext cx="4735142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Insecure,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𝑐𝑡𝑙</m:t>
                        </m:r>
                      </m:sub>
                    </m:sSub>
                  </m:oMath>
                </a14:m>
                <a:r>
                  <a:rPr lang="en-US" dirty="0" smtClean="0"/>
                  <a:t> holds the receiver’s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421" y="1481994"/>
                <a:ext cx="47351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97" t="-4615" b="-20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9277" y="6071860"/>
                <a:ext cx="9044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Idea: ask Sender to “delete”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by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𝑐𝑡𝑙</m:t>
                        </m:r>
                      </m:sub>
                    </m:sSub>
                  </m:oMath>
                </a14:m>
                <a:r>
                  <a:rPr lang="en-US" sz="2400" dirty="0" smtClean="0"/>
                  <a:t> in the </a:t>
                </a:r>
                <a:r>
                  <a:rPr lang="en-US" sz="2400" dirty="0" err="1" smtClean="0"/>
                  <a:t>Hadamard</a:t>
                </a:r>
                <a:r>
                  <a:rPr lang="en-US" sz="2400" dirty="0" smtClean="0"/>
                  <a:t> basis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77" y="6071860"/>
                <a:ext cx="904452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011" t="-10526" r="-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rved Up Arrow 37"/>
          <p:cNvSpPr/>
          <p:nvPr/>
        </p:nvSpPr>
        <p:spPr>
          <a:xfrm rot="5400000">
            <a:off x="3693780" y="2595269"/>
            <a:ext cx="953532" cy="467747"/>
          </a:xfrm>
          <a:prstGeom prst="curvedUpArrow">
            <a:avLst>
              <a:gd name="adj1" fmla="val 25000"/>
              <a:gd name="adj2" fmla="val 52526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775240" y="4127121"/>
                <a:ext cx="2287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40" y="4127121"/>
                <a:ext cx="228710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920324" y="5013465"/>
                <a:ext cx="5545301" cy="606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𝑐𝑡𝑙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𝑚𝑠𝑔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𝑐𝑡𝑙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⊕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𝑚𝑠𝑔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24" y="5013465"/>
                <a:ext cx="5545301" cy="6065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7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1680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Delete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49328" y="133042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50217" y="1330426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p:sp>
        <p:nvSpPr>
          <p:cNvPr id="7" name="Oval 6"/>
          <p:cNvSpPr/>
          <p:nvPr/>
        </p:nvSpPr>
        <p:spPr>
          <a:xfrm>
            <a:off x="4679958" y="220510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75978" y="220510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995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5978" y="263886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995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5978" y="3846338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86826" y="224072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6825" y="267447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86825" y="38819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8219" y="2739173"/>
            <a:ext cx="248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5" y="2459660"/>
                <a:ext cx="2577629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621343" y="2133600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19772" y="214532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13789" y="2583645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13984" y="2583644"/>
            <a:ext cx="306867" cy="149217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86883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63547" y="939207"/>
            <a:ext cx="96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 control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8108" y="961294"/>
            <a:ext cx="306867" cy="32515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14772" y="939207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message</a:t>
            </a:r>
            <a:endParaRPr lang="en-US" dirty="0"/>
          </a:p>
        </p:txBody>
      </p:sp>
      <p:sp>
        <p:nvSpPr>
          <p:cNvPr id="30" name="Curved Up Arrow 29"/>
          <p:cNvSpPr/>
          <p:nvPr/>
        </p:nvSpPr>
        <p:spPr>
          <a:xfrm rot="5400000">
            <a:off x="3693780" y="2595269"/>
            <a:ext cx="953532" cy="467747"/>
          </a:xfrm>
          <a:prstGeom prst="curvedUpArrow">
            <a:avLst>
              <a:gd name="adj1" fmla="val 25000"/>
              <a:gd name="adj2" fmla="val 52526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76" y="2458759"/>
                <a:ext cx="60285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>
            <a:off x="3936672" y="3540370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eft Arrow 32"/>
          <p:cNvSpPr/>
          <p:nvPr/>
        </p:nvSpPr>
        <p:spPr>
          <a:xfrm rot="10800000">
            <a:off x="7236962" y="2224116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0800000">
            <a:off x="7221145" y="3535742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01008" y="201365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08" y="2013652"/>
                <a:ext cx="46827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01008" y="3386362"/>
                <a:ext cx="1653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08" y="3386362"/>
                <a:ext cx="165353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Arrow 37"/>
          <p:cNvSpPr/>
          <p:nvPr/>
        </p:nvSpPr>
        <p:spPr>
          <a:xfrm>
            <a:off x="3936672" y="2170462"/>
            <a:ext cx="467748" cy="167574"/>
          </a:xfrm>
          <a:prstGeom prst="leftArrow">
            <a:avLst/>
          </a:prstGeom>
          <a:pattFill prst="pct3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81408" y="1992639"/>
                <a:ext cx="471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8" y="1992639"/>
                <a:ext cx="47134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9477" y="5976791"/>
                <a:ext cx="107172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h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Receiver can check that the Sender is being honest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77" y="5976791"/>
                <a:ext cx="10717261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8" y="3356304"/>
                <a:ext cx="47250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6" y="4133429"/>
                <a:ext cx="182896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75240" y="4127121"/>
                <a:ext cx="2287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40" y="4127121"/>
                <a:ext cx="228710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981664" y="4987633"/>
                <a:ext cx="6681701" cy="63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𝑐𝑡𝑙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𝑚𝑠𝑔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endChr m:val="⟩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0,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1,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⊕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664" y="4987633"/>
                <a:ext cx="6681701" cy="6374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7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1680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Delete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3723" y="1351303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672579" y="1351303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p:sp>
        <p:nvSpPr>
          <p:cNvPr id="7" name="Oval 6"/>
          <p:cNvSpPr/>
          <p:nvPr/>
        </p:nvSpPr>
        <p:spPr>
          <a:xfrm>
            <a:off x="4164146" y="91557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0166" y="91557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64146" y="134933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60166" y="134933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64146" y="205271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0166" y="205271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437" y="880932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71013" y="138494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60686" y="2052719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98" y="1370048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878" y="2420514"/>
                <a:ext cx="30260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/>
                  <a:t>Sample</a:t>
                </a:r>
              </a:p>
              <a:p>
                <a:pPr algn="ctr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8" y="2420514"/>
                <a:ext cx="3026005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5882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105532" y="844071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97977" y="1294115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Up Arrow 29"/>
          <p:cNvSpPr/>
          <p:nvPr/>
        </p:nvSpPr>
        <p:spPr>
          <a:xfrm rot="5400000">
            <a:off x="3339015" y="1173714"/>
            <a:ext cx="660457" cy="438724"/>
          </a:xfrm>
          <a:prstGeom prst="curvedUpArrow">
            <a:avLst>
              <a:gd name="adj1" fmla="val 25000"/>
              <a:gd name="adj2" fmla="val 44919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2464" y="1169229"/>
                <a:ext cx="637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464" y="1169229"/>
                <a:ext cx="637419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>
            <a:off x="3420860" y="1943896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65596" y="1778166"/>
                <a:ext cx="493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6" y="1778166"/>
                <a:ext cx="4930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Arrow 32"/>
          <p:cNvSpPr/>
          <p:nvPr/>
        </p:nvSpPr>
        <p:spPr>
          <a:xfrm rot="10800000">
            <a:off x="6628137" y="877048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0800000">
            <a:off x="6622350" y="1940972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44345" y="746846"/>
                <a:ext cx="485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45" y="746846"/>
                <a:ext cx="485774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50315" y="1846102"/>
                <a:ext cx="1538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15" y="1846102"/>
                <a:ext cx="153888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Arrow 37"/>
          <p:cNvSpPr/>
          <p:nvPr/>
        </p:nvSpPr>
        <p:spPr>
          <a:xfrm>
            <a:off x="3420860" y="880932"/>
            <a:ext cx="467748" cy="167574"/>
          </a:xfrm>
          <a:prstGeom prst="leftArrow">
            <a:avLst/>
          </a:prstGeom>
          <a:pattFill prst="pct3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65596" y="703109"/>
                <a:ext cx="498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6" y="703109"/>
                <a:ext cx="49872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6202755" y="844071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196083" y="1294115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7278" y="37564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13298" y="37564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7278" y="419016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313298" y="419016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17278" y="489355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13298" y="489355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477569" y="3721764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24145" y="4225777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513818" y="48935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234830" y="421088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58664" y="3684903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151109" y="4134947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rved Up Arrow 54"/>
          <p:cNvSpPr/>
          <p:nvPr/>
        </p:nvSpPr>
        <p:spPr>
          <a:xfrm rot="5400000">
            <a:off x="3392147" y="4014546"/>
            <a:ext cx="660457" cy="438724"/>
          </a:xfrm>
          <a:prstGeom prst="curvedUpArrow">
            <a:avLst>
              <a:gd name="adj1" fmla="val 25000"/>
              <a:gd name="adj2" fmla="val 44919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65596" y="4010061"/>
                <a:ext cx="632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6" y="4010061"/>
                <a:ext cx="632161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Arrow 56"/>
          <p:cNvSpPr/>
          <p:nvPr/>
        </p:nvSpPr>
        <p:spPr>
          <a:xfrm>
            <a:off x="3473992" y="4784728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918728" y="4618998"/>
                <a:ext cx="48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28" y="4618998"/>
                <a:ext cx="48776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eft Arrow 58"/>
          <p:cNvSpPr/>
          <p:nvPr/>
        </p:nvSpPr>
        <p:spPr>
          <a:xfrm rot="10800000">
            <a:off x="6681269" y="3717880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Arrow 59"/>
          <p:cNvSpPr/>
          <p:nvPr/>
        </p:nvSpPr>
        <p:spPr>
          <a:xfrm rot="10800000">
            <a:off x="6675482" y="4781804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197477" y="3587678"/>
                <a:ext cx="4805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77" y="3587678"/>
                <a:ext cx="480516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03447" y="4686934"/>
                <a:ext cx="1523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47" y="4686934"/>
                <a:ext cx="1523109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Arrow 62"/>
          <p:cNvSpPr/>
          <p:nvPr/>
        </p:nvSpPr>
        <p:spPr>
          <a:xfrm>
            <a:off x="3473992" y="3721764"/>
            <a:ext cx="467748" cy="167574"/>
          </a:xfrm>
          <a:prstGeom prst="leftArrow">
            <a:avLst/>
          </a:prstGeom>
          <a:pattFill prst="pct3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918728" y="3543941"/>
                <a:ext cx="493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28" y="3543941"/>
                <a:ext cx="493468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6255887" y="3684903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249215" y="4134947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71671" y="2262366"/>
            <a:ext cx="26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</a:p>
          <a:p>
            <a:r>
              <a:rPr lang="en-US" sz="2400" dirty="0" smtClean="0"/>
              <a:t>.</a:t>
            </a:r>
          </a:p>
          <a:p>
            <a:r>
              <a:rPr lang="en-US" sz="2400" dirty="0"/>
              <a:t>.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707295" y="6323939"/>
            <a:ext cx="5622498" cy="22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157790" y="5530486"/>
                <a:ext cx="1158890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90" y="5530486"/>
                <a:ext cx="1158890" cy="5486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09" y="5314573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259569" y="5530486"/>
                <a:ext cx="1158890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569" y="5530486"/>
                <a:ext cx="1158890" cy="5486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88" y="5314573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642550" y="567164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flipH="1">
                <a:off x="7082127" y="5555906"/>
                <a:ext cx="1403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82127" y="5555906"/>
                <a:ext cx="1403639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3661" y="5671645"/>
            <a:ext cx="407527" cy="372980"/>
          </a:xfrm>
          <a:prstGeom prst="rect">
            <a:avLst/>
          </a:prstGeom>
        </p:spPr>
      </p:pic>
      <p:sp>
        <p:nvSpPr>
          <p:cNvPr id="77" name="Right Brace 76"/>
          <p:cNvSpPr/>
          <p:nvPr/>
        </p:nvSpPr>
        <p:spPr>
          <a:xfrm rot="5400000">
            <a:off x="4542176" y="4459265"/>
            <a:ext cx="501532" cy="3438790"/>
          </a:xfrm>
          <a:prstGeom prst="rightBrace">
            <a:avLst>
              <a:gd name="adj1" fmla="val 15640"/>
              <a:gd name="adj2" fmla="val 50000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-Turn Arrow 78"/>
          <p:cNvSpPr/>
          <p:nvPr/>
        </p:nvSpPr>
        <p:spPr>
          <a:xfrm flipV="1">
            <a:off x="4771326" y="6212203"/>
            <a:ext cx="2250800" cy="306792"/>
          </a:xfrm>
          <a:prstGeom prst="uturnArrow">
            <a:avLst>
              <a:gd name="adj1" fmla="val 589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573262" y="6493722"/>
                <a:ext cx="55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62" y="6493722"/>
                <a:ext cx="552587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844751" y="3543941"/>
                <a:ext cx="3347249" cy="194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𝑖</m:t>
                    </m:r>
                    <m:r>
                      <a:rPr lang="en-US" sz="2000" b="0" i="1" smtClean="0">
                        <a:latin typeface="Cambria Math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: project onto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and abort if fails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𝑖</m:t>
                    </m:r>
                    <m:r>
                      <a:rPr lang="en-US" sz="2000" b="0" i="1" smtClean="0">
                        <a:latin typeface="Cambria Math" charset="0"/>
                      </a:rPr>
                      <m:t>∉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: measure to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51" y="3543941"/>
                <a:ext cx="3347249" cy="1944507"/>
              </a:xfrm>
              <a:prstGeom prst="rect">
                <a:avLst/>
              </a:prstGeom>
              <a:blipFill rotWithShape="0">
                <a:blip r:embed="rId19"/>
                <a:stretch>
                  <a:fillRect l="-2004" t="-1567" b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4390" y="6132137"/>
                <a:ext cx="2475934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∉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" y="6132137"/>
                <a:ext cx="2475934" cy="466923"/>
              </a:xfrm>
              <a:prstGeom prst="rect">
                <a:avLst/>
              </a:prstGeom>
              <a:blipFill rotWithShape="0">
                <a:blip r:embed="rId20"/>
                <a:stretch>
                  <a:fillRect l="-24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229682" y="6073194"/>
                <a:ext cx="2948564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∉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682" y="6073194"/>
                <a:ext cx="2948564" cy="466923"/>
              </a:xfrm>
              <a:prstGeom prst="rect">
                <a:avLst/>
              </a:prstGeom>
              <a:blipFill rotWithShape="0">
                <a:blip r:embed="rId21"/>
                <a:stretch>
                  <a:fillRect l="-207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96398" y="5564326"/>
                <a:ext cx="561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98" y="5564326"/>
                <a:ext cx="561244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2" grpId="0"/>
      <p:bldP spid="73" grpId="0"/>
      <p:bldP spid="77" grpId="0" animBg="1"/>
      <p:bldP spid="79" grpId="0" animBg="1"/>
      <p:bldP spid="80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1680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Delete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3723" y="1351303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672579" y="1351303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p:sp>
        <p:nvSpPr>
          <p:cNvPr id="7" name="Oval 6"/>
          <p:cNvSpPr/>
          <p:nvPr/>
        </p:nvSpPr>
        <p:spPr>
          <a:xfrm>
            <a:off x="4164146" y="91557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0166" y="91557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64146" y="134933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60166" y="134933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64146" y="205271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0166" y="205271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437" y="880932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71013" y="1384945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60686" y="2052719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98" y="1370048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878" y="2420514"/>
                <a:ext cx="30260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/>
                  <a:t>Sample</a:t>
                </a:r>
              </a:p>
              <a:p>
                <a:pPr algn="ctr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8" y="2420514"/>
                <a:ext cx="3026005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5882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105532" y="844071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97977" y="1294115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Up Arrow 29"/>
          <p:cNvSpPr/>
          <p:nvPr/>
        </p:nvSpPr>
        <p:spPr>
          <a:xfrm rot="5400000">
            <a:off x="3339015" y="1173714"/>
            <a:ext cx="660457" cy="438724"/>
          </a:xfrm>
          <a:prstGeom prst="curvedUpArrow">
            <a:avLst>
              <a:gd name="adj1" fmla="val 25000"/>
              <a:gd name="adj2" fmla="val 44919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2464" y="1169229"/>
                <a:ext cx="637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464" y="1169229"/>
                <a:ext cx="637419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>
            <a:off x="3420860" y="1943896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65596" y="1778166"/>
                <a:ext cx="493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6" y="1778166"/>
                <a:ext cx="4930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Arrow 32"/>
          <p:cNvSpPr/>
          <p:nvPr/>
        </p:nvSpPr>
        <p:spPr>
          <a:xfrm rot="10800000">
            <a:off x="6628137" y="877048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0800000">
            <a:off x="6622350" y="1940972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44345" y="746846"/>
                <a:ext cx="485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45" y="746846"/>
                <a:ext cx="485774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50315" y="1846102"/>
                <a:ext cx="1538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15" y="1846102"/>
                <a:ext cx="153888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Arrow 37"/>
          <p:cNvSpPr/>
          <p:nvPr/>
        </p:nvSpPr>
        <p:spPr>
          <a:xfrm>
            <a:off x="3420860" y="880932"/>
            <a:ext cx="467748" cy="167574"/>
          </a:xfrm>
          <a:prstGeom prst="leftArrow">
            <a:avLst/>
          </a:prstGeom>
          <a:pattFill prst="pct3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65596" y="703109"/>
                <a:ext cx="498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6" y="703109"/>
                <a:ext cx="49872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6202755" y="844071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196083" y="1294115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7278" y="37564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13298" y="37564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7278" y="419016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313298" y="419016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17278" y="489355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13298" y="489355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477569" y="3721764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24145" y="4225777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513818" y="4893551"/>
            <a:ext cx="1665163" cy="1116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234830" y="4210880"/>
            <a:ext cx="2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58664" y="3684903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151109" y="4134947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rved Up Arrow 54"/>
          <p:cNvSpPr/>
          <p:nvPr/>
        </p:nvSpPr>
        <p:spPr>
          <a:xfrm rot="5400000">
            <a:off x="3392147" y="4014546"/>
            <a:ext cx="660457" cy="438724"/>
          </a:xfrm>
          <a:prstGeom prst="curvedUpArrow">
            <a:avLst>
              <a:gd name="adj1" fmla="val 25000"/>
              <a:gd name="adj2" fmla="val 44919"/>
              <a:gd name="adj3" fmla="val 300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65596" y="4010061"/>
                <a:ext cx="6321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96" y="4010061"/>
                <a:ext cx="632161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Arrow 56"/>
          <p:cNvSpPr/>
          <p:nvPr/>
        </p:nvSpPr>
        <p:spPr>
          <a:xfrm>
            <a:off x="3473992" y="4784728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918728" y="4618998"/>
                <a:ext cx="487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28" y="4618998"/>
                <a:ext cx="487761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eft Arrow 58"/>
          <p:cNvSpPr/>
          <p:nvPr/>
        </p:nvSpPr>
        <p:spPr>
          <a:xfrm rot="10800000">
            <a:off x="6681269" y="3717880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Arrow 59"/>
          <p:cNvSpPr/>
          <p:nvPr/>
        </p:nvSpPr>
        <p:spPr>
          <a:xfrm rot="10800000">
            <a:off x="6675482" y="4781804"/>
            <a:ext cx="467748" cy="1675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197477" y="3587678"/>
                <a:ext cx="4805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77" y="3587678"/>
                <a:ext cx="480516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03447" y="4686934"/>
                <a:ext cx="1523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47" y="4686934"/>
                <a:ext cx="1523109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Arrow 62"/>
          <p:cNvSpPr/>
          <p:nvPr/>
        </p:nvSpPr>
        <p:spPr>
          <a:xfrm>
            <a:off x="3473992" y="3721764"/>
            <a:ext cx="467748" cy="167574"/>
          </a:xfrm>
          <a:prstGeom prst="leftArrow">
            <a:avLst/>
          </a:prstGeom>
          <a:pattFill prst="pct3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918728" y="3543941"/>
                <a:ext cx="493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28" y="3543941"/>
                <a:ext cx="493468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6255887" y="3684903"/>
            <a:ext cx="206261" cy="21877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6249215" y="4134947"/>
            <a:ext cx="219603" cy="952097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71671" y="2262366"/>
            <a:ext cx="26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</a:p>
          <a:p>
            <a:r>
              <a:rPr lang="en-US" sz="2400" dirty="0" smtClean="0"/>
              <a:t>.</a:t>
            </a:r>
          </a:p>
          <a:p>
            <a:r>
              <a:rPr lang="en-US" sz="2400" dirty="0"/>
              <a:t>.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707295" y="6323939"/>
            <a:ext cx="5622498" cy="22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157790" y="5530486"/>
                <a:ext cx="1158890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90" y="5530486"/>
                <a:ext cx="1158890" cy="5486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09" y="5314573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259569" y="5530486"/>
                <a:ext cx="1158890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569" y="5530486"/>
                <a:ext cx="1158890" cy="54864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88" y="5314573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642550" y="567164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flipH="1">
                <a:off x="7082127" y="5555906"/>
                <a:ext cx="1403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82127" y="5555906"/>
                <a:ext cx="1403639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3661" y="5671645"/>
            <a:ext cx="407527" cy="372980"/>
          </a:xfrm>
          <a:prstGeom prst="rect">
            <a:avLst/>
          </a:prstGeom>
        </p:spPr>
      </p:pic>
      <p:sp>
        <p:nvSpPr>
          <p:cNvPr id="77" name="Right Brace 76"/>
          <p:cNvSpPr/>
          <p:nvPr/>
        </p:nvSpPr>
        <p:spPr>
          <a:xfrm rot="5400000">
            <a:off x="4542176" y="4459265"/>
            <a:ext cx="501532" cy="3438790"/>
          </a:xfrm>
          <a:prstGeom prst="rightBrace">
            <a:avLst>
              <a:gd name="adj1" fmla="val 15640"/>
              <a:gd name="adj2" fmla="val 50000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-Turn Arrow 78"/>
          <p:cNvSpPr/>
          <p:nvPr/>
        </p:nvSpPr>
        <p:spPr>
          <a:xfrm flipV="1">
            <a:off x="4771326" y="6212203"/>
            <a:ext cx="2250800" cy="306792"/>
          </a:xfrm>
          <a:prstGeom prst="uturnArrow">
            <a:avLst>
              <a:gd name="adj1" fmla="val 589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573262" y="6493722"/>
                <a:ext cx="55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62" y="6493722"/>
                <a:ext cx="552587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844751" y="3543941"/>
                <a:ext cx="3347249" cy="194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𝑖</m:t>
                    </m:r>
                    <m:r>
                      <a:rPr lang="en-US" sz="2000" b="0" i="1" smtClean="0">
                        <a:latin typeface="Cambria Math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: project onto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and abort if fails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𝑖</m:t>
                    </m:r>
                    <m:r>
                      <a:rPr lang="en-US" sz="2000" b="0" i="1" smtClean="0">
                        <a:latin typeface="Cambria Math" charset="0"/>
                      </a:rPr>
                      <m:t>∉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: measure to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51" y="3543941"/>
                <a:ext cx="3347249" cy="1944507"/>
              </a:xfrm>
              <a:prstGeom prst="rect">
                <a:avLst/>
              </a:prstGeom>
              <a:blipFill rotWithShape="0">
                <a:blip r:embed="rId19"/>
                <a:stretch>
                  <a:fillRect l="-2004" t="-1567" b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4390" y="6132137"/>
                <a:ext cx="2475934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∉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" y="6132137"/>
                <a:ext cx="2475934" cy="466923"/>
              </a:xfrm>
              <a:prstGeom prst="rect">
                <a:avLst/>
              </a:prstGeom>
              <a:blipFill rotWithShape="0">
                <a:blip r:embed="rId20"/>
                <a:stretch>
                  <a:fillRect l="-24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229682" y="6073194"/>
                <a:ext cx="2948564" cy="46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∉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682" y="6073194"/>
                <a:ext cx="2948564" cy="466923"/>
              </a:xfrm>
              <a:prstGeom prst="rect">
                <a:avLst/>
              </a:prstGeom>
              <a:blipFill rotWithShape="0">
                <a:blip r:embed="rId21"/>
                <a:stretch>
                  <a:fillRect l="-207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96398" y="5564326"/>
                <a:ext cx="561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98" y="5564326"/>
                <a:ext cx="561244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ounded Rectangle 74"/>
              <p:cNvSpPr/>
              <p:nvPr/>
            </p:nvSpPr>
            <p:spPr>
              <a:xfrm>
                <a:off x="2239830" y="1923319"/>
                <a:ext cx="7654447" cy="158728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Claim: Assuming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ℋ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(sub-exponentially) correlation-intractable, the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⨁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∉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uniformly random and independent of any malicious Sender’s view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30" y="1923319"/>
                <a:ext cx="7654447" cy="1587282"/>
              </a:xfrm>
              <a:prstGeom prst="roundRect">
                <a:avLst/>
              </a:prstGeom>
              <a:blipFill rotWithShape="0">
                <a:blip r:embed="rId23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5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Combine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28421" y="1389621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Sender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887132" y="1389621"/>
            <a:ext cx="142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Receiver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2279" y="1981663"/>
                <a:ext cx="2194383" cy="52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∈[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79" y="1981663"/>
                <a:ext cx="2194383" cy="5243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527001" y="1981662"/>
                <a:ext cx="2145972" cy="52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∈[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001" y="1981662"/>
                <a:ext cx="2145972" cy="5243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99287" y="3443644"/>
                <a:ext cx="3440365" cy="12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𝑡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⊕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Δ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87" y="3443644"/>
                <a:ext cx="3440365" cy="1276696"/>
              </a:xfrm>
              <a:prstGeom prst="rect">
                <a:avLst/>
              </a:prstGeom>
              <a:blipFill rotWithShape="0">
                <a:blip r:embed="rId4"/>
                <a:stretch>
                  <a:fillRect l="-2660" t="-3828" b="-7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/>
          <p:nvPr/>
        </p:nvCxnSpPr>
        <p:spPr>
          <a:xfrm flipV="1">
            <a:off x="4929649" y="4721139"/>
            <a:ext cx="2349041" cy="5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746096" y="3106429"/>
                <a:ext cx="919919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96" y="3106429"/>
                <a:ext cx="919919" cy="5486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09" y="2890516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746096" y="3955180"/>
                <a:ext cx="919919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96" y="3955180"/>
                <a:ext cx="919919" cy="5486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09" y="3739267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6531192" y="3106429"/>
                <a:ext cx="994863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92" y="3106429"/>
                <a:ext cx="994863" cy="5486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20" y="2890516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31192" y="3955180"/>
                <a:ext cx="994863" cy="5486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Braggadocio" charset="0"/>
                              <a:cs typeface="Braggadocio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Braggadocio" charset="0"/>
                          <a:cs typeface="Braggadocio" charset="0"/>
                        </a:rPr>
                        <m:t>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Braggadocio" charset="0"/>
                  <a:cs typeface="Braggadocio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92" y="3955180"/>
                <a:ext cx="994863" cy="5486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20" y="3739267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5952208" y="3601237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20038" y="2290420"/>
                <a:ext cx="1561005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38" y="2290420"/>
                <a:ext cx="1561005" cy="477888"/>
              </a:xfrm>
              <a:prstGeom prst="rect">
                <a:avLst/>
              </a:prstGeom>
              <a:blipFill rotWithShape="0">
                <a:blip r:embed="rId10"/>
                <a:stretch>
                  <a:fillRect l="-1172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8163" y="2367853"/>
            <a:ext cx="407527" cy="372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026203" y="5716228"/>
                <a:ext cx="1228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03" y="5716228"/>
                <a:ext cx="1228541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99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 flipH="1">
                <a:off x="1712423" y="5700146"/>
                <a:ext cx="32935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2423" y="5700146"/>
                <a:ext cx="3293521" cy="7386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8234226" y="4591455"/>
                <a:ext cx="3051220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Learn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226" y="4591455"/>
                <a:ext cx="3051220" cy="497893"/>
              </a:xfrm>
              <a:prstGeom prst="rect">
                <a:avLst/>
              </a:prstGeom>
              <a:blipFill rotWithShape="0">
                <a:blip r:embed="rId14"/>
                <a:stretch>
                  <a:fillRect l="-3200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8189601" y="5723318"/>
                <a:ext cx="617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01" y="5723318"/>
                <a:ext cx="617798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96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 flipH="1">
                <a:off x="8192016" y="5700146"/>
                <a:ext cx="32935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⊕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92016" y="5700146"/>
                <a:ext cx="3293521" cy="7386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ounded Rectangle 102"/>
              <p:cNvSpPr/>
              <p:nvPr/>
            </p:nvSpPr>
            <p:spPr>
              <a:xfrm>
                <a:off x="3993674" y="948564"/>
                <a:ext cx="4240552" cy="773723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Guarantee: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=⊕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∈[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uniformly random from Sender’s view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3" name="Rounded 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74" y="948564"/>
                <a:ext cx="4240552" cy="773723"/>
              </a:xfrm>
              <a:prstGeom prst="roundRect">
                <a:avLst/>
              </a:prstGeom>
              <a:blipFill rotWithShape="0">
                <a:blip r:embed="rId17"/>
                <a:stretch>
                  <a:fillRect b="-91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4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4" grpId="0" animBg="1"/>
      <p:bldP spid="88" grpId="0" animBg="1"/>
      <p:bldP spid="92" grpId="0" animBg="1"/>
      <p:bldP spid="94" grpId="0" animBg="1"/>
      <p:bldP spid="96" grpId="0"/>
      <p:bldP spid="40" grpId="0"/>
      <p:bldP spid="98" grpId="0"/>
      <p:bldP spid="99" grpId="0"/>
      <p:bldP spid="100" grpId="0"/>
      <p:bldP spid="101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72" y="1197707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3" y="500362"/>
            <a:ext cx="3934691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ven of Diamonds Two of Spades SVG PNG PDF - Etsy New Zea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02" y="3737707"/>
            <a:ext cx="1385422" cy="13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479636" y="3737707"/>
            <a:ext cx="2373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etter Icon 20986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84" y="2540808"/>
            <a:ext cx="1421592" cy="14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7015" y="4435053"/>
            <a:ext cx="437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Learns </a:t>
            </a:r>
            <a:r>
              <a:rPr lang="en-US" sz="2400" i="1" dirty="0" smtClean="0"/>
              <a:t>either </a:t>
            </a:r>
            <a:r>
              <a:rPr lang="en-US" sz="2400" dirty="0">
                <a:solidFill>
                  <a:srgbClr val="C00000"/>
                </a:solidFill>
              </a:rPr>
              <a:t>7</a:t>
            </a:r>
            <a:r>
              <a:rPr lang="en-US" sz="2400" dirty="0" smtClean="0"/>
              <a:t>      </a:t>
            </a:r>
            <a:r>
              <a:rPr lang="en-US" sz="2400" i="1" dirty="0" smtClean="0"/>
              <a:t>or </a:t>
            </a:r>
            <a:r>
              <a:rPr lang="en-US" sz="2400" dirty="0" smtClean="0"/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40" name="Picture 16" descr="iamonds (suit)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375" y="4517114"/>
            <a:ext cx="300745" cy="3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le:Card spade.svg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4627" y="4482673"/>
            <a:ext cx="316515" cy="4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720862"/>
            <a:ext cx="490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Doesn’t know which card was learned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610118" y="5420527"/>
            <a:ext cx="256159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Impossible!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5217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Two-Round MPC Protocol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85205" y="1524000"/>
            <a:ext cx="9459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Goal: Two-round MPC from the black-box use of a hash function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Approach: Obtain “black-box friendly” OT in the shared EPR pairs model, and apply the compiler of [Garg, Srinivasan 18]</a:t>
            </a:r>
            <a:endParaRPr lang="en-US" sz="2400" dirty="0"/>
          </a:p>
        </p:txBody>
      </p:sp>
      <p:pic>
        <p:nvPicPr>
          <p:cNvPr id="12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5" y="3744507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66" y="3462589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819528" y="4174586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9726" y="417252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62068" y="4172528"/>
            <a:ext cx="2298209" cy="182880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4040" y="4573954"/>
            <a:ext cx="0" cy="33899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15340" y="4534095"/>
            <a:ext cx="0" cy="33899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3972" y="4508722"/>
                <a:ext cx="595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72" y="4508722"/>
                <a:ext cx="5950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20525" y="4508722"/>
                <a:ext cx="569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25" y="4508722"/>
                <a:ext cx="56913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27477" y="4954733"/>
                <a:ext cx="5892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st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477" y="4954733"/>
                <a:ext cx="58926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20800" y="4943010"/>
                <a:ext cx="560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st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00" y="4943010"/>
                <a:ext cx="5607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2628119" y="5261058"/>
            <a:ext cx="1407899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53351" y="4844750"/>
                <a:ext cx="594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ot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351" y="4844750"/>
                <a:ext cx="594843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628119" y="5704676"/>
            <a:ext cx="1407899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78784" y="5299334"/>
                <a:ext cx="9439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ot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84" y="5299334"/>
                <a:ext cx="943976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2628119" y="6178062"/>
            <a:ext cx="1407899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68250" y="5750212"/>
                <a:ext cx="15650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ot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50" y="5750212"/>
                <a:ext cx="1565044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65856" y="3917348"/>
            <a:ext cx="480646" cy="128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51523" y="3776174"/>
            <a:ext cx="282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input-independent phase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5856" y="5388982"/>
            <a:ext cx="480646" cy="128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51523" y="5224362"/>
            <a:ext cx="262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input-dependent phase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41625" y="259413"/>
            <a:ext cx="4612444" cy="92333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Argue security either in the (quantum) random oracle model, or assuming extractable commitments + correlation intractability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147539" y="1290829"/>
            <a:ext cx="199292" cy="28786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47185" y="2884990"/>
            <a:ext cx="3272777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Builds on prior protocol of [Agarwal, </a:t>
            </a:r>
            <a:r>
              <a:rPr lang="en-US" b="1" dirty="0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Khurana</a:t>
            </a:r>
            <a:r>
              <a:rPr lang="en-US" dirty="0" smtClean="0"/>
              <a:t>, Kumar 23]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889631" y="2672861"/>
            <a:ext cx="304800" cy="223852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51522" y="4234814"/>
            <a:ext cx="4992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makes use of measurement and hash function</a:t>
            </a:r>
          </a:p>
          <a:p>
            <a:r>
              <a:rPr lang="en-US" sz="2000" dirty="0" smtClean="0"/>
              <a:t>performed outside of GS compiler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2541" y="5702482"/>
            <a:ext cx="379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classical and information-theoretic</a:t>
            </a:r>
          </a:p>
          <a:p>
            <a:r>
              <a:rPr lang="en-US" sz="2000" dirty="0" smtClean="0"/>
              <a:t>performed inside GS compiler </a:t>
            </a:r>
          </a:p>
        </p:txBody>
      </p:sp>
    </p:spTree>
    <p:extLst>
      <p:ext uri="{BB962C8B-B14F-4D97-AF65-F5344CB8AC3E}">
        <p14:creationId xmlns:p14="http://schemas.microsoft.com/office/powerpoint/2010/main" val="5837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  <p:bldP spid="22" grpId="0"/>
      <p:bldP spid="23" grpId="0"/>
      <p:bldP spid="24" grpId="0"/>
      <p:bldP spid="27" grpId="0"/>
      <p:bldP spid="29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108" y="504093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29144" y="1603930"/>
            <a:ext cx="10867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Study the shared </a:t>
            </a:r>
            <a:r>
              <a:rPr lang="en-US" sz="2400" dirty="0" smtClean="0"/>
              <a:t>EPR pairs model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Natural model </a:t>
            </a:r>
            <a:r>
              <a:rPr lang="en-US" sz="2400" dirty="0" smtClean="0"/>
              <a:t>given </a:t>
            </a:r>
            <a:r>
              <a:rPr lang="en-US" sz="2400" dirty="0" smtClean="0"/>
              <a:t>current quantum internet proposals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Construct </a:t>
            </a:r>
            <a:r>
              <a:rPr lang="en-US" sz="2400" i="1" dirty="0" smtClean="0"/>
              <a:t>one-message</a:t>
            </a:r>
            <a:r>
              <a:rPr lang="en-US" sz="2400" dirty="0" smtClean="0"/>
              <a:t> two-party </a:t>
            </a:r>
            <a:r>
              <a:rPr lang="en-US" sz="2400" dirty="0" smtClean="0"/>
              <a:t>computation </a:t>
            </a:r>
            <a:r>
              <a:rPr lang="en-US" sz="2400" dirty="0" smtClean="0"/>
              <a:t>protocols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Construct </a:t>
            </a:r>
            <a:r>
              <a:rPr lang="en-US" sz="2400" i="1" dirty="0" smtClean="0"/>
              <a:t>two-round</a:t>
            </a:r>
            <a:r>
              <a:rPr lang="en-US" sz="2400" dirty="0" smtClean="0"/>
              <a:t> </a:t>
            </a:r>
            <a:r>
              <a:rPr lang="en-US" sz="2400" dirty="0" smtClean="0"/>
              <a:t>MPC from (the black-box use of) hash functions</a:t>
            </a:r>
          </a:p>
          <a:p>
            <a:pPr marL="1200150" lvl="2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Concurrent work: [</a:t>
            </a:r>
            <a:r>
              <a:rPr lang="en-US" sz="2400" dirty="0" err="1" smtClean="0"/>
              <a:t>Colisson</a:t>
            </a:r>
            <a:r>
              <a:rPr lang="en-US" sz="2400" dirty="0" smtClean="0"/>
              <a:t>, Muguruza, </a:t>
            </a:r>
            <a:r>
              <a:rPr lang="en-US" sz="2400" dirty="0" err="1" smtClean="0"/>
              <a:t>Speelman</a:t>
            </a:r>
            <a:r>
              <a:rPr lang="en-US" sz="2400" dirty="0" smtClean="0"/>
              <a:t> 23] construct </a:t>
            </a:r>
            <a:r>
              <a:rPr lang="en-US" sz="2400" dirty="0"/>
              <a:t>t</a:t>
            </a:r>
            <a:r>
              <a:rPr lang="en-US" sz="2400" dirty="0" smtClean="0"/>
              <a:t>wo-message chosen-input string OT from hash functions in the CRS model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Open: Two-round MPC from hash functions in the CRS model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3823854" y="5680364"/>
            <a:ext cx="511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you!    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9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72" y="1197707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3" y="500362"/>
            <a:ext cx="3934691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ven of Diamonds Two of Spades SVG PNG PDF - Etsy New Zea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02" y="3737707"/>
            <a:ext cx="1385422" cy="13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479636" y="3737707"/>
            <a:ext cx="2373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etter Icon 20986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84" y="2540808"/>
            <a:ext cx="1421592" cy="14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7015" y="4435053"/>
            <a:ext cx="437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Learns </a:t>
            </a:r>
            <a:r>
              <a:rPr lang="en-US" sz="2400" i="1" dirty="0" smtClean="0"/>
              <a:t>either </a:t>
            </a:r>
            <a:r>
              <a:rPr lang="en-US" sz="2400" dirty="0">
                <a:solidFill>
                  <a:srgbClr val="C00000"/>
                </a:solidFill>
              </a:rPr>
              <a:t>7</a:t>
            </a:r>
            <a:r>
              <a:rPr lang="en-US" sz="2400" dirty="0" smtClean="0"/>
              <a:t>      </a:t>
            </a:r>
            <a:r>
              <a:rPr lang="en-US" sz="2400" i="1" dirty="0" smtClean="0"/>
              <a:t>or </a:t>
            </a:r>
            <a:r>
              <a:rPr lang="en-US" sz="2400" dirty="0" smtClean="0"/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40" name="Picture 16" descr="iamonds (suit)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375" y="4517114"/>
            <a:ext cx="300745" cy="3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le:Card spade.svg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4627" y="4482673"/>
            <a:ext cx="316515" cy="4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720862"/>
            <a:ext cx="490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Doesn’t know which card was learned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675763" y="5165056"/>
            <a:ext cx="3880974" cy="12616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Possible with pre-shared EPR pairs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70512" y="923387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34548" y="923387"/>
            <a:ext cx="274320" cy="2743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930236" y="837054"/>
            <a:ext cx="5744308" cy="43375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79636" y="1400028"/>
                <a:ext cx="2869825" cy="1011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0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636" y="1400028"/>
                <a:ext cx="2869825" cy="10115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3661" y="664991"/>
            <a:ext cx="9636369" cy="1817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Result #1: Assuming the sub-exponential hardness of LWE, there exists a one-message random-receiver-bit string OT protocol in the shared EPR pairs model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51" y="3532448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82" y="3282466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78" y="3858807"/>
                <a:ext cx="1184031" cy="7835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78" y="3858807"/>
                <a:ext cx="1184031" cy="7835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443040" y="4250574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4722" y="4233946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6429" y="3858807"/>
                <a:ext cx="921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9" y="3858807"/>
                <a:ext cx="9214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0365" y="3858807"/>
                <a:ext cx="546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365" y="3858807"/>
                <a:ext cx="5465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195267" y="5158763"/>
            <a:ext cx="1015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Prior work: [Agarwal, </a:t>
            </a:r>
            <a:r>
              <a:rPr lang="en-US" sz="2400" b="1" dirty="0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Khurana</a:t>
            </a:r>
            <a:r>
              <a:rPr lang="en-US" sz="2400" dirty="0" smtClean="0"/>
              <a:t>, Kumar 23] gave a one-message random-receiver-bit </a:t>
            </a:r>
            <a:r>
              <a:rPr lang="en-US" sz="2400" i="1" dirty="0" smtClean="0">
                <a:solidFill>
                  <a:srgbClr val="C00000"/>
                </a:solidFill>
              </a:rPr>
              <a:t>bit</a:t>
            </a:r>
            <a:r>
              <a:rPr lang="en-US" sz="2400" dirty="0" smtClean="0"/>
              <a:t> OT protocol in the shared EPR pairs model using a </a:t>
            </a:r>
            <a:r>
              <a:rPr lang="en-US" sz="2400" i="1" dirty="0" smtClean="0">
                <a:solidFill>
                  <a:srgbClr val="C00000"/>
                </a:solidFill>
              </a:rPr>
              <a:t>random oracle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3497" y="335397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40" y="335191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26037" y="3248722"/>
            <a:ext cx="4009552" cy="286070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02820" y="3815998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3661" y="664991"/>
            <a:ext cx="9636369" cy="1817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Corollary #1: Assuming the sub-exponential hardness of LWE, there exists a one-message secure computation protocol for any </a:t>
            </a:r>
            <a:r>
              <a:rPr lang="en-US" sz="3200" b="1" dirty="0" smtClean="0">
                <a:solidFill>
                  <a:schemeClr val="tx1"/>
                </a:solidFill>
              </a:rPr>
              <a:t>unidirectional classical functionality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51" y="3532448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82" y="3282466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78" y="3858806"/>
                <a:ext cx="1184031" cy="87818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78" y="3858806"/>
                <a:ext cx="1184031" cy="878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443040" y="4250574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4722" y="4233946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7970" y="387834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70" y="3878340"/>
                <a:ext cx="3679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602" y="3858807"/>
                <a:ext cx="907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;</m:t>
                      </m:r>
                      <m:r>
                        <a:rPr lang="en-US" b="0" i="1" smtClean="0">
                          <a:latin typeface="Cambria Math" charset="0"/>
                        </a:rPr>
                        <m:t>𝑟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602" y="3858807"/>
                <a:ext cx="90717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41835" y="5080537"/>
            <a:ext cx="981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Prior work: [</a:t>
            </a:r>
            <a:r>
              <a:rPr lang="en-US" sz="2400" dirty="0" smtClean="0"/>
              <a:t>GIKOS15], [Agarwal</a:t>
            </a:r>
            <a:r>
              <a:rPr lang="en-US" sz="2400" dirty="0" smtClean="0"/>
              <a:t>, </a:t>
            </a:r>
            <a:r>
              <a:rPr lang="en-US" sz="2400" dirty="0" err="1" smtClean="0"/>
              <a:t>Ishai</a:t>
            </a:r>
            <a:r>
              <a:rPr lang="en-US" sz="2400" dirty="0" smtClean="0"/>
              <a:t>, </a:t>
            </a:r>
            <a:r>
              <a:rPr lang="en-US" sz="2400" dirty="0" err="1" smtClean="0"/>
              <a:t>Kushilevitz</a:t>
            </a:r>
            <a:r>
              <a:rPr lang="en-US" sz="2400" dirty="0" smtClean="0"/>
              <a:t>, Narayanan, </a:t>
            </a:r>
            <a:r>
              <a:rPr lang="en-US" sz="2400" dirty="0" err="1" smtClean="0"/>
              <a:t>Prabhakaran</a:t>
            </a:r>
            <a:r>
              <a:rPr lang="en-US" sz="2400" dirty="0" smtClean="0"/>
              <a:t>, </a:t>
            </a:r>
            <a:r>
              <a:rPr lang="en-US" sz="2400" dirty="0" err="1" smtClean="0"/>
              <a:t>Prabhakaran</a:t>
            </a:r>
            <a:r>
              <a:rPr lang="en-US" sz="2400" dirty="0" smtClean="0"/>
              <a:t>, Rosen </a:t>
            </a:r>
            <a:r>
              <a:rPr lang="en-US" sz="2400" dirty="0" smtClean="0"/>
              <a:t>20,21</a:t>
            </a:r>
            <a:r>
              <a:rPr lang="en-US" sz="2400" dirty="0" smtClean="0"/>
              <a:t>] study one-message protocols for unidirectional classical functionalities in a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accent1"/>
                </a:solidFill>
              </a:rPr>
              <a:t>noisy channel model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3497" y="335397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40" y="335191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26037" y="3248722"/>
            <a:ext cx="4009552" cy="286070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5219" y="3839444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19" y="3839444"/>
                <a:ext cx="37093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50458" y="2520294"/>
            <a:ext cx="4794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[Garg, </a:t>
            </a:r>
            <a:r>
              <a:rPr lang="en-US" sz="2000" dirty="0" err="1" smtClean="0"/>
              <a:t>Ishai</a:t>
            </a:r>
            <a:r>
              <a:rPr lang="en-US" sz="2000" dirty="0" smtClean="0"/>
              <a:t>, </a:t>
            </a:r>
            <a:r>
              <a:rPr lang="en-US" sz="2000" dirty="0" err="1" smtClean="0"/>
              <a:t>Kushilevitz</a:t>
            </a:r>
            <a:r>
              <a:rPr lang="en-US" sz="2000" dirty="0" smtClean="0"/>
              <a:t>, </a:t>
            </a:r>
            <a:r>
              <a:rPr lang="en-US" sz="2000" dirty="0" err="1" smtClean="0"/>
              <a:t>Ostrovsky</a:t>
            </a:r>
            <a:r>
              <a:rPr lang="en-US" sz="2000" dirty="0" smtClean="0"/>
              <a:t>, </a:t>
            </a:r>
            <a:r>
              <a:rPr lang="en-US" sz="2000" dirty="0" err="1" smtClean="0"/>
              <a:t>Sahai</a:t>
            </a:r>
            <a:r>
              <a:rPr lang="en-US" sz="2000" dirty="0" smtClean="0"/>
              <a:t> 15]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32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3661" y="664991"/>
            <a:ext cx="9636369" cy="1817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Corollary #2: Assuming the sub-exponential hardness of LWE, there exists a one-message secure computation protocol for any </a:t>
            </a:r>
            <a:r>
              <a:rPr lang="en-US" sz="3200" b="1" dirty="0" smtClean="0">
                <a:solidFill>
                  <a:schemeClr val="tx1"/>
                </a:solidFill>
              </a:rPr>
              <a:t>unidirectional quantum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functionality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51" y="3532448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82" y="3282466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0178" y="3858806"/>
            <a:ext cx="1184031" cy="878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43040" y="4250574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4722" y="4233946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7970" y="3878340"/>
                <a:ext cx="370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70" y="3878340"/>
                <a:ext cx="3702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26494" y="3858807"/>
                <a:ext cx="724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𝜌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494" y="3858807"/>
                <a:ext cx="72481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52298" y="5147137"/>
                <a:ext cx="5157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“Secure teleportation through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800" dirty="0" smtClean="0"/>
                  <a:t>”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298" y="5147137"/>
                <a:ext cx="515703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482" t="-10465" r="-94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683497" y="335397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40" y="335191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26037" y="3248722"/>
            <a:ext cx="4009552" cy="286070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5219" y="3839444"/>
                <a:ext cx="39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19" y="3839444"/>
                <a:ext cx="39978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43040" y="2532717"/>
            <a:ext cx="366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b="1" dirty="0" smtClean="0"/>
              <a:t>B</a:t>
            </a:r>
            <a:r>
              <a:rPr lang="en-US" sz="2000" dirty="0" smtClean="0"/>
              <a:t>, </a:t>
            </a:r>
            <a:r>
              <a:rPr lang="en-US" sz="2000" dirty="0" err="1" smtClean="0"/>
              <a:t>Coladangelo</a:t>
            </a:r>
            <a:r>
              <a:rPr lang="en-US" sz="2000" dirty="0" smtClean="0"/>
              <a:t>, </a:t>
            </a:r>
            <a:r>
              <a:rPr lang="en-US" sz="2000" dirty="0" err="1" smtClean="0"/>
              <a:t>Khurana</a:t>
            </a:r>
            <a:r>
              <a:rPr lang="en-US" sz="2000" dirty="0" smtClean="0"/>
              <a:t>, Ma 21]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9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3661" y="664991"/>
            <a:ext cx="9636369" cy="1817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Corollary #2: Assuming the sub-exponential hardness of LWE, there exists a one-message secure computation protocol for any </a:t>
            </a:r>
            <a:r>
              <a:rPr lang="en-US" sz="3200" b="1" dirty="0" smtClean="0">
                <a:solidFill>
                  <a:schemeClr val="tx1"/>
                </a:solidFill>
              </a:rPr>
              <a:t>unidirectional quantum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functionality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51" y="3532448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82" y="3282466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0178" y="3858806"/>
            <a:ext cx="1184031" cy="878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43040" y="4250574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4722" y="4233946"/>
            <a:ext cx="9378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7970" y="3878340"/>
                <a:ext cx="370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70" y="3878340"/>
                <a:ext cx="3702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26494" y="3858807"/>
                <a:ext cx="724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𝜌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494" y="3858807"/>
                <a:ext cx="72481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81084" y="4958515"/>
            <a:ext cx="996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Special cases: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NIZK for </a:t>
            </a:r>
            <a:r>
              <a:rPr lang="en-US" sz="2400" dirty="0" smtClean="0"/>
              <a:t>QMA, prior </a:t>
            </a:r>
            <a:r>
              <a:rPr lang="en-US" sz="2400" dirty="0" smtClean="0"/>
              <a:t>work [</a:t>
            </a:r>
            <a:r>
              <a:rPr lang="en-US" sz="2400" dirty="0" err="1" smtClean="0"/>
              <a:t>Morimae</a:t>
            </a:r>
            <a:r>
              <a:rPr lang="en-US" sz="2400" dirty="0" smtClean="0"/>
              <a:t>, </a:t>
            </a:r>
            <a:r>
              <a:rPr lang="en-US" sz="2400" dirty="0" err="1" smtClean="0"/>
              <a:t>Yamakawa</a:t>
            </a:r>
            <a:r>
              <a:rPr lang="en-US" sz="2400" dirty="0" smtClean="0"/>
              <a:t> 22] gave a protocol in the shared EPR pairs model using a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random </a:t>
            </a:r>
            <a:r>
              <a:rPr lang="en-US" sz="2400" i="1" dirty="0" smtClean="0">
                <a:solidFill>
                  <a:srgbClr val="C00000"/>
                </a:solidFill>
              </a:rPr>
              <a:t>oracle</a:t>
            </a: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Non-interactive zero-knowledge state </a:t>
            </a:r>
            <a:r>
              <a:rPr lang="en-US" sz="2400" dirty="0" smtClean="0"/>
              <a:t>synthesis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683497" y="335397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40" y="3351912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26037" y="3248722"/>
            <a:ext cx="4009552" cy="286070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5219" y="3839444"/>
                <a:ext cx="39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219" y="3839444"/>
                <a:ext cx="39978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43040" y="2532717"/>
            <a:ext cx="366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b="1" dirty="0" smtClean="0"/>
              <a:t>B</a:t>
            </a:r>
            <a:r>
              <a:rPr lang="en-US" sz="2000" dirty="0" smtClean="0"/>
              <a:t>, </a:t>
            </a:r>
            <a:r>
              <a:rPr lang="en-US" sz="2000" dirty="0" err="1" smtClean="0"/>
              <a:t>Coladangelo</a:t>
            </a:r>
            <a:r>
              <a:rPr lang="en-US" sz="2000" dirty="0" smtClean="0"/>
              <a:t>, </a:t>
            </a:r>
            <a:r>
              <a:rPr lang="en-US" sz="2000" dirty="0" err="1" smtClean="0"/>
              <a:t>Khurana</a:t>
            </a:r>
            <a:r>
              <a:rPr lang="en-US" sz="2000" dirty="0" smtClean="0"/>
              <a:t>, Ma 21]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07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7878" y="608692"/>
            <a:ext cx="10049611" cy="14336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Result #2: There exists two-round MPC in the shared EPR pairs model from (the black-box use of) </a:t>
            </a:r>
            <a:r>
              <a:rPr lang="en-US" sz="3200" smtClean="0">
                <a:solidFill>
                  <a:schemeClr val="tx1"/>
                </a:solidFill>
              </a:rPr>
              <a:t>hash functions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1" y="4149005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9" y="3899023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1922584" y="4560695"/>
            <a:ext cx="2492182" cy="151441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63" y="5692625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15" y="2408651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 rot="5400000">
            <a:off x="1862760" y="4525316"/>
            <a:ext cx="2176703" cy="157918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651016">
            <a:off x="1171692" y="5479280"/>
            <a:ext cx="1585399" cy="138787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651016">
            <a:off x="3208672" y="3796402"/>
            <a:ext cx="1455207" cy="187334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9053807">
            <a:off x="3216447" y="5405448"/>
            <a:ext cx="1382633" cy="160629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9053807">
            <a:off x="1242752" y="3694995"/>
            <a:ext cx="1564340" cy="163936"/>
          </a:xfrm>
          <a:custGeom>
            <a:avLst/>
            <a:gdLst>
              <a:gd name="connsiteX0" fmla="*/ 0 w 5744308"/>
              <a:gd name="connsiteY0" fmla="*/ 351692 h 433754"/>
              <a:gd name="connsiteX1" fmla="*/ 281354 w 5744308"/>
              <a:gd name="connsiteY1" fmla="*/ 328246 h 433754"/>
              <a:gd name="connsiteX2" fmla="*/ 316523 w 5744308"/>
              <a:gd name="connsiteY2" fmla="*/ 316523 h 433754"/>
              <a:gd name="connsiteX3" fmla="*/ 339970 w 5744308"/>
              <a:gd name="connsiteY3" fmla="*/ 293077 h 433754"/>
              <a:gd name="connsiteX4" fmla="*/ 375139 w 5744308"/>
              <a:gd name="connsiteY4" fmla="*/ 269631 h 433754"/>
              <a:gd name="connsiteX5" fmla="*/ 398585 w 5744308"/>
              <a:gd name="connsiteY5" fmla="*/ 234462 h 433754"/>
              <a:gd name="connsiteX6" fmla="*/ 457200 w 5744308"/>
              <a:gd name="connsiteY6" fmla="*/ 187569 h 433754"/>
              <a:gd name="connsiteX7" fmla="*/ 539262 w 5744308"/>
              <a:gd name="connsiteY7" fmla="*/ 93785 h 433754"/>
              <a:gd name="connsiteX8" fmla="*/ 562708 w 5744308"/>
              <a:gd name="connsiteY8" fmla="*/ 70338 h 433754"/>
              <a:gd name="connsiteX9" fmla="*/ 597877 w 5744308"/>
              <a:gd name="connsiteY9" fmla="*/ 58615 h 433754"/>
              <a:gd name="connsiteX10" fmla="*/ 750277 w 5744308"/>
              <a:gd name="connsiteY10" fmla="*/ 70338 h 433754"/>
              <a:gd name="connsiteX11" fmla="*/ 785446 w 5744308"/>
              <a:gd name="connsiteY11" fmla="*/ 82062 h 433754"/>
              <a:gd name="connsiteX12" fmla="*/ 808893 w 5744308"/>
              <a:gd name="connsiteY12" fmla="*/ 105508 h 433754"/>
              <a:gd name="connsiteX13" fmla="*/ 890954 w 5744308"/>
              <a:gd name="connsiteY13" fmla="*/ 187569 h 433754"/>
              <a:gd name="connsiteX14" fmla="*/ 961293 w 5744308"/>
              <a:gd name="connsiteY14" fmla="*/ 257908 h 433754"/>
              <a:gd name="connsiteX15" fmla="*/ 1066800 w 5744308"/>
              <a:gd name="connsiteY15" fmla="*/ 386862 h 433754"/>
              <a:gd name="connsiteX16" fmla="*/ 1101970 w 5744308"/>
              <a:gd name="connsiteY16" fmla="*/ 410308 h 433754"/>
              <a:gd name="connsiteX17" fmla="*/ 1137139 w 5744308"/>
              <a:gd name="connsiteY17" fmla="*/ 422031 h 433754"/>
              <a:gd name="connsiteX18" fmla="*/ 1242646 w 5744308"/>
              <a:gd name="connsiteY18" fmla="*/ 386862 h 433754"/>
              <a:gd name="connsiteX19" fmla="*/ 1301262 w 5744308"/>
              <a:gd name="connsiteY19" fmla="*/ 316523 h 433754"/>
              <a:gd name="connsiteX20" fmla="*/ 1336431 w 5744308"/>
              <a:gd name="connsiteY20" fmla="*/ 281354 h 433754"/>
              <a:gd name="connsiteX21" fmla="*/ 1359877 w 5744308"/>
              <a:gd name="connsiteY21" fmla="*/ 234462 h 433754"/>
              <a:gd name="connsiteX22" fmla="*/ 1383323 w 5744308"/>
              <a:gd name="connsiteY22" fmla="*/ 211015 h 433754"/>
              <a:gd name="connsiteX23" fmla="*/ 1418493 w 5744308"/>
              <a:gd name="connsiteY23" fmla="*/ 164123 h 433754"/>
              <a:gd name="connsiteX24" fmla="*/ 1500554 w 5744308"/>
              <a:gd name="connsiteY24" fmla="*/ 93785 h 433754"/>
              <a:gd name="connsiteX25" fmla="*/ 1524000 w 5744308"/>
              <a:gd name="connsiteY25" fmla="*/ 70338 h 433754"/>
              <a:gd name="connsiteX26" fmla="*/ 1606062 w 5744308"/>
              <a:gd name="connsiteY26" fmla="*/ 23446 h 433754"/>
              <a:gd name="connsiteX27" fmla="*/ 1688123 w 5744308"/>
              <a:gd name="connsiteY27" fmla="*/ 0 h 433754"/>
              <a:gd name="connsiteX28" fmla="*/ 1852246 w 5744308"/>
              <a:gd name="connsiteY28" fmla="*/ 11723 h 433754"/>
              <a:gd name="connsiteX29" fmla="*/ 1934308 w 5744308"/>
              <a:gd name="connsiteY29" fmla="*/ 93785 h 433754"/>
              <a:gd name="connsiteX30" fmla="*/ 2028093 w 5744308"/>
              <a:gd name="connsiteY30" fmla="*/ 187569 h 433754"/>
              <a:gd name="connsiteX31" fmla="*/ 2133600 w 5744308"/>
              <a:gd name="connsiteY31" fmla="*/ 269631 h 433754"/>
              <a:gd name="connsiteX32" fmla="*/ 2168770 w 5744308"/>
              <a:gd name="connsiteY32" fmla="*/ 293077 h 433754"/>
              <a:gd name="connsiteX33" fmla="*/ 2250831 w 5744308"/>
              <a:gd name="connsiteY33" fmla="*/ 351692 h 433754"/>
              <a:gd name="connsiteX34" fmla="*/ 2297723 w 5744308"/>
              <a:gd name="connsiteY34" fmla="*/ 363415 h 433754"/>
              <a:gd name="connsiteX35" fmla="*/ 2426677 w 5744308"/>
              <a:gd name="connsiteY35" fmla="*/ 351692 h 433754"/>
              <a:gd name="connsiteX36" fmla="*/ 2485293 w 5744308"/>
              <a:gd name="connsiteY36" fmla="*/ 316523 h 433754"/>
              <a:gd name="connsiteX37" fmla="*/ 2520462 w 5744308"/>
              <a:gd name="connsiteY37" fmla="*/ 293077 h 433754"/>
              <a:gd name="connsiteX38" fmla="*/ 2555631 w 5744308"/>
              <a:gd name="connsiteY38" fmla="*/ 246185 h 433754"/>
              <a:gd name="connsiteX39" fmla="*/ 2579077 w 5744308"/>
              <a:gd name="connsiteY39" fmla="*/ 222738 h 433754"/>
              <a:gd name="connsiteX40" fmla="*/ 2625970 w 5744308"/>
              <a:gd name="connsiteY40" fmla="*/ 152400 h 433754"/>
              <a:gd name="connsiteX41" fmla="*/ 2649416 w 5744308"/>
              <a:gd name="connsiteY41" fmla="*/ 117231 h 433754"/>
              <a:gd name="connsiteX42" fmla="*/ 2684585 w 5744308"/>
              <a:gd name="connsiteY42" fmla="*/ 93785 h 433754"/>
              <a:gd name="connsiteX43" fmla="*/ 2743200 w 5744308"/>
              <a:gd name="connsiteY43" fmla="*/ 46892 h 433754"/>
              <a:gd name="connsiteX44" fmla="*/ 2836985 w 5744308"/>
              <a:gd name="connsiteY44" fmla="*/ 23446 h 433754"/>
              <a:gd name="connsiteX45" fmla="*/ 2872154 w 5744308"/>
              <a:gd name="connsiteY45" fmla="*/ 11723 h 433754"/>
              <a:gd name="connsiteX46" fmla="*/ 3094893 w 5744308"/>
              <a:gd name="connsiteY46" fmla="*/ 23446 h 433754"/>
              <a:gd name="connsiteX47" fmla="*/ 3130062 w 5744308"/>
              <a:gd name="connsiteY47" fmla="*/ 46892 h 433754"/>
              <a:gd name="connsiteX48" fmla="*/ 3223846 w 5744308"/>
              <a:gd name="connsiteY48" fmla="*/ 140677 h 433754"/>
              <a:gd name="connsiteX49" fmla="*/ 3259016 w 5744308"/>
              <a:gd name="connsiteY49" fmla="*/ 175846 h 433754"/>
              <a:gd name="connsiteX50" fmla="*/ 3282462 w 5744308"/>
              <a:gd name="connsiteY50" fmla="*/ 211015 h 433754"/>
              <a:gd name="connsiteX51" fmla="*/ 3317631 w 5744308"/>
              <a:gd name="connsiteY51" fmla="*/ 246185 h 433754"/>
              <a:gd name="connsiteX52" fmla="*/ 3341077 w 5744308"/>
              <a:gd name="connsiteY52" fmla="*/ 281354 h 433754"/>
              <a:gd name="connsiteX53" fmla="*/ 3376246 w 5744308"/>
              <a:gd name="connsiteY53" fmla="*/ 316523 h 433754"/>
              <a:gd name="connsiteX54" fmla="*/ 3399693 w 5744308"/>
              <a:gd name="connsiteY54" fmla="*/ 351692 h 433754"/>
              <a:gd name="connsiteX55" fmla="*/ 3481754 w 5744308"/>
              <a:gd name="connsiteY55" fmla="*/ 433754 h 433754"/>
              <a:gd name="connsiteX56" fmla="*/ 3645877 w 5744308"/>
              <a:gd name="connsiteY56" fmla="*/ 410308 h 433754"/>
              <a:gd name="connsiteX57" fmla="*/ 3716216 w 5744308"/>
              <a:gd name="connsiteY57" fmla="*/ 386862 h 433754"/>
              <a:gd name="connsiteX58" fmla="*/ 3798277 w 5744308"/>
              <a:gd name="connsiteY58" fmla="*/ 351692 h 433754"/>
              <a:gd name="connsiteX59" fmla="*/ 3962400 w 5744308"/>
              <a:gd name="connsiteY59" fmla="*/ 246185 h 433754"/>
              <a:gd name="connsiteX60" fmla="*/ 3997570 w 5744308"/>
              <a:gd name="connsiteY60" fmla="*/ 234462 h 433754"/>
              <a:gd name="connsiteX61" fmla="*/ 4091354 w 5744308"/>
              <a:gd name="connsiteY61" fmla="*/ 187569 h 433754"/>
              <a:gd name="connsiteX62" fmla="*/ 4138246 w 5744308"/>
              <a:gd name="connsiteY62" fmla="*/ 152400 h 433754"/>
              <a:gd name="connsiteX63" fmla="*/ 4185139 w 5744308"/>
              <a:gd name="connsiteY63" fmla="*/ 128954 h 433754"/>
              <a:gd name="connsiteX64" fmla="*/ 4255477 w 5744308"/>
              <a:gd name="connsiteY64" fmla="*/ 82062 h 433754"/>
              <a:gd name="connsiteX65" fmla="*/ 4290646 w 5744308"/>
              <a:gd name="connsiteY65" fmla="*/ 58615 h 433754"/>
              <a:gd name="connsiteX66" fmla="*/ 4337539 w 5744308"/>
              <a:gd name="connsiteY66" fmla="*/ 46892 h 433754"/>
              <a:gd name="connsiteX67" fmla="*/ 4454770 w 5744308"/>
              <a:gd name="connsiteY67" fmla="*/ 58615 h 433754"/>
              <a:gd name="connsiteX68" fmla="*/ 4525108 w 5744308"/>
              <a:gd name="connsiteY68" fmla="*/ 140677 h 433754"/>
              <a:gd name="connsiteX69" fmla="*/ 4560277 w 5744308"/>
              <a:gd name="connsiteY69" fmla="*/ 175846 h 433754"/>
              <a:gd name="connsiteX70" fmla="*/ 4595446 w 5744308"/>
              <a:gd name="connsiteY70" fmla="*/ 222738 h 433754"/>
              <a:gd name="connsiteX71" fmla="*/ 4654062 w 5744308"/>
              <a:gd name="connsiteY71" fmla="*/ 281354 h 433754"/>
              <a:gd name="connsiteX72" fmla="*/ 4712677 w 5744308"/>
              <a:gd name="connsiteY72" fmla="*/ 328246 h 433754"/>
              <a:gd name="connsiteX73" fmla="*/ 4794739 w 5744308"/>
              <a:gd name="connsiteY73" fmla="*/ 293077 h 433754"/>
              <a:gd name="connsiteX74" fmla="*/ 4818185 w 5744308"/>
              <a:gd name="connsiteY74" fmla="*/ 257908 h 433754"/>
              <a:gd name="connsiteX75" fmla="*/ 4853354 w 5744308"/>
              <a:gd name="connsiteY75" fmla="*/ 234462 h 433754"/>
              <a:gd name="connsiteX76" fmla="*/ 4923693 w 5744308"/>
              <a:gd name="connsiteY76" fmla="*/ 164123 h 433754"/>
              <a:gd name="connsiteX77" fmla="*/ 4958862 w 5744308"/>
              <a:gd name="connsiteY77" fmla="*/ 117231 h 433754"/>
              <a:gd name="connsiteX78" fmla="*/ 4994031 w 5744308"/>
              <a:gd name="connsiteY78" fmla="*/ 93785 h 433754"/>
              <a:gd name="connsiteX79" fmla="*/ 5017477 w 5744308"/>
              <a:gd name="connsiteY79" fmla="*/ 70338 h 433754"/>
              <a:gd name="connsiteX80" fmla="*/ 5064370 w 5744308"/>
              <a:gd name="connsiteY80" fmla="*/ 58615 h 433754"/>
              <a:gd name="connsiteX81" fmla="*/ 5146431 w 5744308"/>
              <a:gd name="connsiteY81" fmla="*/ 35169 h 433754"/>
              <a:gd name="connsiteX82" fmla="*/ 5334000 w 5744308"/>
              <a:gd name="connsiteY82" fmla="*/ 46892 h 433754"/>
              <a:gd name="connsiteX83" fmla="*/ 5380893 w 5744308"/>
              <a:gd name="connsiteY83" fmla="*/ 70338 h 433754"/>
              <a:gd name="connsiteX84" fmla="*/ 5451231 w 5744308"/>
              <a:gd name="connsiteY84" fmla="*/ 128954 h 433754"/>
              <a:gd name="connsiteX85" fmla="*/ 5486400 w 5744308"/>
              <a:gd name="connsiteY85" fmla="*/ 152400 h 433754"/>
              <a:gd name="connsiteX86" fmla="*/ 5521570 w 5744308"/>
              <a:gd name="connsiteY86" fmla="*/ 187569 h 433754"/>
              <a:gd name="connsiteX87" fmla="*/ 5568462 w 5744308"/>
              <a:gd name="connsiteY87" fmla="*/ 246185 h 433754"/>
              <a:gd name="connsiteX88" fmla="*/ 5638800 w 5744308"/>
              <a:gd name="connsiteY88" fmla="*/ 293077 h 433754"/>
              <a:gd name="connsiteX89" fmla="*/ 5744308 w 5744308"/>
              <a:gd name="connsiteY89" fmla="*/ 281354 h 4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44308" h="433754">
                <a:moveTo>
                  <a:pt x="0" y="351692"/>
                </a:moveTo>
                <a:cubicBezTo>
                  <a:pt x="118313" y="345465"/>
                  <a:pt x="183152" y="352796"/>
                  <a:pt x="281354" y="328246"/>
                </a:cubicBezTo>
                <a:cubicBezTo>
                  <a:pt x="293342" y="325249"/>
                  <a:pt x="304800" y="320431"/>
                  <a:pt x="316523" y="316523"/>
                </a:cubicBezTo>
                <a:cubicBezTo>
                  <a:pt x="324339" y="308708"/>
                  <a:pt x="331339" y="299982"/>
                  <a:pt x="339970" y="293077"/>
                </a:cubicBezTo>
                <a:cubicBezTo>
                  <a:pt x="350972" y="284276"/>
                  <a:pt x="365176" y="279594"/>
                  <a:pt x="375139" y="269631"/>
                </a:cubicBezTo>
                <a:cubicBezTo>
                  <a:pt x="385102" y="259668"/>
                  <a:pt x="389784" y="245464"/>
                  <a:pt x="398585" y="234462"/>
                </a:cubicBezTo>
                <a:cubicBezTo>
                  <a:pt x="417677" y="210596"/>
                  <a:pt x="431084" y="204980"/>
                  <a:pt x="457200" y="187569"/>
                </a:cubicBezTo>
                <a:cubicBezTo>
                  <a:pt x="495974" y="129407"/>
                  <a:pt x="470681" y="162366"/>
                  <a:pt x="539262" y="93785"/>
                </a:cubicBezTo>
                <a:cubicBezTo>
                  <a:pt x="547078" y="85969"/>
                  <a:pt x="552222" y="73833"/>
                  <a:pt x="562708" y="70338"/>
                </a:cubicBezTo>
                <a:lnTo>
                  <a:pt x="597877" y="58615"/>
                </a:lnTo>
                <a:cubicBezTo>
                  <a:pt x="648677" y="62523"/>
                  <a:pt x="699720" y="64018"/>
                  <a:pt x="750277" y="70338"/>
                </a:cubicBezTo>
                <a:cubicBezTo>
                  <a:pt x="762539" y="71871"/>
                  <a:pt x="774850" y="75704"/>
                  <a:pt x="785446" y="82062"/>
                </a:cubicBezTo>
                <a:cubicBezTo>
                  <a:pt x="794924" y="87749"/>
                  <a:pt x="800501" y="98315"/>
                  <a:pt x="808893" y="105508"/>
                </a:cubicBezTo>
                <a:cubicBezTo>
                  <a:pt x="986156" y="257446"/>
                  <a:pt x="793014" y="77386"/>
                  <a:pt x="890954" y="187569"/>
                </a:cubicBezTo>
                <a:cubicBezTo>
                  <a:pt x="912983" y="212352"/>
                  <a:pt x="941398" y="231382"/>
                  <a:pt x="961293" y="257908"/>
                </a:cubicBezTo>
                <a:cubicBezTo>
                  <a:pt x="992231" y="299158"/>
                  <a:pt x="1024937" y="351976"/>
                  <a:pt x="1066800" y="386862"/>
                </a:cubicBezTo>
                <a:cubicBezTo>
                  <a:pt x="1077624" y="395882"/>
                  <a:pt x="1089368" y="404007"/>
                  <a:pt x="1101970" y="410308"/>
                </a:cubicBezTo>
                <a:cubicBezTo>
                  <a:pt x="1113023" y="415834"/>
                  <a:pt x="1125416" y="418123"/>
                  <a:pt x="1137139" y="422031"/>
                </a:cubicBezTo>
                <a:cubicBezTo>
                  <a:pt x="1182146" y="413030"/>
                  <a:pt x="1204897" y="413826"/>
                  <a:pt x="1242646" y="386862"/>
                </a:cubicBezTo>
                <a:cubicBezTo>
                  <a:pt x="1284955" y="356641"/>
                  <a:pt x="1271019" y="352815"/>
                  <a:pt x="1301262" y="316523"/>
                </a:cubicBezTo>
                <a:cubicBezTo>
                  <a:pt x="1311876" y="303787"/>
                  <a:pt x="1326795" y="294845"/>
                  <a:pt x="1336431" y="281354"/>
                </a:cubicBezTo>
                <a:cubicBezTo>
                  <a:pt x="1346588" y="267134"/>
                  <a:pt x="1350183" y="249003"/>
                  <a:pt x="1359877" y="234462"/>
                </a:cubicBezTo>
                <a:cubicBezTo>
                  <a:pt x="1366008" y="225265"/>
                  <a:pt x="1376247" y="219506"/>
                  <a:pt x="1383323" y="211015"/>
                </a:cubicBezTo>
                <a:cubicBezTo>
                  <a:pt x="1395831" y="196005"/>
                  <a:pt x="1405777" y="178958"/>
                  <a:pt x="1418493" y="164123"/>
                </a:cubicBezTo>
                <a:cubicBezTo>
                  <a:pt x="1455750" y="120657"/>
                  <a:pt x="1454221" y="132397"/>
                  <a:pt x="1500554" y="93785"/>
                </a:cubicBezTo>
                <a:cubicBezTo>
                  <a:pt x="1509045" y="86709"/>
                  <a:pt x="1515369" y="77243"/>
                  <a:pt x="1524000" y="70338"/>
                </a:cubicBezTo>
                <a:cubicBezTo>
                  <a:pt x="1546639" y="52227"/>
                  <a:pt x="1580146" y="34553"/>
                  <a:pt x="1606062" y="23446"/>
                </a:cubicBezTo>
                <a:cubicBezTo>
                  <a:pt x="1629607" y="13355"/>
                  <a:pt x="1664328" y="5949"/>
                  <a:pt x="1688123" y="0"/>
                </a:cubicBezTo>
                <a:cubicBezTo>
                  <a:pt x="1742831" y="3908"/>
                  <a:pt x="1798705" y="-175"/>
                  <a:pt x="1852246" y="11723"/>
                </a:cubicBezTo>
                <a:cubicBezTo>
                  <a:pt x="1889872" y="20084"/>
                  <a:pt x="1912314" y="69792"/>
                  <a:pt x="1934308" y="93785"/>
                </a:cubicBezTo>
                <a:cubicBezTo>
                  <a:pt x="1964182" y="126375"/>
                  <a:pt x="1993196" y="160426"/>
                  <a:pt x="2028093" y="187569"/>
                </a:cubicBezTo>
                <a:cubicBezTo>
                  <a:pt x="2063262" y="214923"/>
                  <a:pt x="2096528" y="244917"/>
                  <a:pt x="2133600" y="269631"/>
                </a:cubicBezTo>
                <a:cubicBezTo>
                  <a:pt x="2145323" y="277446"/>
                  <a:pt x="2157305" y="284888"/>
                  <a:pt x="2168770" y="293077"/>
                </a:cubicBezTo>
                <a:cubicBezTo>
                  <a:pt x="2174775" y="297366"/>
                  <a:pt x="2237017" y="345772"/>
                  <a:pt x="2250831" y="351692"/>
                </a:cubicBezTo>
                <a:cubicBezTo>
                  <a:pt x="2265640" y="358039"/>
                  <a:pt x="2282092" y="359507"/>
                  <a:pt x="2297723" y="363415"/>
                </a:cubicBezTo>
                <a:cubicBezTo>
                  <a:pt x="2340708" y="359507"/>
                  <a:pt x="2383949" y="357796"/>
                  <a:pt x="2426677" y="351692"/>
                </a:cubicBezTo>
                <a:cubicBezTo>
                  <a:pt x="2470048" y="345496"/>
                  <a:pt x="2455150" y="340637"/>
                  <a:pt x="2485293" y="316523"/>
                </a:cubicBezTo>
                <a:cubicBezTo>
                  <a:pt x="2496295" y="307722"/>
                  <a:pt x="2510499" y="303040"/>
                  <a:pt x="2520462" y="293077"/>
                </a:cubicBezTo>
                <a:cubicBezTo>
                  <a:pt x="2534278" y="279261"/>
                  <a:pt x="2543123" y="261195"/>
                  <a:pt x="2555631" y="246185"/>
                </a:cubicBezTo>
                <a:cubicBezTo>
                  <a:pt x="2562707" y="237694"/>
                  <a:pt x="2572445" y="231580"/>
                  <a:pt x="2579077" y="222738"/>
                </a:cubicBezTo>
                <a:cubicBezTo>
                  <a:pt x="2595984" y="200195"/>
                  <a:pt x="2610339" y="175846"/>
                  <a:pt x="2625970" y="152400"/>
                </a:cubicBezTo>
                <a:cubicBezTo>
                  <a:pt x="2633785" y="140677"/>
                  <a:pt x="2637693" y="125046"/>
                  <a:pt x="2649416" y="117231"/>
                </a:cubicBezTo>
                <a:cubicBezTo>
                  <a:pt x="2661139" y="109416"/>
                  <a:pt x="2673583" y="102587"/>
                  <a:pt x="2684585" y="93785"/>
                </a:cubicBezTo>
                <a:cubicBezTo>
                  <a:pt x="2709138" y="74142"/>
                  <a:pt x="2710122" y="58920"/>
                  <a:pt x="2743200" y="46892"/>
                </a:cubicBezTo>
                <a:cubicBezTo>
                  <a:pt x="2773484" y="35880"/>
                  <a:pt x="2806415" y="33636"/>
                  <a:pt x="2836985" y="23446"/>
                </a:cubicBezTo>
                <a:lnTo>
                  <a:pt x="2872154" y="11723"/>
                </a:lnTo>
                <a:cubicBezTo>
                  <a:pt x="2946400" y="15631"/>
                  <a:pt x="3021226" y="13401"/>
                  <a:pt x="3094893" y="23446"/>
                </a:cubicBezTo>
                <a:cubicBezTo>
                  <a:pt x="3108853" y="25350"/>
                  <a:pt x="3119637" y="37414"/>
                  <a:pt x="3130062" y="46892"/>
                </a:cubicBezTo>
                <a:cubicBezTo>
                  <a:pt x="3162775" y="76631"/>
                  <a:pt x="3192584" y="109415"/>
                  <a:pt x="3223846" y="140677"/>
                </a:cubicBezTo>
                <a:cubicBezTo>
                  <a:pt x="3235569" y="152400"/>
                  <a:pt x="3249820" y="162051"/>
                  <a:pt x="3259016" y="175846"/>
                </a:cubicBezTo>
                <a:cubicBezTo>
                  <a:pt x="3266831" y="187569"/>
                  <a:pt x="3273442" y="200191"/>
                  <a:pt x="3282462" y="211015"/>
                </a:cubicBezTo>
                <a:cubicBezTo>
                  <a:pt x="3293076" y="223751"/>
                  <a:pt x="3307017" y="233449"/>
                  <a:pt x="3317631" y="246185"/>
                </a:cubicBezTo>
                <a:cubicBezTo>
                  <a:pt x="3326651" y="257009"/>
                  <a:pt x="3332057" y="270530"/>
                  <a:pt x="3341077" y="281354"/>
                </a:cubicBezTo>
                <a:cubicBezTo>
                  <a:pt x="3351691" y="294090"/>
                  <a:pt x="3365632" y="303787"/>
                  <a:pt x="3376246" y="316523"/>
                </a:cubicBezTo>
                <a:cubicBezTo>
                  <a:pt x="3385266" y="327347"/>
                  <a:pt x="3390268" y="341219"/>
                  <a:pt x="3399693" y="351692"/>
                </a:cubicBezTo>
                <a:cubicBezTo>
                  <a:pt x="3425571" y="380446"/>
                  <a:pt x="3481754" y="433754"/>
                  <a:pt x="3481754" y="433754"/>
                </a:cubicBezTo>
                <a:cubicBezTo>
                  <a:pt x="3532494" y="428116"/>
                  <a:pt x="3594554" y="424305"/>
                  <a:pt x="3645877" y="410308"/>
                </a:cubicBezTo>
                <a:cubicBezTo>
                  <a:pt x="3669721" y="403805"/>
                  <a:pt x="3694111" y="397915"/>
                  <a:pt x="3716216" y="386862"/>
                </a:cubicBezTo>
                <a:cubicBezTo>
                  <a:pt x="3774160" y="357889"/>
                  <a:pt x="3746529" y="368941"/>
                  <a:pt x="3798277" y="351692"/>
                </a:cubicBezTo>
                <a:cubicBezTo>
                  <a:pt x="3844860" y="316756"/>
                  <a:pt x="3914170" y="262261"/>
                  <a:pt x="3962400" y="246185"/>
                </a:cubicBezTo>
                <a:lnTo>
                  <a:pt x="3997570" y="234462"/>
                </a:lnTo>
                <a:cubicBezTo>
                  <a:pt x="4117436" y="154548"/>
                  <a:pt x="3919307" y="283150"/>
                  <a:pt x="4091354" y="187569"/>
                </a:cubicBezTo>
                <a:cubicBezTo>
                  <a:pt x="4108434" y="178080"/>
                  <a:pt x="4121677" y="162755"/>
                  <a:pt x="4138246" y="152400"/>
                </a:cubicBezTo>
                <a:cubicBezTo>
                  <a:pt x="4153066" y="143138"/>
                  <a:pt x="4170153" y="137945"/>
                  <a:pt x="4185139" y="128954"/>
                </a:cubicBezTo>
                <a:cubicBezTo>
                  <a:pt x="4209302" y="114456"/>
                  <a:pt x="4232031" y="97693"/>
                  <a:pt x="4255477" y="82062"/>
                </a:cubicBezTo>
                <a:cubicBezTo>
                  <a:pt x="4267200" y="74246"/>
                  <a:pt x="4276977" y="62032"/>
                  <a:pt x="4290646" y="58615"/>
                </a:cubicBezTo>
                <a:lnTo>
                  <a:pt x="4337539" y="46892"/>
                </a:lnTo>
                <a:cubicBezTo>
                  <a:pt x="4376616" y="50800"/>
                  <a:pt x="4417235" y="47066"/>
                  <a:pt x="4454770" y="58615"/>
                </a:cubicBezTo>
                <a:cubicBezTo>
                  <a:pt x="4471701" y="63825"/>
                  <a:pt x="4517766" y="132112"/>
                  <a:pt x="4525108" y="140677"/>
                </a:cubicBezTo>
                <a:cubicBezTo>
                  <a:pt x="4535897" y="153265"/>
                  <a:pt x="4549488" y="163258"/>
                  <a:pt x="4560277" y="175846"/>
                </a:cubicBezTo>
                <a:cubicBezTo>
                  <a:pt x="4572992" y="190681"/>
                  <a:pt x="4582465" y="208135"/>
                  <a:pt x="4595446" y="222738"/>
                </a:cubicBezTo>
                <a:cubicBezTo>
                  <a:pt x="4613804" y="243390"/>
                  <a:pt x="4638735" y="258363"/>
                  <a:pt x="4654062" y="281354"/>
                </a:cubicBezTo>
                <a:cubicBezTo>
                  <a:pt x="4684363" y="326805"/>
                  <a:pt x="4664142" y="312068"/>
                  <a:pt x="4712677" y="328246"/>
                </a:cubicBezTo>
                <a:cubicBezTo>
                  <a:pt x="4748550" y="319278"/>
                  <a:pt x="4767753" y="320063"/>
                  <a:pt x="4794739" y="293077"/>
                </a:cubicBezTo>
                <a:cubicBezTo>
                  <a:pt x="4804702" y="283114"/>
                  <a:pt x="4808222" y="267871"/>
                  <a:pt x="4818185" y="257908"/>
                </a:cubicBezTo>
                <a:cubicBezTo>
                  <a:pt x="4828148" y="247945"/>
                  <a:pt x="4842824" y="243822"/>
                  <a:pt x="4853354" y="234462"/>
                </a:cubicBezTo>
                <a:cubicBezTo>
                  <a:pt x="4878137" y="212433"/>
                  <a:pt x="4903798" y="190649"/>
                  <a:pt x="4923693" y="164123"/>
                </a:cubicBezTo>
                <a:cubicBezTo>
                  <a:pt x="4935416" y="148492"/>
                  <a:pt x="4945046" y="131047"/>
                  <a:pt x="4958862" y="117231"/>
                </a:cubicBezTo>
                <a:cubicBezTo>
                  <a:pt x="4968825" y="107268"/>
                  <a:pt x="4983029" y="102587"/>
                  <a:pt x="4994031" y="93785"/>
                </a:cubicBezTo>
                <a:cubicBezTo>
                  <a:pt x="5002662" y="86880"/>
                  <a:pt x="5007591" y="75281"/>
                  <a:pt x="5017477" y="70338"/>
                </a:cubicBezTo>
                <a:cubicBezTo>
                  <a:pt x="5031888" y="63132"/>
                  <a:pt x="5048878" y="63041"/>
                  <a:pt x="5064370" y="58615"/>
                </a:cubicBezTo>
                <a:cubicBezTo>
                  <a:pt x="5182107" y="24976"/>
                  <a:pt x="4999824" y="71821"/>
                  <a:pt x="5146431" y="35169"/>
                </a:cubicBezTo>
                <a:cubicBezTo>
                  <a:pt x="5208954" y="39077"/>
                  <a:pt x="5272048" y="37599"/>
                  <a:pt x="5334000" y="46892"/>
                </a:cubicBezTo>
                <a:cubicBezTo>
                  <a:pt x="5351283" y="49484"/>
                  <a:pt x="5365720" y="61667"/>
                  <a:pt x="5380893" y="70338"/>
                </a:cubicBezTo>
                <a:cubicBezTo>
                  <a:pt x="5436455" y="102088"/>
                  <a:pt x="5398335" y="84874"/>
                  <a:pt x="5451231" y="128954"/>
                </a:cubicBezTo>
                <a:cubicBezTo>
                  <a:pt x="5462055" y="137974"/>
                  <a:pt x="5475576" y="143380"/>
                  <a:pt x="5486400" y="152400"/>
                </a:cubicBezTo>
                <a:cubicBezTo>
                  <a:pt x="5499136" y="163014"/>
                  <a:pt x="5510956" y="174833"/>
                  <a:pt x="5521570" y="187569"/>
                </a:cubicBezTo>
                <a:cubicBezTo>
                  <a:pt x="5547204" y="218329"/>
                  <a:pt x="5538147" y="223448"/>
                  <a:pt x="5568462" y="246185"/>
                </a:cubicBezTo>
                <a:cubicBezTo>
                  <a:pt x="5591005" y="263092"/>
                  <a:pt x="5638800" y="293077"/>
                  <a:pt x="5638800" y="293077"/>
                </a:cubicBezTo>
                <a:lnTo>
                  <a:pt x="5744308" y="2813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7878" y="4350914"/>
                <a:ext cx="806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78" y="4350914"/>
                <a:ext cx="80605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504" r="-225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62135" y="4373438"/>
                <a:ext cx="813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35" y="4373438"/>
                <a:ext cx="81317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256" r="-225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06895" y="2865496"/>
                <a:ext cx="813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895" y="2865496"/>
                <a:ext cx="81317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56" r="-225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94259" y="5963558"/>
                <a:ext cx="813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59" y="5963558"/>
                <a:ext cx="81317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256" r="-225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4032" y="2193711"/>
                <a:ext cx="4072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32" y="2193711"/>
                <a:ext cx="407207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246" t="-10526" r="-44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14111" y="2665107"/>
            <a:ext cx="5960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Prior work:</a:t>
            </a:r>
          </a:p>
          <a:p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Two-round MPC in the CRS model </a:t>
            </a:r>
            <a:r>
              <a:rPr lang="en-US" sz="2400" dirty="0" smtClean="0"/>
              <a:t>from</a:t>
            </a:r>
            <a:r>
              <a:rPr lang="en-US" sz="2400" dirty="0" smtClean="0"/>
              <a:t> “structured” assumptions </a:t>
            </a:r>
            <a:r>
              <a:rPr lang="mr-IN" sz="2400" dirty="0" smtClean="0"/>
              <a:t>…</a:t>
            </a:r>
            <a:r>
              <a:rPr lang="en-US" sz="2400" dirty="0" smtClean="0"/>
              <a:t>, [</a:t>
            </a:r>
            <a:r>
              <a:rPr lang="en-US" sz="2400" dirty="0" smtClean="0"/>
              <a:t>Garg, Srinivasan 18], [</a:t>
            </a:r>
            <a:r>
              <a:rPr lang="en-US" sz="2400" dirty="0" err="1" smtClean="0"/>
              <a:t>Benhamouda</a:t>
            </a:r>
            <a:r>
              <a:rPr lang="en-US" sz="2400" dirty="0" smtClean="0"/>
              <a:t>, Lin 18]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Multi-round MPC without </a:t>
            </a:r>
            <a:r>
              <a:rPr lang="en-US" sz="2400" dirty="0" smtClean="0"/>
              <a:t>“structured” assumptions </a:t>
            </a:r>
            <a:r>
              <a:rPr lang="mr-IN" sz="2400" dirty="0" smtClean="0"/>
              <a:t>…</a:t>
            </a:r>
            <a:r>
              <a:rPr lang="en-US" sz="2400" dirty="0" smtClean="0"/>
              <a:t>, [</a:t>
            </a:r>
            <a:r>
              <a:rPr lang="en-US" sz="2400" dirty="0" err="1" smtClean="0"/>
              <a:t>Grilo</a:t>
            </a:r>
            <a:r>
              <a:rPr lang="en-US" sz="2400" dirty="0" smtClean="0"/>
              <a:t>, Lin, Song, </a:t>
            </a:r>
            <a:r>
              <a:rPr lang="en-US" sz="2400" dirty="0" err="1" smtClean="0"/>
              <a:t>Vaikuntanathan</a:t>
            </a:r>
            <a:r>
              <a:rPr lang="en-US" sz="2400" dirty="0" smtClean="0"/>
              <a:t> 21], [</a:t>
            </a:r>
            <a:r>
              <a:rPr lang="en-US" sz="2400" b="1" dirty="0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Coladangelo</a:t>
            </a:r>
            <a:r>
              <a:rPr lang="en-US" sz="2400" dirty="0" smtClean="0"/>
              <a:t>, </a:t>
            </a:r>
            <a:r>
              <a:rPr lang="en-US" sz="2400" dirty="0" err="1" smtClean="0"/>
              <a:t>Khurana</a:t>
            </a:r>
            <a:r>
              <a:rPr lang="en-US" sz="2400" dirty="0" smtClean="0"/>
              <a:t>, Ma 21]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57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/>
      <p:bldP spid="25" grpId="0"/>
      <p:bldP spid="26" grpId="0"/>
      <p:bldP spid="2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647" y="403202"/>
            <a:ext cx="5225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The One-Message OT </a:t>
            </a:r>
            <a:r>
              <a:rPr lang="en-US" sz="3200" dirty="0" smtClean="0"/>
              <a:t>Protocol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01263" y="3366344"/>
            <a:ext cx="924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Generate: use shared EPR pairs to generate insecure correlations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Delete: run a deletion protocol to obtain weakly secure correlations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Combine: obtain one strongly secure correlation from many weakly secure correlations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01263" y="1828613"/>
            <a:ext cx="2228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Via OT correlations:</a:t>
            </a:r>
            <a:endParaRPr lang="en-US" sz="2000" dirty="0"/>
          </a:p>
        </p:txBody>
      </p:sp>
      <p:pic>
        <p:nvPicPr>
          <p:cNvPr id="7" name="Picture 8" descr="omen Icon 3798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82" y="1338850"/>
            <a:ext cx="910533" cy="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 Icon 3267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90" y="1088868"/>
            <a:ext cx="1410499" cy="1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981" y="2249383"/>
                <a:ext cx="758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81" y="2249383"/>
                <a:ext cx="758734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986" y="2226489"/>
                <a:ext cx="703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86" y="2226489"/>
                <a:ext cx="70307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486401" y="2161030"/>
            <a:ext cx="14184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71361" y="1674726"/>
                <a:ext cx="1961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61" y="1674726"/>
                <a:ext cx="196162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2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2009</Words>
  <Application>Microsoft Macintosh PowerPoint</Application>
  <PresentationFormat>Widescreen</PresentationFormat>
  <Paragraphs>274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Braggadocio</vt:lpstr>
      <vt:lpstr>Calibri</vt:lpstr>
      <vt:lpstr>Calibri Light</vt:lpstr>
      <vt:lpstr>Cambria Math</vt:lpstr>
      <vt:lpstr>Mangal</vt:lpstr>
      <vt:lpstr>Arial</vt:lpstr>
      <vt:lpstr>Office Theme</vt:lpstr>
      <vt:lpstr>Secure Computation with Shared EPR Pairs (Or: How to Teleport in Zero-Knowledge)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Computation with Shared EPR Pairs (Or: How to Teleport in Zero-Knowledge)</dc:title>
  <dc:creator>Microsoft Office User</dc:creator>
  <cp:lastModifiedBy>Microsoft Office User</cp:lastModifiedBy>
  <cp:revision>111</cp:revision>
  <dcterms:created xsi:type="dcterms:W3CDTF">2023-08-10T17:47:01Z</dcterms:created>
  <dcterms:modified xsi:type="dcterms:W3CDTF">2023-08-17T21:51:03Z</dcterms:modified>
</cp:coreProperties>
</file>