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636" r:id="rId3"/>
    <p:sldId id="644" r:id="rId4"/>
    <p:sldId id="639" r:id="rId5"/>
    <p:sldId id="637" r:id="rId6"/>
    <p:sldId id="667" r:id="rId7"/>
    <p:sldId id="642" r:id="rId8"/>
    <p:sldId id="643" r:id="rId9"/>
    <p:sldId id="645" r:id="rId10"/>
    <p:sldId id="647" r:id="rId11"/>
    <p:sldId id="649" r:id="rId12"/>
    <p:sldId id="648" r:id="rId13"/>
    <p:sldId id="651" r:id="rId14"/>
    <p:sldId id="646" r:id="rId15"/>
    <p:sldId id="650" r:id="rId16"/>
    <p:sldId id="652" r:id="rId17"/>
    <p:sldId id="655" r:id="rId18"/>
    <p:sldId id="653" r:id="rId19"/>
    <p:sldId id="656" r:id="rId20"/>
    <p:sldId id="658" r:id="rId21"/>
    <p:sldId id="659" r:id="rId22"/>
    <p:sldId id="666" r:id="rId23"/>
    <p:sldId id="660" r:id="rId24"/>
    <p:sldId id="654" r:id="rId25"/>
    <p:sldId id="665" r:id="rId26"/>
    <p:sldId id="661" r:id="rId27"/>
    <p:sldId id="541" r:id="rId28"/>
    <p:sldId id="664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85B0912-FB81-8FD2-44D4-757D47508651}" name="Weidong Cui" initials="WC" userId="S::wdcui@microsoft.com::c2abf49c-89d0-4864-9fa5-414c3f97aeae" providerId="AD"/>
  <p188:author id="{24F6D340-CF90-D764-2EDC-1E5994AE0EC4}" name="Srinath Setty" initials="SS" userId="S::srinath@microsoft.com::120a910c-04fd-4d0b-bb6b-cd54b9919396" providerId="AD"/>
  <p188:author id="{C9FF3BB9-F971-5A8C-8712-4A107DF52798}" name="Sebastian Angel" initials="SA" userId="S::sangel@microsoft.com::16a88322-49be-4bcf-9761-e5b3ffa8fbf1" providerId="AD"/>
  <p188:author id="{3D4320EE-6549-B513-5D1F-265710B6B5C4}" name="Brandon Murdoch" initials="BM" userId="S::bmurdoch@microsoft.com::83737199-7e55-47f0-834d-b1ab2f4acb9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70C0"/>
    <a:srgbClr val="F2F0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AD2DD61-ACC1-45B0-ADE6-0F57FA2F688F}" v="131" dt="2023-08-18T03:40:38.51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2" autoAdjust="0"/>
    <p:restoredTop sz="69590" autoAdjust="0"/>
  </p:normalViewPr>
  <p:slideViewPr>
    <p:cSldViewPr snapToGrid="0">
      <p:cViewPr>
        <p:scale>
          <a:sx n="70" d="100"/>
          <a:sy n="70" d="100"/>
        </p:scale>
        <p:origin x="30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37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rinath Setty" userId="120a910c-04fd-4d0b-bb6b-cd54b9919396" providerId="ADAL" clId="{BAD2DD61-ACC1-45B0-ADE6-0F57FA2F688F}"/>
    <pc:docChg chg="undo custSel modSld">
      <pc:chgData name="Srinath Setty" userId="120a910c-04fd-4d0b-bb6b-cd54b9919396" providerId="ADAL" clId="{BAD2DD61-ACC1-45B0-ADE6-0F57FA2F688F}" dt="2023-08-18T03:43:23.546" v="387" actId="14100"/>
      <pc:docMkLst>
        <pc:docMk/>
      </pc:docMkLst>
      <pc:sldChg chg="modSp mod modAnim">
        <pc:chgData name="Srinath Setty" userId="120a910c-04fd-4d0b-bb6b-cd54b9919396" providerId="ADAL" clId="{BAD2DD61-ACC1-45B0-ADE6-0F57FA2F688F}" dt="2023-08-18T03:38:43.381" v="124" actId="20577"/>
        <pc:sldMkLst>
          <pc:docMk/>
          <pc:sldMk cId="3603283588" sldId="650"/>
        </pc:sldMkLst>
        <pc:spChg chg="mod">
          <ac:chgData name="Srinath Setty" userId="120a910c-04fd-4d0b-bb6b-cd54b9919396" providerId="ADAL" clId="{BAD2DD61-ACC1-45B0-ADE6-0F57FA2F688F}" dt="2023-08-18T03:38:43.381" v="124" actId="20577"/>
          <ac:spMkLst>
            <pc:docMk/>
            <pc:sldMk cId="3603283588" sldId="650"/>
            <ac:spMk id="3" creationId="{FCBBBEB6-0BB8-BE96-6CFC-5F4E43F8146E}"/>
          </ac:spMkLst>
        </pc:spChg>
      </pc:sldChg>
      <pc:sldChg chg="modSp mod modAnim">
        <pc:chgData name="Srinath Setty" userId="120a910c-04fd-4d0b-bb6b-cd54b9919396" providerId="ADAL" clId="{BAD2DD61-ACC1-45B0-ADE6-0F57FA2F688F}" dt="2023-08-18T03:40:38.514" v="133" actId="255"/>
        <pc:sldMkLst>
          <pc:docMk/>
          <pc:sldMk cId="4071790477" sldId="660"/>
        </pc:sldMkLst>
        <pc:spChg chg="mod">
          <ac:chgData name="Srinath Setty" userId="120a910c-04fd-4d0b-bb6b-cd54b9919396" providerId="ADAL" clId="{BAD2DD61-ACC1-45B0-ADE6-0F57FA2F688F}" dt="2023-08-18T03:40:38.514" v="133" actId="255"/>
          <ac:spMkLst>
            <pc:docMk/>
            <pc:sldMk cId="4071790477" sldId="660"/>
            <ac:spMk id="3" creationId="{F87A36EF-448B-FBAE-BE34-5989351B8384}"/>
          </ac:spMkLst>
        </pc:spChg>
      </pc:sldChg>
      <pc:sldChg chg="modSp mod">
        <pc:chgData name="Srinath Setty" userId="120a910c-04fd-4d0b-bb6b-cd54b9919396" providerId="ADAL" clId="{BAD2DD61-ACC1-45B0-ADE6-0F57FA2F688F}" dt="2023-08-18T03:43:23.546" v="387" actId="14100"/>
        <pc:sldMkLst>
          <pc:docMk/>
          <pc:sldMk cId="1105390281" sldId="664"/>
        </pc:sldMkLst>
        <pc:spChg chg="mod">
          <ac:chgData name="Srinath Setty" userId="120a910c-04fd-4d0b-bb6b-cd54b9919396" providerId="ADAL" clId="{BAD2DD61-ACC1-45B0-ADE6-0F57FA2F688F}" dt="2023-08-18T03:43:03.352" v="358" actId="1076"/>
          <ac:spMkLst>
            <pc:docMk/>
            <pc:sldMk cId="1105390281" sldId="664"/>
            <ac:spMk id="2" creationId="{82C9A5EC-24EC-B9B7-C589-89EDB8F1B0F8}"/>
          </ac:spMkLst>
        </pc:spChg>
        <pc:spChg chg="mod">
          <ac:chgData name="Srinath Setty" userId="120a910c-04fd-4d0b-bb6b-cd54b9919396" providerId="ADAL" clId="{BAD2DD61-ACC1-45B0-ADE6-0F57FA2F688F}" dt="2023-08-18T03:43:23.546" v="387" actId="14100"/>
          <ac:spMkLst>
            <pc:docMk/>
            <pc:sldMk cId="1105390281" sldId="664"/>
            <ac:spMk id="3" creationId="{6CABEAEC-E245-B7A2-62DE-19417AE9843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882071-B984-499C-A2BF-6A895586688C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255BE6-B60B-458E-84E3-D64E0B0E3B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761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647D34-78C8-4251-B275-792102882A5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843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255BE6-B60B-458E-84E3-D64E0B0E3B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5939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255BE6-B60B-458E-84E3-D64E0B0E3B5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2538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must convince itself of the statement that is proven, let alone the verifier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i="0">
                    <a:latin typeface="Cambria Math" panose="02040503050406030204" pitchFamily="18" charset="0"/>
                  </a:rPr>
                  <a:t>𝑃</a:t>
                </a:r>
                <a:r>
                  <a:rPr lang="en-US" dirty="0"/>
                  <a:t> must convince itself of the statement that is proven, let alone the verifier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255BE6-B60B-458E-84E3-D64E0B0E3B5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307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255BE6-B60B-458E-84E3-D64E0B0E3B5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4467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255BE6-B60B-458E-84E3-D64E0B0E3B5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496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255BE6-B60B-458E-84E3-D64E0B0E3B5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760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C7147-F337-4ECF-AF07-BE2DF043BF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6A8D27-3555-4234-80E2-25617E19DD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6EC9AA-B772-493A-AF20-867139F62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6B720-603A-4FA9-925F-F230A020866A}" type="datetime1">
              <a:rPr lang="en-US" smtClean="0"/>
              <a:t>8/17/2023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EF6C7E-76CF-45B2-82D5-C1C3BBB45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E15126-2F56-420D-8B80-461BDF803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EB071-8AAD-4676-B2E5-4B354D6BA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906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6D537-90DC-4F40-A403-EF5AC8CD9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23F5DD-46EA-4603-80AB-A25CAC9569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EDAA03-11A6-4427-967B-FDDD85195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E9640-521B-4CB6-A000-BCF3A9B84386}" type="datetime1">
              <a:rPr lang="en-US" smtClean="0"/>
              <a:t>8/17/2023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4516AA-222F-4D4A-904B-79B7C3339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089890-9461-4CFD-BF74-FE8C9A204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EB071-8AAD-4676-B2E5-4B354D6BA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592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522EE4-7CB9-46FE-9225-90873E592F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D3DD02-CCF8-4CB6-9579-B57341BA8E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33095F-033F-4871-962F-421043A10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406FE-7041-4AF1-8E9F-63B12E9DE0D8}" type="datetime1">
              <a:rPr lang="en-US" smtClean="0"/>
              <a:t>8/17/2023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2E336F-1F1F-4DA6-99E2-AB9ADFB3E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EC1E7D-75E5-4642-A3F2-B7C99E3AA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EB071-8AAD-4676-B2E5-4B354D6BA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068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F3FCFB-C847-4A06-9616-10C17B0C1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76850A-3A6A-4452-9999-E9DCA9796E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B575A6-18C2-43EF-9AE0-66C65AEA2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9C633-2C7F-4CA4-B76C-446B80B64210}" type="datetime1">
              <a:rPr lang="en-US" smtClean="0"/>
              <a:t>8/17/2023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506327-C178-4A4D-9BC7-184CAE850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A3764A-5395-4388-BB44-56B635DD7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EB071-8AAD-4676-B2E5-4B354D6BA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424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AB792-3775-492F-BE4B-4279B7B2E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33BEBF-1036-4347-B0B4-01D031E98C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E1F732-2143-4417-8885-F1F3404B1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2011C-A247-4583-88B2-D76004058974}" type="datetime1">
              <a:rPr lang="en-US" smtClean="0"/>
              <a:t>8/17/2023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A95BCC-76D8-4A4A-B8C6-DB03A41AE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1A9435-E2BC-4691-BF04-85346EDE3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EB071-8AAD-4676-B2E5-4B354D6BA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292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B8AC7-F5C1-4AFF-84F7-D815EECB8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9A883F-9BAE-4EBF-A796-027742F5FF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73AEA6-FD41-4296-930E-12C37A1FFC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4830E4-B511-458A-8B08-479A7FE6D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9A910-2548-45AD-B743-FC005BFF7FBC}" type="datetime1">
              <a:rPr lang="en-US" smtClean="0"/>
              <a:t>8/17/2023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690544-1965-4587-B56A-3EE118AFE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4D4E64-7630-4CB3-9332-D9545F1F6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EB071-8AAD-4676-B2E5-4B354D6BA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34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E3661-103E-4DBA-96A4-EC4B0EB47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BF55E5-21A2-401A-AD24-6EAC917309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A622EC-3BE8-4088-B326-5A5C4DA573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D306D6-922D-4444-9139-013DCE2818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63C999-5FBF-4343-AC6F-EF9D283BF9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798E5C9-DC5F-49FF-AFF5-935B852F0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B09BD-8A25-4814-8D23-3E8EA7198560}" type="datetime1">
              <a:rPr lang="en-US" smtClean="0"/>
              <a:t>8/17/2023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A0FA96B-0A5E-4FE7-8190-2EB6B1586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205E04A-A351-4FE5-9B90-88DD0460D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EB071-8AAD-4676-B2E5-4B354D6BA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411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F5C2C-AF17-4FA9-A7CE-2494FF0C6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6E7322-5BB0-4AAA-A2CD-64661378B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1D195-331F-40B2-95D7-C5AED5A691E8}" type="datetime1">
              <a:rPr lang="en-US" smtClean="0"/>
              <a:t>8/17/2023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53FA60-CA2E-413E-8EC9-BB407F159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65EB42-72C7-4DBB-8FEE-066A55839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EB071-8AAD-4676-B2E5-4B354D6BA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539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7BEC636-EA0A-4EEC-8091-8598D57AD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9CAAF-DC4E-49A8-A927-1594EF2D340D}" type="datetime1">
              <a:rPr lang="en-US" smtClean="0"/>
              <a:t>8/17/2023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596E93-C072-4212-BEF9-089A8B892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B5FE6E-AF22-4114-AE01-6D12F6EEC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EB071-8AAD-4676-B2E5-4B354D6BA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468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A0EB9-79CA-4389-975A-33644D10B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B4F3B2-9C50-4EBD-B2A9-CAF3570AA9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322CB4-868E-4B8B-8867-E9A8A263AC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5F7FA2-9685-4509-9671-CCD1930D9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9D82A-1DDA-48C5-8CB0-8F50E3D92CBD}" type="datetime1">
              <a:rPr lang="en-US" smtClean="0"/>
              <a:t>8/17/2023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26CF1C-0B16-4E24-A9D6-D6A69D3D4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ED1B70-C331-444E-A855-826D4DCD6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EB071-8AAD-4676-B2E5-4B354D6BA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534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370F4-294D-4E70-A06E-C2F7279E2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5A49D56-258B-494C-92F1-74453A0784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3B8A2B-D2F0-4043-A2D3-3B43567A61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90694D-7989-4E3A-99C0-F4E01AAB7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DC009-BFF2-46AB-818B-74AF2CD80AF9}" type="datetime1">
              <a:rPr lang="en-US" smtClean="0"/>
              <a:t>8/17/2023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023F14-0E48-4F03-9713-8CBE1E083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BB41F9-31CA-4657-8789-CF20134CF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EB071-8AAD-4676-B2E5-4B354D6BA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098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0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8E103F-4564-4F3D-B4E3-A81851BCE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7A1FBC-2BEC-4432-AB5B-83E4E66F77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ABCAE8-2D2C-4997-A5C3-07F053B730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A2195-E84D-414F-AE36-3B945DA37271}" type="datetime1">
              <a:rPr lang="en-US" smtClean="0"/>
              <a:t>8/17/2023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7CA482-9A37-44E7-80D4-FDA65770F7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740334-7638-4A1F-9558-BB5B79361F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0EB071-8AAD-4676-B2E5-4B354D6BA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109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Relationship Id="rId14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11" Type="http://schemas.openxmlformats.org/officeDocument/2006/relationships/image" Target="../media/image57.png"/><Relationship Id="rId5" Type="http://schemas.openxmlformats.org/officeDocument/2006/relationships/image" Target="../media/image50.png"/><Relationship Id="rId10" Type="http://schemas.openxmlformats.org/officeDocument/2006/relationships/image" Target="../media/image56.png"/><Relationship Id="rId4" Type="http://schemas.openxmlformats.org/officeDocument/2006/relationships/image" Target="../media/image49.png"/><Relationship Id="rId9" Type="http://schemas.openxmlformats.org/officeDocument/2006/relationships/image" Target="../media/image5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65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image" Target="../media/image71.png"/><Relationship Id="rId3" Type="http://schemas.openxmlformats.org/officeDocument/2006/relationships/image" Target="../media/image76.png"/><Relationship Id="rId7" Type="http://schemas.openxmlformats.org/officeDocument/2006/relationships/image" Target="../media/image64.png"/><Relationship Id="rId12" Type="http://schemas.openxmlformats.org/officeDocument/2006/relationships/image" Target="../media/image7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11" Type="http://schemas.openxmlformats.org/officeDocument/2006/relationships/image" Target="../media/image69.png"/><Relationship Id="rId5" Type="http://schemas.openxmlformats.org/officeDocument/2006/relationships/image" Target="../media/image63.png"/><Relationship Id="rId10" Type="http://schemas.openxmlformats.org/officeDocument/2006/relationships/image" Target="../media/image68.png"/><Relationship Id="rId4" Type="http://schemas.openxmlformats.org/officeDocument/2006/relationships/image" Target="../media/image77.png"/><Relationship Id="rId9" Type="http://schemas.openxmlformats.org/officeDocument/2006/relationships/image" Target="../media/image67.png"/><Relationship Id="rId14" Type="http://schemas.openxmlformats.org/officeDocument/2006/relationships/image" Target="../media/image7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74.png"/><Relationship Id="rId7" Type="http://schemas.openxmlformats.org/officeDocument/2006/relationships/image" Target="../media/image81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11" Type="http://schemas.openxmlformats.org/officeDocument/2006/relationships/image" Target="../media/image85.png"/><Relationship Id="rId5" Type="http://schemas.openxmlformats.org/officeDocument/2006/relationships/image" Target="../media/image78.png"/><Relationship Id="rId10" Type="http://schemas.openxmlformats.org/officeDocument/2006/relationships/image" Target="../media/image84.png"/><Relationship Id="rId4" Type="http://schemas.openxmlformats.org/officeDocument/2006/relationships/image" Target="../media/image75.png"/><Relationship Id="rId9" Type="http://schemas.openxmlformats.org/officeDocument/2006/relationships/image" Target="../media/image8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conroi/Spartan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0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8.png"/><Relationship Id="rId5" Type="http://schemas.openxmlformats.org/officeDocument/2006/relationships/image" Target="../media/image10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9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52B84-E9E9-63E4-CB0B-6F278CE5C6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0312" y="338269"/>
            <a:ext cx="9351375" cy="2626157"/>
          </a:xfrm>
        </p:spPr>
        <p:txBody>
          <a:bodyPr>
            <a:noAutofit/>
          </a:bodyPr>
          <a:lstStyle/>
          <a:p>
            <a:r>
              <a:rPr lang="en-US" sz="5000" b="0" i="0" dirty="0" err="1">
                <a:solidFill>
                  <a:srgbClr val="242424"/>
                </a:solidFill>
                <a:effectLst/>
              </a:rPr>
              <a:t>Brakedown</a:t>
            </a:r>
            <a:r>
              <a:rPr lang="en-US" sz="5000" b="0" i="0" dirty="0">
                <a:solidFill>
                  <a:srgbClr val="242424"/>
                </a:solidFill>
                <a:effectLst/>
              </a:rPr>
              <a:t>: Linear-time and </a:t>
            </a:r>
            <a:br>
              <a:rPr lang="en-US" sz="5000" b="0" i="0" dirty="0">
                <a:solidFill>
                  <a:srgbClr val="242424"/>
                </a:solidFill>
                <a:effectLst/>
              </a:rPr>
            </a:br>
            <a:r>
              <a:rPr lang="en-US" sz="5000" b="0" i="0" dirty="0">
                <a:solidFill>
                  <a:srgbClr val="242424"/>
                </a:solidFill>
                <a:effectLst/>
              </a:rPr>
              <a:t>field-agnostic SNARKs for R1CS</a:t>
            </a:r>
            <a:endParaRPr lang="en-US" sz="5000" b="1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40B6271-CE05-9BD3-B1D1-93BE9BB920AE}"/>
              </a:ext>
            </a:extLst>
          </p:cNvPr>
          <p:cNvSpPr txBox="1">
            <a:spLocks/>
          </p:cNvSpPr>
          <p:nvPr/>
        </p:nvSpPr>
        <p:spPr>
          <a:xfrm>
            <a:off x="404642" y="3429000"/>
            <a:ext cx="11602064" cy="220242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0" dirty="0">
                <a:solidFill>
                  <a:srgbClr val="212529"/>
                </a:solidFill>
                <a:effectLst/>
                <a:latin typeface="+mn-lt"/>
              </a:rPr>
              <a:t>Alexander </a:t>
            </a:r>
            <a:r>
              <a:rPr lang="en-US" sz="3600" b="0" dirty="0" err="1">
                <a:solidFill>
                  <a:srgbClr val="212529"/>
                </a:solidFill>
                <a:effectLst/>
                <a:latin typeface="+mn-lt"/>
              </a:rPr>
              <a:t>Golovnev</a:t>
            </a:r>
            <a:r>
              <a:rPr lang="en-US" sz="3600" b="0" dirty="0">
                <a:solidFill>
                  <a:srgbClr val="212529"/>
                </a:solidFill>
                <a:effectLst/>
                <a:latin typeface="+mn-lt"/>
              </a:rPr>
              <a:t>,</a:t>
            </a:r>
            <a:r>
              <a:rPr lang="en-US" sz="3600" dirty="0">
                <a:latin typeface="+mn-lt"/>
              </a:rPr>
              <a:t>†</a:t>
            </a:r>
            <a:r>
              <a:rPr lang="en-US" sz="3600" b="0" dirty="0">
                <a:solidFill>
                  <a:srgbClr val="212529"/>
                </a:solidFill>
                <a:effectLst/>
                <a:latin typeface="+mn-lt"/>
              </a:rPr>
              <a:t> Jonathan Lee,</a:t>
            </a:r>
            <a:r>
              <a:rPr lang="en-US" sz="3600" baseline="30000" dirty="0">
                <a:latin typeface="+mn-lt"/>
              </a:rPr>
              <a:t>‡</a:t>
            </a:r>
            <a:r>
              <a:rPr lang="en-US" sz="3600" b="0" dirty="0">
                <a:solidFill>
                  <a:srgbClr val="212529"/>
                </a:solidFill>
                <a:effectLst/>
                <a:latin typeface="+mn-lt"/>
              </a:rPr>
              <a:t> </a:t>
            </a:r>
          </a:p>
          <a:p>
            <a:r>
              <a:rPr lang="en-US" sz="3600" b="0" dirty="0">
                <a:solidFill>
                  <a:srgbClr val="212529"/>
                </a:solidFill>
                <a:effectLst/>
                <a:latin typeface="+mn-lt"/>
              </a:rPr>
              <a:t>Srinath Setty,</a:t>
            </a:r>
            <a:r>
              <a:rPr lang="en-US" sz="3600" baseline="30000" dirty="0">
                <a:latin typeface="+mn-lt"/>
              </a:rPr>
              <a:t>⋆</a:t>
            </a:r>
            <a:r>
              <a:rPr lang="en-US" sz="3600" b="0" dirty="0">
                <a:solidFill>
                  <a:srgbClr val="212529"/>
                </a:solidFill>
                <a:effectLst/>
                <a:latin typeface="+mn-lt"/>
              </a:rPr>
              <a:t> Justin Thaler,</a:t>
            </a:r>
            <a:r>
              <a:rPr lang="en-US" sz="3600" dirty="0">
                <a:latin typeface="+mn-lt"/>
              </a:rPr>
              <a:t>†</a:t>
            </a:r>
            <a:r>
              <a:rPr lang="en-US" sz="3600" baseline="30000" dirty="0">
                <a:latin typeface="+mn-lt"/>
              </a:rPr>
              <a:t>⋄</a:t>
            </a:r>
            <a:r>
              <a:rPr lang="en-US" sz="3600" b="0" dirty="0">
                <a:solidFill>
                  <a:srgbClr val="212529"/>
                </a:solidFill>
                <a:effectLst/>
                <a:latin typeface="+mn-lt"/>
              </a:rPr>
              <a:t> and Riad S. Wahby</a:t>
            </a:r>
            <a:r>
              <a:rPr lang="el-GR" sz="3600" b="0" baseline="30000" dirty="0">
                <a:solidFill>
                  <a:srgbClr val="212529"/>
                </a:solidFill>
                <a:effectLst/>
                <a:latin typeface="+mn-lt"/>
              </a:rPr>
              <a:t>λ</a:t>
            </a:r>
            <a:endParaRPr lang="en-US" sz="3600" b="0" baseline="30000" dirty="0">
              <a:solidFill>
                <a:srgbClr val="212529"/>
              </a:solidFill>
              <a:effectLst/>
              <a:latin typeface="+mn-lt"/>
            </a:endParaRPr>
          </a:p>
          <a:p>
            <a:endParaRPr lang="en-US" sz="3600" b="0" baseline="30000" dirty="0">
              <a:solidFill>
                <a:srgbClr val="212529"/>
              </a:solidFill>
              <a:effectLst/>
              <a:latin typeface="+mn-lt"/>
            </a:endParaRPr>
          </a:p>
          <a:p>
            <a:br>
              <a:rPr lang="en-US" sz="1050" dirty="0"/>
            </a:br>
            <a:r>
              <a:rPr lang="en-US" sz="3000" baseline="30000" dirty="0"/>
              <a:t>⋆</a:t>
            </a:r>
            <a:r>
              <a:rPr lang="en-US" sz="3000" dirty="0">
                <a:latin typeface="+mn-lt"/>
              </a:rPr>
              <a:t>Microsoft Research   </a:t>
            </a:r>
            <a:r>
              <a:rPr lang="en-US" sz="3000" dirty="0"/>
              <a:t>†</a:t>
            </a:r>
            <a:r>
              <a:rPr lang="en-US" sz="3000" dirty="0">
                <a:latin typeface="+mn-lt"/>
              </a:rPr>
              <a:t>Georgetown    </a:t>
            </a:r>
            <a:r>
              <a:rPr lang="en-US" sz="3000" baseline="30000" dirty="0"/>
              <a:t>‡</a:t>
            </a:r>
            <a:r>
              <a:rPr lang="en-US" sz="3000" dirty="0" err="1">
                <a:latin typeface="+mn-lt"/>
              </a:rPr>
              <a:t>Nanotronics</a:t>
            </a:r>
            <a:r>
              <a:rPr lang="en-US" sz="3000" dirty="0">
                <a:latin typeface="+mn-lt"/>
              </a:rPr>
              <a:t>    </a:t>
            </a:r>
            <a:r>
              <a:rPr lang="en-US" sz="3000" baseline="30000" dirty="0"/>
              <a:t>⋄</a:t>
            </a:r>
            <a:r>
              <a:rPr lang="en-US" sz="3000" dirty="0">
                <a:latin typeface="+mn-lt"/>
              </a:rPr>
              <a:t>A16Z      </a:t>
            </a:r>
            <a:r>
              <a:rPr lang="el-GR" sz="3000" b="0" baseline="30000" dirty="0">
                <a:solidFill>
                  <a:srgbClr val="212529"/>
                </a:solidFill>
                <a:effectLst/>
                <a:latin typeface="+mn-lt"/>
              </a:rPr>
              <a:t>λ</a:t>
            </a:r>
            <a:r>
              <a:rPr lang="en-US" sz="3000" b="0" dirty="0">
                <a:solidFill>
                  <a:srgbClr val="212529"/>
                </a:solidFill>
                <a:effectLst/>
                <a:latin typeface="+mn-lt"/>
              </a:rPr>
              <a:t>CM</a:t>
            </a:r>
            <a:r>
              <a:rPr lang="en-US" sz="3000" dirty="0">
                <a:solidFill>
                  <a:srgbClr val="212529"/>
                </a:solidFill>
                <a:latin typeface="+mn-lt"/>
              </a:rPr>
              <a:t>U</a:t>
            </a:r>
            <a:r>
              <a:rPr lang="en-US" sz="3000" dirty="0"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522222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0E28A-0EC7-A415-A4F2-F1F8AF02E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099" y="181164"/>
            <a:ext cx="10515600" cy="827571"/>
          </a:xfrm>
        </p:spPr>
        <p:txBody>
          <a:bodyPr>
            <a:normAutofit/>
          </a:bodyPr>
          <a:lstStyle/>
          <a:p>
            <a:r>
              <a:rPr lang="en-US" sz="3200" dirty="0"/>
              <a:t>Polynomial commitment scheme (PCS)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A00EBE-FEA4-368E-6FF2-DAF85C18B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EB071-8AAD-4676-B2E5-4B354D6BA6F4}" type="slidenum">
              <a:rPr lang="en-US" smtClean="0"/>
              <a:t>10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709D329-E1B4-786E-4A8C-1691C7286EBD}"/>
                  </a:ext>
                </a:extLst>
              </p:cNvPr>
              <p:cNvSpPr/>
              <p:nvPr/>
            </p:nvSpPr>
            <p:spPr>
              <a:xfrm>
                <a:off x="412099" y="2445918"/>
                <a:ext cx="489036" cy="2512162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709D329-E1B4-786E-4A8C-1691C7286E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099" y="2445918"/>
                <a:ext cx="489036" cy="251216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26B783B-07A0-FBF8-4E99-A82106105010}"/>
                  </a:ext>
                </a:extLst>
              </p:cNvPr>
              <p:cNvSpPr/>
              <p:nvPr/>
            </p:nvSpPr>
            <p:spPr>
              <a:xfrm>
                <a:off x="3240146" y="2445918"/>
                <a:ext cx="489035" cy="2512162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26B783B-07A0-FBF8-4E99-A821061050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0146" y="2445918"/>
                <a:ext cx="489035" cy="251216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55AAE42-7D88-DD56-1ED6-A5740FAE4741}"/>
              </a:ext>
            </a:extLst>
          </p:cNvPr>
          <p:cNvCxnSpPr/>
          <p:nvPr/>
        </p:nvCxnSpPr>
        <p:spPr>
          <a:xfrm>
            <a:off x="901135" y="2744092"/>
            <a:ext cx="2339010" cy="238539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C227A9C-B128-B552-9F4D-2C9FDF9BCC0D}"/>
                  </a:ext>
                </a:extLst>
              </p:cNvPr>
              <p:cNvSpPr txBox="1"/>
              <p:nvPr/>
            </p:nvSpPr>
            <p:spPr>
              <a:xfrm rot="592030">
                <a:off x="1702892" y="2307895"/>
                <a:ext cx="73549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C227A9C-B128-B552-9F4D-2C9FDF9BCC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92030">
                <a:off x="1702892" y="2307895"/>
                <a:ext cx="735496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66E769D-8F7F-BBA5-AB75-A36E61FD8E64}"/>
              </a:ext>
            </a:extLst>
          </p:cNvPr>
          <p:cNvCxnSpPr>
            <a:cxnSpLocks/>
          </p:cNvCxnSpPr>
          <p:nvPr/>
        </p:nvCxnSpPr>
        <p:spPr>
          <a:xfrm flipH="1">
            <a:off x="977335" y="3331806"/>
            <a:ext cx="2196548" cy="27699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20C3173-AE9F-6AAB-185F-02C268CB84CE}"/>
                  </a:ext>
                </a:extLst>
              </p:cNvPr>
              <p:cNvSpPr txBox="1"/>
              <p:nvPr/>
            </p:nvSpPr>
            <p:spPr>
              <a:xfrm rot="21205588">
                <a:off x="1652906" y="2950522"/>
                <a:ext cx="73549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20C3173-AE9F-6AAB-185F-02C268CB84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1205588">
                <a:off x="1652906" y="2950522"/>
                <a:ext cx="735496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3A991AF-AE3D-821D-91A9-183C8CA277D2}"/>
              </a:ext>
            </a:extLst>
          </p:cNvPr>
          <p:cNvCxnSpPr/>
          <p:nvPr/>
        </p:nvCxnSpPr>
        <p:spPr>
          <a:xfrm>
            <a:off x="901135" y="4356564"/>
            <a:ext cx="2339010" cy="238539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E28940B-AE14-E167-6DE1-678629D4C4CB}"/>
                  </a:ext>
                </a:extLst>
              </p:cNvPr>
              <p:cNvSpPr txBox="1"/>
              <p:nvPr/>
            </p:nvSpPr>
            <p:spPr>
              <a:xfrm rot="592030">
                <a:off x="1702892" y="3920367"/>
                <a:ext cx="73549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E28940B-AE14-E167-6DE1-678629D4C4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92030">
                <a:off x="1702892" y="3920367"/>
                <a:ext cx="735496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C5166EF-0CCF-EC9C-8AB9-F39A492E7C3A}"/>
                  </a:ext>
                </a:extLst>
              </p:cNvPr>
              <p:cNvSpPr txBox="1"/>
              <p:nvPr/>
            </p:nvSpPr>
            <p:spPr>
              <a:xfrm>
                <a:off x="1269246" y="5070354"/>
                <a:ext cx="491987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→{0, 1}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C5166EF-0CCF-EC9C-8AB9-F39A492E7C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9246" y="5070354"/>
                <a:ext cx="4919870" cy="461665"/>
              </a:xfrm>
              <a:prstGeom prst="rect">
                <a:avLst/>
              </a:prstGeom>
              <a:blipFill>
                <a:blip r:embed="rId7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Speech Bubble: Rectangle 22">
                <a:extLst>
                  <a:ext uri="{FF2B5EF4-FFF2-40B4-BE49-F238E27FC236}">
                    <a16:creationId xmlns:a16="http://schemas.microsoft.com/office/drawing/2014/main" id="{0367B292-6036-2598-EE59-0076F1DEC0B8}"/>
                  </a:ext>
                </a:extLst>
              </p:cNvPr>
              <p:cNvSpPr/>
              <p:nvPr/>
            </p:nvSpPr>
            <p:spPr>
              <a:xfrm>
                <a:off x="656617" y="1531988"/>
                <a:ext cx="3038902" cy="660620"/>
              </a:xfrm>
              <a:prstGeom prst="wedgeRectCallout">
                <a:avLst>
                  <a:gd name="adj1" fmla="val -6501"/>
                  <a:gd name="adj2" fmla="val 91023"/>
                </a:avLst>
              </a:prstGeom>
              <a:noFill/>
              <a:ln w="12700"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binds itself to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by sending a commitment</a:t>
                </a:r>
              </a:p>
            </p:txBody>
          </p:sp>
        </mc:Choice>
        <mc:Fallback>
          <p:sp>
            <p:nvSpPr>
              <p:cNvPr id="23" name="Speech Bubble: Rectangle 22">
                <a:extLst>
                  <a:ext uri="{FF2B5EF4-FFF2-40B4-BE49-F238E27FC236}">
                    <a16:creationId xmlns:a16="http://schemas.microsoft.com/office/drawing/2014/main" id="{0367B292-6036-2598-EE59-0076F1DEC0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617" y="1531988"/>
                <a:ext cx="3038902" cy="660620"/>
              </a:xfrm>
              <a:prstGeom prst="wedgeRectCallout">
                <a:avLst>
                  <a:gd name="adj1" fmla="val -6501"/>
                  <a:gd name="adj2" fmla="val 91023"/>
                </a:avLst>
              </a:prstGeom>
              <a:blipFill>
                <a:blip r:embed="rId8"/>
                <a:stretch>
                  <a:fillRect l="-3000" t="-12739" r="-2800"/>
                </a:stretch>
              </a:blipFill>
              <a:ln w="12700">
                <a:solidFill>
                  <a:schemeClr val="tx1"/>
                </a:solidFill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Speech Bubble: Rectangle 23">
                <a:extLst>
                  <a:ext uri="{FF2B5EF4-FFF2-40B4-BE49-F238E27FC236}">
                    <a16:creationId xmlns:a16="http://schemas.microsoft.com/office/drawing/2014/main" id="{A9C901F9-163E-8C1C-5027-1440BE09F9B8}"/>
                  </a:ext>
                </a:extLst>
              </p:cNvPr>
              <p:cNvSpPr/>
              <p:nvPr/>
            </p:nvSpPr>
            <p:spPr>
              <a:xfrm>
                <a:off x="4006456" y="2014093"/>
                <a:ext cx="3038902" cy="1000219"/>
              </a:xfrm>
              <a:prstGeom prst="wedgeRectCallout">
                <a:avLst>
                  <a:gd name="adj1" fmla="val -110649"/>
                  <a:gd name="adj2" fmla="val 76063"/>
                </a:avLst>
              </a:prstGeom>
              <a:noFill/>
              <a:ln w="12700"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can ask for an evaluation of the committed polynomial</a:t>
                </a:r>
              </a:p>
            </p:txBody>
          </p:sp>
        </mc:Choice>
        <mc:Fallback>
          <p:sp>
            <p:nvSpPr>
              <p:cNvPr id="24" name="Speech Bubble: Rectangle 23">
                <a:extLst>
                  <a:ext uri="{FF2B5EF4-FFF2-40B4-BE49-F238E27FC236}">
                    <a16:creationId xmlns:a16="http://schemas.microsoft.com/office/drawing/2014/main" id="{A9C901F9-163E-8C1C-5027-1440BE09F9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6456" y="2014093"/>
                <a:ext cx="3038902" cy="1000219"/>
              </a:xfrm>
              <a:prstGeom prst="wedgeRectCallout">
                <a:avLst>
                  <a:gd name="adj1" fmla="val -110649"/>
                  <a:gd name="adj2" fmla="val 76063"/>
                </a:avLst>
              </a:prstGeom>
              <a:blipFill>
                <a:blip r:embed="rId9"/>
                <a:stretch>
                  <a:fillRect t="-10427" r="-986"/>
                </a:stretch>
              </a:blipFill>
              <a:ln w="12700">
                <a:solidFill>
                  <a:schemeClr val="tx1"/>
                </a:solidFill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Speech Bubble: Rectangle 26">
                <a:extLst>
                  <a:ext uri="{FF2B5EF4-FFF2-40B4-BE49-F238E27FC236}">
                    <a16:creationId xmlns:a16="http://schemas.microsoft.com/office/drawing/2014/main" id="{BEEF50FB-BB93-E046-3AA3-947D2C096618}"/>
                  </a:ext>
                </a:extLst>
              </p:cNvPr>
              <p:cNvSpPr/>
              <p:nvPr/>
            </p:nvSpPr>
            <p:spPr>
              <a:xfrm>
                <a:off x="3978519" y="4058174"/>
                <a:ext cx="3038902" cy="444563"/>
              </a:xfrm>
              <a:prstGeom prst="wedgeRectCallout">
                <a:avLst>
                  <a:gd name="adj1" fmla="val -42356"/>
                  <a:gd name="adj2" fmla="val 199813"/>
                </a:avLst>
              </a:prstGeom>
              <a:noFill/>
              <a:ln w="12700"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outputs a bit</a:t>
                </a:r>
              </a:p>
            </p:txBody>
          </p:sp>
        </mc:Choice>
        <mc:Fallback>
          <p:sp>
            <p:nvSpPr>
              <p:cNvPr id="27" name="Speech Bubble: Rectangle 26">
                <a:extLst>
                  <a:ext uri="{FF2B5EF4-FFF2-40B4-BE49-F238E27FC236}">
                    <a16:creationId xmlns:a16="http://schemas.microsoft.com/office/drawing/2014/main" id="{BEEF50FB-BB93-E046-3AA3-947D2C0966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8519" y="4058174"/>
                <a:ext cx="3038902" cy="444563"/>
              </a:xfrm>
              <a:prstGeom prst="wedgeRectCallout">
                <a:avLst>
                  <a:gd name="adj1" fmla="val -42356"/>
                  <a:gd name="adj2" fmla="val 199813"/>
                </a:avLst>
              </a:prstGeom>
              <a:blipFill>
                <a:blip r:embed="rId10"/>
                <a:stretch>
                  <a:fillRect t="-4301"/>
                </a:stretch>
              </a:blipFill>
              <a:ln w="12700">
                <a:solidFill>
                  <a:schemeClr val="tx1"/>
                </a:solidFill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id="{6AB4DFEB-A0A6-1EA0-47CC-65BE44B71775}"/>
              </a:ext>
            </a:extLst>
          </p:cNvPr>
          <p:cNvSpPr txBox="1"/>
          <p:nvPr/>
        </p:nvSpPr>
        <p:spPr>
          <a:xfrm>
            <a:off x="7500732" y="1985460"/>
            <a:ext cx="40342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Commitments are short and proofs are quick to verify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Notions of completeness, binding, extractability, etc.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8CEF682F-A59A-AF34-9CCA-4DFBC17C1BE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2099" y="1008735"/>
                <a:ext cx="5215658" cy="52322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400" dirty="0"/>
                  <a:t>Suppose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400" dirty="0"/>
                  <a:t> has a polynomial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8CEF682F-A59A-AF34-9CCA-4DFBC17C1B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099" y="1008735"/>
                <a:ext cx="5215658" cy="523220"/>
              </a:xfrm>
              <a:prstGeom prst="rect">
                <a:avLst/>
              </a:prstGeom>
              <a:blipFill>
                <a:blip r:embed="rId11"/>
                <a:stretch>
                  <a:fillRect l="-1871" t="-16279" b="-69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5452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0E28A-0EC7-A415-A4F2-F1F8AF02E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498" y="197083"/>
            <a:ext cx="11238771" cy="582922"/>
          </a:xfrm>
        </p:spPr>
        <p:txBody>
          <a:bodyPr>
            <a:normAutofit/>
          </a:bodyPr>
          <a:lstStyle/>
          <a:p>
            <a:r>
              <a:rPr lang="en-US" sz="3200" dirty="0"/>
              <a:t>Polynomial IOP + PCS for CSAT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A00EBE-FEA4-368E-6FF2-DAF85C18B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EB071-8AAD-4676-B2E5-4B354D6BA6F4}" type="slidenum">
              <a:rPr lang="en-US" smtClean="0"/>
              <a:t>11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709D329-E1B4-786E-4A8C-1691C7286EBD}"/>
                  </a:ext>
                </a:extLst>
              </p:cNvPr>
              <p:cNvSpPr/>
              <p:nvPr/>
            </p:nvSpPr>
            <p:spPr>
              <a:xfrm>
                <a:off x="746683" y="2540290"/>
                <a:ext cx="596676" cy="3154451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709D329-E1B4-786E-4A8C-1691C7286E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683" y="2540290"/>
                <a:ext cx="596676" cy="315445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26B783B-07A0-FBF8-4E99-A82106105010}"/>
                  </a:ext>
                </a:extLst>
              </p:cNvPr>
              <p:cNvSpPr/>
              <p:nvPr/>
            </p:nvSpPr>
            <p:spPr>
              <a:xfrm>
                <a:off x="3682370" y="2540291"/>
                <a:ext cx="596676" cy="315445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26B783B-07A0-FBF8-4E99-A821061050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370" y="2540291"/>
                <a:ext cx="596676" cy="31544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55AAE42-7D88-DD56-1ED6-A5740FAE4741}"/>
              </a:ext>
            </a:extLst>
          </p:cNvPr>
          <p:cNvCxnSpPr/>
          <p:nvPr/>
        </p:nvCxnSpPr>
        <p:spPr>
          <a:xfrm>
            <a:off x="1343359" y="2838465"/>
            <a:ext cx="2339010" cy="238539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C227A9C-B128-B552-9F4D-2C9FDF9BCC0D}"/>
                  </a:ext>
                </a:extLst>
              </p:cNvPr>
              <p:cNvSpPr txBox="1"/>
              <p:nvPr/>
            </p:nvSpPr>
            <p:spPr>
              <a:xfrm rot="592030">
                <a:off x="2145116" y="2402268"/>
                <a:ext cx="73549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C227A9C-B128-B552-9F4D-2C9FDF9BCC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92030">
                <a:off x="2145116" y="2402268"/>
                <a:ext cx="735496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66E769D-8F7F-BBA5-AB75-A36E61FD8E64}"/>
              </a:ext>
            </a:extLst>
          </p:cNvPr>
          <p:cNvCxnSpPr>
            <a:cxnSpLocks/>
          </p:cNvCxnSpPr>
          <p:nvPr/>
        </p:nvCxnSpPr>
        <p:spPr>
          <a:xfrm flipH="1">
            <a:off x="1419559" y="3246073"/>
            <a:ext cx="2196548" cy="165409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20C3173-AE9F-6AAB-185F-02C268CB84CE}"/>
                  </a:ext>
                </a:extLst>
              </p:cNvPr>
              <p:cNvSpPr txBox="1"/>
              <p:nvPr/>
            </p:nvSpPr>
            <p:spPr>
              <a:xfrm rot="21205588">
                <a:off x="2078853" y="2815394"/>
                <a:ext cx="73549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20C3173-AE9F-6AAB-185F-02C268CB84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1205588">
                <a:off x="2078853" y="2815394"/>
                <a:ext cx="735496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C5166EF-0CCF-EC9C-8AB9-F39A492E7C3A}"/>
                  </a:ext>
                </a:extLst>
              </p:cNvPr>
              <p:cNvSpPr txBox="1"/>
              <p:nvPr/>
            </p:nvSpPr>
            <p:spPr>
              <a:xfrm>
                <a:off x="1699627" y="5955002"/>
                <a:ext cx="607510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→{0, 1}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C5166EF-0CCF-EC9C-8AB9-F39A492E7C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9627" y="5955002"/>
                <a:ext cx="6075106" cy="461665"/>
              </a:xfrm>
              <a:prstGeom prst="rect">
                <a:avLst/>
              </a:prstGeom>
              <a:blipFill>
                <a:blip r:embed="rId6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Speech Bubble: Rectangle 22">
                <a:extLst>
                  <a:ext uri="{FF2B5EF4-FFF2-40B4-BE49-F238E27FC236}">
                    <a16:creationId xmlns:a16="http://schemas.microsoft.com/office/drawing/2014/main" id="{0367B292-6036-2598-EE59-0076F1DEC0B8}"/>
                  </a:ext>
                </a:extLst>
              </p:cNvPr>
              <p:cNvSpPr/>
              <p:nvPr/>
            </p:nvSpPr>
            <p:spPr>
              <a:xfrm>
                <a:off x="184791" y="1510309"/>
                <a:ext cx="3185730" cy="747459"/>
              </a:xfrm>
              <a:prstGeom prst="wedgeRectCallout">
                <a:avLst>
                  <a:gd name="adj1" fmla="val 17842"/>
                  <a:gd name="adj2" fmla="val 88603"/>
                </a:avLst>
              </a:prstGeom>
              <a:noFill/>
              <a:ln w="12700"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’s message in each round is a commitment</a:t>
                </a:r>
              </a:p>
            </p:txBody>
          </p:sp>
        </mc:Choice>
        <mc:Fallback>
          <p:sp>
            <p:nvSpPr>
              <p:cNvPr id="23" name="Speech Bubble: Rectangle 22">
                <a:extLst>
                  <a:ext uri="{FF2B5EF4-FFF2-40B4-BE49-F238E27FC236}">
                    <a16:creationId xmlns:a16="http://schemas.microsoft.com/office/drawing/2014/main" id="{0367B292-6036-2598-EE59-0076F1DEC0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791" y="1510309"/>
                <a:ext cx="3185730" cy="747459"/>
              </a:xfrm>
              <a:prstGeom prst="wedgeRectCallout">
                <a:avLst>
                  <a:gd name="adj1" fmla="val 17842"/>
                  <a:gd name="adj2" fmla="val 88603"/>
                </a:avLst>
              </a:prstGeom>
              <a:blipFill>
                <a:blip r:embed="rId7"/>
                <a:stretch>
                  <a:fillRect l="-952" t="-7558" r="-762"/>
                </a:stretch>
              </a:blipFill>
              <a:ln w="12700">
                <a:solidFill>
                  <a:schemeClr val="tx1"/>
                </a:solidFill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Speech Bubble: Rectangle 23">
                <a:extLst>
                  <a:ext uri="{FF2B5EF4-FFF2-40B4-BE49-F238E27FC236}">
                    <a16:creationId xmlns:a16="http://schemas.microsoft.com/office/drawing/2014/main" id="{A9C901F9-163E-8C1C-5027-1440BE09F9B8}"/>
                  </a:ext>
                </a:extLst>
              </p:cNvPr>
              <p:cNvSpPr/>
              <p:nvPr/>
            </p:nvSpPr>
            <p:spPr>
              <a:xfrm>
                <a:off x="4620315" y="1770327"/>
                <a:ext cx="2245893" cy="1006844"/>
              </a:xfrm>
              <a:prstGeom prst="wedgeRectCallout">
                <a:avLst>
                  <a:gd name="adj1" fmla="val -121186"/>
                  <a:gd name="adj2" fmla="val 130077"/>
                </a:avLst>
              </a:prstGeom>
              <a:noFill/>
              <a:ln w="12700"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provides an evaluation along with a proof</a:t>
                </a:r>
              </a:p>
            </p:txBody>
          </p:sp>
        </mc:Choice>
        <mc:Fallback>
          <p:sp>
            <p:nvSpPr>
              <p:cNvPr id="24" name="Speech Bubble: Rectangle 23">
                <a:extLst>
                  <a:ext uri="{FF2B5EF4-FFF2-40B4-BE49-F238E27FC236}">
                    <a16:creationId xmlns:a16="http://schemas.microsoft.com/office/drawing/2014/main" id="{A9C901F9-163E-8C1C-5027-1440BE09F9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0315" y="1770327"/>
                <a:ext cx="2245893" cy="1006844"/>
              </a:xfrm>
              <a:prstGeom prst="wedgeRectCallout">
                <a:avLst>
                  <a:gd name="adj1" fmla="val -121186"/>
                  <a:gd name="adj2" fmla="val 130077"/>
                </a:avLst>
              </a:prstGeom>
              <a:blipFill>
                <a:blip r:embed="rId8"/>
                <a:stretch>
                  <a:fillRect t="-7237" r="-3599"/>
                </a:stretch>
              </a:blipFill>
              <a:ln w="12700">
                <a:solidFill>
                  <a:schemeClr val="tx1"/>
                </a:solidFill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Content Placeholder 2">
                <a:extLst>
                  <a:ext uri="{FF2B5EF4-FFF2-40B4-BE49-F238E27FC236}">
                    <a16:creationId xmlns:a16="http://schemas.microsoft.com/office/drawing/2014/main" id="{43B65A20-0598-72ED-5A7B-EF3892E1C3D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0498" y="759972"/>
                <a:ext cx="11441530" cy="75009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/>
                  <a:t>Interactive argument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to convince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 that it knows a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∷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6" name="Content Placeholder 2">
                <a:extLst>
                  <a:ext uri="{FF2B5EF4-FFF2-40B4-BE49-F238E27FC236}">
                    <a16:creationId xmlns:a16="http://schemas.microsoft.com/office/drawing/2014/main" id="{43B65A20-0598-72ED-5A7B-EF3892E1C3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498" y="759972"/>
                <a:ext cx="11441530" cy="750094"/>
              </a:xfrm>
              <a:prstGeom prst="rect">
                <a:avLst/>
              </a:prstGeom>
              <a:blipFill>
                <a:blip r:embed="rId9"/>
                <a:stretch>
                  <a:fillRect l="-1119" t="-13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6167058C-15BB-8EF9-D174-5E700EDC3C79}"/>
              </a:ext>
            </a:extLst>
          </p:cNvPr>
          <p:cNvCxnSpPr>
            <a:cxnSpLocks/>
          </p:cNvCxnSpPr>
          <p:nvPr/>
        </p:nvCxnSpPr>
        <p:spPr>
          <a:xfrm>
            <a:off x="1379803" y="3562700"/>
            <a:ext cx="2236304" cy="321789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F838C95-BD86-1E75-9D40-54FB356C1EB8}"/>
                  </a:ext>
                </a:extLst>
              </p:cNvPr>
              <p:cNvSpPr txBox="1"/>
              <p:nvPr/>
            </p:nvSpPr>
            <p:spPr>
              <a:xfrm rot="459273">
                <a:off x="2078853" y="3233511"/>
                <a:ext cx="73549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F838C95-BD86-1E75-9D40-54FB356C1E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459273">
                <a:off x="2078853" y="3233511"/>
                <a:ext cx="735496" cy="523220"/>
              </a:xfrm>
              <a:prstGeom prst="rect">
                <a:avLst/>
              </a:prstGeom>
              <a:blipFill>
                <a:blip r:embed="rId10"/>
                <a:stretch>
                  <a:fillRect r="-15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FD6F3F0-5772-780A-3281-F3CD283A423A}"/>
              </a:ext>
            </a:extLst>
          </p:cNvPr>
          <p:cNvCxnSpPr/>
          <p:nvPr/>
        </p:nvCxnSpPr>
        <p:spPr>
          <a:xfrm>
            <a:off x="1350900" y="4486376"/>
            <a:ext cx="2339010" cy="238539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B5ADA05-EA1E-38A7-F731-68F99529F5E0}"/>
                  </a:ext>
                </a:extLst>
              </p:cNvPr>
              <p:cNvSpPr txBox="1"/>
              <p:nvPr/>
            </p:nvSpPr>
            <p:spPr>
              <a:xfrm rot="592030">
                <a:off x="2152657" y="4050179"/>
                <a:ext cx="73549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B5ADA05-EA1E-38A7-F731-68F99529F5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92030">
                <a:off x="2152657" y="4050179"/>
                <a:ext cx="735496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EE2482F6-DD61-F4F6-CCE1-5D890A593D65}"/>
              </a:ext>
            </a:extLst>
          </p:cNvPr>
          <p:cNvCxnSpPr>
            <a:cxnSpLocks/>
          </p:cNvCxnSpPr>
          <p:nvPr/>
        </p:nvCxnSpPr>
        <p:spPr>
          <a:xfrm flipH="1">
            <a:off x="1427100" y="4893984"/>
            <a:ext cx="2196548" cy="165409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AED69A3-A37A-D8D9-451E-D1C9E0BF0E37}"/>
                  </a:ext>
                </a:extLst>
              </p:cNvPr>
              <p:cNvSpPr txBox="1"/>
              <p:nvPr/>
            </p:nvSpPr>
            <p:spPr>
              <a:xfrm rot="21205588">
                <a:off x="2086394" y="4463305"/>
                <a:ext cx="73549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AED69A3-A37A-D8D9-451E-D1C9E0BF0E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1205588">
                <a:off x="2086394" y="4463305"/>
                <a:ext cx="735496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E840DE3D-CA08-D917-FEDC-E211013974C6}"/>
              </a:ext>
            </a:extLst>
          </p:cNvPr>
          <p:cNvCxnSpPr>
            <a:cxnSpLocks/>
          </p:cNvCxnSpPr>
          <p:nvPr/>
        </p:nvCxnSpPr>
        <p:spPr>
          <a:xfrm>
            <a:off x="1387344" y="5210611"/>
            <a:ext cx="2236304" cy="321789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255F5E4-7E6C-34E0-59E6-91E0985B3A99}"/>
                  </a:ext>
                </a:extLst>
              </p:cNvPr>
              <p:cNvSpPr txBox="1"/>
              <p:nvPr/>
            </p:nvSpPr>
            <p:spPr>
              <a:xfrm rot="459273">
                <a:off x="2086394" y="4881422"/>
                <a:ext cx="73549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255F5E4-7E6C-34E0-59E6-91E0985B3A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459273">
                <a:off x="2086394" y="4881422"/>
                <a:ext cx="735496" cy="523220"/>
              </a:xfrm>
              <a:prstGeom prst="rect">
                <a:avLst/>
              </a:prstGeom>
              <a:blipFill>
                <a:blip r:embed="rId13"/>
                <a:stretch>
                  <a:fillRect r="-143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>
            <a:extLst>
              <a:ext uri="{FF2B5EF4-FFF2-40B4-BE49-F238E27FC236}">
                <a16:creationId xmlns:a16="http://schemas.microsoft.com/office/drawing/2014/main" id="{CDAC796C-F67A-C94E-3487-775E5B7489DC}"/>
              </a:ext>
            </a:extLst>
          </p:cNvPr>
          <p:cNvSpPr txBox="1"/>
          <p:nvPr/>
        </p:nvSpPr>
        <p:spPr>
          <a:xfrm>
            <a:off x="7774733" y="2599742"/>
            <a:ext cx="409455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Make it non-interactive with Fiat-Shamir transformation, obtaining a SNARK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Speech Bubble: Rectangle 8">
                <a:extLst>
                  <a:ext uri="{FF2B5EF4-FFF2-40B4-BE49-F238E27FC236}">
                    <a16:creationId xmlns:a16="http://schemas.microsoft.com/office/drawing/2014/main" id="{12B3E434-5559-47B7-8528-BB72CB1C6EE9}"/>
                  </a:ext>
                </a:extLst>
              </p:cNvPr>
              <p:cNvSpPr/>
              <p:nvPr/>
            </p:nvSpPr>
            <p:spPr>
              <a:xfrm>
                <a:off x="4620315" y="4839769"/>
                <a:ext cx="2245893" cy="591121"/>
              </a:xfrm>
              <a:prstGeom prst="wedgeRectCallout">
                <a:avLst>
                  <a:gd name="adj1" fmla="val -37905"/>
                  <a:gd name="adj2" fmla="val 150740"/>
                </a:avLst>
              </a:prstGeom>
              <a:noFill/>
              <a:ln w="12700"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outputs a bit</a:t>
                </a:r>
              </a:p>
            </p:txBody>
          </p:sp>
        </mc:Choice>
        <mc:Fallback>
          <p:sp>
            <p:nvSpPr>
              <p:cNvPr id="9" name="Speech Bubble: Rectangle 8">
                <a:extLst>
                  <a:ext uri="{FF2B5EF4-FFF2-40B4-BE49-F238E27FC236}">
                    <a16:creationId xmlns:a16="http://schemas.microsoft.com/office/drawing/2014/main" id="{12B3E434-5559-47B7-8528-BB72CB1C6E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0315" y="4839769"/>
                <a:ext cx="2245893" cy="591121"/>
              </a:xfrm>
              <a:prstGeom prst="wedgeRectCallout">
                <a:avLst>
                  <a:gd name="adj1" fmla="val -37905"/>
                  <a:gd name="adj2" fmla="val 150740"/>
                </a:avLst>
              </a:prstGeom>
              <a:blipFill>
                <a:blip r:embed="rId14"/>
                <a:stretch>
                  <a:fillRect/>
                </a:stretch>
              </a:blipFill>
              <a:ln w="12700">
                <a:solidFill>
                  <a:schemeClr val="tx1"/>
                </a:solidFill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1013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193AA-0B11-74EE-E8EC-90E41435E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134" y="469664"/>
            <a:ext cx="10515600" cy="750094"/>
          </a:xfrm>
        </p:spPr>
        <p:txBody>
          <a:bodyPr/>
          <a:lstStyle/>
          <a:p>
            <a:r>
              <a:rPr lang="en-US" dirty="0"/>
              <a:t>Recipe in modern SNARK constructions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3ADDF0-1DFA-756F-9A0B-994DE453E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EB071-8AAD-4676-B2E5-4B354D6BA6F4}" type="slidenum">
              <a:rPr lang="en-US" smtClean="0"/>
              <a:t>12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9456593-DCAD-AF12-C087-928DE1191735}"/>
              </a:ext>
            </a:extLst>
          </p:cNvPr>
          <p:cNvSpPr/>
          <p:nvPr/>
        </p:nvSpPr>
        <p:spPr>
          <a:xfrm>
            <a:off x="703442" y="1571251"/>
            <a:ext cx="3409950" cy="100965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Polynomial IOP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620B046-131A-8FAB-B5CD-821656442E8E}"/>
              </a:ext>
            </a:extLst>
          </p:cNvPr>
          <p:cNvSpPr/>
          <p:nvPr/>
        </p:nvSpPr>
        <p:spPr>
          <a:xfrm>
            <a:off x="6077030" y="1571251"/>
            <a:ext cx="3141398" cy="100965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PCS</a:t>
            </a:r>
          </a:p>
        </p:txBody>
      </p:sp>
      <p:sp>
        <p:nvSpPr>
          <p:cNvPr id="7" name="Plus Sign 6">
            <a:extLst>
              <a:ext uri="{FF2B5EF4-FFF2-40B4-BE49-F238E27FC236}">
                <a16:creationId xmlns:a16="http://schemas.microsoft.com/office/drawing/2014/main" id="{C9C09FED-51F8-4235-7C6B-237A14E82868}"/>
              </a:ext>
            </a:extLst>
          </p:cNvPr>
          <p:cNvSpPr/>
          <p:nvPr/>
        </p:nvSpPr>
        <p:spPr>
          <a:xfrm>
            <a:off x="4775171" y="1756036"/>
            <a:ext cx="640080" cy="640080"/>
          </a:xfrm>
          <a:prstGeom prst="mathPlus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9415BF-1078-BD04-53AF-646C2C772C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442" y="2932394"/>
            <a:ext cx="3409950" cy="2182531"/>
          </a:xfrm>
        </p:spPr>
        <p:txBody>
          <a:bodyPr>
            <a:normAutofit/>
          </a:bodyPr>
          <a:lstStyle/>
          <a:p>
            <a:r>
              <a:rPr lang="en-US" dirty="0"/>
              <a:t>Spartan </a:t>
            </a:r>
            <a:r>
              <a:rPr lang="en-US" sz="2400" dirty="0">
                <a:solidFill>
                  <a:srgbClr val="0070C0"/>
                </a:solidFill>
              </a:rPr>
              <a:t>[S19]</a:t>
            </a:r>
          </a:p>
          <a:p>
            <a:r>
              <a:rPr lang="en-US" dirty="0"/>
              <a:t>Plonk </a:t>
            </a:r>
            <a:r>
              <a:rPr lang="en-US" sz="2400" dirty="0">
                <a:solidFill>
                  <a:srgbClr val="0070C0"/>
                </a:solidFill>
              </a:rPr>
              <a:t>[GWC19]</a:t>
            </a:r>
          </a:p>
          <a:p>
            <a:r>
              <a:rPr lang="en-US" dirty="0"/>
              <a:t>Marlin </a:t>
            </a:r>
            <a:r>
              <a:rPr lang="en-US" sz="2400" dirty="0">
                <a:solidFill>
                  <a:srgbClr val="0070C0"/>
                </a:solidFill>
              </a:rPr>
              <a:t>[CHM+19]</a:t>
            </a:r>
            <a:endParaRPr lang="en-US" dirty="0">
              <a:solidFill>
                <a:srgbClr val="0070C0"/>
              </a:solidFill>
            </a:endParaRPr>
          </a:p>
          <a:p>
            <a:r>
              <a:rPr lang="en-US" dirty="0"/>
              <a:t>…</a:t>
            </a:r>
          </a:p>
          <a:p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0A99670-CEF6-5D89-F194-1F45565BAE1B}"/>
              </a:ext>
            </a:extLst>
          </p:cNvPr>
          <p:cNvSpPr txBox="1">
            <a:spLocks/>
          </p:cNvSpPr>
          <p:nvPr/>
        </p:nvSpPr>
        <p:spPr>
          <a:xfrm>
            <a:off x="5991304" y="2830418"/>
            <a:ext cx="4695745" cy="389105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KZG</a:t>
            </a:r>
            <a:r>
              <a:rPr lang="en-US" sz="2400" dirty="0">
                <a:solidFill>
                  <a:srgbClr val="0070C0"/>
                </a:solidFill>
              </a:rPr>
              <a:t> [KZG10], [PST13]</a:t>
            </a:r>
          </a:p>
          <a:p>
            <a:r>
              <a:rPr lang="en-US" dirty="0"/>
              <a:t>IPA </a:t>
            </a:r>
            <a:r>
              <a:rPr lang="en-US" sz="2400" dirty="0">
                <a:solidFill>
                  <a:srgbClr val="0070C0"/>
                </a:solidFill>
              </a:rPr>
              <a:t>[</a:t>
            </a:r>
            <a:r>
              <a:rPr lang="en-US" sz="2400" dirty="0">
                <a:solidFill>
                  <a:srgbClr val="0070C0"/>
                </a:solidFill>
                <a:ea typeface="Cambria Math" panose="02040503050406030204" pitchFamily="18" charset="0"/>
              </a:rPr>
              <a:t>BCCGP16]</a:t>
            </a:r>
          </a:p>
          <a:p>
            <a:r>
              <a:rPr lang="en-US" dirty="0">
                <a:ea typeface="Cambria Math" panose="02040503050406030204" pitchFamily="18" charset="0"/>
              </a:rPr>
              <a:t>Hyrax</a:t>
            </a:r>
            <a:r>
              <a:rPr lang="en-US" sz="2400" dirty="0">
                <a:ea typeface="Cambria Math" panose="020405030504060302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ea typeface="Cambria Math" panose="02040503050406030204" pitchFamily="18" charset="0"/>
              </a:rPr>
              <a:t>[WTs+18]</a:t>
            </a:r>
          </a:p>
          <a:p>
            <a:r>
              <a:rPr lang="en-US" dirty="0">
                <a:ea typeface="Cambria Math" panose="02040503050406030204" pitchFamily="18" charset="0"/>
              </a:rPr>
              <a:t>Dory</a:t>
            </a:r>
            <a:r>
              <a:rPr lang="en-US" sz="2400" dirty="0">
                <a:solidFill>
                  <a:srgbClr val="0070C0"/>
                </a:solidFill>
                <a:ea typeface="Cambria Math" panose="02040503050406030204" pitchFamily="18" charset="0"/>
              </a:rPr>
              <a:t> [Lee21]</a:t>
            </a:r>
          </a:p>
          <a:p>
            <a:r>
              <a:rPr lang="en-US" sz="2400" dirty="0"/>
              <a:t>…</a:t>
            </a:r>
          </a:p>
          <a:p>
            <a:endParaRPr lang="en-US" dirty="0"/>
          </a:p>
          <a:p>
            <a:r>
              <a:rPr lang="en-US" dirty="0"/>
              <a:t>Ligero-PC </a:t>
            </a:r>
            <a:r>
              <a:rPr lang="en-US" sz="2400" dirty="0">
                <a:solidFill>
                  <a:srgbClr val="0070C0"/>
                </a:solidFill>
              </a:rPr>
              <a:t>[AHIV17]</a:t>
            </a:r>
            <a:r>
              <a:rPr lang="en-US" sz="2400" dirty="0"/>
              <a:t> </a:t>
            </a:r>
          </a:p>
          <a:p>
            <a:r>
              <a:rPr lang="en-US" dirty="0"/>
              <a:t>FRI-based </a:t>
            </a:r>
            <a:r>
              <a:rPr lang="en-US" sz="2400" dirty="0">
                <a:solidFill>
                  <a:srgbClr val="0070C0"/>
                </a:solidFill>
              </a:rPr>
              <a:t>[BBHR18]</a:t>
            </a:r>
          </a:p>
          <a:p>
            <a:r>
              <a:rPr lang="en-US" dirty="0"/>
              <a:t>Virgo-PC</a:t>
            </a:r>
            <a:r>
              <a:rPr lang="en-US" sz="2400" dirty="0">
                <a:solidFill>
                  <a:srgbClr val="0070C0"/>
                </a:solidFill>
              </a:rPr>
              <a:t> [ZXZS20]</a:t>
            </a:r>
          </a:p>
          <a:p>
            <a:r>
              <a:rPr lang="en-US" sz="2400" dirty="0"/>
              <a:t>…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EAACA78-267A-F001-CBF9-3893BD5177C2}"/>
              </a:ext>
            </a:extLst>
          </p:cNvPr>
          <p:cNvGrpSpPr/>
          <p:nvPr/>
        </p:nvGrpSpPr>
        <p:grpSpPr>
          <a:xfrm>
            <a:off x="9429746" y="2830418"/>
            <a:ext cx="1405089" cy="1756894"/>
            <a:chOff x="10106024" y="2661927"/>
            <a:chExt cx="1405089" cy="1756894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9F4A9E6-9BD7-829C-8AB2-19A110CA18AF}"/>
                </a:ext>
              </a:extLst>
            </p:cNvPr>
            <p:cNvSpPr txBox="1"/>
            <p:nvPr/>
          </p:nvSpPr>
          <p:spPr>
            <a:xfrm>
              <a:off x="10285534" y="3260509"/>
              <a:ext cx="12255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MSMs</a:t>
              </a:r>
            </a:p>
          </p:txBody>
        </p:sp>
        <p:sp>
          <p:nvSpPr>
            <p:cNvPr id="15" name="Right Brace 14">
              <a:extLst>
                <a:ext uri="{FF2B5EF4-FFF2-40B4-BE49-F238E27FC236}">
                  <a16:creationId xmlns:a16="http://schemas.microsoft.com/office/drawing/2014/main" id="{7A3212DA-B9DA-766D-826C-B84C2B92E046}"/>
                </a:ext>
              </a:extLst>
            </p:cNvPr>
            <p:cNvSpPr/>
            <p:nvPr/>
          </p:nvSpPr>
          <p:spPr>
            <a:xfrm>
              <a:off x="10106024" y="2661927"/>
              <a:ext cx="311534" cy="1756894"/>
            </a:xfrm>
            <a:prstGeom prst="rightBrac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F158E0B-9D89-E9C4-DC27-8C92EDF60F7E}"/>
              </a:ext>
            </a:extLst>
          </p:cNvPr>
          <p:cNvGrpSpPr/>
          <p:nvPr/>
        </p:nvGrpSpPr>
        <p:grpSpPr>
          <a:xfrm>
            <a:off x="703442" y="3429000"/>
            <a:ext cx="4972794" cy="3262312"/>
            <a:chOff x="703442" y="3429000"/>
            <a:chExt cx="4972794" cy="3262312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7BE3E92-02DA-2F3E-5368-9D05AC0619D6}"/>
                </a:ext>
              </a:extLst>
            </p:cNvPr>
            <p:cNvSpPr/>
            <p:nvPr/>
          </p:nvSpPr>
          <p:spPr>
            <a:xfrm>
              <a:off x="703442" y="3429000"/>
              <a:ext cx="2935108" cy="1514475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683041D8-0060-ED4E-12AD-104EDA63D39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204458" y="4532048"/>
              <a:ext cx="681742" cy="908033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2F93E8C-07EF-17BC-6C01-B1A8FA5D9D4F}"/>
                </a:ext>
              </a:extLst>
            </p:cNvPr>
            <p:cNvSpPr txBox="1"/>
            <p:nvPr/>
          </p:nvSpPr>
          <p:spPr>
            <a:xfrm>
              <a:off x="2512448" y="5490983"/>
              <a:ext cx="316378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Require FFTs of size proportional to the circuit size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82CB274-4CA6-38F5-EE5C-4249ADEEFE9B}"/>
              </a:ext>
            </a:extLst>
          </p:cNvPr>
          <p:cNvGrpSpPr/>
          <p:nvPr/>
        </p:nvGrpSpPr>
        <p:grpSpPr>
          <a:xfrm>
            <a:off x="9446938" y="4986064"/>
            <a:ext cx="1360788" cy="1259167"/>
            <a:chOff x="9472414" y="4187978"/>
            <a:chExt cx="1360788" cy="1259167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F619DA4-57D8-51E6-870A-E31D78A16A07}"/>
                </a:ext>
              </a:extLst>
            </p:cNvPr>
            <p:cNvSpPr txBox="1"/>
            <p:nvPr/>
          </p:nvSpPr>
          <p:spPr>
            <a:xfrm>
              <a:off x="9550473" y="4586728"/>
              <a:ext cx="12827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FFTs</a:t>
              </a:r>
            </a:p>
          </p:txBody>
        </p:sp>
        <p:sp>
          <p:nvSpPr>
            <p:cNvPr id="18" name="Right Brace 17">
              <a:extLst>
                <a:ext uri="{FF2B5EF4-FFF2-40B4-BE49-F238E27FC236}">
                  <a16:creationId xmlns:a16="http://schemas.microsoft.com/office/drawing/2014/main" id="{0210DAED-AC76-F3A2-E84F-FA5F0872152F}"/>
                </a:ext>
              </a:extLst>
            </p:cNvPr>
            <p:cNvSpPr/>
            <p:nvPr/>
          </p:nvSpPr>
          <p:spPr>
            <a:xfrm>
              <a:off x="9472414" y="4187978"/>
              <a:ext cx="311534" cy="1259167"/>
            </a:xfrm>
            <a:prstGeom prst="rightBrac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7961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466B9-F374-945E-1B62-E43F97FDF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Rest of this talk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E0EBD4-77C6-B609-D24E-851343725B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Background on the modern SNARK design</a:t>
            </a:r>
          </a:p>
          <a:p>
            <a:endParaRPr lang="en-US" dirty="0"/>
          </a:p>
          <a:p>
            <a:r>
              <a:rPr lang="en-US" b="1" dirty="0"/>
              <a:t>Design of </a:t>
            </a:r>
            <a:r>
              <a:rPr lang="en-US" b="1" dirty="0" err="1"/>
              <a:t>Brakedown</a:t>
            </a:r>
            <a:endParaRPr lang="en-US" b="1" dirty="0"/>
          </a:p>
          <a:p>
            <a:endParaRPr lang="en-US" dirty="0"/>
          </a:p>
          <a:p>
            <a:r>
              <a:rPr lang="en-US" dirty="0"/>
              <a:t>Experimental results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85754F-9EF0-9F89-0926-6DA8D6CF5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EB071-8AAD-4676-B2E5-4B354D6BA6F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6544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679FD-B4DA-9991-194A-01C5593DD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006" y="523153"/>
            <a:ext cx="11149552" cy="742742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Brakedown</a:t>
            </a:r>
            <a:r>
              <a:rPr lang="en-US" dirty="0"/>
              <a:t>: A linear-time SNARK based on a new PCS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7326B3-4BE2-CFD3-A936-F92035DBE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EB071-8AAD-4676-B2E5-4B354D6BA6F4}" type="slidenum">
              <a:rPr lang="en-US" smtClean="0"/>
              <a:t>14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2B426BE-CC17-2227-1105-0EE507FA04DC}"/>
              </a:ext>
            </a:extLst>
          </p:cNvPr>
          <p:cNvSpPr/>
          <p:nvPr/>
        </p:nvSpPr>
        <p:spPr>
          <a:xfrm>
            <a:off x="703442" y="1904813"/>
            <a:ext cx="4395578" cy="100965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Spartan’s </a:t>
            </a:r>
          </a:p>
          <a:p>
            <a:pPr algn="ctr"/>
            <a:r>
              <a:rPr lang="en-US" sz="3600" dirty="0">
                <a:solidFill>
                  <a:schemeClr val="tx1"/>
                </a:solidFill>
              </a:rPr>
              <a:t>Polynomial IOP </a:t>
            </a:r>
            <a:r>
              <a:rPr lang="en-US" sz="3200" dirty="0">
                <a:solidFill>
                  <a:srgbClr val="0070C0"/>
                </a:solidFill>
              </a:rPr>
              <a:t>[S19]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6" name="Plus Sign 5">
            <a:extLst>
              <a:ext uri="{FF2B5EF4-FFF2-40B4-BE49-F238E27FC236}">
                <a16:creationId xmlns:a16="http://schemas.microsoft.com/office/drawing/2014/main" id="{372CCA99-992E-06C3-3EE6-778CE3C0F9B3}"/>
              </a:ext>
            </a:extLst>
          </p:cNvPr>
          <p:cNvSpPr/>
          <p:nvPr/>
        </p:nvSpPr>
        <p:spPr>
          <a:xfrm>
            <a:off x="5411524" y="2089598"/>
            <a:ext cx="640080" cy="640080"/>
          </a:xfrm>
          <a:prstGeom prst="mathPlus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78935F3-FDC1-9644-0576-1907BAEC22FD}"/>
              </a:ext>
            </a:extLst>
          </p:cNvPr>
          <p:cNvSpPr/>
          <p:nvPr/>
        </p:nvSpPr>
        <p:spPr>
          <a:xfrm>
            <a:off x="6364108" y="1904813"/>
            <a:ext cx="5124450" cy="100965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</a:rPr>
              <a:t>Brakedown</a:t>
            </a:r>
            <a:r>
              <a:rPr lang="en-US" sz="3600" dirty="0">
                <a:solidFill>
                  <a:schemeClr val="tx1"/>
                </a:solidFill>
              </a:rPr>
              <a:t> PCS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147E20E6-4EB9-889C-D35A-601E39E4DDB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412810" y="3408038"/>
                <a:ext cx="5075748" cy="1903433"/>
              </a:xfrm>
            </p:spPr>
            <p:txBody>
              <a:bodyPr>
                <a:noAutofit/>
              </a:bodyPr>
              <a:lstStyle/>
              <a:p>
                <a:r>
                  <a:rPr lang="en-US" sz="2200" dirty="0"/>
                  <a:t>Commit time: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𝔽</m:t>
                    </m:r>
                  </m:oMath>
                </a14:m>
                <a:r>
                  <a:rPr lang="en-US" sz="2200" dirty="0"/>
                  <a:t>-ops</a:t>
                </a:r>
              </a:p>
              <a:p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200" dirty="0"/>
                  <a:t> time: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𝔽</m:t>
                    </m:r>
                  </m:oMath>
                </a14:m>
                <a:r>
                  <a:rPr lang="en-US" sz="2200" dirty="0"/>
                  <a:t>-ops</a:t>
                </a:r>
                <a:endParaRPr lang="en-US" sz="2200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200" dirty="0"/>
                  <a:t> time: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2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2200" i="1" dirty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en-US" sz="2200" i="1" dirty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rad>
                      </m:e>
                    </m:d>
                  </m:oMath>
                </a14:m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𝔽</m:t>
                    </m:r>
                  </m:oMath>
                </a14:m>
                <a:r>
                  <a:rPr lang="en-US" sz="2200" dirty="0"/>
                  <a:t>-ops</a:t>
                </a:r>
              </a:p>
              <a:p>
                <a:r>
                  <a:rPr lang="en-US" sz="2200" dirty="0"/>
                  <a:t>Communication: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2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2200" i="1" dirty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en-US" sz="2200" i="1" dirty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rad>
                      </m:e>
                    </m:d>
                  </m:oMath>
                </a14:m>
                <a:r>
                  <a:rPr lang="en-US" sz="2200" dirty="0"/>
                  <a:t> elements of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𝔽</m:t>
                    </m:r>
                  </m:oMath>
                </a14:m>
                <a:endParaRPr lang="en-US" sz="2200" dirty="0"/>
              </a:p>
            </p:txBody>
          </p:sp>
        </mc:Choice>
        <mc:Fallback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147E20E6-4EB9-889C-D35A-601E39E4DDB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12810" y="3408038"/>
                <a:ext cx="5075748" cy="1903433"/>
              </a:xfrm>
              <a:blipFill>
                <a:blip r:embed="rId2"/>
                <a:stretch>
                  <a:fillRect l="-1441" t="-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0834BCCF-F220-B08B-BE17-208C36C9C9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66942" y="3408038"/>
                <a:ext cx="5164622" cy="143719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sz="220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200" dirty="0"/>
                  <a:t> time: </a:t>
                </a:r>
                <a14:m>
                  <m:oMath xmlns:m="http://schemas.openxmlformats.org/officeDocument/2006/math">
                    <m:r>
                      <a:rPr lang="en-US" sz="220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20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20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i="1" smtClean="0">
                        <a:latin typeface="Cambria Math" panose="02040503050406030204" pitchFamily="18" charset="0"/>
                      </a:rPr>
                      <m:t>𝔽</m:t>
                    </m:r>
                  </m:oMath>
                </a14:m>
                <a:r>
                  <a:rPr lang="en-US" sz="2200" dirty="0"/>
                  <a:t>-ops</a:t>
                </a:r>
              </a:p>
              <a:p>
                <a14:m>
                  <m:oMath xmlns:m="http://schemas.openxmlformats.org/officeDocument/2006/math">
                    <m:r>
                      <a:rPr lang="en-US" sz="220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200" dirty="0"/>
                  <a:t> time: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200" i="1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220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𝔽</m:t>
                    </m:r>
                  </m:oMath>
                </a14:m>
                <a:r>
                  <a:rPr lang="en-US" sz="2200" dirty="0"/>
                  <a:t>-ops</a:t>
                </a:r>
              </a:p>
              <a:p>
                <a:r>
                  <a:rPr lang="en-US" sz="2200" dirty="0"/>
                  <a:t>Communication: </a:t>
                </a:r>
                <a14:m>
                  <m:oMath xmlns:m="http://schemas.openxmlformats.org/officeDocument/2006/math">
                    <m:r>
                      <a:rPr lang="en-US" sz="220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20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200" i="1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220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𝔽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200" dirty="0"/>
                  <a:t>elements</a:t>
                </a:r>
              </a:p>
            </p:txBody>
          </p:sp>
        </mc:Choice>
        <mc:Fallback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0834BCCF-F220-B08B-BE17-208C36C9C9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942" y="3408038"/>
                <a:ext cx="5164622" cy="1437198"/>
              </a:xfrm>
              <a:prstGeom prst="rect">
                <a:avLst/>
              </a:prstGeom>
              <a:blipFill>
                <a:blip r:embed="rId3"/>
                <a:stretch>
                  <a:fillRect l="-1299" t="-50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5212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8F8E6-BF5F-189E-4F71-98ABE3FDD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478" y="663594"/>
            <a:ext cx="10515600" cy="63500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Brakedown</a:t>
            </a:r>
            <a:r>
              <a:rPr lang="en-US" dirty="0"/>
              <a:t> PCS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BBBEB6-0BB8-BE96-6CFC-5F4E43F814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478" y="1684355"/>
            <a:ext cx="11627043" cy="419255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Builds on prior </a:t>
            </a:r>
            <a:r>
              <a:rPr lang="en-US" u="sng" dirty="0"/>
              <a:t>theoretical</a:t>
            </a:r>
            <a:r>
              <a:rPr lang="en-US" dirty="0"/>
              <a:t> work </a:t>
            </a:r>
            <a:r>
              <a:rPr lang="en-US" sz="2400" dirty="0">
                <a:solidFill>
                  <a:srgbClr val="0070C0"/>
                </a:solidFill>
              </a:rPr>
              <a:t>[AHIV17, BCGGHJ17, BCG20]</a:t>
            </a:r>
            <a:endParaRPr lang="en-US" dirty="0"/>
          </a:p>
          <a:p>
            <a:r>
              <a:rPr lang="en-US" sz="2600" b="1" dirty="0"/>
              <a:t>An </a:t>
            </a:r>
            <a:r>
              <a:rPr lang="en-US" sz="2600" b="1" u="sng" dirty="0"/>
              <a:t>implicit</a:t>
            </a:r>
            <a:r>
              <a:rPr lang="en-US" sz="2600" b="1" dirty="0"/>
              <a:t> result in these works:</a:t>
            </a:r>
            <a:r>
              <a:rPr lang="en-US" sz="2600" dirty="0"/>
              <a:t> A PCS with a linear-time committer and prover, given an</a:t>
            </a:r>
            <a:r>
              <a:rPr lang="en-US" sz="2600" u="sng" dirty="0"/>
              <a:t> error correcting code with a linear-time encoder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Unfortunately: prior linear-time encodable codes </a:t>
            </a:r>
            <a:r>
              <a:rPr lang="en-US" sz="2400" dirty="0">
                <a:solidFill>
                  <a:srgbClr val="0070C0"/>
                </a:solidFill>
              </a:rPr>
              <a:t>[Spi96, DI14]</a:t>
            </a:r>
            <a:r>
              <a:rPr lang="en-US" dirty="0"/>
              <a:t> are impractical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u="sng" dirty="0" err="1"/>
              <a:t>Brakedown’s</a:t>
            </a:r>
            <a:r>
              <a:rPr lang="en-US" b="1" u="sng" dirty="0"/>
              <a:t> key contributions: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Distill a linear-time polynomial commitment scheme from prior works</a:t>
            </a:r>
          </a:p>
          <a:p>
            <a:pPr marL="0" indent="0">
              <a:buNone/>
            </a:pPr>
            <a:r>
              <a:rPr lang="en-US" dirty="0"/>
              <a:t>Provide a suitable error-correcting code that is practical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C83F7E-798F-5A1F-263B-74ACD32C1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EB071-8AAD-4676-B2E5-4B354D6BA6F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283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9F37F-8E6D-9596-7DCA-DAFDDBBC5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763" y="349251"/>
            <a:ext cx="10515600" cy="862013"/>
          </a:xfrm>
        </p:spPr>
        <p:txBody>
          <a:bodyPr/>
          <a:lstStyle/>
          <a:p>
            <a:r>
              <a:rPr lang="en-US" dirty="0"/>
              <a:t>An overview of the PCS: Commitment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C8E42AA-9A3F-66E9-71A6-3FE01C90875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85763" y="1223615"/>
                <a:ext cx="11420475" cy="205298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Consider: Univariate polynomials in the monomial basis</a:t>
                </a:r>
              </a:p>
              <a:p>
                <a:pPr lvl="1"/>
                <a:r>
                  <a:rPr lang="en-US" dirty="0" err="1"/>
                  <a:t>Brakedown</a:t>
                </a:r>
                <a:r>
                  <a:rPr lang="en-US" dirty="0"/>
                  <a:t> uses the PCS for multilinear polynomials in the evaluation basis</a:t>
                </a:r>
              </a:p>
              <a:p>
                <a:pPr marL="0" indent="0">
                  <a:buNone/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be the coefficient vector of the polynomial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/>
                  <a:t> to be committed.</a:t>
                </a:r>
              </a:p>
              <a:p>
                <a:pPr marL="0" indent="0">
                  <a:buNone/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, and view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as an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×[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matrix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C8E42AA-9A3F-66E9-71A6-3FE01C90875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5763" y="1223615"/>
                <a:ext cx="11420475" cy="2052985"/>
              </a:xfrm>
              <a:blipFill>
                <a:blip r:embed="rId2"/>
                <a:stretch>
                  <a:fillRect l="-1067" t="-5045" b="-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849C69-F3BA-72A6-8299-A6AC26273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EB071-8AAD-4676-B2E5-4B354D6BA6F4}" type="slidenum">
              <a:rPr lang="en-US" smtClean="0"/>
              <a:t>16</a:t>
            </a:fld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38A156F-F226-C7F0-6A01-50811AB32482}"/>
              </a:ext>
            </a:extLst>
          </p:cNvPr>
          <p:cNvGrpSpPr/>
          <p:nvPr/>
        </p:nvGrpSpPr>
        <p:grpSpPr>
          <a:xfrm>
            <a:off x="-116681" y="3545482"/>
            <a:ext cx="3657599" cy="2744193"/>
            <a:chOff x="-116681" y="3545482"/>
            <a:chExt cx="3657599" cy="2744193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E5F28ED9-74AF-250A-E412-F6A6ACF014FA}"/>
                    </a:ext>
                  </a:extLst>
                </p:cNvPr>
                <p:cNvSpPr/>
                <p:nvPr/>
              </p:nvSpPr>
              <p:spPr>
                <a:xfrm>
                  <a:off x="1273969" y="3576935"/>
                  <a:ext cx="2076450" cy="438150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E5F28ED9-74AF-250A-E412-F6A6ACF014F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73969" y="3576935"/>
                  <a:ext cx="2076450" cy="43815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14B1CAC8-A433-1D40-D9F1-FC9A3ECD9573}"/>
                    </a:ext>
                  </a:extLst>
                </p:cNvPr>
                <p:cNvSpPr/>
                <p:nvPr/>
              </p:nvSpPr>
              <p:spPr>
                <a:xfrm>
                  <a:off x="1273969" y="4081760"/>
                  <a:ext cx="2076450" cy="438150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14B1CAC8-A433-1D40-D9F1-FC9A3ECD957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73969" y="4081760"/>
                  <a:ext cx="2076450" cy="438150"/>
                </a:xfrm>
                <a:prstGeom prst="rect">
                  <a:avLst/>
                </a:prstGeom>
                <a:blipFill>
                  <a:blip r:embed="rId4"/>
                  <a:stretch>
                    <a:fillRect b="-1299"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81AE5455-2370-AB32-D28B-07C17252BF0D}"/>
                    </a:ext>
                  </a:extLst>
                </p:cNvPr>
                <p:cNvSpPr/>
                <p:nvPr/>
              </p:nvSpPr>
              <p:spPr>
                <a:xfrm>
                  <a:off x="1273969" y="4951710"/>
                  <a:ext cx="2076450" cy="438150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81AE5455-2370-AB32-D28B-07C17252BF0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73969" y="4951710"/>
                  <a:ext cx="2076450" cy="43815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Right Brace 7">
              <a:extLst>
                <a:ext uri="{FF2B5EF4-FFF2-40B4-BE49-F238E27FC236}">
                  <a16:creationId xmlns:a16="http://schemas.microsoft.com/office/drawing/2014/main" id="{93E5B3FA-85EF-1787-5E54-1839BC529794}"/>
                </a:ext>
              </a:extLst>
            </p:cNvPr>
            <p:cNvSpPr/>
            <p:nvPr/>
          </p:nvSpPr>
          <p:spPr>
            <a:xfrm rot="10800000">
              <a:off x="631031" y="3545482"/>
              <a:ext cx="371475" cy="1812925"/>
            </a:xfrm>
            <a:prstGeom prst="rightBrac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5AE482E-B18B-061D-973D-D26EE8DE973C}"/>
                </a:ext>
              </a:extLst>
            </p:cNvPr>
            <p:cNvSpPr txBox="1"/>
            <p:nvPr/>
          </p:nvSpPr>
          <p:spPr>
            <a:xfrm>
              <a:off x="1731169" y="4451945"/>
              <a:ext cx="11620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…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A5A1C123-B14F-68CE-67FB-2A9EAAEADAA1}"/>
                    </a:ext>
                  </a:extLst>
                </p:cNvPr>
                <p:cNvSpPr txBox="1"/>
                <p:nvPr/>
              </p:nvSpPr>
              <p:spPr>
                <a:xfrm>
                  <a:off x="-116681" y="4441182"/>
                  <a:ext cx="1162050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a14:m>
                  <a:r>
                    <a:rPr lang="en-US" sz="2400" b="1" dirty="0"/>
                    <a:t> </a:t>
                  </a:r>
                </a:p>
                <a:p>
                  <a:pPr algn="ctr"/>
                  <a:r>
                    <a:rPr lang="en-US" sz="2400" dirty="0"/>
                    <a:t>rows</a:t>
                  </a:r>
                </a:p>
              </p:txBody>
            </p:sp>
          </mc:Choice>
          <mc:Fallback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A5A1C123-B14F-68CE-67FB-2A9EAAEADA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16681" y="4441182"/>
                  <a:ext cx="1162050" cy="830997"/>
                </a:xfrm>
                <a:prstGeom prst="rect">
                  <a:avLst/>
                </a:prstGeom>
                <a:blipFill>
                  <a:blip r:embed="rId6"/>
                  <a:stretch>
                    <a:fillRect b="-1617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Right Brace 12">
              <a:extLst>
                <a:ext uri="{FF2B5EF4-FFF2-40B4-BE49-F238E27FC236}">
                  <a16:creationId xmlns:a16="http://schemas.microsoft.com/office/drawing/2014/main" id="{D5021926-68F8-84FD-7857-7ACEBEE0579E}"/>
                </a:ext>
              </a:extLst>
            </p:cNvPr>
            <p:cNvSpPr/>
            <p:nvPr/>
          </p:nvSpPr>
          <p:spPr>
            <a:xfrm rot="5400000">
              <a:off x="2168040" y="4448782"/>
              <a:ext cx="285131" cy="2460625"/>
            </a:xfrm>
            <a:prstGeom prst="rightBrac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8E5F17AB-BAB9-0DB3-3515-A620A9A54144}"/>
                    </a:ext>
                  </a:extLst>
                </p:cNvPr>
                <p:cNvSpPr txBox="1"/>
                <p:nvPr/>
              </p:nvSpPr>
              <p:spPr>
                <a:xfrm>
                  <a:off x="1273969" y="5828010"/>
                  <a:ext cx="20574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a14:m>
                  <a:r>
                    <a:rPr lang="en-US" sz="2400" b="1" dirty="0"/>
                    <a:t> </a:t>
                  </a:r>
                  <a:r>
                    <a:rPr lang="en-US" sz="2400" dirty="0"/>
                    <a:t>columns</a:t>
                  </a:r>
                </a:p>
              </p:txBody>
            </p:sp>
          </mc:Choice>
          <mc:Fallback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8E5F17AB-BAB9-0DB3-3515-A620A9A5414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73969" y="5828010"/>
                  <a:ext cx="2057400" cy="461665"/>
                </a:xfrm>
                <a:prstGeom prst="rect">
                  <a:avLst/>
                </a:prstGeom>
                <a:blipFill>
                  <a:blip r:embed="rId7"/>
                  <a:stretch>
                    <a:fillRect t="-10526" b="-28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C56279A-25E6-1E9D-DE5D-932E7D00692E}"/>
              </a:ext>
            </a:extLst>
          </p:cNvPr>
          <p:cNvGrpSpPr/>
          <p:nvPr/>
        </p:nvGrpSpPr>
        <p:grpSpPr>
          <a:xfrm>
            <a:off x="3648075" y="3665888"/>
            <a:ext cx="1609725" cy="853649"/>
            <a:chOff x="3648075" y="3665888"/>
            <a:chExt cx="1609725" cy="853649"/>
          </a:xfrm>
        </p:grpSpPr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77E0F300-4727-96A6-A960-8D1098C0DED4}"/>
                </a:ext>
              </a:extLst>
            </p:cNvPr>
            <p:cNvCxnSpPr>
              <a:cxnSpLocks/>
            </p:cNvCxnSpPr>
            <p:nvPr/>
          </p:nvCxnSpPr>
          <p:spPr>
            <a:xfrm>
              <a:off x="3648075" y="4519537"/>
              <a:ext cx="1609725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431F2D5-175E-D007-F6E2-38CBE2FBBF04}"/>
                </a:ext>
              </a:extLst>
            </p:cNvPr>
            <p:cNvSpPr txBox="1"/>
            <p:nvPr/>
          </p:nvSpPr>
          <p:spPr>
            <a:xfrm>
              <a:off x="3762378" y="3665888"/>
              <a:ext cx="13335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Encode each row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93AF9AB-048D-BED7-A1B5-4E8D38833896}"/>
              </a:ext>
            </a:extLst>
          </p:cNvPr>
          <p:cNvGrpSpPr/>
          <p:nvPr/>
        </p:nvGrpSpPr>
        <p:grpSpPr>
          <a:xfrm>
            <a:off x="4989179" y="3582345"/>
            <a:ext cx="3403245" cy="3076661"/>
            <a:chOff x="4989179" y="3582345"/>
            <a:chExt cx="3403245" cy="3076661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1386EA0E-3D0D-7567-87BA-C6B4CF1CCF88}"/>
                    </a:ext>
                  </a:extLst>
                </p:cNvPr>
                <p:cNvSpPr/>
                <p:nvPr/>
              </p:nvSpPr>
              <p:spPr>
                <a:xfrm>
                  <a:off x="5438777" y="4957493"/>
                  <a:ext cx="2504051" cy="438150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1386EA0E-3D0D-7567-87BA-C6B4CF1CCF8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38777" y="4957493"/>
                  <a:ext cx="2504051" cy="438150"/>
                </a:xfrm>
                <a:prstGeom prst="rect">
                  <a:avLst/>
                </a:prstGeom>
                <a:blipFill>
                  <a:blip r:embed="rId8"/>
                  <a:stretch>
                    <a:fillRect b="-16667"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3587E9F-EC18-EFD9-0A82-79AD80FCC805}"/>
                </a:ext>
              </a:extLst>
            </p:cNvPr>
            <p:cNvSpPr txBox="1"/>
            <p:nvPr/>
          </p:nvSpPr>
          <p:spPr>
            <a:xfrm>
              <a:off x="5457236" y="4464311"/>
              <a:ext cx="2444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…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DDC8BEFA-B8FD-BFF6-71AE-63098204EBF0}"/>
                    </a:ext>
                  </a:extLst>
                </p:cNvPr>
                <p:cNvSpPr/>
                <p:nvPr/>
              </p:nvSpPr>
              <p:spPr>
                <a:xfrm>
                  <a:off x="5438777" y="3582345"/>
                  <a:ext cx="2504052" cy="438150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DDC8BEFA-B8FD-BFF6-71AE-63098204EBF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38777" y="3582345"/>
                  <a:ext cx="2504052" cy="438150"/>
                </a:xfrm>
                <a:prstGeom prst="rect">
                  <a:avLst/>
                </a:prstGeom>
                <a:blipFill>
                  <a:blip r:embed="rId9"/>
                  <a:stretch>
                    <a:fillRect b="-15385"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92EBADAA-BC5D-1E90-8404-A40CC8CDD6BA}"/>
                    </a:ext>
                  </a:extLst>
                </p:cNvPr>
                <p:cNvSpPr/>
                <p:nvPr/>
              </p:nvSpPr>
              <p:spPr>
                <a:xfrm>
                  <a:off x="5438777" y="4087170"/>
                  <a:ext cx="2504052" cy="438150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92EBADAA-BC5D-1E90-8404-A40CC8CDD6B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38777" y="4087170"/>
                  <a:ext cx="2504052" cy="438150"/>
                </a:xfrm>
                <a:prstGeom prst="rect">
                  <a:avLst/>
                </a:prstGeom>
                <a:blipFill>
                  <a:blip r:embed="rId10"/>
                  <a:stretch>
                    <a:fillRect b="-16667"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EAA86657-3619-E14F-1CCE-3F5181AA4F6C}"/>
                    </a:ext>
                  </a:extLst>
                </p:cNvPr>
                <p:cNvSpPr txBox="1"/>
                <p:nvPr/>
              </p:nvSpPr>
              <p:spPr>
                <a:xfrm>
                  <a:off x="4989179" y="5458677"/>
                  <a:ext cx="3403245" cy="12003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</m:oMath>
                  </a14:m>
                  <a:r>
                    <a:rPr lang="en-US" sz="2400" dirty="0"/>
                    <a:t> is the encode method of a linear ECC</a:t>
                  </a:r>
                </a:p>
                <a:p>
                  <a:pPr algn="ctr"/>
                  <a:r>
                    <a:rPr lang="en-US" sz="2400" dirty="0"/>
                    <a:t># columns =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EAA86657-3619-E14F-1CCE-3F5181AA4F6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89179" y="5458677"/>
                  <a:ext cx="3403245" cy="1200329"/>
                </a:xfrm>
                <a:prstGeom prst="rect">
                  <a:avLst/>
                </a:prstGeom>
                <a:blipFill>
                  <a:blip r:embed="rId11"/>
                  <a:stretch>
                    <a:fillRect t="-4061" r="-1073" b="-1066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2451EAB-88E9-0AE6-C85F-7E0DE01755E7}"/>
              </a:ext>
            </a:extLst>
          </p:cNvPr>
          <p:cNvGrpSpPr/>
          <p:nvPr/>
        </p:nvGrpSpPr>
        <p:grpSpPr>
          <a:xfrm>
            <a:off x="9293582" y="3251440"/>
            <a:ext cx="2898418" cy="3238012"/>
            <a:chOff x="9293582" y="3251440"/>
            <a:chExt cx="2898418" cy="3238012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582731E0-F42A-122E-91B9-DC0052182CBF}"/>
                </a:ext>
              </a:extLst>
            </p:cNvPr>
            <p:cNvSpPr/>
            <p:nvPr/>
          </p:nvSpPr>
          <p:spPr>
            <a:xfrm>
              <a:off x="9723276" y="4304253"/>
              <a:ext cx="318862" cy="1324775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DBE109AA-DB89-DEE0-D966-26DA6F9BC41C}"/>
                </a:ext>
              </a:extLst>
            </p:cNvPr>
            <p:cNvSpPr/>
            <p:nvPr/>
          </p:nvSpPr>
          <p:spPr>
            <a:xfrm>
              <a:off x="10161426" y="4295580"/>
              <a:ext cx="318862" cy="1324775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C2B7ADE-F08B-28C9-FB57-FFC474A2DC0A}"/>
                </a:ext>
              </a:extLst>
            </p:cNvPr>
            <p:cNvSpPr/>
            <p:nvPr/>
          </p:nvSpPr>
          <p:spPr>
            <a:xfrm>
              <a:off x="11242108" y="4309610"/>
              <a:ext cx="318862" cy="1324775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618C496-A2DF-3324-7B81-942C11B72DC9}"/>
                </a:ext>
              </a:extLst>
            </p:cNvPr>
            <p:cNvSpPr txBox="1"/>
            <p:nvPr/>
          </p:nvSpPr>
          <p:spPr>
            <a:xfrm>
              <a:off x="9293582" y="5658455"/>
              <a:ext cx="289841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Columns of the encoded matrix</a:t>
              </a: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3A0F1C83-1EF4-B1CC-8474-53631AAD6EB9}"/>
                </a:ext>
              </a:extLst>
            </p:cNvPr>
            <p:cNvSpPr>
              <a:spLocks/>
            </p:cNvSpPr>
            <p:nvPr/>
          </p:nvSpPr>
          <p:spPr>
            <a:xfrm>
              <a:off x="9978546" y="3706470"/>
              <a:ext cx="365760" cy="36576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49F85C7C-3FA3-1B54-2AD9-535F2C8BFDAE}"/>
                </a:ext>
              </a:extLst>
            </p:cNvPr>
            <p:cNvSpPr>
              <a:spLocks/>
            </p:cNvSpPr>
            <p:nvPr/>
          </p:nvSpPr>
          <p:spPr>
            <a:xfrm>
              <a:off x="10943276" y="3716727"/>
              <a:ext cx="365760" cy="36576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61C06597-D45B-F723-EB45-52F66A6C4C3D}"/>
                </a:ext>
              </a:extLst>
            </p:cNvPr>
            <p:cNvSpPr>
              <a:spLocks/>
            </p:cNvSpPr>
            <p:nvPr/>
          </p:nvSpPr>
          <p:spPr>
            <a:xfrm>
              <a:off x="10480288" y="3251440"/>
              <a:ext cx="365760" cy="36576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B181E5AC-4D11-30F8-1173-99C227254473}"/>
                </a:ext>
              </a:extLst>
            </p:cNvPr>
            <p:cNvCxnSpPr>
              <a:cxnSpLocks/>
              <a:stCxn id="32" idx="3"/>
              <a:endCxn id="30" idx="7"/>
            </p:cNvCxnSpPr>
            <p:nvPr/>
          </p:nvCxnSpPr>
          <p:spPr>
            <a:xfrm flipH="1">
              <a:off x="10290742" y="3563636"/>
              <a:ext cx="243110" cy="19639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C9DB1B6A-6FA2-5868-5C93-83A26C3DFC7A}"/>
                </a:ext>
              </a:extLst>
            </p:cNvPr>
            <p:cNvCxnSpPr>
              <a:cxnSpLocks/>
              <a:stCxn id="32" idx="5"/>
              <a:endCxn id="31" idx="1"/>
            </p:cNvCxnSpPr>
            <p:nvPr/>
          </p:nvCxnSpPr>
          <p:spPr>
            <a:xfrm>
              <a:off x="10792484" y="3563636"/>
              <a:ext cx="204356" cy="20665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9D7A5CAB-A017-1A1A-7D71-D7CD3E5FAF11}"/>
                </a:ext>
              </a:extLst>
            </p:cNvPr>
            <p:cNvCxnSpPr>
              <a:cxnSpLocks/>
              <a:endCxn id="26" idx="0"/>
            </p:cNvCxnSpPr>
            <p:nvPr/>
          </p:nvCxnSpPr>
          <p:spPr>
            <a:xfrm flipH="1">
              <a:off x="9882707" y="4018666"/>
              <a:ext cx="121555" cy="28558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B48E7E31-3FB6-A31F-3EAE-F37B01066D0C}"/>
                </a:ext>
              </a:extLst>
            </p:cNvPr>
            <p:cNvCxnSpPr>
              <a:cxnSpLocks/>
              <a:stCxn id="30" idx="5"/>
              <a:endCxn id="27" idx="0"/>
            </p:cNvCxnSpPr>
            <p:nvPr/>
          </p:nvCxnSpPr>
          <p:spPr>
            <a:xfrm>
              <a:off x="10290742" y="4018666"/>
              <a:ext cx="30115" cy="27691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E359CF0A-E6BA-7493-81DC-233ED309C4B7}"/>
                </a:ext>
              </a:extLst>
            </p:cNvPr>
            <p:cNvCxnSpPr>
              <a:cxnSpLocks/>
              <a:endCxn id="28" idx="0"/>
            </p:cNvCxnSpPr>
            <p:nvPr/>
          </p:nvCxnSpPr>
          <p:spPr>
            <a:xfrm>
              <a:off x="11233413" y="4044254"/>
              <a:ext cx="168126" cy="26535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0D75B3E-70C6-113D-09C8-A921F83AF46D}"/>
              </a:ext>
            </a:extLst>
          </p:cNvPr>
          <p:cNvGrpSpPr/>
          <p:nvPr/>
        </p:nvGrpSpPr>
        <p:grpSpPr>
          <a:xfrm>
            <a:off x="7970251" y="3647574"/>
            <a:ext cx="1774544" cy="927547"/>
            <a:chOff x="7970251" y="3647574"/>
            <a:chExt cx="1774544" cy="927547"/>
          </a:xfrm>
        </p:grpSpPr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80814A9C-6131-EECB-F97C-6752FD37524D}"/>
                </a:ext>
              </a:extLst>
            </p:cNvPr>
            <p:cNvCxnSpPr>
              <a:cxnSpLocks/>
            </p:cNvCxnSpPr>
            <p:nvPr/>
          </p:nvCxnSpPr>
          <p:spPr>
            <a:xfrm>
              <a:off x="8042440" y="4575121"/>
              <a:ext cx="1609725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FEADBDDD-7ABC-B211-E4CD-3026660DD67B}"/>
                </a:ext>
              </a:extLst>
            </p:cNvPr>
            <p:cNvSpPr txBox="1"/>
            <p:nvPr/>
          </p:nvSpPr>
          <p:spPr>
            <a:xfrm>
              <a:off x="7970251" y="3647574"/>
              <a:ext cx="177454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Merkle hash columns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14863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D3BD5-3F13-55B0-7402-BC67E7C6B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300" y="377824"/>
            <a:ext cx="10515600" cy="606425"/>
          </a:xfrm>
        </p:spPr>
        <p:txBody>
          <a:bodyPr>
            <a:normAutofit fontScale="90000"/>
          </a:bodyPr>
          <a:lstStyle/>
          <a:p>
            <a:r>
              <a:rPr lang="en-US" dirty="0"/>
              <a:t>Testing if the commitment is “valid”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C503C10-E6E5-991E-9AC6-BEF0EE90C39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68300" y="984249"/>
                <a:ext cx="10515600" cy="1524001"/>
              </a:xfrm>
            </p:spPr>
            <p:txBody>
              <a:bodyPr/>
              <a:lstStyle/>
              <a:p>
                <a:r>
                  <a:rPr lang="en-US" dirty="0"/>
                  <a:t>The Merkle hash binds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to </a:t>
                </a:r>
                <a:r>
                  <a:rPr lang="en-US" b="1" u="sng" dirty="0"/>
                  <a:t>some</a:t>
                </a:r>
                <a:r>
                  <a:rPr lang="en-US" dirty="0"/>
                  <a:t> matrix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A malicious prover may commit to a matrix that is not “well-formed”</a:t>
                </a:r>
              </a:p>
              <a:p>
                <a:pPr lvl="1"/>
                <a:r>
                  <a:rPr lang="en-US" dirty="0"/>
                  <a:t> “Well-formed” = Each row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is a codeword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for some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C503C10-E6E5-991E-9AC6-BEF0EE90C39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8300" y="984249"/>
                <a:ext cx="10515600" cy="1524001"/>
              </a:xfrm>
              <a:blipFill>
                <a:blip r:embed="rId3"/>
                <a:stretch>
                  <a:fillRect l="-1043" t="-6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0E1BFC-DC79-8D58-2D26-D8B00C29E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EB071-8AAD-4676-B2E5-4B354D6BA6F4}" type="slidenum">
              <a:rPr lang="en-US" smtClean="0"/>
              <a:t>17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5AABF20B-0BD4-ED18-0598-46E1D17E5C8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68300" y="2643188"/>
                <a:ext cx="5469031" cy="362052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u="sng" dirty="0"/>
                  <a:t>Testing procedure:</a:t>
                </a:r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 sends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sends a vector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 runs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 picks</a:t>
                </a:r>
                <a:r>
                  <a:rPr lang="el-GR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</m:d>
                  </m:oMath>
                </a14:m>
                <a:r>
                  <a:rPr lang="en-US" dirty="0"/>
                  <a:t> column indices and checks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⋅</m:t>
                        </m:r>
                        <m:acc>
                          <m:accPr>
                            <m:chr m:val="̂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acc>
                      </m:e>
                    </m:nary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r>
                  <a:rPr lang="en-US" dirty="0"/>
                  <a:t>(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dirty="0"/>
                  <a:t> are read from the Merkle tree)</a:t>
                </a:r>
              </a:p>
            </p:txBody>
          </p:sp>
        </mc:Choice>
        <mc:Fallback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5AABF20B-0BD4-ED18-0598-46E1D17E5C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00" y="2643188"/>
                <a:ext cx="5469031" cy="3620525"/>
              </a:xfrm>
              <a:prstGeom prst="rect">
                <a:avLst/>
              </a:prstGeom>
              <a:blipFill>
                <a:blip r:embed="rId4"/>
                <a:stretch>
                  <a:fillRect l="-2227" t="-2862" r="-668" b="-3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EE0C32EB-5E9A-0EFE-5EFD-8C14DB2A16D1}"/>
              </a:ext>
            </a:extLst>
          </p:cNvPr>
          <p:cNvGrpSpPr/>
          <p:nvPr/>
        </p:nvGrpSpPr>
        <p:grpSpPr>
          <a:xfrm>
            <a:off x="6954095" y="3240926"/>
            <a:ext cx="3571477" cy="1796910"/>
            <a:chOff x="7995683" y="3211343"/>
            <a:chExt cx="3571477" cy="179691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08264B0-9648-E263-F2DA-0B7018E1F06C}"/>
                </a:ext>
              </a:extLst>
            </p:cNvPr>
            <p:cNvSpPr txBox="1"/>
            <p:nvPr/>
          </p:nvSpPr>
          <p:spPr>
            <a:xfrm>
              <a:off x="8441241" y="4057085"/>
              <a:ext cx="2444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…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DB85746-9EAA-D77C-9418-35DE2357CC37}"/>
                </a:ext>
              </a:extLst>
            </p:cNvPr>
            <p:cNvSpPr/>
            <p:nvPr/>
          </p:nvSpPr>
          <p:spPr>
            <a:xfrm>
              <a:off x="7995684" y="3211343"/>
              <a:ext cx="3571476" cy="43815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kern="0" dirty="0">
                  <a:solidFill>
                    <a:schemeClr val="tx1"/>
                  </a:solidFill>
                </a:rPr>
                <a:t>     .       .     .      .  </a:t>
              </a:r>
              <a:r>
                <a:rPr lang="en-US" sz="3200" dirty="0">
                  <a:solidFill>
                    <a:schemeClr val="tx1"/>
                  </a:solidFill>
                </a:rPr>
                <a:t>  .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66A9F6F-7DFE-A78E-EEAA-AFB9511B47F0}"/>
                </a:ext>
              </a:extLst>
            </p:cNvPr>
            <p:cNvSpPr/>
            <p:nvPr/>
          </p:nvSpPr>
          <p:spPr>
            <a:xfrm>
              <a:off x="7995684" y="3709476"/>
              <a:ext cx="3571476" cy="43815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kern="0" dirty="0">
                  <a:solidFill>
                    <a:schemeClr val="tx1"/>
                  </a:solidFill>
                </a:rPr>
                <a:t>     .       .     .      .  </a:t>
              </a:r>
              <a:r>
                <a:rPr lang="en-US" sz="3200" dirty="0">
                  <a:solidFill>
                    <a:schemeClr val="tx1"/>
                  </a:solidFill>
                </a:rPr>
                <a:t>  .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1306D54-0338-1F1B-5D08-21164FB2CB96}"/>
                </a:ext>
              </a:extLst>
            </p:cNvPr>
            <p:cNvSpPr/>
            <p:nvPr/>
          </p:nvSpPr>
          <p:spPr>
            <a:xfrm>
              <a:off x="7995683" y="4585073"/>
              <a:ext cx="3571475" cy="42318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kern="0" dirty="0">
                  <a:solidFill>
                    <a:schemeClr val="tx1"/>
                  </a:solidFill>
                </a:rPr>
                <a:t>     .       .     .      .  </a:t>
              </a:r>
              <a:r>
                <a:rPr lang="en-US" sz="3200" dirty="0">
                  <a:solidFill>
                    <a:schemeClr val="tx1"/>
                  </a:solidFill>
                </a:rPr>
                <a:t>  .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A270ABF-7652-374F-7037-6EA60011A4FC}"/>
              </a:ext>
            </a:extLst>
          </p:cNvPr>
          <p:cNvGrpSpPr/>
          <p:nvPr/>
        </p:nvGrpSpPr>
        <p:grpSpPr>
          <a:xfrm>
            <a:off x="6526073" y="3132313"/>
            <a:ext cx="432121" cy="1867902"/>
            <a:chOff x="6526073" y="3132313"/>
            <a:chExt cx="432121" cy="1867902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6B11A1CA-0642-BEB1-CB51-B5654FF113A7}"/>
                    </a:ext>
                  </a:extLst>
                </p:cNvPr>
                <p:cNvSpPr txBox="1"/>
                <p:nvPr/>
              </p:nvSpPr>
              <p:spPr>
                <a:xfrm>
                  <a:off x="6531379" y="3132313"/>
                  <a:ext cx="42681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6B11A1CA-0642-BEB1-CB51-B5654FF113A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31379" y="3132313"/>
                  <a:ext cx="426815" cy="461665"/>
                </a:xfrm>
                <a:prstGeom prst="rect">
                  <a:avLst/>
                </a:prstGeom>
                <a:blipFill>
                  <a:blip r:embed="rId5"/>
                  <a:stretch>
                    <a:fillRect l="-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5A784E14-DC85-5A8D-C335-594EFD57A14F}"/>
                    </a:ext>
                  </a:extLst>
                </p:cNvPr>
                <p:cNvSpPr txBox="1"/>
                <p:nvPr/>
              </p:nvSpPr>
              <p:spPr>
                <a:xfrm>
                  <a:off x="6526074" y="3614889"/>
                  <a:ext cx="42681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5A784E14-DC85-5A8D-C335-594EFD57A14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26074" y="3614889"/>
                  <a:ext cx="426815" cy="461665"/>
                </a:xfrm>
                <a:prstGeom prst="rect">
                  <a:avLst/>
                </a:prstGeom>
                <a:blipFill>
                  <a:blip r:embed="rId6"/>
                  <a:stretch>
                    <a:fillRect l="-571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8F7F7DCF-A0BA-9499-9FEE-2CBA71CB93CE}"/>
                    </a:ext>
                  </a:extLst>
                </p:cNvPr>
                <p:cNvSpPr txBox="1"/>
                <p:nvPr/>
              </p:nvSpPr>
              <p:spPr>
                <a:xfrm>
                  <a:off x="6526073" y="4538550"/>
                  <a:ext cx="42681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8F7F7DCF-A0BA-9499-9FEE-2CBA71CB93C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26073" y="4538550"/>
                  <a:ext cx="426815" cy="461665"/>
                </a:xfrm>
                <a:prstGeom prst="rect">
                  <a:avLst/>
                </a:prstGeom>
                <a:blipFill>
                  <a:blip r:embed="rId7"/>
                  <a:stretch>
                    <a:fillRect l="-1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23755BD-EBE1-108E-C53E-806EEA82BBDB}"/>
              </a:ext>
            </a:extLst>
          </p:cNvPr>
          <p:cNvGrpSpPr/>
          <p:nvPr/>
        </p:nvGrpSpPr>
        <p:grpSpPr>
          <a:xfrm>
            <a:off x="6316429" y="5653669"/>
            <a:ext cx="4209141" cy="812860"/>
            <a:chOff x="6316429" y="5653669"/>
            <a:chExt cx="4209141" cy="81286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4F60675-BDCB-E908-45B2-A7CFF86BDB5E}"/>
                </a:ext>
              </a:extLst>
            </p:cNvPr>
            <p:cNvSpPr/>
            <p:nvPr/>
          </p:nvSpPr>
          <p:spPr>
            <a:xfrm>
              <a:off x="6954095" y="5653669"/>
              <a:ext cx="3571475" cy="365125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kern="0" dirty="0">
                  <a:solidFill>
                    <a:schemeClr val="tx1"/>
                  </a:solidFill>
                </a:rPr>
                <a:t>     .       .     .      .  </a:t>
              </a:r>
              <a:r>
                <a:rPr lang="en-US" sz="3200" dirty="0">
                  <a:solidFill>
                    <a:schemeClr val="tx1"/>
                  </a:solidFill>
                </a:rPr>
                <a:t>   .</a:t>
              </a: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2EC8A299-D40C-523C-20E4-10BC2EABEBE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33103" y="5894896"/>
              <a:ext cx="374904" cy="312613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41520E76-F1BD-2123-9BB4-FB7CACFA07AD}"/>
                    </a:ext>
                  </a:extLst>
                </p:cNvPr>
                <p:cNvSpPr txBox="1"/>
                <p:nvPr/>
              </p:nvSpPr>
              <p:spPr>
                <a:xfrm>
                  <a:off x="6316429" y="6004864"/>
                  <a:ext cx="60412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𝑧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41520E76-F1BD-2123-9BB4-FB7CACFA07A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16429" y="6004864"/>
                  <a:ext cx="604126" cy="46166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25D9CE1-26B9-B876-7F82-62D874398038}"/>
              </a:ext>
            </a:extLst>
          </p:cNvPr>
          <p:cNvGrpSpPr/>
          <p:nvPr/>
        </p:nvGrpSpPr>
        <p:grpSpPr>
          <a:xfrm>
            <a:off x="8824788" y="3106637"/>
            <a:ext cx="1570155" cy="3186660"/>
            <a:chOff x="8824788" y="3106637"/>
            <a:chExt cx="1570155" cy="3186660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330A6FE-AE5A-8F2F-F9CC-A3177CE6F9B5}"/>
                </a:ext>
              </a:extLst>
            </p:cNvPr>
            <p:cNvSpPr/>
            <p:nvPr/>
          </p:nvSpPr>
          <p:spPr>
            <a:xfrm>
              <a:off x="8824788" y="3106637"/>
              <a:ext cx="374904" cy="3186660"/>
            </a:xfrm>
            <a:prstGeom prst="rect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CADA92BA-BFBE-573F-6EA8-F2532041A9BB}"/>
                </a:ext>
              </a:extLst>
            </p:cNvPr>
            <p:cNvSpPr/>
            <p:nvPr/>
          </p:nvSpPr>
          <p:spPr>
            <a:xfrm>
              <a:off x="10020039" y="3106637"/>
              <a:ext cx="374904" cy="3186660"/>
            </a:xfrm>
            <a:prstGeom prst="rect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92090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AF04E5-6609-AB1C-7FDA-40B71BCDC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6324"/>
            <a:ext cx="10515600" cy="726177"/>
          </a:xfrm>
        </p:spPr>
        <p:txBody>
          <a:bodyPr>
            <a:normAutofit fontScale="90000"/>
          </a:bodyPr>
          <a:lstStyle/>
          <a:p>
            <a:r>
              <a:rPr lang="en-US" dirty="0"/>
              <a:t>Proving the evaluation of a committed polynomial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0F5810A-3F84-12E5-A247-E33E92AD367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20750" y="1027960"/>
                <a:ext cx="5641975" cy="55562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0" dirty="0"/>
                  <a:t>Example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+2 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+3 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0F5810A-3F84-12E5-A247-E33E92AD367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20750" y="1027960"/>
                <a:ext cx="5641975" cy="555625"/>
              </a:xfrm>
              <a:blipFill>
                <a:blip r:embed="rId3"/>
                <a:stretch>
                  <a:fillRect l="-2160" t="-18681" b="-175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ED6E1F-7042-BAE3-0C9B-60F2D0995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EB071-8AAD-4676-B2E5-4B354D6BA6F4}" type="slidenum">
              <a:rPr lang="en-US" smtClean="0"/>
              <a:t>18</a:t>
            </a:fld>
            <a:endParaRPr lang="en-US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6A4E7242-A0DF-9ECA-15B2-27618F066F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3570002"/>
              </p:ext>
            </p:extLst>
          </p:nvPr>
        </p:nvGraphicFramePr>
        <p:xfrm>
          <a:off x="7461250" y="949019"/>
          <a:ext cx="1149350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4675">
                  <a:extLst>
                    <a:ext uri="{9D8B030D-6E8A-4147-A177-3AD203B41FA5}">
                      <a16:colId xmlns:a16="http://schemas.microsoft.com/office/drawing/2014/main" val="2753778844"/>
                    </a:ext>
                  </a:extLst>
                </a:gridCol>
                <a:gridCol w="574675">
                  <a:extLst>
                    <a:ext uri="{9D8B030D-6E8A-4147-A177-3AD203B41FA5}">
                      <a16:colId xmlns:a16="http://schemas.microsoft.com/office/drawing/2014/main" val="40647251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60321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368971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F79D75BA-F9E3-816B-F250-607E3079DD3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716649" y="1135856"/>
                <a:ext cx="869950" cy="55562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/>
                  <a:t> = </a:t>
                </a: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F79D75BA-F9E3-816B-F250-607E3079DD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6649" y="1135856"/>
                <a:ext cx="869950" cy="555625"/>
              </a:xfrm>
              <a:prstGeom prst="rect">
                <a:avLst/>
              </a:prstGeom>
              <a:blipFill>
                <a:blip r:embed="rId4"/>
                <a:stretch>
                  <a:fillRect t="-17582" r="-2797" b="-175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C3C1CE8-99D4-41B8-2821-229AD29C9002}"/>
                  </a:ext>
                </a:extLst>
              </p:cNvPr>
              <p:cNvSpPr txBox="1"/>
              <p:nvPr/>
            </p:nvSpPr>
            <p:spPr>
              <a:xfrm>
                <a:off x="2027413" y="2859236"/>
                <a:ext cx="1231646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</m:oMath>
                </a14:m>
                <a:r>
                  <a:rPr lang="en-US" sz="2800" dirty="0"/>
                  <a:t> =</a:t>
                </a: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C3C1CE8-99D4-41B8-2821-229AD29C90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7413" y="2859236"/>
                <a:ext cx="1231646" cy="523220"/>
              </a:xfrm>
              <a:prstGeom prst="rect">
                <a:avLst/>
              </a:prstGeom>
              <a:blipFill>
                <a:blip r:embed="rId5"/>
                <a:stretch>
                  <a:fillRect t="-10465" r="-3960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D4DB87B6-E521-0464-3E30-86D16199E7A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16813" y="2088134"/>
                <a:ext cx="11420475" cy="63605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/>
                  <a:t> can be evaluated at a point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𝔽</m:t>
                    </m:r>
                  </m:oMath>
                </a14:m>
                <a:r>
                  <a:rPr lang="en-US" dirty="0"/>
                  <a:t> by exploiting the following identity.</a:t>
                </a:r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D4DB87B6-E521-0464-3E30-86D16199E7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813" y="2088134"/>
                <a:ext cx="11420475" cy="636059"/>
              </a:xfrm>
              <a:prstGeom prst="rect">
                <a:avLst/>
              </a:prstGeom>
              <a:blipFill>
                <a:blip r:embed="rId6"/>
                <a:stretch>
                  <a:fillRect t="-16346" b="-2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1" name="Table 5">
            <a:extLst>
              <a:ext uri="{FF2B5EF4-FFF2-40B4-BE49-F238E27FC236}">
                <a16:creationId xmlns:a16="http://schemas.microsoft.com/office/drawing/2014/main" id="{254E7FAB-0AA2-2620-05A6-171669E6C6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6280918"/>
              </p:ext>
            </p:extLst>
          </p:nvPr>
        </p:nvGraphicFramePr>
        <p:xfrm>
          <a:off x="5118100" y="2698792"/>
          <a:ext cx="1149350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4675">
                  <a:extLst>
                    <a:ext uri="{9D8B030D-6E8A-4147-A177-3AD203B41FA5}">
                      <a16:colId xmlns:a16="http://schemas.microsoft.com/office/drawing/2014/main" val="2753778844"/>
                    </a:ext>
                  </a:extLst>
                </a:gridCol>
                <a:gridCol w="574675">
                  <a:extLst>
                    <a:ext uri="{9D8B030D-6E8A-4147-A177-3AD203B41FA5}">
                      <a16:colId xmlns:a16="http://schemas.microsoft.com/office/drawing/2014/main" val="40647251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60321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3689719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2" name="Table 12">
                <a:extLst>
                  <a:ext uri="{FF2B5EF4-FFF2-40B4-BE49-F238E27FC236}">
                    <a16:creationId xmlns:a16="http://schemas.microsoft.com/office/drawing/2014/main" id="{959EE199-EA84-7517-C98C-60DF14666AF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43960695"/>
                  </p:ext>
                </p:extLst>
              </p:nvPr>
            </p:nvGraphicFramePr>
            <p:xfrm>
              <a:off x="3259059" y="2922926"/>
              <a:ext cx="1344168" cy="4572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672084">
                      <a:extLst>
                        <a:ext uri="{9D8B030D-6E8A-4147-A177-3AD203B41FA5}">
                          <a16:colId xmlns:a16="http://schemas.microsoft.com/office/drawing/2014/main" val="1246259932"/>
                        </a:ext>
                      </a:extLst>
                    </a:gridCol>
                    <a:gridCol w="672084">
                      <a:extLst>
                        <a:ext uri="{9D8B030D-6E8A-4147-A177-3AD203B41FA5}">
                          <a16:colId xmlns:a16="http://schemas.microsoft.com/office/drawing/2014/main" val="56388732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9781404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2" name="Table 12">
                <a:extLst>
                  <a:ext uri="{FF2B5EF4-FFF2-40B4-BE49-F238E27FC236}">
                    <a16:creationId xmlns:a16="http://schemas.microsoft.com/office/drawing/2014/main" id="{959EE199-EA84-7517-C98C-60DF14666AF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43960695"/>
                  </p:ext>
                </p:extLst>
              </p:nvPr>
            </p:nvGraphicFramePr>
            <p:xfrm>
              <a:off x="3259059" y="2922926"/>
              <a:ext cx="1344168" cy="4572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672084">
                      <a:extLst>
                        <a:ext uri="{9D8B030D-6E8A-4147-A177-3AD203B41FA5}">
                          <a16:colId xmlns:a16="http://schemas.microsoft.com/office/drawing/2014/main" val="1246259932"/>
                        </a:ext>
                      </a:extLst>
                    </a:gridCol>
                    <a:gridCol w="672084">
                      <a:extLst>
                        <a:ext uri="{9D8B030D-6E8A-4147-A177-3AD203B41FA5}">
                          <a16:colId xmlns:a16="http://schemas.microsoft.com/office/drawing/2014/main" val="563887325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100901" t="-10526" r="-1802" b="-2894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9781404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4" name="Table 14">
                <a:extLst>
                  <a:ext uri="{FF2B5EF4-FFF2-40B4-BE49-F238E27FC236}">
                    <a16:creationId xmlns:a16="http://schemas.microsoft.com/office/drawing/2014/main" id="{0CB0F936-B380-5C7F-CA29-2184DCA2073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31838645"/>
                  </p:ext>
                </p:extLst>
              </p:nvPr>
            </p:nvGraphicFramePr>
            <p:xfrm>
              <a:off x="6784378" y="2699833"/>
              <a:ext cx="384048" cy="9144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84048">
                      <a:extLst>
                        <a:ext uri="{9D8B030D-6E8A-4147-A177-3AD203B41FA5}">
                          <a16:colId xmlns:a16="http://schemas.microsoft.com/office/drawing/2014/main" val="3457239478"/>
                        </a:ext>
                      </a:extLst>
                    </a:gridCol>
                  </a:tblGrid>
                  <a:tr h="4445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77100756"/>
                      </a:ext>
                    </a:extLst>
                  </a:tr>
                  <a:tr h="4445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6156129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4" name="Table 14">
                <a:extLst>
                  <a:ext uri="{FF2B5EF4-FFF2-40B4-BE49-F238E27FC236}">
                    <a16:creationId xmlns:a16="http://schemas.microsoft.com/office/drawing/2014/main" id="{0CB0F936-B380-5C7F-CA29-2184DCA2073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31838645"/>
                  </p:ext>
                </p:extLst>
              </p:nvPr>
            </p:nvGraphicFramePr>
            <p:xfrm>
              <a:off x="6784378" y="2699833"/>
              <a:ext cx="384048" cy="9144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84048">
                      <a:extLst>
                        <a:ext uri="{9D8B030D-6E8A-4147-A177-3AD203B41FA5}">
                          <a16:colId xmlns:a16="http://schemas.microsoft.com/office/drawing/2014/main" val="3457239478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77100756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1563" t="-110667" r="-4688" b="-10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6156129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775FE88B-C87A-781C-CE34-E814000E507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199" y="4309909"/>
                <a:ext cx="10515601" cy="223868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u="sng" dirty="0"/>
                  <a:t>Evaluation procedure:</a:t>
                </a:r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repeat the testing except weights are replaced by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L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</m:oMath>
                </a14:m>
                <a:endParaRPr lang="en-US" b="0" dirty="0"/>
              </a:p>
              <a:p>
                <a:r>
                  <a:rPr lang="en-US" dirty="0"/>
                  <a:t>As in testing,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b="0" dirty="0"/>
                  <a:t> checks the consistency with random column openings</a:t>
                </a:r>
              </a:p>
              <a:p>
                <a:r>
                  <a:rPr lang="en-US" dirty="0"/>
                  <a:t>Then, the verifier computes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endParaRPr lang="en-US" b="0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775FE88B-C87A-781C-CE34-E814000E50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4309909"/>
                <a:ext cx="10515601" cy="2238687"/>
              </a:xfrm>
              <a:prstGeom prst="rect">
                <a:avLst/>
              </a:prstGeom>
              <a:blipFill>
                <a:blip r:embed="rId9"/>
                <a:stretch>
                  <a:fillRect l="-1159" t="-4360" r="-1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ABC1002-C99C-9B24-2A3F-3A73CCEA6420}"/>
                  </a:ext>
                </a:extLst>
              </p:cNvPr>
              <p:cNvSpPr txBox="1"/>
              <p:nvPr/>
            </p:nvSpPr>
            <p:spPr>
              <a:xfrm>
                <a:off x="5203824" y="3745527"/>
                <a:ext cx="89217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𝑈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ABC1002-C99C-9B24-2A3F-3A73CCEA64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3824" y="3745527"/>
                <a:ext cx="892175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1536E15-472B-9668-E733-4EC640DB7C08}"/>
                  </a:ext>
                </a:extLst>
              </p:cNvPr>
              <p:cNvSpPr txBox="1"/>
              <p:nvPr/>
            </p:nvSpPr>
            <p:spPr>
              <a:xfrm>
                <a:off x="6530314" y="3678825"/>
                <a:ext cx="89217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1536E15-472B-9668-E733-4EC640DB7C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0314" y="3678825"/>
                <a:ext cx="892175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B01DDEB-1931-E04C-8097-653F5BB4A28A}"/>
                  </a:ext>
                </a:extLst>
              </p:cNvPr>
              <p:cNvSpPr txBox="1"/>
              <p:nvPr/>
            </p:nvSpPr>
            <p:spPr>
              <a:xfrm>
                <a:off x="4377230" y="2868890"/>
                <a:ext cx="892175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⋅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B01DDEB-1931-E04C-8097-653F5BB4A2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7230" y="2868890"/>
                <a:ext cx="892175" cy="58477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6377B2D-9CE4-45F6-7855-C495914204EE}"/>
                  </a:ext>
                </a:extLst>
              </p:cNvPr>
              <p:cNvSpPr txBox="1"/>
              <p:nvPr/>
            </p:nvSpPr>
            <p:spPr>
              <a:xfrm>
                <a:off x="6030422" y="2859236"/>
                <a:ext cx="892175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⋅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6377B2D-9CE4-45F6-7855-C495914204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0422" y="2859236"/>
                <a:ext cx="892175" cy="58477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D551689-C95F-EB81-EC90-5154F79CB50A}"/>
                  </a:ext>
                </a:extLst>
              </p:cNvPr>
              <p:cNvSpPr txBox="1"/>
              <p:nvPr/>
            </p:nvSpPr>
            <p:spPr>
              <a:xfrm>
                <a:off x="3637455" y="3619928"/>
                <a:ext cx="89217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D551689-C95F-EB81-EC90-5154F79CB5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7455" y="3619928"/>
                <a:ext cx="892175" cy="46166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8964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7" grpId="0"/>
      <p:bldP spid="18" grpId="0"/>
      <p:bldP spid="7" grpId="0"/>
      <p:bldP spid="8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A0575-AAD1-0BFC-0828-3DE46B76B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368" y="363745"/>
            <a:ext cx="10515600" cy="1325563"/>
          </a:xfrm>
        </p:spPr>
        <p:txBody>
          <a:bodyPr/>
          <a:lstStyle/>
          <a:p>
            <a:r>
              <a:rPr lang="en-US" dirty="0"/>
              <a:t>Completeness of the PCS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A70B76-53DC-D5BF-4EDB-B070FCAA2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EB071-8AAD-4676-B2E5-4B354D6BA6F4}" type="slidenum">
              <a:rPr lang="en-US" smtClean="0"/>
              <a:t>19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C38748C-0A53-3B34-2C83-07367DEC0B28}"/>
              </a:ext>
            </a:extLst>
          </p:cNvPr>
          <p:cNvGrpSpPr/>
          <p:nvPr/>
        </p:nvGrpSpPr>
        <p:grpSpPr>
          <a:xfrm>
            <a:off x="1306032" y="1531589"/>
            <a:ext cx="3657599" cy="2744193"/>
            <a:chOff x="-116681" y="3545482"/>
            <a:chExt cx="3657599" cy="2744193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AFAA85BE-F545-0F48-D561-CED8F7164E3A}"/>
                    </a:ext>
                  </a:extLst>
                </p:cNvPr>
                <p:cNvSpPr/>
                <p:nvPr/>
              </p:nvSpPr>
              <p:spPr>
                <a:xfrm>
                  <a:off x="1273969" y="3576935"/>
                  <a:ext cx="2076450" cy="438150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AFAA85BE-F545-0F48-D561-CED8F7164E3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73969" y="3576935"/>
                  <a:ext cx="2076450" cy="43815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61E50A99-63EF-9F8E-D4A9-CAFF80B4139E}"/>
                    </a:ext>
                  </a:extLst>
                </p:cNvPr>
                <p:cNvSpPr/>
                <p:nvPr/>
              </p:nvSpPr>
              <p:spPr>
                <a:xfrm>
                  <a:off x="1273969" y="4081760"/>
                  <a:ext cx="2076450" cy="438150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61E50A99-63EF-9F8E-D4A9-CAFF80B4139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73969" y="4081760"/>
                  <a:ext cx="2076450" cy="43815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3C54B26A-6CDF-E0AC-66FA-A414D9EF6968}"/>
                    </a:ext>
                  </a:extLst>
                </p:cNvPr>
                <p:cNvSpPr/>
                <p:nvPr/>
              </p:nvSpPr>
              <p:spPr>
                <a:xfrm>
                  <a:off x="1273969" y="4951710"/>
                  <a:ext cx="2076450" cy="438150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3C54B26A-6CDF-E0AC-66FA-A414D9EF696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73969" y="4951710"/>
                  <a:ext cx="2076450" cy="43815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Right Brace 8">
              <a:extLst>
                <a:ext uri="{FF2B5EF4-FFF2-40B4-BE49-F238E27FC236}">
                  <a16:creationId xmlns:a16="http://schemas.microsoft.com/office/drawing/2014/main" id="{81F57E8A-0B78-1DB6-92DE-2A5888E39376}"/>
                </a:ext>
              </a:extLst>
            </p:cNvPr>
            <p:cNvSpPr/>
            <p:nvPr/>
          </p:nvSpPr>
          <p:spPr>
            <a:xfrm rot="10800000">
              <a:off x="631031" y="3545482"/>
              <a:ext cx="371475" cy="1812925"/>
            </a:xfrm>
            <a:prstGeom prst="rightBrac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B14E680-29F4-CA7E-4C84-19875A45AFAB}"/>
                </a:ext>
              </a:extLst>
            </p:cNvPr>
            <p:cNvSpPr txBox="1"/>
            <p:nvPr/>
          </p:nvSpPr>
          <p:spPr>
            <a:xfrm>
              <a:off x="1731169" y="4451945"/>
              <a:ext cx="11620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…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72EC84D3-92EA-0AF3-FEB6-58DF7AF1936C}"/>
                    </a:ext>
                  </a:extLst>
                </p:cNvPr>
                <p:cNvSpPr txBox="1"/>
                <p:nvPr/>
              </p:nvSpPr>
              <p:spPr>
                <a:xfrm>
                  <a:off x="-116681" y="4441182"/>
                  <a:ext cx="1162050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a14:m>
                  <a:r>
                    <a:rPr lang="en-US" sz="2400" b="1" dirty="0"/>
                    <a:t> </a:t>
                  </a:r>
                </a:p>
                <a:p>
                  <a:pPr algn="ctr"/>
                  <a:r>
                    <a:rPr lang="en-US" sz="2400" dirty="0"/>
                    <a:t>rows</a:t>
                  </a:r>
                </a:p>
              </p:txBody>
            </p:sp>
          </mc:Choice>
          <mc:Fallback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72EC84D3-92EA-0AF3-FEB6-58DF7AF1936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16681" y="4441182"/>
                  <a:ext cx="1162050" cy="830997"/>
                </a:xfrm>
                <a:prstGeom prst="rect">
                  <a:avLst/>
                </a:prstGeom>
                <a:blipFill>
                  <a:blip r:embed="rId5"/>
                  <a:stretch>
                    <a:fillRect b="-1617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Right Brace 11">
              <a:extLst>
                <a:ext uri="{FF2B5EF4-FFF2-40B4-BE49-F238E27FC236}">
                  <a16:creationId xmlns:a16="http://schemas.microsoft.com/office/drawing/2014/main" id="{0D611B93-EEAE-0F89-EB7F-D232D1F3BB76}"/>
                </a:ext>
              </a:extLst>
            </p:cNvPr>
            <p:cNvSpPr/>
            <p:nvPr/>
          </p:nvSpPr>
          <p:spPr>
            <a:xfrm rot="5400000">
              <a:off x="2168040" y="4448782"/>
              <a:ext cx="285131" cy="2460625"/>
            </a:xfrm>
            <a:prstGeom prst="rightBrac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91DD091B-5488-DDEC-C054-5AB6D8E48F93}"/>
                    </a:ext>
                  </a:extLst>
                </p:cNvPr>
                <p:cNvSpPr txBox="1"/>
                <p:nvPr/>
              </p:nvSpPr>
              <p:spPr>
                <a:xfrm>
                  <a:off x="1273969" y="5828010"/>
                  <a:ext cx="20574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a14:m>
                  <a:r>
                    <a:rPr lang="en-US" sz="2400" b="1" dirty="0"/>
                    <a:t> </a:t>
                  </a:r>
                  <a:r>
                    <a:rPr lang="en-US" sz="2400" dirty="0"/>
                    <a:t>columns</a:t>
                  </a:r>
                </a:p>
              </p:txBody>
            </p:sp>
          </mc:Choice>
          <mc:Fallback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91DD091B-5488-DDEC-C054-5AB6D8E48F9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73969" y="5828010"/>
                  <a:ext cx="2057400" cy="461665"/>
                </a:xfrm>
                <a:prstGeom prst="rect">
                  <a:avLst/>
                </a:prstGeom>
                <a:blipFill>
                  <a:blip r:embed="rId6"/>
                  <a:stretch>
                    <a:fillRect t="-10667" b="-30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39960F5-EFF4-5948-98B6-7EC2D48738AB}"/>
              </a:ext>
            </a:extLst>
          </p:cNvPr>
          <p:cNvGrpSpPr/>
          <p:nvPr/>
        </p:nvGrpSpPr>
        <p:grpSpPr>
          <a:xfrm>
            <a:off x="5070788" y="1651995"/>
            <a:ext cx="1609725" cy="853649"/>
            <a:chOff x="3648075" y="3665888"/>
            <a:chExt cx="1609725" cy="853649"/>
          </a:xfrm>
        </p:grpSpPr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7F133327-45CC-A930-DE91-7ADC48205650}"/>
                </a:ext>
              </a:extLst>
            </p:cNvPr>
            <p:cNvCxnSpPr>
              <a:cxnSpLocks/>
            </p:cNvCxnSpPr>
            <p:nvPr/>
          </p:nvCxnSpPr>
          <p:spPr>
            <a:xfrm>
              <a:off x="3648075" y="4519537"/>
              <a:ext cx="1609725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8F984C8-AE73-258E-E5A8-A37CF32A196E}"/>
                </a:ext>
              </a:extLst>
            </p:cNvPr>
            <p:cNvSpPr txBox="1"/>
            <p:nvPr/>
          </p:nvSpPr>
          <p:spPr>
            <a:xfrm>
              <a:off x="3762378" y="3665888"/>
              <a:ext cx="13335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Encode each row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359A0DA-0BE6-C54E-3F0D-A474E28016EE}"/>
              </a:ext>
            </a:extLst>
          </p:cNvPr>
          <p:cNvGrpSpPr/>
          <p:nvPr/>
        </p:nvGrpSpPr>
        <p:grpSpPr>
          <a:xfrm>
            <a:off x="6411892" y="1568452"/>
            <a:ext cx="3403245" cy="2707329"/>
            <a:chOff x="4989179" y="3582345"/>
            <a:chExt cx="3403245" cy="2707329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AB516A1F-F91A-9275-4FE3-F834A47014FB}"/>
                    </a:ext>
                  </a:extLst>
                </p:cNvPr>
                <p:cNvSpPr/>
                <p:nvPr/>
              </p:nvSpPr>
              <p:spPr>
                <a:xfrm>
                  <a:off x="5438777" y="4957493"/>
                  <a:ext cx="2504051" cy="438150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AB516A1F-F91A-9275-4FE3-F834A47014F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38777" y="4957493"/>
                  <a:ext cx="2504051" cy="438150"/>
                </a:xfrm>
                <a:prstGeom prst="rect">
                  <a:avLst/>
                </a:prstGeom>
                <a:blipFill>
                  <a:blip r:embed="rId7"/>
                  <a:stretch>
                    <a:fillRect b="-15385"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9CB2A9C-1D0C-5DD2-D166-88597A88D479}"/>
                </a:ext>
              </a:extLst>
            </p:cNvPr>
            <p:cNvSpPr txBox="1"/>
            <p:nvPr/>
          </p:nvSpPr>
          <p:spPr>
            <a:xfrm>
              <a:off x="5457236" y="4464311"/>
              <a:ext cx="2444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…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45A0A977-020C-1C77-79EC-186D4FC958AC}"/>
                    </a:ext>
                  </a:extLst>
                </p:cNvPr>
                <p:cNvSpPr/>
                <p:nvPr/>
              </p:nvSpPr>
              <p:spPr>
                <a:xfrm>
                  <a:off x="5438777" y="3582345"/>
                  <a:ext cx="2504052" cy="438150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45A0A977-020C-1C77-79EC-186D4FC958A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38777" y="3582345"/>
                  <a:ext cx="2504052" cy="438150"/>
                </a:xfrm>
                <a:prstGeom prst="rect">
                  <a:avLst/>
                </a:prstGeom>
                <a:blipFill>
                  <a:blip r:embed="rId8"/>
                  <a:stretch>
                    <a:fillRect b="-16667"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E7737EEE-A9DB-073D-2B00-E4DE0E8514F9}"/>
                    </a:ext>
                  </a:extLst>
                </p:cNvPr>
                <p:cNvSpPr/>
                <p:nvPr/>
              </p:nvSpPr>
              <p:spPr>
                <a:xfrm>
                  <a:off x="5438777" y="4087170"/>
                  <a:ext cx="2504052" cy="438150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E7737EEE-A9DB-073D-2B00-E4DE0E8514F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38777" y="4087170"/>
                  <a:ext cx="2504052" cy="438150"/>
                </a:xfrm>
                <a:prstGeom prst="rect">
                  <a:avLst/>
                </a:prstGeom>
                <a:blipFill>
                  <a:blip r:embed="rId9"/>
                  <a:stretch>
                    <a:fillRect b="-16667"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6B40F59B-8CF2-B972-ECFE-13DE273A7EED}"/>
                    </a:ext>
                  </a:extLst>
                </p:cNvPr>
                <p:cNvSpPr txBox="1"/>
                <p:nvPr/>
              </p:nvSpPr>
              <p:spPr>
                <a:xfrm>
                  <a:off x="4989179" y="5458677"/>
                  <a:ext cx="3403245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</m:oMath>
                  </a14:m>
                  <a:r>
                    <a:rPr lang="en-US" sz="2400" dirty="0"/>
                    <a:t> is the encode method of a linear ECC</a:t>
                  </a:r>
                </a:p>
              </p:txBody>
            </p:sp>
          </mc:Choice>
          <mc:Fallback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6B40F59B-8CF2-B972-ECFE-13DE273A7EE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89179" y="5458677"/>
                  <a:ext cx="3403245" cy="830997"/>
                </a:xfrm>
                <a:prstGeom prst="rect">
                  <a:avLst/>
                </a:prstGeom>
                <a:blipFill>
                  <a:blip r:embed="rId10"/>
                  <a:stretch>
                    <a:fillRect t="-5882" r="-1075" b="-1617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Content Placeholder 2">
                <a:extLst>
                  <a:ext uri="{FF2B5EF4-FFF2-40B4-BE49-F238E27FC236}">
                    <a16:creationId xmlns:a16="http://schemas.microsoft.com/office/drawing/2014/main" id="{2C814433-E9CF-B7EC-6DEF-1CE72805FFF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94041" y="4586214"/>
                <a:ext cx="10515600" cy="181292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/>
                  <a:t>If every row of the committed matrix is a valid codeword, then by the linearity of the code, so is any linear combination of rows</a:t>
                </a:r>
              </a:p>
              <a:p>
                <a:pPr>
                  <a:buFont typeface="Wingdings" panose="05000000000000000000" pitchFamily="2" charset="2"/>
                  <a:buChar char="è"/>
                </a:pPr>
                <a:r>
                  <a:rPr lang="en-US" dirty="0">
                    <a:sym typeface="Wingdings" panose="05000000000000000000" pitchFamily="2" charset="2"/>
                  </a:rPr>
                  <a:t>An honest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𝑃</m:t>
                    </m:r>
                  </m:oMath>
                </a14:m>
                <a:r>
                  <a:rPr lang="en-US" dirty="0"/>
                  <a:t> will pass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’s checks</a:t>
                </a:r>
              </a:p>
            </p:txBody>
          </p:sp>
        </mc:Choice>
        <mc:Fallback>
          <p:sp>
            <p:nvSpPr>
              <p:cNvPr id="23" name="Content Placeholder 2">
                <a:extLst>
                  <a:ext uri="{FF2B5EF4-FFF2-40B4-BE49-F238E27FC236}">
                    <a16:creationId xmlns:a16="http://schemas.microsoft.com/office/drawing/2014/main" id="{2C814433-E9CF-B7EC-6DEF-1CE72805FF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41" y="4586214"/>
                <a:ext cx="10515600" cy="1812925"/>
              </a:xfrm>
              <a:prstGeom prst="rect">
                <a:avLst/>
              </a:prstGeom>
              <a:blipFill>
                <a:blip r:embed="rId11"/>
                <a:stretch>
                  <a:fillRect l="-1159" t="-53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8740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A0642-366E-2B71-809D-F3A783CEC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872" y="365127"/>
            <a:ext cx="10515600" cy="718364"/>
          </a:xfrm>
        </p:spPr>
        <p:txBody>
          <a:bodyPr/>
          <a:lstStyle/>
          <a:p>
            <a:r>
              <a:rPr lang="en-US" dirty="0"/>
              <a:t>What is a SNARK?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4E93B2-928F-6326-3F12-06078E049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EB071-8AAD-4676-B2E5-4B354D6BA6F4}" type="slidenum">
              <a:rPr lang="en-US" smtClean="0"/>
              <a:t>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5D898EE-E345-7B7E-325E-7DD5A04BCD2A}"/>
                  </a:ext>
                </a:extLst>
              </p:cNvPr>
              <p:cNvSpPr/>
              <p:nvPr/>
            </p:nvSpPr>
            <p:spPr>
              <a:xfrm>
                <a:off x="5220393" y="365127"/>
                <a:ext cx="1957370" cy="718364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Prover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5D898EE-E345-7B7E-325E-7DD5A04BCD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393" y="365127"/>
                <a:ext cx="1957370" cy="718364"/>
              </a:xfrm>
              <a:prstGeom prst="rect">
                <a:avLst/>
              </a:prstGeom>
              <a:blipFill>
                <a:blip r:embed="rId3"/>
                <a:stretch>
                  <a:fillRect l="-3058" b="-14516"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BFBAD65-13AE-2223-1293-179B8E95B497}"/>
                  </a:ext>
                </a:extLst>
              </p:cNvPr>
              <p:cNvSpPr/>
              <p:nvPr/>
            </p:nvSpPr>
            <p:spPr>
              <a:xfrm>
                <a:off x="8935351" y="365127"/>
                <a:ext cx="2029136" cy="718364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Verifier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BFBAD65-13AE-2223-1293-179B8E95B4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5351" y="365127"/>
                <a:ext cx="2029136" cy="718364"/>
              </a:xfrm>
              <a:prstGeom prst="rect">
                <a:avLst/>
              </a:prstGeom>
              <a:blipFill>
                <a:blip r:embed="rId4"/>
                <a:stretch>
                  <a:fillRect l="-4720" b="-14516"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2C64BFE-688A-A874-32F6-9353022942FE}"/>
              </a:ext>
            </a:extLst>
          </p:cNvPr>
          <p:cNvCxnSpPr>
            <a:cxnSpLocks/>
            <a:stCxn id="5" idx="3"/>
            <a:endCxn id="6" idx="1"/>
          </p:cNvCxnSpPr>
          <p:nvPr/>
        </p:nvCxnSpPr>
        <p:spPr>
          <a:xfrm>
            <a:off x="7177763" y="724309"/>
            <a:ext cx="175758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884D44F-9755-0158-E670-2A9A9C992DF9}"/>
              </a:ext>
            </a:extLst>
          </p:cNvPr>
          <p:cNvSpPr txBox="1"/>
          <p:nvPr/>
        </p:nvSpPr>
        <p:spPr>
          <a:xfrm>
            <a:off x="7714454" y="237540"/>
            <a:ext cx="6842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dirty="0"/>
              <a:t>π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608C89B-FD87-06FE-1A8D-4282D3D73F4D}"/>
                  </a:ext>
                </a:extLst>
              </p:cNvPr>
              <p:cNvSpPr txBox="1"/>
              <p:nvPr/>
            </p:nvSpPr>
            <p:spPr>
              <a:xfrm>
                <a:off x="297872" y="1526667"/>
                <a:ext cx="11894128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A proof establishing the knowledge of a </a:t>
                </a:r>
                <a:r>
                  <a:rPr lang="en-US" sz="3200" u="sng" dirty="0"/>
                  <a:t>witness</a:t>
                </a:r>
                <a:r>
                  <a:rPr lang="en-US" sz="3200" dirty="0"/>
                  <a:t> to a </a:t>
                </a:r>
                <a:r>
                  <a:rPr lang="en-US" sz="3200" u="sng" dirty="0"/>
                  <a:t>statement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800" dirty="0"/>
                  <a:t> knows a witness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 such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dirty="0">
                        <a:latin typeface="Cambria Math" panose="02040503050406030204" pitchFamily="18" charset="0"/>
                      </a:rPr>
                      <m:t>S</m:t>
                    </m:r>
                    <m:r>
                      <m:rPr>
                        <m:sty m:val="p"/>
                      </m:rPr>
                      <a:rPr lang="en-US" sz="2800" b="0" i="0" dirty="0" smtClean="0">
                        <a:latin typeface="Cambria Math" panose="02040503050406030204" pitchFamily="18" charset="0"/>
                      </a:rPr>
                      <m:t>HA</m:t>
                    </m:r>
                    <m:r>
                      <a:rPr lang="en-US" sz="2800" b="0" i="0" dirty="0" smtClean="0">
                        <a:latin typeface="Cambria Math" panose="02040503050406030204" pitchFamily="18" charset="0"/>
                      </a:rPr>
                      <m:t>256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800" dirty="0"/>
                  <a:t>, for a public value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sz="28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General: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knows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such that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, for a public circuit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800" dirty="0"/>
                  <a:t> and input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608C89B-FD87-06FE-1A8D-4282D3D73F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872" y="1526667"/>
                <a:ext cx="11894128" cy="1446550"/>
              </a:xfrm>
              <a:prstGeom prst="rect">
                <a:avLst/>
              </a:prstGeom>
              <a:blipFill>
                <a:blip r:embed="rId5"/>
                <a:stretch>
                  <a:fillRect l="-1333" t="-5462" b="-109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BE15F325-3161-8E6A-8286-9D6C27A98958}"/>
              </a:ext>
            </a:extLst>
          </p:cNvPr>
          <p:cNvSpPr txBox="1"/>
          <p:nvPr/>
        </p:nvSpPr>
        <p:spPr>
          <a:xfrm>
            <a:off x="297871" y="4610647"/>
            <a:ext cx="1120832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 SNARK achieves better properties:</a:t>
            </a:r>
            <a:endParaRPr lang="en-US" sz="3200" u="sng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The size of the proof </a:t>
            </a:r>
            <a:r>
              <a:rPr lang="el-GR" sz="2800" dirty="0"/>
              <a:t>π</a:t>
            </a:r>
            <a:r>
              <a:rPr lang="en-US" sz="2800" dirty="0"/>
              <a:t> is sub-linear in the size of the statement proven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The cost to verify </a:t>
            </a:r>
            <a:r>
              <a:rPr lang="el-GR" sz="2800" dirty="0"/>
              <a:t>π</a:t>
            </a:r>
            <a:r>
              <a:rPr lang="en-US" sz="2800" dirty="0"/>
              <a:t> is sub-linear in the cost to check the witness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A2CF6BB-8CA1-3A4F-AAD6-C76EFC95B836}"/>
                  </a:ext>
                </a:extLst>
              </p:cNvPr>
              <p:cNvSpPr txBox="1"/>
              <p:nvPr/>
            </p:nvSpPr>
            <p:spPr>
              <a:xfrm>
                <a:off x="297871" y="3726719"/>
                <a:ext cx="1166414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/>
                  <a:t>A trivial proof system:</a:t>
                </a: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800" dirty="0"/>
                  <a:t> sends its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800" dirty="0"/>
                  <a:t>,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checks 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A2CF6BB-8CA1-3A4F-AAD6-C76EFC95B8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871" y="3726719"/>
                <a:ext cx="11664144" cy="584775"/>
              </a:xfrm>
              <a:prstGeom prst="rect">
                <a:avLst/>
              </a:prstGeom>
              <a:blipFill>
                <a:blip r:embed="rId7"/>
                <a:stretch>
                  <a:fillRect l="-1359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9067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A0575-AAD1-0BFC-0828-3DE46B76B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393699"/>
            <a:ext cx="10515600" cy="625475"/>
          </a:xfrm>
        </p:spPr>
        <p:txBody>
          <a:bodyPr>
            <a:normAutofit fontScale="90000"/>
          </a:bodyPr>
          <a:lstStyle/>
          <a:p>
            <a:r>
              <a:rPr lang="en-US" dirty="0"/>
              <a:t>Binding property of the PCS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44E4948-2E9F-A031-D198-5AC69E3C32E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95300" y="1155700"/>
                <a:ext cx="11442700" cy="4927599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b="1" dirty="0"/>
                  <a:t>Lemma (informal): </a:t>
                </a: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’s checks pass with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sup>
                    </m:sSup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is “bound” to some polynomial of the appropriate degree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must answer any evaluation query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b="1" dirty="0"/>
              </a:p>
              <a:p>
                <a:pPr marL="0" indent="0">
                  <a:buNone/>
                </a:pPr>
                <a:r>
                  <a:rPr lang="en-US" b="1" dirty="0"/>
                  <a:t>Proof sketch </a:t>
                </a:r>
                <a:r>
                  <a:rPr lang="en-US" dirty="0"/>
                  <a:t>(key lemma due to </a:t>
                </a:r>
                <a:r>
                  <a:rPr lang="en-US" sz="2400" dirty="0">
                    <a:solidFill>
                      <a:srgbClr val="0070C0"/>
                    </a:solidFill>
                  </a:rPr>
                  <a:t>[RVW14, AHIV17]</a:t>
                </a:r>
                <a:r>
                  <a:rPr lang="en-US" sz="2800" dirty="0"/>
                  <a:t>):</a:t>
                </a:r>
              </a:p>
              <a:p>
                <a:pPr marL="0" indent="0">
                  <a:buNone/>
                </a:pPr>
                <a:r>
                  <a:rPr lang="en-US" dirty="0"/>
                  <a:t>If any row of the committed matrix is “far” from all codewords, then </a:t>
                </a:r>
                <a:r>
                  <a:rPr lang="en-US" dirty="0" err="1"/>
                  <a:t>w.h.p</a:t>
                </a:r>
                <a:r>
                  <a:rPr lang="en-US" dirty="0"/>
                  <a:t> RLC of the rows will be just as far from all codewords</a:t>
                </a:r>
              </a:p>
              <a:p>
                <a:pPr>
                  <a:buFont typeface="Wingdings" panose="05000000000000000000" pitchFamily="2" charset="2"/>
                  <a:buChar char="è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𝑃</m:t>
                    </m:r>
                  </m:oMath>
                </a14:m>
                <a:r>
                  <a:rPr lang="en-US" dirty="0"/>
                  <a:t> will fail the testing procedure </a:t>
                </a:r>
                <a:r>
                  <a:rPr lang="en-US" dirty="0" err="1"/>
                  <a:t>w.h.p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So,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passes tests, then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 knows that every row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is close to a codeword</a:t>
                </a:r>
              </a:p>
              <a:p>
                <a:pPr lvl="1"/>
                <a:r>
                  <a:rPr lang="en-US" dirty="0"/>
                  <a:t>This property turns out to be sufficient to establish binding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44E4948-2E9F-A031-D198-5AC69E3C32E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5300" y="1155700"/>
                <a:ext cx="11442700" cy="4927599"/>
              </a:xfrm>
              <a:blipFill>
                <a:blip r:embed="rId2"/>
                <a:stretch>
                  <a:fillRect l="-1066" t="-25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A70B76-53DC-D5BF-4EDB-B070FCAA2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EB071-8AAD-4676-B2E5-4B354D6BA6F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115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1B349D8-0506-8A0E-EA1E-73CBE0B0AB4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355600" y="320675"/>
                <a:ext cx="11480800" cy="1325563"/>
              </a:xfrm>
            </p:spPr>
            <p:txBody>
              <a:bodyPr/>
              <a:lstStyle/>
              <a:p>
                <a:r>
                  <a:rPr lang="en-US" dirty="0"/>
                  <a:t>PCS costs for a polynomial with for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coefficients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1B349D8-0506-8A0E-EA1E-73CBE0B0AB4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55600" y="320675"/>
                <a:ext cx="11480800" cy="1325563"/>
              </a:xfrm>
              <a:blipFill>
                <a:blip r:embed="rId2"/>
                <a:stretch>
                  <a:fillRect l="-21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E7624A-1CB5-F730-A158-9B38E595B08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55600" y="1546225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3200" dirty="0"/>
                  <a:t>Commitment size: a single Merkle root (e.g., 32 bytes)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sz="3200" dirty="0"/>
                  <a:t>Proof size and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3200" dirty="0"/>
                  <a:t> time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>
                        <a:latin typeface="Cambria Math" panose="02040503050406030204" pitchFamily="18" charset="0"/>
                      </a:rPr>
                      <m:t>O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𝛾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)∙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rad>
                      </m:e>
                    </m:d>
                  </m:oMath>
                </a14:m>
                <a:endParaRPr lang="en-US" sz="3200" dirty="0"/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3200" dirty="0"/>
                  <a:t> time dominated by:</a:t>
                </a:r>
              </a:p>
              <a:p>
                <a:r>
                  <a:rPr lang="en-US" sz="3000" dirty="0"/>
                  <a:t>Building Merkle-tree over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r>
                  <a:rPr lang="en-US" sz="3000" dirty="0"/>
                  <a:t> field elements, and </a:t>
                </a:r>
              </a:p>
              <a:p>
                <a:r>
                  <a:rPr lang="en-US" sz="3000" dirty="0"/>
                  <a:t>Encoding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rad>
                  </m:oMath>
                </a14:m>
                <a:r>
                  <a:rPr lang="en-US" sz="3000" dirty="0"/>
                  <a:t> vectors of size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rad>
                  </m:oMath>
                </a14:m>
                <a:r>
                  <a:rPr lang="en-US" sz="3000" dirty="0"/>
                  <a:t> </a:t>
                </a:r>
                <a:r>
                  <a:rPr lang="en-US" sz="3000" dirty="0">
                    <a:solidFill>
                      <a:srgbClr val="C00000"/>
                    </a:solidFill>
                  </a:rPr>
                  <a:t>(a key bottleneck)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E7624A-1CB5-F730-A158-9B38E595B08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5600" y="1546225"/>
                <a:ext cx="10515600" cy="4351338"/>
              </a:xfrm>
              <a:blipFill>
                <a:blip r:embed="rId3"/>
                <a:stretch>
                  <a:fillRect l="-1449" t="-29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350A29-3941-471C-9EDD-53F9642DA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EB071-8AAD-4676-B2E5-4B354D6BA6F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747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FF41A-BA08-A374-201C-D4B14F9E5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483" y="234247"/>
            <a:ext cx="10515600" cy="1325563"/>
          </a:xfrm>
        </p:spPr>
        <p:txBody>
          <a:bodyPr/>
          <a:lstStyle/>
          <a:p>
            <a:r>
              <a:rPr lang="en-US" dirty="0" err="1"/>
              <a:t>Brakedown</a:t>
            </a:r>
            <a:r>
              <a:rPr lang="en-US" dirty="0"/>
              <a:t> provides a practical code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A73344-1202-ED09-93C9-6FA0C5E2820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80483" y="1559810"/>
                <a:ext cx="10515600" cy="1566161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dirty="0"/>
                  <a:t> encoding time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≈17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operations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Exploits specific characteristics in our setting (details in the paper)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A73344-1202-ED09-93C9-6FA0C5E2820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0483" y="1559810"/>
                <a:ext cx="10515600" cy="1566161"/>
              </a:xfrm>
              <a:blipFill>
                <a:blip r:embed="rId2"/>
                <a:stretch>
                  <a:fillRect l="-1217" t="-6615" b="-6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3DB84F-17BE-D965-C41A-8EA71E54A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EB071-8AAD-4676-B2E5-4B354D6BA6F4}" type="slidenum">
              <a:rPr lang="en-US" smtClean="0"/>
              <a:t>22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EBBA69B-B1E6-FDCD-BA5F-0E0680594965}"/>
              </a:ext>
            </a:extLst>
          </p:cNvPr>
          <p:cNvSpPr/>
          <p:nvPr/>
        </p:nvSpPr>
        <p:spPr>
          <a:xfrm>
            <a:off x="680482" y="3418366"/>
            <a:ext cx="2913321" cy="120147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No need for efficient decoding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332BA96-488C-61E8-4EFF-0E9CE413C186}"/>
              </a:ext>
            </a:extLst>
          </p:cNvPr>
          <p:cNvSpPr/>
          <p:nvPr/>
        </p:nvSpPr>
        <p:spPr>
          <a:xfrm>
            <a:off x="4355803" y="3418363"/>
            <a:ext cx="3164959" cy="120147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Work over large (e.g., 128-bit) fields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B56ADC9-D5FF-952F-3494-74AA01D3641F}"/>
              </a:ext>
            </a:extLst>
          </p:cNvPr>
          <p:cNvSpPr/>
          <p:nvPr/>
        </p:nvSpPr>
        <p:spPr>
          <a:xfrm>
            <a:off x="8346559" y="3418363"/>
            <a:ext cx="3164959" cy="120147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Randomized codes are acceptable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54A40535-E195-03E6-83C7-DE5374A9B75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3397" y="4912240"/>
                <a:ext cx="3207490" cy="156616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Both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 only do encoding</a:t>
                </a:r>
              </a:p>
              <a:p>
                <a:r>
                  <a:rPr lang="en-US" dirty="0"/>
                  <a:t>Decoding is not even needed for KS!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54A40535-E195-03E6-83C7-DE5374A9B7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397" y="4912240"/>
                <a:ext cx="3207490" cy="1566161"/>
              </a:xfrm>
              <a:prstGeom prst="rect">
                <a:avLst/>
              </a:prstGeom>
              <a:blipFill>
                <a:blip r:embed="rId3"/>
                <a:stretch>
                  <a:fillRect l="-2846" t="-7782" r="-5503" b="-54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927274B-3D95-25D4-4E32-0D4F8BAEB0FE}"/>
              </a:ext>
            </a:extLst>
          </p:cNvPr>
          <p:cNvSpPr txBox="1">
            <a:spLocks/>
          </p:cNvSpPr>
          <p:nvPr/>
        </p:nvSpPr>
        <p:spPr>
          <a:xfrm>
            <a:off x="4492255" y="4912234"/>
            <a:ext cx="3207490" cy="15661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/>
              <a:t>Large fields are required for the IOP’s soundness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E310801-635A-7316-ED5E-542D5FAAF059}"/>
              </a:ext>
            </a:extLst>
          </p:cNvPr>
          <p:cNvSpPr txBox="1">
            <a:spLocks/>
          </p:cNvSpPr>
          <p:nvPr/>
        </p:nvSpPr>
        <p:spPr>
          <a:xfrm>
            <a:off x="8325293" y="4912233"/>
            <a:ext cx="3207490" cy="15661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err="1"/>
              <a:t>w.h.p</a:t>
            </a:r>
            <a:r>
              <a:rPr lang="en-US" dirty="0"/>
              <a:t> a random code satisfies a distance bound</a:t>
            </a:r>
          </a:p>
        </p:txBody>
      </p:sp>
    </p:spTree>
    <p:extLst>
      <p:ext uri="{BB962C8B-B14F-4D97-AF65-F5344CB8AC3E}">
        <p14:creationId xmlns:p14="http://schemas.microsoft.com/office/powerpoint/2010/main" val="2297005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43714-BBA4-F635-2E93-9390BE5D1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7875"/>
          </a:xfrm>
        </p:spPr>
        <p:txBody>
          <a:bodyPr>
            <a:normAutofit fontScale="90000"/>
          </a:bodyPr>
          <a:lstStyle/>
          <a:p>
            <a:r>
              <a:rPr lang="en-US" dirty="0"/>
              <a:t>A high-level overview of the code construction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87A36EF-448B-FBAE-BE34-5989351B838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44600"/>
                <a:ext cx="10884408" cy="524827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For a message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dirty="0"/>
                  <a:t>, the codeword has 3 parts: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endParaRPr lang="en-US" b="0" dirty="0"/>
              </a:p>
              <a:p>
                <a:r>
                  <a:rPr lang="en-US" dirty="0"/>
                  <a:t>The first part is the “systematic part”, so just copy the message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dirty="0"/>
                  <a:t> is computed in three steps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/>
                  <a:t>Multiply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by a random sparse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matrix to </a:t>
                </a:r>
                <a:r>
                  <a:rPr lang="en-US" dirty="0" err="1"/>
                  <a:t>to</a:t>
                </a:r>
                <a:r>
                  <a:rPr lang="en-US" dirty="0"/>
                  <a:t> get a vector of length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dirty="0"/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/>
                  <a:t>Obtain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E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of length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by recursively encoding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b="0" dirty="0"/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/>
                  <a:t>Obtain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of length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by multiplying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 by a random sparse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/>
                  <a:t> matrix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sz="2400" dirty="0"/>
                  <a:t>(for relative distance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</m:oMath>
                </a14:m>
                <a:r>
                  <a:rPr lang="en-US" sz="2400" dirty="0"/>
                  <a:t> and rate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ρ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dirty="0"/>
                  <a:t>)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87A36EF-448B-FBAE-BE34-5989351B83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44600"/>
                <a:ext cx="10884408" cy="5248275"/>
              </a:xfrm>
              <a:blipFill>
                <a:blip r:embed="rId3"/>
                <a:stretch>
                  <a:fillRect l="-1176" t="-18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E289D9-01D4-0438-F49A-E7D6290BE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EB071-8AAD-4676-B2E5-4B354D6BA6F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790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3AC6DC-C3F6-8492-2032-F4669B3B2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EB071-8AAD-4676-B2E5-4B354D6BA6F4}" type="slidenum">
              <a:rPr lang="en-US" smtClean="0"/>
              <a:t>24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979395-8116-268D-CD54-90EF202A2B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940972"/>
            <a:ext cx="7785100" cy="474745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3B4FDE2-D8C1-4851-6DE6-ABF7B15F78B2}"/>
              </a:ext>
            </a:extLst>
          </p:cNvPr>
          <p:cNvSpPr txBox="1"/>
          <p:nvPr/>
        </p:nvSpPr>
        <p:spPr>
          <a:xfrm>
            <a:off x="8312150" y="1650652"/>
            <a:ext cx="3340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Systematic part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AF0ED8C-3709-C939-D899-4C8AF2DBADAE}"/>
              </a:ext>
            </a:extLst>
          </p:cNvPr>
          <p:cNvSpPr txBox="1"/>
          <p:nvPr/>
        </p:nvSpPr>
        <p:spPr>
          <a:xfrm>
            <a:off x="8312150" y="2622202"/>
            <a:ext cx="33401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Recursively encode a compressed version of the message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1B2CD1B-A15F-C6FC-EA03-BA44B35AB020}"/>
              </a:ext>
            </a:extLst>
          </p:cNvPr>
          <p:cNvSpPr txBox="1"/>
          <p:nvPr/>
        </p:nvSpPr>
        <p:spPr>
          <a:xfrm>
            <a:off x="8312150" y="4233930"/>
            <a:ext cx="33401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Multiply the second component with a random sparse matrix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8971AC4-7A11-6624-D2B3-A1E82F94D36F}"/>
              </a:ext>
            </a:extLst>
          </p:cNvPr>
          <p:cNvSpPr txBox="1"/>
          <p:nvPr/>
        </p:nvSpPr>
        <p:spPr>
          <a:xfrm>
            <a:off x="304800" y="6063962"/>
            <a:ext cx="1122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Distance analysis of the code construction (please see the paper)</a:t>
            </a:r>
          </a:p>
        </p:txBody>
      </p:sp>
    </p:spTree>
    <p:extLst>
      <p:ext uri="{BB962C8B-B14F-4D97-AF65-F5344CB8AC3E}">
        <p14:creationId xmlns:p14="http://schemas.microsoft.com/office/powerpoint/2010/main" val="4199694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466B9-F374-945E-1B62-E43F97FDF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Rest of this talk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E0EBD4-77C6-B609-D24E-851343725B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Background on the modern SNARK design</a:t>
            </a:r>
          </a:p>
          <a:p>
            <a:endParaRPr lang="en-US" dirty="0"/>
          </a:p>
          <a:p>
            <a:r>
              <a:rPr lang="en-US" dirty="0"/>
              <a:t>Design of </a:t>
            </a:r>
            <a:r>
              <a:rPr lang="en-US" dirty="0" err="1"/>
              <a:t>Brakedown</a:t>
            </a:r>
            <a:endParaRPr lang="en-US" dirty="0"/>
          </a:p>
          <a:p>
            <a:endParaRPr lang="en-US" dirty="0"/>
          </a:p>
          <a:p>
            <a:r>
              <a:rPr lang="en-US" b="1" dirty="0"/>
              <a:t>Experimental results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85754F-9EF0-9F89-0926-6DA8D6CF5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EB071-8AAD-4676-B2E5-4B354D6BA6F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6342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F9B4F-71A1-A2DD-1BCE-5F132BE04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216" y="410368"/>
            <a:ext cx="10515600" cy="1325563"/>
          </a:xfrm>
        </p:spPr>
        <p:txBody>
          <a:bodyPr/>
          <a:lstStyle/>
          <a:p>
            <a:r>
              <a:rPr lang="en-US" dirty="0"/>
              <a:t>Implementation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F97358-4EBD-9E0E-3E06-80663FFD79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216" y="1481328"/>
            <a:ext cx="11228832" cy="4695635"/>
          </a:xfrm>
        </p:spPr>
        <p:txBody>
          <a:bodyPr>
            <a:normAutofit/>
          </a:bodyPr>
          <a:lstStyle/>
          <a:p>
            <a:r>
              <a:rPr lang="en-US" dirty="0"/>
              <a:t>Implemented in Rust, with many optimizations (details in the paper) </a:t>
            </a:r>
          </a:p>
          <a:p>
            <a:endParaRPr lang="en-US" dirty="0"/>
          </a:p>
          <a:p>
            <a:r>
              <a:rPr lang="en-US" dirty="0"/>
              <a:t>We also implement a variant of </a:t>
            </a:r>
            <a:r>
              <a:rPr lang="en-US" dirty="0" err="1"/>
              <a:t>Brakedown</a:t>
            </a:r>
            <a:r>
              <a:rPr lang="en-US" dirty="0"/>
              <a:t> that uses Reed-Solomon codes</a:t>
            </a:r>
          </a:p>
          <a:p>
            <a:pPr lvl="1"/>
            <a:r>
              <a:rPr lang="en-US" dirty="0"/>
              <a:t>Gives up linear-time prover, but provides smaller proofs than </a:t>
            </a:r>
            <a:r>
              <a:rPr lang="en-US" dirty="0" err="1"/>
              <a:t>Brakedown</a:t>
            </a:r>
            <a:endParaRPr lang="en-US" dirty="0"/>
          </a:p>
          <a:p>
            <a:endParaRPr lang="en-US" dirty="0"/>
          </a:p>
          <a:p>
            <a:r>
              <a:rPr lang="en-US" dirty="0"/>
              <a:t>Both schemes are available from fork of Spartan (</a:t>
            </a:r>
            <a:r>
              <a:rPr lang="en-US" dirty="0">
                <a:hlinkClick r:id="rId2"/>
              </a:rPr>
              <a:t>https://github.com/conroi/Spartan</a:t>
            </a:r>
            <a:r>
              <a:rPr lang="en-US" dirty="0"/>
              <a:t>)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593990-684D-AFAD-FA6A-2A91F63E0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EB071-8AAD-4676-B2E5-4B354D6BA6F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327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62868C11-D96B-4E67-96D3-4545942D14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6633341"/>
              </p:ext>
            </p:extLst>
          </p:nvPr>
        </p:nvGraphicFramePr>
        <p:xfrm>
          <a:off x="425103" y="851394"/>
          <a:ext cx="8412480" cy="2560320"/>
        </p:xfrm>
        <a:graphic>
          <a:graphicData uri="http://schemas.openxmlformats.org/drawingml/2006/table">
            <a:tbl>
              <a:tblPr firstRow="1">
                <a:tableStyleId>{9D7B26C5-4107-4FEC-AEDC-1716B250A1EF}</a:tableStyleId>
              </a:tblPr>
              <a:tblGrid>
                <a:gridCol w="2409537">
                  <a:extLst>
                    <a:ext uri="{9D8B030D-6E8A-4147-A177-3AD203B41FA5}">
                      <a16:colId xmlns:a16="http://schemas.microsoft.com/office/drawing/2014/main" val="213221194"/>
                    </a:ext>
                  </a:extLst>
                </a:gridCol>
                <a:gridCol w="1796703">
                  <a:extLst>
                    <a:ext uri="{9D8B030D-6E8A-4147-A177-3AD203B41FA5}">
                      <a16:colId xmlns:a16="http://schemas.microsoft.com/office/drawing/2014/main" val="950978234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811828683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5618462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Prover time (s)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Proof size (KB)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Verifier time (</a:t>
                      </a:r>
                      <a:r>
                        <a:rPr lang="en-US" sz="2000" dirty="0" err="1"/>
                        <a:t>ms</a:t>
                      </a:r>
                      <a:r>
                        <a:rPr lang="en-US" sz="2000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14572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/>
                        <a:t>Ligero</a:t>
                      </a:r>
                      <a:r>
                        <a:rPr lang="en-US" sz="2000" dirty="0"/>
                        <a:t> </a:t>
                      </a:r>
                      <a:r>
                        <a:rPr lang="en-US" sz="1200" dirty="0">
                          <a:solidFill>
                            <a:srgbClr val="0070C0"/>
                          </a:solidFill>
                        </a:rPr>
                        <a:t>[CCS17]</a:t>
                      </a:r>
                      <a:endParaRPr lang="en-US" sz="20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20,000.0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31,000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63586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Hyrax </a:t>
                      </a:r>
                      <a:r>
                        <a:rPr lang="en-US" sz="1200" dirty="0">
                          <a:solidFill>
                            <a:srgbClr val="0070C0"/>
                          </a:solidFill>
                        </a:rPr>
                        <a:t>[S&amp;P18]</a:t>
                      </a:r>
                      <a:endParaRPr lang="en-US" sz="20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486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58.0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7,700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74764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Aurora </a:t>
                      </a:r>
                      <a:r>
                        <a:rPr lang="en-US" sz="1200" dirty="0">
                          <a:solidFill>
                            <a:srgbClr val="0070C0"/>
                          </a:solidFill>
                        </a:rPr>
                        <a:t>[EUROCRYPT19]</a:t>
                      </a:r>
                      <a:endParaRPr lang="en-US" sz="2000" dirty="0"/>
                    </a:p>
                  </a:txBody>
                  <a:tcPr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485</a:t>
                      </a:r>
                    </a:p>
                  </a:txBody>
                  <a:tcPr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1,600.0</a:t>
                      </a:r>
                    </a:p>
                  </a:txBody>
                  <a:tcPr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108,000</a:t>
                      </a:r>
                    </a:p>
                  </a:txBody>
                  <a:tcPr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09597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Spartan w/ Hyrax-PC </a:t>
                      </a:r>
                      <a:r>
                        <a:rPr lang="en-US" sz="1200" dirty="0">
                          <a:solidFill>
                            <a:srgbClr val="0070C0"/>
                          </a:solidFill>
                        </a:rPr>
                        <a:t>[CRYPTO20]</a:t>
                      </a:r>
                      <a:endParaRPr lang="en-US" sz="20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6</a:t>
                      </a:r>
                    </a:p>
                  </a:txBody>
                  <a:tcP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48.0</a:t>
                      </a:r>
                    </a:p>
                  </a:txBody>
                  <a:tcP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366</a:t>
                      </a:r>
                    </a:p>
                  </a:txBody>
                  <a:tcP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99531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/>
                        <a:t>Brakedown</a:t>
                      </a:r>
                      <a:endParaRPr lang="en-US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3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10,230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660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0228038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3D481A2-E841-4294-B00E-1E564196EC1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0929952"/>
              </p:ext>
            </p:extLst>
          </p:nvPr>
        </p:nvGraphicFramePr>
        <p:xfrm>
          <a:off x="416605" y="3677882"/>
          <a:ext cx="8412480" cy="1767840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2381459">
                  <a:extLst>
                    <a:ext uri="{9D8B030D-6E8A-4147-A177-3AD203B41FA5}">
                      <a16:colId xmlns:a16="http://schemas.microsoft.com/office/drawing/2014/main" val="213221194"/>
                    </a:ext>
                  </a:extLst>
                </a:gridCol>
                <a:gridCol w="1755097">
                  <a:extLst>
                    <a:ext uri="{9D8B030D-6E8A-4147-A177-3AD203B41FA5}">
                      <a16:colId xmlns:a16="http://schemas.microsoft.com/office/drawing/2014/main" val="950978234"/>
                    </a:ext>
                  </a:extLst>
                </a:gridCol>
                <a:gridCol w="2137962">
                  <a:extLst>
                    <a:ext uri="{9D8B030D-6E8A-4147-A177-3AD203B41FA5}">
                      <a16:colId xmlns:a16="http://schemas.microsoft.com/office/drawing/2014/main" val="811828683"/>
                    </a:ext>
                  </a:extLst>
                </a:gridCol>
                <a:gridCol w="2137962">
                  <a:extLst>
                    <a:ext uri="{9D8B030D-6E8A-4147-A177-3AD203B41FA5}">
                      <a16:colId xmlns:a16="http://schemas.microsoft.com/office/drawing/2014/main" val="5618462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="0" dirty="0"/>
                        <a:t>Groth16 </a:t>
                      </a:r>
                      <a:r>
                        <a:rPr lang="en-US" sz="1200" dirty="0">
                          <a:solidFill>
                            <a:srgbClr val="0070C0"/>
                          </a:solidFill>
                        </a:rPr>
                        <a:t>[EUROCRYPT16]</a:t>
                      </a:r>
                      <a:endParaRPr lang="en-US" sz="2000" b="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/>
                        <a:t>76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/>
                        <a:t>0.2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/>
                        <a:t>3 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880098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Fractal </a:t>
                      </a:r>
                      <a:r>
                        <a:rPr lang="en-US" sz="1200" dirty="0">
                          <a:solidFill>
                            <a:srgbClr val="0070C0"/>
                          </a:solidFill>
                        </a:rPr>
                        <a:t>[EUROCRYPT20]</a:t>
                      </a:r>
                      <a:endParaRPr lang="en-US" sz="20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880</a:t>
                      </a:r>
                    </a:p>
                  </a:txBody>
                  <a:tcPr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2,500.0</a:t>
                      </a:r>
                    </a:p>
                  </a:txBody>
                  <a:tcPr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220</a:t>
                      </a:r>
                    </a:p>
                  </a:txBody>
                  <a:tcPr>
                    <a:lnT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3309048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Spartan w/ Hyrax-PC </a:t>
                      </a:r>
                      <a:r>
                        <a:rPr lang="en-US" sz="1200" dirty="0">
                          <a:solidFill>
                            <a:srgbClr val="0070C0"/>
                          </a:solidFill>
                        </a:rPr>
                        <a:t>[CRYPTO20]</a:t>
                      </a:r>
                      <a:endParaRPr lang="en-US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45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142.0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100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81316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/>
                        <a:t>Brakedown</a:t>
                      </a:r>
                      <a:endParaRPr lang="en-US" sz="20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33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53,846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2,219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2893413"/>
                  </a:ext>
                </a:extLst>
              </a:tr>
            </a:tbl>
          </a:graphicData>
        </a:graphic>
      </p:graphicFrame>
      <p:grpSp>
        <p:nvGrpSpPr>
          <p:cNvPr id="18" name="Group 17">
            <a:extLst>
              <a:ext uri="{FF2B5EF4-FFF2-40B4-BE49-F238E27FC236}">
                <a16:creationId xmlns:a16="http://schemas.microsoft.com/office/drawing/2014/main" id="{A763653F-C67D-4D2A-B364-9394EC10CDFA}"/>
              </a:ext>
            </a:extLst>
          </p:cNvPr>
          <p:cNvGrpSpPr/>
          <p:nvPr/>
        </p:nvGrpSpPr>
        <p:grpSpPr>
          <a:xfrm>
            <a:off x="9006436" y="1220955"/>
            <a:ext cx="2827494" cy="2007879"/>
            <a:chOff x="8968338" y="1445434"/>
            <a:chExt cx="2827494" cy="2007879"/>
          </a:xfrm>
        </p:grpSpPr>
        <p:sp>
          <p:nvSpPr>
            <p:cNvPr id="6" name="Right Brace 5">
              <a:extLst>
                <a:ext uri="{FF2B5EF4-FFF2-40B4-BE49-F238E27FC236}">
                  <a16:creationId xmlns:a16="http://schemas.microsoft.com/office/drawing/2014/main" id="{834F9696-EB5E-4D29-B948-59CAA93DE363}"/>
                </a:ext>
              </a:extLst>
            </p:cNvPr>
            <p:cNvSpPr/>
            <p:nvPr/>
          </p:nvSpPr>
          <p:spPr>
            <a:xfrm>
              <a:off x="8982157" y="1445434"/>
              <a:ext cx="242617" cy="2007879"/>
            </a:xfrm>
            <a:prstGeom prst="rightBrac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6708300-4AF4-41B3-9C11-2F7CC787BF26}"/>
                </a:ext>
              </a:extLst>
            </p:cNvPr>
            <p:cNvSpPr txBox="1"/>
            <p:nvPr/>
          </p:nvSpPr>
          <p:spPr>
            <a:xfrm>
              <a:off x="8968338" y="2152793"/>
              <a:ext cx="282749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SNARKs for </a:t>
              </a:r>
            </a:p>
            <a:p>
              <a:pPr algn="ctr"/>
              <a:r>
                <a:rPr lang="en-US" sz="2000" dirty="0"/>
                <a:t>uniform circuits</a:t>
              </a:r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AA960AF2-6528-44AD-B7B3-D2329E6B7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965" y="-6487"/>
            <a:ext cx="11612069" cy="766632"/>
          </a:xfrm>
        </p:spPr>
        <p:txBody>
          <a:bodyPr>
            <a:noAutofit/>
          </a:bodyPr>
          <a:lstStyle/>
          <a:p>
            <a:r>
              <a:rPr lang="en-US" sz="4000" dirty="0">
                <a:latin typeface="+mn-lt"/>
              </a:rPr>
              <a:t>Performance for R1CS statements with 2</a:t>
            </a:r>
            <a:r>
              <a:rPr lang="en-US" sz="4000" baseline="30000" dirty="0">
                <a:latin typeface="+mn-lt"/>
              </a:rPr>
              <a:t>20</a:t>
            </a:r>
            <a:r>
              <a:rPr lang="en-US" sz="4000" dirty="0">
                <a:latin typeface="+mn-lt"/>
              </a:rPr>
              <a:t> constraints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1512ED51-1D07-486A-9261-7DA28D217CB2}"/>
              </a:ext>
            </a:extLst>
          </p:cNvPr>
          <p:cNvSpPr txBox="1">
            <a:spLocks/>
          </p:cNvSpPr>
          <p:nvPr/>
        </p:nvSpPr>
        <p:spPr>
          <a:xfrm>
            <a:off x="416605" y="5711890"/>
            <a:ext cx="11474506" cy="86212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err="1">
                <a:sym typeface="Wingdings" panose="05000000000000000000" pitchFamily="2" charset="2"/>
              </a:rPr>
              <a:t>Brakedown</a:t>
            </a:r>
            <a:r>
              <a:rPr lang="en-US" sz="2400" dirty="0">
                <a:sym typeface="Wingdings" panose="05000000000000000000" pitchFamily="2" charset="2"/>
              </a:rPr>
              <a:t> offers the fastest prover</a:t>
            </a:r>
          </a:p>
          <a:p>
            <a:r>
              <a:rPr lang="en-US" sz="2400" dirty="0">
                <a:sym typeface="Wingdings" panose="05000000000000000000" pitchFamily="2" charset="2"/>
              </a:rPr>
              <a:t>Proof sizes are large, but they can be reduced (e.g., see Orion and Orion+)</a:t>
            </a:r>
          </a:p>
          <a:p>
            <a:endParaRPr lang="en-US" sz="2400" dirty="0">
              <a:sym typeface="Wingdings" panose="05000000000000000000" pitchFamily="2" charset="2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9F225EE-7D2D-A9AF-8A62-E9544D82DDE9}"/>
              </a:ext>
            </a:extLst>
          </p:cNvPr>
          <p:cNvGrpSpPr/>
          <p:nvPr/>
        </p:nvGrpSpPr>
        <p:grpSpPr>
          <a:xfrm>
            <a:off x="9034075" y="3689645"/>
            <a:ext cx="2511274" cy="1756078"/>
            <a:chOff x="8982158" y="1445435"/>
            <a:chExt cx="2511274" cy="1756078"/>
          </a:xfrm>
        </p:grpSpPr>
        <p:sp>
          <p:nvSpPr>
            <p:cNvPr id="3" name="Right Brace 2">
              <a:extLst>
                <a:ext uri="{FF2B5EF4-FFF2-40B4-BE49-F238E27FC236}">
                  <a16:creationId xmlns:a16="http://schemas.microsoft.com/office/drawing/2014/main" id="{C091A208-AA67-BBCA-AB13-1BC058868477}"/>
                </a:ext>
              </a:extLst>
            </p:cNvPr>
            <p:cNvSpPr/>
            <p:nvPr/>
          </p:nvSpPr>
          <p:spPr>
            <a:xfrm>
              <a:off x="8982158" y="1445435"/>
              <a:ext cx="228798" cy="1756078"/>
            </a:xfrm>
            <a:prstGeom prst="rightBrac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384BA72-5A73-9B79-6D3D-4D8B9C1EC3F1}"/>
                </a:ext>
              </a:extLst>
            </p:cNvPr>
            <p:cNvSpPr txBox="1"/>
            <p:nvPr/>
          </p:nvSpPr>
          <p:spPr>
            <a:xfrm>
              <a:off x="9429763" y="2083124"/>
              <a:ext cx="206366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SNARKs for non-uniform circuits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46432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9A5EC-24EC-B9B7-C589-89EDB8F1B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488" y="365125"/>
            <a:ext cx="10515600" cy="1325563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ABEAEC-E245-B7A2-62DE-19417AE984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488" y="1847850"/>
            <a:ext cx="11241024" cy="3291078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Brakedown</a:t>
            </a:r>
            <a:r>
              <a:rPr lang="en-US" dirty="0"/>
              <a:t> is a linear-time and field-agnostic SNARK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Key contributions:</a:t>
            </a:r>
          </a:p>
          <a:p>
            <a:r>
              <a:rPr lang="en-US" sz="2600" dirty="0"/>
              <a:t>A linear-time polynomial commitment scheme (distilled from prior work)</a:t>
            </a:r>
          </a:p>
          <a:p>
            <a:r>
              <a:rPr lang="en-US" sz="2600" dirty="0"/>
              <a:t>A practical linear-time encodable code to instantiate the PCS</a:t>
            </a:r>
          </a:p>
          <a:p>
            <a:r>
              <a:rPr lang="en-US" sz="2600" dirty="0"/>
              <a:t>Combine the new PCS with Spartan’s polynomial IOP to get a linear-time SNARK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ED286E-940E-DEC5-2B67-398C5B918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EB071-8AAD-4676-B2E5-4B354D6BA6F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390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1BAA7-AEEA-CEED-0664-0755FDA44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SNARKs have many 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D516C0-02FF-9A2A-A4D8-DDDE95A25A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091310" cy="4351338"/>
          </a:xfrm>
        </p:spPr>
        <p:txBody>
          <a:bodyPr/>
          <a:lstStyle/>
          <a:p>
            <a:r>
              <a:rPr lang="en-US" dirty="0"/>
              <a:t>Rollups/</a:t>
            </a:r>
            <a:r>
              <a:rPr lang="en-US" dirty="0" err="1"/>
              <a:t>zkVMs</a:t>
            </a:r>
            <a:endParaRPr lang="en-US" dirty="0"/>
          </a:p>
          <a:p>
            <a:r>
              <a:rPr lang="en-US" dirty="0" err="1"/>
              <a:t>zkBridge</a:t>
            </a:r>
            <a:endParaRPr lang="en-US" dirty="0"/>
          </a:p>
          <a:p>
            <a:r>
              <a:rPr lang="en-US" dirty="0"/>
              <a:t>VDFs</a:t>
            </a:r>
          </a:p>
          <a:p>
            <a:r>
              <a:rPr lang="en-US" dirty="0" err="1"/>
              <a:t>zkML</a:t>
            </a:r>
            <a:endParaRPr lang="en-US" dirty="0"/>
          </a:p>
          <a:p>
            <a:r>
              <a:rPr lang="en-US" dirty="0" err="1"/>
              <a:t>PhotoProof</a:t>
            </a:r>
            <a:endParaRPr lang="en-US" dirty="0"/>
          </a:p>
          <a:p>
            <a:r>
              <a:rPr lang="en-US" dirty="0"/>
              <a:t>Public key transparency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67591E-D92D-5867-864E-BCF9B599E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EB071-8AAD-4676-B2E5-4B354D6BA6F4}" type="slidenum">
              <a:rPr lang="en-US" smtClean="0"/>
              <a:t>3</a:t>
            </a:fld>
            <a:endParaRPr lang="en-US"/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A27F4319-B555-C833-C73D-DF5F1C98C683}"/>
              </a:ext>
            </a:extLst>
          </p:cNvPr>
          <p:cNvSpPr/>
          <p:nvPr/>
        </p:nvSpPr>
        <p:spPr>
          <a:xfrm>
            <a:off x="4929510" y="1880626"/>
            <a:ext cx="515639" cy="3014508"/>
          </a:xfrm>
          <a:prstGeom prst="rightBrac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F70C09A-4547-1876-C9A4-C96148D230A4}"/>
                  </a:ext>
                </a:extLst>
              </p:cNvPr>
              <p:cNvSpPr txBox="1"/>
              <p:nvPr/>
            </p:nvSpPr>
            <p:spPr>
              <a:xfrm>
                <a:off x="5560066" y="2644170"/>
                <a:ext cx="6385857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The prover time is a key bottleneck in SNARKs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Expensive to apply SNARKs to large circuits (e.g.,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2400" dirty="0"/>
                  <a:t>2</a:t>
                </a:r>
                <a:r>
                  <a:rPr lang="en-US" sz="2400" baseline="30000" dirty="0"/>
                  <a:t>30</a:t>
                </a:r>
                <a:r>
                  <a:rPr lang="en-US" sz="2400" dirty="0"/>
                  <a:t> gates)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F70C09A-4547-1876-C9A4-C96148D230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0066" y="2644170"/>
                <a:ext cx="6385857" cy="1569660"/>
              </a:xfrm>
              <a:prstGeom prst="rect">
                <a:avLst/>
              </a:prstGeom>
              <a:blipFill>
                <a:blip r:embed="rId2"/>
                <a:stretch>
                  <a:fillRect l="-1240" t="-3113" b="-81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1415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E33D6-FE1C-B013-F7C5-87D52B616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706" y="586034"/>
            <a:ext cx="10515600" cy="805963"/>
          </a:xfrm>
        </p:spPr>
        <p:txBody>
          <a:bodyPr/>
          <a:lstStyle/>
          <a:p>
            <a:r>
              <a:rPr lang="en-US" dirty="0"/>
              <a:t>Our focus in this work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FD4649-CAF9-8573-834B-B5F24E593B9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16706" y="1728788"/>
                <a:ext cx="6446044" cy="445611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(1) SNARKs with the </a:t>
                </a:r>
                <a:r>
                  <a:rPr lang="en-US" b="1" dirty="0"/>
                  <a:t>fastest possible </a:t>
                </a:r>
                <a:r>
                  <a:rPr lang="en-US" dirty="0"/>
                  <a:t>prover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(2) SNARKs that can prove a circuit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defined over an </a:t>
                </a:r>
                <a:r>
                  <a:rPr lang="en-US" b="1" dirty="0"/>
                  <a:t>arbitrary </a:t>
                </a:r>
                <a:r>
                  <a:rPr lang="en-US" dirty="0"/>
                  <a:t>finite field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𝔽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FD4649-CAF9-8573-834B-B5F24E593B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6706" y="1728788"/>
                <a:ext cx="6446044" cy="4456112"/>
              </a:xfrm>
              <a:blipFill>
                <a:blip r:embed="rId3"/>
                <a:stretch>
                  <a:fillRect l="-1987" t="-2326" r="-1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AB8A2E-6564-9FEC-3912-D17990F83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EB071-8AAD-4676-B2E5-4B354D6BA6F4}" type="slidenum">
              <a:rPr lang="en-US" smtClean="0"/>
              <a:t>4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35B92FF-BA3E-F5FD-3E8F-C753E9AE9458}"/>
                  </a:ext>
                </a:extLst>
              </p:cNvPr>
              <p:cNvSpPr txBox="1"/>
              <p:nvPr/>
            </p:nvSpPr>
            <p:spPr>
              <a:xfrm>
                <a:off x="6902304" y="2720011"/>
                <a:ext cx="4824413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Current SNARKs require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𝔽</m:t>
                    </m:r>
                  </m:oMath>
                </a14:m>
                <a:r>
                  <a:rPr lang="en-US" sz="2400" dirty="0"/>
                  <a:t> to be: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FFT-friendly, or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the scalar field of a fast (pairing-friendly) elliptic curve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Many statements (e.g., ECDSA over P-256) require “field emulation”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Makes proving expensive</a:t>
                </a: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35B92FF-BA3E-F5FD-3E8F-C753E9AE94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2304" y="2720011"/>
                <a:ext cx="4824413" cy="2677656"/>
              </a:xfrm>
              <a:prstGeom prst="rect">
                <a:avLst/>
              </a:prstGeom>
              <a:blipFill>
                <a:blip r:embed="rId4"/>
                <a:stretch>
                  <a:fillRect l="-1641" t="-1822" r="-2904" b="-4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ight Bracket 11">
            <a:extLst>
              <a:ext uri="{FF2B5EF4-FFF2-40B4-BE49-F238E27FC236}">
                <a16:creationId xmlns:a16="http://schemas.microsoft.com/office/drawing/2014/main" id="{95575F69-EA6D-6319-D43C-37D2933B2443}"/>
              </a:ext>
            </a:extLst>
          </p:cNvPr>
          <p:cNvSpPr/>
          <p:nvPr/>
        </p:nvSpPr>
        <p:spPr>
          <a:xfrm>
            <a:off x="6393635" y="2804515"/>
            <a:ext cx="285750" cy="2147889"/>
          </a:xfrm>
          <a:prstGeom prst="rightBracket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334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5FC34-1398-71A2-DA59-3F660E1D4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285138"/>
            <a:ext cx="10515600" cy="822652"/>
          </a:xfrm>
        </p:spPr>
        <p:txBody>
          <a:bodyPr>
            <a:normAutofit fontScale="90000"/>
          </a:bodyPr>
          <a:lstStyle/>
          <a:p>
            <a:r>
              <a:rPr lang="en-US" dirty="0"/>
              <a:t>How fast can we hope the SNARK prover to be?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D2DE32-E928-AA95-FA49-9D7B10336A5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19099" y="1305752"/>
                <a:ext cx="10515601" cy="5184500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dirty="0"/>
                  <a:t>Recall: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800" dirty="0"/>
                  <a:t> proves the knowledge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∷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800" b="0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A lower bound 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time is the runtime of </a:t>
                </a:r>
                <a:r>
                  <a:rPr lang="en-US" u="sng" dirty="0"/>
                  <a:t>direct witness-checking</a:t>
                </a:r>
                <a:r>
                  <a:rPr lang="en-US" dirty="0"/>
                  <a:t>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):    Given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check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Letting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denote the time taken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, then the fastest prover time is:</a:t>
                </a:r>
              </a:p>
              <a:p>
                <a:pPr marL="0" indent="0">
                  <a:buNone/>
                </a:pPr>
                <a:r>
                  <a:rPr lang="en-US" dirty="0"/>
                  <a:t>	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for some constant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SNARKs with the prover time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are called </a:t>
                </a:r>
                <a:r>
                  <a:rPr lang="en-US" b="1" dirty="0"/>
                  <a:t>linear-time</a:t>
                </a:r>
                <a:r>
                  <a:rPr lang="en-US" dirty="0"/>
                  <a:t> SNARKs</a:t>
                </a:r>
              </a:p>
              <a:p>
                <a:r>
                  <a:rPr lang="en-US" dirty="0"/>
                  <a:t>No FFTs or MSMs of size O(T)!</a:t>
                </a:r>
              </a:p>
              <a:p>
                <a:r>
                  <a:rPr lang="en-US" dirty="0"/>
                  <a:t>Merkle-hashing an O(T)-sized vector is OK </a:t>
                </a:r>
                <a:r>
                  <a:rPr lang="en-US" sz="2400" dirty="0">
                    <a:solidFill>
                      <a:srgbClr val="0070C0"/>
                    </a:solidFill>
                  </a:rPr>
                  <a:t>[AHIV17, BCGGHJ17]                        </a:t>
                </a:r>
                <a:r>
                  <a:rPr lang="en-US" sz="2400" dirty="0"/>
                  <a:t>(with some novel hash functions, it can be implemented in linear time)</a:t>
                </a:r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D2DE32-E928-AA95-FA49-9D7B10336A5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9099" y="1305752"/>
                <a:ext cx="10515601" cy="5184500"/>
              </a:xfrm>
              <a:blipFill>
                <a:blip r:embed="rId3"/>
                <a:stretch>
                  <a:fillRect l="-1043" t="-23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DAE061-D6E1-3CFE-6BA5-A2CDB76A7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EB071-8AAD-4676-B2E5-4B354D6BA6F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562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5419C-62A2-4550-9805-91BA59F5D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7241"/>
            <a:ext cx="10515600" cy="620837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Brakedown</a:t>
            </a:r>
            <a:r>
              <a:rPr lang="en-US" dirty="0"/>
              <a:t> in a nutshell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7C2BE6-2BC8-9397-009C-07E016A6C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EB071-8AAD-4676-B2E5-4B354D6BA6F4}" type="slidenum">
              <a:rPr lang="en-US" smtClean="0"/>
              <a:t>6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9DD8AFE-5081-4DFD-8129-B5912643488A}"/>
              </a:ext>
            </a:extLst>
          </p:cNvPr>
          <p:cNvSpPr/>
          <p:nvPr/>
        </p:nvSpPr>
        <p:spPr>
          <a:xfrm>
            <a:off x="1021325" y="1096840"/>
            <a:ext cx="2913321" cy="62083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Linear-time SNARK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D72BFAA-3668-51B6-254E-AC93D4C7AD8A}"/>
              </a:ext>
            </a:extLst>
          </p:cNvPr>
          <p:cNvSpPr/>
          <p:nvPr/>
        </p:nvSpPr>
        <p:spPr>
          <a:xfrm>
            <a:off x="8133522" y="497659"/>
            <a:ext cx="3220278" cy="80598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</a:rPr>
              <a:t>Plausibly post-quantum secure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8E572C6-0CC3-BFC4-8CFB-F636FC7E1519}"/>
              </a:ext>
            </a:extLst>
          </p:cNvPr>
          <p:cNvSpPr/>
          <p:nvPr/>
        </p:nvSpPr>
        <p:spPr>
          <a:xfrm>
            <a:off x="1021325" y="1934400"/>
            <a:ext cx="2913321" cy="92699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Supports any large (e.g., 128-bit) field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CC42297-89DE-30C4-761F-86DA5915525B}"/>
              </a:ext>
            </a:extLst>
          </p:cNvPr>
          <p:cNvGrpSpPr/>
          <p:nvPr/>
        </p:nvGrpSpPr>
        <p:grpSpPr>
          <a:xfrm>
            <a:off x="3916349" y="985962"/>
            <a:ext cx="3364395" cy="2076803"/>
            <a:chOff x="3916349" y="985962"/>
            <a:chExt cx="3364395" cy="2076803"/>
          </a:xfrm>
        </p:grpSpPr>
        <p:sp>
          <p:nvSpPr>
            <p:cNvPr id="9" name="Content Placeholder 2">
              <a:extLst>
                <a:ext uri="{FF2B5EF4-FFF2-40B4-BE49-F238E27FC236}">
                  <a16:creationId xmlns:a16="http://schemas.microsoft.com/office/drawing/2014/main" id="{A4D60D00-1EB9-3C05-0E1E-0C0BDE75DF06}"/>
                </a:ext>
              </a:extLst>
            </p:cNvPr>
            <p:cNvSpPr txBox="1">
              <a:spLocks/>
            </p:cNvSpPr>
            <p:nvPr/>
          </p:nvSpPr>
          <p:spPr>
            <a:xfrm>
              <a:off x="4161009" y="1615386"/>
              <a:ext cx="3119735" cy="108784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2400" dirty="0"/>
                <a:t>The first implemented SNARK with either property</a:t>
              </a:r>
            </a:p>
          </p:txBody>
        </p:sp>
        <p:sp>
          <p:nvSpPr>
            <p:cNvPr id="12" name="Right Brace 11">
              <a:extLst>
                <a:ext uri="{FF2B5EF4-FFF2-40B4-BE49-F238E27FC236}">
                  <a16:creationId xmlns:a16="http://schemas.microsoft.com/office/drawing/2014/main" id="{A5B7DBD1-A362-2A0B-BAC3-D94A02D00260}"/>
                </a:ext>
              </a:extLst>
            </p:cNvPr>
            <p:cNvSpPr/>
            <p:nvPr/>
          </p:nvSpPr>
          <p:spPr>
            <a:xfrm>
              <a:off x="3916349" y="985962"/>
              <a:ext cx="620201" cy="2076803"/>
            </a:xfrm>
            <a:prstGeom prst="rightBrac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D4E354D2-8872-4EAE-2DB7-553B1C4AD32C}"/>
              </a:ext>
            </a:extLst>
          </p:cNvPr>
          <p:cNvSpPr/>
          <p:nvPr/>
        </p:nvSpPr>
        <p:spPr>
          <a:xfrm>
            <a:off x="8133522" y="1481527"/>
            <a:ext cx="3220278" cy="62083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</a:rPr>
              <a:t>No trusted setup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FA96419-F5A2-3889-03AB-A9D459AD6317}"/>
              </a:ext>
            </a:extLst>
          </p:cNvPr>
          <p:cNvSpPr/>
          <p:nvPr/>
        </p:nvSpPr>
        <p:spPr>
          <a:xfrm>
            <a:off x="8133522" y="2290731"/>
            <a:ext cx="3220278" cy="79373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</a:rPr>
              <a:t>Supports R1CS, extends to CCS </a:t>
            </a:r>
            <a:r>
              <a:rPr lang="en-US" sz="2000" dirty="0">
                <a:solidFill>
                  <a:srgbClr val="0070C0"/>
                </a:solidFill>
              </a:rPr>
              <a:t>[STW23]</a:t>
            </a:r>
            <a:endParaRPr lang="en-US" sz="26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40069842-F976-B4DA-FB34-5089BD9D101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49538" y="3429001"/>
                <a:ext cx="9742676" cy="3105406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b="1" dirty="0"/>
                  <a:t>Efficiency</a:t>
                </a:r>
                <a:r>
                  <a:rPr lang="en-US" dirty="0"/>
                  <a:t> 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is size of R1CS instance and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/>
                  <a:t> is security parameter):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b="0" dirty="0"/>
                  <a:t> time: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field operations</a:t>
                </a:r>
              </a:p>
              <a:p>
                <a:pPr lvl="1"/>
                <a:r>
                  <a:rPr lang="en-US" dirty="0"/>
                  <a:t>Proof sizes: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ra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 time: O(|x| +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rad>
                  </m:oMath>
                </a14:m>
                <a:r>
                  <a:rPr lang="en-US" baseline="30000" dirty="0"/>
                  <a:t> </a:t>
                </a:r>
                <a:r>
                  <a:rPr lang="en-US" dirty="0"/>
                  <a:t>) field operations</a:t>
                </a:r>
              </a:p>
              <a:p>
                <a:pPr marL="0" indent="0">
                  <a:buNone/>
                </a:pPr>
                <a:r>
                  <a:rPr lang="en-US" dirty="0"/>
                  <a:t>Follow-up works provide efficiency improvements:</a:t>
                </a:r>
              </a:p>
              <a:p>
                <a:pPr lvl="1"/>
                <a:r>
                  <a:rPr lang="en-US" sz="2000" dirty="0">
                    <a:solidFill>
                      <a:srgbClr val="0070C0"/>
                    </a:solidFill>
                  </a:rPr>
                  <a:t>[DP23]</a:t>
                </a:r>
                <a:r>
                  <a:rPr lang="en-US" dirty="0"/>
                  <a:t> provides ~2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/>
                  <a:t> improvement in prover time and proof sizes</a:t>
                </a:r>
              </a:p>
              <a:p>
                <a:pPr lvl="1"/>
                <a:r>
                  <a:rPr lang="en-US" sz="2000" dirty="0">
                    <a:solidFill>
                      <a:srgbClr val="0070C0"/>
                    </a:solidFill>
                  </a:rPr>
                  <a:t>[Hab23]</a:t>
                </a:r>
                <a:r>
                  <a:rPr lang="en-US" dirty="0"/>
                  <a:t> provides ~25% reduction in commitment costs</a:t>
                </a:r>
              </a:p>
              <a:p>
                <a:pPr lvl="1"/>
                <a:r>
                  <a:rPr lang="en-US" dirty="0"/>
                  <a:t>Orion, Orion+, and Vortex provide asymptotic improvements to proof sizes and verifier times (at the loss of some other properties)</a:t>
                </a:r>
              </a:p>
            </p:txBody>
          </p:sp>
        </mc:Choice>
        <mc:Fallback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40069842-F976-B4DA-FB34-5089BD9D10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49538" y="3429001"/>
                <a:ext cx="9742676" cy="3105406"/>
              </a:xfrm>
              <a:blipFill>
                <a:blip r:embed="rId2"/>
                <a:stretch>
                  <a:fillRect l="-1251" t="-4519" r="-1001" b="-1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2527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466B9-F374-945E-1B62-E43F97FDF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Rest of this talk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E0EBD4-77C6-B609-D24E-851343725B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Background on the modern SNARK design</a:t>
            </a:r>
          </a:p>
          <a:p>
            <a:endParaRPr lang="en-US" dirty="0"/>
          </a:p>
          <a:p>
            <a:r>
              <a:rPr lang="en-US" dirty="0"/>
              <a:t>Design of </a:t>
            </a:r>
            <a:r>
              <a:rPr lang="en-US" dirty="0" err="1"/>
              <a:t>Brakedown</a:t>
            </a:r>
            <a:endParaRPr lang="en-US" dirty="0"/>
          </a:p>
          <a:p>
            <a:endParaRPr lang="en-US" dirty="0"/>
          </a:p>
          <a:p>
            <a:r>
              <a:rPr lang="en-US" dirty="0"/>
              <a:t>Experimental results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85754F-9EF0-9F89-0926-6DA8D6CF5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EB071-8AAD-4676-B2E5-4B354D6BA6F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7338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193AA-0B11-74EE-E8EC-90E41435E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134" y="469664"/>
            <a:ext cx="10515600" cy="750094"/>
          </a:xfrm>
        </p:spPr>
        <p:txBody>
          <a:bodyPr/>
          <a:lstStyle/>
          <a:p>
            <a:r>
              <a:rPr lang="en-US" dirty="0"/>
              <a:t>Recipe in modern SNARK constructions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3ADDF0-1DFA-756F-9A0B-994DE453E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EB071-8AAD-4676-B2E5-4B354D6BA6F4}" type="slidenum">
              <a:rPr lang="en-US" smtClean="0"/>
              <a:t>8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9456593-DCAD-AF12-C087-928DE1191735}"/>
              </a:ext>
            </a:extLst>
          </p:cNvPr>
          <p:cNvSpPr/>
          <p:nvPr/>
        </p:nvSpPr>
        <p:spPr>
          <a:xfrm>
            <a:off x="1339546" y="2076076"/>
            <a:ext cx="3409950" cy="100965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Polynomial IOP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620B046-131A-8FAB-B5CD-821656442E8E}"/>
              </a:ext>
            </a:extLst>
          </p:cNvPr>
          <p:cNvSpPr/>
          <p:nvPr/>
        </p:nvSpPr>
        <p:spPr>
          <a:xfrm>
            <a:off x="6511621" y="2076076"/>
            <a:ext cx="4267200" cy="100965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Polynomial commitment scheme</a:t>
            </a:r>
          </a:p>
        </p:txBody>
      </p:sp>
      <p:sp>
        <p:nvSpPr>
          <p:cNvPr id="7" name="Plus Sign 6">
            <a:extLst>
              <a:ext uri="{FF2B5EF4-FFF2-40B4-BE49-F238E27FC236}">
                <a16:creationId xmlns:a16="http://schemas.microsoft.com/office/drawing/2014/main" id="{C9C09FED-51F8-4235-7C6B-237A14E82868}"/>
              </a:ext>
            </a:extLst>
          </p:cNvPr>
          <p:cNvSpPr/>
          <p:nvPr/>
        </p:nvSpPr>
        <p:spPr>
          <a:xfrm>
            <a:off x="5273370" y="2260861"/>
            <a:ext cx="640080" cy="640080"/>
          </a:xfrm>
          <a:prstGeom prst="mathPlus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A90CEBD-14DC-1D6D-3E8F-BA11B99AF9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134" y="4721052"/>
            <a:ext cx="9799984" cy="15001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/>
              <a:t>Exceptions:</a:t>
            </a:r>
            <a:r>
              <a:rPr lang="en-US" sz="3200" dirty="0"/>
              <a:t> </a:t>
            </a:r>
          </a:p>
          <a:p>
            <a:r>
              <a:rPr lang="en-US" sz="3200" dirty="0"/>
              <a:t>Linear-PCP-based SNARKs (e.g., Groth16)</a:t>
            </a:r>
          </a:p>
          <a:p>
            <a:r>
              <a:rPr lang="en-US" sz="3200" dirty="0"/>
              <a:t>Folding-scheme-based SNARKs (e.g., Nova)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4FAB75-BB7C-ADD5-31B8-FA180792B327}"/>
              </a:ext>
            </a:extLst>
          </p:cNvPr>
          <p:cNvSpPr txBox="1">
            <a:spLocks/>
          </p:cNvSpPr>
          <p:nvPr/>
        </p:nvSpPr>
        <p:spPr>
          <a:xfrm>
            <a:off x="459062" y="1339512"/>
            <a:ext cx="11273875" cy="7500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dirty="0"/>
              <a:t>(1) Construct a succinct interactive argument of knowledge: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59CEE83-F127-94AE-3B04-D7E672584FEA}"/>
              </a:ext>
            </a:extLst>
          </p:cNvPr>
          <p:cNvSpPr txBox="1">
            <a:spLocks/>
          </p:cNvSpPr>
          <p:nvPr/>
        </p:nvSpPr>
        <p:spPr>
          <a:xfrm>
            <a:off x="502134" y="3528342"/>
            <a:ext cx="11273875" cy="7500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dirty="0"/>
              <a:t>(2) Render it non-interactive using the Fiat-Shamir transformation</a:t>
            </a:r>
          </a:p>
        </p:txBody>
      </p:sp>
    </p:spTree>
    <p:extLst>
      <p:ext uri="{BB962C8B-B14F-4D97-AF65-F5344CB8AC3E}">
        <p14:creationId xmlns:p14="http://schemas.microsoft.com/office/powerpoint/2010/main" val="1081437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0E28A-0EC7-A415-A4F2-F1F8AF02E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499" y="197083"/>
            <a:ext cx="10515600" cy="536734"/>
          </a:xfrm>
        </p:spPr>
        <p:txBody>
          <a:bodyPr>
            <a:normAutofit/>
          </a:bodyPr>
          <a:lstStyle/>
          <a:p>
            <a:r>
              <a:rPr lang="en-US" sz="3200" dirty="0"/>
              <a:t>What is a polynomial IOP for CSAT?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A00EBE-FEA4-368E-6FF2-DAF85C18B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EB071-8AAD-4676-B2E5-4B354D6BA6F4}" type="slidenum">
              <a:rPr lang="en-US" smtClean="0"/>
              <a:t>9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709D329-E1B4-786E-4A8C-1691C7286EBD}"/>
                  </a:ext>
                </a:extLst>
              </p:cNvPr>
              <p:cNvSpPr/>
              <p:nvPr/>
            </p:nvSpPr>
            <p:spPr>
              <a:xfrm>
                <a:off x="310499" y="2674788"/>
                <a:ext cx="489036" cy="3154451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709D329-E1B4-786E-4A8C-1691C7286E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499" y="2674788"/>
                <a:ext cx="489036" cy="315445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26B783B-07A0-FBF8-4E99-A82106105010}"/>
                  </a:ext>
                </a:extLst>
              </p:cNvPr>
              <p:cNvSpPr/>
              <p:nvPr/>
            </p:nvSpPr>
            <p:spPr>
              <a:xfrm>
                <a:off x="3138545" y="2674789"/>
                <a:ext cx="489035" cy="315445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26B783B-07A0-FBF8-4E99-A821061050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8545" y="2674789"/>
                <a:ext cx="489035" cy="31544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55AAE42-7D88-DD56-1ED6-A5740FAE4741}"/>
              </a:ext>
            </a:extLst>
          </p:cNvPr>
          <p:cNvCxnSpPr/>
          <p:nvPr/>
        </p:nvCxnSpPr>
        <p:spPr>
          <a:xfrm>
            <a:off x="799535" y="2972963"/>
            <a:ext cx="2339010" cy="238539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C227A9C-B128-B552-9F4D-2C9FDF9BCC0D}"/>
                  </a:ext>
                </a:extLst>
              </p:cNvPr>
              <p:cNvSpPr txBox="1"/>
              <p:nvPr/>
            </p:nvSpPr>
            <p:spPr>
              <a:xfrm rot="592030">
                <a:off x="1601292" y="2567543"/>
                <a:ext cx="73549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C227A9C-B128-B552-9F4D-2C9FDF9BCC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92030">
                <a:off x="1601292" y="2567543"/>
                <a:ext cx="735496" cy="461665"/>
              </a:xfrm>
              <a:prstGeom prst="rect">
                <a:avLst/>
              </a:prstGeom>
              <a:blipFill>
                <a:blip r:embed="rId4"/>
                <a:stretch>
                  <a:fillRect b="-10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66E769D-8F7F-BBA5-AB75-A36E61FD8E64}"/>
              </a:ext>
            </a:extLst>
          </p:cNvPr>
          <p:cNvCxnSpPr>
            <a:cxnSpLocks/>
          </p:cNvCxnSpPr>
          <p:nvPr/>
        </p:nvCxnSpPr>
        <p:spPr>
          <a:xfrm flipH="1">
            <a:off x="875735" y="3560677"/>
            <a:ext cx="2196548" cy="27699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20C3173-AE9F-6AAB-185F-02C268CB84CE}"/>
                  </a:ext>
                </a:extLst>
              </p:cNvPr>
              <p:cNvSpPr txBox="1"/>
              <p:nvPr/>
            </p:nvSpPr>
            <p:spPr>
              <a:xfrm rot="21205588">
                <a:off x="1551306" y="3210170"/>
                <a:ext cx="73549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20C3173-AE9F-6AAB-185F-02C268CB84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1205588">
                <a:off x="1551306" y="3210170"/>
                <a:ext cx="735496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8247963-197E-F5E5-3C09-05F79774EA27}"/>
                  </a:ext>
                </a:extLst>
              </p:cNvPr>
              <p:cNvSpPr txBox="1"/>
              <p:nvPr/>
            </p:nvSpPr>
            <p:spPr>
              <a:xfrm>
                <a:off x="3509888" y="3118527"/>
                <a:ext cx="217408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←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8247963-197E-F5E5-3C09-05F79774EA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9888" y="3118527"/>
                <a:ext cx="2174086" cy="461665"/>
              </a:xfrm>
              <a:prstGeom prst="rect">
                <a:avLst/>
              </a:prstGeom>
              <a:blipFill>
                <a:blip r:embed="rId6"/>
                <a:stretch>
                  <a:fillRect b="-1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3A991AF-AE3D-821D-91A9-183C8CA277D2}"/>
              </a:ext>
            </a:extLst>
          </p:cNvPr>
          <p:cNvCxnSpPr/>
          <p:nvPr/>
        </p:nvCxnSpPr>
        <p:spPr>
          <a:xfrm>
            <a:off x="799535" y="4585435"/>
            <a:ext cx="2339010" cy="238539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E28940B-AE14-E167-6DE1-678629D4C4CB}"/>
                  </a:ext>
                </a:extLst>
              </p:cNvPr>
              <p:cNvSpPr txBox="1"/>
              <p:nvPr/>
            </p:nvSpPr>
            <p:spPr>
              <a:xfrm rot="592030">
                <a:off x="1601292" y="4180015"/>
                <a:ext cx="73549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E28940B-AE14-E167-6DE1-678629D4C4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92030">
                <a:off x="1601292" y="4180015"/>
                <a:ext cx="735496" cy="461665"/>
              </a:xfrm>
              <a:prstGeom prst="rect">
                <a:avLst/>
              </a:prstGeom>
              <a:blipFill>
                <a:blip r:embed="rId7"/>
                <a:stretch>
                  <a:fillRect b="-10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EB2488D-C913-E47B-D8DC-98E2E74F33DD}"/>
              </a:ext>
            </a:extLst>
          </p:cNvPr>
          <p:cNvCxnSpPr>
            <a:cxnSpLocks/>
          </p:cNvCxnSpPr>
          <p:nvPr/>
        </p:nvCxnSpPr>
        <p:spPr>
          <a:xfrm flipH="1">
            <a:off x="875735" y="5173149"/>
            <a:ext cx="2196548" cy="27699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C03A264-22A0-A8FB-CF3C-A3ADCE69EBA8}"/>
                  </a:ext>
                </a:extLst>
              </p:cNvPr>
              <p:cNvSpPr txBox="1"/>
              <p:nvPr/>
            </p:nvSpPr>
            <p:spPr>
              <a:xfrm rot="21205588">
                <a:off x="1551306" y="4822642"/>
                <a:ext cx="73549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C03A264-22A0-A8FB-CF3C-A3ADCE69EB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1205588">
                <a:off x="1551306" y="4822642"/>
                <a:ext cx="735496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C0ED6D3-63A2-E703-C7E6-D203D87E2295}"/>
                  </a:ext>
                </a:extLst>
              </p:cNvPr>
              <p:cNvSpPr txBox="1"/>
              <p:nvPr/>
            </p:nvSpPr>
            <p:spPr>
              <a:xfrm>
                <a:off x="3521595" y="4344225"/>
                <a:ext cx="217408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←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C0ED6D3-63A2-E703-C7E6-D203D87E22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1595" y="4344225"/>
                <a:ext cx="2174086" cy="461665"/>
              </a:xfrm>
              <a:prstGeom prst="rect">
                <a:avLst/>
              </a:prstGeom>
              <a:blipFill>
                <a:blip r:embed="rId9"/>
                <a:stretch>
                  <a:fillRect b="-1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C5166EF-0CCF-EC9C-8AB9-F39A492E7C3A}"/>
                  </a:ext>
                </a:extLst>
              </p:cNvPr>
              <p:cNvSpPr txBox="1"/>
              <p:nvPr/>
            </p:nvSpPr>
            <p:spPr>
              <a:xfrm>
                <a:off x="923127" y="5870206"/>
                <a:ext cx="491987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→{0, 1}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C5166EF-0CCF-EC9C-8AB9-F39A492E7C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127" y="5870206"/>
                <a:ext cx="4919870" cy="461665"/>
              </a:xfrm>
              <a:prstGeom prst="rect">
                <a:avLst/>
              </a:prstGeom>
              <a:blipFill>
                <a:blip r:embed="rId10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Speech Bubble: Rectangle 22">
                <a:extLst>
                  <a:ext uri="{FF2B5EF4-FFF2-40B4-BE49-F238E27FC236}">
                    <a16:creationId xmlns:a16="http://schemas.microsoft.com/office/drawing/2014/main" id="{0367B292-6036-2598-EE59-0076F1DEC0B8}"/>
                  </a:ext>
                </a:extLst>
              </p:cNvPr>
              <p:cNvSpPr/>
              <p:nvPr/>
            </p:nvSpPr>
            <p:spPr>
              <a:xfrm>
                <a:off x="467186" y="1500634"/>
                <a:ext cx="2903736" cy="750094"/>
              </a:xfrm>
              <a:prstGeom prst="wedgeRectCallout">
                <a:avLst>
                  <a:gd name="adj1" fmla="val -7610"/>
                  <a:gd name="adj2" fmla="val 107912"/>
                </a:avLst>
              </a:prstGeom>
              <a:noFill/>
              <a:ln w="12700"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’s message in each round is a polynomial</a:t>
                </a:r>
              </a:p>
            </p:txBody>
          </p:sp>
        </mc:Choice>
        <mc:Fallback>
          <p:sp>
            <p:nvSpPr>
              <p:cNvPr id="23" name="Speech Bubble: Rectangle 22">
                <a:extLst>
                  <a:ext uri="{FF2B5EF4-FFF2-40B4-BE49-F238E27FC236}">
                    <a16:creationId xmlns:a16="http://schemas.microsoft.com/office/drawing/2014/main" id="{0367B292-6036-2598-EE59-0076F1DEC0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186" y="1500634"/>
                <a:ext cx="2903736" cy="750094"/>
              </a:xfrm>
              <a:prstGeom prst="wedgeRectCallout">
                <a:avLst>
                  <a:gd name="adj1" fmla="val -7610"/>
                  <a:gd name="adj2" fmla="val 107912"/>
                </a:avLst>
              </a:prstGeom>
              <a:blipFill>
                <a:blip r:embed="rId11"/>
                <a:stretch>
                  <a:fillRect l="-1883" t="-6566" r="-1674"/>
                </a:stretch>
              </a:blipFill>
              <a:ln w="12700">
                <a:solidFill>
                  <a:schemeClr val="tx1"/>
                </a:solidFill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Speech Bubble: Rectangle 23">
                <a:extLst>
                  <a:ext uri="{FF2B5EF4-FFF2-40B4-BE49-F238E27FC236}">
                    <a16:creationId xmlns:a16="http://schemas.microsoft.com/office/drawing/2014/main" id="{A9C901F9-163E-8C1C-5027-1440BE09F9B8}"/>
                  </a:ext>
                </a:extLst>
              </p:cNvPr>
              <p:cNvSpPr/>
              <p:nvPr/>
            </p:nvSpPr>
            <p:spPr>
              <a:xfrm>
                <a:off x="3793013" y="1503933"/>
                <a:ext cx="3138681" cy="746795"/>
              </a:xfrm>
              <a:prstGeom prst="wedgeRectCallout">
                <a:avLst>
                  <a:gd name="adj1" fmla="val -34407"/>
                  <a:gd name="adj2" fmla="val 161837"/>
                </a:avLst>
              </a:prstGeom>
              <a:noFill/>
              <a:ln w="12700"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can only evaluate the polynomial at a point</a:t>
                </a:r>
              </a:p>
            </p:txBody>
          </p:sp>
        </mc:Choice>
        <mc:Fallback>
          <p:sp>
            <p:nvSpPr>
              <p:cNvPr id="24" name="Speech Bubble: Rectangle 23">
                <a:extLst>
                  <a:ext uri="{FF2B5EF4-FFF2-40B4-BE49-F238E27FC236}">
                    <a16:creationId xmlns:a16="http://schemas.microsoft.com/office/drawing/2014/main" id="{A9C901F9-163E-8C1C-5027-1440BE09F9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3013" y="1503933"/>
                <a:ext cx="3138681" cy="746795"/>
              </a:xfrm>
              <a:prstGeom prst="wedgeRectCallout">
                <a:avLst>
                  <a:gd name="adj1" fmla="val -34407"/>
                  <a:gd name="adj2" fmla="val 161837"/>
                </a:avLst>
              </a:prstGeom>
              <a:blipFill>
                <a:blip r:embed="rId12"/>
                <a:stretch>
                  <a:fillRect t="-5344" r="-4255"/>
                </a:stretch>
              </a:blipFill>
              <a:ln w="12700">
                <a:solidFill>
                  <a:schemeClr val="tx1"/>
                </a:solidFill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Content Placeholder 2">
                <a:extLst>
                  <a:ext uri="{FF2B5EF4-FFF2-40B4-BE49-F238E27FC236}">
                    <a16:creationId xmlns:a16="http://schemas.microsoft.com/office/drawing/2014/main" id="{43B65A20-0598-72ED-5A7B-EF3892E1C3D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0499" y="742377"/>
                <a:ext cx="10515600" cy="39713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400" dirty="0"/>
                  <a:t>Interactive protocol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400" dirty="0"/>
                  <a:t> to convince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400" dirty="0"/>
                  <a:t> that it knows a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∷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26" name="Content Placeholder 2">
                <a:extLst>
                  <a:ext uri="{FF2B5EF4-FFF2-40B4-BE49-F238E27FC236}">
                    <a16:creationId xmlns:a16="http://schemas.microsoft.com/office/drawing/2014/main" id="{43B65A20-0598-72ED-5A7B-EF3892E1C3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499" y="742377"/>
                <a:ext cx="10515600" cy="397139"/>
              </a:xfrm>
              <a:prstGeom prst="rect">
                <a:avLst/>
              </a:prstGeom>
              <a:blipFill>
                <a:blip r:embed="rId13"/>
                <a:stretch>
                  <a:fillRect l="-928" t="-21538" b="-4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Speech Bubble: Rectangle 26">
                <a:extLst>
                  <a:ext uri="{FF2B5EF4-FFF2-40B4-BE49-F238E27FC236}">
                    <a16:creationId xmlns:a16="http://schemas.microsoft.com/office/drawing/2014/main" id="{BEEF50FB-BB93-E046-3AA3-947D2C096618}"/>
                  </a:ext>
                </a:extLst>
              </p:cNvPr>
              <p:cNvSpPr/>
              <p:nvPr/>
            </p:nvSpPr>
            <p:spPr>
              <a:xfrm>
                <a:off x="5568299" y="4563076"/>
                <a:ext cx="2888067" cy="1220146"/>
              </a:xfrm>
              <a:prstGeom prst="wedgeRectCallout">
                <a:avLst>
                  <a:gd name="adj1" fmla="val -85703"/>
                  <a:gd name="adj2" fmla="val 68642"/>
                </a:avLst>
              </a:prstGeom>
              <a:noFill/>
              <a:ln w="12700"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outputs a bit based on challenges and values computed</a:t>
                </a:r>
              </a:p>
            </p:txBody>
          </p:sp>
        </mc:Choice>
        <mc:Fallback>
          <p:sp>
            <p:nvSpPr>
              <p:cNvPr id="27" name="Speech Bubble: Rectangle 26">
                <a:extLst>
                  <a:ext uri="{FF2B5EF4-FFF2-40B4-BE49-F238E27FC236}">
                    <a16:creationId xmlns:a16="http://schemas.microsoft.com/office/drawing/2014/main" id="{BEEF50FB-BB93-E046-3AA3-947D2C0966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8299" y="4563076"/>
                <a:ext cx="2888067" cy="1220146"/>
              </a:xfrm>
              <a:prstGeom prst="wedgeRectCallout">
                <a:avLst>
                  <a:gd name="adj1" fmla="val -85703"/>
                  <a:gd name="adj2" fmla="val 68642"/>
                </a:avLst>
              </a:prstGeom>
              <a:blipFill>
                <a:blip r:embed="rId14"/>
                <a:stretch>
                  <a:fillRect t="-2058" r="-3374"/>
                </a:stretch>
              </a:blipFill>
              <a:ln w="12700">
                <a:solidFill>
                  <a:schemeClr val="tx1"/>
                </a:solidFill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AB4DFEB-A0A6-1EA0-47CC-65BE44B71775}"/>
                  </a:ext>
                </a:extLst>
              </p:cNvPr>
              <p:cNvSpPr txBox="1"/>
              <p:nvPr/>
            </p:nvSpPr>
            <p:spPr>
              <a:xfrm>
                <a:off x="7602127" y="1325428"/>
                <a:ext cx="4016933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Notions of completeness, KS, etc. (like in SNARKs)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Use preprocessing of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/>
                  <a:t> to avoid the verifier having to read it in the online phase</a:t>
                </a:r>
              </a:p>
            </p:txBody>
          </p:sp>
        </mc:Choice>
        <mc:Fallback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AB4DFEB-A0A6-1EA0-47CC-65BE44B717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2127" y="1325428"/>
                <a:ext cx="4016933" cy="1938992"/>
              </a:xfrm>
              <a:prstGeom prst="rect">
                <a:avLst/>
              </a:prstGeom>
              <a:blipFill>
                <a:blip r:embed="rId15"/>
                <a:stretch>
                  <a:fillRect l="-1973" t="-2508" b="-5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3798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38100">
          <a:solidFill>
            <a:schemeClr val="tx1"/>
          </a:solidFill>
        </a:ln>
      </a:spPr>
      <a:bodyPr rtlCol="0" anchor="ctr"/>
      <a:lstStyle>
        <a:defPPr algn="ctr">
          <a:defRPr sz="36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30403</TotalTime>
  <Words>2172</Words>
  <Application>Microsoft Office PowerPoint</Application>
  <PresentationFormat>Widescreen</PresentationFormat>
  <Paragraphs>389</Paragraphs>
  <Slides>28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Calibri Light</vt:lpstr>
      <vt:lpstr>Cambria Math</vt:lpstr>
      <vt:lpstr>Wingdings</vt:lpstr>
      <vt:lpstr>Office Theme</vt:lpstr>
      <vt:lpstr>Brakedown: Linear-time and  field-agnostic SNARKs for R1CS</vt:lpstr>
      <vt:lpstr>What is a SNARK?</vt:lpstr>
      <vt:lpstr>SNARKs have many applications</vt:lpstr>
      <vt:lpstr>Our focus in this work</vt:lpstr>
      <vt:lpstr>How fast can we hope the SNARK prover to be?</vt:lpstr>
      <vt:lpstr>Brakedown in a nutshell</vt:lpstr>
      <vt:lpstr>Rest of this talk</vt:lpstr>
      <vt:lpstr>Recipe in modern SNARK constructions</vt:lpstr>
      <vt:lpstr>What is a polynomial IOP for CSAT?</vt:lpstr>
      <vt:lpstr>Polynomial commitment scheme (PCS)</vt:lpstr>
      <vt:lpstr>Polynomial IOP + PCS for CSAT</vt:lpstr>
      <vt:lpstr>Recipe in modern SNARK constructions</vt:lpstr>
      <vt:lpstr>Rest of this talk</vt:lpstr>
      <vt:lpstr>Brakedown: A linear-time SNARK based on a new PCS</vt:lpstr>
      <vt:lpstr>Brakedown PCS</vt:lpstr>
      <vt:lpstr>An overview of the PCS: Commitment</vt:lpstr>
      <vt:lpstr>Testing if the commitment is “valid”</vt:lpstr>
      <vt:lpstr>Proving the evaluation of a committed polynomial</vt:lpstr>
      <vt:lpstr>Completeness of the PCS</vt:lpstr>
      <vt:lpstr>Binding property of the PCS</vt:lpstr>
      <vt:lpstr>PCS costs for a polynomial with for N coefficients</vt:lpstr>
      <vt:lpstr>Brakedown provides a practical code</vt:lpstr>
      <vt:lpstr>A high-level overview of the code construction</vt:lpstr>
      <vt:lpstr>PowerPoint Presentation</vt:lpstr>
      <vt:lpstr>Rest of this talk</vt:lpstr>
      <vt:lpstr>Implementation</vt:lpstr>
      <vt:lpstr>Performance for R1CS statements with 220 constraints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Srinath Setty</dc:creator>
  <cp:lastModifiedBy>Srinath Setty</cp:lastModifiedBy>
  <cp:revision>18</cp:revision>
  <dcterms:created xsi:type="dcterms:W3CDTF">2021-01-15T16:31:32Z</dcterms:created>
  <dcterms:modified xsi:type="dcterms:W3CDTF">2023-08-18T03:43:32Z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etDate">
    <vt:lpwstr>2022-01-10T22:38:54Z</vt:lpwstr>
  </property>
  <property fmtid="{D5CDD505-2E9C-101B-9397-08002B2CF9AE}" pid="4" name="MSIP_Label_f42aa342-8706-4288-bd11-ebb85995028c_Method">
    <vt:lpwstr>Standard</vt:lpwstr>
  </property>
  <property fmtid="{D5CDD505-2E9C-101B-9397-08002B2CF9AE}" pid="5" name="MSIP_Label_f42aa342-8706-4288-bd11-ebb85995028c_Name">
    <vt:lpwstr>Internal</vt:lpwstr>
  </property>
  <property fmtid="{D5CDD505-2E9C-101B-9397-08002B2CF9AE}" pid="6" name="MSIP_Label_f42aa342-8706-4288-bd11-ebb85995028c_SiteId">
    <vt:lpwstr>72f988bf-86f1-41af-91ab-2d7cd011db47</vt:lpwstr>
  </property>
  <property fmtid="{D5CDD505-2E9C-101B-9397-08002B2CF9AE}" pid="7" name="MSIP_Label_f42aa342-8706-4288-bd11-ebb85995028c_ActionId">
    <vt:lpwstr>12a81b8e-9680-4b51-b941-de91022fb172</vt:lpwstr>
  </property>
  <property fmtid="{D5CDD505-2E9C-101B-9397-08002B2CF9AE}" pid="8" name="MSIP_Label_f42aa342-8706-4288-bd11-ebb85995028c_ContentBits">
    <vt:lpwstr>0</vt:lpwstr>
  </property>
</Properties>
</file>