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sldIdLst>
    <p:sldId id="256" r:id="rId2"/>
    <p:sldId id="259" r:id="rId3"/>
    <p:sldId id="277" r:id="rId4"/>
    <p:sldId id="268" r:id="rId5"/>
    <p:sldId id="299" r:id="rId6"/>
    <p:sldId id="270" r:id="rId7"/>
    <p:sldId id="271" r:id="rId8"/>
    <p:sldId id="279" r:id="rId9"/>
    <p:sldId id="289" r:id="rId10"/>
    <p:sldId id="290" r:id="rId11"/>
    <p:sldId id="298" r:id="rId12"/>
    <p:sldId id="281" r:id="rId13"/>
    <p:sldId id="293" r:id="rId14"/>
    <p:sldId id="291" r:id="rId15"/>
    <p:sldId id="295" r:id="rId16"/>
    <p:sldId id="282" r:id="rId17"/>
    <p:sldId id="283" r:id="rId18"/>
    <p:sldId id="294" r:id="rId19"/>
    <p:sldId id="297" r:id="rId20"/>
    <p:sldId id="300" r:id="rId21"/>
    <p:sldId id="285"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ambria Math" panose="02040503050406030204" pitchFamily="18" charset="0"/>
      <p:regular r:id="rId30"/>
    </p:embeddedFont>
  </p:embeddedFontLst>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3840" userDrawn="1">
          <p15:clr>
            <a:srgbClr val="A4A3A4"/>
          </p15:clr>
        </p15:guide>
        <p15:guide id="3" orient="horz" pos="432" userDrawn="1">
          <p15:clr>
            <a:srgbClr val="A4A3A4"/>
          </p15:clr>
        </p15:guide>
        <p15:guide id="4" orient="horz" pos="3888" userDrawn="1">
          <p15:clr>
            <a:srgbClr val="A4A3A4"/>
          </p15:clr>
        </p15:guide>
        <p15:guide id="5" orient="horz" pos="11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AC46"/>
    <a:srgbClr val="AC4646"/>
    <a:srgbClr val="4663AC"/>
    <a:srgbClr val="D2DE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1882A-2970-4E88-9B2F-53815493A7C2}" v="1081" dt="2023-08-16T20:33:38.389"/>
    <p1510:client id="{728A7F69-595C-4B71-9B46-5475B5ECB220}" v="2139" dt="2023-08-17T17:14:03.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37" autoAdjust="0"/>
  </p:normalViewPr>
  <p:slideViewPr>
    <p:cSldViewPr>
      <p:cViewPr varScale="1">
        <p:scale>
          <a:sx n="92" d="100"/>
          <a:sy n="92" d="100"/>
        </p:scale>
        <p:origin x="1194" y="78"/>
      </p:cViewPr>
      <p:guideLst>
        <p:guide orient="horz" pos="1440"/>
        <p:guide pos="3840"/>
        <p:guide orient="horz" pos="432"/>
        <p:guide orient="horz" pos="3888"/>
        <p:guide orient="horz" pos="11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6A229618-A882-4780-9CF5-6A4A50F092ED}" type="datetimeFigureOut">
              <a:rPr lang="he-IL" smtClean="0"/>
              <a:t>ז'/אלול/תשפ"ג</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CA3D434C-4FEB-46E4-AEA2-059051F12810}" type="slidenum">
              <a:rPr lang="he-IL" smtClean="0"/>
              <a:t>‹#›</a:t>
            </a:fld>
            <a:endParaRPr lang="he-IL"/>
          </a:p>
        </p:txBody>
      </p:sp>
    </p:spTree>
    <p:extLst>
      <p:ext uri="{BB962C8B-B14F-4D97-AF65-F5344CB8AC3E}">
        <p14:creationId xmlns:p14="http://schemas.microsoft.com/office/powerpoint/2010/main" val="66435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3D434C-4FEB-46E4-AEA2-059051F12810}" type="slidenum">
              <a:rPr lang="he-IL" smtClean="0"/>
              <a:t>1</a:t>
            </a:fld>
            <a:endParaRPr lang="he-IL"/>
          </a:p>
        </p:txBody>
      </p:sp>
    </p:spTree>
    <p:extLst>
      <p:ext uri="{BB962C8B-B14F-4D97-AF65-F5344CB8AC3E}">
        <p14:creationId xmlns:p14="http://schemas.microsoft.com/office/powerpoint/2010/main" val="1110385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CA3D434C-4FEB-46E4-AEA2-059051F12810}" type="slidenum">
              <a:rPr lang="he-IL" smtClean="0"/>
              <a:t>10</a:t>
            </a:fld>
            <a:endParaRPr lang="he-IL"/>
          </a:p>
        </p:txBody>
      </p:sp>
    </p:spTree>
    <p:extLst>
      <p:ext uri="{BB962C8B-B14F-4D97-AF65-F5344CB8AC3E}">
        <p14:creationId xmlns:p14="http://schemas.microsoft.com/office/powerpoint/2010/main" val="2348004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CA3D434C-4FEB-46E4-AEA2-059051F12810}" type="slidenum">
              <a:rPr lang="he-IL" smtClean="0"/>
              <a:t>11</a:t>
            </a:fld>
            <a:endParaRPr lang="he-IL"/>
          </a:p>
        </p:txBody>
      </p:sp>
    </p:spTree>
    <p:extLst>
      <p:ext uri="{BB962C8B-B14F-4D97-AF65-F5344CB8AC3E}">
        <p14:creationId xmlns:p14="http://schemas.microsoft.com/office/powerpoint/2010/main" val="391225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CA3D434C-4FEB-46E4-AEA2-059051F12810}" type="slidenum">
              <a:rPr lang="he-IL" smtClean="0"/>
              <a:t>12</a:t>
            </a:fld>
            <a:endParaRPr lang="he-IL"/>
          </a:p>
        </p:txBody>
      </p:sp>
    </p:spTree>
    <p:extLst>
      <p:ext uri="{BB962C8B-B14F-4D97-AF65-F5344CB8AC3E}">
        <p14:creationId xmlns:p14="http://schemas.microsoft.com/office/powerpoint/2010/main" val="230060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CA3D434C-4FEB-46E4-AEA2-059051F12810}" type="slidenum">
              <a:rPr lang="he-IL" smtClean="0"/>
              <a:t>13</a:t>
            </a:fld>
            <a:endParaRPr lang="he-IL"/>
          </a:p>
        </p:txBody>
      </p:sp>
    </p:spTree>
    <p:extLst>
      <p:ext uri="{BB962C8B-B14F-4D97-AF65-F5344CB8AC3E}">
        <p14:creationId xmlns:p14="http://schemas.microsoft.com/office/powerpoint/2010/main" val="2095225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CA3D434C-4FEB-46E4-AEA2-059051F12810}" type="slidenum">
              <a:rPr lang="he-IL" smtClean="0"/>
              <a:t>14</a:t>
            </a:fld>
            <a:endParaRPr lang="he-IL"/>
          </a:p>
        </p:txBody>
      </p:sp>
    </p:spTree>
    <p:extLst>
      <p:ext uri="{BB962C8B-B14F-4D97-AF65-F5344CB8AC3E}">
        <p14:creationId xmlns:p14="http://schemas.microsoft.com/office/powerpoint/2010/main" val="1639632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CA3D434C-4FEB-46E4-AEA2-059051F12810}" type="slidenum">
              <a:rPr lang="he-IL" smtClean="0"/>
              <a:t>15</a:t>
            </a:fld>
            <a:endParaRPr lang="he-IL"/>
          </a:p>
        </p:txBody>
      </p:sp>
    </p:spTree>
    <p:extLst>
      <p:ext uri="{BB962C8B-B14F-4D97-AF65-F5344CB8AC3E}">
        <p14:creationId xmlns:p14="http://schemas.microsoft.com/office/powerpoint/2010/main" val="3788935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3D434C-4FEB-46E4-AEA2-059051F12810}" type="slidenum">
              <a:rPr lang="he-IL" smtClean="0"/>
              <a:t>16</a:t>
            </a:fld>
            <a:endParaRPr lang="he-IL"/>
          </a:p>
        </p:txBody>
      </p:sp>
    </p:spTree>
    <p:extLst>
      <p:ext uri="{BB962C8B-B14F-4D97-AF65-F5344CB8AC3E}">
        <p14:creationId xmlns:p14="http://schemas.microsoft.com/office/powerpoint/2010/main" val="1674835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first statement is obtained by modifying in the seminal result of </a:t>
            </a:r>
            <a:r>
              <a:rPr lang="en-US" dirty="0" err="1"/>
              <a:t>Ahlswede</a:t>
            </a:r>
            <a:r>
              <a:rPr lang="en-US" dirty="0"/>
              <a:t> and </a:t>
            </a:r>
            <a:r>
              <a:rPr lang="en-US" dirty="0" err="1"/>
              <a:t>Csiszar</a:t>
            </a:r>
            <a:r>
              <a:rPr lang="en-US" dirty="0"/>
              <a:t> on common randomness capacity</a:t>
            </a:r>
          </a:p>
        </p:txBody>
      </p:sp>
      <p:sp>
        <p:nvSpPr>
          <p:cNvPr id="4" name="Slide Number Placeholder 3"/>
          <p:cNvSpPr>
            <a:spLocks noGrp="1"/>
          </p:cNvSpPr>
          <p:nvPr>
            <p:ph type="sldNum" sz="quarter" idx="5"/>
          </p:nvPr>
        </p:nvSpPr>
        <p:spPr/>
        <p:txBody>
          <a:bodyPr/>
          <a:lstStyle/>
          <a:p>
            <a:fld id="{CA3D434C-4FEB-46E4-AEA2-059051F12810}" type="slidenum">
              <a:rPr lang="he-IL" smtClean="0"/>
              <a:t>17</a:t>
            </a:fld>
            <a:endParaRPr lang="he-IL"/>
          </a:p>
        </p:txBody>
      </p:sp>
    </p:spTree>
    <p:extLst>
      <p:ext uri="{BB962C8B-B14F-4D97-AF65-F5344CB8AC3E}">
        <p14:creationId xmlns:p14="http://schemas.microsoft.com/office/powerpoint/2010/main" val="408405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3D434C-4FEB-46E4-AEA2-059051F12810}" type="slidenum">
              <a:rPr lang="he-IL" smtClean="0"/>
              <a:t>18</a:t>
            </a:fld>
            <a:endParaRPr lang="he-IL"/>
          </a:p>
        </p:txBody>
      </p:sp>
    </p:spTree>
    <p:extLst>
      <p:ext uri="{BB962C8B-B14F-4D97-AF65-F5344CB8AC3E}">
        <p14:creationId xmlns:p14="http://schemas.microsoft.com/office/powerpoint/2010/main" val="1682662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3D434C-4FEB-46E4-AEA2-059051F12810}" type="slidenum">
              <a:rPr lang="he-IL" smtClean="0"/>
              <a:t>19</a:t>
            </a:fld>
            <a:endParaRPr lang="he-IL"/>
          </a:p>
        </p:txBody>
      </p:sp>
    </p:spTree>
    <p:extLst>
      <p:ext uri="{BB962C8B-B14F-4D97-AF65-F5344CB8AC3E}">
        <p14:creationId xmlns:p14="http://schemas.microsoft.com/office/powerpoint/2010/main" val="420435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3D434C-4FEB-46E4-AEA2-059051F12810}" type="slidenum">
              <a:rPr lang="he-IL" smtClean="0"/>
              <a:t>2</a:t>
            </a:fld>
            <a:endParaRPr lang="he-IL"/>
          </a:p>
        </p:txBody>
      </p:sp>
    </p:spTree>
    <p:extLst>
      <p:ext uri="{BB962C8B-B14F-4D97-AF65-F5344CB8AC3E}">
        <p14:creationId xmlns:p14="http://schemas.microsoft.com/office/powerpoint/2010/main" val="1461699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3D434C-4FEB-46E4-AEA2-059051F12810}" type="slidenum">
              <a:rPr lang="he-IL" smtClean="0"/>
              <a:t>20</a:t>
            </a:fld>
            <a:endParaRPr lang="he-IL"/>
          </a:p>
        </p:txBody>
      </p:sp>
    </p:spTree>
    <p:extLst>
      <p:ext uri="{BB962C8B-B14F-4D97-AF65-F5344CB8AC3E}">
        <p14:creationId xmlns:p14="http://schemas.microsoft.com/office/powerpoint/2010/main" val="1525963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3D434C-4FEB-46E4-AEA2-059051F12810}" type="slidenum">
              <a:rPr lang="he-IL" smtClean="0"/>
              <a:t>3</a:t>
            </a:fld>
            <a:endParaRPr lang="he-IL"/>
          </a:p>
        </p:txBody>
      </p:sp>
    </p:spTree>
    <p:extLst>
      <p:ext uri="{BB962C8B-B14F-4D97-AF65-F5344CB8AC3E}">
        <p14:creationId xmlns:p14="http://schemas.microsoft.com/office/powerpoint/2010/main" val="460714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3D434C-4FEB-46E4-AEA2-059051F12810}" type="slidenum">
              <a:rPr lang="he-IL" smtClean="0"/>
              <a:t>4</a:t>
            </a:fld>
            <a:endParaRPr lang="he-IL"/>
          </a:p>
        </p:txBody>
      </p:sp>
    </p:spTree>
    <p:extLst>
      <p:ext uri="{BB962C8B-B14F-4D97-AF65-F5344CB8AC3E}">
        <p14:creationId xmlns:p14="http://schemas.microsoft.com/office/powerpoint/2010/main" val="278635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3D434C-4FEB-46E4-AEA2-059051F12810}" type="slidenum">
              <a:rPr lang="he-IL" smtClean="0"/>
              <a:t>5</a:t>
            </a:fld>
            <a:endParaRPr lang="he-IL"/>
          </a:p>
        </p:txBody>
      </p:sp>
    </p:spTree>
    <p:extLst>
      <p:ext uri="{BB962C8B-B14F-4D97-AF65-F5344CB8AC3E}">
        <p14:creationId xmlns:p14="http://schemas.microsoft.com/office/powerpoint/2010/main" val="313246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CA3D434C-4FEB-46E4-AEA2-059051F12810}" type="slidenum">
              <a:rPr lang="he-IL" smtClean="0"/>
              <a:t>6</a:t>
            </a:fld>
            <a:endParaRPr lang="he-IL"/>
          </a:p>
        </p:txBody>
      </p:sp>
    </p:spTree>
    <p:extLst>
      <p:ext uri="{BB962C8B-B14F-4D97-AF65-F5344CB8AC3E}">
        <p14:creationId xmlns:p14="http://schemas.microsoft.com/office/powerpoint/2010/main" val="492693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3D434C-4FEB-46E4-AEA2-059051F12810}" type="slidenum">
              <a:rPr lang="he-IL" smtClean="0"/>
              <a:t>7</a:t>
            </a:fld>
            <a:endParaRPr lang="he-IL"/>
          </a:p>
        </p:txBody>
      </p:sp>
    </p:spTree>
    <p:extLst>
      <p:ext uri="{BB962C8B-B14F-4D97-AF65-F5344CB8AC3E}">
        <p14:creationId xmlns:p14="http://schemas.microsoft.com/office/powerpoint/2010/main" val="145710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3D434C-4FEB-46E4-AEA2-059051F12810}" type="slidenum">
              <a:rPr lang="he-IL" smtClean="0"/>
              <a:t>8</a:t>
            </a:fld>
            <a:endParaRPr lang="he-IL"/>
          </a:p>
        </p:txBody>
      </p:sp>
    </p:spTree>
    <p:extLst>
      <p:ext uri="{BB962C8B-B14F-4D97-AF65-F5344CB8AC3E}">
        <p14:creationId xmlns:p14="http://schemas.microsoft.com/office/powerpoint/2010/main" val="3911529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CA3D434C-4FEB-46E4-AEA2-059051F12810}" type="slidenum">
              <a:rPr lang="he-IL" smtClean="0"/>
              <a:t>9</a:t>
            </a:fld>
            <a:endParaRPr lang="he-IL"/>
          </a:p>
        </p:txBody>
      </p:sp>
    </p:spTree>
    <p:extLst>
      <p:ext uri="{BB962C8B-B14F-4D97-AF65-F5344CB8AC3E}">
        <p14:creationId xmlns:p14="http://schemas.microsoft.com/office/powerpoint/2010/main" val="305116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3751-58A8-36C3-2FF8-1D81D9B28A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40056677-E5CC-D4D7-9C73-FD82565328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18275E23-A3ED-160B-BA6A-C4658E1353D2}"/>
              </a:ext>
            </a:extLst>
          </p:cNvPr>
          <p:cNvSpPr>
            <a:spLocks noGrp="1"/>
          </p:cNvSpPr>
          <p:nvPr>
            <p:ph type="dt" sz="half" idx="10"/>
          </p:nvPr>
        </p:nvSpPr>
        <p:spPr/>
        <p:txBody>
          <a:bodyPr/>
          <a:lstStyle/>
          <a:p>
            <a:fld id="{7396DB1F-9F05-4C45-82DF-F79A3DA2BA73}" type="datetimeFigureOut">
              <a:rPr lang="he-IL" smtClean="0"/>
              <a:t>ז'/אלול/תשפ"ג</a:t>
            </a:fld>
            <a:endParaRPr lang="he-IL"/>
          </a:p>
        </p:txBody>
      </p:sp>
      <p:sp>
        <p:nvSpPr>
          <p:cNvPr id="5" name="Footer Placeholder 4">
            <a:extLst>
              <a:ext uri="{FF2B5EF4-FFF2-40B4-BE49-F238E27FC236}">
                <a16:creationId xmlns:a16="http://schemas.microsoft.com/office/drawing/2014/main" id="{B16BFCEA-57F3-4E38-A8A2-05DC08CA8535}"/>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E3559FA1-4917-8AEB-818C-B6E04E5A9161}"/>
              </a:ext>
            </a:extLst>
          </p:cNvPr>
          <p:cNvSpPr>
            <a:spLocks noGrp="1"/>
          </p:cNvSpPr>
          <p:nvPr>
            <p:ph type="sldNum" sz="quarter" idx="12"/>
          </p:nvPr>
        </p:nvSpPr>
        <p:spPr/>
        <p:txBody>
          <a:bodyPr/>
          <a:lstStyle/>
          <a:p>
            <a:fld id="{7A5F5EE2-D9F2-491A-98C9-679E4512AC7B}" type="slidenum">
              <a:rPr lang="he-IL" smtClean="0"/>
              <a:t>‹#›</a:t>
            </a:fld>
            <a:endParaRPr lang="he-IL"/>
          </a:p>
        </p:txBody>
      </p:sp>
    </p:spTree>
    <p:extLst>
      <p:ext uri="{BB962C8B-B14F-4D97-AF65-F5344CB8AC3E}">
        <p14:creationId xmlns:p14="http://schemas.microsoft.com/office/powerpoint/2010/main" val="393050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C82F-7B06-5BF1-BE98-0E52C54022EA}"/>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99848CF7-606F-D3AA-D667-B72382DD69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F2A563AD-DFBE-25B0-D15F-A8C5B0E99320}"/>
              </a:ext>
            </a:extLst>
          </p:cNvPr>
          <p:cNvSpPr>
            <a:spLocks noGrp="1"/>
          </p:cNvSpPr>
          <p:nvPr>
            <p:ph type="dt" sz="half" idx="10"/>
          </p:nvPr>
        </p:nvSpPr>
        <p:spPr/>
        <p:txBody>
          <a:bodyPr/>
          <a:lstStyle/>
          <a:p>
            <a:fld id="{7396DB1F-9F05-4C45-82DF-F79A3DA2BA73}" type="datetimeFigureOut">
              <a:rPr lang="he-IL" smtClean="0"/>
              <a:t>ז'/אלול/תשפ"ג</a:t>
            </a:fld>
            <a:endParaRPr lang="he-IL"/>
          </a:p>
        </p:txBody>
      </p:sp>
      <p:sp>
        <p:nvSpPr>
          <p:cNvPr id="5" name="Footer Placeholder 4">
            <a:extLst>
              <a:ext uri="{FF2B5EF4-FFF2-40B4-BE49-F238E27FC236}">
                <a16:creationId xmlns:a16="http://schemas.microsoft.com/office/drawing/2014/main" id="{3EA74F3B-FFD6-944C-6C58-97ED25BD470B}"/>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714F2717-4801-6A41-07E0-0DBBF537B79A}"/>
              </a:ext>
            </a:extLst>
          </p:cNvPr>
          <p:cNvSpPr>
            <a:spLocks noGrp="1"/>
          </p:cNvSpPr>
          <p:nvPr>
            <p:ph type="sldNum" sz="quarter" idx="12"/>
          </p:nvPr>
        </p:nvSpPr>
        <p:spPr/>
        <p:txBody>
          <a:bodyPr/>
          <a:lstStyle/>
          <a:p>
            <a:fld id="{7A5F5EE2-D9F2-491A-98C9-679E4512AC7B}" type="slidenum">
              <a:rPr lang="he-IL" smtClean="0"/>
              <a:t>‹#›</a:t>
            </a:fld>
            <a:endParaRPr lang="he-IL"/>
          </a:p>
        </p:txBody>
      </p:sp>
    </p:spTree>
    <p:extLst>
      <p:ext uri="{BB962C8B-B14F-4D97-AF65-F5344CB8AC3E}">
        <p14:creationId xmlns:p14="http://schemas.microsoft.com/office/powerpoint/2010/main" val="383920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B01AFF-9A39-BEC9-DE4D-AB2C8925C7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970FC67A-4910-4437-AB43-00A45BA244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7077C98E-6DF5-2310-1624-1FF2BD5A4C1E}"/>
              </a:ext>
            </a:extLst>
          </p:cNvPr>
          <p:cNvSpPr>
            <a:spLocks noGrp="1"/>
          </p:cNvSpPr>
          <p:nvPr>
            <p:ph type="dt" sz="half" idx="10"/>
          </p:nvPr>
        </p:nvSpPr>
        <p:spPr/>
        <p:txBody>
          <a:bodyPr/>
          <a:lstStyle/>
          <a:p>
            <a:fld id="{7396DB1F-9F05-4C45-82DF-F79A3DA2BA73}" type="datetimeFigureOut">
              <a:rPr lang="he-IL" smtClean="0"/>
              <a:t>ז'/אלול/תשפ"ג</a:t>
            </a:fld>
            <a:endParaRPr lang="he-IL"/>
          </a:p>
        </p:txBody>
      </p:sp>
      <p:sp>
        <p:nvSpPr>
          <p:cNvPr id="5" name="Footer Placeholder 4">
            <a:extLst>
              <a:ext uri="{FF2B5EF4-FFF2-40B4-BE49-F238E27FC236}">
                <a16:creationId xmlns:a16="http://schemas.microsoft.com/office/drawing/2014/main" id="{53695F5E-51E9-5274-6FDC-406BEF1F9945}"/>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9116433E-03CF-5D07-6131-D57D4C41182A}"/>
              </a:ext>
            </a:extLst>
          </p:cNvPr>
          <p:cNvSpPr>
            <a:spLocks noGrp="1"/>
          </p:cNvSpPr>
          <p:nvPr>
            <p:ph type="sldNum" sz="quarter" idx="12"/>
          </p:nvPr>
        </p:nvSpPr>
        <p:spPr/>
        <p:txBody>
          <a:bodyPr/>
          <a:lstStyle/>
          <a:p>
            <a:fld id="{7A5F5EE2-D9F2-491A-98C9-679E4512AC7B}" type="slidenum">
              <a:rPr lang="he-IL" smtClean="0"/>
              <a:t>‹#›</a:t>
            </a:fld>
            <a:endParaRPr lang="he-IL"/>
          </a:p>
        </p:txBody>
      </p:sp>
    </p:spTree>
    <p:extLst>
      <p:ext uri="{BB962C8B-B14F-4D97-AF65-F5344CB8AC3E}">
        <p14:creationId xmlns:p14="http://schemas.microsoft.com/office/powerpoint/2010/main" val="52433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208C-B2DF-3640-52F9-604B26B8F13A}"/>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06BDC400-F1DC-7DE8-288E-93A5C0E30B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DB3C79A6-A749-0EF6-6976-40DB8427BDDC}"/>
              </a:ext>
            </a:extLst>
          </p:cNvPr>
          <p:cNvSpPr>
            <a:spLocks noGrp="1"/>
          </p:cNvSpPr>
          <p:nvPr>
            <p:ph type="dt" sz="half" idx="10"/>
          </p:nvPr>
        </p:nvSpPr>
        <p:spPr/>
        <p:txBody>
          <a:bodyPr/>
          <a:lstStyle/>
          <a:p>
            <a:fld id="{7396DB1F-9F05-4C45-82DF-F79A3DA2BA73}" type="datetimeFigureOut">
              <a:rPr lang="he-IL" smtClean="0"/>
              <a:t>ז'/אלול/תשפ"ג</a:t>
            </a:fld>
            <a:endParaRPr lang="he-IL"/>
          </a:p>
        </p:txBody>
      </p:sp>
      <p:sp>
        <p:nvSpPr>
          <p:cNvPr id="5" name="Footer Placeholder 4">
            <a:extLst>
              <a:ext uri="{FF2B5EF4-FFF2-40B4-BE49-F238E27FC236}">
                <a16:creationId xmlns:a16="http://schemas.microsoft.com/office/drawing/2014/main" id="{DB98D64D-CE17-F048-C6D0-A587C08880F4}"/>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F603A8D5-6D1C-260D-B063-DA572BD16FC9}"/>
              </a:ext>
            </a:extLst>
          </p:cNvPr>
          <p:cNvSpPr>
            <a:spLocks noGrp="1"/>
          </p:cNvSpPr>
          <p:nvPr>
            <p:ph type="sldNum" sz="quarter" idx="12"/>
          </p:nvPr>
        </p:nvSpPr>
        <p:spPr/>
        <p:txBody>
          <a:bodyPr/>
          <a:lstStyle/>
          <a:p>
            <a:fld id="{7A5F5EE2-D9F2-491A-98C9-679E4512AC7B}" type="slidenum">
              <a:rPr lang="he-IL" smtClean="0"/>
              <a:t>‹#›</a:t>
            </a:fld>
            <a:endParaRPr lang="he-IL"/>
          </a:p>
        </p:txBody>
      </p:sp>
    </p:spTree>
    <p:extLst>
      <p:ext uri="{BB962C8B-B14F-4D97-AF65-F5344CB8AC3E}">
        <p14:creationId xmlns:p14="http://schemas.microsoft.com/office/powerpoint/2010/main" val="353771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8AA4-3E2A-C0D0-900F-BE1670297E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64D18DAF-812A-1C06-1795-25C95B94CA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22E94C-6865-74D8-68E3-30089808D38D}"/>
              </a:ext>
            </a:extLst>
          </p:cNvPr>
          <p:cNvSpPr>
            <a:spLocks noGrp="1"/>
          </p:cNvSpPr>
          <p:nvPr>
            <p:ph type="dt" sz="half" idx="10"/>
          </p:nvPr>
        </p:nvSpPr>
        <p:spPr/>
        <p:txBody>
          <a:bodyPr/>
          <a:lstStyle/>
          <a:p>
            <a:fld id="{7396DB1F-9F05-4C45-82DF-F79A3DA2BA73}" type="datetimeFigureOut">
              <a:rPr lang="he-IL" smtClean="0"/>
              <a:t>ז'/אלול/תשפ"ג</a:t>
            </a:fld>
            <a:endParaRPr lang="he-IL"/>
          </a:p>
        </p:txBody>
      </p:sp>
      <p:sp>
        <p:nvSpPr>
          <p:cNvPr id="5" name="Footer Placeholder 4">
            <a:extLst>
              <a:ext uri="{FF2B5EF4-FFF2-40B4-BE49-F238E27FC236}">
                <a16:creationId xmlns:a16="http://schemas.microsoft.com/office/drawing/2014/main" id="{54592C7B-5C6F-4804-4502-197BF9624E85}"/>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B1A9F4C7-F7A7-F433-D3BA-06579B988B4E}"/>
              </a:ext>
            </a:extLst>
          </p:cNvPr>
          <p:cNvSpPr>
            <a:spLocks noGrp="1"/>
          </p:cNvSpPr>
          <p:nvPr>
            <p:ph type="sldNum" sz="quarter" idx="12"/>
          </p:nvPr>
        </p:nvSpPr>
        <p:spPr/>
        <p:txBody>
          <a:bodyPr/>
          <a:lstStyle/>
          <a:p>
            <a:fld id="{7A5F5EE2-D9F2-491A-98C9-679E4512AC7B}" type="slidenum">
              <a:rPr lang="he-IL" smtClean="0"/>
              <a:t>‹#›</a:t>
            </a:fld>
            <a:endParaRPr lang="he-IL"/>
          </a:p>
        </p:txBody>
      </p:sp>
    </p:spTree>
    <p:extLst>
      <p:ext uri="{BB962C8B-B14F-4D97-AF65-F5344CB8AC3E}">
        <p14:creationId xmlns:p14="http://schemas.microsoft.com/office/powerpoint/2010/main" val="424950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EB954-EBE6-2045-FCF9-7C4437A8C7D5}"/>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044C7127-4324-C8D2-39F4-1E3B59D117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85A77C5B-2E70-4809-4354-D2087CD898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D872C53B-7A61-DAD1-0BFD-114255240ABF}"/>
              </a:ext>
            </a:extLst>
          </p:cNvPr>
          <p:cNvSpPr>
            <a:spLocks noGrp="1"/>
          </p:cNvSpPr>
          <p:nvPr>
            <p:ph type="dt" sz="half" idx="10"/>
          </p:nvPr>
        </p:nvSpPr>
        <p:spPr/>
        <p:txBody>
          <a:bodyPr/>
          <a:lstStyle/>
          <a:p>
            <a:fld id="{7396DB1F-9F05-4C45-82DF-F79A3DA2BA73}" type="datetimeFigureOut">
              <a:rPr lang="he-IL" smtClean="0"/>
              <a:t>ז'/אלול/תשפ"ג</a:t>
            </a:fld>
            <a:endParaRPr lang="he-IL"/>
          </a:p>
        </p:txBody>
      </p:sp>
      <p:sp>
        <p:nvSpPr>
          <p:cNvPr id="6" name="Footer Placeholder 5">
            <a:extLst>
              <a:ext uri="{FF2B5EF4-FFF2-40B4-BE49-F238E27FC236}">
                <a16:creationId xmlns:a16="http://schemas.microsoft.com/office/drawing/2014/main" id="{FDE635EE-8AF8-751D-2EBE-B5463E999248}"/>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11E71590-44BD-64CD-880F-87435C8199D5}"/>
              </a:ext>
            </a:extLst>
          </p:cNvPr>
          <p:cNvSpPr>
            <a:spLocks noGrp="1"/>
          </p:cNvSpPr>
          <p:nvPr>
            <p:ph type="sldNum" sz="quarter" idx="12"/>
          </p:nvPr>
        </p:nvSpPr>
        <p:spPr/>
        <p:txBody>
          <a:bodyPr/>
          <a:lstStyle/>
          <a:p>
            <a:fld id="{7A5F5EE2-D9F2-491A-98C9-679E4512AC7B}" type="slidenum">
              <a:rPr lang="he-IL" smtClean="0"/>
              <a:t>‹#›</a:t>
            </a:fld>
            <a:endParaRPr lang="he-IL"/>
          </a:p>
        </p:txBody>
      </p:sp>
    </p:spTree>
    <p:extLst>
      <p:ext uri="{BB962C8B-B14F-4D97-AF65-F5344CB8AC3E}">
        <p14:creationId xmlns:p14="http://schemas.microsoft.com/office/powerpoint/2010/main" val="305826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9A973-03C4-7E3F-202F-3B4667ED194E}"/>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74BF3C49-3B6C-899D-6F4E-C67F2C6B0F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B3EE79-2BF3-9C69-8E80-37A2009296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68E99E8B-3287-2BEE-773F-19C0DDC1BF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B8435D-7242-55F6-3934-29EB723F1A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93EDC01E-3477-0E66-B7F8-9F3EEAD4DAE8}"/>
              </a:ext>
            </a:extLst>
          </p:cNvPr>
          <p:cNvSpPr>
            <a:spLocks noGrp="1"/>
          </p:cNvSpPr>
          <p:nvPr>
            <p:ph type="dt" sz="half" idx="10"/>
          </p:nvPr>
        </p:nvSpPr>
        <p:spPr/>
        <p:txBody>
          <a:bodyPr/>
          <a:lstStyle/>
          <a:p>
            <a:fld id="{7396DB1F-9F05-4C45-82DF-F79A3DA2BA73}" type="datetimeFigureOut">
              <a:rPr lang="he-IL" smtClean="0"/>
              <a:t>ז'/אלול/תשפ"ג</a:t>
            </a:fld>
            <a:endParaRPr lang="he-IL"/>
          </a:p>
        </p:txBody>
      </p:sp>
      <p:sp>
        <p:nvSpPr>
          <p:cNvPr id="8" name="Footer Placeholder 7">
            <a:extLst>
              <a:ext uri="{FF2B5EF4-FFF2-40B4-BE49-F238E27FC236}">
                <a16:creationId xmlns:a16="http://schemas.microsoft.com/office/drawing/2014/main" id="{D57D4F6C-E1A3-37CA-6E44-850C06CA622C}"/>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F57C2136-6AAE-B1CE-AB56-92EE6A15E489}"/>
              </a:ext>
            </a:extLst>
          </p:cNvPr>
          <p:cNvSpPr>
            <a:spLocks noGrp="1"/>
          </p:cNvSpPr>
          <p:nvPr>
            <p:ph type="sldNum" sz="quarter" idx="12"/>
          </p:nvPr>
        </p:nvSpPr>
        <p:spPr/>
        <p:txBody>
          <a:bodyPr/>
          <a:lstStyle/>
          <a:p>
            <a:fld id="{7A5F5EE2-D9F2-491A-98C9-679E4512AC7B}" type="slidenum">
              <a:rPr lang="he-IL" smtClean="0"/>
              <a:t>‹#›</a:t>
            </a:fld>
            <a:endParaRPr lang="he-IL"/>
          </a:p>
        </p:txBody>
      </p:sp>
    </p:spTree>
    <p:extLst>
      <p:ext uri="{BB962C8B-B14F-4D97-AF65-F5344CB8AC3E}">
        <p14:creationId xmlns:p14="http://schemas.microsoft.com/office/powerpoint/2010/main" val="1678856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F16D-CCD5-C3BB-5656-6C25EF64D263}"/>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9C7A997D-D337-8B22-E9E8-2142131BF3C4}"/>
              </a:ext>
            </a:extLst>
          </p:cNvPr>
          <p:cNvSpPr>
            <a:spLocks noGrp="1"/>
          </p:cNvSpPr>
          <p:nvPr>
            <p:ph type="dt" sz="half" idx="10"/>
          </p:nvPr>
        </p:nvSpPr>
        <p:spPr/>
        <p:txBody>
          <a:bodyPr/>
          <a:lstStyle/>
          <a:p>
            <a:fld id="{7396DB1F-9F05-4C45-82DF-F79A3DA2BA73}" type="datetimeFigureOut">
              <a:rPr lang="he-IL" smtClean="0"/>
              <a:t>ז'/אלול/תשפ"ג</a:t>
            </a:fld>
            <a:endParaRPr lang="he-IL"/>
          </a:p>
        </p:txBody>
      </p:sp>
      <p:sp>
        <p:nvSpPr>
          <p:cNvPr id="4" name="Footer Placeholder 3">
            <a:extLst>
              <a:ext uri="{FF2B5EF4-FFF2-40B4-BE49-F238E27FC236}">
                <a16:creationId xmlns:a16="http://schemas.microsoft.com/office/drawing/2014/main" id="{933C98E4-021B-D131-8447-6FF9FB59282C}"/>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3C60640D-447B-6E2B-AD06-C3FD46A56622}"/>
              </a:ext>
            </a:extLst>
          </p:cNvPr>
          <p:cNvSpPr>
            <a:spLocks noGrp="1"/>
          </p:cNvSpPr>
          <p:nvPr>
            <p:ph type="sldNum" sz="quarter" idx="12"/>
          </p:nvPr>
        </p:nvSpPr>
        <p:spPr/>
        <p:txBody>
          <a:bodyPr/>
          <a:lstStyle/>
          <a:p>
            <a:fld id="{7A5F5EE2-D9F2-491A-98C9-679E4512AC7B}" type="slidenum">
              <a:rPr lang="he-IL" smtClean="0"/>
              <a:t>‹#›</a:t>
            </a:fld>
            <a:endParaRPr lang="he-IL"/>
          </a:p>
        </p:txBody>
      </p:sp>
    </p:spTree>
    <p:extLst>
      <p:ext uri="{BB962C8B-B14F-4D97-AF65-F5344CB8AC3E}">
        <p14:creationId xmlns:p14="http://schemas.microsoft.com/office/powerpoint/2010/main" val="3041274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365B2-8186-0DA4-B0A6-A600E64A759A}"/>
              </a:ext>
            </a:extLst>
          </p:cNvPr>
          <p:cNvSpPr>
            <a:spLocks noGrp="1"/>
          </p:cNvSpPr>
          <p:nvPr>
            <p:ph type="dt" sz="half" idx="10"/>
          </p:nvPr>
        </p:nvSpPr>
        <p:spPr/>
        <p:txBody>
          <a:bodyPr/>
          <a:lstStyle/>
          <a:p>
            <a:fld id="{7396DB1F-9F05-4C45-82DF-F79A3DA2BA73}" type="datetimeFigureOut">
              <a:rPr lang="he-IL" smtClean="0"/>
              <a:t>ז'/אלול/תשפ"ג</a:t>
            </a:fld>
            <a:endParaRPr lang="he-IL"/>
          </a:p>
        </p:txBody>
      </p:sp>
      <p:sp>
        <p:nvSpPr>
          <p:cNvPr id="3" name="Footer Placeholder 2">
            <a:extLst>
              <a:ext uri="{FF2B5EF4-FFF2-40B4-BE49-F238E27FC236}">
                <a16:creationId xmlns:a16="http://schemas.microsoft.com/office/drawing/2014/main" id="{DF6EA7DB-8E57-D8FF-24B5-BAAB3475FB96}"/>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5EDBAF92-FE22-DFE2-165C-534249C0F671}"/>
              </a:ext>
            </a:extLst>
          </p:cNvPr>
          <p:cNvSpPr>
            <a:spLocks noGrp="1"/>
          </p:cNvSpPr>
          <p:nvPr>
            <p:ph type="sldNum" sz="quarter" idx="12"/>
          </p:nvPr>
        </p:nvSpPr>
        <p:spPr/>
        <p:txBody>
          <a:bodyPr/>
          <a:lstStyle/>
          <a:p>
            <a:fld id="{7A5F5EE2-D9F2-491A-98C9-679E4512AC7B}" type="slidenum">
              <a:rPr lang="he-IL" smtClean="0"/>
              <a:t>‹#›</a:t>
            </a:fld>
            <a:endParaRPr lang="he-IL"/>
          </a:p>
        </p:txBody>
      </p:sp>
    </p:spTree>
    <p:extLst>
      <p:ext uri="{BB962C8B-B14F-4D97-AF65-F5344CB8AC3E}">
        <p14:creationId xmlns:p14="http://schemas.microsoft.com/office/powerpoint/2010/main" val="137248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4087-C249-8CFA-3B7A-1484C55F5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47B08A7E-F330-1018-E244-17F3DEF36E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ABE11CDB-4DD1-05CB-E98B-4A3DB698E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4BBACA-7991-36B0-A14F-E9EF3917439D}"/>
              </a:ext>
            </a:extLst>
          </p:cNvPr>
          <p:cNvSpPr>
            <a:spLocks noGrp="1"/>
          </p:cNvSpPr>
          <p:nvPr>
            <p:ph type="dt" sz="half" idx="10"/>
          </p:nvPr>
        </p:nvSpPr>
        <p:spPr/>
        <p:txBody>
          <a:bodyPr/>
          <a:lstStyle/>
          <a:p>
            <a:fld id="{7396DB1F-9F05-4C45-82DF-F79A3DA2BA73}" type="datetimeFigureOut">
              <a:rPr lang="he-IL" smtClean="0"/>
              <a:t>ז'/אלול/תשפ"ג</a:t>
            </a:fld>
            <a:endParaRPr lang="he-IL"/>
          </a:p>
        </p:txBody>
      </p:sp>
      <p:sp>
        <p:nvSpPr>
          <p:cNvPr id="6" name="Footer Placeholder 5">
            <a:extLst>
              <a:ext uri="{FF2B5EF4-FFF2-40B4-BE49-F238E27FC236}">
                <a16:creationId xmlns:a16="http://schemas.microsoft.com/office/drawing/2014/main" id="{79E1F4D2-D33E-1A4D-24B7-1EDB5B6C2263}"/>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17F51925-63E1-4E13-A94D-5F847D730DFD}"/>
              </a:ext>
            </a:extLst>
          </p:cNvPr>
          <p:cNvSpPr>
            <a:spLocks noGrp="1"/>
          </p:cNvSpPr>
          <p:nvPr>
            <p:ph type="sldNum" sz="quarter" idx="12"/>
          </p:nvPr>
        </p:nvSpPr>
        <p:spPr/>
        <p:txBody>
          <a:bodyPr/>
          <a:lstStyle/>
          <a:p>
            <a:fld id="{7A5F5EE2-D9F2-491A-98C9-679E4512AC7B}" type="slidenum">
              <a:rPr lang="he-IL" smtClean="0"/>
              <a:t>‹#›</a:t>
            </a:fld>
            <a:endParaRPr lang="he-IL"/>
          </a:p>
        </p:txBody>
      </p:sp>
    </p:spTree>
    <p:extLst>
      <p:ext uri="{BB962C8B-B14F-4D97-AF65-F5344CB8AC3E}">
        <p14:creationId xmlns:p14="http://schemas.microsoft.com/office/powerpoint/2010/main" val="60729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4E3AF-F54B-F425-EB1D-DA8DCA1DA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6015CF7F-D0EE-D408-1207-A9CAAFD2B0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67761BED-20D4-3C65-F44B-0858D552F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15B792-E079-45B1-8C77-9991B6A8357F}"/>
              </a:ext>
            </a:extLst>
          </p:cNvPr>
          <p:cNvSpPr>
            <a:spLocks noGrp="1"/>
          </p:cNvSpPr>
          <p:nvPr>
            <p:ph type="dt" sz="half" idx="10"/>
          </p:nvPr>
        </p:nvSpPr>
        <p:spPr/>
        <p:txBody>
          <a:bodyPr/>
          <a:lstStyle/>
          <a:p>
            <a:fld id="{7396DB1F-9F05-4C45-82DF-F79A3DA2BA73}" type="datetimeFigureOut">
              <a:rPr lang="he-IL" smtClean="0"/>
              <a:t>ז'/אלול/תשפ"ג</a:t>
            </a:fld>
            <a:endParaRPr lang="he-IL"/>
          </a:p>
        </p:txBody>
      </p:sp>
      <p:sp>
        <p:nvSpPr>
          <p:cNvPr id="6" name="Footer Placeholder 5">
            <a:extLst>
              <a:ext uri="{FF2B5EF4-FFF2-40B4-BE49-F238E27FC236}">
                <a16:creationId xmlns:a16="http://schemas.microsoft.com/office/drawing/2014/main" id="{63F28B15-AA0E-7F8E-A830-B99FDED4B025}"/>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35CA4D3B-B770-9951-8927-7DDBED1C1A4F}"/>
              </a:ext>
            </a:extLst>
          </p:cNvPr>
          <p:cNvSpPr>
            <a:spLocks noGrp="1"/>
          </p:cNvSpPr>
          <p:nvPr>
            <p:ph type="sldNum" sz="quarter" idx="12"/>
          </p:nvPr>
        </p:nvSpPr>
        <p:spPr/>
        <p:txBody>
          <a:bodyPr/>
          <a:lstStyle/>
          <a:p>
            <a:fld id="{7A5F5EE2-D9F2-491A-98C9-679E4512AC7B}" type="slidenum">
              <a:rPr lang="he-IL" smtClean="0"/>
              <a:t>‹#›</a:t>
            </a:fld>
            <a:endParaRPr lang="he-IL"/>
          </a:p>
        </p:txBody>
      </p:sp>
    </p:spTree>
    <p:extLst>
      <p:ext uri="{BB962C8B-B14F-4D97-AF65-F5344CB8AC3E}">
        <p14:creationId xmlns:p14="http://schemas.microsoft.com/office/powerpoint/2010/main" val="1490883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91CCA8-DDE3-571D-6AF5-7E05AD51C3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DF375573-6AF5-72D3-B6F2-E09E8AA929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8F6E2271-381C-137D-BB9C-4ADD23A19E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6DB1F-9F05-4C45-82DF-F79A3DA2BA73}" type="datetimeFigureOut">
              <a:rPr lang="he-IL" smtClean="0"/>
              <a:t>ז'/אלול/תשפ"ג</a:t>
            </a:fld>
            <a:endParaRPr lang="he-IL"/>
          </a:p>
        </p:txBody>
      </p:sp>
      <p:sp>
        <p:nvSpPr>
          <p:cNvPr id="5" name="Footer Placeholder 4">
            <a:extLst>
              <a:ext uri="{FF2B5EF4-FFF2-40B4-BE49-F238E27FC236}">
                <a16:creationId xmlns:a16="http://schemas.microsoft.com/office/drawing/2014/main" id="{12BC0B79-631E-338E-F71C-36F2A3AFF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7ACC373B-D4B9-DD8A-B41E-78A6CAE47D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F5EE2-D9F2-491A-98C9-679E4512AC7B}" type="slidenum">
              <a:rPr lang="he-IL" smtClean="0"/>
              <a:t>‹#›</a:t>
            </a:fld>
            <a:endParaRPr lang="he-IL"/>
          </a:p>
        </p:txBody>
      </p:sp>
    </p:spTree>
    <p:extLst>
      <p:ext uri="{BB962C8B-B14F-4D97-AF65-F5344CB8AC3E}">
        <p14:creationId xmlns:p14="http://schemas.microsoft.com/office/powerpoint/2010/main" val="1098460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4.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5.png"/><Relationship Id="rId7" Type="http://schemas.openxmlformats.org/officeDocument/2006/relationships/image" Target="../media/image43.png"/><Relationship Id="rId12"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5.png"/><Relationship Id="rId10"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0.png"/><Relationship Id="rId10" Type="http://schemas.openxmlformats.org/officeDocument/2006/relationships/image" Target="../media/image160.png"/><Relationship Id="rId4" Type="http://schemas.openxmlformats.org/officeDocument/2006/relationships/image" Target="../media/image5.png"/><Relationship Id="rId9" Type="http://schemas.openxmlformats.org/officeDocument/2006/relationships/image" Target="../media/image150.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5.png"/><Relationship Id="rId10" Type="http://schemas.openxmlformats.org/officeDocument/2006/relationships/image" Target="../media/image150.png"/><Relationship Id="rId4" Type="http://schemas.openxmlformats.org/officeDocument/2006/relationships/image" Target="../media/image4.png"/><Relationship Id="rId9" Type="http://schemas.openxmlformats.org/officeDocument/2006/relationships/image" Target="../media/image14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0.png"/><Relationship Id="rId4" Type="http://schemas.openxmlformats.org/officeDocument/2006/relationships/image" Target="../media/image5.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F53EB8-467B-601F-A905-C0EDFE3DA3A3}"/>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a:extLst>
              <a:ext uri="{FF2B5EF4-FFF2-40B4-BE49-F238E27FC236}">
                <a16:creationId xmlns:a16="http://schemas.microsoft.com/office/drawing/2014/main" id="{6430625F-6C10-72BF-3469-E261AB3DB6AB}"/>
              </a:ext>
            </a:extLst>
          </p:cNvPr>
          <p:cNvSpPr>
            <a:spLocks noGrp="1"/>
          </p:cNvSpPr>
          <p:nvPr>
            <p:ph type="ctrTitle"/>
          </p:nvPr>
        </p:nvSpPr>
        <p:spPr>
          <a:xfrm>
            <a:off x="838200" y="609600"/>
            <a:ext cx="10668000" cy="1320800"/>
          </a:xfrm>
        </p:spPr>
        <p:txBody>
          <a:bodyPr>
            <a:noAutofit/>
          </a:bodyPr>
          <a:lstStyle/>
          <a:p>
            <a:pPr algn="l"/>
            <a:r>
              <a:rPr lang="en-US" sz="4800" dirty="0">
                <a:solidFill>
                  <a:schemeClr val="bg2">
                    <a:lumMod val="25000"/>
                  </a:schemeClr>
                </a:solidFill>
              </a:rPr>
              <a:t>One-Message</a:t>
            </a:r>
            <a:r>
              <a:rPr lang="en-GB" sz="4800" dirty="0">
                <a:solidFill>
                  <a:schemeClr val="bg2">
                    <a:lumMod val="25000"/>
                  </a:schemeClr>
                </a:solidFill>
              </a:rPr>
              <a:t> Secure Reductions:</a:t>
            </a:r>
            <a:br>
              <a:rPr lang="en-GB" sz="4800" dirty="0">
                <a:solidFill>
                  <a:schemeClr val="bg2">
                    <a:lumMod val="25000"/>
                  </a:schemeClr>
                </a:solidFill>
              </a:rPr>
            </a:br>
            <a:r>
              <a:rPr lang="en-GB" sz="4800" b="1" dirty="0">
                <a:solidFill>
                  <a:schemeClr val="bg2">
                    <a:lumMod val="25000"/>
                  </a:schemeClr>
                </a:solidFill>
              </a:rPr>
              <a:t>On the Cost of Converting Correlations</a:t>
            </a:r>
            <a:endParaRPr lang="he-IL" sz="4800" b="1" dirty="0">
              <a:solidFill>
                <a:schemeClr val="bg2">
                  <a:lumMod val="25000"/>
                </a:schemeClr>
              </a:solidFill>
            </a:endParaRPr>
          </a:p>
        </p:txBody>
      </p:sp>
      <p:sp>
        <p:nvSpPr>
          <p:cNvPr id="3" name="Subtitle 2">
            <a:extLst>
              <a:ext uri="{FF2B5EF4-FFF2-40B4-BE49-F238E27FC236}">
                <a16:creationId xmlns:a16="http://schemas.microsoft.com/office/drawing/2014/main" id="{1F2702BD-1D84-6BE0-86A7-76B24DC7C921}"/>
              </a:ext>
            </a:extLst>
          </p:cNvPr>
          <p:cNvSpPr>
            <a:spLocks noGrp="1"/>
          </p:cNvSpPr>
          <p:nvPr>
            <p:ph type="subTitle" idx="1"/>
          </p:nvPr>
        </p:nvSpPr>
        <p:spPr>
          <a:xfrm>
            <a:off x="914400" y="4516438"/>
            <a:ext cx="9144000" cy="1655762"/>
          </a:xfrm>
        </p:spPr>
        <p:txBody>
          <a:bodyPr>
            <a:noAutofit/>
          </a:bodyPr>
          <a:lstStyle/>
          <a:p>
            <a:pPr algn="l"/>
            <a:r>
              <a:rPr lang="en-US" b="1" dirty="0">
                <a:solidFill>
                  <a:schemeClr val="bg2">
                    <a:lumMod val="50000"/>
                  </a:schemeClr>
                </a:solidFill>
              </a:rPr>
              <a:t>Yuval </a:t>
            </a:r>
            <a:r>
              <a:rPr lang="en-US" b="1" dirty="0" err="1">
                <a:solidFill>
                  <a:schemeClr val="bg2">
                    <a:lumMod val="50000"/>
                  </a:schemeClr>
                </a:solidFill>
              </a:rPr>
              <a:t>Ishai</a:t>
            </a:r>
            <a:r>
              <a:rPr lang="en-US" b="1" dirty="0">
                <a:solidFill>
                  <a:schemeClr val="bg2">
                    <a:lumMod val="50000"/>
                  </a:schemeClr>
                </a:solidFill>
              </a:rPr>
              <a:t> (Technion)</a:t>
            </a:r>
          </a:p>
          <a:p>
            <a:pPr algn="l"/>
            <a:r>
              <a:rPr lang="en-US" b="1" dirty="0" err="1">
                <a:solidFill>
                  <a:schemeClr val="bg2">
                    <a:lumMod val="50000"/>
                  </a:schemeClr>
                </a:solidFill>
              </a:rPr>
              <a:t>Mahimna</a:t>
            </a:r>
            <a:r>
              <a:rPr lang="en-US" b="1" dirty="0">
                <a:solidFill>
                  <a:schemeClr val="bg2">
                    <a:lumMod val="50000"/>
                  </a:schemeClr>
                </a:solidFill>
              </a:rPr>
              <a:t> Kelkar (Cornell)</a:t>
            </a:r>
          </a:p>
          <a:p>
            <a:pPr algn="l"/>
            <a:r>
              <a:rPr lang="en-US" b="1" dirty="0">
                <a:solidFill>
                  <a:schemeClr val="bg2">
                    <a:lumMod val="50000"/>
                  </a:schemeClr>
                </a:solidFill>
              </a:rPr>
              <a:t>Varun Narayanan (UCLA)</a:t>
            </a:r>
          </a:p>
          <a:p>
            <a:pPr algn="l"/>
            <a:r>
              <a:rPr lang="en-US" b="1" dirty="0">
                <a:solidFill>
                  <a:schemeClr val="bg2">
                    <a:lumMod val="25000"/>
                  </a:schemeClr>
                </a:solidFill>
              </a:rPr>
              <a:t>Liav Zafar (Technion)</a:t>
            </a:r>
            <a:endParaRPr lang="he-IL" b="1" dirty="0">
              <a:solidFill>
                <a:schemeClr val="bg2">
                  <a:lumMod val="25000"/>
                </a:schemeClr>
              </a:solidFill>
            </a:endParaRPr>
          </a:p>
        </p:txBody>
      </p:sp>
    </p:spTree>
    <p:extLst>
      <p:ext uri="{BB962C8B-B14F-4D97-AF65-F5344CB8AC3E}">
        <p14:creationId xmlns:p14="http://schemas.microsoft.com/office/powerpoint/2010/main" val="24907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1196-EA3D-6939-D942-EE8472E15209}"/>
              </a:ext>
            </a:extLst>
          </p:cNvPr>
          <p:cNvSpPr>
            <a:spLocks noGrp="1"/>
          </p:cNvSpPr>
          <p:nvPr>
            <p:ph type="title"/>
          </p:nvPr>
        </p:nvSpPr>
        <p:spPr>
          <a:xfrm>
            <a:off x="838200" y="503237"/>
            <a:ext cx="10515600" cy="1325563"/>
          </a:xfrm>
        </p:spPr>
        <p:txBody>
          <a:bodyPr>
            <a:normAutofit/>
          </a:bodyPr>
          <a:lstStyle/>
          <a:p>
            <a:r>
              <a:rPr lang="fr-FR" sz="4800" b="1" dirty="0">
                <a:solidFill>
                  <a:schemeClr val="bg2">
                    <a:lumMod val="25000"/>
                  </a:schemeClr>
                </a:solidFill>
              </a:rPr>
              <a:t>OMSR </a:t>
            </a:r>
            <a:r>
              <a:rPr lang="en-US" sz="4800" b="1" dirty="0">
                <a:solidFill>
                  <a:schemeClr val="bg2">
                    <a:lumMod val="25000"/>
                  </a:schemeClr>
                </a:solidFill>
              </a:rPr>
              <a:t>Construction – Transformation</a:t>
            </a:r>
            <a:br>
              <a:rPr lang="en-US" sz="4800" b="1" dirty="0">
                <a:solidFill>
                  <a:schemeClr val="bg2">
                    <a:lumMod val="25000"/>
                  </a:schemeClr>
                </a:solidFill>
              </a:rPr>
            </a:br>
            <a:r>
              <a:rPr lang="en-US" sz="3200" dirty="0">
                <a:solidFill>
                  <a:schemeClr val="bg2">
                    <a:lumMod val="25000"/>
                  </a:schemeClr>
                </a:solidFill>
              </a:rPr>
              <a:t>OMSR Protocol</a:t>
            </a:r>
          </a:p>
        </p:txBody>
      </p:sp>
      <p:sp>
        <p:nvSpPr>
          <p:cNvPr id="3" name="Rectangle 2">
            <a:extLst>
              <a:ext uri="{FF2B5EF4-FFF2-40B4-BE49-F238E27FC236}">
                <a16:creationId xmlns:a16="http://schemas.microsoft.com/office/drawing/2014/main" id="{A49594F4-6483-F183-67C6-7C78B60A4C97}"/>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5" name="Table 10">
            <a:extLst>
              <a:ext uri="{FF2B5EF4-FFF2-40B4-BE49-F238E27FC236}">
                <a16:creationId xmlns:a16="http://schemas.microsoft.com/office/drawing/2014/main" id="{745BC8E4-D91B-7136-39F9-45291D8BD838}"/>
              </a:ext>
            </a:extLst>
          </p:cNvPr>
          <p:cNvGraphicFramePr>
            <a:graphicFrameLocks noGrp="1"/>
          </p:cNvGraphicFramePr>
          <p:nvPr>
            <p:extLst>
              <p:ext uri="{D42A27DB-BD31-4B8C-83A1-F6EECF244321}">
                <p14:modId xmlns:p14="http://schemas.microsoft.com/office/powerpoint/2010/main" val="728513035"/>
              </p:ext>
            </p:extLst>
          </p:nvPr>
        </p:nvGraphicFramePr>
        <p:xfrm>
          <a:off x="4038600" y="2278062"/>
          <a:ext cx="1641472" cy="3169920"/>
        </p:xfrm>
        <a:graphic>
          <a:graphicData uri="http://schemas.openxmlformats.org/drawingml/2006/table">
            <a:tbl>
              <a:tblPr firstRow="1" bandRow="1">
                <a:tableStyleId>{5C22544A-7EE6-4342-B048-85BDC9FD1C3A}</a:tableStyleId>
              </a:tblPr>
              <a:tblGrid>
                <a:gridCol w="410368">
                  <a:extLst>
                    <a:ext uri="{9D8B030D-6E8A-4147-A177-3AD203B41FA5}">
                      <a16:colId xmlns:a16="http://schemas.microsoft.com/office/drawing/2014/main" val="3789762636"/>
                    </a:ext>
                  </a:extLst>
                </a:gridCol>
                <a:gridCol w="410368">
                  <a:extLst>
                    <a:ext uri="{9D8B030D-6E8A-4147-A177-3AD203B41FA5}">
                      <a16:colId xmlns:a16="http://schemas.microsoft.com/office/drawing/2014/main" val="4291393142"/>
                    </a:ext>
                  </a:extLst>
                </a:gridCol>
                <a:gridCol w="410368">
                  <a:extLst>
                    <a:ext uri="{9D8B030D-6E8A-4147-A177-3AD203B41FA5}">
                      <a16:colId xmlns:a16="http://schemas.microsoft.com/office/drawing/2014/main" val="124554510"/>
                    </a:ext>
                  </a:extLst>
                </a:gridCol>
                <a:gridCol w="410368">
                  <a:extLst>
                    <a:ext uri="{9D8B030D-6E8A-4147-A177-3AD203B41FA5}">
                      <a16:colId xmlns:a16="http://schemas.microsoft.com/office/drawing/2014/main" val="4158324380"/>
                    </a:ext>
                  </a:extLst>
                </a:gridCol>
              </a:tblGrid>
              <a:tr h="228756">
                <a:tc>
                  <a:txBody>
                    <a:bodyPr/>
                    <a:lstStyle/>
                    <a:p>
                      <a:pPr algn="ctr"/>
                      <a:endParaRPr lang="en-US" sz="2000" b="1" kern="1200" dirty="0">
                        <a:solidFill>
                          <a:schemeClr val="bg2">
                            <a:lumMod val="25000"/>
                          </a:schemeClr>
                        </a:solidFill>
                        <a:latin typeface="+mn-lt"/>
                        <a:ea typeface="+mj-ea"/>
                        <a:cs typeface="+mj-cs"/>
                      </a:endParaRPr>
                    </a:p>
                  </a:txBody>
                  <a:tcPr>
                    <a:solidFill>
                      <a:schemeClr val="bg1">
                        <a:lumMod val="85000"/>
                      </a:schemeClr>
                    </a:solidFill>
                  </a:tcPr>
                </a:tc>
                <a:tc>
                  <a:txBody>
                    <a:bodyPr/>
                    <a:lstStyle/>
                    <a:p>
                      <a:pPr algn="ctr"/>
                      <a:r>
                        <a:rPr lang="en-US" sz="2000" b="1" kern="1200" dirty="0">
                          <a:solidFill>
                            <a:schemeClr val="bg2">
                              <a:lumMod val="25000"/>
                            </a:schemeClr>
                          </a:solidFill>
                          <a:latin typeface="+mn-lt"/>
                          <a:ea typeface="+mj-ea"/>
                          <a:cs typeface="+mj-cs"/>
                        </a:rPr>
                        <a:t>0</a:t>
                      </a:r>
                    </a:p>
                  </a:txBody>
                  <a:tcPr>
                    <a:solidFill>
                      <a:schemeClr val="bg1">
                        <a:lumMod val="85000"/>
                      </a:schemeClr>
                    </a:solidFill>
                  </a:tcPr>
                </a:tc>
                <a:tc>
                  <a:txBody>
                    <a:bodyPr/>
                    <a:lstStyle/>
                    <a:p>
                      <a:pPr algn="ctr"/>
                      <a:r>
                        <a:rPr lang="en-US" sz="2000" b="1" kern="1200" dirty="0">
                          <a:solidFill>
                            <a:schemeClr val="bg2">
                              <a:lumMod val="25000"/>
                            </a:schemeClr>
                          </a:solidFill>
                          <a:latin typeface="+mn-lt"/>
                          <a:ea typeface="+mj-ea"/>
                          <a:cs typeface="+mj-cs"/>
                        </a:rPr>
                        <a:t>1</a:t>
                      </a:r>
                    </a:p>
                  </a:txBody>
                  <a:tcPr>
                    <a:solidFill>
                      <a:schemeClr val="bg1">
                        <a:lumMod val="85000"/>
                      </a:schemeClr>
                    </a:solidFill>
                  </a:tcPr>
                </a:tc>
                <a:tc>
                  <a:txBody>
                    <a:bodyPr/>
                    <a:lstStyle/>
                    <a:p>
                      <a:pPr algn="ctr"/>
                      <a:r>
                        <a:rPr lang="en-US" sz="2000" b="1" kern="1200" dirty="0">
                          <a:solidFill>
                            <a:schemeClr val="bg2">
                              <a:lumMod val="25000"/>
                            </a:schemeClr>
                          </a:solidFill>
                          <a:latin typeface="+mn-lt"/>
                          <a:ea typeface="+mj-ea"/>
                          <a:cs typeface="+mj-cs"/>
                        </a:rPr>
                        <a:t>2</a:t>
                      </a:r>
                    </a:p>
                  </a:txBody>
                  <a:tcPr>
                    <a:solidFill>
                      <a:schemeClr val="bg1">
                        <a:lumMod val="85000"/>
                      </a:schemeClr>
                    </a:solidFill>
                  </a:tcPr>
                </a:tc>
                <a:extLst>
                  <a:ext uri="{0D108BD9-81ED-4DB2-BD59-A6C34878D82A}">
                    <a16:rowId xmlns:a16="http://schemas.microsoft.com/office/drawing/2014/main" val="1159768363"/>
                  </a:ext>
                </a:extLst>
              </a:tr>
              <a:tr h="228756">
                <a:tc>
                  <a:txBody>
                    <a:bodyPr/>
                    <a:lstStyle/>
                    <a:p>
                      <a:pPr algn="ctr"/>
                      <a:r>
                        <a:rPr lang="en-US" sz="2000" b="1" kern="1200" dirty="0">
                          <a:solidFill>
                            <a:schemeClr val="bg2">
                              <a:lumMod val="25000"/>
                            </a:schemeClr>
                          </a:solidFill>
                          <a:latin typeface="+mn-lt"/>
                          <a:ea typeface="+mj-ea"/>
                          <a:cs typeface="+mj-cs"/>
                        </a:rPr>
                        <a:t>0</a:t>
                      </a:r>
                    </a:p>
                  </a:txBody>
                  <a:tcPr>
                    <a:solidFill>
                      <a:schemeClr val="bg1">
                        <a:lumMod val="85000"/>
                      </a:schemeClr>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AC4646"/>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55AC46"/>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55AC46"/>
                    </a:solidFill>
                  </a:tcPr>
                </a:tc>
                <a:extLst>
                  <a:ext uri="{0D108BD9-81ED-4DB2-BD59-A6C34878D82A}">
                    <a16:rowId xmlns:a16="http://schemas.microsoft.com/office/drawing/2014/main" val="4114500689"/>
                  </a:ext>
                </a:extLst>
              </a:tr>
              <a:tr h="228756">
                <a:tc>
                  <a:txBody>
                    <a:bodyPr/>
                    <a:lstStyle/>
                    <a:p>
                      <a:pPr algn="ctr"/>
                      <a:r>
                        <a:rPr lang="en-US" sz="2000" b="1" kern="1200" dirty="0">
                          <a:solidFill>
                            <a:schemeClr val="bg2">
                              <a:lumMod val="25000"/>
                            </a:schemeClr>
                          </a:solidFill>
                          <a:latin typeface="+mn-lt"/>
                          <a:ea typeface="+mj-ea"/>
                          <a:cs typeface="+mj-cs"/>
                        </a:rPr>
                        <a:t>1</a:t>
                      </a:r>
                    </a:p>
                  </a:txBody>
                  <a:tcPr>
                    <a:solidFill>
                      <a:schemeClr val="bg1">
                        <a:lumMod val="85000"/>
                      </a:schemeClr>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55AC46"/>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55AC46"/>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55AC46"/>
                    </a:solidFill>
                  </a:tcPr>
                </a:tc>
                <a:extLst>
                  <a:ext uri="{0D108BD9-81ED-4DB2-BD59-A6C34878D82A}">
                    <a16:rowId xmlns:a16="http://schemas.microsoft.com/office/drawing/2014/main" val="182825532"/>
                  </a:ext>
                </a:extLst>
              </a:tr>
              <a:tr h="228756">
                <a:tc>
                  <a:txBody>
                    <a:bodyPr/>
                    <a:lstStyle/>
                    <a:p>
                      <a:pPr algn="ctr"/>
                      <a:r>
                        <a:rPr lang="en-US" sz="2000" b="1" kern="1200" dirty="0">
                          <a:solidFill>
                            <a:schemeClr val="bg2">
                              <a:lumMod val="25000"/>
                            </a:schemeClr>
                          </a:solidFill>
                          <a:latin typeface="+mn-lt"/>
                          <a:ea typeface="+mj-ea"/>
                          <a:cs typeface="+mj-cs"/>
                        </a:rPr>
                        <a:t>2</a:t>
                      </a:r>
                    </a:p>
                  </a:txBody>
                  <a:tcPr>
                    <a:solidFill>
                      <a:schemeClr val="bg1">
                        <a:lumMod val="85000"/>
                      </a:schemeClr>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55AC46"/>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AC4646"/>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55AC46"/>
                    </a:solidFill>
                  </a:tcPr>
                </a:tc>
                <a:extLst>
                  <a:ext uri="{0D108BD9-81ED-4DB2-BD59-A6C34878D82A}">
                    <a16:rowId xmlns:a16="http://schemas.microsoft.com/office/drawing/2014/main" val="1052867541"/>
                  </a:ext>
                </a:extLst>
              </a:tr>
              <a:tr h="228756">
                <a:tc>
                  <a:txBody>
                    <a:bodyPr/>
                    <a:lstStyle/>
                    <a:p>
                      <a:pPr algn="ctr"/>
                      <a:r>
                        <a:rPr lang="en-US" sz="2000" b="1" kern="1200" dirty="0">
                          <a:solidFill>
                            <a:schemeClr val="bg2">
                              <a:lumMod val="25000"/>
                            </a:schemeClr>
                          </a:solidFill>
                          <a:latin typeface="+mn-lt"/>
                          <a:ea typeface="+mj-ea"/>
                          <a:cs typeface="+mj-cs"/>
                        </a:rPr>
                        <a:t>3</a:t>
                      </a:r>
                    </a:p>
                  </a:txBody>
                  <a:tcPr>
                    <a:solidFill>
                      <a:schemeClr val="bg1">
                        <a:lumMod val="85000"/>
                      </a:schemeClr>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AC4646"/>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55AC46"/>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55AC46"/>
                    </a:solidFill>
                  </a:tcPr>
                </a:tc>
                <a:extLst>
                  <a:ext uri="{0D108BD9-81ED-4DB2-BD59-A6C34878D82A}">
                    <a16:rowId xmlns:a16="http://schemas.microsoft.com/office/drawing/2014/main" val="994652049"/>
                  </a:ext>
                </a:extLst>
              </a:tr>
              <a:tr h="228756">
                <a:tc>
                  <a:txBody>
                    <a:bodyPr/>
                    <a:lstStyle/>
                    <a:p>
                      <a:pPr algn="ctr"/>
                      <a:r>
                        <a:rPr lang="en-US" sz="2000" b="1" kern="1200" dirty="0">
                          <a:solidFill>
                            <a:schemeClr val="bg2">
                              <a:lumMod val="25000"/>
                            </a:schemeClr>
                          </a:solidFill>
                          <a:latin typeface="+mn-lt"/>
                          <a:ea typeface="+mj-ea"/>
                          <a:cs typeface="+mj-cs"/>
                        </a:rPr>
                        <a:t>4</a:t>
                      </a:r>
                    </a:p>
                  </a:txBody>
                  <a:tcPr>
                    <a:solidFill>
                      <a:schemeClr val="bg1">
                        <a:lumMod val="85000"/>
                      </a:schemeClr>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55AC46"/>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55AC46"/>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55AC46"/>
                    </a:solidFill>
                  </a:tcPr>
                </a:tc>
                <a:extLst>
                  <a:ext uri="{0D108BD9-81ED-4DB2-BD59-A6C34878D82A}">
                    <a16:rowId xmlns:a16="http://schemas.microsoft.com/office/drawing/2014/main" val="1822250601"/>
                  </a:ext>
                </a:extLst>
              </a:tr>
              <a:tr h="228756">
                <a:tc>
                  <a:txBody>
                    <a:bodyPr/>
                    <a:lstStyle/>
                    <a:p>
                      <a:pPr algn="ctr"/>
                      <a:r>
                        <a:rPr lang="en-US" sz="2000" b="1" kern="1200" dirty="0">
                          <a:solidFill>
                            <a:schemeClr val="bg2">
                              <a:lumMod val="25000"/>
                            </a:schemeClr>
                          </a:solidFill>
                          <a:latin typeface="+mn-lt"/>
                          <a:ea typeface="+mj-ea"/>
                          <a:cs typeface="+mj-cs"/>
                        </a:rPr>
                        <a:t>…</a:t>
                      </a:r>
                    </a:p>
                  </a:txBody>
                  <a:tcPr>
                    <a:solidFill>
                      <a:schemeClr val="bg1">
                        <a:lumMod val="85000"/>
                      </a:schemeClr>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AC4646"/>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AC4646"/>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55AC46"/>
                    </a:solidFill>
                  </a:tcPr>
                </a:tc>
                <a:extLst>
                  <a:ext uri="{0D108BD9-81ED-4DB2-BD59-A6C34878D82A}">
                    <a16:rowId xmlns:a16="http://schemas.microsoft.com/office/drawing/2014/main" val="3338183036"/>
                  </a:ext>
                </a:extLst>
              </a:tr>
              <a:tr h="228756">
                <a:tc>
                  <a:txBody>
                    <a:bodyPr/>
                    <a:lstStyle/>
                    <a:p>
                      <a:pPr algn="ctr"/>
                      <a:r>
                        <a:rPr lang="en-US" sz="2000" b="1" kern="1200" dirty="0">
                          <a:solidFill>
                            <a:schemeClr val="bg2">
                              <a:lumMod val="25000"/>
                            </a:schemeClr>
                          </a:solidFill>
                          <a:latin typeface="+mn-lt"/>
                          <a:ea typeface="+mj-ea"/>
                          <a:cs typeface="+mj-cs"/>
                        </a:rPr>
                        <a:t>k</a:t>
                      </a:r>
                    </a:p>
                  </a:txBody>
                  <a:tcPr>
                    <a:solidFill>
                      <a:schemeClr val="bg1">
                        <a:lumMod val="85000"/>
                      </a:schemeClr>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55AC46"/>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55AC46"/>
                    </a:solidFill>
                  </a:tcPr>
                </a:tc>
                <a:tc>
                  <a:txBody>
                    <a:bodyPr/>
                    <a:lstStyle/>
                    <a:p>
                      <a:pPr algn="ctr"/>
                      <a:endParaRPr lang="en-US" sz="2000" b="1" kern="1200" dirty="0">
                        <a:solidFill>
                          <a:schemeClr val="bg2">
                            <a:lumMod val="25000"/>
                          </a:schemeClr>
                        </a:solidFill>
                        <a:latin typeface="+mn-lt"/>
                        <a:ea typeface="+mj-ea"/>
                        <a:cs typeface="+mj-cs"/>
                      </a:endParaRPr>
                    </a:p>
                  </a:txBody>
                  <a:tcPr>
                    <a:solidFill>
                      <a:srgbClr val="55AC46"/>
                    </a:solidFill>
                  </a:tcPr>
                </a:tc>
                <a:extLst>
                  <a:ext uri="{0D108BD9-81ED-4DB2-BD59-A6C34878D82A}">
                    <a16:rowId xmlns:a16="http://schemas.microsoft.com/office/drawing/2014/main" val="2601925661"/>
                  </a:ext>
                </a:extLst>
              </a:tr>
            </a:tbl>
          </a:graphicData>
        </a:graphic>
      </p:graphicFrame>
      <p:grpSp>
        <p:nvGrpSpPr>
          <p:cNvPr id="21" name="Group 20">
            <a:extLst>
              <a:ext uri="{FF2B5EF4-FFF2-40B4-BE49-F238E27FC236}">
                <a16:creationId xmlns:a16="http://schemas.microsoft.com/office/drawing/2014/main" id="{D4C4CF91-B2A2-6929-7858-FF5A21908846}"/>
              </a:ext>
            </a:extLst>
          </p:cNvPr>
          <p:cNvGrpSpPr/>
          <p:nvPr/>
        </p:nvGrpSpPr>
        <p:grpSpPr>
          <a:xfrm>
            <a:off x="5756271" y="2278062"/>
            <a:ext cx="6067152" cy="3229928"/>
            <a:chOff x="3159216" y="3048635"/>
            <a:chExt cx="6067152" cy="3229928"/>
          </a:xfrm>
        </p:grpSpPr>
        <p:pic>
          <p:nvPicPr>
            <p:cNvPr id="4" name="Picture 3">
              <a:extLst>
                <a:ext uri="{FF2B5EF4-FFF2-40B4-BE49-F238E27FC236}">
                  <a16:creationId xmlns:a16="http://schemas.microsoft.com/office/drawing/2014/main" id="{092FF817-6134-4F74-9CD8-A536D65AFC59}"/>
                </a:ext>
              </a:extLst>
            </p:cNvPr>
            <p:cNvPicPr>
              <a:picLocks noChangeAspect="1"/>
            </p:cNvPicPr>
            <p:nvPr/>
          </p:nvPicPr>
          <p:blipFill rotWithShape="1">
            <a:blip r:embed="rId3"/>
            <a:srcRect l="8448" t="6574" r="9378" b="6132"/>
            <a:stretch/>
          </p:blipFill>
          <p:spPr>
            <a:xfrm>
              <a:off x="3791218" y="3048635"/>
              <a:ext cx="1358901" cy="1536700"/>
            </a:xfrm>
            <a:prstGeom prst="rect">
              <a:avLst/>
            </a:prstGeom>
          </p:spPr>
        </p:pic>
        <p:cxnSp>
          <p:nvCxnSpPr>
            <p:cNvPr id="7" name="Straight Arrow Connector 6">
              <a:extLst>
                <a:ext uri="{FF2B5EF4-FFF2-40B4-BE49-F238E27FC236}">
                  <a16:creationId xmlns:a16="http://schemas.microsoft.com/office/drawing/2014/main" id="{57E8F665-CDEB-5AA3-0D42-AA3A60E1FE90}"/>
                </a:ext>
              </a:extLst>
            </p:cNvPr>
            <p:cNvCxnSpPr/>
            <p:nvPr/>
          </p:nvCxnSpPr>
          <p:spPr>
            <a:xfrm>
              <a:off x="4495800" y="4860905"/>
              <a:ext cx="0" cy="72009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48CDD39-F3A9-6978-58A6-853E85018204}"/>
                </a:ext>
              </a:extLst>
            </p:cNvPr>
            <p:cNvCxnSpPr/>
            <p:nvPr/>
          </p:nvCxnSpPr>
          <p:spPr>
            <a:xfrm>
              <a:off x="7924800" y="4842510"/>
              <a:ext cx="0" cy="72009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B252FC6-39DD-1D6E-0D6D-ED484FCF5082}"/>
                </a:ext>
              </a:extLst>
            </p:cNvPr>
            <p:cNvCxnSpPr>
              <a:cxnSpLocks/>
            </p:cNvCxnSpPr>
            <p:nvPr/>
          </p:nvCxnSpPr>
          <p:spPr>
            <a:xfrm>
              <a:off x="5334000" y="3835535"/>
              <a:ext cx="1752600" cy="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87972D4-B1E4-0522-5DFB-DF39C131E37A}"/>
                </a:ext>
              </a:extLst>
            </p:cNvPr>
            <p:cNvPicPr>
              <a:picLocks noChangeAspect="1"/>
            </p:cNvPicPr>
            <p:nvPr/>
          </p:nvPicPr>
          <p:blipFill rotWithShape="1">
            <a:blip r:embed="rId4"/>
            <a:srcRect l="6773" t="7342" r="5362" b="4560"/>
            <a:stretch/>
          </p:blipFill>
          <p:spPr>
            <a:xfrm>
              <a:off x="7181850" y="3066608"/>
              <a:ext cx="1352550" cy="15240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5C30E3E-C55B-82EB-8B1B-94F3BF222A97}"/>
                    </a:ext>
                  </a:extLst>
                </p:cNvPr>
                <p:cNvSpPr txBox="1"/>
                <p:nvPr/>
              </p:nvSpPr>
              <p:spPr>
                <a:xfrm>
                  <a:off x="5915117" y="3276600"/>
                  <a:ext cx="4315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0" smtClean="0">
                            <a:solidFill>
                              <a:schemeClr val="bg2">
                                <a:lumMod val="25000"/>
                              </a:schemeClr>
                            </a:solidFill>
                            <a:latin typeface="Cambria Math" panose="02040503050406030204" pitchFamily="18" charset="0"/>
                            <a:ea typeface="+mj-ea"/>
                            <a:cs typeface="+mj-cs"/>
                          </a:rPr>
                          <m:t>2</m:t>
                        </m:r>
                      </m:oMath>
                    </m:oMathPara>
                  </a14:m>
                  <a:endParaRPr lang="he-IL" sz="2400" b="1" dirty="0">
                    <a:solidFill>
                      <a:schemeClr val="bg2">
                        <a:lumMod val="25000"/>
                      </a:schemeClr>
                    </a:solidFill>
                    <a:latin typeface="+mj-lt"/>
                    <a:ea typeface="+mj-ea"/>
                    <a:cs typeface="+mj-cs"/>
                  </a:endParaRPr>
                </a:p>
              </p:txBody>
            </p:sp>
          </mc:Choice>
          <mc:Fallback xmlns="">
            <p:sp>
              <p:nvSpPr>
                <p:cNvPr id="16" name="TextBox 15">
                  <a:extLst>
                    <a:ext uri="{FF2B5EF4-FFF2-40B4-BE49-F238E27FC236}">
                      <a16:creationId xmlns:a16="http://schemas.microsoft.com/office/drawing/2014/main" id="{35C30E3E-C55B-82EB-8B1B-94F3BF222A97}"/>
                    </a:ext>
                  </a:extLst>
                </p:cNvPr>
                <p:cNvSpPr txBox="1">
                  <a:spLocks noRot="1" noChangeAspect="1" noMove="1" noResize="1" noEditPoints="1" noAdjustHandles="1" noChangeArrowheads="1" noChangeShapeType="1" noTextEdit="1"/>
                </p:cNvSpPr>
                <p:nvPr/>
              </p:nvSpPr>
              <p:spPr>
                <a:xfrm>
                  <a:off x="5915117" y="3276600"/>
                  <a:ext cx="43152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BB83A2F-9318-DB8A-ED6D-44C06CB16401}"/>
                    </a:ext>
                  </a:extLst>
                </p:cNvPr>
                <p:cNvSpPr txBox="1"/>
                <p:nvPr/>
              </p:nvSpPr>
              <p:spPr>
                <a:xfrm>
                  <a:off x="3159216" y="5769385"/>
                  <a:ext cx="2673168" cy="5091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smtClean="0">
                            <a:solidFill>
                              <a:schemeClr val="bg2">
                                <a:lumMod val="25000"/>
                              </a:schemeClr>
                            </a:solidFill>
                            <a:latin typeface="Cambria Math" panose="02040503050406030204" pitchFamily="18" charset="0"/>
                            <a:ea typeface="+mj-ea"/>
                            <a:cs typeface="+mj-cs"/>
                          </a:rPr>
                          <m:t>𝜋</m:t>
                        </m:r>
                        <m:d>
                          <m:dPr>
                            <m:ctrlPr>
                              <a:rPr lang="en-US" sz="2400" b="1" i="1">
                                <a:solidFill>
                                  <a:schemeClr val="bg2">
                                    <a:lumMod val="25000"/>
                                  </a:schemeClr>
                                </a:solidFill>
                                <a:latin typeface="Cambria Math" panose="02040503050406030204" pitchFamily="18" charset="0"/>
                                <a:ea typeface="+mj-ea"/>
                                <a:cs typeface="+mj-cs"/>
                              </a:rPr>
                            </m:ctrlPr>
                          </m:dPr>
                          <m:e>
                            <m:sSub>
                              <m:sSubPr>
                                <m:ctrlPr>
                                  <a:rPr lang="en-US" sz="2400" i="1" smtClean="0">
                                    <a:solidFill>
                                      <a:schemeClr val="bg2">
                                        <a:lumMod val="25000"/>
                                      </a:schemeClr>
                                    </a:solidFill>
                                    <a:latin typeface="Cambria Math" panose="02040503050406030204" pitchFamily="18" charset="0"/>
                                    <a:ea typeface="+mj-ea"/>
                                    <a:cs typeface="+mj-cs"/>
                                  </a:rPr>
                                </m:ctrlPr>
                              </m:sSubPr>
                              <m:e>
                                <m:r>
                                  <m:rPr>
                                    <m:sty m:val="p"/>
                                  </m:rPr>
                                  <a:rPr lang="en-US" sz="2400" b="0" i="1">
                                    <a:solidFill>
                                      <a:schemeClr val="bg2">
                                        <a:lumMod val="25000"/>
                                      </a:schemeClr>
                                    </a:solidFill>
                                    <a:latin typeface="Cambria Math" panose="02040503050406030204" pitchFamily="18" charset="0"/>
                                    <a:ea typeface="+mj-ea"/>
                                    <a:cs typeface="+mj-cs"/>
                                  </a:rPr>
                                  <m:t>X</m:t>
                                </m:r>
                              </m:e>
                              <m:sub>
                                <m:r>
                                  <a:rPr lang="en-US" sz="2400" b="0" i="0" smtClean="0">
                                    <a:solidFill>
                                      <a:schemeClr val="bg2">
                                        <a:lumMod val="25000"/>
                                      </a:schemeClr>
                                    </a:solidFill>
                                    <a:latin typeface="Cambria Math" panose="02040503050406030204" pitchFamily="18" charset="0"/>
                                    <a:ea typeface="+mj-ea"/>
                                    <a:cs typeface="+mj-cs"/>
                                  </a:rPr>
                                  <m:t>2</m:t>
                                </m:r>
                                <m:r>
                                  <a:rPr lang="en-US" sz="2400" b="0" i="0" smtClean="0">
                                    <a:solidFill>
                                      <a:schemeClr val="bg2">
                                        <a:lumMod val="25000"/>
                                      </a:schemeClr>
                                    </a:solidFill>
                                    <a:latin typeface="Cambria Math" panose="02040503050406030204" pitchFamily="18" charset="0"/>
                                    <a:ea typeface="+mj-ea"/>
                                    <a:cs typeface="+mj-cs"/>
                                  </a:rPr>
                                  <m:t>,</m:t>
                                </m:r>
                                <m:r>
                                  <a:rPr lang="en-US" sz="2400" b="0" i="0" smtClean="0">
                                    <a:solidFill>
                                      <a:schemeClr val="bg2">
                                        <a:lumMod val="25000"/>
                                      </a:schemeClr>
                                    </a:solidFill>
                                    <a:latin typeface="Cambria Math" panose="02040503050406030204" pitchFamily="18" charset="0"/>
                                    <a:ea typeface="+mj-ea"/>
                                    <a:cs typeface="+mj-cs"/>
                                  </a:rPr>
                                  <m:t>1</m:t>
                                </m:r>
                              </m:sub>
                            </m:sSub>
                          </m:e>
                        </m:d>
                        <m:r>
                          <a:rPr lang="en-US" sz="2400" b="1" i="0" smtClean="0">
                            <a:solidFill>
                              <a:schemeClr val="bg2">
                                <a:lumMod val="25000"/>
                              </a:schemeClr>
                            </a:solidFill>
                            <a:latin typeface="Cambria Math" panose="02040503050406030204" pitchFamily="18" charset="0"/>
                            <a:ea typeface="+mj-ea"/>
                            <a:cs typeface="+mj-cs"/>
                          </a:rPr>
                          <m:t>, … </m:t>
                        </m:r>
                        <m:r>
                          <a:rPr lang="en-US" sz="2400" b="1">
                            <a:solidFill>
                              <a:schemeClr val="bg2">
                                <a:lumMod val="25000"/>
                              </a:schemeClr>
                            </a:solidFill>
                            <a:latin typeface="Cambria Math" panose="02040503050406030204" pitchFamily="18" charset="0"/>
                          </a:rPr>
                          <m:t>𝜋</m:t>
                        </m:r>
                        <m:d>
                          <m:dPr>
                            <m:ctrlPr>
                              <a:rPr lang="en-US" sz="2400" b="1" i="1">
                                <a:solidFill>
                                  <a:schemeClr val="bg2">
                                    <a:lumMod val="25000"/>
                                  </a:schemeClr>
                                </a:solidFill>
                                <a:latin typeface="Cambria Math" panose="02040503050406030204" pitchFamily="18" charset="0"/>
                              </a:rPr>
                            </m:ctrlPr>
                          </m:dPr>
                          <m:e>
                            <m:sSub>
                              <m:sSubPr>
                                <m:ctrlPr>
                                  <a:rPr lang="en-US" sz="2400" i="1" smtClean="0">
                                    <a:solidFill>
                                      <a:schemeClr val="bg2">
                                        <a:lumMod val="25000"/>
                                      </a:schemeClr>
                                    </a:solidFill>
                                    <a:latin typeface="Cambria Math" panose="02040503050406030204" pitchFamily="18" charset="0"/>
                                  </a:rPr>
                                </m:ctrlPr>
                              </m:sSubPr>
                              <m:e>
                                <m:r>
                                  <m:rPr>
                                    <m:sty m:val="p"/>
                                  </m:rPr>
                                  <a:rPr lang="en-US" sz="2400" i="1">
                                    <a:solidFill>
                                      <a:schemeClr val="bg2">
                                        <a:lumMod val="25000"/>
                                      </a:schemeClr>
                                    </a:solidFill>
                                    <a:latin typeface="Cambria Math" panose="02040503050406030204" pitchFamily="18" charset="0"/>
                                  </a:rPr>
                                  <m:t>X</m:t>
                                </m:r>
                              </m:e>
                              <m:sub>
                                <m:r>
                                  <a:rPr lang="en-US" sz="2400">
                                    <a:solidFill>
                                      <a:schemeClr val="bg2">
                                        <a:lumMod val="25000"/>
                                      </a:schemeClr>
                                    </a:solidFill>
                                    <a:latin typeface="Cambria Math" panose="02040503050406030204" pitchFamily="18" charset="0"/>
                                  </a:rPr>
                                  <m:t>2</m:t>
                                </m:r>
                                <m:r>
                                  <a:rPr lang="en-US" sz="2400">
                                    <a:solidFill>
                                      <a:schemeClr val="bg2">
                                        <a:lumMod val="25000"/>
                                      </a:schemeClr>
                                    </a:solidFill>
                                    <a:latin typeface="Cambria Math" panose="02040503050406030204" pitchFamily="18" charset="0"/>
                                  </a:rPr>
                                  <m:t>,</m:t>
                                </m:r>
                                <m:r>
                                  <m:rPr>
                                    <m:sty m:val="p"/>
                                  </m:rPr>
                                  <a:rPr lang="en-US" sz="2400" b="0" i="0" smtClean="0">
                                    <a:solidFill>
                                      <a:schemeClr val="bg2">
                                        <a:lumMod val="25000"/>
                                      </a:schemeClr>
                                    </a:solidFill>
                                    <a:latin typeface="Cambria Math" panose="02040503050406030204" pitchFamily="18" charset="0"/>
                                  </a:rPr>
                                  <m:t>k</m:t>
                                </m:r>
                              </m:sub>
                            </m:sSub>
                          </m:e>
                        </m:d>
                      </m:oMath>
                    </m:oMathPara>
                  </a14:m>
                  <a:endParaRPr lang="he-IL" sz="2400" b="1" dirty="0">
                    <a:solidFill>
                      <a:schemeClr val="bg2">
                        <a:lumMod val="25000"/>
                      </a:schemeClr>
                    </a:solidFill>
                  </a:endParaRPr>
                </a:p>
              </p:txBody>
            </p:sp>
          </mc:Choice>
          <mc:Fallback xmlns="">
            <p:sp>
              <p:nvSpPr>
                <p:cNvPr id="19" name="TextBox 18">
                  <a:extLst>
                    <a:ext uri="{FF2B5EF4-FFF2-40B4-BE49-F238E27FC236}">
                      <a16:creationId xmlns:a16="http://schemas.microsoft.com/office/drawing/2014/main" id="{0BB83A2F-9318-DB8A-ED6D-44C06CB16401}"/>
                    </a:ext>
                  </a:extLst>
                </p:cNvPr>
                <p:cNvSpPr txBox="1">
                  <a:spLocks noRot="1" noChangeAspect="1" noMove="1" noResize="1" noEditPoints="1" noAdjustHandles="1" noChangeArrowheads="1" noChangeShapeType="1" noTextEdit="1"/>
                </p:cNvSpPr>
                <p:nvPr/>
              </p:nvSpPr>
              <p:spPr>
                <a:xfrm>
                  <a:off x="3159216" y="5769385"/>
                  <a:ext cx="2673168" cy="50917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18D7655-08A3-691D-489A-CDB4C48C1ACA}"/>
                    </a:ext>
                  </a:extLst>
                </p:cNvPr>
                <p:cNvSpPr txBox="1"/>
                <p:nvPr/>
              </p:nvSpPr>
              <p:spPr>
                <a:xfrm>
                  <a:off x="6553200" y="5769385"/>
                  <a:ext cx="2673168" cy="5091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smtClean="0">
                            <a:solidFill>
                              <a:schemeClr val="bg2">
                                <a:lumMod val="25000"/>
                              </a:schemeClr>
                            </a:solidFill>
                            <a:latin typeface="Cambria Math" panose="02040503050406030204" pitchFamily="18" charset="0"/>
                            <a:ea typeface="+mj-ea"/>
                            <a:cs typeface="+mj-cs"/>
                          </a:rPr>
                          <m:t>𝜋</m:t>
                        </m:r>
                        <m:d>
                          <m:dPr>
                            <m:ctrlPr>
                              <a:rPr lang="en-US" sz="2400" b="1" i="1">
                                <a:solidFill>
                                  <a:schemeClr val="bg2">
                                    <a:lumMod val="25000"/>
                                  </a:schemeClr>
                                </a:solidFill>
                                <a:latin typeface="Cambria Math" panose="02040503050406030204" pitchFamily="18" charset="0"/>
                                <a:ea typeface="+mj-ea"/>
                                <a:cs typeface="+mj-cs"/>
                              </a:rPr>
                            </m:ctrlPr>
                          </m:dPr>
                          <m:e>
                            <m:sSub>
                              <m:sSubPr>
                                <m:ctrlPr>
                                  <a:rPr lang="en-US" sz="2400" i="1" smtClean="0">
                                    <a:solidFill>
                                      <a:schemeClr val="bg2">
                                        <a:lumMod val="25000"/>
                                      </a:schemeClr>
                                    </a:solidFill>
                                    <a:latin typeface="Cambria Math" panose="02040503050406030204" pitchFamily="18" charset="0"/>
                                    <a:ea typeface="+mj-ea"/>
                                    <a:cs typeface="+mj-cs"/>
                                  </a:rPr>
                                </m:ctrlPr>
                              </m:sSubPr>
                              <m:e>
                                <m:r>
                                  <a:rPr lang="en-US" sz="2400" b="0" i="1" smtClean="0">
                                    <a:solidFill>
                                      <a:schemeClr val="bg2">
                                        <a:lumMod val="25000"/>
                                      </a:schemeClr>
                                    </a:solidFill>
                                    <a:latin typeface="Cambria Math" panose="02040503050406030204" pitchFamily="18" charset="0"/>
                                    <a:ea typeface="+mj-ea"/>
                                    <a:cs typeface="+mj-cs"/>
                                  </a:rPr>
                                  <m:t>𝑌</m:t>
                                </m:r>
                              </m:e>
                              <m:sub>
                                <m:r>
                                  <a:rPr lang="en-US" sz="2400" b="0" i="0" smtClean="0">
                                    <a:solidFill>
                                      <a:schemeClr val="bg2">
                                        <a:lumMod val="25000"/>
                                      </a:schemeClr>
                                    </a:solidFill>
                                    <a:latin typeface="Cambria Math" panose="02040503050406030204" pitchFamily="18" charset="0"/>
                                    <a:ea typeface="+mj-ea"/>
                                    <a:cs typeface="+mj-cs"/>
                                  </a:rPr>
                                  <m:t>2</m:t>
                                </m:r>
                                <m:r>
                                  <a:rPr lang="en-US" sz="2400" b="0" i="0" smtClean="0">
                                    <a:solidFill>
                                      <a:schemeClr val="bg2">
                                        <a:lumMod val="25000"/>
                                      </a:schemeClr>
                                    </a:solidFill>
                                    <a:latin typeface="Cambria Math" panose="02040503050406030204" pitchFamily="18" charset="0"/>
                                    <a:ea typeface="+mj-ea"/>
                                    <a:cs typeface="+mj-cs"/>
                                  </a:rPr>
                                  <m:t>,</m:t>
                                </m:r>
                                <m:r>
                                  <a:rPr lang="en-US" sz="2400" b="0" i="0" smtClean="0">
                                    <a:solidFill>
                                      <a:schemeClr val="bg2">
                                        <a:lumMod val="25000"/>
                                      </a:schemeClr>
                                    </a:solidFill>
                                    <a:latin typeface="Cambria Math" panose="02040503050406030204" pitchFamily="18" charset="0"/>
                                    <a:ea typeface="+mj-ea"/>
                                    <a:cs typeface="+mj-cs"/>
                                  </a:rPr>
                                  <m:t>1</m:t>
                                </m:r>
                              </m:sub>
                            </m:sSub>
                          </m:e>
                        </m:d>
                        <m:r>
                          <a:rPr lang="en-US" sz="2400" b="1" i="0" smtClean="0">
                            <a:solidFill>
                              <a:schemeClr val="bg2">
                                <a:lumMod val="25000"/>
                              </a:schemeClr>
                            </a:solidFill>
                            <a:latin typeface="Cambria Math" panose="02040503050406030204" pitchFamily="18" charset="0"/>
                            <a:ea typeface="+mj-ea"/>
                            <a:cs typeface="+mj-cs"/>
                          </a:rPr>
                          <m:t>, … </m:t>
                        </m:r>
                        <m:r>
                          <a:rPr lang="en-US" sz="2400" b="1">
                            <a:solidFill>
                              <a:schemeClr val="bg2">
                                <a:lumMod val="25000"/>
                              </a:schemeClr>
                            </a:solidFill>
                            <a:latin typeface="Cambria Math" panose="02040503050406030204" pitchFamily="18" charset="0"/>
                          </a:rPr>
                          <m:t>𝜋</m:t>
                        </m:r>
                        <m:d>
                          <m:dPr>
                            <m:ctrlPr>
                              <a:rPr lang="en-US" sz="2400" b="1" i="1">
                                <a:solidFill>
                                  <a:schemeClr val="bg2">
                                    <a:lumMod val="25000"/>
                                  </a:schemeClr>
                                </a:solidFill>
                                <a:latin typeface="Cambria Math" panose="02040503050406030204" pitchFamily="18" charset="0"/>
                              </a:rPr>
                            </m:ctrlPr>
                          </m:dPr>
                          <m:e>
                            <m:sSub>
                              <m:sSubPr>
                                <m:ctrlPr>
                                  <a:rPr lang="en-US" sz="2400" i="1" smtClean="0">
                                    <a:solidFill>
                                      <a:schemeClr val="bg2">
                                        <a:lumMod val="25000"/>
                                      </a:schemeClr>
                                    </a:solidFill>
                                    <a:latin typeface="Cambria Math" panose="02040503050406030204" pitchFamily="18" charset="0"/>
                                  </a:rPr>
                                </m:ctrlPr>
                              </m:sSubPr>
                              <m:e>
                                <m:r>
                                  <a:rPr lang="en-US" sz="2400" b="0" i="1" smtClean="0">
                                    <a:solidFill>
                                      <a:schemeClr val="bg2">
                                        <a:lumMod val="25000"/>
                                      </a:schemeClr>
                                    </a:solidFill>
                                    <a:latin typeface="Cambria Math" panose="02040503050406030204" pitchFamily="18" charset="0"/>
                                  </a:rPr>
                                  <m:t>𝑌</m:t>
                                </m:r>
                              </m:e>
                              <m:sub>
                                <m:r>
                                  <a:rPr lang="en-US" sz="2400">
                                    <a:solidFill>
                                      <a:schemeClr val="bg2">
                                        <a:lumMod val="25000"/>
                                      </a:schemeClr>
                                    </a:solidFill>
                                    <a:latin typeface="Cambria Math" panose="02040503050406030204" pitchFamily="18" charset="0"/>
                                  </a:rPr>
                                  <m:t>2</m:t>
                                </m:r>
                                <m:r>
                                  <a:rPr lang="en-US" sz="2400">
                                    <a:solidFill>
                                      <a:schemeClr val="bg2">
                                        <a:lumMod val="25000"/>
                                      </a:schemeClr>
                                    </a:solidFill>
                                    <a:latin typeface="Cambria Math" panose="02040503050406030204" pitchFamily="18" charset="0"/>
                                  </a:rPr>
                                  <m:t>,</m:t>
                                </m:r>
                                <m:r>
                                  <m:rPr>
                                    <m:sty m:val="p"/>
                                  </m:rPr>
                                  <a:rPr lang="en-US" sz="2400" b="0" i="0" smtClean="0">
                                    <a:solidFill>
                                      <a:schemeClr val="bg2">
                                        <a:lumMod val="25000"/>
                                      </a:schemeClr>
                                    </a:solidFill>
                                    <a:latin typeface="Cambria Math" panose="02040503050406030204" pitchFamily="18" charset="0"/>
                                  </a:rPr>
                                  <m:t>k</m:t>
                                </m:r>
                              </m:sub>
                            </m:sSub>
                          </m:e>
                        </m:d>
                      </m:oMath>
                    </m:oMathPara>
                  </a14:m>
                  <a:endParaRPr lang="he-IL" sz="2400" b="1" dirty="0">
                    <a:solidFill>
                      <a:schemeClr val="bg2">
                        <a:lumMod val="25000"/>
                      </a:schemeClr>
                    </a:solidFill>
                  </a:endParaRPr>
                </a:p>
              </p:txBody>
            </p:sp>
          </mc:Choice>
          <mc:Fallback xmlns="">
            <p:sp>
              <p:nvSpPr>
                <p:cNvPr id="20" name="TextBox 19">
                  <a:extLst>
                    <a:ext uri="{FF2B5EF4-FFF2-40B4-BE49-F238E27FC236}">
                      <a16:creationId xmlns:a16="http://schemas.microsoft.com/office/drawing/2014/main" id="{D18D7655-08A3-691D-489A-CDB4C48C1ACA}"/>
                    </a:ext>
                  </a:extLst>
                </p:cNvPr>
                <p:cNvSpPr txBox="1">
                  <a:spLocks noRot="1" noChangeAspect="1" noMove="1" noResize="1" noEditPoints="1" noAdjustHandles="1" noChangeArrowheads="1" noChangeShapeType="1" noTextEdit="1"/>
                </p:cNvSpPr>
                <p:nvPr/>
              </p:nvSpPr>
              <p:spPr>
                <a:xfrm>
                  <a:off x="6553200" y="5769385"/>
                  <a:ext cx="2673168" cy="509178"/>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338251F-66A9-3670-0888-CC27473B931C}"/>
                  </a:ext>
                </a:extLst>
              </p:cNvPr>
              <p:cNvSpPr txBox="1"/>
              <p:nvPr/>
            </p:nvSpPr>
            <p:spPr>
              <a:xfrm>
                <a:off x="838201" y="2169361"/>
                <a:ext cx="3124200" cy="2694264"/>
              </a:xfrm>
              <a:prstGeom prst="rect">
                <a:avLst/>
              </a:prstGeom>
              <a:noFill/>
            </p:spPr>
            <p:txBody>
              <a:bodyPr wrap="square" rtlCol="0">
                <a:spAutoFit/>
              </a:bodyPr>
              <a:lstStyle/>
              <a:p>
                <a:r>
                  <a:rPr lang="en-US" sz="2400" b="1" dirty="0">
                    <a:solidFill>
                      <a:schemeClr val="bg2">
                        <a:lumMod val="25000"/>
                      </a:schemeClr>
                    </a:solidFill>
                  </a:rPr>
                  <a:t>Communication</a:t>
                </a:r>
              </a:p>
              <a:p>
                <a:r>
                  <a:rPr lang="en-US" sz="2000" dirty="0">
                    <a:solidFill>
                      <a:schemeClr val="bg2">
                        <a:lumMod val="25000"/>
                      </a:schemeClr>
                    </a:solidFill>
                  </a:rPr>
                  <a:t>The message can be compressed down to its entropy and result in expected amortized communication cost of  </a:t>
                </a:r>
                <a14:m>
                  <m:oMath xmlns:m="http://schemas.openxmlformats.org/officeDocument/2006/math">
                    <m:f>
                      <m:fPr>
                        <m:ctrlPr>
                          <a:rPr lang="en-US" sz="2000" b="0" i="1" smtClean="0">
                            <a:solidFill>
                              <a:schemeClr val="bg2">
                                <a:lumMod val="25000"/>
                              </a:schemeClr>
                            </a:solidFill>
                            <a:latin typeface="Cambria Math" panose="02040503050406030204" pitchFamily="18" charset="0"/>
                          </a:rPr>
                        </m:ctrlPr>
                      </m:fPr>
                      <m:num>
                        <m:d>
                          <m:dPr>
                            <m:ctrlPr>
                              <a:rPr lang="en-US" sz="2000" b="0" i="1" smtClean="0">
                                <a:solidFill>
                                  <a:schemeClr val="bg2">
                                    <a:lumMod val="25000"/>
                                  </a:schemeClr>
                                </a:solidFill>
                                <a:latin typeface="Cambria Math" panose="02040503050406030204" pitchFamily="18" charset="0"/>
                              </a:rPr>
                            </m:ctrlPr>
                          </m:dPr>
                          <m:e>
                            <m:f>
                              <m:fPr>
                                <m:ctrlPr>
                                  <a:rPr lang="en-US" sz="2000" b="0" i="1" smtClean="0">
                                    <a:solidFill>
                                      <a:schemeClr val="bg2">
                                        <a:lumMod val="25000"/>
                                      </a:schemeClr>
                                    </a:solidFill>
                                    <a:latin typeface="Cambria Math" panose="02040503050406030204" pitchFamily="18" charset="0"/>
                                  </a:rPr>
                                </m:ctrlPr>
                              </m:fPr>
                              <m:num>
                                <m:r>
                                  <a:rPr lang="en-US" sz="2000" b="0" i="1" smtClean="0">
                                    <a:solidFill>
                                      <a:schemeClr val="bg2">
                                        <a:lumMod val="25000"/>
                                      </a:schemeClr>
                                    </a:solidFill>
                                    <a:latin typeface="Cambria Math" panose="02040503050406030204" pitchFamily="18" charset="0"/>
                                  </a:rPr>
                                  <m:t>1</m:t>
                                </m:r>
                              </m:num>
                              <m:den>
                                <m:sSup>
                                  <m:sSupPr>
                                    <m:ctrlPr>
                                      <a:rPr lang="en-US" sz="2000" b="0" i="1" smtClean="0">
                                        <a:solidFill>
                                          <a:schemeClr val="bg2">
                                            <a:lumMod val="25000"/>
                                          </a:schemeClr>
                                        </a:solidFill>
                                        <a:latin typeface="Cambria Math" panose="02040503050406030204" pitchFamily="18" charset="0"/>
                                      </a:rPr>
                                    </m:ctrlPr>
                                  </m:sSupPr>
                                  <m:e>
                                    <m:r>
                                      <a:rPr lang="en-US" sz="2000" b="0" i="1" smtClean="0">
                                        <a:solidFill>
                                          <a:schemeClr val="bg2">
                                            <a:lumMod val="25000"/>
                                          </a:schemeClr>
                                        </a:solidFill>
                                        <a:latin typeface="Cambria Math" panose="02040503050406030204" pitchFamily="18" charset="0"/>
                                      </a:rPr>
                                      <m:t>𝜌</m:t>
                                    </m:r>
                                  </m:e>
                                  <m:sup>
                                    <m:r>
                                      <a:rPr lang="en-US" sz="2000" b="0" i="1" smtClean="0">
                                        <a:solidFill>
                                          <a:schemeClr val="bg2">
                                            <a:lumMod val="25000"/>
                                          </a:schemeClr>
                                        </a:solidFill>
                                        <a:latin typeface="Cambria Math" panose="02040503050406030204" pitchFamily="18" charset="0"/>
                                      </a:rPr>
                                      <m:t>𝑘</m:t>
                                    </m:r>
                                  </m:sup>
                                </m:sSup>
                              </m:den>
                            </m:f>
                          </m:e>
                        </m:d>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𝐻</m:t>
                            </m:r>
                          </m:e>
                          <m:sub>
                            <m:r>
                              <a:rPr lang="en-US" sz="2000" b="0" i="1" smtClean="0">
                                <a:solidFill>
                                  <a:schemeClr val="bg2">
                                    <a:lumMod val="25000"/>
                                  </a:schemeClr>
                                </a:solidFill>
                                <a:latin typeface="Cambria Math" panose="02040503050406030204" pitchFamily="18" charset="0"/>
                              </a:rPr>
                              <m:t>𝑏</m:t>
                            </m:r>
                          </m:sub>
                        </m:sSub>
                        <m:d>
                          <m:dPr>
                            <m:ctrlPr>
                              <a:rPr lang="en-US" sz="2000" b="0" i="1" smtClean="0">
                                <a:solidFill>
                                  <a:schemeClr val="bg2">
                                    <a:lumMod val="25000"/>
                                  </a:schemeClr>
                                </a:solidFill>
                                <a:latin typeface="Cambria Math" panose="02040503050406030204" pitchFamily="18" charset="0"/>
                              </a:rPr>
                            </m:ctrlPr>
                          </m:dPr>
                          <m:e>
                            <m:sSup>
                              <m:sSupPr>
                                <m:ctrlPr>
                                  <a:rPr lang="en-US" sz="2000" b="0" i="1" smtClean="0">
                                    <a:solidFill>
                                      <a:schemeClr val="bg2">
                                        <a:lumMod val="25000"/>
                                      </a:schemeClr>
                                    </a:solidFill>
                                    <a:latin typeface="Cambria Math" panose="02040503050406030204" pitchFamily="18" charset="0"/>
                                  </a:rPr>
                                </m:ctrlPr>
                              </m:sSupPr>
                              <m:e>
                                <m:r>
                                  <a:rPr lang="en-US" sz="2000" b="0" i="1" smtClean="0">
                                    <a:solidFill>
                                      <a:schemeClr val="bg2">
                                        <a:lumMod val="25000"/>
                                      </a:schemeClr>
                                    </a:solidFill>
                                    <a:latin typeface="Cambria Math" panose="02040503050406030204" pitchFamily="18" charset="0"/>
                                  </a:rPr>
                                  <m:t>𝜌</m:t>
                                </m:r>
                              </m:e>
                              <m:sup>
                                <m:r>
                                  <a:rPr lang="en-US" sz="2000" b="0" i="1" smtClean="0">
                                    <a:solidFill>
                                      <a:schemeClr val="bg2">
                                        <a:lumMod val="25000"/>
                                      </a:schemeClr>
                                    </a:solidFill>
                                    <a:latin typeface="Cambria Math" panose="02040503050406030204" pitchFamily="18" charset="0"/>
                                  </a:rPr>
                                  <m:t>𝑘</m:t>
                                </m:r>
                              </m:sup>
                            </m:sSup>
                          </m:e>
                        </m:d>
                      </m:num>
                      <m:den>
                        <m:r>
                          <a:rPr lang="en-US" sz="2000" b="0" i="1" smtClean="0">
                            <a:solidFill>
                              <a:schemeClr val="bg2">
                                <a:lumMod val="25000"/>
                              </a:schemeClr>
                            </a:solidFill>
                            <a:latin typeface="Cambria Math" panose="02040503050406030204" pitchFamily="18" charset="0"/>
                          </a:rPr>
                          <m:t>𝑘</m:t>
                        </m:r>
                      </m:den>
                    </m:f>
                    <m:groupChr>
                      <m:groupChrPr>
                        <m:chr m:val="→"/>
                        <m:pos m:val="top"/>
                        <m:ctrlPr>
                          <a:rPr lang="en-US" sz="2000" b="0" i="1" smtClean="0">
                            <a:solidFill>
                              <a:schemeClr val="bg2">
                                <a:lumMod val="25000"/>
                              </a:schemeClr>
                            </a:solidFill>
                            <a:latin typeface="Cambria Math" panose="02040503050406030204" pitchFamily="18" charset="0"/>
                          </a:rPr>
                        </m:ctrlPr>
                      </m:groupChrPr>
                      <m:e>
                        <m:r>
                          <a:rPr lang="en-US" sz="2000" b="0" i="1" smtClean="0">
                            <a:solidFill>
                              <a:schemeClr val="bg2">
                                <a:lumMod val="25000"/>
                              </a:schemeClr>
                            </a:solidFill>
                            <a:latin typeface="Cambria Math" panose="02040503050406030204" pitchFamily="18" charset="0"/>
                          </a:rPr>
                          <m:t>𝑘</m:t>
                        </m:r>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m:t>
                        </m:r>
                      </m:e>
                    </m:groupChr>
                    <m:func>
                      <m:funcPr>
                        <m:ctrlPr>
                          <a:rPr lang="en-US" sz="2000" b="0" i="1" smtClean="0">
                            <a:solidFill>
                              <a:schemeClr val="bg2">
                                <a:lumMod val="25000"/>
                              </a:schemeClr>
                            </a:solidFill>
                            <a:latin typeface="Cambria Math" panose="02040503050406030204" pitchFamily="18" charset="0"/>
                          </a:rPr>
                        </m:ctrlPr>
                      </m:funcPr>
                      <m:fName>
                        <m:r>
                          <m:rPr>
                            <m:sty m:val="p"/>
                          </m:rPr>
                          <a:rPr lang="en-US" sz="2000" b="0" i="0" smtClean="0">
                            <a:solidFill>
                              <a:schemeClr val="bg2">
                                <a:lumMod val="25000"/>
                              </a:schemeClr>
                            </a:solidFill>
                            <a:latin typeface="Cambria Math" panose="02040503050406030204" pitchFamily="18" charset="0"/>
                          </a:rPr>
                          <m:t>log</m:t>
                        </m:r>
                      </m:fName>
                      <m:e>
                        <m:d>
                          <m:dPr>
                            <m:ctrlPr>
                              <a:rPr lang="en-US" sz="2000" b="0" i="1" smtClean="0">
                                <a:solidFill>
                                  <a:schemeClr val="bg2">
                                    <a:lumMod val="25000"/>
                                  </a:schemeClr>
                                </a:solidFill>
                                <a:latin typeface="Cambria Math" panose="02040503050406030204" pitchFamily="18" charset="0"/>
                              </a:rPr>
                            </m:ctrlPr>
                          </m:dPr>
                          <m:e>
                            <m:f>
                              <m:fPr>
                                <m:ctrlPr>
                                  <a:rPr lang="en-US" sz="2000" b="0" i="1" smtClean="0">
                                    <a:solidFill>
                                      <a:schemeClr val="bg2">
                                        <a:lumMod val="25000"/>
                                      </a:schemeClr>
                                    </a:solidFill>
                                    <a:latin typeface="Cambria Math" panose="02040503050406030204" pitchFamily="18" charset="0"/>
                                  </a:rPr>
                                </m:ctrlPr>
                              </m:fPr>
                              <m:num>
                                <m:r>
                                  <a:rPr lang="en-US" sz="2000" b="0" i="1" smtClean="0">
                                    <a:solidFill>
                                      <a:schemeClr val="bg2">
                                        <a:lumMod val="25000"/>
                                      </a:schemeClr>
                                    </a:solidFill>
                                    <a:latin typeface="Cambria Math" panose="02040503050406030204" pitchFamily="18" charset="0"/>
                                  </a:rPr>
                                  <m:t>1</m:t>
                                </m:r>
                              </m:num>
                              <m:den>
                                <m:r>
                                  <a:rPr lang="en-US" sz="2000" b="0" i="1" smtClean="0">
                                    <a:solidFill>
                                      <a:schemeClr val="bg2">
                                        <a:lumMod val="25000"/>
                                      </a:schemeClr>
                                    </a:solidFill>
                                    <a:latin typeface="Cambria Math" panose="02040503050406030204" pitchFamily="18" charset="0"/>
                                  </a:rPr>
                                  <m:t>𝜌</m:t>
                                </m:r>
                              </m:den>
                            </m:f>
                          </m:e>
                        </m:d>
                      </m:e>
                    </m:func>
                  </m:oMath>
                </a14:m>
                <a:r>
                  <a:rPr lang="en-US" sz="2000" dirty="0">
                    <a:solidFill>
                      <a:schemeClr val="bg2">
                        <a:lumMod val="25000"/>
                      </a:schemeClr>
                    </a:solidFill>
                  </a:rPr>
                  <a:t>.</a:t>
                </a:r>
              </a:p>
            </p:txBody>
          </p:sp>
        </mc:Choice>
        <mc:Fallback xmlns="">
          <p:sp>
            <p:nvSpPr>
              <p:cNvPr id="22" name="TextBox 21">
                <a:extLst>
                  <a:ext uri="{FF2B5EF4-FFF2-40B4-BE49-F238E27FC236}">
                    <a16:creationId xmlns:a16="http://schemas.microsoft.com/office/drawing/2014/main" id="{8338251F-66A9-3670-0888-CC27473B931C}"/>
                  </a:ext>
                </a:extLst>
              </p:cNvPr>
              <p:cNvSpPr txBox="1">
                <a:spLocks noRot="1" noChangeAspect="1" noMove="1" noResize="1" noEditPoints="1" noAdjustHandles="1" noChangeArrowheads="1" noChangeShapeType="1" noTextEdit="1"/>
              </p:cNvSpPr>
              <p:nvPr/>
            </p:nvSpPr>
            <p:spPr>
              <a:xfrm>
                <a:off x="838201" y="2169361"/>
                <a:ext cx="3124200" cy="2694264"/>
              </a:xfrm>
              <a:prstGeom prst="rect">
                <a:avLst/>
              </a:prstGeom>
              <a:blipFill>
                <a:blip r:embed="rId8"/>
                <a:stretch>
                  <a:fillRect l="-3125" t="-1810"/>
                </a:stretch>
              </a:blipFill>
            </p:spPr>
            <p:txBody>
              <a:bodyPr/>
              <a:lstStyle/>
              <a:p>
                <a:r>
                  <a:rPr lang="en-US">
                    <a:noFill/>
                  </a:rPr>
                  <a:t> </a:t>
                </a:r>
              </a:p>
            </p:txBody>
          </p:sp>
        </mc:Fallback>
      </mc:AlternateContent>
    </p:spTree>
    <p:extLst>
      <p:ext uri="{BB962C8B-B14F-4D97-AF65-F5344CB8AC3E}">
        <p14:creationId xmlns:p14="http://schemas.microsoft.com/office/powerpoint/2010/main" val="112686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241196-EA3D-6939-D942-EE8472E15209}"/>
                  </a:ext>
                </a:extLst>
              </p:cNvPr>
              <p:cNvSpPr>
                <a:spLocks noGrp="1"/>
              </p:cNvSpPr>
              <p:nvPr>
                <p:ph type="title"/>
              </p:nvPr>
            </p:nvSpPr>
            <p:spPr>
              <a:xfrm>
                <a:off x="838200" y="503237"/>
                <a:ext cx="10515600" cy="1325563"/>
              </a:xfrm>
            </p:spPr>
            <p:txBody>
              <a:bodyPr>
                <a:normAutofit/>
              </a:bodyPr>
              <a:lstStyle/>
              <a:p>
                <a:r>
                  <a:rPr lang="fr-FR" sz="4800" b="1" dirty="0">
                    <a:solidFill>
                      <a:schemeClr val="bg2">
                        <a:lumMod val="25000"/>
                      </a:schemeClr>
                    </a:solidFill>
                  </a:rPr>
                  <a:t>OMSR </a:t>
                </a:r>
                <a:r>
                  <a:rPr lang="en-US" sz="4800" b="1" dirty="0">
                    <a:solidFill>
                      <a:schemeClr val="bg2">
                        <a:lumMod val="25000"/>
                      </a:schemeClr>
                    </a:solidFill>
                  </a:rPr>
                  <a:t>Construction</a:t>
                </a:r>
                <a:br>
                  <a:rPr lang="en-US" sz="4800" b="1" dirty="0">
                    <a:solidFill>
                      <a:schemeClr val="bg2">
                        <a:lumMod val="25000"/>
                      </a:schemeClr>
                    </a:solidFill>
                  </a:rPr>
                </a:br>
                <a:r>
                  <a:rPr lang="en-US" sz="3200" dirty="0">
                    <a:solidFill>
                      <a:schemeClr val="bg2">
                        <a:lumMod val="25000"/>
                      </a:schemeClr>
                    </a:solidFill>
                  </a:rPr>
                  <a:t>Accept-reject converting OT over </a:t>
                </a:r>
                <a14:m>
                  <m:oMath xmlns:m="http://schemas.openxmlformats.org/officeDocument/2006/math">
                    <m:sSub>
                      <m:sSubPr>
                        <m:ctrlPr>
                          <a:rPr lang="en-US" sz="3200" b="0" i="1" smtClean="0">
                            <a:solidFill>
                              <a:schemeClr val="bg2">
                                <a:lumMod val="25000"/>
                              </a:schemeClr>
                            </a:solidFill>
                            <a:latin typeface="Cambria Math" panose="02040503050406030204" pitchFamily="18" charset="0"/>
                          </a:rPr>
                        </m:ctrlPr>
                      </m:sSubPr>
                      <m:e>
                        <m:r>
                          <a:rPr lang="en-US" sz="3200" b="0" i="1" smtClean="0">
                            <a:solidFill>
                              <a:schemeClr val="bg2">
                                <a:lumMod val="25000"/>
                              </a:schemeClr>
                            </a:solidFill>
                            <a:latin typeface="Cambria Math" panose="02040503050406030204" pitchFamily="18" charset="0"/>
                          </a:rPr>
                          <m:t>ℤ</m:t>
                        </m:r>
                      </m:e>
                      <m:sub>
                        <m:r>
                          <a:rPr lang="en-US" sz="3200" b="0" i="1" smtClean="0">
                            <a:solidFill>
                              <a:schemeClr val="bg2">
                                <a:lumMod val="25000"/>
                              </a:schemeClr>
                            </a:solidFill>
                            <a:latin typeface="Cambria Math" panose="02040503050406030204" pitchFamily="18" charset="0"/>
                          </a:rPr>
                          <m:t>3</m:t>
                        </m:r>
                      </m:sub>
                    </m:sSub>
                  </m:oMath>
                </a14:m>
                <a:r>
                  <a:rPr lang="en-US" sz="3200" dirty="0">
                    <a:solidFill>
                      <a:schemeClr val="bg2">
                        <a:lumMod val="25000"/>
                      </a:schemeClr>
                    </a:solidFill>
                  </a:rPr>
                  <a:t> to (2,3)-Correlation</a:t>
                </a:r>
                <a:endParaRPr lang="en-US" sz="2400" dirty="0">
                  <a:solidFill>
                    <a:schemeClr val="bg2">
                      <a:lumMod val="25000"/>
                    </a:schemeClr>
                  </a:solidFill>
                </a:endParaRPr>
              </a:p>
            </p:txBody>
          </p:sp>
        </mc:Choice>
        <mc:Fallback xmlns="">
          <p:sp>
            <p:nvSpPr>
              <p:cNvPr id="2" name="Title 1">
                <a:extLst>
                  <a:ext uri="{FF2B5EF4-FFF2-40B4-BE49-F238E27FC236}">
                    <a16:creationId xmlns:a16="http://schemas.microsoft.com/office/drawing/2014/main" id="{C3241196-EA3D-6939-D942-EE8472E15209}"/>
                  </a:ext>
                </a:extLst>
              </p:cNvPr>
              <p:cNvSpPr>
                <a:spLocks noGrp="1" noRot="1" noChangeAspect="1" noMove="1" noResize="1" noEditPoints="1" noAdjustHandles="1" noChangeArrowheads="1" noChangeShapeType="1" noTextEdit="1"/>
              </p:cNvSpPr>
              <p:nvPr>
                <p:ph type="title"/>
              </p:nvPr>
            </p:nvSpPr>
            <p:spPr>
              <a:xfrm>
                <a:off x="838200" y="503237"/>
                <a:ext cx="10515600" cy="1325563"/>
              </a:xfrm>
              <a:blipFill>
                <a:blip r:embed="rId3"/>
                <a:stretch>
                  <a:fillRect l="-2667" t="-10599" b="-10599"/>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A49594F4-6483-F183-67C6-7C78B60A4C97}"/>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DD93D8C-B439-FBD0-CED6-9922E78E6895}"/>
                  </a:ext>
                </a:extLst>
              </p:cNvPr>
              <p:cNvSpPr txBox="1"/>
              <p:nvPr/>
            </p:nvSpPr>
            <p:spPr>
              <a:xfrm>
                <a:off x="838200" y="2170283"/>
                <a:ext cx="9753600" cy="3277436"/>
              </a:xfrm>
              <a:prstGeom prst="rect">
                <a:avLst/>
              </a:prstGeom>
              <a:noFill/>
            </p:spPr>
            <p:txBody>
              <a:bodyPr wrap="square" rtlCol="0">
                <a:spAutoFit/>
              </a:bodyPr>
              <a:lstStyle/>
              <a:p>
                <a:r>
                  <a:rPr lang="en-US" sz="2400" b="1" dirty="0">
                    <a:solidFill>
                      <a:schemeClr val="bg2">
                        <a:lumMod val="25000"/>
                      </a:schemeClr>
                    </a:solidFill>
                  </a:rPr>
                  <a:t>(2,3) Correlation</a:t>
                </a:r>
              </a:p>
              <a:p>
                <a14:m>
                  <m:oMath xmlns:m="http://schemas.openxmlformats.org/officeDocument/2006/math">
                    <m:d>
                      <m:dPr>
                        <m:ctrlPr>
                          <a:rPr lang="en-US" sz="2000" b="0" i="1" smtClean="0">
                            <a:solidFill>
                              <a:schemeClr val="bg2">
                                <a:lumMod val="25000"/>
                              </a:schemeClr>
                            </a:solidFill>
                            <a:latin typeface="Cambria Math" panose="02040503050406030204" pitchFamily="18" charset="0"/>
                          </a:rPr>
                        </m:ctrlPr>
                      </m:dPr>
                      <m:e>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𝑥</m:t>
                            </m:r>
                          </m:e>
                          <m:sub>
                            <m:r>
                              <a:rPr lang="en-US" sz="2000" b="0" i="1" smtClean="0">
                                <a:solidFill>
                                  <a:schemeClr val="bg2">
                                    <a:lumMod val="25000"/>
                                  </a:schemeClr>
                                </a:solidFill>
                                <a:latin typeface="Cambria Math" panose="02040503050406030204" pitchFamily="18" charset="0"/>
                              </a:rPr>
                              <m:t>0</m:t>
                            </m:r>
                          </m:sub>
                        </m:sSub>
                        <m:r>
                          <a:rPr lang="en-US" sz="2000" b="0" i="1" smtClean="0">
                            <a:solidFill>
                              <a:schemeClr val="bg2">
                                <a:lumMod val="25000"/>
                              </a:schemeClr>
                            </a:solidFill>
                            <a:latin typeface="Cambria Math" panose="02040503050406030204" pitchFamily="18" charset="0"/>
                          </a:rPr>
                          <m:t>,</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𝑟</m:t>
                            </m:r>
                          </m:e>
                          <m:sub>
                            <m:r>
                              <a:rPr lang="en-US" sz="2000" b="0" i="1" smtClean="0">
                                <a:solidFill>
                                  <a:schemeClr val="bg2">
                                    <a:lumMod val="25000"/>
                                  </a:schemeClr>
                                </a:solidFill>
                                <a:latin typeface="Cambria Math" panose="02040503050406030204" pitchFamily="18" charset="0"/>
                              </a:rPr>
                              <m:t>0</m:t>
                            </m:r>
                          </m:sub>
                        </m:sSub>
                      </m:e>
                    </m:d>
                    <m:r>
                      <a:rPr lang="en-US" sz="2000" b="0" i="1" smtClean="0">
                        <a:solidFill>
                          <a:schemeClr val="bg2">
                            <a:lumMod val="25000"/>
                          </a:schemeClr>
                        </a:solidFill>
                        <a:latin typeface="Cambria Math" panose="02040503050406030204" pitchFamily="18" charset="0"/>
                      </a:rPr>
                      <m:t>, </m:t>
                    </m:r>
                    <m:d>
                      <m:dPr>
                        <m:ctrlPr>
                          <a:rPr lang="en-US" sz="2000" b="0" i="1" smtClean="0">
                            <a:solidFill>
                              <a:schemeClr val="bg2">
                                <a:lumMod val="25000"/>
                              </a:schemeClr>
                            </a:solidFill>
                            <a:latin typeface="Cambria Math" panose="02040503050406030204" pitchFamily="18" charset="0"/>
                          </a:rPr>
                        </m:ctrlPr>
                      </m:dPr>
                      <m:e>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𝑥</m:t>
                            </m:r>
                          </m:e>
                          <m:sub>
                            <m:r>
                              <a:rPr lang="en-US" sz="2000" b="0" i="1" smtClean="0">
                                <a:solidFill>
                                  <a:schemeClr val="bg2">
                                    <a:lumMod val="25000"/>
                                  </a:schemeClr>
                                </a:solidFill>
                                <a:latin typeface="Cambria Math" panose="02040503050406030204" pitchFamily="18" charset="0"/>
                              </a:rPr>
                              <m:t>1</m:t>
                            </m:r>
                          </m:sub>
                        </m:sSub>
                        <m:r>
                          <a:rPr lang="en-US" sz="2000" b="0" i="1" smtClean="0">
                            <a:solidFill>
                              <a:schemeClr val="bg2">
                                <a:lumMod val="25000"/>
                              </a:schemeClr>
                            </a:solidFill>
                            <a:latin typeface="Cambria Math" panose="02040503050406030204" pitchFamily="18" charset="0"/>
                          </a:rPr>
                          <m:t>,</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𝑟</m:t>
                            </m:r>
                          </m:e>
                          <m:sub>
                            <m:r>
                              <a:rPr lang="en-US" sz="2000" b="0" i="1" smtClean="0">
                                <a:solidFill>
                                  <a:schemeClr val="bg2">
                                    <a:lumMod val="25000"/>
                                  </a:schemeClr>
                                </a:solidFill>
                                <a:latin typeface="Cambria Math" panose="02040503050406030204" pitchFamily="18" charset="0"/>
                              </a:rPr>
                              <m:t>1</m:t>
                            </m:r>
                          </m:sub>
                        </m:sSub>
                      </m:e>
                    </m:d>
                  </m:oMath>
                </a14:m>
                <a:r>
                  <a:rPr lang="en-US" sz="2000" dirty="0">
                    <a:solidFill>
                      <a:schemeClr val="bg2">
                        <a:lumMod val="25000"/>
                      </a:schemeClr>
                    </a:solidFill>
                  </a:rPr>
                  <a:t> where </a:t>
                </a:r>
                <a14:m>
                  <m:oMath xmlns:m="http://schemas.openxmlformats.org/officeDocument/2006/math">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𝑥</m:t>
                        </m:r>
                      </m:e>
                      <m:sub>
                        <m:r>
                          <a:rPr lang="en-US" sz="2000" b="0" i="1" smtClean="0">
                            <a:solidFill>
                              <a:schemeClr val="bg2">
                                <a:lumMod val="25000"/>
                              </a:schemeClr>
                            </a:solidFill>
                            <a:latin typeface="Cambria Math" panose="02040503050406030204" pitchFamily="18" charset="0"/>
                          </a:rPr>
                          <m:t>0</m:t>
                        </m:r>
                      </m:sub>
                    </m:sSub>
                    <m:r>
                      <a:rPr lang="en-US" sz="2000" b="0" i="1" smtClean="0">
                        <a:solidFill>
                          <a:schemeClr val="bg2">
                            <a:lumMod val="25000"/>
                          </a:schemeClr>
                        </a:solidFill>
                        <a:latin typeface="Cambria Math" panose="02040503050406030204" pitchFamily="18" charset="0"/>
                      </a:rPr>
                      <m:t>, </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𝑥</m:t>
                        </m:r>
                      </m:e>
                      <m:sub>
                        <m:r>
                          <a:rPr lang="en-US" sz="2000" b="0" i="1" smtClean="0">
                            <a:solidFill>
                              <a:schemeClr val="bg2">
                                <a:lumMod val="25000"/>
                              </a:schemeClr>
                            </a:solidFill>
                            <a:latin typeface="Cambria Math" panose="02040503050406030204" pitchFamily="18" charset="0"/>
                          </a:rPr>
                          <m:t>1</m:t>
                        </m:r>
                      </m:sub>
                    </m:sSub>
                    <m:r>
                      <a:rPr lang="en-US" sz="2000" b="0" i="1" smtClean="0">
                        <a:solidFill>
                          <a:schemeClr val="bg2">
                            <a:lumMod val="25000"/>
                          </a:schemeClr>
                        </a:solidFill>
                        <a:latin typeface="Cambria Math" panose="02040503050406030204" pitchFamily="18" charset="0"/>
                      </a:rPr>
                      <m:t>∈</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ℤ</m:t>
                        </m:r>
                      </m:e>
                      <m:sub>
                        <m:r>
                          <a:rPr lang="en-US" sz="2000" b="0" i="1" smtClean="0">
                            <a:solidFill>
                              <a:schemeClr val="bg2">
                                <a:lumMod val="25000"/>
                              </a:schemeClr>
                            </a:solidFill>
                            <a:latin typeface="Cambria Math" panose="02040503050406030204" pitchFamily="18" charset="0"/>
                          </a:rPr>
                          <m:t>2</m:t>
                        </m:r>
                      </m:sub>
                    </m:sSub>
                    <m:r>
                      <a:rPr lang="en-US" sz="2000" b="0" i="1" smtClean="0">
                        <a:solidFill>
                          <a:schemeClr val="bg2">
                            <a:lumMod val="25000"/>
                          </a:schemeClr>
                        </a:solidFill>
                        <a:latin typeface="Cambria Math" panose="02040503050406030204" pitchFamily="18" charset="0"/>
                      </a:rPr>
                      <m:t>, </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𝑟</m:t>
                        </m:r>
                      </m:e>
                      <m:sub>
                        <m:r>
                          <a:rPr lang="en-US" sz="2000" b="0" i="1" smtClean="0">
                            <a:solidFill>
                              <a:schemeClr val="bg2">
                                <a:lumMod val="25000"/>
                              </a:schemeClr>
                            </a:solidFill>
                            <a:latin typeface="Cambria Math" panose="02040503050406030204" pitchFamily="18" charset="0"/>
                          </a:rPr>
                          <m:t>0</m:t>
                        </m:r>
                      </m:sub>
                    </m:sSub>
                    <m:r>
                      <a:rPr lang="en-US" sz="2000" b="0" i="1" smtClean="0">
                        <a:solidFill>
                          <a:schemeClr val="bg2">
                            <a:lumMod val="25000"/>
                          </a:schemeClr>
                        </a:solidFill>
                        <a:latin typeface="Cambria Math" panose="02040503050406030204" pitchFamily="18" charset="0"/>
                      </a:rPr>
                      <m:t>,</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𝑟</m:t>
                        </m:r>
                      </m:e>
                      <m:sub>
                        <m:r>
                          <a:rPr lang="en-US" sz="2000" b="0" i="1" smtClean="0">
                            <a:solidFill>
                              <a:schemeClr val="bg2">
                                <a:lumMod val="25000"/>
                              </a:schemeClr>
                            </a:solidFill>
                            <a:latin typeface="Cambria Math" panose="02040503050406030204" pitchFamily="18" charset="0"/>
                          </a:rPr>
                          <m:t>1</m:t>
                        </m:r>
                      </m:sub>
                    </m:sSub>
                    <m:r>
                      <a:rPr lang="en-US" sz="2000" b="0" i="1" smtClean="0">
                        <a:solidFill>
                          <a:schemeClr val="bg2">
                            <a:lumMod val="25000"/>
                          </a:schemeClr>
                        </a:solidFill>
                        <a:latin typeface="Cambria Math" panose="02040503050406030204" pitchFamily="18" charset="0"/>
                      </a:rPr>
                      <m:t>∈</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ℤ</m:t>
                        </m:r>
                      </m:e>
                      <m:sub>
                        <m:r>
                          <a:rPr lang="en-US" sz="2000" b="0" i="1" smtClean="0">
                            <a:solidFill>
                              <a:schemeClr val="bg2">
                                <a:lumMod val="25000"/>
                              </a:schemeClr>
                            </a:solidFill>
                            <a:latin typeface="Cambria Math" panose="02040503050406030204" pitchFamily="18" charset="0"/>
                          </a:rPr>
                          <m:t>3</m:t>
                        </m:r>
                      </m:sub>
                    </m:sSub>
                  </m:oMath>
                </a14:m>
                <a:r>
                  <a:rPr lang="en-US" sz="2000" dirty="0">
                    <a:solidFill>
                      <a:schemeClr val="bg2">
                        <a:lumMod val="25000"/>
                      </a:schemeClr>
                    </a:solidFill>
                  </a:rPr>
                  <a:t> and </a:t>
                </a:r>
                <a14:m>
                  <m:oMath xmlns:m="http://schemas.openxmlformats.org/officeDocument/2006/math">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𝑥</m:t>
                        </m:r>
                      </m:e>
                      <m:sub>
                        <m:r>
                          <a:rPr lang="en-US" sz="2000" b="0" i="1" smtClean="0">
                            <a:solidFill>
                              <a:schemeClr val="bg2">
                                <a:lumMod val="25000"/>
                              </a:schemeClr>
                            </a:solidFill>
                            <a:latin typeface="Cambria Math" panose="02040503050406030204" pitchFamily="18" charset="0"/>
                          </a:rPr>
                          <m:t>0</m:t>
                        </m:r>
                      </m:sub>
                    </m:sSub>
                    <m:r>
                      <a:rPr lang="en-US" sz="2000" b="0" i="1" smtClean="0">
                        <a:solidFill>
                          <a:schemeClr val="bg2">
                            <a:lumMod val="25000"/>
                          </a:schemeClr>
                        </a:solidFill>
                        <a:latin typeface="Cambria Math" panose="02040503050406030204" pitchFamily="18" charset="0"/>
                      </a:rPr>
                      <m:t>+</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𝑥</m:t>
                        </m:r>
                      </m:e>
                      <m:sub>
                        <m:r>
                          <a:rPr lang="en-US" sz="2000" b="0" i="1" smtClean="0">
                            <a:solidFill>
                              <a:schemeClr val="bg2">
                                <a:lumMod val="25000"/>
                              </a:schemeClr>
                            </a:solidFill>
                            <a:latin typeface="Cambria Math" panose="02040503050406030204" pitchFamily="18" charset="0"/>
                          </a:rPr>
                          <m:t>1</m:t>
                        </m:r>
                      </m:sub>
                    </m:sSub>
                    <m:r>
                      <a:rPr lang="en-US" sz="2000" b="0" i="1" smtClean="0">
                        <a:solidFill>
                          <a:schemeClr val="bg2">
                            <a:lumMod val="25000"/>
                          </a:schemeClr>
                        </a:solidFill>
                        <a:latin typeface="Cambria Math" panose="02040503050406030204" pitchFamily="18" charset="0"/>
                      </a:rPr>
                      <m:t> </m:t>
                    </m:r>
                    <m:d>
                      <m:dPr>
                        <m:ctrlPr>
                          <a:rPr lang="en-US" sz="2000" b="0" i="1" smtClean="0">
                            <a:solidFill>
                              <a:schemeClr val="bg2">
                                <a:lumMod val="25000"/>
                              </a:schemeClr>
                            </a:solidFill>
                            <a:latin typeface="Cambria Math" panose="02040503050406030204" pitchFamily="18" charset="0"/>
                          </a:rPr>
                        </m:ctrlPr>
                      </m:dPr>
                      <m:e>
                        <m:r>
                          <a:rPr lang="en-US" sz="2000" b="0" i="1" smtClean="0">
                            <a:solidFill>
                              <a:schemeClr val="bg2">
                                <a:lumMod val="25000"/>
                              </a:schemeClr>
                            </a:solidFill>
                            <a:latin typeface="Cambria Math" panose="02040503050406030204" pitchFamily="18" charset="0"/>
                          </a:rPr>
                          <m:t>𝑚𝑜𝑑</m:t>
                        </m:r>
                        <m:r>
                          <a:rPr lang="en-US" sz="2000" b="0" i="1" smtClean="0">
                            <a:solidFill>
                              <a:schemeClr val="bg2">
                                <a:lumMod val="25000"/>
                              </a:schemeClr>
                            </a:solidFill>
                            <a:latin typeface="Cambria Math" panose="02040503050406030204" pitchFamily="18" charset="0"/>
                          </a:rPr>
                          <m:t> </m:t>
                        </m:r>
                        <m:r>
                          <a:rPr lang="en-US" sz="2000" b="0" i="1" smtClean="0">
                            <a:solidFill>
                              <a:schemeClr val="bg2">
                                <a:lumMod val="25000"/>
                              </a:schemeClr>
                            </a:solidFill>
                            <a:latin typeface="Cambria Math" panose="02040503050406030204" pitchFamily="18" charset="0"/>
                          </a:rPr>
                          <m:t>2</m:t>
                        </m:r>
                      </m:e>
                    </m:d>
                    <m:r>
                      <a:rPr lang="en-US" sz="2000" b="0" i="1" smtClean="0">
                        <a:solidFill>
                          <a:schemeClr val="bg2">
                            <a:lumMod val="25000"/>
                          </a:schemeClr>
                        </a:solidFill>
                        <a:latin typeface="Cambria Math" panose="02040503050406030204" pitchFamily="18" charset="0"/>
                      </a:rPr>
                      <m:t>=</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𝑟</m:t>
                        </m:r>
                      </m:e>
                      <m:sub>
                        <m:r>
                          <a:rPr lang="en-US" sz="2000" b="0" i="1" smtClean="0">
                            <a:solidFill>
                              <a:schemeClr val="bg2">
                                <a:lumMod val="25000"/>
                              </a:schemeClr>
                            </a:solidFill>
                            <a:latin typeface="Cambria Math" panose="02040503050406030204" pitchFamily="18" charset="0"/>
                          </a:rPr>
                          <m:t>0</m:t>
                        </m:r>
                      </m:sub>
                    </m:sSub>
                    <m:r>
                      <a:rPr lang="en-US" sz="2000" b="0" i="1" smtClean="0">
                        <a:solidFill>
                          <a:schemeClr val="bg2">
                            <a:lumMod val="25000"/>
                          </a:schemeClr>
                        </a:solidFill>
                        <a:latin typeface="Cambria Math" panose="02040503050406030204" pitchFamily="18" charset="0"/>
                      </a:rPr>
                      <m:t>+</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𝑟</m:t>
                        </m:r>
                      </m:e>
                      <m:sub>
                        <m:r>
                          <a:rPr lang="en-US" sz="2000" b="0" i="1" smtClean="0">
                            <a:solidFill>
                              <a:schemeClr val="bg2">
                                <a:lumMod val="25000"/>
                              </a:schemeClr>
                            </a:solidFill>
                            <a:latin typeface="Cambria Math" panose="02040503050406030204" pitchFamily="18" charset="0"/>
                          </a:rPr>
                          <m:t>1</m:t>
                        </m:r>
                      </m:sub>
                    </m:sSub>
                    <m:r>
                      <a:rPr lang="en-US" sz="2000" b="0" i="1" smtClean="0">
                        <a:solidFill>
                          <a:schemeClr val="bg2">
                            <a:lumMod val="25000"/>
                          </a:schemeClr>
                        </a:solidFill>
                        <a:latin typeface="Cambria Math" panose="02040503050406030204" pitchFamily="18" charset="0"/>
                      </a:rPr>
                      <m:t> (</m:t>
                    </m:r>
                    <m:r>
                      <a:rPr lang="en-US" sz="2000" b="0" i="1" smtClean="0">
                        <a:solidFill>
                          <a:schemeClr val="bg2">
                            <a:lumMod val="25000"/>
                          </a:schemeClr>
                        </a:solidFill>
                        <a:latin typeface="Cambria Math" panose="02040503050406030204" pitchFamily="18" charset="0"/>
                      </a:rPr>
                      <m:t>𝑚𝑜𝑑</m:t>
                    </m:r>
                    <m:r>
                      <a:rPr lang="en-US" sz="2000" b="0" i="1" smtClean="0">
                        <a:solidFill>
                          <a:schemeClr val="bg2">
                            <a:lumMod val="25000"/>
                          </a:schemeClr>
                        </a:solidFill>
                        <a:latin typeface="Cambria Math" panose="02040503050406030204" pitchFamily="18" charset="0"/>
                      </a:rPr>
                      <m:t> </m:t>
                    </m:r>
                    <m:r>
                      <a:rPr lang="en-US" sz="2000" b="0" i="1" smtClean="0">
                        <a:solidFill>
                          <a:schemeClr val="bg2">
                            <a:lumMod val="25000"/>
                          </a:schemeClr>
                        </a:solidFill>
                        <a:latin typeface="Cambria Math" panose="02040503050406030204" pitchFamily="18" charset="0"/>
                      </a:rPr>
                      <m:t>3</m:t>
                    </m:r>
                    <m:r>
                      <a:rPr lang="en-US" sz="2000" b="0" i="1" smtClean="0">
                        <a:solidFill>
                          <a:schemeClr val="bg2">
                            <a:lumMod val="25000"/>
                          </a:schemeClr>
                        </a:solidFill>
                        <a:latin typeface="Cambria Math" panose="02040503050406030204" pitchFamily="18" charset="0"/>
                      </a:rPr>
                      <m:t>)</m:t>
                    </m:r>
                  </m:oMath>
                </a14:m>
                <a:r>
                  <a:rPr lang="en-US" sz="2000" dirty="0">
                    <a:solidFill>
                      <a:schemeClr val="bg2">
                        <a:lumMod val="25000"/>
                      </a:schemeClr>
                    </a:solidFill>
                  </a:rPr>
                  <a:t>.</a:t>
                </a:r>
              </a:p>
              <a:p>
                <a:endParaRPr lang="en-US" sz="2400" b="1" dirty="0">
                  <a:solidFill>
                    <a:schemeClr val="bg2">
                      <a:lumMod val="25000"/>
                    </a:schemeClr>
                  </a:solidFill>
                </a:endParaRPr>
              </a:p>
              <a:p>
                <a:r>
                  <a:rPr lang="en-US" sz="2400" b="1" dirty="0">
                    <a:solidFill>
                      <a:schemeClr val="bg2">
                        <a:lumMod val="25000"/>
                      </a:schemeClr>
                    </a:solidFill>
                  </a:rPr>
                  <a:t>When to Accept</a:t>
                </a:r>
              </a:p>
              <a:p>
                <a:r>
                  <a:rPr lang="en-US" sz="2000" dirty="0">
                    <a:solidFill>
                      <a:schemeClr val="bg2">
                        <a:lumMod val="25000"/>
                      </a:schemeClr>
                    </a:solidFill>
                  </a:rPr>
                  <a:t>Given </a:t>
                </a:r>
                <a14:m>
                  <m:oMath xmlns:m="http://schemas.openxmlformats.org/officeDocument/2006/math">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𝑥</m:t>
                        </m:r>
                      </m:e>
                      <m:sub>
                        <m:r>
                          <a:rPr lang="en-US" sz="2000" b="0" i="1" smtClean="0">
                            <a:solidFill>
                              <a:schemeClr val="bg2">
                                <a:lumMod val="25000"/>
                              </a:schemeClr>
                            </a:solidFill>
                            <a:latin typeface="Cambria Math" panose="02040503050406030204" pitchFamily="18" charset="0"/>
                          </a:rPr>
                          <m:t>1</m:t>
                        </m:r>
                      </m:sub>
                    </m:sSub>
                    <m:r>
                      <a:rPr lang="en-US" sz="2000" b="0" i="1" smtClean="0">
                        <a:solidFill>
                          <a:schemeClr val="bg2">
                            <a:lumMod val="25000"/>
                          </a:schemeClr>
                        </a:solidFill>
                        <a:latin typeface="Cambria Math" panose="02040503050406030204" pitchFamily="18" charset="0"/>
                      </a:rPr>
                      <m:t>,</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𝑟</m:t>
                        </m:r>
                      </m:e>
                      <m:sub>
                        <m:r>
                          <a:rPr lang="en-US" sz="2000" b="0" i="1" smtClean="0">
                            <a:solidFill>
                              <a:schemeClr val="bg2">
                                <a:lumMod val="25000"/>
                              </a:schemeClr>
                            </a:solidFill>
                            <a:latin typeface="Cambria Math" panose="02040503050406030204" pitchFamily="18" charset="0"/>
                          </a:rPr>
                          <m:t>1</m:t>
                        </m:r>
                      </m:sub>
                    </m:sSub>
                  </m:oMath>
                </a14:m>
                <a:r>
                  <a:rPr lang="en-US" sz="2000" dirty="0">
                    <a:solidFill>
                      <a:schemeClr val="bg2">
                        <a:lumMod val="25000"/>
                      </a:schemeClr>
                    </a:solidFill>
                  </a:rPr>
                  <a:t>, let </a:t>
                </a:r>
                <a14:m>
                  <m:oMath xmlns:m="http://schemas.openxmlformats.org/officeDocument/2006/math">
                    <m:sSub>
                      <m:sSubPr>
                        <m:ctrlPr>
                          <a:rPr lang="en-US" sz="2000" b="0" i="1" smtClean="0">
                            <a:solidFill>
                              <a:schemeClr val="bg2">
                                <a:lumMod val="25000"/>
                              </a:schemeClr>
                            </a:solidFill>
                            <a:latin typeface="Cambria Math" panose="02040503050406030204" pitchFamily="18" charset="0"/>
                          </a:rPr>
                        </m:ctrlPr>
                      </m:sSubPr>
                      <m:e>
                        <m:r>
                          <m:rPr>
                            <m:sty m:val="p"/>
                          </m:rPr>
                          <a:rPr lang="en-US" sz="2000" b="0" i="0" smtClean="0">
                            <a:solidFill>
                              <a:schemeClr val="bg2">
                                <a:lumMod val="25000"/>
                              </a:schemeClr>
                            </a:solidFill>
                            <a:latin typeface="Cambria Math" panose="02040503050406030204" pitchFamily="18" charset="0"/>
                          </a:rPr>
                          <m:t>r</m:t>
                        </m:r>
                      </m:e>
                      <m:sub>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𝑥</m:t>
                            </m:r>
                          </m:e>
                          <m:sub>
                            <m:r>
                              <a:rPr lang="en-US" sz="2000" b="0" i="1" smtClean="0">
                                <a:solidFill>
                                  <a:schemeClr val="bg2">
                                    <a:lumMod val="25000"/>
                                  </a:schemeClr>
                                </a:solidFill>
                                <a:latin typeface="Cambria Math" panose="02040503050406030204" pitchFamily="18" charset="0"/>
                              </a:rPr>
                              <m:t>1</m:t>
                            </m:r>
                          </m:sub>
                        </m:sSub>
                        <m:r>
                          <a:rPr lang="en-US" sz="2000" b="0" i="1" smtClean="0">
                            <a:solidFill>
                              <a:schemeClr val="bg2">
                                <a:lumMod val="25000"/>
                              </a:schemeClr>
                            </a:solidFill>
                            <a:latin typeface="Cambria Math" panose="02040503050406030204" pitchFamily="18" charset="0"/>
                          </a:rPr>
                          <m:t>,</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𝑟</m:t>
                            </m:r>
                          </m:e>
                          <m:sub>
                            <m:r>
                              <a:rPr lang="en-US" sz="2000" b="0" i="1" smtClean="0">
                                <a:solidFill>
                                  <a:schemeClr val="bg2">
                                    <a:lumMod val="25000"/>
                                  </a:schemeClr>
                                </a:solidFill>
                                <a:latin typeface="Cambria Math" panose="02040503050406030204" pitchFamily="18" charset="0"/>
                              </a:rPr>
                              <m:t>1</m:t>
                            </m:r>
                          </m:sub>
                        </m:sSub>
                      </m:sub>
                    </m:sSub>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𝑥</m:t>
                    </m:r>
                    <m:r>
                      <a:rPr lang="en-US" sz="2000" b="0" i="1" smtClean="0">
                        <a:solidFill>
                          <a:schemeClr val="bg2">
                            <a:lumMod val="25000"/>
                          </a:schemeClr>
                        </a:solidFill>
                        <a:latin typeface="Cambria Math" panose="02040503050406030204" pitchFamily="18" charset="0"/>
                      </a:rPr>
                      <m:t>)</m:t>
                    </m:r>
                  </m:oMath>
                </a14:m>
                <a:r>
                  <a:rPr lang="en-US" sz="2000" dirty="0">
                    <a:solidFill>
                      <a:schemeClr val="bg2">
                        <a:lumMod val="25000"/>
                      </a:schemeClr>
                    </a:solidFill>
                  </a:rPr>
                  <a:t> be the unique value of </a:t>
                </a:r>
                <a14:m>
                  <m:oMath xmlns:m="http://schemas.openxmlformats.org/officeDocument/2006/math">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𝑟</m:t>
                        </m:r>
                      </m:e>
                      <m:sub>
                        <m:r>
                          <a:rPr lang="en-US" sz="2000" b="0" i="1" smtClean="0">
                            <a:solidFill>
                              <a:schemeClr val="bg2">
                                <a:lumMod val="25000"/>
                              </a:schemeClr>
                            </a:solidFill>
                            <a:latin typeface="Cambria Math" panose="02040503050406030204" pitchFamily="18" charset="0"/>
                          </a:rPr>
                          <m:t>0</m:t>
                        </m:r>
                      </m:sub>
                    </m:sSub>
                  </m:oMath>
                </a14:m>
                <a:r>
                  <a:rPr lang="en-US" sz="2000" dirty="0">
                    <a:solidFill>
                      <a:schemeClr val="bg2">
                        <a:lumMod val="25000"/>
                      </a:schemeClr>
                    </a:solidFill>
                  </a:rPr>
                  <a:t> when </a:t>
                </a:r>
                <a14:m>
                  <m:oMath xmlns:m="http://schemas.openxmlformats.org/officeDocument/2006/math">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𝑥</m:t>
                        </m:r>
                      </m:e>
                      <m:sub>
                        <m:r>
                          <a:rPr lang="en-US" sz="2000" b="0" i="1" smtClean="0">
                            <a:solidFill>
                              <a:schemeClr val="bg2">
                                <a:lumMod val="25000"/>
                              </a:schemeClr>
                            </a:solidFill>
                            <a:latin typeface="Cambria Math" panose="02040503050406030204" pitchFamily="18" charset="0"/>
                          </a:rPr>
                          <m:t>0</m:t>
                        </m:r>
                      </m:sub>
                    </m:sSub>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𝑥</m:t>
                    </m:r>
                    <m:r>
                      <a:rPr lang="en-US" sz="2000" b="0" i="0" smtClean="0">
                        <a:solidFill>
                          <a:schemeClr val="bg2">
                            <a:lumMod val="25000"/>
                          </a:schemeClr>
                        </a:solidFill>
                        <a:latin typeface="Cambria Math" panose="02040503050406030204" pitchFamily="18" charset="0"/>
                      </a:rPr>
                      <m:t>,</m:t>
                    </m:r>
                  </m:oMath>
                </a14:m>
                <a:endParaRPr lang="he-IL" sz="2000" dirty="0">
                  <a:solidFill>
                    <a:schemeClr val="bg2">
                      <a:lumMod val="25000"/>
                    </a:schemeClr>
                  </a:solidFill>
                </a:endParaRPr>
              </a:p>
              <a:p>
                <a:r>
                  <a:rPr lang="en-US" sz="2000" dirty="0">
                    <a:solidFill>
                      <a:schemeClr val="bg2">
                        <a:lumMod val="25000"/>
                      </a:schemeClr>
                    </a:solidFill>
                  </a:rPr>
                  <a:t>define </a:t>
                </a:r>
                <a14:m>
                  <m:oMath xmlns:m="http://schemas.openxmlformats.org/officeDocument/2006/math">
                    <m:sSub>
                      <m:sSubPr>
                        <m:ctrlPr>
                          <a:rPr lang="en-US" sz="2000" b="1" i="1" smtClean="0">
                            <a:solidFill>
                              <a:schemeClr val="bg2">
                                <a:lumMod val="25000"/>
                              </a:schemeClr>
                            </a:solidFill>
                            <a:latin typeface="Cambria Math" panose="02040503050406030204" pitchFamily="18" charset="0"/>
                          </a:rPr>
                        </m:ctrlPr>
                      </m:sSubPr>
                      <m:e>
                        <m:r>
                          <a:rPr lang="en-US" sz="2000" b="1" i="1" smtClean="0">
                            <a:solidFill>
                              <a:schemeClr val="bg2">
                                <a:lumMod val="25000"/>
                              </a:schemeClr>
                            </a:solidFill>
                            <a:latin typeface="Cambria Math" panose="02040503050406030204" pitchFamily="18" charset="0"/>
                          </a:rPr>
                          <m:t>𝒂</m:t>
                        </m:r>
                      </m:e>
                      <m:sub>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𝑥</m:t>
                            </m:r>
                          </m:e>
                          <m:sub>
                            <m:r>
                              <a:rPr lang="en-US" sz="2000" b="0" i="1" smtClean="0">
                                <a:solidFill>
                                  <a:schemeClr val="bg2">
                                    <a:lumMod val="25000"/>
                                  </a:schemeClr>
                                </a:solidFill>
                                <a:latin typeface="Cambria Math" panose="02040503050406030204" pitchFamily="18" charset="0"/>
                              </a:rPr>
                              <m:t>1</m:t>
                            </m:r>
                          </m:sub>
                        </m:sSub>
                        <m:r>
                          <a:rPr lang="en-US" sz="2000" b="0" i="1" smtClean="0">
                            <a:solidFill>
                              <a:schemeClr val="bg2">
                                <a:lumMod val="25000"/>
                              </a:schemeClr>
                            </a:solidFill>
                            <a:latin typeface="Cambria Math" panose="02040503050406030204" pitchFamily="18" charset="0"/>
                          </a:rPr>
                          <m:t>,</m:t>
                        </m:r>
                        <m:sSub>
                          <m:sSubPr>
                            <m:ctrlPr>
                              <a:rPr lang="en-US" sz="200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𝑟</m:t>
                            </m:r>
                          </m:e>
                          <m:sub>
                            <m:r>
                              <a:rPr lang="en-US" sz="2000" b="0" i="1" smtClean="0">
                                <a:solidFill>
                                  <a:schemeClr val="bg2">
                                    <a:lumMod val="25000"/>
                                  </a:schemeClr>
                                </a:solidFill>
                                <a:latin typeface="Cambria Math" panose="02040503050406030204" pitchFamily="18" charset="0"/>
                              </a:rPr>
                              <m:t>1</m:t>
                            </m:r>
                          </m:sub>
                        </m:sSub>
                      </m:sub>
                    </m:sSub>
                    <m:r>
                      <a:rPr lang="en-US" sz="2000" b="1" i="1" smtClean="0">
                        <a:solidFill>
                          <a:schemeClr val="bg2">
                            <a:lumMod val="25000"/>
                          </a:schemeClr>
                        </a:solidFill>
                        <a:latin typeface="Cambria Math" panose="02040503050406030204" pitchFamily="18" charset="0"/>
                      </a:rPr>
                      <m:t>=</m:t>
                    </m:r>
                    <m:d>
                      <m:dPr>
                        <m:ctrlPr>
                          <a:rPr lang="en-US" sz="2000" i="1" smtClean="0">
                            <a:solidFill>
                              <a:schemeClr val="bg2">
                                <a:lumMod val="25000"/>
                              </a:schemeClr>
                            </a:solidFill>
                            <a:latin typeface="Cambria Math" panose="02040503050406030204" pitchFamily="18" charset="0"/>
                          </a:rPr>
                        </m:ctrlPr>
                      </m:dPr>
                      <m:e>
                        <m:sSub>
                          <m:sSubPr>
                            <m:ctrlPr>
                              <a:rPr lang="en-US" sz="200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𝑟</m:t>
                            </m:r>
                          </m:e>
                          <m:sub>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𝑥</m:t>
                                </m:r>
                              </m:e>
                              <m:sub>
                                <m:r>
                                  <a:rPr lang="en-US" sz="2000" b="0" i="1" smtClean="0">
                                    <a:solidFill>
                                      <a:schemeClr val="bg2">
                                        <a:lumMod val="25000"/>
                                      </a:schemeClr>
                                    </a:solidFill>
                                    <a:latin typeface="Cambria Math" panose="02040503050406030204" pitchFamily="18" charset="0"/>
                                  </a:rPr>
                                  <m:t>1</m:t>
                                </m:r>
                              </m:sub>
                            </m:sSub>
                            <m:r>
                              <a:rPr lang="en-US" sz="2000" b="0" i="1" smtClean="0">
                                <a:solidFill>
                                  <a:schemeClr val="bg2">
                                    <a:lumMod val="25000"/>
                                  </a:schemeClr>
                                </a:solidFill>
                                <a:latin typeface="Cambria Math" panose="02040503050406030204" pitchFamily="18" charset="0"/>
                              </a:rPr>
                              <m:t>,</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𝑟</m:t>
                                </m:r>
                              </m:e>
                              <m:sub>
                                <m:r>
                                  <a:rPr lang="en-US" sz="2000" b="0" i="1" smtClean="0">
                                    <a:solidFill>
                                      <a:schemeClr val="bg2">
                                        <a:lumMod val="25000"/>
                                      </a:schemeClr>
                                    </a:solidFill>
                                    <a:latin typeface="Cambria Math" panose="02040503050406030204" pitchFamily="18" charset="0"/>
                                  </a:rPr>
                                  <m:t>1</m:t>
                                </m:r>
                              </m:sub>
                            </m:sSub>
                          </m:sub>
                        </m:sSub>
                        <m:d>
                          <m:dPr>
                            <m:ctrlPr>
                              <a:rPr lang="en-US" sz="2000" i="1" smtClean="0">
                                <a:solidFill>
                                  <a:schemeClr val="bg2">
                                    <a:lumMod val="25000"/>
                                  </a:schemeClr>
                                </a:solidFill>
                                <a:latin typeface="Cambria Math" panose="02040503050406030204" pitchFamily="18" charset="0"/>
                              </a:rPr>
                            </m:ctrlPr>
                          </m:dPr>
                          <m:e>
                            <m:r>
                              <a:rPr lang="en-US" sz="2000" b="0" i="1" smtClean="0">
                                <a:solidFill>
                                  <a:schemeClr val="bg2">
                                    <a:lumMod val="25000"/>
                                  </a:schemeClr>
                                </a:solidFill>
                                <a:latin typeface="Cambria Math" panose="02040503050406030204" pitchFamily="18" charset="0"/>
                              </a:rPr>
                              <m:t>0</m:t>
                            </m:r>
                          </m:e>
                        </m:d>
                        <m:r>
                          <a:rPr lang="en-US" sz="2000" b="0" i="1" smtClean="0">
                            <a:solidFill>
                              <a:schemeClr val="bg2">
                                <a:lumMod val="25000"/>
                              </a:schemeClr>
                            </a:solidFill>
                            <a:latin typeface="Cambria Math" panose="02040503050406030204" pitchFamily="18" charset="0"/>
                          </a:rPr>
                          <m:t>,</m:t>
                        </m:r>
                        <m:sSub>
                          <m:sSubPr>
                            <m:ctrlPr>
                              <a:rPr lang="en-US" sz="2000" i="1">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𝑟</m:t>
                            </m:r>
                          </m:e>
                          <m:sub>
                            <m:sSub>
                              <m:sSubPr>
                                <m:ctrlPr>
                                  <a:rPr lang="en-US" sz="2000" i="1">
                                    <a:solidFill>
                                      <a:schemeClr val="bg2">
                                        <a:lumMod val="25000"/>
                                      </a:schemeClr>
                                    </a:solidFill>
                                    <a:latin typeface="Cambria Math" panose="02040503050406030204" pitchFamily="18" charset="0"/>
                                  </a:rPr>
                                </m:ctrlPr>
                              </m:sSubPr>
                              <m:e>
                                <m:r>
                                  <a:rPr lang="en-US" sz="2000" i="1">
                                    <a:solidFill>
                                      <a:schemeClr val="bg2">
                                        <a:lumMod val="25000"/>
                                      </a:schemeClr>
                                    </a:solidFill>
                                    <a:latin typeface="Cambria Math" panose="02040503050406030204" pitchFamily="18" charset="0"/>
                                  </a:rPr>
                                  <m:t>𝑥</m:t>
                                </m:r>
                              </m:e>
                              <m:sub>
                                <m:r>
                                  <a:rPr lang="en-US" sz="2000" i="1">
                                    <a:solidFill>
                                      <a:schemeClr val="bg2">
                                        <a:lumMod val="25000"/>
                                      </a:schemeClr>
                                    </a:solidFill>
                                    <a:latin typeface="Cambria Math" panose="02040503050406030204" pitchFamily="18" charset="0"/>
                                  </a:rPr>
                                  <m:t>1</m:t>
                                </m:r>
                              </m:sub>
                            </m:sSub>
                            <m:r>
                              <a:rPr lang="en-US" sz="2000" i="1">
                                <a:solidFill>
                                  <a:schemeClr val="bg2">
                                    <a:lumMod val="25000"/>
                                  </a:schemeClr>
                                </a:solidFill>
                                <a:latin typeface="Cambria Math" panose="02040503050406030204" pitchFamily="18" charset="0"/>
                              </a:rPr>
                              <m:t>,</m:t>
                            </m:r>
                            <m:sSub>
                              <m:sSubPr>
                                <m:ctrlPr>
                                  <a:rPr lang="en-US" sz="2000" i="1">
                                    <a:solidFill>
                                      <a:schemeClr val="bg2">
                                        <a:lumMod val="25000"/>
                                      </a:schemeClr>
                                    </a:solidFill>
                                    <a:latin typeface="Cambria Math" panose="02040503050406030204" pitchFamily="18" charset="0"/>
                                  </a:rPr>
                                </m:ctrlPr>
                              </m:sSubPr>
                              <m:e>
                                <m:r>
                                  <a:rPr lang="en-US" sz="2000" i="1">
                                    <a:solidFill>
                                      <a:schemeClr val="bg2">
                                        <a:lumMod val="25000"/>
                                      </a:schemeClr>
                                    </a:solidFill>
                                    <a:latin typeface="Cambria Math" panose="02040503050406030204" pitchFamily="18" charset="0"/>
                                  </a:rPr>
                                  <m:t>𝑟</m:t>
                                </m:r>
                              </m:e>
                              <m:sub>
                                <m:r>
                                  <a:rPr lang="en-US" sz="2000" i="1">
                                    <a:solidFill>
                                      <a:schemeClr val="bg2">
                                        <a:lumMod val="25000"/>
                                      </a:schemeClr>
                                    </a:solidFill>
                                    <a:latin typeface="Cambria Math" panose="02040503050406030204" pitchFamily="18" charset="0"/>
                                  </a:rPr>
                                  <m:t>1</m:t>
                                </m:r>
                              </m:sub>
                            </m:sSub>
                          </m:sub>
                        </m:sSub>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1</m:t>
                        </m:r>
                        <m:r>
                          <a:rPr lang="en-US" sz="2000" b="0" i="1" smtClean="0">
                            <a:solidFill>
                              <a:schemeClr val="bg2">
                                <a:lumMod val="25000"/>
                              </a:schemeClr>
                            </a:solidFill>
                            <a:latin typeface="Cambria Math" panose="02040503050406030204" pitchFamily="18" charset="0"/>
                          </a:rPr>
                          <m:t>)</m:t>
                        </m:r>
                      </m:e>
                    </m:d>
                  </m:oMath>
                </a14:m>
                <a:r>
                  <a:rPr lang="en-US" sz="2000" b="1" dirty="0">
                    <a:solidFill>
                      <a:schemeClr val="bg2">
                        <a:lumMod val="25000"/>
                      </a:schemeClr>
                    </a:solidFill>
                  </a:rPr>
                  <a:t>.</a:t>
                </a:r>
              </a:p>
              <a:p>
                <a:endParaRPr lang="en-US" sz="2000" dirty="0">
                  <a:solidFill>
                    <a:schemeClr val="bg2">
                      <a:lumMod val="25000"/>
                    </a:schemeClr>
                  </a:solidFill>
                </a:endParaRPr>
              </a:p>
              <a:p>
                <a:r>
                  <a:rPr lang="en-US" sz="2000" dirty="0">
                    <a:solidFill>
                      <a:schemeClr val="bg2">
                        <a:lumMod val="25000"/>
                      </a:schemeClr>
                    </a:solidFill>
                  </a:rPr>
                  <a:t>The sender will accept if there exists </a:t>
                </a:r>
                <a14:m>
                  <m:oMath xmlns:m="http://schemas.openxmlformats.org/officeDocument/2006/math">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𝑥</m:t>
                        </m:r>
                      </m:e>
                      <m:sub>
                        <m:r>
                          <a:rPr lang="en-US" sz="2000" b="0" i="1" smtClean="0">
                            <a:solidFill>
                              <a:schemeClr val="bg2">
                                <a:lumMod val="25000"/>
                              </a:schemeClr>
                            </a:solidFill>
                            <a:latin typeface="Cambria Math" panose="02040503050406030204" pitchFamily="18" charset="0"/>
                          </a:rPr>
                          <m:t>1</m:t>
                        </m:r>
                      </m:sub>
                    </m:sSub>
                    <m:r>
                      <a:rPr lang="en-US" sz="2000" b="0" i="1" smtClean="0">
                        <a:solidFill>
                          <a:schemeClr val="bg2">
                            <a:lumMod val="25000"/>
                          </a:schemeClr>
                        </a:solidFill>
                        <a:latin typeface="Cambria Math" panose="02040503050406030204" pitchFamily="18" charset="0"/>
                      </a:rPr>
                      <m:t>,</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𝑟</m:t>
                        </m:r>
                      </m:e>
                      <m:sub>
                        <m:r>
                          <a:rPr lang="en-US" sz="2000" b="0" i="1" smtClean="0">
                            <a:solidFill>
                              <a:schemeClr val="bg2">
                                <a:lumMod val="25000"/>
                              </a:schemeClr>
                            </a:solidFill>
                            <a:latin typeface="Cambria Math" panose="02040503050406030204" pitchFamily="18" charset="0"/>
                          </a:rPr>
                          <m:t>1</m:t>
                        </m:r>
                      </m:sub>
                    </m:sSub>
                  </m:oMath>
                </a14:m>
                <a:r>
                  <a:rPr lang="en-US" sz="2000" dirty="0">
                    <a:solidFill>
                      <a:schemeClr val="bg2">
                        <a:lumMod val="25000"/>
                      </a:schemeClr>
                    </a:solidFill>
                  </a:rPr>
                  <a:t> such that </a:t>
                </a:r>
                <a14:m>
                  <m:oMath xmlns:m="http://schemas.openxmlformats.org/officeDocument/2006/math">
                    <m:r>
                      <a:rPr lang="en-US" sz="2000" b="0" i="1" smtClean="0">
                        <a:solidFill>
                          <a:schemeClr val="bg2">
                            <a:lumMod val="25000"/>
                          </a:schemeClr>
                        </a:solidFill>
                        <a:latin typeface="Cambria Math" panose="02040503050406030204" pitchFamily="18" charset="0"/>
                      </a:rPr>
                      <m:t>𝑋</m:t>
                    </m:r>
                    <m:r>
                      <a:rPr lang="en-US" sz="2000" b="0" i="1" smtClean="0">
                        <a:solidFill>
                          <a:schemeClr val="bg2">
                            <a:lumMod val="25000"/>
                          </a:schemeClr>
                        </a:solidFill>
                        <a:latin typeface="Cambria Math" panose="02040503050406030204" pitchFamily="18" charset="0"/>
                      </a:rPr>
                      <m:t>=</m:t>
                    </m:r>
                    <m:sSub>
                      <m:sSubPr>
                        <m:ctrlPr>
                          <a:rPr lang="en-US" sz="2000" b="1" i="1">
                            <a:solidFill>
                              <a:schemeClr val="bg2">
                                <a:lumMod val="25000"/>
                              </a:schemeClr>
                            </a:solidFill>
                            <a:latin typeface="Cambria Math" panose="02040503050406030204" pitchFamily="18" charset="0"/>
                          </a:rPr>
                        </m:ctrlPr>
                      </m:sSubPr>
                      <m:e>
                        <m:r>
                          <a:rPr lang="en-US" sz="2000" b="1" i="1">
                            <a:solidFill>
                              <a:schemeClr val="bg2">
                                <a:lumMod val="25000"/>
                              </a:schemeClr>
                            </a:solidFill>
                            <a:latin typeface="Cambria Math" panose="02040503050406030204" pitchFamily="18" charset="0"/>
                          </a:rPr>
                          <m:t>𝒂</m:t>
                        </m:r>
                      </m:e>
                      <m:sub>
                        <m:sSub>
                          <m:sSubPr>
                            <m:ctrlPr>
                              <a:rPr lang="en-US" sz="2000" i="1">
                                <a:solidFill>
                                  <a:schemeClr val="bg2">
                                    <a:lumMod val="25000"/>
                                  </a:schemeClr>
                                </a:solidFill>
                                <a:latin typeface="Cambria Math" panose="02040503050406030204" pitchFamily="18" charset="0"/>
                              </a:rPr>
                            </m:ctrlPr>
                          </m:sSubPr>
                          <m:e>
                            <m:r>
                              <a:rPr lang="en-US" sz="2000" i="1">
                                <a:solidFill>
                                  <a:schemeClr val="bg2">
                                    <a:lumMod val="25000"/>
                                  </a:schemeClr>
                                </a:solidFill>
                                <a:latin typeface="Cambria Math" panose="02040503050406030204" pitchFamily="18" charset="0"/>
                              </a:rPr>
                              <m:t>𝑥</m:t>
                            </m:r>
                          </m:e>
                          <m:sub>
                            <m:r>
                              <a:rPr lang="en-US" sz="2000" i="1">
                                <a:solidFill>
                                  <a:schemeClr val="bg2">
                                    <a:lumMod val="25000"/>
                                  </a:schemeClr>
                                </a:solidFill>
                                <a:latin typeface="Cambria Math" panose="02040503050406030204" pitchFamily="18" charset="0"/>
                              </a:rPr>
                              <m:t>1</m:t>
                            </m:r>
                          </m:sub>
                        </m:sSub>
                        <m:r>
                          <a:rPr lang="en-US" sz="2000" i="1">
                            <a:solidFill>
                              <a:schemeClr val="bg2">
                                <a:lumMod val="25000"/>
                              </a:schemeClr>
                            </a:solidFill>
                            <a:latin typeface="Cambria Math" panose="02040503050406030204" pitchFamily="18" charset="0"/>
                          </a:rPr>
                          <m:t>,</m:t>
                        </m:r>
                        <m:sSub>
                          <m:sSubPr>
                            <m:ctrlPr>
                              <a:rPr lang="en-US" sz="2000" i="1">
                                <a:solidFill>
                                  <a:schemeClr val="bg2">
                                    <a:lumMod val="25000"/>
                                  </a:schemeClr>
                                </a:solidFill>
                                <a:latin typeface="Cambria Math" panose="02040503050406030204" pitchFamily="18" charset="0"/>
                              </a:rPr>
                            </m:ctrlPr>
                          </m:sSubPr>
                          <m:e>
                            <m:r>
                              <a:rPr lang="en-US" sz="2000" i="1">
                                <a:solidFill>
                                  <a:schemeClr val="bg2">
                                    <a:lumMod val="25000"/>
                                  </a:schemeClr>
                                </a:solidFill>
                                <a:latin typeface="Cambria Math" panose="02040503050406030204" pitchFamily="18" charset="0"/>
                              </a:rPr>
                              <m:t>𝑟</m:t>
                            </m:r>
                          </m:e>
                          <m:sub>
                            <m:r>
                              <a:rPr lang="en-US" sz="2000" i="1">
                                <a:solidFill>
                                  <a:schemeClr val="bg2">
                                    <a:lumMod val="25000"/>
                                  </a:schemeClr>
                                </a:solidFill>
                                <a:latin typeface="Cambria Math" panose="02040503050406030204" pitchFamily="18" charset="0"/>
                              </a:rPr>
                              <m:t>1</m:t>
                            </m:r>
                          </m:sub>
                        </m:sSub>
                      </m:sub>
                    </m:sSub>
                  </m:oMath>
                </a14:m>
                <a:r>
                  <a:rPr lang="en-US" sz="2000" dirty="0">
                    <a:solidFill>
                      <a:schemeClr val="bg2">
                        <a:lumMod val="25000"/>
                      </a:schemeClr>
                    </a:solidFill>
                  </a:rPr>
                  <a:t>,</a:t>
                </a:r>
              </a:p>
              <a:p>
                <a:r>
                  <a:rPr lang="en-US" sz="2000" dirty="0">
                    <a:solidFill>
                      <a:schemeClr val="bg2">
                        <a:lumMod val="25000"/>
                      </a:schemeClr>
                    </a:solidFill>
                  </a:rPr>
                  <a:t>the probability of such event is </a:t>
                </a:r>
                <a14:m>
                  <m:oMath xmlns:m="http://schemas.openxmlformats.org/officeDocument/2006/math">
                    <m:f>
                      <m:fPr>
                        <m:ctrlPr>
                          <a:rPr lang="en-US" sz="2000" b="0" i="1" smtClean="0">
                            <a:solidFill>
                              <a:schemeClr val="bg2">
                                <a:lumMod val="25000"/>
                              </a:schemeClr>
                            </a:solidFill>
                            <a:latin typeface="Cambria Math" panose="02040503050406030204" pitchFamily="18" charset="0"/>
                          </a:rPr>
                        </m:ctrlPr>
                      </m:fPr>
                      <m:num>
                        <m:r>
                          <a:rPr lang="en-US" sz="2000" b="0" i="1" smtClean="0">
                            <a:solidFill>
                              <a:schemeClr val="bg2">
                                <a:lumMod val="25000"/>
                              </a:schemeClr>
                            </a:solidFill>
                            <a:latin typeface="Cambria Math" panose="02040503050406030204" pitchFamily="18" charset="0"/>
                          </a:rPr>
                          <m:t>2</m:t>
                        </m:r>
                      </m:num>
                      <m:den>
                        <m:r>
                          <a:rPr lang="en-US" sz="2000" b="0" i="1" smtClean="0">
                            <a:solidFill>
                              <a:schemeClr val="bg2">
                                <a:lumMod val="25000"/>
                              </a:schemeClr>
                            </a:solidFill>
                            <a:latin typeface="Cambria Math" panose="02040503050406030204" pitchFamily="18" charset="0"/>
                          </a:rPr>
                          <m:t>3</m:t>
                        </m:r>
                      </m:den>
                    </m:f>
                  </m:oMath>
                </a14:m>
                <a:r>
                  <a:rPr lang="en-US" sz="2000" dirty="0">
                    <a:solidFill>
                      <a:schemeClr val="bg2">
                        <a:lumMod val="25000"/>
                      </a:schemeClr>
                    </a:solidFill>
                  </a:rPr>
                  <a:t>.</a:t>
                </a:r>
              </a:p>
            </p:txBody>
          </p:sp>
        </mc:Choice>
        <mc:Fallback xmlns="">
          <p:sp>
            <p:nvSpPr>
              <p:cNvPr id="4" name="TextBox 3">
                <a:extLst>
                  <a:ext uri="{FF2B5EF4-FFF2-40B4-BE49-F238E27FC236}">
                    <a16:creationId xmlns:a16="http://schemas.microsoft.com/office/drawing/2014/main" id="{8DD93D8C-B439-FBD0-CED6-9922E78E6895}"/>
                  </a:ext>
                </a:extLst>
              </p:cNvPr>
              <p:cNvSpPr txBox="1">
                <a:spLocks noRot="1" noChangeAspect="1" noMove="1" noResize="1" noEditPoints="1" noAdjustHandles="1" noChangeArrowheads="1" noChangeShapeType="1" noTextEdit="1"/>
              </p:cNvSpPr>
              <p:nvPr/>
            </p:nvSpPr>
            <p:spPr>
              <a:xfrm>
                <a:off x="838200" y="2170283"/>
                <a:ext cx="9753600" cy="3277436"/>
              </a:xfrm>
              <a:prstGeom prst="rect">
                <a:avLst/>
              </a:prstGeom>
              <a:blipFill>
                <a:blip r:embed="rId4"/>
                <a:stretch>
                  <a:fillRect l="-1000" t="-1487" b="-372"/>
                </a:stretch>
              </a:blipFill>
            </p:spPr>
            <p:txBody>
              <a:bodyPr/>
              <a:lstStyle/>
              <a:p>
                <a:r>
                  <a:rPr lang="en-US">
                    <a:noFill/>
                  </a:rPr>
                  <a:t> </a:t>
                </a:r>
              </a:p>
            </p:txBody>
          </p:sp>
        </mc:Fallback>
      </mc:AlternateContent>
    </p:spTree>
    <p:extLst>
      <p:ext uri="{BB962C8B-B14F-4D97-AF65-F5344CB8AC3E}">
        <p14:creationId xmlns:p14="http://schemas.microsoft.com/office/powerpoint/2010/main" val="20809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241196-EA3D-6939-D942-EE8472E15209}"/>
                  </a:ext>
                </a:extLst>
              </p:cNvPr>
              <p:cNvSpPr>
                <a:spLocks noGrp="1"/>
              </p:cNvSpPr>
              <p:nvPr>
                <p:ph type="title"/>
              </p:nvPr>
            </p:nvSpPr>
            <p:spPr>
              <a:xfrm>
                <a:off x="838200" y="503237"/>
                <a:ext cx="10515600" cy="1325563"/>
              </a:xfrm>
            </p:spPr>
            <p:txBody>
              <a:bodyPr>
                <a:noAutofit/>
              </a:bodyPr>
              <a:lstStyle/>
              <a:p>
                <a:r>
                  <a:rPr lang="fr-FR" sz="4800" b="1" dirty="0">
                    <a:solidFill>
                      <a:schemeClr val="bg2">
                        <a:lumMod val="25000"/>
                      </a:schemeClr>
                    </a:solidFill>
                  </a:rPr>
                  <a:t>OMSR </a:t>
                </a:r>
                <a:r>
                  <a:rPr lang="en-US" sz="4800" b="1" dirty="0">
                    <a:solidFill>
                      <a:schemeClr val="bg2">
                        <a:lumMod val="25000"/>
                      </a:schemeClr>
                    </a:solidFill>
                  </a:rPr>
                  <a:t>Construction</a:t>
                </a:r>
                <a:br>
                  <a:rPr lang="en-US" sz="4800" b="1" dirty="0">
                    <a:solidFill>
                      <a:schemeClr val="bg2">
                        <a:lumMod val="25000"/>
                      </a:schemeClr>
                    </a:solidFill>
                  </a:rPr>
                </a:br>
                <a:r>
                  <a:rPr lang="en-US" sz="3200" dirty="0">
                    <a:solidFill>
                      <a:schemeClr val="bg2">
                        <a:lumMod val="25000"/>
                      </a:schemeClr>
                    </a:solidFill>
                  </a:rPr>
                  <a:t>Accept-reject converting OT over </a:t>
                </a:r>
                <a14:m>
                  <m:oMath xmlns:m="http://schemas.openxmlformats.org/officeDocument/2006/math">
                    <m:sSub>
                      <m:sSubPr>
                        <m:ctrlPr>
                          <a:rPr lang="en-US" sz="3200" b="0" i="1" smtClean="0">
                            <a:solidFill>
                              <a:schemeClr val="bg2">
                                <a:lumMod val="25000"/>
                              </a:schemeClr>
                            </a:solidFill>
                            <a:latin typeface="Cambria Math" panose="02040503050406030204" pitchFamily="18" charset="0"/>
                          </a:rPr>
                        </m:ctrlPr>
                      </m:sSubPr>
                      <m:e>
                        <m:r>
                          <a:rPr lang="en-US" sz="3200" b="0" i="1" smtClean="0">
                            <a:solidFill>
                              <a:schemeClr val="bg2">
                                <a:lumMod val="25000"/>
                              </a:schemeClr>
                            </a:solidFill>
                            <a:latin typeface="Cambria Math" panose="02040503050406030204" pitchFamily="18" charset="0"/>
                          </a:rPr>
                          <m:t>ℤ</m:t>
                        </m:r>
                      </m:e>
                      <m:sub>
                        <m:r>
                          <a:rPr lang="en-US" sz="3200" b="0" i="1" smtClean="0">
                            <a:solidFill>
                              <a:schemeClr val="bg2">
                                <a:lumMod val="25000"/>
                              </a:schemeClr>
                            </a:solidFill>
                            <a:latin typeface="Cambria Math" panose="02040503050406030204" pitchFamily="18" charset="0"/>
                          </a:rPr>
                          <m:t>3</m:t>
                        </m:r>
                      </m:sub>
                    </m:sSub>
                  </m:oMath>
                </a14:m>
                <a:r>
                  <a:rPr lang="en-US" sz="3200" dirty="0">
                    <a:solidFill>
                      <a:schemeClr val="bg2">
                        <a:lumMod val="25000"/>
                      </a:schemeClr>
                    </a:solidFill>
                  </a:rPr>
                  <a:t> to (2,3)-Correlation</a:t>
                </a:r>
                <a:endParaRPr lang="en-US" sz="1600" dirty="0">
                  <a:solidFill>
                    <a:schemeClr val="bg2">
                      <a:lumMod val="25000"/>
                    </a:schemeClr>
                  </a:solidFill>
                </a:endParaRPr>
              </a:p>
            </p:txBody>
          </p:sp>
        </mc:Choice>
        <mc:Fallback xmlns="">
          <p:sp>
            <p:nvSpPr>
              <p:cNvPr id="2" name="Title 1">
                <a:extLst>
                  <a:ext uri="{FF2B5EF4-FFF2-40B4-BE49-F238E27FC236}">
                    <a16:creationId xmlns:a16="http://schemas.microsoft.com/office/drawing/2014/main" id="{C3241196-EA3D-6939-D942-EE8472E15209}"/>
                  </a:ext>
                </a:extLst>
              </p:cNvPr>
              <p:cNvSpPr>
                <a:spLocks noGrp="1" noRot="1" noChangeAspect="1" noMove="1" noResize="1" noEditPoints="1" noAdjustHandles="1" noChangeArrowheads="1" noChangeShapeType="1" noTextEdit="1"/>
              </p:cNvSpPr>
              <p:nvPr>
                <p:ph type="title"/>
              </p:nvPr>
            </p:nvSpPr>
            <p:spPr>
              <a:xfrm>
                <a:off x="838200" y="503237"/>
                <a:ext cx="10515600" cy="1325563"/>
              </a:xfrm>
              <a:blipFill>
                <a:blip r:embed="rId3"/>
                <a:stretch>
                  <a:fillRect l="-2667" t="-10599" b="-10599"/>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A49594F4-6483-F183-67C6-7C78B60A4C97}"/>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DD93D8C-B439-FBD0-CED6-9922E78E6895}"/>
                  </a:ext>
                </a:extLst>
              </p:cNvPr>
              <p:cNvSpPr txBox="1"/>
              <p:nvPr/>
            </p:nvSpPr>
            <p:spPr>
              <a:xfrm>
                <a:off x="838200" y="2170283"/>
                <a:ext cx="5257800" cy="2856936"/>
              </a:xfrm>
              <a:prstGeom prst="rect">
                <a:avLst/>
              </a:prstGeom>
              <a:noFill/>
            </p:spPr>
            <p:txBody>
              <a:bodyPr wrap="square" rtlCol="0">
                <a:spAutoFit/>
              </a:bodyPr>
              <a:lstStyle/>
              <a:p>
                <a:r>
                  <a:rPr lang="en-US" sz="2400" b="1" dirty="0">
                    <a:solidFill>
                      <a:schemeClr val="bg2">
                        <a:lumMod val="25000"/>
                      </a:schemeClr>
                    </a:solidFill>
                  </a:rPr>
                  <a:t>Local Conversion</a:t>
                </a:r>
              </a:p>
              <a:p>
                <a:r>
                  <a:rPr lang="en-US" sz="2000" dirty="0">
                    <a:solidFill>
                      <a:schemeClr val="bg2">
                        <a:lumMod val="25000"/>
                      </a:schemeClr>
                    </a:solidFill>
                  </a:rPr>
                  <a:t>Given this event  with </a:t>
                </a:r>
                <a14:m>
                  <m:oMath xmlns:m="http://schemas.openxmlformats.org/officeDocument/2006/math">
                    <m:d>
                      <m:dPr>
                        <m:ctrlPr>
                          <a:rPr lang="en-US" sz="2000" b="0" i="1" smtClean="0">
                            <a:solidFill>
                              <a:schemeClr val="bg2">
                                <a:lumMod val="25000"/>
                              </a:schemeClr>
                            </a:solidFill>
                            <a:latin typeface="Cambria Math" panose="02040503050406030204" pitchFamily="18" charset="0"/>
                          </a:rPr>
                        </m:ctrlPr>
                      </m:dPr>
                      <m:e>
                        <m:r>
                          <m:rPr>
                            <m:sty m:val="p"/>
                          </m:rPr>
                          <a:rPr lang="en-US" sz="2000" b="0" i="0" smtClean="0">
                            <a:solidFill>
                              <a:schemeClr val="bg2">
                                <a:lumMod val="25000"/>
                              </a:schemeClr>
                            </a:solidFill>
                            <a:latin typeface="Cambria Math" panose="02040503050406030204" pitchFamily="18" charset="0"/>
                          </a:rPr>
                          <m:t>X</m:t>
                        </m:r>
                        <m:r>
                          <a:rPr lang="en-US" sz="2000" b="0" i="0" smtClean="0">
                            <a:solidFill>
                              <a:schemeClr val="bg2">
                                <a:lumMod val="25000"/>
                              </a:schemeClr>
                            </a:solidFill>
                            <a:latin typeface="Cambria Math" panose="02040503050406030204" pitchFamily="18" charset="0"/>
                          </a:rPr>
                          <m:t>, </m:t>
                        </m:r>
                        <m:r>
                          <m:rPr>
                            <m:sty m:val="p"/>
                          </m:rPr>
                          <a:rPr lang="en-US" sz="2000" b="0" i="0" smtClean="0">
                            <a:solidFill>
                              <a:schemeClr val="bg2">
                                <a:lumMod val="25000"/>
                              </a:schemeClr>
                            </a:solidFill>
                            <a:latin typeface="Cambria Math" panose="02040503050406030204" pitchFamily="18" charset="0"/>
                          </a:rPr>
                          <m:t>Y</m:t>
                        </m:r>
                      </m:e>
                    </m:d>
                    <m:r>
                      <a:rPr lang="en-US" sz="2000" b="0" i="0" smtClean="0">
                        <a:solidFill>
                          <a:schemeClr val="bg2">
                            <a:lumMod val="25000"/>
                          </a:schemeClr>
                        </a:solidFill>
                        <a:latin typeface="Cambria Math" panose="02040503050406030204" pitchFamily="18" charset="0"/>
                      </a:rPr>
                      <m:t>= </m:t>
                    </m:r>
                    <m:r>
                      <a:rPr lang="en-US" sz="2000" b="1" i="1" smtClean="0">
                        <a:solidFill>
                          <a:schemeClr val="bg2">
                            <a:lumMod val="25000"/>
                          </a:schemeClr>
                        </a:solidFill>
                        <a:latin typeface="Cambria Math" panose="02040503050406030204" pitchFamily="18" charset="0"/>
                      </a:rPr>
                      <m:t>(</m:t>
                    </m:r>
                    <m:sSub>
                      <m:sSubPr>
                        <m:ctrlPr>
                          <a:rPr lang="en-US" sz="2000" b="1" i="1" smtClean="0">
                            <a:solidFill>
                              <a:schemeClr val="bg2">
                                <a:lumMod val="25000"/>
                              </a:schemeClr>
                            </a:solidFill>
                            <a:latin typeface="Cambria Math" panose="02040503050406030204" pitchFamily="18" charset="0"/>
                          </a:rPr>
                        </m:ctrlPr>
                      </m:sSubPr>
                      <m:e>
                        <m:r>
                          <a:rPr lang="en-US" sz="2000" b="1" i="1" smtClean="0">
                            <a:solidFill>
                              <a:schemeClr val="bg2">
                                <a:lumMod val="25000"/>
                              </a:schemeClr>
                            </a:solidFill>
                            <a:latin typeface="Cambria Math" panose="02040503050406030204" pitchFamily="18" charset="0"/>
                          </a:rPr>
                          <m:t>𝒂</m:t>
                        </m:r>
                      </m:e>
                      <m:sub>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𝑥</m:t>
                            </m:r>
                          </m:e>
                          <m:sub>
                            <m:r>
                              <a:rPr lang="en-US" sz="2000" b="0" i="1" smtClean="0">
                                <a:solidFill>
                                  <a:schemeClr val="bg2">
                                    <a:lumMod val="25000"/>
                                  </a:schemeClr>
                                </a:solidFill>
                                <a:latin typeface="Cambria Math" panose="02040503050406030204" pitchFamily="18" charset="0"/>
                              </a:rPr>
                              <m:t>1</m:t>
                            </m:r>
                          </m:sub>
                        </m:sSub>
                        <m:r>
                          <a:rPr lang="en-US" sz="2000" b="0" i="1" smtClean="0">
                            <a:solidFill>
                              <a:schemeClr val="bg2">
                                <a:lumMod val="25000"/>
                              </a:schemeClr>
                            </a:solidFill>
                            <a:latin typeface="Cambria Math" panose="02040503050406030204" pitchFamily="18" charset="0"/>
                          </a:rPr>
                          <m:t>,</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𝑟</m:t>
                            </m:r>
                          </m:e>
                          <m:sub>
                            <m:r>
                              <a:rPr lang="en-US" sz="2000" b="0" i="1" smtClean="0">
                                <a:solidFill>
                                  <a:schemeClr val="bg2">
                                    <a:lumMod val="25000"/>
                                  </a:schemeClr>
                                </a:solidFill>
                                <a:latin typeface="Cambria Math" panose="02040503050406030204" pitchFamily="18" charset="0"/>
                              </a:rPr>
                              <m:t>1</m:t>
                            </m:r>
                          </m:sub>
                        </m:sSub>
                        <m:r>
                          <a:rPr lang="en-US" sz="2000" b="0" i="1" smtClean="0">
                            <a:solidFill>
                              <a:schemeClr val="bg2">
                                <a:lumMod val="25000"/>
                              </a:schemeClr>
                            </a:solidFill>
                            <a:latin typeface="Cambria Math" panose="02040503050406030204" pitchFamily="18" charset="0"/>
                          </a:rPr>
                          <m:t>,</m:t>
                        </m:r>
                      </m:sub>
                    </m:sSub>
                    <m:d>
                      <m:dPr>
                        <m:ctrlPr>
                          <a:rPr lang="en-US" sz="2000" b="0" i="1" smtClean="0">
                            <a:solidFill>
                              <a:schemeClr val="bg2">
                                <a:lumMod val="25000"/>
                              </a:schemeClr>
                            </a:solidFill>
                            <a:latin typeface="Cambria Math" panose="02040503050406030204" pitchFamily="18" charset="0"/>
                          </a:rPr>
                        </m:ctrlPr>
                      </m:dPr>
                      <m:e>
                        <m:r>
                          <a:rPr lang="en-US" sz="2000" b="0" i="1" smtClean="0">
                            <a:solidFill>
                              <a:schemeClr val="bg2">
                                <a:lumMod val="25000"/>
                              </a:schemeClr>
                            </a:solidFill>
                            <a:latin typeface="Cambria Math" panose="02040503050406030204" pitchFamily="18" charset="0"/>
                          </a:rPr>
                          <m:t>𝑏</m:t>
                        </m:r>
                        <m:r>
                          <a:rPr lang="en-US" sz="2000" b="0" i="1" smtClean="0">
                            <a:solidFill>
                              <a:schemeClr val="bg2">
                                <a:lumMod val="25000"/>
                              </a:schemeClr>
                            </a:solidFill>
                            <a:latin typeface="Cambria Math" panose="02040503050406030204" pitchFamily="18" charset="0"/>
                          </a:rPr>
                          <m:t>, </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𝑠</m:t>
                            </m:r>
                          </m:e>
                          <m:sub>
                            <m:r>
                              <a:rPr lang="en-US" sz="2000" b="0" i="1" smtClean="0">
                                <a:solidFill>
                                  <a:schemeClr val="bg2">
                                    <a:lumMod val="25000"/>
                                  </a:schemeClr>
                                </a:solidFill>
                                <a:latin typeface="Cambria Math" panose="02040503050406030204" pitchFamily="18" charset="0"/>
                              </a:rPr>
                              <m:t>𝑏</m:t>
                            </m:r>
                          </m:sub>
                        </m:sSub>
                      </m:e>
                    </m:d>
                    <m:r>
                      <a:rPr lang="en-US" sz="2000" b="0" i="1" smtClean="0">
                        <a:solidFill>
                          <a:schemeClr val="bg2">
                            <a:lumMod val="25000"/>
                          </a:schemeClr>
                        </a:solidFill>
                        <a:latin typeface="Cambria Math" panose="02040503050406030204" pitchFamily="18" charset="0"/>
                      </a:rPr>
                      <m:t>)</m:t>
                    </m:r>
                  </m:oMath>
                </a14:m>
                <a:r>
                  <a:rPr lang="en-US" sz="2000" dirty="0">
                    <a:solidFill>
                      <a:schemeClr val="bg2">
                        <a:lumMod val="25000"/>
                      </a:schemeClr>
                    </a:solidFill>
                  </a:rPr>
                  <a:t>, the sender outputs </a:t>
                </a:r>
                <a14:m>
                  <m:oMath xmlns:m="http://schemas.openxmlformats.org/officeDocument/2006/math">
                    <m:r>
                      <a:rPr lang="en-US" sz="2000" b="0" i="1" smtClean="0">
                        <a:solidFill>
                          <a:schemeClr val="bg2">
                            <a:lumMod val="25000"/>
                          </a:schemeClr>
                        </a:solidFill>
                        <a:latin typeface="Cambria Math" panose="02040503050406030204" pitchFamily="18" charset="0"/>
                      </a:rPr>
                      <m:t>(</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𝑥</m:t>
                        </m:r>
                      </m:e>
                      <m:sub>
                        <m:r>
                          <a:rPr lang="en-US" sz="2000" b="0" i="1" smtClean="0">
                            <a:solidFill>
                              <a:schemeClr val="bg2">
                                <a:lumMod val="25000"/>
                              </a:schemeClr>
                            </a:solidFill>
                            <a:latin typeface="Cambria Math" panose="02040503050406030204" pitchFamily="18" charset="0"/>
                          </a:rPr>
                          <m:t>1</m:t>
                        </m:r>
                      </m:sub>
                    </m:sSub>
                    <m:r>
                      <a:rPr lang="en-US" sz="2000" b="0" i="1" smtClean="0">
                        <a:solidFill>
                          <a:schemeClr val="bg2">
                            <a:lumMod val="25000"/>
                          </a:schemeClr>
                        </a:solidFill>
                        <a:latin typeface="Cambria Math" panose="02040503050406030204" pitchFamily="18" charset="0"/>
                      </a:rPr>
                      <m:t>,</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𝑟</m:t>
                        </m:r>
                      </m:e>
                      <m:sub>
                        <m:r>
                          <a:rPr lang="en-US" sz="2000" b="0" i="1" smtClean="0">
                            <a:solidFill>
                              <a:schemeClr val="bg2">
                                <a:lumMod val="25000"/>
                              </a:schemeClr>
                            </a:solidFill>
                            <a:latin typeface="Cambria Math" panose="02040503050406030204" pitchFamily="18" charset="0"/>
                          </a:rPr>
                          <m:t>1</m:t>
                        </m:r>
                      </m:sub>
                    </m:sSub>
                    <m:r>
                      <a:rPr lang="en-US" sz="2000" b="0" i="1" smtClean="0">
                        <a:solidFill>
                          <a:schemeClr val="bg2">
                            <a:lumMod val="25000"/>
                          </a:schemeClr>
                        </a:solidFill>
                        <a:latin typeface="Cambria Math" panose="02040503050406030204" pitchFamily="18" charset="0"/>
                      </a:rPr>
                      <m:t>)</m:t>
                    </m:r>
                  </m:oMath>
                </a14:m>
                <a:r>
                  <a:rPr lang="en-US" sz="2000" dirty="0">
                    <a:solidFill>
                      <a:schemeClr val="bg2">
                        <a:lumMod val="25000"/>
                      </a:schemeClr>
                    </a:solidFill>
                  </a:rPr>
                  <a:t> and the receiver outputs </a:t>
                </a:r>
                <a14:m>
                  <m:oMath xmlns:m="http://schemas.openxmlformats.org/officeDocument/2006/math">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𝑏</m:t>
                    </m:r>
                    <m:r>
                      <a:rPr lang="en-US" sz="2000" b="0" i="1" smtClean="0">
                        <a:solidFill>
                          <a:schemeClr val="bg2">
                            <a:lumMod val="25000"/>
                          </a:schemeClr>
                        </a:solidFill>
                        <a:latin typeface="Cambria Math" panose="02040503050406030204" pitchFamily="18" charset="0"/>
                      </a:rPr>
                      <m:t>, </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𝑠</m:t>
                        </m:r>
                      </m:e>
                      <m:sub>
                        <m:r>
                          <a:rPr lang="en-US" sz="2000" b="0" i="1" smtClean="0">
                            <a:solidFill>
                              <a:schemeClr val="bg2">
                                <a:lumMod val="25000"/>
                              </a:schemeClr>
                            </a:solidFill>
                            <a:latin typeface="Cambria Math" panose="02040503050406030204" pitchFamily="18" charset="0"/>
                          </a:rPr>
                          <m:t>𝑏</m:t>
                        </m:r>
                      </m:sub>
                    </m:sSub>
                    <m:r>
                      <a:rPr lang="en-US" sz="2000" b="0" i="1" smtClean="0">
                        <a:solidFill>
                          <a:schemeClr val="bg2">
                            <a:lumMod val="25000"/>
                          </a:schemeClr>
                        </a:solidFill>
                        <a:latin typeface="Cambria Math" panose="02040503050406030204" pitchFamily="18" charset="0"/>
                      </a:rPr>
                      <m:t>)</m:t>
                    </m:r>
                  </m:oMath>
                </a14:m>
                <a:r>
                  <a:rPr lang="en-US" sz="2000" dirty="0">
                    <a:solidFill>
                      <a:schemeClr val="bg2">
                        <a:lumMod val="25000"/>
                      </a:schemeClr>
                    </a:solidFill>
                  </a:rPr>
                  <a:t>.</a:t>
                </a:r>
              </a:p>
              <a:p>
                <a:endParaRPr lang="en-US" sz="2000" dirty="0">
                  <a:solidFill>
                    <a:schemeClr val="bg2">
                      <a:lumMod val="25000"/>
                    </a:schemeClr>
                  </a:solidFill>
                </a:endParaRPr>
              </a:p>
              <a:p>
                <a:r>
                  <a:rPr lang="en-US" sz="2400" b="1" dirty="0">
                    <a:solidFill>
                      <a:schemeClr val="bg2">
                        <a:lumMod val="25000"/>
                      </a:schemeClr>
                    </a:solidFill>
                  </a:rPr>
                  <a:t>Result</a:t>
                </a:r>
              </a:p>
              <a:p>
                <a:r>
                  <a:rPr lang="en-US" sz="2000" dirty="0">
                    <a:solidFill>
                      <a:schemeClr val="bg2">
                        <a:lumMod val="25000"/>
                      </a:schemeClr>
                    </a:solidFill>
                  </a:rPr>
                  <a:t>An OMSR protocol with asymptotic amortized communication cost of </a:t>
                </a:r>
                <a14:m>
                  <m:oMath xmlns:m="http://schemas.openxmlformats.org/officeDocument/2006/math">
                    <m:func>
                      <m:funcPr>
                        <m:ctrlPr>
                          <a:rPr lang="en-US" sz="2000" b="0" i="1" smtClean="0">
                            <a:solidFill>
                              <a:schemeClr val="bg2">
                                <a:lumMod val="25000"/>
                              </a:schemeClr>
                            </a:solidFill>
                            <a:latin typeface="Cambria Math" panose="02040503050406030204" pitchFamily="18" charset="0"/>
                          </a:rPr>
                        </m:ctrlPr>
                      </m:funcPr>
                      <m:fName>
                        <m:r>
                          <m:rPr>
                            <m:sty m:val="p"/>
                          </m:rPr>
                          <a:rPr lang="en-US" sz="2000" b="0" i="0" smtClean="0">
                            <a:solidFill>
                              <a:schemeClr val="bg2">
                                <a:lumMod val="25000"/>
                              </a:schemeClr>
                            </a:solidFill>
                            <a:latin typeface="Cambria Math" panose="02040503050406030204" pitchFamily="18" charset="0"/>
                          </a:rPr>
                          <m:t>log</m:t>
                        </m:r>
                      </m:fName>
                      <m:e>
                        <m:d>
                          <m:dPr>
                            <m:ctrlPr>
                              <a:rPr lang="en-US" sz="2000" b="0" i="1" smtClean="0">
                                <a:solidFill>
                                  <a:schemeClr val="bg2">
                                    <a:lumMod val="25000"/>
                                  </a:schemeClr>
                                </a:solidFill>
                                <a:latin typeface="Cambria Math" panose="02040503050406030204" pitchFamily="18" charset="0"/>
                              </a:rPr>
                            </m:ctrlPr>
                          </m:dPr>
                          <m:e>
                            <m:f>
                              <m:fPr>
                                <m:ctrlPr>
                                  <a:rPr lang="en-US" sz="2000" b="0" i="1" smtClean="0">
                                    <a:solidFill>
                                      <a:schemeClr val="bg2">
                                        <a:lumMod val="25000"/>
                                      </a:schemeClr>
                                    </a:solidFill>
                                    <a:latin typeface="Cambria Math" panose="02040503050406030204" pitchFamily="18" charset="0"/>
                                  </a:rPr>
                                </m:ctrlPr>
                              </m:fPr>
                              <m:num>
                                <m:r>
                                  <a:rPr lang="en-US" sz="2000" b="0" i="1" smtClean="0">
                                    <a:solidFill>
                                      <a:schemeClr val="bg2">
                                        <a:lumMod val="25000"/>
                                      </a:schemeClr>
                                    </a:solidFill>
                                    <a:latin typeface="Cambria Math" panose="02040503050406030204" pitchFamily="18" charset="0"/>
                                  </a:rPr>
                                  <m:t>3</m:t>
                                </m:r>
                              </m:num>
                              <m:den>
                                <m:r>
                                  <a:rPr lang="en-US" sz="2000" b="0" i="1" smtClean="0">
                                    <a:solidFill>
                                      <a:schemeClr val="bg2">
                                        <a:lumMod val="25000"/>
                                      </a:schemeClr>
                                    </a:solidFill>
                                    <a:latin typeface="Cambria Math" panose="02040503050406030204" pitchFamily="18" charset="0"/>
                                  </a:rPr>
                                  <m:t>2</m:t>
                                </m:r>
                              </m:den>
                            </m:f>
                          </m:e>
                        </m:d>
                      </m:e>
                    </m:func>
                  </m:oMath>
                </a14:m>
                <a:r>
                  <a:rPr lang="en-US" sz="2000" dirty="0">
                    <a:solidFill>
                      <a:schemeClr val="bg2">
                        <a:lumMod val="25000"/>
                      </a:schemeClr>
                    </a:solidFill>
                  </a:rPr>
                  <a:t>.</a:t>
                </a:r>
              </a:p>
            </p:txBody>
          </p:sp>
        </mc:Choice>
        <mc:Fallback xmlns="">
          <p:sp>
            <p:nvSpPr>
              <p:cNvPr id="4" name="TextBox 3">
                <a:extLst>
                  <a:ext uri="{FF2B5EF4-FFF2-40B4-BE49-F238E27FC236}">
                    <a16:creationId xmlns:a16="http://schemas.microsoft.com/office/drawing/2014/main" id="{8DD93D8C-B439-FBD0-CED6-9922E78E6895}"/>
                  </a:ext>
                </a:extLst>
              </p:cNvPr>
              <p:cNvSpPr txBox="1">
                <a:spLocks noRot="1" noChangeAspect="1" noMove="1" noResize="1" noEditPoints="1" noAdjustHandles="1" noChangeArrowheads="1" noChangeShapeType="1" noTextEdit="1"/>
              </p:cNvSpPr>
              <p:nvPr/>
            </p:nvSpPr>
            <p:spPr>
              <a:xfrm>
                <a:off x="838200" y="2170283"/>
                <a:ext cx="5257800" cy="2856936"/>
              </a:xfrm>
              <a:prstGeom prst="rect">
                <a:avLst/>
              </a:prstGeom>
              <a:blipFill>
                <a:blip r:embed="rId4"/>
                <a:stretch>
                  <a:fillRect l="-1856" t="-1706" b="-426"/>
                </a:stretch>
              </a:blipFill>
            </p:spPr>
            <p:txBody>
              <a:bodyPr/>
              <a:lstStyle/>
              <a:p>
                <a:r>
                  <a:rPr lang="en-US">
                    <a:noFill/>
                  </a:rPr>
                  <a:t> </a:t>
                </a:r>
              </a:p>
            </p:txBody>
          </p:sp>
        </mc:Fallback>
      </mc:AlternateContent>
    </p:spTree>
    <p:extLst>
      <p:ext uri="{BB962C8B-B14F-4D97-AF65-F5344CB8AC3E}">
        <p14:creationId xmlns:p14="http://schemas.microsoft.com/office/powerpoint/2010/main" val="204175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1196-EA3D-6939-D942-EE8472E15209}"/>
              </a:ext>
            </a:extLst>
          </p:cNvPr>
          <p:cNvSpPr>
            <a:spLocks noGrp="1"/>
          </p:cNvSpPr>
          <p:nvPr>
            <p:ph type="title"/>
          </p:nvPr>
        </p:nvSpPr>
        <p:spPr>
          <a:xfrm>
            <a:off x="838200" y="503237"/>
            <a:ext cx="10515600" cy="1325563"/>
          </a:xfrm>
        </p:spPr>
        <p:txBody>
          <a:bodyPr>
            <a:normAutofit/>
          </a:bodyPr>
          <a:lstStyle/>
          <a:p>
            <a:r>
              <a:rPr lang="fr-FR" sz="4800" b="1" dirty="0">
                <a:solidFill>
                  <a:schemeClr val="bg2">
                    <a:lumMod val="25000"/>
                  </a:schemeClr>
                </a:solidFill>
              </a:rPr>
              <a:t>OMSR </a:t>
            </a:r>
            <a:r>
              <a:rPr lang="en-US" sz="4800" b="1" dirty="0">
                <a:solidFill>
                  <a:schemeClr val="bg2">
                    <a:lumMod val="25000"/>
                  </a:schemeClr>
                </a:solidFill>
              </a:rPr>
              <a:t>Construction</a:t>
            </a:r>
            <a:br>
              <a:rPr lang="en-US" sz="4800" b="1" dirty="0">
                <a:solidFill>
                  <a:schemeClr val="bg2">
                    <a:lumMod val="25000"/>
                  </a:schemeClr>
                </a:solidFill>
              </a:rPr>
            </a:br>
            <a:r>
              <a:rPr lang="en-US" sz="3200" dirty="0">
                <a:solidFill>
                  <a:schemeClr val="bg2">
                    <a:lumMod val="25000"/>
                  </a:schemeClr>
                </a:solidFill>
              </a:rPr>
              <a:t>Optimizations</a:t>
            </a:r>
            <a:endParaRPr lang="en-US" sz="2400" dirty="0">
              <a:solidFill>
                <a:schemeClr val="bg2">
                  <a:lumMod val="25000"/>
                </a:schemeClr>
              </a:solidFill>
            </a:endParaRPr>
          </a:p>
        </p:txBody>
      </p:sp>
      <p:sp>
        <p:nvSpPr>
          <p:cNvPr id="3" name="Rectangle 2">
            <a:extLst>
              <a:ext uri="{FF2B5EF4-FFF2-40B4-BE49-F238E27FC236}">
                <a16:creationId xmlns:a16="http://schemas.microsoft.com/office/drawing/2014/main" id="{A49594F4-6483-F183-67C6-7C78B60A4C97}"/>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DD93D8C-B439-FBD0-CED6-9922E78E6895}"/>
                  </a:ext>
                </a:extLst>
              </p:cNvPr>
              <p:cNvSpPr txBox="1"/>
              <p:nvPr/>
            </p:nvSpPr>
            <p:spPr>
              <a:xfrm>
                <a:off x="838200" y="2133600"/>
                <a:ext cx="7924800" cy="4339650"/>
              </a:xfrm>
              <a:prstGeom prst="rect">
                <a:avLst/>
              </a:prstGeom>
              <a:noFill/>
            </p:spPr>
            <p:txBody>
              <a:bodyPr wrap="square" rtlCol="0">
                <a:spAutoFit/>
              </a:bodyPr>
              <a:lstStyle/>
              <a:p>
                <a:r>
                  <a:rPr lang="en-US" sz="2400" b="1" dirty="0">
                    <a:solidFill>
                      <a:schemeClr val="bg2">
                        <a:lumMod val="25000"/>
                      </a:schemeClr>
                    </a:solidFill>
                  </a:rPr>
                  <a:t>Amount of source correlation copies</a:t>
                </a:r>
              </a:p>
              <a:p>
                <a:r>
                  <a:rPr lang="en-US" sz="2000" dirty="0">
                    <a:solidFill>
                      <a:schemeClr val="bg2">
                        <a:lumMod val="25000"/>
                      </a:schemeClr>
                    </a:solidFill>
                  </a:rPr>
                  <a:t>Instead of using a lot of source OTs, it is possible to use only </a:t>
                </a:r>
                <a14:m>
                  <m:oMath xmlns:m="http://schemas.openxmlformats.org/officeDocument/2006/math">
                    <m:r>
                      <a:rPr lang="en-US" sz="2000" b="0" i="1" smtClean="0">
                        <a:solidFill>
                          <a:schemeClr val="bg2">
                            <a:lumMod val="25000"/>
                          </a:schemeClr>
                        </a:solidFill>
                        <a:latin typeface="Cambria Math" panose="02040503050406030204" pitchFamily="18" charset="0"/>
                      </a:rPr>
                      <m:t>𝑛</m:t>
                    </m:r>
                  </m:oMath>
                </a14:m>
                <a:r>
                  <a:rPr lang="en-US" sz="2000" dirty="0">
                    <a:solidFill>
                      <a:schemeClr val="bg2">
                        <a:lumMod val="25000"/>
                      </a:schemeClr>
                    </a:solidFill>
                  </a:rPr>
                  <a:t> long-string OTs and split them into a lot of blocks.</a:t>
                </a:r>
              </a:p>
              <a:p>
                <a:endParaRPr lang="en-US" sz="2400" b="1" dirty="0">
                  <a:solidFill>
                    <a:schemeClr val="bg2">
                      <a:lumMod val="25000"/>
                    </a:schemeClr>
                  </a:solidFill>
                </a:endParaRPr>
              </a:p>
              <a:p>
                <a:r>
                  <a:rPr lang="en-US" sz="2400" b="1" dirty="0">
                    <a:solidFill>
                      <a:schemeClr val="bg2">
                        <a:lumMod val="25000"/>
                      </a:schemeClr>
                    </a:solidFill>
                  </a:rPr>
                  <a:t>Improve probability of acceptance</a:t>
                </a:r>
              </a:p>
              <a:p>
                <a:r>
                  <a:rPr lang="en-US" sz="2000" dirty="0">
                    <a:solidFill>
                      <a:schemeClr val="bg2">
                        <a:lumMod val="25000"/>
                      </a:schemeClr>
                    </a:solidFill>
                  </a:rPr>
                  <a:t>We can reduce the number of blocks used without harming the communication.</a:t>
                </a:r>
              </a:p>
              <a:p>
                <a:endParaRPr lang="en-US" sz="2000" b="1" dirty="0">
                  <a:solidFill>
                    <a:schemeClr val="bg2">
                      <a:lumMod val="25000"/>
                    </a:schemeClr>
                  </a:solidFill>
                </a:endParaRPr>
              </a:p>
              <a:p>
                <a:r>
                  <a:rPr lang="en-US" sz="2400" b="1" dirty="0">
                    <a:solidFill>
                      <a:schemeClr val="bg2">
                        <a:lumMod val="25000"/>
                      </a:schemeClr>
                    </a:solidFill>
                  </a:rPr>
                  <a:t>Expected to worst-case guarantee</a:t>
                </a:r>
              </a:p>
              <a:p>
                <a:r>
                  <a:rPr lang="en-US" sz="2000" dirty="0">
                    <a:solidFill>
                      <a:schemeClr val="bg2">
                        <a:lumMod val="25000"/>
                      </a:schemeClr>
                    </a:solidFill>
                  </a:rPr>
                  <a:t>Using Chernoff bound, we can achieve a worst-case guarantee for both the number of blocks used and the communication albeit with a negligible probability to abort.</a:t>
                </a:r>
              </a:p>
              <a:p>
                <a:pPr marL="342900" indent="-342900">
                  <a:buFont typeface="Arial" panose="020B0604020202020204" pitchFamily="34" charset="0"/>
                  <a:buChar char="•"/>
                </a:pPr>
                <a:endParaRPr lang="en-US" sz="2000" b="1" dirty="0">
                  <a:solidFill>
                    <a:schemeClr val="bg2">
                      <a:lumMod val="25000"/>
                    </a:schemeClr>
                  </a:solidFill>
                </a:endParaRPr>
              </a:p>
            </p:txBody>
          </p:sp>
        </mc:Choice>
        <mc:Fallback xmlns="">
          <p:sp>
            <p:nvSpPr>
              <p:cNvPr id="4" name="TextBox 3">
                <a:extLst>
                  <a:ext uri="{FF2B5EF4-FFF2-40B4-BE49-F238E27FC236}">
                    <a16:creationId xmlns:a16="http://schemas.microsoft.com/office/drawing/2014/main" id="{8DD93D8C-B439-FBD0-CED6-9922E78E6895}"/>
                  </a:ext>
                </a:extLst>
              </p:cNvPr>
              <p:cNvSpPr txBox="1">
                <a:spLocks noRot="1" noChangeAspect="1" noMove="1" noResize="1" noEditPoints="1" noAdjustHandles="1" noChangeArrowheads="1" noChangeShapeType="1" noTextEdit="1"/>
              </p:cNvSpPr>
              <p:nvPr/>
            </p:nvSpPr>
            <p:spPr>
              <a:xfrm>
                <a:off x="838200" y="2133600"/>
                <a:ext cx="7924800" cy="4339650"/>
              </a:xfrm>
              <a:prstGeom prst="rect">
                <a:avLst/>
              </a:prstGeom>
              <a:blipFill>
                <a:blip r:embed="rId3"/>
                <a:stretch>
                  <a:fillRect l="-1231" t="-1124" r="-1000"/>
                </a:stretch>
              </a:blipFill>
            </p:spPr>
            <p:txBody>
              <a:bodyPr/>
              <a:lstStyle/>
              <a:p>
                <a:r>
                  <a:rPr lang="en-US">
                    <a:noFill/>
                  </a:rPr>
                  <a:t> </a:t>
                </a:r>
              </a:p>
            </p:txBody>
          </p:sp>
        </mc:Fallback>
      </mc:AlternateContent>
    </p:spTree>
    <p:extLst>
      <p:ext uri="{BB962C8B-B14F-4D97-AF65-F5344CB8AC3E}">
        <p14:creationId xmlns:p14="http://schemas.microsoft.com/office/powerpoint/2010/main" val="34500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1196-EA3D-6939-D942-EE8472E15209}"/>
              </a:ext>
            </a:extLst>
          </p:cNvPr>
          <p:cNvSpPr>
            <a:spLocks noGrp="1"/>
          </p:cNvSpPr>
          <p:nvPr>
            <p:ph type="title"/>
          </p:nvPr>
        </p:nvSpPr>
        <p:spPr>
          <a:xfrm>
            <a:off x="838200" y="503237"/>
            <a:ext cx="10515600" cy="1325563"/>
          </a:xfrm>
        </p:spPr>
        <p:txBody>
          <a:bodyPr>
            <a:normAutofit/>
          </a:bodyPr>
          <a:lstStyle/>
          <a:p>
            <a:r>
              <a:rPr lang="fr-FR" sz="4800" b="1" dirty="0">
                <a:solidFill>
                  <a:schemeClr val="bg2">
                    <a:lumMod val="25000"/>
                  </a:schemeClr>
                </a:solidFill>
              </a:rPr>
              <a:t>OMSR </a:t>
            </a:r>
            <a:r>
              <a:rPr lang="en-US" sz="4800" b="1" dirty="0">
                <a:solidFill>
                  <a:schemeClr val="bg2">
                    <a:lumMod val="25000"/>
                  </a:schemeClr>
                </a:solidFill>
              </a:rPr>
              <a:t>Construction</a:t>
            </a:r>
            <a:br>
              <a:rPr lang="en-US" sz="4800" b="1" dirty="0">
                <a:solidFill>
                  <a:schemeClr val="bg2">
                    <a:lumMod val="25000"/>
                  </a:schemeClr>
                </a:solidFill>
              </a:rPr>
            </a:br>
            <a:r>
              <a:rPr lang="en-US" sz="3200" dirty="0">
                <a:solidFill>
                  <a:schemeClr val="bg2">
                    <a:lumMod val="25000"/>
                  </a:schemeClr>
                </a:solidFill>
              </a:rPr>
              <a:t>Trade-off</a:t>
            </a:r>
            <a:endParaRPr lang="en-US" sz="2400" dirty="0">
              <a:solidFill>
                <a:schemeClr val="bg2">
                  <a:lumMod val="25000"/>
                </a:schemeClr>
              </a:solidFill>
            </a:endParaRPr>
          </a:p>
        </p:txBody>
      </p:sp>
      <p:sp>
        <p:nvSpPr>
          <p:cNvPr id="3" name="Rectangle 2">
            <a:extLst>
              <a:ext uri="{FF2B5EF4-FFF2-40B4-BE49-F238E27FC236}">
                <a16:creationId xmlns:a16="http://schemas.microsoft.com/office/drawing/2014/main" id="{A49594F4-6483-F183-67C6-7C78B60A4C97}"/>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graphicFrame>
            <p:nvGraphicFramePr>
              <p:cNvPr id="9" name="Table 9">
                <a:extLst>
                  <a:ext uri="{FF2B5EF4-FFF2-40B4-BE49-F238E27FC236}">
                    <a16:creationId xmlns:a16="http://schemas.microsoft.com/office/drawing/2014/main" id="{F3FDA5B4-1389-BCDA-ACF5-33A42B0B1919}"/>
                  </a:ext>
                </a:extLst>
              </p:cNvPr>
              <p:cNvGraphicFramePr>
                <a:graphicFrameLocks noGrp="1"/>
              </p:cNvGraphicFramePr>
              <p:nvPr>
                <p:extLst>
                  <p:ext uri="{D42A27DB-BD31-4B8C-83A1-F6EECF244321}">
                    <p14:modId xmlns:p14="http://schemas.microsoft.com/office/powerpoint/2010/main" val="2895408846"/>
                  </p:ext>
                </p:extLst>
              </p:nvPr>
            </p:nvGraphicFramePr>
            <p:xfrm>
              <a:off x="2247900" y="2286000"/>
              <a:ext cx="7709218" cy="221996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1918186234"/>
                        </a:ext>
                      </a:extLst>
                    </a:gridCol>
                    <a:gridCol w="1409700">
                      <a:extLst>
                        <a:ext uri="{9D8B030D-6E8A-4147-A177-3AD203B41FA5}">
                          <a16:colId xmlns:a16="http://schemas.microsoft.com/office/drawing/2014/main" val="1993902269"/>
                        </a:ext>
                      </a:extLst>
                    </a:gridCol>
                    <a:gridCol w="742950">
                      <a:extLst>
                        <a:ext uri="{9D8B030D-6E8A-4147-A177-3AD203B41FA5}">
                          <a16:colId xmlns:a16="http://schemas.microsoft.com/office/drawing/2014/main" val="1291077746"/>
                        </a:ext>
                      </a:extLst>
                    </a:gridCol>
                    <a:gridCol w="742950">
                      <a:extLst>
                        <a:ext uri="{9D8B030D-6E8A-4147-A177-3AD203B41FA5}">
                          <a16:colId xmlns:a16="http://schemas.microsoft.com/office/drawing/2014/main" val="2148363963"/>
                        </a:ext>
                      </a:extLst>
                    </a:gridCol>
                    <a:gridCol w="742950">
                      <a:extLst>
                        <a:ext uri="{9D8B030D-6E8A-4147-A177-3AD203B41FA5}">
                          <a16:colId xmlns:a16="http://schemas.microsoft.com/office/drawing/2014/main" val="1080067073"/>
                        </a:ext>
                      </a:extLst>
                    </a:gridCol>
                    <a:gridCol w="755968">
                      <a:extLst>
                        <a:ext uri="{9D8B030D-6E8A-4147-A177-3AD203B41FA5}">
                          <a16:colId xmlns:a16="http://schemas.microsoft.com/office/drawing/2014/main" val="3141540376"/>
                        </a:ext>
                      </a:extLst>
                    </a:gridCol>
                    <a:gridCol w="742950">
                      <a:extLst>
                        <a:ext uri="{9D8B030D-6E8A-4147-A177-3AD203B41FA5}">
                          <a16:colId xmlns:a16="http://schemas.microsoft.com/office/drawing/2014/main" val="2667775437"/>
                        </a:ext>
                      </a:extLst>
                    </a:gridCol>
                    <a:gridCol w="742950">
                      <a:extLst>
                        <a:ext uri="{9D8B030D-6E8A-4147-A177-3AD203B41FA5}">
                          <a16:colId xmlns:a16="http://schemas.microsoft.com/office/drawing/2014/main" val="1078014708"/>
                        </a:ext>
                      </a:extLst>
                    </a:gridCol>
                  </a:tblGrid>
                  <a:tr h="142240">
                    <a:tc rowSpan="2">
                      <a:txBody>
                        <a:bodyPr/>
                        <a:lstStyle/>
                        <a:p>
                          <a:pPr algn="ctr"/>
                          <a:endParaRPr lang="en-US" sz="1200" b="1" dirty="0">
                            <a:solidFill>
                              <a:schemeClr val="bg1"/>
                            </a:solidFill>
                          </a:endParaRPr>
                        </a:p>
                        <a:p>
                          <a:pPr algn="ctr"/>
                          <a:r>
                            <a:rPr lang="en-US" b="1" dirty="0">
                              <a:solidFill>
                                <a:schemeClr val="bg1"/>
                              </a:solidFill>
                            </a:rPr>
                            <a:t>Correlation</a:t>
                          </a:r>
                          <a:endParaRPr lang="en-US" b="1"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rowSpan="2">
                      <a:txBody>
                        <a:bodyPr/>
                        <a:lstStyle/>
                        <a:p>
                          <a:pPr algn="ctr"/>
                          <a:endParaRPr lang="en-US" sz="1100" b="1" dirty="0">
                            <a:solidFill>
                              <a:schemeClr val="bg1"/>
                            </a:solidFill>
                          </a:endParaRPr>
                        </a:p>
                        <a:p>
                          <a:pPr algn="ctr"/>
                          <a:r>
                            <a:rPr lang="en-US" b="1" dirty="0">
                              <a:solidFill>
                                <a:schemeClr val="bg1"/>
                              </a:solidFill>
                            </a:rPr>
                            <a:t>Efficiency</a:t>
                          </a:r>
                          <a:endParaRPr lang="en-US" b="1"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gridSpan="6">
                      <a:txBody>
                        <a:bodyPr/>
                        <a:lstStyle/>
                        <a:p>
                          <a:pPr algn="ctr"/>
                          <a14:m>
                            <m:oMath xmlns:m="http://schemas.openxmlformats.org/officeDocument/2006/math">
                              <m:r>
                                <a:rPr lang="en-US" b="1" i="1" smtClean="0">
                                  <a:solidFill>
                                    <a:schemeClr val="bg1"/>
                                  </a:solidFill>
                                  <a:latin typeface="Cambria Math" panose="02040503050406030204" pitchFamily="18" charset="0"/>
                                </a:rPr>
                                <m:t>𝒌</m:t>
                              </m:r>
                            </m:oMath>
                          </a14:m>
                          <a:r>
                            <a:rPr lang="en-US" b="1" dirty="0">
                              <a:solidFill>
                                <a:schemeClr val="bg1"/>
                              </a:solidFill>
                            </a:rPr>
                            <a:t>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69619688"/>
                      </a:ext>
                    </a:extLst>
                  </a:tr>
                  <a:tr h="370840">
                    <a:tc vMerge="1">
                      <a:txBody>
                        <a:bodyPr/>
                        <a:lstStyle/>
                        <a:p>
                          <a:r>
                            <a:rPr lang="en-US" dirty="0"/>
                            <a:t>Correlation</a:t>
                          </a:r>
                        </a:p>
                      </a:txBody>
                      <a:tcPr/>
                    </a:tc>
                    <a:tc vMerge="1">
                      <a:txBody>
                        <a:bodyPr/>
                        <a:lstStyle/>
                        <a:p>
                          <a:r>
                            <a:rPr lang="en-US" dirty="0"/>
                            <a:t>Efficiency</a:t>
                          </a:r>
                        </a:p>
                      </a:txBody>
                      <a:tcPr/>
                    </a:tc>
                    <a:tc>
                      <a:txBody>
                        <a:bodyPr/>
                        <a:lstStyle/>
                        <a:p>
                          <a:pPr algn="ctr"/>
                          <a:r>
                            <a:rPr lang="en-US" dirty="0">
                              <a:solidFill>
                                <a:schemeClr val="bg2">
                                  <a:lumMod val="25000"/>
                                </a:schemeClr>
                              </a:solidFill>
                            </a:rPr>
                            <a:t>1</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2</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5</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10</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15</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b="0" smtClean="0">
                                    <a:solidFill>
                                      <a:schemeClr val="bg2">
                                        <a:lumMod val="25000"/>
                                      </a:schemeClr>
                                    </a:solidFill>
                                    <a:latin typeface="Cambria Math" panose="02040503050406030204" pitchFamily="18" charset="0"/>
                                  </a:rPr>
                                  <m:t>∞</m:t>
                                </m:r>
                              </m:oMath>
                            </m:oMathPara>
                          </a14:m>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7469074"/>
                      </a:ext>
                    </a:extLst>
                  </a:tr>
                  <a:tr h="370840">
                    <a:tc rowSpan="2">
                      <a:txBody>
                        <a:bodyPr/>
                        <a:lstStyle/>
                        <a:p>
                          <a:pPr algn="ctr"/>
                          <a:endParaRPr lang="en-US" sz="1100" b="1" dirty="0">
                            <a:solidFill>
                              <a:schemeClr val="bg2">
                                <a:lumMod val="25000"/>
                              </a:schemeClr>
                            </a:solidFill>
                          </a:endParaRPr>
                        </a:p>
                        <a:p>
                          <a:pPr algn="ctr"/>
                          <a:r>
                            <a:rPr lang="en-US" b="1" dirty="0">
                              <a:solidFill>
                                <a:schemeClr val="bg2">
                                  <a:lumMod val="25000"/>
                                </a:schemeClr>
                              </a:solidFill>
                            </a:rPr>
                            <a:t>(2, 3)-correlation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solidFill>
                                <a:schemeClr val="bg2">
                                  <a:lumMod val="25000"/>
                                </a:schemeClr>
                              </a:solidFill>
                            </a:rPr>
                            <a:t>comm. (bits)</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1.377</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1.114</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0.853</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0.727</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0.681</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0.585</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4193831"/>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US" dirty="0">
                              <a:solidFill>
                                <a:schemeClr val="bg2">
                                  <a:lumMod val="25000"/>
                                </a:schemeClr>
                              </a:solidFill>
                            </a:rPr>
                            <a:t>computation</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1.5</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2.25</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7.59</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57.66</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437.8</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smtClean="0">
                                    <a:solidFill>
                                      <a:schemeClr val="bg2">
                                        <a:lumMod val="25000"/>
                                      </a:schemeClr>
                                    </a:solidFill>
                                    <a:latin typeface="Cambria Math" panose="02040503050406030204" pitchFamily="18" charset="0"/>
                                  </a:rPr>
                                  <m:t>∞</m:t>
                                </m:r>
                              </m:oMath>
                            </m:oMathPara>
                          </a14:m>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0008693"/>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rPr>
                            <a:t>(</a:t>
                          </a:r>
                          <a:r>
                            <a:rPr lang="en-US" b="1" dirty="0">
                              <a:solidFill>
                                <a:schemeClr val="bg2">
                                  <a:lumMod val="25000"/>
                                </a:schemeClr>
                              </a:solidFill>
                            </a:rPr>
                            <a:t>3, 2</a:t>
                          </a:r>
                          <a:r>
                            <a:rPr lang="en-US" dirty="0">
                              <a:solidFill>
                                <a:schemeClr val="bg2">
                                  <a:lumMod val="25000"/>
                                </a:schemeClr>
                              </a:solidFill>
                            </a:rPr>
                            <a:t>)-</a:t>
                          </a:r>
                          <a:r>
                            <a:rPr lang="en-US" b="1" dirty="0">
                              <a:solidFill>
                                <a:schemeClr val="bg2">
                                  <a:lumMod val="25000"/>
                                </a:schemeClr>
                              </a:solidFill>
                            </a:rPr>
                            <a:t>correlation (optimized)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solidFill>
                                <a:schemeClr val="bg2">
                                  <a:lumMod val="25000"/>
                                </a:schemeClr>
                              </a:solidFill>
                            </a:rPr>
                            <a:t>comm. (bits)</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3.08</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2.87</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2.66</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2.55</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2.51</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2.415</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565083"/>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US" dirty="0">
                              <a:solidFill>
                                <a:schemeClr val="bg2">
                                  <a:lumMod val="25000"/>
                                </a:schemeClr>
                              </a:solidFill>
                            </a:rPr>
                            <a:t>computation</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1.33</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1.77</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4.21</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17.75</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74.83</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smtClean="0">
                                    <a:solidFill>
                                      <a:schemeClr val="bg2">
                                        <a:lumMod val="25000"/>
                                      </a:schemeClr>
                                    </a:solidFill>
                                    <a:latin typeface="Cambria Math" panose="02040503050406030204" pitchFamily="18" charset="0"/>
                                  </a:rPr>
                                  <m:t>∞</m:t>
                                </m:r>
                              </m:oMath>
                            </m:oMathPara>
                          </a14:m>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3894967"/>
                      </a:ext>
                    </a:extLst>
                  </a:tr>
                </a:tbl>
              </a:graphicData>
            </a:graphic>
          </p:graphicFrame>
        </mc:Choice>
        <mc:Fallback xmlns="">
          <p:graphicFrame>
            <p:nvGraphicFramePr>
              <p:cNvPr id="9" name="Table 9">
                <a:extLst>
                  <a:ext uri="{FF2B5EF4-FFF2-40B4-BE49-F238E27FC236}">
                    <a16:creationId xmlns:a16="http://schemas.microsoft.com/office/drawing/2014/main" id="{F3FDA5B4-1389-BCDA-ACF5-33A42B0B1919}"/>
                  </a:ext>
                </a:extLst>
              </p:cNvPr>
              <p:cNvGraphicFramePr>
                <a:graphicFrameLocks noGrp="1"/>
              </p:cNvGraphicFramePr>
              <p:nvPr>
                <p:extLst>
                  <p:ext uri="{D42A27DB-BD31-4B8C-83A1-F6EECF244321}">
                    <p14:modId xmlns:p14="http://schemas.microsoft.com/office/powerpoint/2010/main" val="2895408846"/>
                  </p:ext>
                </p:extLst>
              </p:nvPr>
            </p:nvGraphicFramePr>
            <p:xfrm>
              <a:off x="2247900" y="2286000"/>
              <a:ext cx="7709218" cy="221996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1918186234"/>
                        </a:ext>
                      </a:extLst>
                    </a:gridCol>
                    <a:gridCol w="1409700">
                      <a:extLst>
                        <a:ext uri="{9D8B030D-6E8A-4147-A177-3AD203B41FA5}">
                          <a16:colId xmlns:a16="http://schemas.microsoft.com/office/drawing/2014/main" val="1993902269"/>
                        </a:ext>
                      </a:extLst>
                    </a:gridCol>
                    <a:gridCol w="742950">
                      <a:extLst>
                        <a:ext uri="{9D8B030D-6E8A-4147-A177-3AD203B41FA5}">
                          <a16:colId xmlns:a16="http://schemas.microsoft.com/office/drawing/2014/main" val="1291077746"/>
                        </a:ext>
                      </a:extLst>
                    </a:gridCol>
                    <a:gridCol w="742950">
                      <a:extLst>
                        <a:ext uri="{9D8B030D-6E8A-4147-A177-3AD203B41FA5}">
                          <a16:colId xmlns:a16="http://schemas.microsoft.com/office/drawing/2014/main" val="2148363963"/>
                        </a:ext>
                      </a:extLst>
                    </a:gridCol>
                    <a:gridCol w="742950">
                      <a:extLst>
                        <a:ext uri="{9D8B030D-6E8A-4147-A177-3AD203B41FA5}">
                          <a16:colId xmlns:a16="http://schemas.microsoft.com/office/drawing/2014/main" val="1080067073"/>
                        </a:ext>
                      </a:extLst>
                    </a:gridCol>
                    <a:gridCol w="755968">
                      <a:extLst>
                        <a:ext uri="{9D8B030D-6E8A-4147-A177-3AD203B41FA5}">
                          <a16:colId xmlns:a16="http://schemas.microsoft.com/office/drawing/2014/main" val="3141540376"/>
                        </a:ext>
                      </a:extLst>
                    </a:gridCol>
                    <a:gridCol w="742950">
                      <a:extLst>
                        <a:ext uri="{9D8B030D-6E8A-4147-A177-3AD203B41FA5}">
                          <a16:colId xmlns:a16="http://schemas.microsoft.com/office/drawing/2014/main" val="2667775437"/>
                        </a:ext>
                      </a:extLst>
                    </a:gridCol>
                    <a:gridCol w="742950">
                      <a:extLst>
                        <a:ext uri="{9D8B030D-6E8A-4147-A177-3AD203B41FA5}">
                          <a16:colId xmlns:a16="http://schemas.microsoft.com/office/drawing/2014/main" val="1078014708"/>
                        </a:ext>
                      </a:extLst>
                    </a:gridCol>
                  </a:tblGrid>
                  <a:tr h="365760">
                    <a:tc rowSpan="2">
                      <a:txBody>
                        <a:bodyPr/>
                        <a:lstStyle/>
                        <a:p>
                          <a:pPr algn="ctr"/>
                          <a:endParaRPr lang="en-US" sz="1200" b="1" dirty="0">
                            <a:solidFill>
                              <a:schemeClr val="bg1"/>
                            </a:solidFill>
                          </a:endParaRPr>
                        </a:p>
                        <a:p>
                          <a:pPr algn="ctr"/>
                          <a:r>
                            <a:rPr lang="en-US" b="1" dirty="0">
                              <a:solidFill>
                                <a:schemeClr val="bg1"/>
                              </a:solidFill>
                            </a:rPr>
                            <a:t>Correlation</a:t>
                          </a:r>
                          <a:endParaRPr lang="en-US" b="1"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rowSpan="2">
                      <a:txBody>
                        <a:bodyPr/>
                        <a:lstStyle/>
                        <a:p>
                          <a:pPr algn="ctr"/>
                          <a:endParaRPr lang="en-US" sz="1100" b="1" dirty="0">
                            <a:solidFill>
                              <a:schemeClr val="bg1"/>
                            </a:solidFill>
                          </a:endParaRPr>
                        </a:p>
                        <a:p>
                          <a:pPr algn="ctr"/>
                          <a:r>
                            <a:rPr lang="en-US" b="1" dirty="0">
                              <a:solidFill>
                                <a:schemeClr val="bg1"/>
                              </a:solidFill>
                            </a:rPr>
                            <a:t>Efficiency</a:t>
                          </a:r>
                          <a:endParaRPr lang="en-US" b="1"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gridSpan="6">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72616" t="-8333" r="-272" b="-531667"/>
                          </a:stretch>
                        </a:blip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69619688"/>
                      </a:ext>
                    </a:extLst>
                  </a:tr>
                  <a:tr h="370840">
                    <a:tc vMerge="1">
                      <a:txBody>
                        <a:bodyPr/>
                        <a:lstStyle/>
                        <a:p>
                          <a:r>
                            <a:rPr lang="en-US" dirty="0"/>
                            <a:t>Correlation</a:t>
                          </a:r>
                        </a:p>
                      </a:txBody>
                      <a:tcPr/>
                    </a:tc>
                    <a:tc vMerge="1">
                      <a:txBody>
                        <a:bodyPr/>
                        <a:lstStyle/>
                        <a:p>
                          <a:r>
                            <a:rPr lang="en-US" dirty="0"/>
                            <a:t>Efficiency</a:t>
                          </a:r>
                        </a:p>
                      </a:txBody>
                      <a:tcPr/>
                    </a:tc>
                    <a:tc>
                      <a:txBody>
                        <a:bodyPr/>
                        <a:lstStyle/>
                        <a:p>
                          <a:pPr algn="ctr"/>
                          <a:r>
                            <a:rPr lang="en-US" dirty="0">
                              <a:solidFill>
                                <a:schemeClr val="bg2">
                                  <a:lumMod val="25000"/>
                                </a:schemeClr>
                              </a:solidFill>
                            </a:rPr>
                            <a:t>1</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2</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5</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10</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15</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938525" t="-106557" r="-1639" b="-422951"/>
                          </a:stretch>
                        </a:blipFill>
                      </a:tcPr>
                    </a:tc>
                    <a:extLst>
                      <a:ext uri="{0D108BD9-81ED-4DB2-BD59-A6C34878D82A}">
                        <a16:rowId xmlns:a16="http://schemas.microsoft.com/office/drawing/2014/main" val="2977469074"/>
                      </a:ext>
                    </a:extLst>
                  </a:tr>
                  <a:tr h="370840">
                    <a:tc rowSpan="2">
                      <a:txBody>
                        <a:bodyPr/>
                        <a:lstStyle/>
                        <a:p>
                          <a:pPr algn="ctr"/>
                          <a:endParaRPr lang="en-US" sz="1100" b="1" dirty="0">
                            <a:solidFill>
                              <a:schemeClr val="bg2">
                                <a:lumMod val="25000"/>
                              </a:schemeClr>
                            </a:solidFill>
                          </a:endParaRPr>
                        </a:p>
                        <a:p>
                          <a:pPr algn="ctr"/>
                          <a:r>
                            <a:rPr lang="en-US" b="1" dirty="0">
                              <a:solidFill>
                                <a:schemeClr val="bg2">
                                  <a:lumMod val="25000"/>
                                </a:schemeClr>
                              </a:solidFill>
                            </a:rPr>
                            <a:t>(2, 3)-correlation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solidFill>
                                <a:schemeClr val="bg2">
                                  <a:lumMod val="25000"/>
                                </a:schemeClr>
                              </a:solidFill>
                            </a:rPr>
                            <a:t>comm. (bits)</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1.377</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1.114</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0.853</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0.727</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0.681</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0.585</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4193831"/>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US" dirty="0">
                              <a:solidFill>
                                <a:schemeClr val="bg2">
                                  <a:lumMod val="25000"/>
                                </a:schemeClr>
                              </a:solidFill>
                            </a:rPr>
                            <a:t>computation</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1.5</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2.25</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7.59</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57.66</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437.8</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938525" t="-306557" r="-1639" b="-222951"/>
                          </a:stretch>
                        </a:blipFill>
                      </a:tcPr>
                    </a:tc>
                    <a:extLst>
                      <a:ext uri="{0D108BD9-81ED-4DB2-BD59-A6C34878D82A}">
                        <a16:rowId xmlns:a16="http://schemas.microsoft.com/office/drawing/2014/main" val="490008693"/>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rPr>
                            <a:t>(</a:t>
                          </a:r>
                          <a:r>
                            <a:rPr lang="en-US" b="1" dirty="0">
                              <a:solidFill>
                                <a:schemeClr val="bg2">
                                  <a:lumMod val="25000"/>
                                </a:schemeClr>
                              </a:solidFill>
                            </a:rPr>
                            <a:t>3, 2</a:t>
                          </a:r>
                          <a:r>
                            <a:rPr lang="en-US" dirty="0">
                              <a:solidFill>
                                <a:schemeClr val="bg2">
                                  <a:lumMod val="25000"/>
                                </a:schemeClr>
                              </a:solidFill>
                            </a:rPr>
                            <a:t>)-</a:t>
                          </a:r>
                          <a:r>
                            <a:rPr lang="en-US" b="1" dirty="0">
                              <a:solidFill>
                                <a:schemeClr val="bg2">
                                  <a:lumMod val="25000"/>
                                </a:schemeClr>
                              </a:solidFill>
                            </a:rPr>
                            <a:t>correlation (optimized)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solidFill>
                                <a:schemeClr val="bg2">
                                  <a:lumMod val="25000"/>
                                </a:schemeClr>
                              </a:solidFill>
                            </a:rPr>
                            <a:t>comm. (bits)</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3.08</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2.87</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2.66</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2.55</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2.51</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2.415</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565083"/>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US" dirty="0">
                              <a:solidFill>
                                <a:schemeClr val="bg2">
                                  <a:lumMod val="25000"/>
                                </a:schemeClr>
                              </a:solidFill>
                            </a:rPr>
                            <a:t>computation</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1.33</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1.77</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4.21</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17.75</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2">
                                  <a:lumMod val="25000"/>
                                </a:schemeClr>
                              </a:solidFill>
                            </a:rPr>
                            <a:t>74.83</a:t>
                          </a:r>
                          <a:endParaRPr lang="en-US"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938525" t="-506557" r="-1639" b="-22951"/>
                          </a:stretch>
                        </a:blipFill>
                      </a:tcPr>
                    </a:tc>
                    <a:extLst>
                      <a:ext uri="{0D108BD9-81ED-4DB2-BD59-A6C34878D82A}">
                        <a16:rowId xmlns:a16="http://schemas.microsoft.com/office/drawing/2014/main" val="723894967"/>
                      </a:ext>
                    </a:extLst>
                  </a:tr>
                </a:tbl>
              </a:graphicData>
            </a:graphic>
          </p:graphicFrame>
        </mc:Fallback>
      </mc:AlternateContent>
    </p:spTree>
    <p:extLst>
      <p:ext uri="{BB962C8B-B14F-4D97-AF65-F5344CB8AC3E}">
        <p14:creationId xmlns:p14="http://schemas.microsoft.com/office/powerpoint/2010/main" val="203678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1196-EA3D-6939-D942-EE8472E15209}"/>
              </a:ext>
            </a:extLst>
          </p:cNvPr>
          <p:cNvSpPr>
            <a:spLocks noGrp="1"/>
          </p:cNvSpPr>
          <p:nvPr>
            <p:ph type="title"/>
          </p:nvPr>
        </p:nvSpPr>
        <p:spPr>
          <a:xfrm>
            <a:off x="838200" y="503237"/>
            <a:ext cx="10515600" cy="1325563"/>
          </a:xfrm>
        </p:spPr>
        <p:txBody>
          <a:bodyPr>
            <a:normAutofit/>
          </a:bodyPr>
          <a:lstStyle/>
          <a:p>
            <a:r>
              <a:rPr lang="fr-FR" sz="4800" b="1" dirty="0">
                <a:solidFill>
                  <a:schemeClr val="bg2">
                    <a:lumMod val="25000"/>
                  </a:schemeClr>
                </a:solidFill>
              </a:rPr>
              <a:t>OMSR </a:t>
            </a:r>
            <a:r>
              <a:rPr lang="en-US" sz="4800" b="1" dirty="0">
                <a:solidFill>
                  <a:schemeClr val="bg2">
                    <a:lumMod val="25000"/>
                  </a:schemeClr>
                </a:solidFill>
              </a:rPr>
              <a:t>Construction</a:t>
            </a:r>
            <a:br>
              <a:rPr lang="en-US" sz="4800" b="1" dirty="0">
                <a:solidFill>
                  <a:schemeClr val="bg2">
                    <a:lumMod val="25000"/>
                  </a:schemeClr>
                </a:solidFill>
              </a:rPr>
            </a:br>
            <a:r>
              <a:rPr lang="en-US" sz="3200" dirty="0">
                <a:solidFill>
                  <a:schemeClr val="bg2">
                    <a:lumMod val="25000"/>
                  </a:schemeClr>
                </a:solidFill>
              </a:rPr>
              <a:t>Concrete Improvement for Existing Applications</a:t>
            </a:r>
            <a:endParaRPr lang="en-US" sz="2400" dirty="0">
              <a:solidFill>
                <a:schemeClr val="bg2">
                  <a:lumMod val="25000"/>
                </a:schemeClr>
              </a:solidFill>
            </a:endParaRPr>
          </a:p>
        </p:txBody>
      </p:sp>
      <p:sp>
        <p:nvSpPr>
          <p:cNvPr id="3" name="Rectangle 2">
            <a:extLst>
              <a:ext uri="{FF2B5EF4-FFF2-40B4-BE49-F238E27FC236}">
                <a16:creationId xmlns:a16="http://schemas.microsoft.com/office/drawing/2014/main" id="{A49594F4-6483-F183-67C6-7C78B60A4C97}"/>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graphicFrame>
            <p:nvGraphicFramePr>
              <p:cNvPr id="9" name="Table 9">
                <a:extLst>
                  <a:ext uri="{FF2B5EF4-FFF2-40B4-BE49-F238E27FC236}">
                    <a16:creationId xmlns:a16="http://schemas.microsoft.com/office/drawing/2014/main" id="{F3FDA5B4-1389-BCDA-ACF5-33A42B0B1919}"/>
                  </a:ext>
                </a:extLst>
              </p:cNvPr>
              <p:cNvGraphicFramePr>
                <a:graphicFrameLocks noGrp="1"/>
              </p:cNvGraphicFramePr>
              <p:nvPr>
                <p:extLst>
                  <p:ext uri="{D42A27DB-BD31-4B8C-83A1-F6EECF244321}">
                    <p14:modId xmlns:p14="http://schemas.microsoft.com/office/powerpoint/2010/main" val="2974562003"/>
                  </p:ext>
                </p:extLst>
              </p:nvPr>
            </p:nvGraphicFramePr>
            <p:xfrm>
              <a:off x="990600" y="2286000"/>
              <a:ext cx="6606359" cy="2489200"/>
            </p:xfrm>
            <a:graphic>
              <a:graphicData uri="http://schemas.openxmlformats.org/drawingml/2006/table">
                <a:tbl>
                  <a:tblPr firstRow="1" bandRow="1">
                    <a:tableStyleId>{2D5ABB26-0587-4C30-8999-92F81FD0307C}</a:tableStyleId>
                  </a:tblPr>
                  <a:tblGrid>
                    <a:gridCol w="1667800">
                      <a:extLst>
                        <a:ext uri="{9D8B030D-6E8A-4147-A177-3AD203B41FA5}">
                          <a16:colId xmlns:a16="http://schemas.microsoft.com/office/drawing/2014/main" val="1918186234"/>
                        </a:ext>
                      </a:extLst>
                    </a:gridCol>
                    <a:gridCol w="1509559">
                      <a:extLst>
                        <a:ext uri="{9D8B030D-6E8A-4147-A177-3AD203B41FA5}">
                          <a16:colId xmlns:a16="http://schemas.microsoft.com/office/drawing/2014/main" val="1993902269"/>
                        </a:ext>
                      </a:extLst>
                    </a:gridCol>
                    <a:gridCol w="1143000">
                      <a:extLst>
                        <a:ext uri="{9D8B030D-6E8A-4147-A177-3AD203B41FA5}">
                          <a16:colId xmlns:a16="http://schemas.microsoft.com/office/drawing/2014/main" val="1291077746"/>
                        </a:ext>
                      </a:extLst>
                    </a:gridCol>
                    <a:gridCol w="685800">
                      <a:extLst>
                        <a:ext uri="{9D8B030D-6E8A-4147-A177-3AD203B41FA5}">
                          <a16:colId xmlns:a16="http://schemas.microsoft.com/office/drawing/2014/main" val="2148363963"/>
                        </a:ext>
                      </a:extLst>
                    </a:gridCol>
                    <a:gridCol w="1600200">
                      <a:extLst>
                        <a:ext uri="{9D8B030D-6E8A-4147-A177-3AD203B41FA5}">
                          <a16:colId xmlns:a16="http://schemas.microsoft.com/office/drawing/2014/main" val="473223140"/>
                        </a:ext>
                      </a:extLst>
                    </a:gridCol>
                  </a:tblGrid>
                  <a:tr h="147948">
                    <a:tc rowSpan="2">
                      <a:txBody>
                        <a:bodyPr/>
                        <a:lstStyle/>
                        <a:p>
                          <a:pPr algn="ctr"/>
                          <a:r>
                            <a:rPr lang="en-US" b="1" dirty="0">
                              <a:solidFill>
                                <a:schemeClr val="bg1"/>
                              </a:solidFill>
                            </a:rPr>
                            <a:t>MPC-Friendly</a:t>
                          </a:r>
                        </a:p>
                        <a:p>
                          <a:pPr algn="ctr"/>
                          <a:r>
                            <a:rPr lang="en-US" b="1" dirty="0">
                              <a:solidFill>
                                <a:schemeClr val="bg1"/>
                              </a:solidFill>
                              <a:latin typeface="+mn-lt"/>
                            </a:rPr>
                            <a:t>Constructions</a:t>
                          </a:r>
                        </a:p>
                        <a:p>
                          <a:pPr algn="ctr"/>
                          <a:r>
                            <a:rPr lang="en-US" sz="1800" b="1" kern="1200" dirty="0">
                              <a:solidFill>
                                <a:schemeClr val="bg1"/>
                              </a:solidFill>
                              <a:latin typeface="+mn-lt"/>
                              <a:ea typeface="+mn-ea"/>
                              <a:cs typeface="+mn-cs"/>
                            </a:rPr>
                            <a:t>[DGH+21]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rowSpan="2">
                      <a:txBody>
                        <a:bodyPr/>
                        <a:lstStyle/>
                        <a:p>
                          <a:pPr algn="ctr"/>
                          <a:endParaRPr lang="en-US" sz="1200" dirty="0"/>
                        </a:p>
                        <a:p>
                          <a:pPr algn="ctr"/>
                          <a:r>
                            <a:rPr lang="en-US" b="1" dirty="0">
                              <a:solidFill>
                                <a:schemeClr val="bg1"/>
                              </a:solidFill>
                            </a:rPr>
                            <a:t>Parameters </a:t>
                          </a:r>
                          <a:r>
                            <a:rPr lang="en-US" b="0" dirty="0">
                              <a:solidFill>
                                <a:schemeClr val="bg1"/>
                              </a:solidFill>
                            </a:rPr>
                            <a:t>(</a:t>
                          </a:r>
                          <a14:m>
                            <m:oMath xmlns:m="http://schemas.openxmlformats.org/officeDocument/2006/math">
                              <m:r>
                                <a:rPr lang="en-US" b="0" i="1" smtClean="0">
                                  <a:solidFill>
                                    <a:schemeClr val="bg1"/>
                                  </a:solidFill>
                                  <a:latin typeface="Cambria Math" panose="02040503050406030204" pitchFamily="18" charset="0"/>
                                </a:rPr>
                                <m:t>𝜂</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𝑣</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𝜏</m:t>
                              </m:r>
                            </m:oMath>
                          </a14:m>
                          <a:r>
                            <a:rPr lang="en-US" b="0" dirty="0">
                              <a:solidFill>
                                <a:schemeClr val="bg1"/>
                              </a:solidFill>
                            </a:rPr>
                            <a:t>)</a:t>
                          </a:r>
                          <a:endParaRPr lang="en-US" b="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gridSpan="2">
                      <a:txBody>
                        <a:bodyPr/>
                        <a:lstStyle/>
                        <a:p>
                          <a:pPr algn="ctr"/>
                          <a:r>
                            <a:rPr lang="en-US" b="1" dirty="0">
                              <a:solidFill>
                                <a:schemeClr val="bg1"/>
                              </a:solidFill>
                            </a:rPr>
                            <a:t>Offline comm.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663AC"/>
                        </a:solidFill>
                      </a:tcPr>
                    </a:tc>
                    <a:tc hMerge="1">
                      <a:txBody>
                        <a:bodyPr/>
                        <a:lstStyle/>
                        <a:p>
                          <a:endParaRPr lang="en-US" dirty="0"/>
                        </a:p>
                      </a:txBody>
                      <a:tcPr>
                        <a:lnL w="12700" cap="flat" cmpd="sng" algn="ctr">
                          <a:solidFill>
                            <a:schemeClr val="tx1"/>
                          </a:solidFill>
                          <a:prstDash val="solid"/>
                          <a:round/>
                          <a:headEnd type="none" w="med" len="med"/>
                          <a:tailEnd type="none" w="med" len="med"/>
                        </a:lnL>
                      </a:tcPr>
                    </a:tc>
                    <a:tc rowSpan="2">
                      <a:txBody>
                        <a:bodyPr/>
                        <a:lstStyle/>
                        <a:p>
                          <a:pPr algn="ctr"/>
                          <a:endParaRPr lang="en-US" sz="1200" b="1" dirty="0">
                            <a:solidFill>
                              <a:schemeClr val="bg1"/>
                            </a:solidFill>
                          </a:endParaRPr>
                        </a:p>
                        <a:p>
                          <a:pPr algn="ctr"/>
                          <a:r>
                            <a:rPr lang="en-US" b="1" dirty="0">
                              <a:solidFill>
                                <a:schemeClr val="bg1"/>
                              </a:solidFill>
                            </a:rPr>
                            <a:t>Online comm. (for both)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extLst>
                      <a:ext uri="{0D108BD9-81ED-4DB2-BD59-A6C34878D82A}">
                        <a16:rowId xmlns:a16="http://schemas.microsoft.com/office/drawing/2014/main" val="3269619688"/>
                      </a:ext>
                    </a:extLst>
                  </a:tr>
                  <a:tr h="0">
                    <a:tc vMerge="1">
                      <a:txBody>
                        <a:bodyPr/>
                        <a:lstStyle/>
                        <a:p>
                          <a:pPr algn="ctr"/>
                          <a:endParaRPr lang="en-US" b="1"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vMerge="1">
                      <a:txBody>
                        <a:bodyPr/>
                        <a:lstStyle/>
                        <a:p>
                          <a:pPr algn="ctr"/>
                          <a:endParaRPr lang="en-US" b="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a:txBody>
                        <a:bodyPr/>
                        <a:lstStyle/>
                        <a:p>
                          <a:pPr algn="ctr"/>
                          <a:r>
                            <a:rPr lang="en-US" sz="1800" b="1" kern="1200" dirty="0">
                              <a:solidFill>
                                <a:schemeClr val="bg1"/>
                              </a:solidFill>
                              <a:latin typeface="+mn-lt"/>
                              <a:ea typeface="+mn-ea"/>
                              <a:cs typeface="+mn-cs"/>
                            </a:rPr>
                            <a:t>[DGH+21]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a:txBody>
                        <a:bodyPr/>
                        <a:lstStyle/>
                        <a:p>
                          <a:pPr algn="ctr"/>
                          <a:r>
                            <a:rPr lang="en-US" sz="1800" b="1" kern="1200" dirty="0">
                              <a:solidFill>
                                <a:schemeClr val="bg1"/>
                              </a:solidFill>
                              <a:latin typeface="+mn-lt"/>
                              <a:ea typeface="+mn-ea"/>
                              <a:cs typeface="+mn-cs"/>
                            </a:rPr>
                            <a:t>This work</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vMerge="1">
                      <a:txBody>
                        <a:bodyPr/>
                        <a:lstStyle/>
                        <a:p>
                          <a:pPr algn="ctr"/>
                          <a:endParaRPr lang="en-U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extLst>
                      <a:ext uri="{0D108BD9-81ED-4DB2-BD59-A6C34878D82A}">
                        <a16:rowId xmlns:a16="http://schemas.microsoft.com/office/drawing/2014/main" val="885237300"/>
                      </a:ext>
                    </a:extLst>
                  </a:tr>
                  <a:tr h="370840">
                    <a:tc>
                      <a:txBody>
                        <a:bodyPr/>
                        <a:lstStyle/>
                        <a:p>
                          <a:pPr algn="ctr"/>
                          <a:r>
                            <a:rPr lang="en-US" b="1" dirty="0">
                              <a:solidFill>
                                <a:schemeClr val="bg2">
                                  <a:lumMod val="25000"/>
                                </a:schemeClr>
                              </a:solidFill>
                            </a:rPr>
                            <a:t>(2,3)-</a:t>
                          </a:r>
                          <a:r>
                            <a:rPr lang="en-US" b="1" dirty="0" err="1">
                              <a:solidFill>
                                <a:schemeClr val="bg2">
                                  <a:lumMod val="25000"/>
                                </a:schemeClr>
                              </a:solidFill>
                            </a:rPr>
                            <a:t>wPRF</a:t>
                          </a:r>
                          <a:endParaRPr lang="en-US" b="1"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(256,256,81)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353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1536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4193831"/>
                      </a:ext>
                    </a:extLst>
                  </a:tr>
                  <a:tr h="370840">
                    <a:tc>
                      <a:txBody>
                        <a:bodyPr/>
                        <a:lstStyle/>
                        <a:p>
                          <a:pPr algn="ctr"/>
                          <a:r>
                            <a:rPr lang="en-US" b="1" dirty="0">
                              <a:solidFill>
                                <a:schemeClr val="bg2">
                                  <a:lumMod val="25000"/>
                                </a:schemeClr>
                              </a:solidFill>
                            </a:rPr>
                            <a:t>LPN-</a:t>
                          </a:r>
                          <a:r>
                            <a:rPr lang="en-US" b="1" dirty="0" err="1">
                              <a:solidFill>
                                <a:schemeClr val="bg2">
                                  <a:lumMod val="25000"/>
                                </a:schemeClr>
                              </a:solidFill>
                            </a:rPr>
                            <a:t>wPRF</a:t>
                          </a:r>
                          <a:endParaRPr lang="en-US" b="1"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(256,256,128)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1889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768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2860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9098927"/>
                      </a:ext>
                    </a:extLst>
                  </a:tr>
                  <a:tr h="370840">
                    <a:tc>
                      <a:txBody>
                        <a:bodyPr/>
                        <a:lstStyle/>
                        <a:p>
                          <a:pPr algn="ctr"/>
                          <a:r>
                            <a:rPr lang="en-US" b="1" dirty="0">
                              <a:solidFill>
                                <a:schemeClr val="bg2">
                                  <a:lumMod val="25000"/>
                                </a:schemeClr>
                              </a:solidFill>
                            </a:rPr>
                            <a:t>(2,3)-OWF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(128,452,81)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623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265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904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9676069"/>
                      </a:ext>
                    </a:extLst>
                  </a:tr>
                  <a:tr h="370840">
                    <a:tc>
                      <a:txBody>
                        <a:bodyPr/>
                        <a:lstStyle/>
                        <a:p>
                          <a:pPr algn="ctr"/>
                          <a:r>
                            <a:rPr lang="en-US" b="1" dirty="0">
                              <a:solidFill>
                                <a:schemeClr val="bg2">
                                  <a:lumMod val="25000"/>
                                </a:schemeClr>
                              </a:solidFill>
                            </a:rPr>
                            <a:t>LPN-PRG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(128,512,256)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3249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1312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1880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8615666"/>
                      </a:ext>
                    </a:extLst>
                  </a:tr>
                </a:tbl>
              </a:graphicData>
            </a:graphic>
          </p:graphicFrame>
        </mc:Choice>
        <mc:Fallback xmlns="">
          <p:graphicFrame>
            <p:nvGraphicFramePr>
              <p:cNvPr id="9" name="Table 9">
                <a:extLst>
                  <a:ext uri="{FF2B5EF4-FFF2-40B4-BE49-F238E27FC236}">
                    <a16:creationId xmlns:a16="http://schemas.microsoft.com/office/drawing/2014/main" id="{F3FDA5B4-1389-BCDA-ACF5-33A42B0B1919}"/>
                  </a:ext>
                </a:extLst>
              </p:cNvPr>
              <p:cNvGraphicFramePr>
                <a:graphicFrameLocks noGrp="1"/>
              </p:cNvGraphicFramePr>
              <p:nvPr>
                <p:extLst>
                  <p:ext uri="{D42A27DB-BD31-4B8C-83A1-F6EECF244321}">
                    <p14:modId xmlns:p14="http://schemas.microsoft.com/office/powerpoint/2010/main" val="2974562003"/>
                  </p:ext>
                </p:extLst>
              </p:nvPr>
            </p:nvGraphicFramePr>
            <p:xfrm>
              <a:off x="990600" y="2286000"/>
              <a:ext cx="6606359" cy="2489200"/>
            </p:xfrm>
            <a:graphic>
              <a:graphicData uri="http://schemas.openxmlformats.org/drawingml/2006/table">
                <a:tbl>
                  <a:tblPr firstRow="1" bandRow="1">
                    <a:tableStyleId>{2D5ABB26-0587-4C30-8999-92F81FD0307C}</a:tableStyleId>
                  </a:tblPr>
                  <a:tblGrid>
                    <a:gridCol w="1667800">
                      <a:extLst>
                        <a:ext uri="{9D8B030D-6E8A-4147-A177-3AD203B41FA5}">
                          <a16:colId xmlns:a16="http://schemas.microsoft.com/office/drawing/2014/main" val="1918186234"/>
                        </a:ext>
                      </a:extLst>
                    </a:gridCol>
                    <a:gridCol w="1509559">
                      <a:extLst>
                        <a:ext uri="{9D8B030D-6E8A-4147-A177-3AD203B41FA5}">
                          <a16:colId xmlns:a16="http://schemas.microsoft.com/office/drawing/2014/main" val="1993902269"/>
                        </a:ext>
                      </a:extLst>
                    </a:gridCol>
                    <a:gridCol w="1143000">
                      <a:extLst>
                        <a:ext uri="{9D8B030D-6E8A-4147-A177-3AD203B41FA5}">
                          <a16:colId xmlns:a16="http://schemas.microsoft.com/office/drawing/2014/main" val="1291077746"/>
                        </a:ext>
                      </a:extLst>
                    </a:gridCol>
                    <a:gridCol w="685800">
                      <a:extLst>
                        <a:ext uri="{9D8B030D-6E8A-4147-A177-3AD203B41FA5}">
                          <a16:colId xmlns:a16="http://schemas.microsoft.com/office/drawing/2014/main" val="2148363963"/>
                        </a:ext>
                      </a:extLst>
                    </a:gridCol>
                    <a:gridCol w="1600200">
                      <a:extLst>
                        <a:ext uri="{9D8B030D-6E8A-4147-A177-3AD203B41FA5}">
                          <a16:colId xmlns:a16="http://schemas.microsoft.com/office/drawing/2014/main" val="473223140"/>
                        </a:ext>
                      </a:extLst>
                    </a:gridCol>
                  </a:tblGrid>
                  <a:tr h="365760">
                    <a:tc rowSpan="2">
                      <a:txBody>
                        <a:bodyPr/>
                        <a:lstStyle/>
                        <a:p>
                          <a:pPr algn="ctr"/>
                          <a:r>
                            <a:rPr lang="en-US" b="1" dirty="0">
                              <a:solidFill>
                                <a:schemeClr val="bg1"/>
                              </a:solidFill>
                            </a:rPr>
                            <a:t>MPC-Friendly</a:t>
                          </a:r>
                        </a:p>
                        <a:p>
                          <a:pPr algn="ctr"/>
                          <a:r>
                            <a:rPr lang="en-US" b="1" dirty="0">
                              <a:solidFill>
                                <a:schemeClr val="bg1"/>
                              </a:solidFill>
                              <a:latin typeface="+mn-lt"/>
                            </a:rPr>
                            <a:t>Constructions</a:t>
                          </a:r>
                        </a:p>
                        <a:p>
                          <a:pPr algn="ctr"/>
                          <a:r>
                            <a:rPr lang="en-US" sz="1800" b="1" kern="1200" dirty="0">
                              <a:solidFill>
                                <a:schemeClr val="bg1"/>
                              </a:solidFill>
                              <a:latin typeface="+mn-lt"/>
                              <a:ea typeface="+mn-ea"/>
                              <a:cs typeface="+mn-cs"/>
                            </a:rPr>
                            <a:t>[DGH+21]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10887" t="-3030" r="-227823" b="-156364"/>
                          </a:stretch>
                        </a:blipFill>
                      </a:tcPr>
                    </a:tc>
                    <a:tc gridSpan="2">
                      <a:txBody>
                        <a:bodyPr/>
                        <a:lstStyle/>
                        <a:p>
                          <a:pPr algn="ctr"/>
                          <a:r>
                            <a:rPr lang="en-US" b="1" dirty="0">
                              <a:solidFill>
                                <a:schemeClr val="bg1"/>
                              </a:solidFill>
                            </a:rPr>
                            <a:t>Offline comm.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663AC"/>
                        </a:solidFill>
                      </a:tcPr>
                    </a:tc>
                    <a:tc hMerge="1">
                      <a:txBody>
                        <a:bodyPr/>
                        <a:lstStyle/>
                        <a:p>
                          <a:endParaRPr lang="en-US" dirty="0"/>
                        </a:p>
                      </a:txBody>
                      <a:tcPr>
                        <a:lnL w="12700" cap="flat" cmpd="sng" algn="ctr">
                          <a:solidFill>
                            <a:schemeClr val="tx1"/>
                          </a:solidFill>
                          <a:prstDash val="solid"/>
                          <a:round/>
                          <a:headEnd type="none" w="med" len="med"/>
                          <a:tailEnd type="none" w="med" len="med"/>
                        </a:lnL>
                      </a:tcPr>
                    </a:tc>
                    <a:tc rowSpan="2">
                      <a:txBody>
                        <a:bodyPr/>
                        <a:lstStyle/>
                        <a:p>
                          <a:pPr algn="ctr"/>
                          <a:endParaRPr lang="en-US" sz="1200" b="1" dirty="0">
                            <a:solidFill>
                              <a:schemeClr val="bg1"/>
                            </a:solidFill>
                          </a:endParaRPr>
                        </a:p>
                        <a:p>
                          <a:pPr algn="ctr"/>
                          <a:r>
                            <a:rPr lang="en-US" b="1" dirty="0">
                              <a:solidFill>
                                <a:schemeClr val="bg1"/>
                              </a:solidFill>
                            </a:rPr>
                            <a:t>Online comm. (for both)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extLst>
                      <a:ext uri="{0D108BD9-81ED-4DB2-BD59-A6C34878D82A}">
                        <a16:rowId xmlns:a16="http://schemas.microsoft.com/office/drawing/2014/main" val="3269619688"/>
                      </a:ext>
                    </a:extLst>
                  </a:tr>
                  <a:tr h="640080">
                    <a:tc vMerge="1">
                      <a:txBody>
                        <a:bodyPr/>
                        <a:lstStyle/>
                        <a:p>
                          <a:pPr algn="ctr"/>
                          <a:endParaRPr lang="en-US" b="1"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vMerge="1">
                      <a:txBody>
                        <a:bodyPr/>
                        <a:lstStyle/>
                        <a:p>
                          <a:pPr algn="ctr"/>
                          <a:endParaRPr lang="en-US" b="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a:txBody>
                        <a:bodyPr/>
                        <a:lstStyle/>
                        <a:p>
                          <a:pPr algn="ctr"/>
                          <a:r>
                            <a:rPr lang="en-US" sz="1800" b="1" kern="1200" dirty="0">
                              <a:solidFill>
                                <a:schemeClr val="bg1"/>
                              </a:solidFill>
                              <a:latin typeface="+mn-lt"/>
                              <a:ea typeface="+mn-ea"/>
                              <a:cs typeface="+mn-cs"/>
                            </a:rPr>
                            <a:t>[DGH+21]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a:txBody>
                        <a:bodyPr/>
                        <a:lstStyle/>
                        <a:p>
                          <a:pPr algn="ctr"/>
                          <a:r>
                            <a:rPr lang="en-US" sz="1800" b="1" kern="1200" dirty="0">
                              <a:solidFill>
                                <a:schemeClr val="bg1"/>
                              </a:solidFill>
                              <a:latin typeface="+mn-lt"/>
                              <a:ea typeface="+mn-ea"/>
                              <a:cs typeface="+mn-cs"/>
                            </a:rPr>
                            <a:t>This work</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vMerge="1">
                      <a:txBody>
                        <a:bodyPr/>
                        <a:lstStyle/>
                        <a:p>
                          <a:pPr algn="ctr"/>
                          <a:endParaRPr lang="en-U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extLst>
                      <a:ext uri="{0D108BD9-81ED-4DB2-BD59-A6C34878D82A}">
                        <a16:rowId xmlns:a16="http://schemas.microsoft.com/office/drawing/2014/main" val="885237300"/>
                      </a:ext>
                    </a:extLst>
                  </a:tr>
                  <a:tr h="370840">
                    <a:tc>
                      <a:txBody>
                        <a:bodyPr/>
                        <a:lstStyle/>
                        <a:p>
                          <a:pPr algn="ctr"/>
                          <a:r>
                            <a:rPr lang="en-US" b="1" dirty="0">
                              <a:solidFill>
                                <a:schemeClr val="bg2">
                                  <a:lumMod val="25000"/>
                                </a:schemeClr>
                              </a:solidFill>
                            </a:rPr>
                            <a:t>(2,3)-</a:t>
                          </a:r>
                          <a:r>
                            <a:rPr lang="en-US" b="1" dirty="0" err="1">
                              <a:solidFill>
                                <a:schemeClr val="bg2">
                                  <a:lumMod val="25000"/>
                                </a:schemeClr>
                              </a:solidFill>
                            </a:rPr>
                            <a:t>wPRF</a:t>
                          </a:r>
                          <a:endParaRPr lang="en-US" b="1"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(256,256,81)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353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1536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4193831"/>
                      </a:ext>
                    </a:extLst>
                  </a:tr>
                  <a:tr h="370840">
                    <a:tc>
                      <a:txBody>
                        <a:bodyPr/>
                        <a:lstStyle/>
                        <a:p>
                          <a:pPr algn="ctr"/>
                          <a:r>
                            <a:rPr lang="en-US" b="1" dirty="0">
                              <a:solidFill>
                                <a:schemeClr val="bg2">
                                  <a:lumMod val="25000"/>
                                </a:schemeClr>
                              </a:solidFill>
                            </a:rPr>
                            <a:t>LPN-</a:t>
                          </a:r>
                          <a:r>
                            <a:rPr lang="en-US" b="1" dirty="0" err="1">
                              <a:solidFill>
                                <a:schemeClr val="bg2">
                                  <a:lumMod val="25000"/>
                                </a:schemeClr>
                              </a:solidFill>
                            </a:rPr>
                            <a:t>wPRF</a:t>
                          </a:r>
                          <a:endParaRPr lang="en-US" b="1"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(256,256,128)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1889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768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2860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9098927"/>
                      </a:ext>
                    </a:extLst>
                  </a:tr>
                  <a:tr h="370840">
                    <a:tc>
                      <a:txBody>
                        <a:bodyPr/>
                        <a:lstStyle/>
                        <a:p>
                          <a:pPr algn="ctr"/>
                          <a:r>
                            <a:rPr lang="en-US" b="1" dirty="0">
                              <a:solidFill>
                                <a:schemeClr val="bg2">
                                  <a:lumMod val="25000"/>
                                </a:schemeClr>
                              </a:solidFill>
                            </a:rPr>
                            <a:t>(2,3)-OWF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(128,452,81)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623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265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904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9676069"/>
                      </a:ext>
                    </a:extLst>
                  </a:tr>
                  <a:tr h="370840">
                    <a:tc>
                      <a:txBody>
                        <a:bodyPr/>
                        <a:lstStyle/>
                        <a:p>
                          <a:pPr algn="ctr"/>
                          <a:r>
                            <a:rPr lang="en-US" b="1" dirty="0">
                              <a:solidFill>
                                <a:schemeClr val="bg2">
                                  <a:lumMod val="25000"/>
                                </a:schemeClr>
                              </a:solidFill>
                            </a:rPr>
                            <a:t>LPN-PRG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(128,512,256)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3249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1312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bg2">
                                  <a:lumMod val="25000"/>
                                </a:schemeClr>
                              </a:solidFill>
                              <a:latin typeface="+mn-lt"/>
                            </a:rPr>
                            <a:t>1880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8615666"/>
                      </a:ext>
                    </a:extLst>
                  </a:tr>
                </a:tbl>
              </a:graphicData>
            </a:graphic>
          </p:graphicFrame>
        </mc:Fallback>
      </mc:AlternateContent>
      <p:sp>
        <p:nvSpPr>
          <p:cNvPr id="10" name="TextBox 9">
            <a:extLst>
              <a:ext uri="{FF2B5EF4-FFF2-40B4-BE49-F238E27FC236}">
                <a16:creationId xmlns:a16="http://schemas.microsoft.com/office/drawing/2014/main" id="{66E37C34-D07D-579E-99BE-775894AD02DB}"/>
              </a:ext>
            </a:extLst>
          </p:cNvPr>
          <p:cNvSpPr txBox="1"/>
          <p:nvPr/>
        </p:nvSpPr>
        <p:spPr>
          <a:xfrm>
            <a:off x="8083935" y="2339876"/>
            <a:ext cx="3422265" cy="2616101"/>
          </a:xfrm>
          <a:prstGeom prst="rect">
            <a:avLst/>
          </a:prstGeom>
          <a:noFill/>
        </p:spPr>
        <p:txBody>
          <a:bodyPr wrap="square" rtlCol="0">
            <a:spAutoFit/>
          </a:bodyPr>
          <a:lstStyle/>
          <a:p>
            <a:r>
              <a:rPr lang="en-US" sz="2400" b="1" dirty="0">
                <a:solidFill>
                  <a:schemeClr val="bg2">
                    <a:lumMod val="25000"/>
                  </a:schemeClr>
                </a:solidFill>
              </a:rPr>
              <a:t>Example</a:t>
            </a:r>
          </a:p>
          <a:p>
            <a:r>
              <a:rPr lang="en-US" sz="2000" dirty="0" err="1">
                <a:solidFill>
                  <a:schemeClr val="bg2">
                    <a:lumMod val="25000"/>
                  </a:schemeClr>
                </a:solidFill>
              </a:rPr>
              <a:t>FssNN</a:t>
            </a:r>
            <a:r>
              <a:rPr lang="en-US" sz="2000" dirty="0">
                <a:solidFill>
                  <a:schemeClr val="bg2">
                    <a:lumMod val="25000"/>
                  </a:schemeClr>
                </a:solidFill>
              </a:rPr>
              <a:t> [YJG+23], a framework for a secure evaluation of a neural network, uses LPN-PRG. Our improvements translates to roughly 2.5x smaller offline communication for each RELU activation.</a:t>
            </a:r>
          </a:p>
        </p:txBody>
      </p:sp>
    </p:spTree>
    <p:extLst>
      <p:ext uri="{BB962C8B-B14F-4D97-AF65-F5344CB8AC3E}">
        <p14:creationId xmlns:p14="http://schemas.microsoft.com/office/powerpoint/2010/main" val="86898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BB5E-06F8-E70A-CDD0-6CB481F1A454}"/>
              </a:ext>
            </a:extLst>
          </p:cNvPr>
          <p:cNvSpPr>
            <a:spLocks noGrp="1"/>
          </p:cNvSpPr>
          <p:nvPr>
            <p:ph type="title"/>
          </p:nvPr>
        </p:nvSpPr>
        <p:spPr>
          <a:xfrm>
            <a:off x="838200" y="503237"/>
            <a:ext cx="10515600" cy="1325563"/>
          </a:xfrm>
        </p:spPr>
        <p:txBody>
          <a:bodyPr>
            <a:normAutofit/>
          </a:bodyPr>
          <a:lstStyle/>
          <a:p>
            <a:r>
              <a:rPr lang="en-US" sz="4800" b="1" dirty="0">
                <a:solidFill>
                  <a:schemeClr val="bg2">
                    <a:lumMod val="25000"/>
                  </a:schemeClr>
                </a:solidFill>
              </a:rPr>
              <a:t>Lower Bound</a:t>
            </a:r>
            <a:br>
              <a:rPr lang="en-US" sz="4800" b="1" dirty="0">
                <a:solidFill>
                  <a:schemeClr val="bg2">
                    <a:lumMod val="25000"/>
                  </a:schemeClr>
                </a:solidFill>
              </a:rPr>
            </a:br>
            <a:r>
              <a:rPr lang="en-US" sz="3200" dirty="0">
                <a:solidFill>
                  <a:schemeClr val="bg2">
                    <a:lumMod val="25000"/>
                  </a:schemeClr>
                </a:solidFill>
              </a:rPr>
              <a:t>On OMR</a:t>
            </a:r>
            <a:endParaRPr lang="en-US" sz="4800" dirty="0">
              <a:solidFill>
                <a:schemeClr val="bg2">
                  <a:lumMod val="25000"/>
                </a:schemeClr>
              </a:solidFill>
            </a:endParaRPr>
          </a:p>
        </p:txBody>
      </p:sp>
      <p:sp>
        <p:nvSpPr>
          <p:cNvPr id="4" name="Rectangle 3">
            <a:extLst>
              <a:ext uri="{FF2B5EF4-FFF2-40B4-BE49-F238E27FC236}">
                <a16:creationId xmlns:a16="http://schemas.microsoft.com/office/drawing/2014/main" id="{C46A36CD-2951-89C0-8A75-C068D892968E}"/>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5" name="Group 14">
            <a:extLst>
              <a:ext uri="{FF2B5EF4-FFF2-40B4-BE49-F238E27FC236}">
                <a16:creationId xmlns:a16="http://schemas.microsoft.com/office/drawing/2014/main" id="{0DD292FB-06A9-5ED1-39AE-D3D02CA7DE74}"/>
              </a:ext>
            </a:extLst>
          </p:cNvPr>
          <p:cNvGrpSpPr/>
          <p:nvPr/>
        </p:nvGrpSpPr>
        <p:grpSpPr>
          <a:xfrm>
            <a:off x="838200" y="2133600"/>
            <a:ext cx="5715000" cy="3300505"/>
            <a:chOff x="838200" y="1524000"/>
            <a:chExt cx="4648200" cy="3300505"/>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728F67-45C6-77EA-3CCE-5E39698A41B6}"/>
                    </a:ext>
                  </a:extLst>
                </p:cNvPr>
                <p:cNvSpPr txBox="1"/>
                <p:nvPr/>
              </p:nvSpPr>
              <p:spPr>
                <a:xfrm>
                  <a:off x="838200" y="1524000"/>
                  <a:ext cx="4648200" cy="1308692"/>
                </a:xfrm>
                <a:prstGeom prst="rect">
                  <a:avLst/>
                </a:prstGeom>
                <a:noFill/>
              </p:spPr>
              <p:txBody>
                <a:bodyPr wrap="square" rtlCol="0">
                  <a:spAutoFit/>
                </a:bodyPr>
                <a:lstStyle/>
                <a:p>
                  <a:pPr marL="0" indent="0">
                    <a:buNone/>
                  </a:pPr>
                  <a:r>
                    <a:rPr lang="en-US" sz="2400" b="1" dirty="0">
                      <a:solidFill>
                        <a:schemeClr val="bg2">
                          <a:lumMod val="25000"/>
                        </a:schemeClr>
                      </a:solidFill>
                    </a:rPr>
                    <a:t>Definition</a:t>
                  </a:r>
                  <a:endParaRPr lang="en-US" sz="1800" b="1" i="1" dirty="0">
                    <a:solidFill>
                      <a:schemeClr val="bg2">
                        <a:lumMod val="25000"/>
                      </a:schemeClr>
                    </a:solidFill>
                    <a:latin typeface="Cambria Math" panose="02040503050406030204" pitchFamily="18" charset="0"/>
                  </a:endParaRPr>
                </a:p>
                <a:p>
                  <a:pPr marL="0" indent="0">
                    <a:buNone/>
                  </a:pPr>
                  <a14:m>
                    <m:oMath xmlns:m="http://schemas.openxmlformats.org/officeDocument/2006/math">
                      <m:sSup>
                        <m:sSupPr>
                          <m:ctrlPr>
                            <a:rPr lang="en-US" sz="2000" b="0" i="1" smtClean="0">
                              <a:solidFill>
                                <a:schemeClr val="bg2">
                                  <a:lumMod val="25000"/>
                                </a:schemeClr>
                              </a:solidFill>
                              <a:latin typeface="Cambria Math" panose="02040503050406030204" pitchFamily="18" charset="0"/>
                            </a:rPr>
                          </m:ctrlPr>
                        </m:sSupPr>
                        <m:e>
                          <m:r>
                            <a:rPr lang="en-US" sz="2000" b="0" i="1" smtClean="0">
                              <a:solidFill>
                                <a:schemeClr val="bg2">
                                  <a:lumMod val="25000"/>
                                </a:schemeClr>
                              </a:solidFill>
                              <a:latin typeface="Cambria Math" panose="02040503050406030204" pitchFamily="18" charset="0"/>
                            </a:rPr>
                            <m:t>𝑆</m:t>
                          </m:r>
                        </m:e>
                        <m:sup>
                          <m:r>
                            <a:rPr lang="en-US" sz="2000" b="0" i="1" smtClean="0">
                              <a:solidFill>
                                <a:schemeClr val="bg2">
                                  <a:lumMod val="25000"/>
                                </a:schemeClr>
                              </a:solidFill>
                              <a:latin typeface="Cambria Math" panose="02040503050406030204" pitchFamily="18" charset="0"/>
                            </a:rPr>
                            <m:t>∗</m:t>
                          </m:r>
                        </m:sup>
                      </m:sSup>
                      <m:d>
                        <m:dPr>
                          <m:ctrlPr>
                            <a:rPr lang="en-US" sz="2000" b="0" i="1" smtClean="0">
                              <a:solidFill>
                                <a:schemeClr val="bg2">
                                  <a:lumMod val="25000"/>
                                </a:schemeClr>
                              </a:solidFill>
                              <a:latin typeface="Cambria Math" panose="02040503050406030204" pitchFamily="18" charset="0"/>
                            </a:rPr>
                          </m:ctrlPr>
                        </m:dPr>
                        <m:e>
                          <m:r>
                            <a:rPr lang="en-US" sz="2000" b="0" i="1" smtClean="0">
                              <a:solidFill>
                                <a:schemeClr val="bg2">
                                  <a:lumMod val="25000"/>
                                </a:schemeClr>
                              </a:solidFill>
                              <a:latin typeface="Cambria Math" panose="02040503050406030204" pitchFamily="18" charset="0"/>
                            </a:rPr>
                            <m:t>𝑋</m:t>
                          </m:r>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𝑌</m:t>
                          </m:r>
                        </m:e>
                      </m:d>
                      <m:r>
                        <a:rPr lang="en-US" sz="2000" b="0" i="1" smtClean="0">
                          <a:solidFill>
                            <a:schemeClr val="bg2">
                              <a:lumMod val="25000"/>
                            </a:schemeClr>
                          </a:solidFill>
                          <a:latin typeface="Cambria Math" panose="02040503050406030204" pitchFamily="18" charset="0"/>
                        </a:rPr>
                        <m:t>=</m:t>
                      </m:r>
                      <m:func>
                        <m:funcPr>
                          <m:ctrlPr>
                            <a:rPr lang="en-US" sz="2000" b="0" i="1" smtClean="0">
                              <a:solidFill>
                                <a:schemeClr val="bg2">
                                  <a:lumMod val="25000"/>
                                </a:schemeClr>
                              </a:solidFill>
                              <a:latin typeface="Cambria Math" panose="02040503050406030204" pitchFamily="18" charset="0"/>
                            </a:rPr>
                          </m:ctrlPr>
                        </m:funcPr>
                        <m:fName>
                          <m:limLow>
                            <m:limLowPr>
                              <m:ctrlPr>
                                <a:rPr lang="en-US" sz="2000" b="0" i="1" smtClean="0">
                                  <a:solidFill>
                                    <a:schemeClr val="bg2">
                                      <a:lumMod val="25000"/>
                                    </a:schemeClr>
                                  </a:solidFill>
                                  <a:latin typeface="Cambria Math" panose="02040503050406030204" pitchFamily="18" charset="0"/>
                                </a:rPr>
                              </m:ctrlPr>
                            </m:limLowPr>
                            <m:e>
                              <m:r>
                                <m:rPr>
                                  <m:sty m:val="p"/>
                                </m:rPr>
                                <a:rPr lang="en-US" sz="2000" b="0" i="0" smtClean="0">
                                  <a:solidFill>
                                    <a:schemeClr val="bg2">
                                      <a:lumMod val="25000"/>
                                    </a:schemeClr>
                                  </a:solidFill>
                                  <a:latin typeface="Cambria Math" panose="02040503050406030204" pitchFamily="18" charset="0"/>
                                </a:rPr>
                                <m:t>sup</m:t>
                              </m:r>
                            </m:e>
                            <m:lim>
                              <m:r>
                                <a:rPr lang="en-US" sz="2000" b="0" i="1" smtClean="0">
                                  <a:solidFill>
                                    <a:schemeClr val="bg2">
                                      <a:lumMod val="25000"/>
                                    </a:schemeClr>
                                  </a:solidFill>
                                  <a:latin typeface="Cambria Math" panose="02040503050406030204" pitchFamily="18" charset="0"/>
                                </a:rPr>
                                <m:t>𝑈</m:t>
                              </m:r>
                            </m:lim>
                          </m:limLow>
                        </m:fName>
                        <m:e>
                          <m:f>
                            <m:fPr>
                              <m:ctrlPr>
                                <a:rPr lang="en-US" sz="2000" b="0" i="1" smtClean="0">
                                  <a:solidFill>
                                    <a:schemeClr val="bg2">
                                      <a:lumMod val="25000"/>
                                    </a:schemeClr>
                                  </a:solidFill>
                                  <a:latin typeface="Cambria Math" panose="02040503050406030204" pitchFamily="18" charset="0"/>
                                </a:rPr>
                              </m:ctrlPr>
                            </m:fPr>
                            <m:num>
                              <m:r>
                                <a:rPr lang="en-US" sz="2000" b="0" i="1" smtClean="0">
                                  <a:solidFill>
                                    <a:schemeClr val="bg2">
                                      <a:lumMod val="25000"/>
                                    </a:schemeClr>
                                  </a:solidFill>
                                  <a:latin typeface="Cambria Math" panose="02040503050406030204" pitchFamily="18" charset="0"/>
                                </a:rPr>
                                <m:t>𝐼</m:t>
                              </m:r>
                              <m:d>
                                <m:dPr>
                                  <m:ctrlPr>
                                    <a:rPr lang="en-US" sz="2000" b="0" i="1" smtClean="0">
                                      <a:solidFill>
                                        <a:schemeClr val="bg2">
                                          <a:lumMod val="25000"/>
                                        </a:schemeClr>
                                      </a:solidFill>
                                      <a:latin typeface="Cambria Math" panose="02040503050406030204" pitchFamily="18" charset="0"/>
                                    </a:rPr>
                                  </m:ctrlPr>
                                </m:dPr>
                                <m:e>
                                  <m:r>
                                    <a:rPr lang="en-US" sz="2000" b="0" i="1" smtClean="0">
                                      <a:solidFill>
                                        <a:schemeClr val="bg2">
                                          <a:lumMod val="25000"/>
                                        </a:schemeClr>
                                      </a:solidFill>
                                      <a:latin typeface="Cambria Math" panose="02040503050406030204" pitchFamily="18" charset="0"/>
                                    </a:rPr>
                                    <m:t>𝑈</m:t>
                                  </m:r>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𝑌</m:t>
                                  </m:r>
                                </m:e>
                              </m:d>
                            </m:num>
                            <m:den>
                              <m:r>
                                <a:rPr lang="en-US" sz="2000" b="0" i="1" smtClean="0">
                                  <a:solidFill>
                                    <a:schemeClr val="bg2">
                                      <a:lumMod val="25000"/>
                                    </a:schemeClr>
                                  </a:solidFill>
                                  <a:latin typeface="Cambria Math" panose="02040503050406030204" pitchFamily="18" charset="0"/>
                                </a:rPr>
                                <m:t>𝐼</m:t>
                              </m:r>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𝑈</m:t>
                              </m:r>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𝑋</m:t>
                              </m:r>
                              <m:r>
                                <a:rPr lang="en-US" sz="2000" b="0" i="1" smtClean="0">
                                  <a:solidFill>
                                    <a:schemeClr val="bg2">
                                      <a:lumMod val="25000"/>
                                    </a:schemeClr>
                                  </a:solidFill>
                                  <a:latin typeface="Cambria Math" panose="02040503050406030204" pitchFamily="18" charset="0"/>
                                </a:rPr>
                                <m:t>)</m:t>
                              </m:r>
                            </m:den>
                          </m:f>
                        </m:e>
                      </m:func>
                    </m:oMath>
                  </a14:m>
                  <a:r>
                    <a:rPr lang="en-US" sz="2000" dirty="0">
                      <a:solidFill>
                        <a:schemeClr val="bg2">
                          <a:lumMod val="25000"/>
                        </a:schemeClr>
                      </a:solidFill>
                    </a:rPr>
                    <a:t>, where the supremum is taken over all random variables </a:t>
                  </a:r>
                  <a14:m>
                    <m:oMath xmlns:m="http://schemas.openxmlformats.org/officeDocument/2006/math">
                      <m:r>
                        <a:rPr lang="en-US" sz="2000" b="0" i="1" smtClean="0">
                          <a:solidFill>
                            <a:schemeClr val="bg2">
                              <a:lumMod val="25000"/>
                            </a:schemeClr>
                          </a:solidFill>
                          <a:latin typeface="Cambria Math" panose="02040503050406030204" pitchFamily="18" charset="0"/>
                        </a:rPr>
                        <m:t>𝑈</m:t>
                      </m:r>
                    </m:oMath>
                  </a14:m>
                  <a:r>
                    <a:rPr lang="en-US" sz="2000" dirty="0">
                      <a:solidFill>
                        <a:schemeClr val="bg2">
                          <a:lumMod val="25000"/>
                        </a:schemeClr>
                      </a:solidFill>
                    </a:rPr>
                    <a:t> generated from </a:t>
                  </a:r>
                  <a14:m>
                    <m:oMath xmlns:m="http://schemas.openxmlformats.org/officeDocument/2006/math">
                      <m:r>
                        <a:rPr lang="en-US" sz="2000" b="0" i="1" smtClean="0">
                          <a:solidFill>
                            <a:schemeClr val="bg2">
                              <a:lumMod val="25000"/>
                            </a:schemeClr>
                          </a:solidFill>
                          <a:latin typeface="Cambria Math" panose="02040503050406030204" pitchFamily="18" charset="0"/>
                        </a:rPr>
                        <m:t>𝑋</m:t>
                      </m:r>
                    </m:oMath>
                  </a14:m>
                  <a:r>
                    <a:rPr lang="en-US" sz="2000" dirty="0">
                      <a:solidFill>
                        <a:schemeClr val="bg2">
                          <a:lumMod val="25000"/>
                        </a:schemeClr>
                      </a:solidFill>
                    </a:rPr>
                    <a:t>.</a:t>
                  </a:r>
                  <a:endParaRPr lang="en-US" sz="1800" dirty="0">
                    <a:solidFill>
                      <a:schemeClr val="bg2">
                        <a:lumMod val="25000"/>
                      </a:schemeClr>
                    </a:solidFill>
                  </a:endParaRPr>
                </a:p>
              </p:txBody>
            </p:sp>
          </mc:Choice>
          <mc:Fallback xmlns="">
            <p:sp>
              <p:nvSpPr>
                <p:cNvPr id="7" name="TextBox 6">
                  <a:extLst>
                    <a:ext uri="{FF2B5EF4-FFF2-40B4-BE49-F238E27FC236}">
                      <a16:creationId xmlns:a16="http://schemas.microsoft.com/office/drawing/2014/main" id="{05728F67-45C6-77EA-3CCE-5E39698A41B6}"/>
                    </a:ext>
                  </a:extLst>
                </p:cNvPr>
                <p:cNvSpPr txBox="1">
                  <a:spLocks noRot="1" noChangeAspect="1" noMove="1" noResize="1" noEditPoints="1" noAdjustHandles="1" noChangeArrowheads="1" noChangeShapeType="1" noTextEdit="1"/>
                </p:cNvSpPr>
                <p:nvPr/>
              </p:nvSpPr>
              <p:spPr>
                <a:xfrm>
                  <a:off x="838200" y="1524000"/>
                  <a:ext cx="4648200" cy="1308692"/>
                </a:xfrm>
                <a:prstGeom prst="rect">
                  <a:avLst/>
                </a:prstGeom>
                <a:blipFill>
                  <a:blip r:embed="rId3"/>
                  <a:stretch>
                    <a:fillRect l="-1708" t="-3738" b="-7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7EC1A6A-3938-51F1-F34D-322D1E20F929}"/>
                    </a:ext>
                  </a:extLst>
                </p:cNvPr>
                <p:cNvSpPr txBox="1"/>
                <p:nvPr/>
              </p:nvSpPr>
              <p:spPr>
                <a:xfrm>
                  <a:off x="838200" y="3439510"/>
                  <a:ext cx="4648200" cy="1384995"/>
                </a:xfrm>
                <a:prstGeom prst="rect">
                  <a:avLst/>
                </a:prstGeom>
                <a:noFill/>
              </p:spPr>
              <p:txBody>
                <a:bodyPr wrap="square" rtlCol="0">
                  <a:spAutoFit/>
                </a:bodyPr>
                <a:lstStyle/>
                <a:p>
                  <a:pPr marL="0" indent="0">
                    <a:buFont typeface="Arial" panose="020B0604020202020204" pitchFamily="34" charset="0"/>
                    <a:buNone/>
                  </a:pPr>
                  <a:r>
                    <a:rPr lang="en-US" sz="2400" b="1" dirty="0">
                      <a:solidFill>
                        <a:schemeClr val="bg2">
                          <a:lumMod val="25000"/>
                        </a:schemeClr>
                      </a:solidFill>
                    </a:rPr>
                    <a:t>Theorem</a:t>
                  </a:r>
                </a:p>
                <a:p>
                  <a:pPr marL="0" indent="0">
                    <a:buFont typeface="Arial" panose="020B0604020202020204" pitchFamily="34" charset="0"/>
                    <a:buNone/>
                  </a:pPr>
                  <a:r>
                    <a:rPr lang="en-US" sz="2000" dirty="0">
                      <a:solidFill>
                        <a:schemeClr val="bg2">
                          <a:lumMod val="25000"/>
                        </a:schemeClr>
                      </a:solidFill>
                    </a:rPr>
                    <a:t>Amortized communication cost of OMR converting a correlation </a:t>
                  </a:r>
                  <a14:m>
                    <m:oMath xmlns:m="http://schemas.openxmlformats.org/officeDocument/2006/math">
                      <m:r>
                        <a:rPr lang="en-US" sz="2000" i="1" smtClean="0">
                          <a:solidFill>
                            <a:schemeClr val="bg2">
                              <a:lumMod val="25000"/>
                            </a:schemeClr>
                          </a:solidFill>
                          <a:latin typeface="Cambria Math" panose="02040503050406030204" pitchFamily="18" charset="0"/>
                        </a:rPr>
                        <m:t>(</m:t>
                      </m:r>
                      <m:r>
                        <a:rPr lang="en-US" sz="2000" i="1" smtClean="0">
                          <a:solidFill>
                            <a:schemeClr val="bg2">
                              <a:lumMod val="25000"/>
                            </a:schemeClr>
                          </a:solidFill>
                          <a:latin typeface="Cambria Math" panose="02040503050406030204" pitchFamily="18" charset="0"/>
                        </a:rPr>
                        <m:t>𝑋</m:t>
                      </m:r>
                      <m:r>
                        <a:rPr lang="en-US" sz="2000" i="1" smtClean="0">
                          <a:solidFill>
                            <a:schemeClr val="bg2">
                              <a:lumMod val="25000"/>
                            </a:schemeClr>
                          </a:solidFill>
                          <a:latin typeface="Cambria Math" panose="02040503050406030204" pitchFamily="18" charset="0"/>
                        </a:rPr>
                        <m:t>,</m:t>
                      </m:r>
                      <m:r>
                        <a:rPr lang="en-US" sz="2000" i="1" smtClean="0">
                          <a:solidFill>
                            <a:schemeClr val="bg2">
                              <a:lumMod val="25000"/>
                            </a:schemeClr>
                          </a:solidFill>
                          <a:latin typeface="Cambria Math" panose="02040503050406030204" pitchFamily="18" charset="0"/>
                        </a:rPr>
                        <m:t>𝑌</m:t>
                      </m:r>
                      <m:r>
                        <a:rPr lang="en-US" sz="2000" i="1" smtClean="0">
                          <a:solidFill>
                            <a:schemeClr val="bg2">
                              <a:lumMod val="25000"/>
                            </a:schemeClr>
                          </a:solidFill>
                          <a:latin typeface="Cambria Math" panose="02040503050406030204" pitchFamily="18" charset="0"/>
                        </a:rPr>
                        <m:t>)</m:t>
                      </m:r>
                    </m:oMath>
                  </a14:m>
                  <a:r>
                    <a:rPr lang="en-US" sz="2000" dirty="0">
                      <a:solidFill>
                        <a:schemeClr val="bg2">
                          <a:lumMod val="25000"/>
                        </a:schemeClr>
                      </a:solidFill>
                    </a:rPr>
                    <a:t> to </a:t>
                  </a:r>
                  <a14:m>
                    <m:oMath xmlns:m="http://schemas.openxmlformats.org/officeDocument/2006/math">
                      <m:r>
                        <a:rPr lang="en-US" sz="2000" i="1" smtClean="0">
                          <a:solidFill>
                            <a:schemeClr val="bg2">
                              <a:lumMod val="25000"/>
                            </a:schemeClr>
                          </a:solidFill>
                          <a:latin typeface="Cambria Math" panose="02040503050406030204" pitchFamily="18" charset="0"/>
                        </a:rPr>
                        <m:t>(</m:t>
                      </m:r>
                      <m:r>
                        <a:rPr lang="en-US" sz="2000" i="1" smtClean="0">
                          <a:solidFill>
                            <a:schemeClr val="bg2">
                              <a:lumMod val="25000"/>
                            </a:schemeClr>
                          </a:solidFill>
                          <a:latin typeface="Cambria Math" panose="02040503050406030204" pitchFamily="18" charset="0"/>
                        </a:rPr>
                        <m:t>𝑈</m:t>
                      </m:r>
                      <m:r>
                        <a:rPr lang="en-US" sz="2000" i="1" smtClean="0">
                          <a:solidFill>
                            <a:schemeClr val="bg2">
                              <a:lumMod val="25000"/>
                            </a:schemeClr>
                          </a:solidFill>
                          <a:latin typeface="Cambria Math" panose="02040503050406030204" pitchFamily="18" charset="0"/>
                        </a:rPr>
                        <m:t>,</m:t>
                      </m:r>
                      <m:r>
                        <a:rPr lang="en-US" sz="2000" i="1" smtClean="0">
                          <a:solidFill>
                            <a:schemeClr val="bg2">
                              <a:lumMod val="25000"/>
                            </a:schemeClr>
                          </a:solidFill>
                          <a:latin typeface="Cambria Math" panose="02040503050406030204" pitchFamily="18" charset="0"/>
                        </a:rPr>
                        <m:t>𝑉</m:t>
                      </m:r>
                      <m:r>
                        <a:rPr lang="en-US" sz="2000" i="1" smtClean="0">
                          <a:solidFill>
                            <a:schemeClr val="bg2">
                              <a:lumMod val="25000"/>
                            </a:schemeClr>
                          </a:solidFill>
                          <a:latin typeface="Cambria Math" panose="02040503050406030204" pitchFamily="18" charset="0"/>
                        </a:rPr>
                        <m:t>)</m:t>
                      </m:r>
                    </m:oMath>
                  </a14:m>
                  <a:r>
                    <a:rPr lang="en-US" sz="2000" dirty="0">
                      <a:solidFill>
                        <a:schemeClr val="bg2">
                          <a:lumMod val="25000"/>
                        </a:schemeClr>
                      </a:solidFill>
                    </a:rPr>
                    <a:t> is strictly positive if </a:t>
                  </a:r>
                  <a14:m>
                    <m:oMath xmlns:m="http://schemas.openxmlformats.org/officeDocument/2006/math">
                      <m:sSup>
                        <m:sSupPr>
                          <m:ctrlPr>
                            <a:rPr lang="en-US" sz="2000" i="1" smtClean="0">
                              <a:solidFill>
                                <a:schemeClr val="bg2">
                                  <a:lumMod val="25000"/>
                                </a:schemeClr>
                              </a:solidFill>
                              <a:latin typeface="Cambria Math" panose="02040503050406030204" pitchFamily="18" charset="0"/>
                            </a:rPr>
                          </m:ctrlPr>
                        </m:sSupPr>
                        <m:e>
                          <m:r>
                            <a:rPr lang="en-US" sz="2000" i="1" smtClean="0">
                              <a:solidFill>
                                <a:schemeClr val="bg2">
                                  <a:lumMod val="25000"/>
                                </a:schemeClr>
                              </a:solidFill>
                              <a:latin typeface="Cambria Math" panose="02040503050406030204" pitchFamily="18" charset="0"/>
                            </a:rPr>
                            <m:t>𝑆</m:t>
                          </m:r>
                        </m:e>
                        <m:sup>
                          <m:r>
                            <a:rPr lang="en-US" sz="2000" i="1" smtClean="0">
                              <a:solidFill>
                                <a:schemeClr val="bg2">
                                  <a:lumMod val="25000"/>
                                </a:schemeClr>
                              </a:solidFill>
                              <a:latin typeface="Cambria Math" panose="02040503050406030204" pitchFamily="18" charset="0"/>
                            </a:rPr>
                            <m:t>∗</m:t>
                          </m:r>
                        </m:sup>
                      </m:sSup>
                      <m:d>
                        <m:dPr>
                          <m:ctrlPr>
                            <a:rPr lang="en-US" sz="2000" i="1" smtClean="0">
                              <a:solidFill>
                                <a:schemeClr val="bg2">
                                  <a:lumMod val="25000"/>
                                </a:schemeClr>
                              </a:solidFill>
                              <a:latin typeface="Cambria Math" panose="02040503050406030204" pitchFamily="18" charset="0"/>
                            </a:rPr>
                          </m:ctrlPr>
                        </m:dPr>
                        <m:e>
                          <m:r>
                            <a:rPr lang="en-US" sz="2000" i="1" smtClean="0">
                              <a:solidFill>
                                <a:schemeClr val="bg2">
                                  <a:lumMod val="25000"/>
                                </a:schemeClr>
                              </a:solidFill>
                              <a:latin typeface="Cambria Math" panose="02040503050406030204" pitchFamily="18" charset="0"/>
                            </a:rPr>
                            <m:t>𝑋</m:t>
                          </m:r>
                          <m:r>
                            <a:rPr lang="en-US" sz="2000" i="1" smtClean="0">
                              <a:solidFill>
                                <a:schemeClr val="bg2">
                                  <a:lumMod val="25000"/>
                                </a:schemeClr>
                              </a:solidFill>
                              <a:latin typeface="Cambria Math" panose="02040503050406030204" pitchFamily="18" charset="0"/>
                            </a:rPr>
                            <m:t>,</m:t>
                          </m:r>
                          <m:r>
                            <a:rPr lang="en-US" sz="2000" i="1" smtClean="0">
                              <a:solidFill>
                                <a:schemeClr val="bg2">
                                  <a:lumMod val="25000"/>
                                </a:schemeClr>
                              </a:solidFill>
                              <a:latin typeface="Cambria Math" panose="02040503050406030204" pitchFamily="18" charset="0"/>
                            </a:rPr>
                            <m:t>𝑌</m:t>
                          </m:r>
                        </m:e>
                      </m:d>
                      <m:r>
                        <a:rPr lang="en-US" sz="2000" i="1" smtClean="0">
                          <a:solidFill>
                            <a:schemeClr val="bg2">
                              <a:lumMod val="25000"/>
                            </a:schemeClr>
                          </a:solidFill>
                          <a:latin typeface="Cambria Math" panose="02040503050406030204" pitchFamily="18" charset="0"/>
                        </a:rPr>
                        <m:t>&lt;</m:t>
                      </m:r>
                      <m:sSup>
                        <m:sSupPr>
                          <m:ctrlPr>
                            <a:rPr lang="en-US" sz="2000" i="1" smtClean="0">
                              <a:solidFill>
                                <a:schemeClr val="bg2">
                                  <a:lumMod val="25000"/>
                                </a:schemeClr>
                              </a:solidFill>
                              <a:latin typeface="Cambria Math" panose="02040503050406030204" pitchFamily="18" charset="0"/>
                            </a:rPr>
                          </m:ctrlPr>
                        </m:sSupPr>
                        <m:e>
                          <m:r>
                            <a:rPr lang="en-US" sz="2000" i="1" smtClean="0">
                              <a:solidFill>
                                <a:schemeClr val="bg2">
                                  <a:lumMod val="25000"/>
                                </a:schemeClr>
                              </a:solidFill>
                              <a:latin typeface="Cambria Math" panose="02040503050406030204" pitchFamily="18" charset="0"/>
                            </a:rPr>
                            <m:t>𝑆</m:t>
                          </m:r>
                        </m:e>
                        <m:sup>
                          <m:r>
                            <a:rPr lang="en-US" sz="2000" i="1" smtClean="0">
                              <a:solidFill>
                                <a:schemeClr val="bg2">
                                  <a:lumMod val="25000"/>
                                </a:schemeClr>
                              </a:solidFill>
                              <a:latin typeface="Cambria Math" panose="02040503050406030204" pitchFamily="18" charset="0"/>
                            </a:rPr>
                            <m:t>∗</m:t>
                          </m:r>
                        </m:sup>
                      </m:sSup>
                      <m:r>
                        <a:rPr lang="en-US" sz="2000" i="1" smtClean="0">
                          <a:solidFill>
                            <a:schemeClr val="bg2">
                              <a:lumMod val="25000"/>
                            </a:schemeClr>
                          </a:solidFill>
                          <a:latin typeface="Cambria Math" panose="02040503050406030204" pitchFamily="18" charset="0"/>
                        </a:rPr>
                        <m:t>(</m:t>
                      </m:r>
                      <m:r>
                        <a:rPr lang="en-US" sz="2000" i="1" smtClean="0">
                          <a:solidFill>
                            <a:schemeClr val="bg2">
                              <a:lumMod val="25000"/>
                            </a:schemeClr>
                          </a:solidFill>
                          <a:latin typeface="Cambria Math" panose="02040503050406030204" pitchFamily="18" charset="0"/>
                        </a:rPr>
                        <m:t>𝑈</m:t>
                      </m:r>
                      <m:r>
                        <a:rPr lang="en-US" sz="2000" i="1" smtClean="0">
                          <a:solidFill>
                            <a:schemeClr val="bg2">
                              <a:lumMod val="25000"/>
                            </a:schemeClr>
                          </a:solidFill>
                          <a:latin typeface="Cambria Math" panose="02040503050406030204" pitchFamily="18" charset="0"/>
                        </a:rPr>
                        <m:t>,</m:t>
                      </m:r>
                      <m:r>
                        <a:rPr lang="en-US" sz="2000" i="1" smtClean="0">
                          <a:solidFill>
                            <a:schemeClr val="bg2">
                              <a:lumMod val="25000"/>
                            </a:schemeClr>
                          </a:solidFill>
                          <a:latin typeface="Cambria Math" panose="02040503050406030204" pitchFamily="18" charset="0"/>
                        </a:rPr>
                        <m:t>𝑉</m:t>
                      </m:r>
                      <m:r>
                        <a:rPr lang="en-US" sz="2000" i="1" smtClean="0">
                          <a:solidFill>
                            <a:schemeClr val="bg2">
                              <a:lumMod val="25000"/>
                            </a:schemeClr>
                          </a:solidFill>
                          <a:latin typeface="Cambria Math" panose="02040503050406030204" pitchFamily="18" charset="0"/>
                        </a:rPr>
                        <m:t>)</m:t>
                      </m:r>
                    </m:oMath>
                  </a14:m>
                  <a:r>
                    <a:rPr lang="en-US" sz="2000" dirty="0">
                      <a:solidFill>
                        <a:schemeClr val="bg2">
                          <a:lumMod val="25000"/>
                        </a:schemeClr>
                      </a:solidFill>
                    </a:rPr>
                    <a:t>.</a:t>
                  </a:r>
                </a:p>
              </p:txBody>
            </p:sp>
          </mc:Choice>
          <mc:Fallback xmlns="">
            <p:sp>
              <p:nvSpPr>
                <p:cNvPr id="10" name="TextBox 9">
                  <a:extLst>
                    <a:ext uri="{FF2B5EF4-FFF2-40B4-BE49-F238E27FC236}">
                      <a16:creationId xmlns:a16="http://schemas.microsoft.com/office/drawing/2014/main" id="{A7EC1A6A-3938-51F1-F34D-322D1E20F929}"/>
                    </a:ext>
                  </a:extLst>
                </p:cNvPr>
                <p:cNvSpPr txBox="1">
                  <a:spLocks noRot="1" noChangeAspect="1" noMove="1" noResize="1" noEditPoints="1" noAdjustHandles="1" noChangeArrowheads="1" noChangeShapeType="1" noTextEdit="1"/>
                </p:cNvSpPr>
                <p:nvPr/>
              </p:nvSpPr>
              <p:spPr>
                <a:xfrm>
                  <a:off x="838200" y="3439510"/>
                  <a:ext cx="4648200" cy="1384995"/>
                </a:xfrm>
                <a:prstGeom prst="rect">
                  <a:avLst/>
                </a:prstGeom>
                <a:blipFill>
                  <a:blip r:embed="rId4"/>
                  <a:stretch>
                    <a:fillRect l="-1708" t="-3524" b="-7048"/>
                  </a:stretch>
                </a:blipFill>
              </p:spPr>
              <p:txBody>
                <a:bodyPr/>
                <a:lstStyle/>
                <a:p>
                  <a:r>
                    <a:rPr lang="en-US">
                      <a:noFill/>
                    </a:rPr>
                    <a:t> </a:t>
                  </a:r>
                </a:p>
              </p:txBody>
            </p:sp>
          </mc:Fallback>
        </mc:AlternateContent>
      </p:grpSp>
    </p:spTree>
    <p:extLst>
      <p:ext uri="{BB962C8B-B14F-4D97-AF65-F5344CB8AC3E}">
        <p14:creationId xmlns:p14="http://schemas.microsoft.com/office/powerpoint/2010/main" val="261427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F6CC80-61D8-CC8B-A407-49202888E0CA}"/>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6EC23AA-529A-1D52-EA71-466806B4B150}"/>
                  </a:ext>
                </a:extLst>
              </p:cNvPr>
              <p:cNvSpPr txBox="1"/>
              <p:nvPr/>
            </p:nvSpPr>
            <p:spPr>
              <a:xfrm>
                <a:off x="838200" y="2133600"/>
                <a:ext cx="10744200" cy="1692771"/>
              </a:xfrm>
              <a:prstGeom prst="rect">
                <a:avLst/>
              </a:prstGeom>
              <a:noFill/>
            </p:spPr>
            <p:txBody>
              <a:bodyPr wrap="square" rtlCol="0">
                <a:spAutoFit/>
              </a:bodyPr>
              <a:lstStyle/>
              <a:p>
                <a:pPr marL="0" indent="0">
                  <a:buFont typeface="Arial" panose="020B0604020202020204" pitchFamily="34" charset="0"/>
                  <a:buNone/>
                </a:pPr>
                <a:r>
                  <a:rPr lang="en-US" sz="2400" b="1" dirty="0">
                    <a:solidFill>
                      <a:schemeClr val="bg2">
                        <a:lumMod val="25000"/>
                      </a:schemeClr>
                    </a:solidFill>
                  </a:rPr>
                  <a:t>Proof Outline</a:t>
                </a:r>
              </a:p>
              <a:p>
                <a:pPr marL="0" indent="0">
                  <a:buFont typeface="Arial" panose="020B0604020202020204" pitchFamily="34" charset="0"/>
                  <a:buNone/>
                </a:pPr>
                <a:r>
                  <a:rPr lang="en-US" sz="2000" dirty="0">
                    <a:solidFill>
                      <a:schemeClr val="bg2">
                        <a:lumMod val="25000"/>
                      </a:schemeClr>
                    </a:solidFill>
                  </a:rPr>
                  <a:t>Amortized communication cost of OMR converting </a:t>
                </a:r>
                <a14:m>
                  <m:oMath xmlns:m="http://schemas.openxmlformats.org/officeDocument/2006/math">
                    <m:r>
                      <a:rPr lang="en-US" sz="2000" i="1">
                        <a:solidFill>
                          <a:schemeClr val="bg2">
                            <a:lumMod val="25000"/>
                          </a:schemeClr>
                        </a:solidFill>
                        <a:latin typeface="Cambria Math" panose="02040503050406030204" pitchFamily="18" charset="0"/>
                      </a:rPr>
                      <m:t>(</m:t>
                    </m:r>
                    <m:r>
                      <a:rPr lang="en-US" sz="2000" i="1">
                        <a:solidFill>
                          <a:schemeClr val="bg2">
                            <a:lumMod val="25000"/>
                          </a:schemeClr>
                        </a:solidFill>
                        <a:latin typeface="Cambria Math" panose="02040503050406030204" pitchFamily="18" charset="0"/>
                      </a:rPr>
                      <m:t>𝑋</m:t>
                    </m:r>
                    <m:r>
                      <a:rPr lang="en-US" sz="2000" i="1">
                        <a:solidFill>
                          <a:schemeClr val="bg2">
                            <a:lumMod val="25000"/>
                          </a:schemeClr>
                        </a:solidFill>
                        <a:latin typeface="Cambria Math" panose="02040503050406030204" pitchFamily="18" charset="0"/>
                      </a:rPr>
                      <m:t>,</m:t>
                    </m:r>
                    <m:r>
                      <a:rPr lang="en-US" sz="2000" i="1">
                        <a:solidFill>
                          <a:schemeClr val="bg2">
                            <a:lumMod val="25000"/>
                          </a:schemeClr>
                        </a:solidFill>
                        <a:latin typeface="Cambria Math" panose="02040503050406030204" pitchFamily="18" charset="0"/>
                      </a:rPr>
                      <m:t>𝑌</m:t>
                    </m:r>
                    <m:r>
                      <a:rPr lang="en-US" sz="2000" i="1">
                        <a:solidFill>
                          <a:schemeClr val="bg2">
                            <a:lumMod val="25000"/>
                          </a:schemeClr>
                        </a:solidFill>
                        <a:latin typeface="Cambria Math" panose="02040503050406030204" pitchFamily="18" charset="0"/>
                      </a:rPr>
                      <m:t>)</m:t>
                    </m:r>
                  </m:oMath>
                </a14:m>
                <a:r>
                  <a:rPr lang="en-US" sz="2000" dirty="0">
                    <a:solidFill>
                      <a:schemeClr val="bg2">
                        <a:lumMod val="25000"/>
                      </a:schemeClr>
                    </a:solidFill>
                  </a:rPr>
                  <a:t> to common randomness </a:t>
                </a:r>
                <a14:m>
                  <m:oMath xmlns:m="http://schemas.openxmlformats.org/officeDocument/2006/math">
                    <m:r>
                      <a:rPr lang="en-US" sz="2000" b="0" i="0" smtClean="0">
                        <a:solidFill>
                          <a:schemeClr val="bg2">
                            <a:lumMod val="25000"/>
                          </a:schemeClr>
                        </a:solidFill>
                        <a:latin typeface="Cambria Math" panose="02040503050406030204" pitchFamily="18" charset="0"/>
                      </a:rPr>
                      <m:t>≥ </m:t>
                    </m:r>
                    <m:r>
                      <a:rPr lang="en-US" sz="2000" i="1">
                        <a:solidFill>
                          <a:schemeClr val="bg2">
                            <a:lumMod val="25000"/>
                          </a:schemeClr>
                        </a:solidFill>
                        <a:latin typeface="Cambria Math" panose="02040503050406030204" pitchFamily="18" charset="0"/>
                      </a:rPr>
                      <m:t>1</m:t>
                    </m:r>
                    <m:r>
                      <a:rPr lang="en-US" sz="2000" i="1">
                        <a:solidFill>
                          <a:schemeClr val="bg2">
                            <a:lumMod val="25000"/>
                          </a:schemeClr>
                        </a:solidFill>
                        <a:latin typeface="Cambria Math" panose="02040503050406030204" pitchFamily="18" charset="0"/>
                      </a:rPr>
                      <m:t>−</m:t>
                    </m:r>
                    <m:sSup>
                      <m:sSupPr>
                        <m:ctrlPr>
                          <a:rPr lang="en-US" sz="2000" i="1">
                            <a:solidFill>
                              <a:schemeClr val="bg2">
                                <a:lumMod val="25000"/>
                              </a:schemeClr>
                            </a:solidFill>
                            <a:latin typeface="Cambria Math" panose="02040503050406030204" pitchFamily="18" charset="0"/>
                          </a:rPr>
                        </m:ctrlPr>
                      </m:sSupPr>
                      <m:e>
                        <m:r>
                          <a:rPr lang="en-US" sz="2000" i="1">
                            <a:solidFill>
                              <a:schemeClr val="bg2">
                                <a:lumMod val="25000"/>
                              </a:schemeClr>
                            </a:solidFill>
                            <a:latin typeface="Cambria Math" panose="02040503050406030204" pitchFamily="18" charset="0"/>
                          </a:rPr>
                          <m:t>𝑆</m:t>
                        </m:r>
                      </m:e>
                      <m:sup>
                        <m:r>
                          <a:rPr lang="en-US" sz="2000" i="1">
                            <a:solidFill>
                              <a:schemeClr val="bg2">
                                <a:lumMod val="25000"/>
                              </a:schemeClr>
                            </a:solidFill>
                            <a:latin typeface="Cambria Math" panose="02040503050406030204" pitchFamily="18" charset="0"/>
                          </a:rPr>
                          <m:t>∗</m:t>
                        </m:r>
                      </m:sup>
                    </m:sSup>
                    <m:r>
                      <a:rPr lang="en-US" sz="2000" i="1">
                        <a:solidFill>
                          <a:schemeClr val="bg2">
                            <a:lumMod val="25000"/>
                          </a:schemeClr>
                        </a:solidFill>
                        <a:latin typeface="Cambria Math" panose="02040503050406030204" pitchFamily="18" charset="0"/>
                      </a:rPr>
                      <m:t>(</m:t>
                    </m:r>
                    <m:r>
                      <a:rPr lang="en-US" sz="2000" i="1">
                        <a:solidFill>
                          <a:schemeClr val="bg2">
                            <a:lumMod val="25000"/>
                          </a:schemeClr>
                        </a:solidFill>
                        <a:latin typeface="Cambria Math" panose="02040503050406030204" pitchFamily="18" charset="0"/>
                      </a:rPr>
                      <m:t>𝑋</m:t>
                    </m:r>
                    <m:r>
                      <a:rPr lang="en-US" sz="2000" i="1">
                        <a:solidFill>
                          <a:schemeClr val="bg2">
                            <a:lumMod val="25000"/>
                          </a:schemeClr>
                        </a:solidFill>
                        <a:latin typeface="Cambria Math" panose="02040503050406030204" pitchFamily="18" charset="0"/>
                      </a:rPr>
                      <m:t>,</m:t>
                    </m:r>
                    <m:r>
                      <a:rPr lang="en-US" sz="2000" i="1">
                        <a:solidFill>
                          <a:schemeClr val="bg2">
                            <a:lumMod val="25000"/>
                          </a:schemeClr>
                        </a:solidFill>
                        <a:latin typeface="Cambria Math" panose="02040503050406030204" pitchFamily="18" charset="0"/>
                      </a:rPr>
                      <m:t>𝑌</m:t>
                    </m:r>
                    <m:r>
                      <a:rPr lang="en-US" sz="2000" i="1">
                        <a:solidFill>
                          <a:schemeClr val="bg2">
                            <a:lumMod val="25000"/>
                          </a:schemeClr>
                        </a:solidFill>
                        <a:latin typeface="Cambria Math" panose="02040503050406030204" pitchFamily="18" charset="0"/>
                      </a:rPr>
                      <m:t>)</m:t>
                    </m:r>
                  </m:oMath>
                </a14:m>
                <a:r>
                  <a:rPr lang="en-US" sz="2000" dirty="0">
                    <a:solidFill>
                      <a:schemeClr val="bg2">
                        <a:lumMod val="25000"/>
                      </a:schemeClr>
                    </a:solidFill>
                  </a:rPr>
                  <a:t>.</a:t>
                </a:r>
              </a:p>
              <a:p>
                <a:pPr marL="0" indent="0">
                  <a:buFont typeface="Arial" panose="020B0604020202020204" pitchFamily="34" charset="0"/>
                  <a:buNone/>
                </a:pPr>
                <a:endParaRPr lang="en-US" sz="2000" dirty="0">
                  <a:solidFill>
                    <a:schemeClr val="bg2">
                      <a:lumMod val="25000"/>
                    </a:schemeClr>
                  </a:solidFill>
                </a:endParaRPr>
              </a:p>
              <a:p>
                <a:pPr marL="0" indent="0">
                  <a:buFont typeface="Arial" panose="020B0604020202020204" pitchFamily="34" charset="0"/>
                  <a:buNone/>
                </a:pPr>
                <a:r>
                  <a:rPr lang="en-US" sz="2000" dirty="0">
                    <a:solidFill>
                      <a:schemeClr val="bg2">
                        <a:lumMod val="25000"/>
                      </a:schemeClr>
                    </a:solidFill>
                  </a:rPr>
                  <a:t>For any </a:t>
                </a:r>
                <a14:m>
                  <m:oMath xmlns:m="http://schemas.openxmlformats.org/officeDocument/2006/math">
                    <m:r>
                      <a:rPr lang="en-US" sz="2000" b="0" i="1" smtClean="0">
                        <a:solidFill>
                          <a:schemeClr val="bg2">
                            <a:lumMod val="25000"/>
                          </a:schemeClr>
                        </a:solidFill>
                        <a:latin typeface="Cambria Math" panose="02040503050406030204" pitchFamily="18" charset="0"/>
                      </a:rPr>
                      <m:t>𝜀</m:t>
                    </m:r>
                    <m:r>
                      <a:rPr lang="en-US" sz="2000" b="0" i="1" smtClean="0">
                        <a:solidFill>
                          <a:schemeClr val="bg2">
                            <a:lumMod val="25000"/>
                          </a:schemeClr>
                        </a:solidFill>
                        <a:latin typeface="Cambria Math" panose="02040503050406030204" pitchFamily="18" charset="0"/>
                      </a:rPr>
                      <m:t>&gt;</m:t>
                    </m:r>
                    <m:r>
                      <a:rPr lang="en-US" sz="2000" b="0" i="1" smtClean="0">
                        <a:solidFill>
                          <a:schemeClr val="bg2">
                            <a:lumMod val="25000"/>
                          </a:schemeClr>
                        </a:solidFill>
                        <a:latin typeface="Cambria Math" panose="02040503050406030204" pitchFamily="18" charset="0"/>
                      </a:rPr>
                      <m:t>0</m:t>
                    </m:r>
                  </m:oMath>
                </a14:m>
                <a:r>
                  <a:rPr lang="en-US" sz="2000" dirty="0">
                    <a:solidFill>
                      <a:schemeClr val="bg2">
                        <a:lumMod val="25000"/>
                      </a:schemeClr>
                    </a:solidFill>
                  </a:rPr>
                  <a:t>, there exists a constant </a:t>
                </a:r>
                <a14:m>
                  <m:oMath xmlns:m="http://schemas.openxmlformats.org/officeDocument/2006/math">
                    <m:r>
                      <a:rPr lang="en-US" sz="2000" b="0" i="1" smtClean="0">
                        <a:solidFill>
                          <a:schemeClr val="bg2">
                            <a:lumMod val="25000"/>
                          </a:schemeClr>
                        </a:solidFill>
                        <a:latin typeface="Cambria Math" panose="02040503050406030204" pitchFamily="18" charset="0"/>
                      </a:rPr>
                      <m:t>𝑘</m:t>
                    </m:r>
                  </m:oMath>
                </a14:m>
                <a:r>
                  <a:rPr lang="en-US" sz="2000" dirty="0">
                    <a:solidFill>
                      <a:schemeClr val="bg2">
                        <a:lumMod val="25000"/>
                      </a:schemeClr>
                    </a:solidFill>
                  </a:rPr>
                  <a:t> such that using </a:t>
                </a:r>
                <a14:m>
                  <m:oMath xmlns:m="http://schemas.openxmlformats.org/officeDocument/2006/math">
                    <m:r>
                      <a:rPr lang="en-US" sz="2000" b="0" i="1" smtClean="0">
                        <a:solidFill>
                          <a:schemeClr val="bg2">
                            <a:lumMod val="25000"/>
                          </a:schemeClr>
                        </a:solidFill>
                        <a:latin typeface="Cambria Math" panose="02040503050406030204" pitchFamily="18" charset="0"/>
                      </a:rPr>
                      <m:t>𝑘𝑛</m:t>
                    </m:r>
                  </m:oMath>
                </a14:m>
                <a:r>
                  <a:rPr lang="en-US" sz="2000" dirty="0">
                    <a:solidFill>
                      <a:schemeClr val="bg2">
                        <a:lumMod val="25000"/>
                      </a:schemeClr>
                    </a:solidFill>
                  </a:rPr>
                  <a:t> copies we can achieve </a:t>
                </a:r>
                <a14:m>
                  <m:oMath xmlns:m="http://schemas.openxmlformats.org/officeDocument/2006/math">
                    <m:r>
                      <a:rPr lang="en-US" sz="2000" b="0" i="1" smtClean="0">
                        <a:solidFill>
                          <a:schemeClr val="bg2">
                            <a:lumMod val="25000"/>
                          </a:schemeClr>
                        </a:solidFill>
                        <a:latin typeface="Cambria Math" panose="02040503050406030204" pitchFamily="18" charset="0"/>
                      </a:rPr>
                      <m:t>𝑛</m:t>
                    </m:r>
                  </m:oMath>
                </a14:m>
                <a:r>
                  <a:rPr lang="en-US" sz="2000" dirty="0">
                    <a:solidFill>
                      <a:schemeClr val="bg2">
                        <a:lumMod val="25000"/>
                      </a:schemeClr>
                    </a:solidFill>
                  </a:rPr>
                  <a:t> bits of common randomness with communication of </a:t>
                </a:r>
                <a14:m>
                  <m:oMath xmlns:m="http://schemas.openxmlformats.org/officeDocument/2006/math">
                    <m:r>
                      <a:rPr lang="en-US" sz="2000" b="0" i="0"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1</m:t>
                    </m:r>
                    <m:r>
                      <a:rPr lang="en-US" sz="2000" b="0" i="1" smtClean="0">
                        <a:solidFill>
                          <a:schemeClr val="bg2">
                            <a:lumMod val="25000"/>
                          </a:schemeClr>
                        </a:solidFill>
                        <a:latin typeface="Cambria Math" panose="02040503050406030204" pitchFamily="18" charset="0"/>
                      </a:rPr>
                      <m:t>−</m:t>
                    </m:r>
                    <m:sSup>
                      <m:sSupPr>
                        <m:ctrlPr>
                          <a:rPr lang="en-US" sz="2000" b="0" i="1" smtClean="0">
                            <a:solidFill>
                              <a:schemeClr val="bg2">
                                <a:lumMod val="25000"/>
                              </a:schemeClr>
                            </a:solidFill>
                            <a:latin typeface="Cambria Math" panose="02040503050406030204" pitchFamily="18" charset="0"/>
                          </a:rPr>
                        </m:ctrlPr>
                      </m:sSupPr>
                      <m:e>
                        <m:r>
                          <a:rPr lang="en-US" sz="2000" b="0" i="1" smtClean="0">
                            <a:solidFill>
                              <a:schemeClr val="bg2">
                                <a:lumMod val="25000"/>
                              </a:schemeClr>
                            </a:solidFill>
                            <a:latin typeface="Cambria Math" panose="02040503050406030204" pitchFamily="18" charset="0"/>
                          </a:rPr>
                          <m:t>𝑆</m:t>
                        </m:r>
                      </m:e>
                      <m:sup>
                        <m:r>
                          <a:rPr lang="en-US" sz="2000" b="0" i="1" smtClean="0">
                            <a:solidFill>
                              <a:schemeClr val="bg2">
                                <a:lumMod val="25000"/>
                              </a:schemeClr>
                            </a:solidFill>
                            <a:latin typeface="Cambria Math" panose="02040503050406030204" pitchFamily="18" charset="0"/>
                          </a:rPr>
                          <m:t>∗</m:t>
                        </m:r>
                      </m:sup>
                    </m:sSup>
                    <m:d>
                      <m:dPr>
                        <m:ctrlPr>
                          <a:rPr lang="en-US" sz="2000" b="0" i="1" smtClean="0">
                            <a:solidFill>
                              <a:schemeClr val="bg2">
                                <a:lumMod val="25000"/>
                              </a:schemeClr>
                            </a:solidFill>
                            <a:latin typeface="Cambria Math" panose="02040503050406030204" pitchFamily="18" charset="0"/>
                          </a:rPr>
                        </m:ctrlPr>
                      </m:dPr>
                      <m:e>
                        <m:r>
                          <a:rPr lang="en-US" sz="2000" b="0" i="1" smtClean="0">
                            <a:solidFill>
                              <a:schemeClr val="bg2">
                                <a:lumMod val="25000"/>
                              </a:schemeClr>
                            </a:solidFill>
                            <a:latin typeface="Cambria Math" panose="02040503050406030204" pitchFamily="18" charset="0"/>
                          </a:rPr>
                          <m:t>𝑋</m:t>
                        </m:r>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𝑌</m:t>
                        </m:r>
                      </m:e>
                    </m:d>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𝜀</m:t>
                    </m:r>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𝑛</m:t>
                    </m:r>
                  </m:oMath>
                </a14:m>
                <a:r>
                  <a:rPr lang="en-US" sz="2000" dirty="0">
                    <a:solidFill>
                      <a:schemeClr val="bg2">
                        <a:lumMod val="25000"/>
                      </a:schemeClr>
                    </a:solidFill>
                  </a:rPr>
                  <a:t>.</a:t>
                </a:r>
              </a:p>
            </p:txBody>
          </p:sp>
        </mc:Choice>
        <mc:Fallback xmlns="">
          <p:sp>
            <p:nvSpPr>
              <p:cNvPr id="10" name="TextBox 9">
                <a:extLst>
                  <a:ext uri="{FF2B5EF4-FFF2-40B4-BE49-F238E27FC236}">
                    <a16:creationId xmlns:a16="http://schemas.microsoft.com/office/drawing/2014/main" id="{A6EC23AA-529A-1D52-EA71-466806B4B150}"/>
                  </a:ext>
                </a:extLst>
              </p:cNvPr>
              <p:cNvSpPr txBox="1">
                <a:spLocks noRot="1" noChangeAspect="1" noMove="1" noResize="1" noEditPoints="1" noAdjustHandles="1" noChangeArrowheads="1" noChangeShapeType="1" noTextEdit="1"/>
              </p:cNvSpPr>
              <p:nvPr/>
            </p:nvSpPr>
            <p:spPr>
              <a:xfrm>
                <a:off x="838200" y="2133600"/>
                <a:ext cx="10744200" cy="1692771"/>
              </a:xfrm>
              <a:prstGeom prst="rect">
                <a:avLst/>
              </a:prstGeom>
              <a:blipFill>
                <a:blip r:embed="rId3"/>
                <a:stretch>
                  <a:fillRect l="-908" t="-2878" b="-5396"/>
                </a:stretch>
              </a:blipFill>
            </p:spPr>
            <p:txBody>
              <a:bodyPr/>
              <a:lstStyle/>
              <a:p>
                <a:r>
                  <a:rPr lang="en-US">
                    <a:noFill/>
                  </a:rPr>
                  <a:t> </a:t>
                </a:r>
              </a:p>
            </p:txBody>
          </p:sp>
        </mc:Fallback>
      </mc:AlternateContent>
      <p:sp>
        <p:nvSpPr>
          <p:cNvPr id="15" name="Title 1">
            <a:extLst>
              <a:ext uri="{FF2B5EF4-FFF2-40B4-BE49-F238E27FC236}">
                <a16:creationId xmlns:a16="http://schemas.microsoft.com/office/drawing/2014/main" id="{B01BA15F-EDE4-4653-7895-6FC78F4D7E9F}"/>
              </a:ext>
            </a:extLst>
          </p:cNvPr>
          <p:cNvSpPr>
            <a:spLocks noGrp="1"/>
          </p:cNvSpPr>
          <p:nvPr>
            <p:ph type="title"/>
          </p:nvPr>
        </p:nvSpPr>
        <p:spPr>
          <a:xfrm>
            <a:off x="838200" y="503237"/>
            <a:ext cx="10515600" cy="1325563"/>
          </a:xfrm>
        </p:spPr>
        <p:txBody>
          <a:bodyPr>
            <a:normAutofit/>
          </a:bodyPr>
          <a:lstStyle/>
          <a:p>
            <a:r>
              <a:rPr lang="en-US" sz="4800" b="1" dirty="0">
                <a:solidFill>
                  <a:schemeClr val="bg2">
                    <a:lumMod val="25000"/>
                  </a:schemeClr>
                </a:solidFill>
              </a:rPr>
              <a:t>Lower Bound</a:t>
            </a:r>
            <a:br>
              <a:rPr lang="en-US" sz="4800" b="1" dirty="0">
                <a:solidFill>
                  <a:schemeClr val="bg2">
                    <a:lumMod val="25000"/>
                  </a:schemeClr>
                </a:solidFill>
              </a:rPr>
            </a:br>
            <a:r>
              <a:rPr lang="en-US" sz="3200" dirty="0">
                <a:solidFill>
                  <a:schemeClr val="bg2">
                    <a:lumMod val="25000"/>
                  </a:schemeClr>
                </a:solidFill>
              </a:rPr>
              <a:t>On OMR</a:t>
            </a:r>
            <a:endParaRPr lang="en-US" sz="4800" dirty="0">
              <a:solidFill>
                <a:schemeClr val="bg2">
                  <a:lumMod val="25000"/>
                </a:schemeClr>
              </a:solidFill>
            </a:endParaRPr>
          </a:p>
        </p:txBody>
      </p:sp>
      <p:grpSp>
        <p:nvGrpSpPr>
          <p:cNvPr id="2" name="Group 1">
            <a:extLst>
              <a:ext uri="{FF2B5EF4-FFF2-40B4-BE49-F238E27FC236}">
                <a16:creationId xmlns:a16="http://schemas.microsoft.com/office/drawing/2014/main" id="{3556BD57-E23C-B450-B140-783D66228547}"/>
              </a:ext>
            </a:extLst>
          </p:cNvPr>
          <p:cNvGrpSpPr/>
          <p:nvPr/>
        </p:nvGrpSpPr>
        <p:grpSpPr>
          <a:xfrm>
            <a:off x="914400" y="3964892"/>
            <a:ext cx="10591800" cy="2740708"/>
            <a:chOff x="914400" y="4215109"/>
            <a:chExt cx="10591800" cy="2740708"/>
          </a:xfrm>
        </p:grpSpPr>
        <p:grpSp>
          <p:nvGrpSpPr>
            <p:cNvPr id="24" name="Group 23">
              <a:extLst>
                <a:ext uri="{FF2B5EF4-FFF2-40B4-BE49-F238E27FC236}">
                  <a16:creationId xmlns:a16="http://schemas.microsoft.com/office/drawing/2014/main" id="{26310D06-4F3B-D459-6230-162B1F7C9729}"/>
                </a:ext>
              </a:extLst>
            </p:cNvPr>
            <p:cNvGrpSpPr/>
            <p:nvPr/>
          </p:nvGrpSpPr>
          <p:grpSpPr>
            <a:xfrm>
              <a:off x="914400" y="4447428"/>
              <a:ext cx="10591800" cy="1729237"/>
              <a:chOff x="706392" y="4447428"/>
              <a:chExt cx="10591800" cy="1729237"/>
            </a:xfrm>
          </p:grpSpPr>
          <p:grpSp>
            <p:nvGrpSpPr>
              <p:cNvPr id="3" name="Group 2">
                <a:extLst>
                  <a:ext uri="{FF2B5EF4-FFF2-40B4-BE49-F238E27FC236}">
                    <a16:creationId xmlns:a16="http://schemas.microsoft.com/office/drawing/2014/main" id="{BFAEF466-9A0B-B650-D633-96028FC894A5}"/>
                  </a:ext>
                </a:extLst>
              </p:cNvPr>
              <p:cNvGrpSpPr/>
              <p:nvPr/>
            </p:nvGrpSpPr>
            <p:grpSpPr>
              <a:xfrm>
                <a:off x="706392" y="4447428"/>
                <a:ext cx="10591800" cy="1729237"/>
                <a:chOff x="131808" y="3048635"/>
                <a:chExt cx="10591800" cy="1729237"/>
              </a:xfrm>
            </p:grpSpPr>
            <p:pic>
              <p:nvPicPr>
                <p:cNvPr id="5" name="Picture 4">
                  <a:extLst>
                    <a:ext uri="{FF2B5EF4-FFF2-40B4-BE49-F238E27FC236}">
                      <a16:creationId xmlns:a16="http://schemas.microsoft.com/office/drawing/2014/main" id="{8256370E-6B93-5A4F-F2D1-8ABB20E6F066}"/>
                    </a:ext>
                  </a:extLst>
                </p:cNvPr>
                <p:cNvPicPr>
                  <a:picLocks noChangeAspect="1"/>
                </p:cNvPicPr>
                <p:nvPr/>
              </p:nvPicPr>
              <p:blipFill rotWithShape="1">
                <a:blip r:embed="rId4"/>
                <a:srcRect l="8448" t="6574" r="9378" b="6132"/>
                <a:stretch/>
              </p:blipFill>
              <p:spPr>
                <a:xfrm>
                  <a:off x="131808" y="3048635"/>
                  <a:ext cx="1358901" cy="1536700"/>
                </a:xfrm>
                <a:prstGeom prst="rect">
                  <a:avLst/>
                </a:prstGeom>
              </p:spPr>
            </p:pic>
            <p:cxnSp>
              <p:nvCxnSpPr>
                <p:cNvPr id="8" name="Straight Arrow Connector 7">
                  <a:extLst>
                    <a:ext uri="{FF2B5EF4-FFF2-40B4-BE49-F238E27FC236}">
                      <a16:creationId xmlns:a16="http://schemas.microsoft.com/office/drawing/2014/main" id="{FDFDD4CE-5DCF-8EDB-9806-5CA76D02C62F}"/>
                    </a:ext>
                  </a:extLst>
                </p:cNvPr>
                <p:cNvCxnSpPr>
                  <a:cxnSpLocks/>
                </p:cNvCxnSpPr>
                <p:nvPr/>
              </p:nvCxnSpPr>
              <p:spPr>
                <a:xfrm>
                  <a:off x="1490709" y="3291463"/>
                  <a:ext cx="7785099" cy="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4F1D457-9B0D-A513-6496-89F036907E90}"/>
                    </a:ext>
                  </a:extLst>
                </p:cNvPr>
                <p:cNvPicPr>
                  <a:picLocks noChangeAspect="1"/>
                </p:cNvPicPr>
                <p:nvPr/>
              </p:nvPicPr>
              <p:blipFill rotWithShape="1">
                <a:blip r:embed="rId5"/>
                <a:srcRect l="6773" t="7342" r="5362" b="4560"/>
                <a:stretch/>
              </p:blipFill>
              <p:spPr>
                <a:xfrm>
                  <a:off x="9371058" y="3066608"/>
                  <a:ext cx="1352550" cy="15240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E203AB7-9FC6-C19C-E5E6-A3DC0E5D776A}"/>
                        </a:ext>
                      </a:extLst>
                    </p:cNvPr>
                    <p:cNvSpPr txBox="1"/>
                    <p:nvPr/>
                  </p:nvSpPr>
                  <p:spPr>
                    <a:xfrm>
                      <a:off x="6780372" y="4316207"/>
                      <a:ext cx="70019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bg2">
                                        <a:lumMod val="25000"/>
                                      </a:schemeClr>
                                    </a:solidFill>
                                    <a:latin typeface="Cambria Math" panose="02040503050406030204" pitchFamily="18" charset="0"/>
                                  </a:rPr>
                                </m:ctrlPr>
                              </m:sSupPr>
                              <m:e>
                                <m:r>
                                  <a:rPr lang="en-US" sz="2400" b="0" i="1" smtClean="0">
                                    <a:solidFill>
                                      <a:schemeClr val="bg2">
                                        <a:lumMod val="25000"/>
                                      </a:schemeClr>
                                    </a:solidFill>
                                    <a:latin typeface="Cambria Math" panose="02040503050406030204" pitchFamily="18" charset="0"/>
                                  </a:rPr>
                                  <m:t>𝑐</m:t>
                                </m:r>
                              </m:e>
                              <m:sup>
                                <m:r>
                                  <a:rPr lang="en-US" sz="2400" b="0" i="1" smtClean="0">
                                    <a:solidFill>
                                      <a:schemeClr val="bg2">
                                        <a:lumMod val="25000"/>
                                      </a:schemeClr>
                                    </a:solidFill>
                                    <a:latin typeface="Cambria Math" panose="02040503050406030204" pitchFamily="18" charset="0"/>
                                  </a:rPr>
                                  <m:t>′</m:t>
                                </m:r>
                              </m:sup>
                            </m:sSup>
                            <m:r>
                              <a:rPr lang="en-US" sz="2400" b="0" i="1" smtClean="0">
                                <a:solidFill>
                                  <a:schemeClr val="bg2">
                                    <a:lumMod val="25000"/>
                                  </a:schemeClr>
                                </a:solidFill>
                                <a:latin typeface="Cambria Math" panose="02040503050406030204" pitchFamily="18" charset="0"/>
                              </a:rPr>
                              <m:t>𝑛</m:t>
                            </m:r>
                          </m:oMath>
                        </m:oMathPara>
                      </a14:m>
                      <a:endParaRPr lang="he-IL" sz="2400" dirty="0">
                        <a:solidFill>
                          <a:schemeClr val="bg2">
                            <a:lumMod val="25000"/>
                          </a:schemeClr>
                        </a:solidFill>
                      </a:endParaRPr>
                    </a:p>
                  </p:txBody>
                </p:sp>
              </mc:Choice>
              <mc:Fallback xmlns="">
                <p:sp>
                  <p:nvSpPr>
                    <p:cNvPr id="12" name="TextBox 11">
                      <a:extLst>
                        <a:ext uri="{FF2B5EF4-FFF2-40B4-BE49-F238E27FC236}">
                          <a16:creationId xmlns:a16="http://schemas.microsoft.com/office/drawing/2014/main" id="{9E203AB7-9FC6-C19C-E5E6-A3DC0E5D776A}"/>
                        </a:ext>
                      </a:extLst>
                    </p:cNvPr>
                    <p:cNvSpPr txBox="1">
                      <a:spLocks noRot="1" noChangeAspect="1" noMove="1" noResize="1" noEditPoints="1" noAdjustHandles="1" noChangeArrowheads="1" noChangeShapeType="1" noTextEdit="1"/>
                    </p:cNvSpPr>
                    <p:nvPr/>
                  </p:nvSpPr>
                  <p:spPr>
                    <a:xfrm>
                      <a:off x="6780372" y="4316207"/>
                      <a:ext cx="700192" cy="461665"/>
                    </a:xfrm>
                    <a:prstGeom prst="rect">
                      <a:avLst/>
                    </a:prstGeom>
                    <a:blipFill>
                      <a:blip r:embed="rId6"/>
                      <a:stretch>
                        <a:fillRect/>
                      </a:stretch>
                    </a:blipFill>
                  </p:spPr>
                  <p:txBody>
                    <a:bodyPr/>
                    <a:lstStyle/>
                    <a:p>
                      <a:r>
                        <a:rPr lang="en-US">
                          <a:noFill/>
                        </a:rPr>
                        <a:t> </a:t>
                      </a:r>
                    </a:p>
                  </p:txBody>
                </p:sp>
              </mc:Fallback>
            </mc:AlternateContent>
          </p:grpSp>
          <p:cxnSp>
            <p:nvCxnSpPr>
              <p:cNvPr id="17" name="Straight Arrow Connector 16">
                <a:extLst>
                  <a:ext uri="{FF2B5EF4-FFF2-40B4-BE49-F238E27FC236}">
                    <a16:creationId xmlns:a16="http://schemas.microsoft.com/office/drawing/2014/main" id="{1CD32D3A-2BB1-51FB-BF8C-F8D146057AC1}"/>
                  </a:ext>
                </a:extLst>
              </p:cNvPr>
              <p:cNvCxnSpPr>
                <a:cxnSpLocks/>
              </p:cNvCxnSpPr>
              <p:nvPr/>
            </p:nvCxnSpPr>
            <p:spPr>
              <a:xfrm>
                <a:off x="5887992" y="5680856"/>
                <a:ext cx="3962400" cy="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F95CEFA-4884-1A6F-14D0-68DAFC6C3B08}"/>
                  </a:ext>
                </a:extLst>
              </p:cNvPr>
              <p:cNvCxnSpPr>
                <a:cxnSpLocks/>
              </p:cNvCxnSpPr>
              <p:nvPr/>
            </p:nvCxnSpPr>
            <p:spPr>
              <a:xfrm>
                <a:off x="2154192" y="5680856"/>
                <a:ext cx="3733800" cy="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D85A19F-4099-C926-887D-B2429FC0810D}"/>
                      </a:ext>
                    </a:extLst>
                  </p:cNvPr>
                  <p:cNvSpPr txBox="1"/>
                  <p:nvPr/>
                </p:nvSpPr>
                <p:spPr>
                  <a:xfrm>
                    <a:off x="5630951" y="4719935"/>
                    <a:ext cx="5922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2">
                                  <a:lumMod val="25000"/>
                                </a:schemeClr>
                              </a:solidFill>
                              <a:latin typeface="Cambria Math" panose="02040503050406030204" pitchFamily="18" charset="0"/>
                            </a:rPr>
                            <m:t>𝑐𝑛</m:t>
                          </m:r>
                        </m:oMath>
                      </m:oMathPara>
                    </a14:m>
                    <a:endParaRPr lang="he-IL" sz="2400" dirty="0">
                      <a:solidFill>
                        <a:schemeClr val="bg2">
                          <a:lumMod val="25000"/>
                        </a:schemeClr>
                      </a:solidFill>
                    </a:endParaRPr>
                  </a:p>
                </p:txBody>
              </p:sp>
            </mc:Choice>
            <mc:Fallback xmlns="">
              <p:sp>
                <p:nvSpPr>
                  <p:cNvPr id="21" name="TextBox 20">
                    <a:extLst>
                      <a:ext uri="{FF2B5EF4-FFF2-40B4-BE49-F238E27FC236}">
                        <a16:creationId xmlns:a16="http://schemas.microsoft.com/office/drawing/2014/main" id="{ED85A19F-4099-C926-887D-B2429FC0810D}"/>
                      </a:ext>
                    </a:extLst>
                  </p:cNvPr>
                  <p:cNvSpPr txBox="1">
                    <a:spLocks noRot="1" noChangeAspect="1" noMove="1" noResize="1" noEditPoints="1" noAdjustHandles="1" noChangeArrowheads="1" noChangeShapeType="1" noTextEdit="1"/>
                  </p:cNvSpPr>
                  <p:nvPr/>
                </p:nvSpPr>
                <p:spPr>
                  <a:xfrm>
                    <a:off x="5630951" y="4719935"/>
                    <a:ext cx="59227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3B2D7CC-DD77-116F-3367-6294B6C8C21E}"/>
                      </a:ext>
                    </a:extLst>
                  </p:cNvPr>
                  <p:cNvSpPr txBox="1"/>
                  <p:nvPr/>
                </p:nvSpPr>
                <p:spPr>
                  <a:xfrm>
                    <a:off x="3733008" y="5715000"/>
                    <a:ext cx="80547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2">
                                  <a:lumMod val="25000"/>
                                </a:schemeClr>
                              </a:solidFill>
                              <a:latin typeface="Cambria Math" panose="02040503050406030204" pitchFamily="18" charset="0"/>
                            </a:rPr>
                            <m:t>𝛼</m:t>
                          </m:r>
                          <m:r>
                            <a:rPr lang="en-US" sz="2400" b="0" i="1" smtClean="0">
                              <a:solidFill>
                                <a:schemeClr val="bg2">
                                  <a:lumMod val="25000"/>
                                </a:schemeClr>
                              </a:solidFill>
                              <a:latin typeface="Cambria Math" panose="02040503050406030204" pitchFamily="18" charset="0"/>
                            </a:rPr>
                            <m:t>𝑘𝑛</m:t>
                          </m:r>
                        </m:oMath>
                      </m:oMathPara>
                    </a14:m>
                    <a:endParaRPr lang="he-IL" sz="2400" dirty="0">
                      <a:solidFill>
                        <a:schemeClr val="bg2">
                          <a:lumMod val="25000"/>
                        </a:schemeClr>
                      </a:solidFill>
                    </a:endParaRPr>
                  </a:p>
                </p:txBody>
              </p:sp>
            </mc:Choice>
            <mc:Fallback xmlns="">
              <p:sp>
                <p:nvSpPr>
                  <p:cNvPr id="22" name="TextBox 21">
                    <a:extLst>
                      <a:ext uri="{FF2B5EF4-FFF2-40B4-BE49-F238E27FC236}">
                        <a16:creationId xmlns:a16="http://schemas.microsoft.com/office/drawing/2014/main" id="{33B2D7CC-DD77-116F-3367-6294B6C8C21E}"/>
                      </a:ext>
                    </a:extLst>
                  </p:cNvPr>
                  <p:cNvSpPr txBox="1">
                    <a:spLocks noRot="1" noChangeAspect="1" noMove="1" noResize="1" noEditPoints="1" noAdjustHandles="1" noChangeArrowheads="1" noChangeShapeType="1" noTextEdit="1"/>
                  </p:cNvSpPr>
                  <p:nvPr/>
                </p:nvSpPr>
                <p:spPr>
                  <a:xfrm>
                    <a:off x="3733008" y="5715000"/>
                    <a:ext cx="805477"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FAA8AF5-17BC-9787-07F5-7618F0091D33}"/>
                      </a:ext>
                    </a:extLst>
                  </p:cNvPr>
                  <p:cNvSpPr txBox="1"/>
                  <p:nvPr/>
                </p:nvSpPr>
                <p:spPr>
                  <a:xfrm>
                    <a:off x="2717261" y="5155766"/>
                    <a:ext cx="2619051" cy="405624"/>
                  </a:xfrm>
                  <a:prstGeom prst="rect">
                    <a:avLst/>
                  </a:prstGeom>
                  <a:noFill/>
                </p:spPr>
                <p:txBody>
                  <a:bodyPr wrap="none" rtlCol="0">
                    <a:spAutoFit/>
                  </a:bodyPr>
                  <a:lstStyle/>
                  <a:p>
                    <a:pPr algn="ctr"/>
                    <a:r>
                      <a:rPr lang="en-US" sz="2000" dirty="0">
                        <a:solidFill>
                          <a:schemeClr val="bg2">
                            <a:lumMod val="25000"/>
                          </a:schemeClr>
                        </a:solidFill>
                      </a:rPr>
                      <a:t>G</a:t>
                    </a:r>
                    <a14:m>
                      <m:oMath xmlns:m="http://schemas.openxmlformats.org/officeDocument/2006/math">
                        <m:r>
                          <m:rPr>
                            <m:sty m:val="p"/>
                          </m:rPr>
                          <a:rPr lang="en-US" sz="2000" b="0" i="0" smtClean="0">
                            <a:solidFill>
                              <a:schemeClr val="bg2">
                                <a:lumMod val="25000"/>
                              </a:schemeClr>
                            </a:solidFill>
                            <a:latin typeface="Cambria Math" panose="02040503050406030204" pitchFamily="18" charset="0"/>
                          </a:rPr>
                          <m:t>enerating</m:t>
                        </m:r>
                        <m:r>
                          <a:rPr lang="en-US" sz="2000" b="0" i="0" smtClean="0">
                            <a:solidFill>
                              <a:schemeClr val="bg2">
                                <a:lumMod val="25000"/>
                              </a:schemeClr>
                            </a:solidFill>
                            <a:latin typeface="Cambria Math" panose="02040503050406030204" pitchFamily="18" charset="0"/>
                          </a:rPr>
                          <m:t> </m:t>
                        </m:r>
                        <m:r>
                          <a:rPr lang="en-US" sz="2000" b="0" i="1" smtClean="0">
                            <a:solidFill>
                              <a:schemeClr val="bg2">
                                <a:lumMod val="25000"/>
                              </a:schemeClr>
                            </a:solidFill>
                            <a:latin typeface="Cambria Math" panose="02040503050406030204" pitchFamily="18" charset="0"/>
                          </a:rPr>
                          <m:t>(</m:t>
                        </m:r>
                        <m:sSup>
                          <m:sSupPr>
                            <m:ctrlPr>
                              <a:rPr lang="en-US" sz="2000" b="0" i="1" smtClean="0">
                                <a:solidFill>
                                  <a:schemeClr val="bg2">
                                    <a:lumMod val="25000"/>
                                  </a:schemeClr>
                                </a:solidFill>
                                <a:latin typeface="Cambria Math" panose="02040503050406030204" pitchFamily="18" charset="0"/>
                              </a:rPr>
                            </m:ctrlPr>
                          </m:sSupPr>
                          <m:e>
                            <m:r>
                              <a:rPr lang="en-US" sz="2000" b="0" i="1" smtClean="0">
                                <a:solidFill>
                                  <a:schemeClr val="bg2">
                                    <a:lumMod val="25000"/>
                                  </a:schemeClr>
                                </a:solidFill>
                                <a:latin typeface="Cambria Math" panose="02040503050406030204" pitchFamily="18" charset="0"/>
                              </a:rPr>
                              <m:t>𝑈</m:t>
                            </m:r>
                          </m:e>
                          <m:sup>
                            <m:r>
                              <a:rPr lang="en-US" sz="2000" b="0" i="1" smtClean="0">
                                <a:solidFill>
                                  <a:schemeClr val="bg2">
                                    <a:lumMod val="25000"/>
                                  </a:schemeClr>
                                </a:solidFill>
                                <a:latin typeface="Cambria Math" panose="02040503050406030204" pitchFamily="18" charset="0"/>
                              </a:rPr>
                              <m:t>𝑘𝑛</m:t>
                            </m:r>
                          </m:sup>
                        </m:sSup>
                        <m:r>
                          <a:rPr lang="en-US" sz="2000" b="0" i="1" smtClean="0">
                            <a:solidFill>
                              <a:schemeClr val="bg2">
                                <a:lumMod val="25000"/>
                              </a:schemeClr>
                            </a:solidFill>
                            <a:latin typeface="Cambria Math" panose="02040503050406030204" pitchFamily="18" charset="0"/>
                          </a:rPr>
                          <m:t>, </m:t>
                        </m:r>
                        <m:sSup>
                          <m:sSupPr>
                            <m:ctrlPr>
                              <a:rPr lang="en-US" sz="2000" b="0" i="1" smtClean="0">
                                <a:solidFill>
                                  <a:schemeClr val="bg2">
                                    <a:lumMod val="25000"/>
                                  </a:schemeClr>
                                </a:solidFill>
                                <a:latin typeface="Cambria Math" panose="02040503050406030204" pitchFamily="18" charset="0"/>
                              </a:rPr>
                            </m:ctrlPr>
                          </m:sSupPr>
                          <m:e>
                            <m:r>
                              <a:rPr lang="en-US" sz="2000" b="0" i="1" smtClean="0">
                                <a:solidFill>
                                  <a:schemeClr val="bg2">
                                    <a:lumMod val="25000"/>
                                  </a:schemeClr>
                                </a:solidFill>
                                <a:latin typeface="Cambria Math" panose="02040503050406030204" pitchFamily="18" charset="0"/>
                              </a:rPr>
                              <m:t>𝑉</m:t>
                            </m:r>
                          </m:e>
                          <m:sup>
                            <m:r>
                              <a:rPr lang="en-US" sz="2000" b="0" i="1" smtClean="0">
                                <a:solidFill>
                                  <a:schemeClr val="bg2">
                                    <a:lumMod val="25000"/>
                                  </a:schemeClr>
                                </a:solidFill>
                                <a:latin typeface="Cambria Math" panose="02040503050406030204" pitchFamily="18" charset="0"/>
                              </a:rPr>
                              <m:t>𝑘𝑛</m:t>
                            </m:r>
                          </m:sup>
                        </m:sSup>
                        <m:r>
                          <a:rPr lang="en-US" sz="2000" b="0" i="1" smtClean="0">
                            <a:solidFill>
                              <a:schemeClr val="bg2">
                                <a:lumMod val="25000"/>
                              </a:schemeClr>
                            </a:solidFill>
                            <a:latin typeface="Cambria Math" panose="02040503050406030204" pitchFamily="18" charset="0"/>
                          </a:rPr>
                          <m:t>)</m:t>
                        </m:r>
                      </m:oMath>
                    </a14:m>
                    <a:endParaRPr lang="he-IL" sz="2000" dirty="0">
                      <a:solidFill>
                        <a:schemeClr val="bg2">
                          <a:lumMod val="25000"/>
                        </a:schemeClr>
                      </a:solidFill>
                    </a:endParaRPr>
                  </a:p>
                </p:txBody>
              </p:sp>
            </mc:Choice>
            <mc:Fallback xmlns="">
              <p:sp>
                <p:nvSpPr>
                  <p:cNvPr id="23" name="TextBox 22">
                    <a:extLst>
                      <a:ext uri="{FF2B5EF4-FFF2-40B4-BE49-F238E27FC236}">
                        <a16:creationId xmlns:a16="http://schemas.microsoft.com/office/drawing/2014/main" id="{DFAA8AF5-17BC-9787-07F5-7618F0091D33}"/>
                      </a:ext>
                    </a:extLst>
                  </p:cNvPr>
                  <p:cNvSpPr txBox="1">
                    <a:spLocks noRot="1" noChangeAspect="1" noMove="1" noResize="1" noEditPoints="1" noAdjustHandles="1" noChangeArrowheads="1" noChangeShapeType="1" noTextEdit="1"/>
                  </p:cNvSpPr>
                  <p:nvPr/>
                </p:nvSpPr>
                <p:spPr>
                  <a:xfrm>
                    <a:off x="2717261" y="5155766"/>
                    <a:ext cx="2619051" cy="405624"/>
                  </a:xfrm>
                  <a:prstGeom prst="rect">
                    <a:avLst/>
                  </a:prstGeom>
                  <a:blipFill>
                    <a:blip r:embed="rId9"/>
                    <a:stretch>
                      <a:fillRect l="-2326" t="-7576" r="-698" b="-2727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6FE9E1F-C45D-79A4-73D2-8AEABE665712}"/>
                    </a:ext>
                  </a:extLst>
                </p:cNvPr>
                <p:cNvSpPr txBox="1"/>
                <p:nvPr/>
              </p:nvSpPr>
              <p:spPr>
                <a:xfrm>
                  <a:off x="6221035" y="5181600"/>
                  <a:ext cx="3841693" cy="400110"/>
                </a:xfrm>
                <a:prstGeom prst="rect">
                  <a:avLst/>
                </a:prstGeom>
                <a:noFill/>
              </p:spPr>
              <p:txBody>
                <a:bodyPr wrap="none" rtlCol="0">
                  <a:spAutoFit/>
                </a:bodyPr>
                <a:lstStyle/>
                <a:p>
                  <a:pPr algn="ctr"/>
                  <a:r>
                    <a:rPr lang="en-US" sz="2000" b="0" dirty="0">
                      <a:solidFill>
                        <a:schemeClr val="bg2">
                          <a:lumMod val="25000"/>
                        </a:schemeClr>
                      </a:solidFill>
                    </a:rPr>
                    <a:t>Generating </a:t>
                  </a:r>
                  <a14:m>
                    <m:oMath xmlns:m="http://schemas.openxmlformats.org/officeDocument/2006/math">
                      <m:r>
                        <a:rPr lang="en-US" sz="2000" b="0" i="1" smtClean="0">
                          <a:solidFill>
                            <a:schemeClr val="bg2">
                              <a:lumMod val="25000"/>
                            </a:schemeClr>
                          </a:solidFill>
                          <a:latin typeface="Cambria Math" panose="02040503050406030204" pitchFamily="18" charset="0"/>
                        </a:rPr>
                        <m:t>𝑛</m:t>
                      </m:r>
                    </m:oMath>
                  </a14:m>
                  <a:r>
                    <a:rPr lang="en-US" sz="2000" dirty="0">
                      <a:solidFill>
                        <a:schemeClr val="bg2">
                          <a:lumMod val="25000"/>
                        </a:schemeClr>
                      </a:solidFill>
                    </a:rPr>
                    <a:t> bits of common rand.</a:t>
                  </a:r>
                  <a:endParaRPr lang="he-IL" sz="2000" dirty="0">
                    <a:solidFill>
                      <a:schemeClr val="bg2">
                        <a:lumMod val="25000"/>
                      </a:schemeClr>
                    </a:solidFill>
                  </a:endParaRPr>
                </a:p>
              </p:txBody>
            </p:sp>
          </mc:Choice>
          <mc:Fallback xmlns="">
            <p:sp>
              <p:nvSpPr>
                <p:cNvPr id="30" name="TextBox 29">
                  <a:extLst>
                    <a:ext uri="{FF2B5EF4-FFF2-40B4-BE49-F238E27FC236}">
                      <a16:creationId xmlns:a16="http://schemas.microsoft.com/office/drawing/2014/main" id="{56FE9E1F-C45D-79A4-73D2-8AEABE665712}"/>
                    </a:ext>
                  </a:extLst>
                </p:cNvPr>
                <p:cNvSpPr txBox="1">
                  <a:spLocks noRot="1" noChangeAspect="1" noMove="1" noResize="1" noEditPoints="1" noAdjustHandles="1" noChangeArrowheads="1" noChangeShapeType="1" noTextEdit="1"/>
                </p:cNvSpPr>
                <p:nvPr/>
              </p:nvSpPr>
              <p:spPr>
                <a:xfrm>
                  <a:off x="6221035" y="5181600"/>
                  <a:ext cx="3841693" cy="400110"/>
                </a:xfrm>
                <a:prstGeom prst="rect">
                  <a:avLst/>
                </a:prstGeom>
                <a:blipFill>
                  <a:blip r:embed="rId10"/>
                  <a:stretch>
                    <a:fillRect l="-1429" t="-9091" r="-111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9321ABB-A2F9-4F6D-DF78-DBE425852ABF}"/>
                    </a:ext>
                  </a:extLst>
                </p:cNvPr>
                <p:cNvSpPr txBox="1"/>
                <p:nvPr/>
              </p:nvSpPr>
              <p:spPr>
                <a:xfrm>
                  <a:off x="3824128" y="6148160"/>
                  <a:ext cx="4543743" cy="8076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2">
                                <a:lumMod val="25000"/>
                              </a:schemeClr>
                            </a:solidFill>
                            <a:latin typeface="Cambria Math" panose="02040503050406030204" pitchFamily="18" charset="0"/>
                          </a:rPr>
                          <m:t>⇒</m:t>
                        </m:r>
                        <m:r>
                          <a:rPr lang="en-US" sz="2400" b="0" i="1" smtClean="0">
                            <a:solidFill>
                              <a:schemeClr val="bg2">
                                <a:lumMod val="25000"/>
                              </a:schemeClr>
                            </a:solidFill>
                            <a:latin typeface="Cambria Math" panose="02040503050406030204" pitchFamily="18" charset="0"/>
                          </a:rPr>
                          <m:t>𝛼</m:t>
                        </m:r>
                        <m:r>
                          <a:rPr lang="en-US" sz="2400" b="0" i="1" smtClean="0">
                            <a:solidFill>
                              <a:schemeClr val="bg2">
                                <a:lumMod val="25000"/>
                              </a:schemeClr>
                            </a:solidFill>
                            <a:latin typeface="Cambria Math" panose="02040503050406030204" pitchFamily="18" charset="0"/>
                          </a:rPr>
                          <m:t>𝑘𝑛</m:t>
                        </m:r>
                        <m:r>
                          <a:rPr lang="en-US" sz="2400" b="0" i="1" smtClean="0">
                            <a:solidFill>
                              <a:schemeClr val="bg2">
                                <a:lumMod val="25000"/>
                              </a:schemeClr>
                            </a:solidFill>
                            <a:latin typeface="Cambria Math" panose="02040503050406030204" pitchFamily="18" charset="0"/>
                          </a:rPr>
                          <m:t>+</m:t>
                        </m:r>
                        <m:sSup>
                          <m:sSupPr>
                            <m:ctrlPr>
                              <a:rPr lang="en-US" sz="2400" b="0" i="1" smtClean="0">
                                <a:solidFill>
                                  <a:schemeClr val="bg2">
                                    <a:lumMod val="25000"/>
                                  </a:schemeClr>
                                </a:solidFill>
                                <a:latin typeface="Cambria Math" panose="02040503050406030204" pitchFamily="18" charset="0"/>
                              </a:rPr>
                            </m:ctrlPr>
                          </m:sSupPr>
                          <m:e>
                            <m:r>
                              <a:rPr lang="en-US" sz="2400" b="0" i="1" smtClean="0">
                                <a:solidFill>
                                  <a:schemeClr val="bg2">
                                    <a:lumMod val="25000"/>
                                  </a:schemeClr>
                                </a:solidFill>
                                <a:latin typeface="Cambria Math" panose="02040503050406030204" pitchFamily="18" charset="0"/>
                              </a:rPr>
                              <m:t>𝑐</m:t>
                            </m:r>
                          </m:e>
                          <m:sup>
                            <m:r>
                              <a:rPr lang="en-US" sz="2400" b="0" i="1" smtClean="0">
                                <a:solidFill>
                                  <a:schemeClr val="bg2">
                                    <a:lumMod val="25000"/>
                                  </a:schemeClr>
                                </a:solidFill>
                                <a:latin typeface="Cambria Math" panose="02040503050406030204" pitchFamily="18" charset="0"/>
                              </a:rPr>
                              <m:t>′</m:t>
                            </m:r>
                          </m:sup>
                        </m:sSup>
                        <m:r>
                          <a:rPr lang="en-US" sz="2400" b="0" i="1" smtClean="0">
                            <a:solidFill>
                              <a:schemeClr val="bg2">
                                <a:lumMod val="25000"/>
                              </a:schemeClr>
                            </a:solidFill>
                            <a:latin typeface="Cambria Math" panose="02040503050406030204" pitchFamily="18" charset="0"/>
                          </a:rPr>
                          <m:t>𝑛</m:t>
                        </m:r>
                        <m:r>
                          <a:rPr lang="en-US" sz="2400" b="0" i="1" smtClean="0">
                            <a:solidFill>
                              <a:schemeClr val="bg2">
                                <a:lumMod val="25000"/>
                              </a:schemeClr>
                            </a:solidFill>
                            <a:latin typeface="Cambria Math" panose="02040503050406030204" pitchFamily="18" charset="0"/>
                          </a:rPr>
                          <m:t> ≥</m:t>
                        </m:r>
                        <m:r>
                          <a:rPr lang="en-US" sz="2400" b="0" i="1" smtClean="0">
                            <a:solidFill>
                              <a:schemeClr val="bg2">
                                <a:lumMod val="25000"/>
                              </a:schemeClr>
                            </a:solidFill>
                            <a:latin typeface="Cambria Math" panose="02040503050406030204" pitchFamily="18" charset="0"/>
                          </a:rPr>
                          <m:t>𝑐𝑛</m:t>
                        </m:r>
                        <m:r>
                          <a:rPr lang="en-US" sz="2400" b="0" i="1" smtClean="0">
                            <a:solidFill>
                              <a:schemeClr val="bg2">
                                <a:lumMod val="25000"/>
                              </a:schemeClr>
                            </a:solidFill>
                            <a:latin typeface="Cambria Math" panose="02040503050406030204" pitchFamily="18" charset="0"/>
                          </a:rPr>
                          <m:t>⇒</m:t>
                        </m:r>
                        <m:r>
                          <a:rPr lang="en-US" sz="2400" b="0" i="1" smtClean="0">
                            <a:solidFill>
                              <a:schemeClr val="bg2">
                                <a:lumMod val="25000"/>
                              </a:schemeClr>
                            </a:solidFill>
                            <a:latin typeface="Cambria Math" panose="02040503050406030204" pitchFamily="18" charset="0"/>
                          </a:rPr>
                          <m:t>𝛼</m:t>
                        </m:r>
                        <m:r>
                          <a:rPr lang="en-US" sz="2400" b="0" i="1" smtClean="0">
                            <a:solidFill>
                              <a:schemeClr val="bg2">
                                <a:lumMod val="25000"/>
                              </a:schemeClr>
                            </a:solidFill>
                            <a:latin typeface="Cambria Math" panose="02040503050406030204" pitchFamily="18" charset="0"/>
                          </a:rPr>
                          <m:t>≥</m:t>
                        </m:r>
                        <m:f>
                          <m:fPr>
                            <m:ctrlPr>
                              <a:rPr lang="en-US" sz="2400" b="0" i="1" smtClean="0">
                                <a:solidFill>
                                  <a:schemeClr val="bg2">
                                    <a:lumMod val="25000"/>
                                  </a:schemeClr>
                                </a:solidFill>
                                <a:latin typeface="Cambria Math" panose="02040503050406030204" pitchFamily="18" charset="0"/>
                              </a:rPr>
                            </m:ctrlPr>
                          </m:fPr>
                          <m:num>
                            <m:r>
                              <a:rPr lang="en-US" sz="2400" b="0" i="1" smtClean="0">
                                <a:solidFill>
                                  <a:schemeClr val="bg2">
                                    <a:lumMod val="25000"/>
                                  </a:schemeClr>
                                </a:solidFill>
                                <a:latin typeface="Cambria Math" panose="02040503050406030204" pitchFamily="18" charset="0"/>
                              </a:rPr>
                              <m:t>𝑐</m:t>
                            </m:r>
                            <m:r>
                              <a:rPr lang="en-US" sz="2400" b="0" i="1" smtClean="0">
                                <a:solidFill>
                                  <a:schemeClr val="bg2">
                                    <a:lumMod val="25000"/>
                                  </a:schemeClr>
                                </a:solidFill>
                                <a:latin typeface="Cambria Math" panose="02040503050406030204" pitchFamily="18" charset="0"/>
                              </a:rPr>
                              <m:t>−</m:t>
                            </m:r>
                            <m:sSup>
                              <m:sSupPr>
                                <m:ctrlPr>
                                  <a:rPr lang="en-US" sz="2400" b="0" i="1" smtClean="0">
                                    <a:solidFill>
                                      <a:schemeClr val="bg2">
                                        <a:lumMod val="25000"/>
                                      </a:schemeClr>
                                    </a:solidFill>
                                    <a:latin typeface="Cambria Math" panose="02040503050406030204" pitchFamily="18" charset="0"/>
                                  </a:rPr>
                                </m:ctrlPr>
                              </m:sSupPr>
                              <m:e>
                                <m:r>
                                  <a:rPr lang="en-US" sz="2400" b="0" i="1" smtClean="0">
                                    <a:solidFill>
                                      <a:schemeClr val="bg2">
                                        <a:lumMod val="25000"/>
                                      </a:schemeClr>
                                    </a:solidFill>
                                    <a:latin typeface="Cambria Math" panose="02040503050406030204" pitchFamily="18" charset="0"/>
                                  </a:rPr>
                                  <m:t>𝑐</m:t>
                                </m:r>
                              </m:e>
                              <m:sup>
                                <m:r>
                                  <a:rPr lang="en-US" sz="2400" b="0" i="1" smtClean="0">
                                    <a:solidFill>
                                      <a:schemeClr val="bg2">
                                        <a:lumMod val="25000"/>
                                      </a:schemeClr>
                                    </a:solidFill>
                                    <a:latin typeface="Cambria Math" panose="02040503050406030204" pitchFamily="18" charset="0"/>
                                  </a:rPr>
                                  <m:t>′</m:t>
                                </m:r>
                              </m:sup>
                            </m:sSup>
                          </m:num>
                          <m:den>
                            <m:r>
                              <a:rPr lang="en-US" sz="2400" b="0" i="1" smtClean="0">
                                <a:solidFill>
                                  <a:schemeClr val="bg2">
                                    <a:lumMod val="25000"/>
                                  </a:schemeClr>
                                </a:solidFill>
                                <a:latin typeface="Cambria Math" panose="02040503050406030204" pitchFamily="18" charset="0"/>
                              </a:rPr>
                              <m:t>𝑘</m:t>
                            </m:r>
                          </m:den>
                        </m:f>
                      </m:oMath>
                    </m:oMathPara>
                  </a14:m>
                  <a:endParaRPr lang="he-IL" sz="2400" dirty="0">
                    <a:solidFill>
                      <a:schemeClr val="bg2">
                        <a:lumMod val="25000"/>
                      </a:schemeClr>
                    </a:solidFill>
                  </a:endParaRPr>
                </a:p>
              </p:txBody>
            </p:sp>
          </mc:Choice>
          <mc:Fallback xmlns="">
            <p:sp>
              <p:nvSpPr>
                <p:cNvPr id="34" name="TextBox 33">
                  <a:extLst>
                    <a:ext uri="{FF2B5EF4-FFF2-40B4-BE49-F238E27FC236}">
                      <a16:creationId xmlns:a16="http://schemas.microsoft.com/office/drawing/2014/main" id="{59321ABB-A2F9-4F6D-DF78-DBE425852ABF}"/>
                    </a:ext>
                  </a:extLst>
                </p:cNvPr>
                <p:cNvSpPr txBox="1">
                  <a:spLocks noRot="1" noChangeAspect="1" noMove="1" noResize="1" noEditPoints="1" noAdjustHandles="1" noChangeArrowheads="1" noChangeShapeType="1" noTextEdit="1"/>
                </p:cNvSpPr>
                <p:nvPr/>
              </p:nvSpPr>
              <p:spPr>
                <a:xfrm>
                  <a:off x="3824128" y="6148160"/>
                  <a:ext cx="4543743" cy="80765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6A92249-C58B-5671-DF70-117EEB0B2B93}"/>
                    </a:ext>
                  </a:extLst>
                </p:cNvPr>
                <p:cNvSpPr txBox="1"/>
                <p:nvPr/>
              </p:nvSpPr>
              <p:spPr>
                <a:xfrm>
                  <a:off x="3818508" y="4215109"/>
                  <a:ext cx="4633192" cy="400110"/>
                </a:xfrm>
                <a:prstGeom prst="rect">
                  <a:avLst/>
                </a:prstGeom>
                <a:noFill/>
              </p:spPr>
              <p:txBody>
                <a:bodyPr wrap="none" rtlCol="0">
                  <a:spAutoFit/>
                </a:bodyPr>
                <a:lstStyle/>
                <a:p>
                  <a:pPr algn="ctr"/>
                  <a:r>
                    <a:rPr lang="en-US" sz="2000" dirty="0">
                      <a:solidFill>
                        <a:schemeClr val="bg2">
                          <a:lumMod val="25000"/>
                        </a:schemeClr>
                      </a:solidFill>
                    </a:rPr>
                    <a:t>G</a:t>
                  </a:r>
                  <a14:m>
                    <m:oMath xmlns:m="http://schemas.openxmlformats.org/officeDocument/2006/math">
                      <m:r>
                        <m:rPr>
                          <m:sty m:val="p"/>
                        </m:rPr>
                        <a:rPr lang="en-US" sz="2000" b="0" i="0" smtClean="0">
                          <a:solidFill>
                            <a:schemeClr val="bg2">
                              <a:lumMod val="25000"/>
                            </a:schemeClr>
                          </a:solidFill>
                          <a:latin typeface="Cambria Math" panose="02040503050406030204" pitchFamily="18" charset="0"/>
                        </a:rPr>
                        <m:t>enerating</m:t>
                      </m:r>
                      <m:r>
                        <a:rPr lang="en-US" sz="2000" b="0" i="0" smtClean="0">
                          <a:solidFill>
                            <a:schemeClr val="bg2">
                              <a:lumMod val="25000"/>
                            </a:schemeClr>
                          </a:solidFill>
                          <a:latin typeface="Cambria Math" panose="02040503050406030204" pitchFamily="18" charset="0"/>
                        </a:rPr>
                        <m:t> </m:t>
                      </m:r>
                      <m:r>
                        <a:rPr lang="en-US" sz="2000" b="0" i="1" smtClean="0">
                          <a:solidFill>
                            <a:schemeClr val="bg2">
                              <a:lumMod val="25000"/>
                            </a:schemeClr>
                          </a:solidFill>
                          <a:latin typeface="Cambria Math" panose="02040503050406030204" pitchFamily="18" charset="0"/>
                        </a:rPr>
                        <m:t>𝑛</m:t>
                      </m:r>
                    </m:oMath>
                  </a14:m>
                  <a:r>
                    <a:rPr lang="en-US" sz="2000" dirty="0">
                      <a:solidFill>
                        <a:schemeClr val="bg2">
                          <a:lumMod val="25000"/>
                        </a:schemeClr>
                      </a:solidFill>
                    </a:rPr>
                    <a:t> bits of common randomness</a:t>
                  </a:r>
                  <a:endParaRPr lang="he-IL" sz="2000" dirty="0">
                    <a:solidFill>
                      <a:schemeClr val="bg2">
                        <a:lumMod val="25000"/>
                      </a:schemeClr>
                    </a:solidFill>
                  </a:endParaRPr>
                </a:p>
              </p:txBody>
            </p:sp>
          </mc:Choice>
          <mc:Fallback xmlns="">
            <p:sp>
              <p:nvSpPr>
                <p:cNvPr id="35" name="TextBox 34">
                  <a:extLst>
                    <a:ext uri="{FF2B5EF4-FFF2-40B4-BE49-F238E27FC236}">
                      <a16:creationId xmlns:a16="http://schemas.microsoft.com/office/drawing/2014/main" id="{86A92249-C58B-5671-DF70-117EEB0B2B93}"/>
                    </a:ext>
                  </a:extLst>
                </p:cNvPr>
                <p:cNvSpPr txBox="1">
                  <a:spLocks noRot="1" noChangeAspect="1" noMove="1" noResize="1" noEditPoints="1" noAdjustHandles="1" noChangeArrowheads="1" noChangeShapeType="1" noTextEdit="1"/>
                </p:cNvSpPr>
                <p:nvPr/>
              </p:nvSpPr>
              <p:spPr>
                <a:xfrm>
                  <a:off x="3818508" y="4215109"/>
                  <a:ext cx="4633192" cy="400110"/>
                </a:xfrm>
                <a:prstGeom prst="rect">
                  <a:avLst/>
                </a:prstGeom>
                <a:blipFill>
                  <a:blip r:embed="rId12"/>
                  <a:stretch>
                    <a:fillRect l="-921" t="-7576" r="-921" b="-25758"/>
                  </a:stretch>
                </a:blipFill>
              </p:spPr>
              <p:txBody>
                <a:bodyPr/>
                <a:lstStyle/>
                <a:p>
                  <a:r>
                    <a:rPr lang="en-US">
                      <a:noFill/>
                    </a:rPr>
                    <a:t> </a:t>
                  </a:r>
                </a:p>
              </p:txBody>
            </p:sp>
          </mc:Fallback>
        </mc:AlternateContent>
      </p:grpSp>
    </p:spTree>
    <p:extLst>
      <p:ext uri="{BB962C8B-B14F-4D97-AF65-F5344CB8AC3E}">
        <p14:creationId xmlns:p14="http://schemas.microsoft.com/office/powerpoint/2010/main" val="253206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F6CC80-61D8-CC8B-A407-49202888E0CA}"/>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6EC23AA-529A-1D52-EA71-466806B4B150}"/>
                  </a:ext>
                </a:extLst>
              </p:cNvPr>
              <p:cNvSpPr txBox="1"/>
              <p:nvPr/>
            </p:nvSpPr>
            <p:spPr>
              <a:xfrm>
                <a:off x="838200" y="2133600"/>
                <a:ext cx="4572000" cy="2692981"/>
              </a:xfrm>
              <a:prstGeom prst="rect">
                <a:avLst/>
              </a:prstGeom>
              <a:noFill/>
            </p:spPr>
            <p:txBody>
              <a:bodyPr wrap="square" rtlCol="0">
                <a:spAutoFit/>
              </a:bodyPr>
              <a:lstStyle/>
              <a:p>
                <a:pPr marL="0" indent="0">
                  <a:buFont typeface="Arial" panose="020B0604020202020204" pitchFamily="34" charset="0"/>
                  <a:buNone/>
                </a:pPr>
                <a:r>
                  <a:rPr lang="en-US" sz="2400" b="1" dirty="0">
                    <a:solidFill>
                      <a:schemeClr val="bg2">
                        <a:lumMod val="25000"/>
                      </a:schemeClr>
                    </a:solidFill>
                  </a:rPr>
                  <a:t>Concrete Lower Bounds</a:t>
                </a:r>
              </a:p>
              <a:p>
                <a:pPr marL="0" indent="0">
                  <a:buNone/>
                </a:pPr>
                <a14:m>
                  <m:oMath xmlns:m="http://schemas.openxmlformats.org/officeDocument/2006/math">
                    <m:sSup>
                      <m:sSupPr>
                        <m:ctrlPr>
                          <a:rPr lang="en-US" sz="2000" b="0" i="1" smtClean="0">
                            <a:solidFill>
                              <a:schemeClr val="bg2">
                                <a:lumMod val="25000"/>
                              </a:schemeClr>
                            </a:solidFill>
                            <a:latin typeface="Cambria Math" panose="02040503050406030204" pitchFamily="18" charset="0"/>
                          </a:rPr>
                        </m:ctrlPr>
                      </m:sSupPr>
                      <m:e>
                        <m:r>
                          <a:rPr lang="en-US" sz="2000" b="0" i="1" smtClean="0">
                            <a:solidFill>
                              <a:schemeClr val="bg2">
                                <a:lumMod val="25000"/>
                              </a:schemeClr>
                            </a:solidFill>
                            <a:latin typeface="Cambria Math" panose="02040503050406030204" pitchFamily="18" charset="0"/>
                          </a:rPr>
                          <m:t>𝑆</m:t>
                        </m:r>
                      </m:e>
                      <m:sup>
                        <m:r>
                          <a:rPr lang="en-US" sz="2000" b="0" i="1" smtClean="0">
                            <a:solidFill>
                              <a:schemeClr val="bg2">
                                <a:lumMod val="25000"/>
                              </a:schemeClr>
                            </a:solidFill>
                            <a:latin typeface="Cambria Math" panose="02040503050406030204" pitchFamily="18" charset="0"/>
                          </a:rPr>
                          <m:t>∗</m:t>
                        </m:r>
                      </m:sup>
                    </m:sSup>
                  </m:oMath>
                </a14:m>
                <a:r>
                  <a:rPr lang="en-US" sz="2000" dirty="0">
                    <a:solidFill>
                      <a:schemeClr val="bg2">
                        <a:lumMod val="25000"/>
                      </a:schemeClr>
                    </a:solidFill>
                  </a:rPr>
                  <a:t> of 1-out-of-</a:t>
                </a:r>
                <a14:m>
                  <m:oMath xmlns:m="http://schemas.openxmlformats.org/officeDocument/2006/math">
                    <m:r>
                      <a:rPr lang="en-US" sz="2000" b="0" i="1" smtClean="0">
                        <a:solidFill>
                          <a:schemeClr val="bg2">
                            <a:lumMod val="25000"/>
                          </a:schemeClr>
                        </a:solidFill>
                        <a:latin typeface="Cambria Math" panose="02040503050406030204" pitchFamily="18" charset="0"/>
                      </a:rPr>
                      <m:t>𝑘</m:t>
                    </m:r>
                  </m:oMath>
                </a14:m>
                <a:r>
                  <a:rPr lang="en-US" sz="2000" dirty="0">
                    <a:solidFill>
                      <a:schemeClr val="bg2">
                        <a:lumMod val="25000"/>
                      </a:schemeClr>
                    </a:solidFill>
                  </a:rPr>
                  <a:t> OT over any domain is exactly </a:t>
                </a:r>
                <a14:m>
                  <m:oMath xmlns:m="http://schemas.openxmlformats.org/officeDocument/2006/math">
                    <m:f>
                      <m:fPr>
                        <m:ctrlPr>
                          <a:rPr lang="en-US" sz="2000" b="0" i="1" smtClean="0">
                            <a:solidFill>
                              <a:schemeClr val="bg2">
                                <a:lumMod val="25000"/>
                              </a:schemeClr>
                            </a:solidFill>
                            <a:latin typeface="Cambria Math" panose="02040503050406030204" pitchFamily="18" charset="0"/>
                          </a:rPr>
                        </m:ctrlPr>
                      </m:fPr>
                      <m:num>
                        <m:r>
                          <a:rPr lang="en-US" sz="2000" b="0" i="1" smtClean="0">
                            <a:solidFill>
                              <a:schemeClr val="bg2">
                                <a:lumMod val="25000"/>
                              </a:schemeClr>
                            </a:solidFill>
                            <a:latin typeface="Cambria Math" panose="02040503050406030204" pitchFamily="18" charset="0"/>
                          </a:rPr>
                          <m:t>1</m:t>
                        </m:r>
                      </m:num>
                      <m:den>
                        <m:r>
                          <a:rPr lang="en-US" sz="2000" b="0" i="1" smtClean="0">
                            <a:solidFill>
                              <a:schemeClr val="bg2">
                                <a:lumMod val="25000"/>
                              </a:schemeClr>
                            </a:solidFill>
                            <a:latin typeface="Cambria Math" panose="02040503050406030204" pitchFamily="18" charset="0"/>
                          </a:rPr>
                          <m:t>𝑘</m:t>
                        </m:r>
                      </m:den>
                    </m:f>
                    <m:r>
                      <a:rPr lang="en-US" sz="2000" b="0" i="0" smtClean="0">
                        <a:solidFill>
                          <a:schemeClr val="bg2">
                            <a:lumMod val="25000"/>
                          </a:schemeClr>
                        </a:solidFill>
                        <a:latin typeface="Cambria Math" panose="02040503050406030204" pitchFamily="18" charset="0"/>
                      </a:rPr>
                      <m:t>.</m:t>
                    </m:r>
                  </m:oMath>
                </a14:m>
                <a:endParaRPr lang="en-US" sz="2000" b="0" dirty="0">
                  <a:solidFill>
                    <a:schemeClr val="bg2">
                      <a:lumMod val="25000"/>
                    </a:schemeClr>
                  </a:solidFill>
                </a:endParaRPr>
              </a:p>
              <a:p>
                <a:pPr marL="0" indent="0">
                  <a:buNone/>
                </a:pPr>
                <a:endParaRPr lang="en-US" sz="2000" dirty="0">
                  <a:solidFill>
                    <a:schemeClr val="bg2">
                      <a:lumMod val="25000"/>
                    </a:schemeClr>
                  </a:solidFill>
                </a:endParaRPr>
              </a:p>
              <a:p>
                <a:pPr marL="0" indent="0">
                  <a:buNone/>
                </a:pPr>
                <a:r>
                  <a:rPr lang="en-US" sz="2000" dirty="0">
                    <a:solidFill>
                      <a:schemeClr val="bg2">
                        <a:lumMod val="25000"/>
                      </a:schemeClr>
                    </a:solidFill>
                  </a:rPr>
                  <a:t>This roughly follows from:</a:t>
                </a:r>
              </a:p>
              <a:p>
                <a:pPr marL="0" indent="0">
                  <a:buNone/>
                </a:pPr>
                <a14:m>
                  <m:oMathPara xmlns:m="http://schemas.openxmlformats.org/officeDocument/2006/math">
                    <m:oMathParaPr>
                      <m:jc m:val="centerGroup"/>
                    </m:oMathParaPr>
                    <m:oMath xmlns:m="http://schemas.openxmlformats.org/officeDocument/2006/math">
                      <m:nary>
                        <m:naryPr>
                          <m:chr m:val="∑"/>
                          <m:ctrlPr>
                            <a:rPr lang="en-US" sz="2000" b="0" i="1" smtClean="0">
                              <a:solidFill>
                                <a:schemeClr val="bg2">
                                  <a:lumMod val="25000"/>
                                </a:schemeClr>
                              </a:solidFill>
                              <a:latin typeface="Cambria Math" panose="02040503050406030204" pitchFamily="18" charset="0"/>
                            </a:rPr>
                          </m:ctrlPr>
                        </m:naryPr>
                        <m:sub>
                          <m:r>
                            <a:rPr lang="en-US" sz="2000" b="0" i="1" smtClean="0">
                              <a:solidFill>
                                <a:schemeClr val="bg2">
                                  <a:lumMod val="25000"/>
                                </a:schemeClr>
                              </a:solidFill>
                              <a:latin typeface="Cambria Math" panose="02040503050406030204" pitchFamily="18" charset="0"/>
                            </a:rPr>
                            <m:t>𝑖</m:t>
                          </m:r>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1</m:t>
                          </m:r>
                        </m:sub>
                        <m:sup>
                          <m:r>
                            <a:rPr lang="en-US" sz="2000" b="0" i="1" smtClean="0">
                              <a:solidFill>
                                <a:schemeClr val="bg2">
                                  <a:lumMod val="25000"/>
                                </a:schemeClr>
                              </a:solidFill>
                              <a:latin typeface="Cambria Math" panose="02040503050406030204" pitchFamily="18" charset="0"/>
                            </a:rPr>
                            <m:t>𝑘</m:t>
                          </m:r>
                        </m:sup>
                        <m:e>
                          <m:r>
                            <a:rPr lang="en-US" sz="2000" b="0" i="1" smtClean="0">
                              <a:solidFill>
                                <a:schemeClr val="bg2">
                                  <a:lumMod val="25000"/>
                                </a:schemeClr>
                              </a:solidFill>
                              <a:latin typeface="Cambria Math" panose="02040503050406030204" pitchFamily="18" charset="0"/>
                            </a:rPr>
                            <m:t>𝐻</m:t>
                          </m:r>
                          <m:d>
                            <m:dPr>
                              <m:ctrlPr>
                                <a:rPr lang="en-US" sz="2000" b="0" i="1" smtClean="0">
                                  <a:solidFill>
                                    <a:schemeClr val="bg2">
                                      <a:lumMod val="25000"/>
                                    </a:schemeClr>
                                  </a:solidFill>
                                  <a:latin typeface="Cambria Math" panose="02040503050406030204" pitchFamily="18" charset="0"/>
                                </a:rPr>
                              </m:ctrlPr>
                            </m:dPr>
                            <m:e>
                              <m:r>
                                <a:rPr lang="en-US" sz="2000" b="0" i="1" smtClean="0">
                                  <a:solidFill>
                                    <a:schemeClr val="bg2">
                                      <a:lumMod val="25000"/>
                                    </a:schemeClr>
                                  </a:solidFill>
                                  <a:latin typeface="Cambria Math" panose="02040503050406030204" pitchFamily="18" charset="0"/>
                                </a:rPr>
                                <m:t>𝑓</m:t>
                              </m:r>
                              <m:d>
                                <m:dPr>
                                  <m:ctrlPr>
                                    <a:rPr lang="en-US" sz="2000" b="0" i="1" smtClean="0">
                                      <a:solidFill>
                                        <a:schemeClr val="bg2">
                                          <a:lumMod val="25000"/>
                                        </a:schemeClr>
                                      </a:solidFill>
                                      <a:latin typeface="Cambria Math" panose="02040503050406030204" pitchFamily="18" charset="0"/>
                                    </a:rPr>
                                  </m:ctrlPr>
                                </m:dPr>
                                <m:e>
                                  <m:sSup>
                                    <m:sSupPr>
                                      <m:ctrlPr>
                                        <a:rPr lang="en-US" sz="2000" b="0" i="1" smtClean="0">
                                          <a:solidFill>
                                            <a:schemeClr val="bg2">
                                              <a:lumMod val="25000"/>
                                            </a:schemeClr>
                                          </a:solidFill>
                                          <a:latin typeface="Cambria Math" panose="02040503050406030204" pitchFamily="18" charset="0"/>
                                        </a:rPr>
                                      </m:ctrlPr>
                                    </m:sSupPr>
                                    <m:e>
                                      <m:r>
                                        <a:rPr lang="en-US" sz="2000" b="0" i="1" smtClean="0">
                                          <a:solidFill>
                                            <a:schemeClr val="bg2">
                                              <a:lumMod val="25000"/>
                                            </a:schemeClr>
                                          </a:solidFill>
                                          <a:latin typeface="Cambria Math" panose="02040503050406030204" pitchFamily="18" charset="0"/>
                                        </a:rPr>
                                        <m:t>𝑋</m:t>
                                      </m:r>
                                    </m:e>
                                    <m:sup>
                                      <m:r>
                                        <a:rPr lang="en-US" sz="2000" b="0" i="1" smtClean="0">
                                          <a:solidFill>
                                            <a:schemeClr val="bg2">
                                              <a:lumMod val="25000"/>
                                            </a:schemeClr>
                                          </a:solidFill>
                                          <a:latin typeface="Cambria Math" panose="02040503050406030204" pitchFamily="18" charset="0"/>
                                        </a:rPr>
                                        <m:t>𝑘</m:t>
                                      </m:r>
                                    </m:sup>
                                  </m:sSup>
                                </m:e>
                              </m:d>
                              <m:r>
                                <a:rPr lang="en-US" sz="2000" b="0" i="1" smtClean="0">
                                  <a:solidFill>
                                    <a:schemeClr val="bg2">
                                      <a:lumMod val="25000"/>
                                    </a:schemeClr>
                                  </a:solidFill>
                                  <a:latin typeface="Cambria Math" panose="02040503050406030204" pitchFamily="18" charset="0"/>
                                </a:rPr>
                                <m:t>|</m:t>
                              </m:r>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𝑋</m:t>
                                  </m:r>
                                </m:e>
                                <m:sub>
                                  <m:r>
                                    <a:rPr lang="en-US" sz="2000" b="0" i="1" smtClean="0">
                                      <a:solidFill>
                                        <a:schemeClr val="bg2">
                                          <a:lumMod val="25000"/>
                                        </a:schemeClr>
                                      </a:solidFill>
                                      <a:latin typeface="Cambria Math" panose="02040503050406030204" pitchFamily="18" charset="0"/>
                                    </a:rPr>
                                    <m:t>𝑖</m:t>
                                  </m:r>
                                </m:sub>
                              </m:sSub>
                            </m:e>
                          </m:d>
                        </m:e>
                      </m:nary>
                      <m:r>
                        <a:rPr lang="en-US" sz="2000" b="0" i="1" smtClean="0">
                          <a:solidFill>
                            <a:schemeClr val="bg2">
                              <a:lumMod val="25000"/>
                            </a:schemeClr>
                          </a:solidFill>
                          <a:latin typeface="Cambria Math" panose="02040503050406030204" pitchFamily="18" charset="0"/>
                        </a:rPr>
                        <m:t>≥</m:t>
                      </m:r>
                      <m:d>
                        <m:dPr>
                          <m:ctrlPr>
                            <a:rPr lang="en-US" sz="2000" i="1">
                              <a:solidFill>
                                <a:schemeClr val="bg2">
                                  <a:lumMod val="25000"/>
                                </a:schemeClr>
                              </a:solidFill>
                              <a:latin typeface="Cambria Math" panose="02040503050406030204" pitchFamily="18" charset="0"/>
                            </a:rPr>
                          </m:ctrlPr>
                        </m:dPr>
                        <m:e>
                          <m:r>
                            <a:rPr lang="en-US" sz="2000" i="1">
                              <a:solidFill>
                                <a:schemeClr val="bg2">
                                  <a:lumMod val="25000"/>
                                </a:schemeClr>
                              </a:solidFill>
                              <a:latin typeface="Cambria Math" panose="02040503050406030204" pitchFamily="18" charset="0"/>
                            </a:rPr>
                            <m:t>𝑘</m:t>
                          </m:r>
                          <m:r>
                            <a:rPr lang="en-US" sz="2000" i="1">
                              <a:solidFill>
                                <a:schemeClr val="bg2">
                                  <a:lumMod val="25000"/>
                                </a:schemeClr>
                              </a:solidFill>
                              <a:latin typeface="Cambria Math" panose="02040503050406030204" pitchFamily="18" charset="0"/>
                            </a:rPr>
                            <m:t>−</m:t>
                          </m:r>
                          <m:r>
                            <a:rPr lang="en-US" sz="2000" i="1">
                              <a:solidFill>
                                <a:schemeClr val="bg2">
                                  <a:lumMod val="25000"/>
                                </a:schemeClr>
                              </a:solidFill>
                              <a:latin typeface="Cambria Math" panose="02040503050406030204" pitchFamily="18" charset="0"/>
                            </a:rPr>
                            <m:t>1</m:t>
                          </m:r>
                        </m:e>
                      </m:d>
                      <m:r>
                        <a:rPr lang="en-US" sz="2000" i="1">
                          <a:solidFill>
                            <a:schemeClr val="bg2">
                              <a:lumMod val="25000"/>
                            </a:schemeClr>
                          </a:solidFill>
                          <a:latin typeface="Cambria Math" panose="02040503050406030204" pitchFamily="18" charset="0"/>
                        </a:rPr>
                        <m:t>𝐻</m:t>
                      </m:r>
                      <m:d>
                        <m:dPr>
                          <m:ctrlPr>
                            <a:rPr lang="en-US" sz="2000" i="1">
                              <a:solidFill>
                                <a:schemeClr val="bg2">
                                  <a:lumMod val="25000"/>
                                </a:schemeClr>
                              </a:solidFill>
                              <a:latin typeface="Cambria Math" panose="02040503050406030204" pitchFamily="18" charset="0"/>
                            </a:rPr>
                          </m:ctrlPr>
                        </m:dPr>
                        <m:e>
                          <m:r>
                            <a:rPr lang="en-US" sz="2000" i="1">
                              <a:solidFill>
                                <a:schemeClr val="bg2">
                                  <a:lumMod val="25000"/>
                                </a:schemeClr>
                              </a:solidFill>
                              <a:latin typeface="Cambria Math" panose="02040503050406030204" pitchFamily="18" charset="0"/>
                            </a:rPr>
                            <m:t>𝑓</m:t>
                          </m:r>
                          <m:d>
                            <m:dPr>
                              <m:ctrlPr>
                                <a:rPr lang="en-US" sz="2000" i="1">
                                  <a:solidFill>
                                    <a:schemeClr val="bg2">
                                      <a:lumMod val="25000"/>
                                    </a:schemeClr>
                                  </a:solidFill>
                                  <a:latin typeface="Cambria Math" panose="02040503050406030204" pitchFamily="18" charset="0"/>
                                </a:rPr>
                              </m:ctrlPr>
                            </m:dPr>
                            <m:e>
                              <m:sSup>
                                <m:sSupPr>
                                  <m:ctrlPr>
                                    <a:rPr lang="en-US" sz="2000" i="1">
                                      <a:solidFill>
                                        <a:schemeClr val="bg2">
                                          <a:lumMod val="25000"/>
                                        </a:schemeClr>
                                      </a:solidFill>
                                      <a:latin typeface="Cambria Math" panose="02040503050406030204" pitchFamily="18" charset="0"/>
                                    </a:rPr>
                                  </m:ctrlPr>
                                </m:sSupPr>
                                <m:e>
                                  <m:r>
                                    <a:rPr lang="en-US" sz="2000" i="1">
                                      <a:solidFill>
                                        <a:schemeClr val="bg2">
                                          <a:lumMod val="25000"/>
                                        </a:schemeClr>
                                      </a:solidFill>
                                      <a:latin typeface="Cambria Math" panose="02040503050406030204" pitchFamily="18" charset="0"/>
                                    </a:rPr>
                                    <m:t>𝑋</m:t>
                                  </m:r>
                                </m:e>
                                <m:sup>
                                  <m:r>
                                    <a:rPr lang="en-US" sz="2000" i="1">
                                      <a:solidFill>
                                        <a:schemeClr val="bg2">
                                          <a:lumMod val="25000"/>
                                        </a:schemeClr>
                                      </a:solidFill>
                                      <a:latin typeface="Cambria Math" panose="02040503050406030204" pitchFamily="18" charset="0"/>
                                    </a:rPr>
                                    <m:t>𝑘</m:t>
                                  </m:r>
                                </m:sup>
                              </m:sSup>
                            </m:e>
                          </m:d>
                        </m:e>
                      </m:d>
                    </m:oMath>
                  </m:oMathPara>
                </a14:m>
                <a:endParaRPr lang="en-US" sz="2000" dirty="0">
                  <a:solidFill>
                    <a:schemeClr val="bg2">
                      <a:lumMod val="25000"/>
                    </a:schemeClr>
                  </a:solidFill>
                </a:endParaRPr>
              </a:p>
            </p:txBody>
          </p:sp>
        </mc:Choice>
        <mc:Fallback xmlns="">
          <p:sp>
            <p:nvSpPr>
              <p:cNvPr id="10" name="TextBox 9">
                <a:extLst>
                  <a:ext uri="{FF2B5EF4-FFF2-40B4-BE49-F238E27FC236}">
                    <a16:creationId xmlns:a16="http://schemas.microsoft.com/office/drawing/2014/main" id="{A6EC23AA-529A-1D52-EA71-466806B4B150}"/>
                  </a:ext>
                </a:extLst>
              </p:cNvPr>
              <p:cNvSpPr txBox="1">
                <a:spLocks noRot="1" noChangeAspect="1" noMove="1" noResize="1" noEditPoints="1" noAdjustHandles="1" noChangeArrowheads="1" noChangeShapeType="1" noTextEdit="1"/>
              </p:cNvSpPr>
              <p:nvPr/>
            </p:nvSpPr>
            <p:spPr>
              <a:xfrm>
                <a:off x="838200" y="2133600"/>
                <a:ext cx="4572000" cy="2692981"/>
              </a:xfrm>
              <a:prstGeom prst="rect">
                <a:avLst/>
              </a:prstGeom>
              <a:blipFill>
                <a:blip r:embed="rId3"/>
                <a:stretch>
                  <a:fillRect l="-2133" t="-1810"/>
                </a:stretch>
              </a:blipFill>
            </p:spPr>
            <p:txBody>
              <a:bodyPr/>
              <a:lstStyle/>
              <a:p>
                <a:r>
                  <a:rPr lang="en-US">
                    <a:noFill/>
                  </a:rPr>
                  <a:t> </a:t>
                </a:r>
              </a:p>
            </p:txBody>
          </p:sp>
        </mc:Fallback>
      </mc:AlternateContent>
      <p:sp>
        <p:nvSpPr>
          <p:cNvPr id="15" name="Title 1">
            <a:extLst>
              <a:ext uri="{FF2B5EF4-FFF2-40B4-BE49-F238E27FC236}">
                <a16:creationId xmlns:a16="http://schemas.microsoft.com/office/drawing/2014/main" id="{B01BA15F-EDE4-4653-7895-6FC78F4D7E9F}"/>
              </a:ext>
            </a:extLst>
          </p:cNvPr>
          <p:cNvSpPr>
            <a:spLocks noGrp="1"/>
          </p:cNvSpPr>
          <p:nvPr>
            <p:ph type="title"/>
          </p:nvPr>
        </p:nvSpPr>
        <p:spPr>
          <a:xfrm>
            <a:off x="838200" y="503237"/>
            <a:ext cx="10515600" cy="1325563"/>
          </a:xfrm>
        </p:spPr>
        <p:txBody>
          <a:bodyPr>
            <a:normAutofit/>
          </a:bodyPr>
          <a:lstStyle/>
          <a:p>
            <a:r>
              <a:rPr lang="en-US" sz="4800" b="1" dirty="0">
                <a:solidFill>
                  <a:schemeClr val="bg2">
                    <a:lumMod val="25000"/>
                  </a:schemeClr>
                </a:solidFill>
              </a:rPr>
              <a:t>Lower Bound</a:t>
            </a:r>
            <a:br>
              <a:rPr lang="en-US" sz="4800" b="1" dirty="0">
                <a:solidFill>
                  <a:schemeClr val="bg2">
                    <a:lumMod val="25000"/>
                  </a:schemeClr>
                </a:solidFill>
              </a:rPr>
            </a:br>
            <a:r>
              <a:rPr lang="en-US" sz="3200" dirty="0">
                <a:solidFill>
                  <a:schemeClr val="bg2">
                    <a:lumMod val="25000"/>
                  </a:schemeClr>
                </a:solidFill>
              </a:rPr>
              <a:t>On OMR</a:t>
            </a:r>
            <a:endParaRPr lang="en-US" sz="4800" dirty="0">
              <a:solidFill>
                <a:schemeClr val="bg2">
                  <a:lumMod val="25000"/>
                </a:schemeClr>
              </a:solidFill>
            </a:endParaRPr>
          </a:p>
        </p:txBody>
      </p:sp>
      <mc:AlternateContent xmlns:mc="http://schemas.openxmlformats.org/markup-compatibility/2006" xmlns:a14="http://schemas.microsoft.com/office/drawing/2010/main">
        <mc:Choice Requires="a14">
          <p:graphicFrame>
            <p:nvGraphicFramePr>
              <p:cNvPr id="2" name="Table 9">
                <a:extLst>
                  <a:ext uri="{FF2B5EF4-FFF2-40B4-BE49-F238E27FC236}">
                    <a16:creationId xmlns:a16="http://schemas.microsoft.com/office/drawing/2014/main" id="{4A2437D9-FDF1-DA6A-8A82-CE3F60B0F33B}"/>
                  </a:ext>
                </a:extLst>
              </p:cNvPr>
              <p:cNvGraphicFramePr>
                <a:graphicFrameLocks noGrp="1"/>
              </p:cNvGraphicFramePr>
              <p:nvPr>
                <p:extLst>
                  <p:ext uri="{D42A27DB-BD31-4B8C-83A1-F6EECF244321}">
                    <p14:modId xmlns:p14="http://schemas.microsoft.com/office/powerpoint/2010/main" val="1614341378"/>
                  </p:ext>
                </p:extLst>
              </p:nvPr>
            </p:nvGraphicFramePr>
            <p:xfrm>
              <a:off x="5867400" y="2651632"/>
              <a:ext cx="5715001" cy="2866200"/>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4216304073"/>
                        </a:ext>
                      </a:extLst>
                    </a:gridCol>
                    <a:gridCol w="2057400">
                      <a:extLst>
                        <a:ext uri="{9D8B030D-6E8A-4147-A177-3AD203B41FA5}">
                          <a16:colId xmlns:a16="http://schemas.microsoft.com/office/drawing/2014/main" val="1918186234"/>
                        </a:ext>
                      </a:extLst>
                    </a:gridCol>
                    <a:gridCol w="2057401">
                      <a:extLst>
                        <a:ext uri="{9D8B030D-6E8A-4147-A177-3AD203B41FA5}">
                          <a16:colId xmlns:a16="http://schemas.microsoft.com/office/drawing/2014/main" val="1993902269"/>
                        </a:ext>
                      </a:extLst>
                    </a:gridCol>
                  </a:tblGrid>
                  <a:tr h="1006825">
                    <a:tc>
                      <a:txBody>
                        <a:bodyPr/>
                        <a:lstStyle/>
                        <a:p>
                          <a:pPr algn="ctr"/>
                          <a:endParaRPr lang="en-US" sz="20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kern="1200" dirty="0">
                            <a:solidFill>
                              <a:schemeClr val="bg1"/>
                            </a:solidFill>
                            <a:latin typeface="+mn-lt"/>
                            <a:ea typeface="+mn-ea"/>
                            <a:cs typeface="+mn-cs"/>
                          </a:endParaRPr>
                        </a:p>
                        <a:p>
                          <a:pPr algn="ctr"/>
                          <a:r>
                            <a:rPr lang="en-US" sz="2000" b="1" kern="1200" dirty="0">
                              <a:solidFill>
                                <a:schemeClr val="bg1"/>
                              </a:solidFill>
                              <a:latin typeface="+mn-lt"/>
                              <a:ea typeface="+mn-ea"/>
                              <a:cs typeface="+mn-cs"/>
                            </a:rPr>
                            <a:t>(2,3)-correlation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bg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(3,2)-correlation</a:t>
                          </a:r>
                        </a:p>
                        <a:p>
                          <a:pPr algn="ctr"/>
                          <a:endParaRPr lang="en-US" sz="2000" b="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extLst>
                      <a:ext uri="{0D108BD9-81ED-4DB2-BD59-A6C34878D82A}">
                        <a16:rowId xmlns:a16="http://schemas.microsoft.com/office/drawing/2014/main" val="3269619688"/>
                      </a:ext>
                    </a:extLst>
                  </a:tr>
                  <a:tr h="827475">
                    <a:tc>
                      <a:txBody>
                        <a:bodyPr/>
                        <a:lstStyle/>
                        <a:p>
                          <a:pPr algn="ctr"/>
                          <a:endParaRPr lang="en-US" sz="1800" b="1" dirty="0">
                            <a:solidFill>
                              <a:schemeClr val="bg1"/>
                            </a:solidFill>
                            <a:latin typeface="+mn-lt"/>
                          </a:endParaRPr>
                        </a:p>
                        <a:p>
                          <a:pPr algn="ctr"/>
                          <a:r>
                            <a:rPr lang="en-US" sz="2000" b="1" dirty="0">
                              <a:solidFill>
                                <a:schemeClr val="bg1"/>
                              </a:solidFill>
                              <a:latin typeface="+mn-lt"/>
                            </a:rPr>
                            <a:t>Lower Bound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a:txBody>
                        <a:bodyPr/>
                        <a:lstStyle/>
                        <a:p>
                          <a:pPr algn="ctr"/>
                          <a:endParaRPr lang="en-US" sz="500" i="1" dirty="0">
                            <a:solidFill>
                              <a:schemeClr val="bg2">
                                <a:lumMod val="25000"/>
                              </a:schemeClr>
                            </a:solidFill>
                            <a:latin typeface="+mn-lt"/>
                          </a:endParaRPr>
                        </a:p>
                        <a:p>
                          <a:pPr algn="ctr"/>
                          <a14:m>
                            <m:oMathPara xmlns:m="http://schemas.openxmlformats.org/officeDocument/2006/math">
                              <m:oMathParaPr>
                                <m:jc m:val="centerGroup"/>
                              </m:oMathParaPr>
                              <m:oMath xmlns:m="http://schemas.openxmlformats.org/officeDocument/2006/math">
                                <m:f>
                                  <m:fPr>
                                    <m:ctrlPr>
                                      <a:rPr lang="en-US" sz="2000" b="0" i="1" smtClean="0">
                                        <a:solidFill>
                                          <a:schemeClr val="bg2">
                                            <a:lumMod val="25000"/>
                                          </a:schemeClr>
                                        </a:solidFill>
                                        <a:latin typeface="Cambria Math" panose="02040503050406030204" pitchFamily="18" charset="0"/>
                                      </a:rPr>
                                    </m:ctrlPr>
                                  </m:fPr>
                                  <m:num>
                                    <m:func>
                                      <m:funcPr>
                                        <m:ctrlPr>
                                          <a:rPr lang="en-US" sz="2000" i="1" smtClean="0">
                                            <a:solidFill>
                                              <a:schemeClr val="bg2">
                                                <a:lumMod val="25000"/>
                                              </a:schemeClr>
                                            </a:solidFill>
                                            <a:latin typeface="Cambria Math" panose="02040503050406030204" pitchFamily="18" charset="0"/>
                                          </a:rPr>
                                        </m:ctrlPr>
                                      </m:funcPr>
                                      <m:fName>
                                        <m:r>
                                          <m:rPr>
                                            <m:sty m:val="p"/>
                                          </m:rPr>
                                          <a:rPr lang="en-US" sz="2000">
                                            <a:solidFill>
                                              <a:schemeClr val="bg2">
                                                <a:lumMod val="25000"/>
                                              </a:schemeClr>
                                            </a:solidFill>
                                            <a:latin typeface="Cambria Math" panose="02040503050406030204" pitchFamily="18" charset="0"/>
                                          </a:rPr>
                                          <m:t>log</m:t>
                                        </m:r>
                                      </m:fName>
                                      <m:e>
                                        <m:d>
                                          <m:dPr>
                                            <m:ctrlPr>
                                              <a:rPr lang="en-US" sz="2000" i="1">
                                                <a:solidFill>
                                                  <a:schemeClr val="bg2">
                                                    <a:lumMod val="25000"/>
                                                  </a:schemeClr>
                                                </a:solidFill>
                                                <a:latin typeface="Cambria Math" panose="02040503050406030204" pitchFamily="18" charset="0"/>
                                              </a:rPr>
                                            </m:ctrlPr>
                                          </m:dPr>
                                          <m:e>
                                            <m:f>
                                              <m:fPr>
                                                <m:ctrlPr>
                                                  <a:rPr lang="en-US" sz="2000" i="1">
                                                    <a:solidFill>
                                                      <a:schemeClr val="bg2">
                                                        <a:lumMod val="25000"/>
                                                      </a:schemeClr>
                                                    </a:solidFill>
                                                    <a:latin typeface="Cambria Math" panose="02040503050406030204" pitchFamily="18" charset="0"/>
                                                  </a:rPr>
                                                </m:ctrlPr>
                                              </m:fPr>
                                              <m:num>
                                                <m:r>
                                                  <a:rPr lang="en-US" sz="2000" i="1">
                                                    <a:solidFill>
                                                      <a:schemeClr val="bg2">
                                                        <a:lumMod val="25000"/>
                                                      </a:schemeClr>
                                                    </a:solidFill>
                                                    <a:latin typeface="Cambria Math" panose="02040503050406030204" pitchFamily="18" charset="0"/>
                                                  </a:rPr>
                                                  <m:t>3</m:t>
                                                </m:r>
                                              </m:num>
                                              <m:den>
                                                <m:r>
                                                  <a:rPr lang="en-US" sz="2000" i="1">
                                                    <a:solidFill>
                                                      <a:schemeClr val="bg2">
                                                        <a:lumMod val="25000"/>
                                                      </a:schemeClr>
                                                    </a:solidFill>
                                                    <a:latin typeface="Cambria Math" panose="02040503050406030204" pitchFamily="18" charset="0"/>
                                                  </a:rPr>
                                                  <m:t>2</m:t>
                                                </m:r>
                                              </m:den>
                                            </m:f>
                                          </m:e>
                                        </m:d>
                                      </m:e>
                                    </m:func>
                                  </m:num>
                                  <m:den>
                                    <m:r>
                                      <a:rPr lang="en-US" sz="2000" b="0" i="1" smtClean="0">
                                        <a:solidFill>
                                          <a:schemeClr val="bg2">
                                            <a:lumMod val="25000"/>
                                          </a:schemeClr>
                                        </a:solidFill>
                                        <a:latin typeface="Cambria Math" panose="02040503050406030204" pitchFamily="18" charset="0"/>
                                      </a:rPr>
                                      <m:t>2</m:t>
                                    </m:r>
                                  </m:den>
                                </m:f>
                              </m:oMath>
                            </m:oMathPara>
                          </a14:m>
                          <a:endParaRPr lang="en-US" sz="2000" b="1"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500" b="0" i="1" dirty="0">
                            <a:solidFill>
                              <a:schemeClr val="bg2">
                                <a:lumMod val="25000"/>
                              </a:schemeClr>
                            </a:solidFill>
                            <a:latin typeface="+mn-lt"/>
                          </a:endParaRPr>
                        </a:p>
                        <a:p>
                          <a:pPr algn="ctr"/>
                          <a14:m>
                            <m:oMathPara xmlns:m="http://schemas.openxmlformats.org/officeDocument/2006/math">
                              <m:oMathParaPr>
                                <m:jc m:val="centerGroup"/>
                              </m:oMathParaPr>
                              <m:oMath xmlns:m="http://schemas.openxmlformats.org/officeDocument/2006/math">
                                <m:f>
                                  <m:fPr>
                                    <m:ctrlPr>
                                      <a:rPr lang="en-US" sz="2000" b="0" i="1" smtClean="0">
                                        <a:solidFill>
                                          <a:schemeClr val="bg2">
                                            <a:lumMod val="25000"/>
                                          </a:schemeClr>
                                        </a:solidFill>
                                        <a:latin typeface="Cambria Math" panose="02040503050406030204" pitchFamily="18" charset="0"/>
                                      </a:rPr>
                                    </m:ctrlPr>
                                  </m:fPr>
                                  <m:num>
                                    <m:func>
                                      <m:funcPr>
                                        <m:ctrlPr>
                                          <a:rPr lang="en-US" sz="2000" b="0" i="1" smtClean="0">
                                            <a:solidFill>
                                              <a:schemeClr val="bg2">
                                                <a:lumMod val="25000"/>
                                              </a:schemeClr>
                                            </a:solidFill>
                                            <a:latin typeface="Cambria Math" panose="02040503050406030204" pitchFamily="18" charset="0"/>
                                          </a:rPr>
                                        </m:ctrlPr>
                                      </m:funcPr>
                                      <m:fName>
                                        <m:r>
                                          <m:rPr>
                                            <m:sty m:val="p"/>
                                          </m:rPr>
                                          <a:rPr lang="en-US" sz="2000" b="0" i="0" smtClean="0">
                                            <a:solidFill>
                                              <a:schemeClr val="bg2">
                                                <a:lumMod val="25000"/>
                                              </a:schemeClr>
                                            </a:solidFill>
                                            <a:latin typeface="Cambria Math" panose="02040503050406030204" pitchFamily="18" charset="0"/>
                                          </a:rPr>
                                          <m:t>log</m:t>
                                        </m:r>
                                      </m:fName>
                                      <m:e>
                                        <m:d>
                                          <m:dPr>
                                            <m:ctrlPr>
                                              <a:rPr lang="en-US" sz="2000" b="0" i="1" smtClean="0">
                                                <a:solidFill>
                                                  <a:schemeClr val="bg2">
                                                    <a:lumMod val="25000"/>
                                                  </a:schemeClr>
                                                </a:solidFill>
                                                <a:latin typeface="Cambria Math" panose="02040503050406030204" pitchFamily="18" charset="0"/>
                                              </a:rPr>
                                            </m:ctrlPr>
                                          </m:dPr>
                                          <m:e>
                                            <m:f>
                                              <m:fPr>
                                                <m:ctrlPr>
                                                  <a:rPr lang="en-US" sz="2000" b="0" i="1" smtClean="0">
                                                    <a:solidFill>
                                                      <a:schemeClr val="bg2">
                                                        <a:lumMod val="25000"/>
                                                      </a:schemeClr>
                                                    </a:solidFill>
                                                    <a:latin typeface="Cambria Math" panose="02040503050406030204" pitchFamily="18" charset="0"/>
                                                  </a:rPr>
                                                </m:ctrlPr>
                                              </m:fPr>
                                              <m:num>
                                                <m:r>
                                                  <a:rPr lang="en-US" sz="2000" b="0" i="1" smtClean="0">
                                                    <a:solidFill>
                                                      <a:schemeClr val="bg2">
                                                        <a:lumMod val="25000"/>
                                                      </a:schemeClr>
                                                    </a:solidFill>
                                                    <a:latin typeface="Cambria Math" panose="02040503050406030204" pitchFamily="18" charset="0"/>
                                                  </a:rPr>
                                                  <m:t>16</m:t>
                                                </m:r>
                                              </m:num>
                                              <m:den>
                                                <m:r>
                                                  <a:rPr lang="en-US" sz="2000" b="0" i="1" smtClean="0">
                                                    <a:solidFill>
                                                      <a:schemeClr val="bg2">
                                                        <a:lumMod val="25000"/>
                                                      </a:schemeClr>
                                                    </a:solidFill>
                                                    <a:latin typeface="Cambria Math" panose="02040503050406030204" pitchFamily="18" charset="0"/>
                                                  </a:rPr>
                                                  <m:t>3</m:t>
                                                </m:r>
                                              </m:den>
                                            </m:f>
                                          </m:e>
                                        </m:d>
                                      </m:e>
                                    </m:func>
                                  </m:num>
                                  <m:den>
                                    <m:r>
                                      <a:rPr lang="en-US" sz="2000" b="0" i="1" smtClean="0">
                                        <a:solidFill>
                                          <a:schemeClr val="bg2">
                                            <a:lumMod val="25000"/>
                                          </a:schemeClr>
                                        </a:solidFill>
                                        <a:latin typeface="Cambria Math" panose="02040503050406030204" pitchFamily="18" charset="0"/>
                                      </a:rPr>
                                      <m:t>3</m:t>
                                    </m:r>
                                  </m:den>
                                </m:f>
                              </m:oMath>
                            </m:oMathPara>
                          </a14:m>
                          <a:endParaRPr lang="en-US" sz="2000"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4193831"/>
                      </a:ext>
                    </a:extLst>
                  </a:tr>
                  <a:tr h="668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a:solidFill>
                              <a:schemeClr val="bg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mn-lt"/>
                            </a:rPr>
                            <a:t>Upper Bound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a:txBody>
                        <a:bodyPr/>
                        <a:lstStyle/>
                        <a:p>
                          <a:pPr algn="ctr"/>
                          <a:endParaRPr lang="en-US" sz="500" i="1" dirty="0">
                            <a:solidFill>
                              <a:schemeClr val="bg2">
                                <a:lumMod val="25000"/>
                              </a:schemeClr>
                            </a:solidFill>
                            <a:latin typeface="+mn-lt"/>
                          </a:endParaRPr>
                        </a:p>
                        <a:p>
                          <a:pPr algn="ctr"/>
                          <a14:m>
                            <m:oMathPara xmlns:m="http://schemas.openxmlformats.org/officeDocument/2006/math">
                              <m:oMathParaPr>
                                <m:jc m:val="centerGroup"/>
                              </m:oMathParaPr>
                              <m:oMath xmlns:m="http://schemas.openxmlformats.org/officeDocument/2006/math">
                                <m:func>
                                  <m:funcPr>
                                    <m:ctrlPr>
                                      <a:rPr lang="en-US" sz="2000" i="1" smtClean="0">
                                        <a:solidFill>
                                          <a:schemeClr val="bg2">
                                            <a:lumMod val="25000"/>
                                          </a:schemeClr>
                                        </a:solidFill>
                                        <a:latin typeface="Cambria Math" panose="02040503050406030204" pitchFamily="18" charset="0"/>
                                      </a:rPr>
                                    </m:ctrlPr>
                                  </m:funcPr>
                                  <m:fName>
                                    <m:r>
                                      <m:rPr>
                                        <m:sty m:val="p"/>
                                      </m:rPr>
                                      <a:rPr lang="en-US" sz="2000">
                                        <a:solidFill>
                                          <a:schemeClr val="bg2">
                                            <a:lumMod val="25000"/>
                                          </a:schemeClr>
                                        </a:solidFill>
                                        <a:latin typeface="Cambria Math" panose="02040503050406030204" pitchFamily="18" charset="0"/>
                                      </a:rPr>
                                      <m:t>log</m:t>
                                    </m:r>
                                  </m:fName>
                                  <m:e>
                                    <m:d>
                                      <m:dPr>
                                        <m:ctrlPr>
                                          <a:rPr lang="en-US" sz="2000" i="1">
                                            <a:solidFill>
                                              <a:schemeClr val="bg2">
                                                <a:lumMod val="25000"/>
                                              </a:schemeClr>
                                            </a:solidFill>
                                            <a:latin typeface="Cambria Math" panose="02040503050406030204" pitchFamily="18" charset="0"/>
                                          </a:rPr>
                                        </m:ctrlPr>
                                      </m:dPr>
                                      <m:e>
                                        <m:f>
                                          <m:fPr>
                                            <m:ctrlPr>
                                              <a:rPr lang="en-US" sz="2000" i="1">
                                                <a:solidFill>
                                                  <a:schemeClr val="bg2">
                                                    <a:lumMod val="25000"/>
                                                  </a:schemeClr>
                                                </a:solidFill>
                                                <a:latin typeface="Cambria Math" panose="02040503050406030204" pitchFamily="18" charset="0"/>
                                              </a:rPr>
                                            </m:ctrlPr>
                                          </m:fPr>
                                          <m:num>
                                            <m:r>
                                              <a:rPr lang="en-US" sz="2000" i="1">
                                                <a:solidFill>
                                                  <a:schemeClr val="bg2">
                                                    <a:lumMod val="25000"/>
                                                  </a:schemeClr>
                                                </a:solidFill>
                                                <a:latin typeface="Cambria Math" panose="02040503050406030204" pitchFamily="18" charset="0"/>
                                              </a:rPr>
                                              <m:t>3</m:t>
                                            </m:r>
                                          </m:num>
                                          <m:den>
                                            <m:r>
                                              <a:rPr lang="en-US" sz="2000" i="1">
                                                <a:solidFill>
                                                  <a:schemeClr val="bg2">
                                                    <a:lumMod val="25000"/>
                                                  </a:schemeClr>
                                                </a:solidFill>
                                                <a:latin typeface="Cambria Math" panose="02040503050406030204" pitchFamily="18" charset="0"/>
                                              </a:rPr>
                                              <m:t>2</m:t>
                                            </m:r>
                                          </m:den>
                                        </m:f>
                                      </m:e>
                                    </m:d>
                                  </m:e>
                                </m:func>
                              </m:oMath>
                            </m:oMathPara>
                          </a14:m>
                          <a:endParaRPr lang="en-US" sz="2000" b="1"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500" b="0" i="1" dirty="0">
                            <a:solidFill>
                              <a:schemeClr val="bg2">
                                <a:lumMod val="25000"/>
                              </a:schemeClr>
                            </a:solidFill>
                            <a:latin typeface="+mn-lt"/>
                          </a:endParaRPr>
                        </a:p>
                        <a:p>
                          <a:pPr algn="ctr"/>
                          <a14:m>
                            <m:oMathPara xmlns:m="http://schemas.openxmlformats.org/officeDocument/2006/math">
                              <m:oMathParaPr>
                                <m:jc m:val="centerGroup"/>
                              </m:oMathParaPr>
                              <m:oMath xmlns:m="http://schemas.openxmlformats.org/officeDocument/2006/math">
                                <m:func>
                                  <m:funcPr>
                                    <m:ctrlPr>
                                      <a:rPr lang="en-US" sz="2000" b="0" i="1" smtClean="0">
                                        <a:solidFill>
                                          <a:schemeClr val="bg2">
                                            <a:lumMod val="25000"/>
                                          </a:schemeClr>
                                        </a:solidFill>
                                        <a:latin typeface="Cambria Math" panose="02040503050406030204" pitchFamily="18" charset="0"/>
                                      </a:rPr>
                                    </m:ctrlPr>
                                  </m:funcPr>
                                  <m:fName>
                                    <m:r>
                                      <m:rPr>
                                        <m:sty m:val="p"/>
                                      </m:rPr>
                                      <a:rPr lang="en-US" sz="2000" b="0" i="0" smtClean="0">
                                        <a:solidFill>
                                          <a:schemeClr val="bg2">
                                            <a:lumMod val="25000"/>
                                          </a:schemeClr>
                                        </a:solidFill>
                                        <a:latin typeface="Cambria Math" panose="02040503050406030204" pitchFamily="18" charset="0"/>
                                      </a:rPr>
                                      <m:t>log</m:t>
                                    </m:r>
                                  </m:fName>
                                  <m:e>
                                    <m:d>
                                      <m:dPr>
                                        <m:ctrlPr>
                                          <a:rPr lang="en-US" sz="2000" b="0" i="1" smtClean="0">
                                            <a:solidFill>
                                              <a:schemeClr val="bg2">
                                                <a:lumMod val="25000"/>
                                              </a:schemeClr>
                                            </a:solidFill>
                                            <a:latin typeface="Cambria Math" panose="02040503050406030204" pitchFamily="18" charset="0"/>
                                          </a:rPr>
                                        </m:ctrlPr>
                                      </m:dPr>
                                      <m:e>
                                        <m:f>
                                          <m:fPr>
                                            <m:ctrlPr>
                                              <a:rPr lang="en-US" sz="2000" b="0" i="1" smtClean="0">
                                                <a:solidFill>
                                                  <a:schemeClr val="bg2">
                                                    <a:lumMod val="25000"/>
                                                  </a:schemeClr>
                                                </a:solidFill>
                                                <a:latin typeface="Cambria Math" panose="02040503050406030204" pitchFamily="18" charset="0"/>
                                              </a:rPr>
                                            </m:ctrlPr>
                                          </m:fPr>
                                          <m:num>
                                            <m:r>
                                              <a:rPr lang="en-US" sz="2000" b="0" i="1" smtClean="0">
                                                <a:solidFill>
                                                  <a:schemeClr val="bg2">
                                                    <a:lumMod val="25000"/>
                                                  </a:schemeClr>
                                                </a:solidFill>
                                                <a:latin typeface="Cambria Math" panose="02040503050406030204" pitchFamily="18" charset="0"/>
                                              </a:rPr>
                                              <m:t>16</m:t>
                                            </m:r>
                                          </m:num>
                                          <m:den>
                                            <m:r>
                                              <a:rPr lang="en-US" sz="2000" b="0" i="1" smtClean="0">
                                                <a:solidFill>
                                                  <a:schemeClr val="bg2">
                                                    <a:lumMod val="25000"/>
                                                  </a:schemeClr>
                                                </a:solidFill>
                                                <a:latin typeface="Cambria Math" panose="02040503050406030204" pitchFamily="18" charset="0"/>
                                              </a:rPr>
                                              <m:t>3</m:t>
                                            </m:r>
                                          </m:den>
                                        </m:f>
                                      </m:e>
                                    </m:d>
                                  </m:e>
                                </m:func>
                              </m:oMath>
                            </m:oMathPara>
                          </a14:m>
                          <a:endParaRPr lang="en-US" sz="2000" dirty="0">
                            <a:solidFill>
                              <a:schemeClr val="bg2">
                                <a:lumMod val="2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9098927"/>
                      </a:ext>
                    </a:extLst>
                  </a:tr>
                </a:tbl>
              </a:graphicData>
            </a:graphic>
          </p:graphicFrame>
        </mc:Choice>
        <mc:Fallback xmlns="">
          <p:graphicFrame>
            <p:nvGraphicFramePr>
              <p:cNvPr id="2" name="Table 9">
                <a:extLst>
                  <a:ext uri="{FF2B5EF4-FFF2-40B4-BE49-F238E27FC236}">
                    <a16:creationId xmlns:a16="http://schemas.microsoft.com/office/drawing/2014/main" id="{4A2437D9-FDF1-DA6A-8A82-CE3F60B0F33B}"/>
                  </a:ext>
                </a:extLst>
              </p:cNvPr>
              <p:cNvGraphicFramePr>
                <a:graphicFrameLocks noGrp="1"/>
              </p:cNvGraphicFramePr>
              <p:nvPr>
                <p:extLst>
                  <p:ext uri="{D42A27DB-BD31-4B8C-83A1-F6EECF244321}">
                    <p14:modId xmlns:p14="http://schemas.microsoft.com/office/powerpoint/2010/main" val="1614341378"/>
                  </p:ext>
                </p:extLst>
              </p:nvPr>
            </p:nvGraphicFramePr>
            <p:xfrm>
              <a:off x="5867400" y="2651632"/>
              <a:ext cx="5715001" cy="2910968"/>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4216304073"/>
                        </a:ext>
                      </a:extLst>
                    </a:gridCol>
                    <a:gridCol w="2057400">
                      <a:extLst>
                        <a:ext uri="{9D8B030D-6E8A-4147-A177-3AD203B41FA5}">
                          <a16:colId xmlns:a16="http://schemas.microsoft.com/office/drawing/2014/main" val="1918186234"/>
                        </a:ext>
                      </a:extLst>
                    </a:gridCol>
                    <a:gridCol w="2057401">
                      <a:extLst>
                        <a:ext uri="{9D8B030D-6E8A-4147-A177-3AD203B41FA5}">
                          <a16:colId xmlns:a16="http://schemas.microsoft.com/office/drawing/2014/main" val="1993902269"/>
                        </a:ext>
                      </a:extLst>
                    </a:gridCol>
                  </a:tblGrid>
                  <a:tr h="1066800">
                    <a:tc>
                      <a:txBody>
                        <a:bodyPr/>
                        <a:lstStyle/>
                        <a:p>
                          <a:pPr algn="ctr"/>
                          <a:endParaRPr lang="en-US" sz="20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kern="1200" dirty="0">
                            <a:solidFill>
                              <a:schemeClr val="bg1"/>
                            </a:solidFill>
                            <a:latin typeface="+mn-lt"/>
                            <a:ea typeface="+mn-ea"/>
                            <a:cs typeface="+mn-cs"/>
                          </a:endParaRPr>
                        </a:p>
                        <a:p>
                          <a:pPr algn="ctr"/>
                          <a:r>
                            <a:rPr lang="en-US" sz="2000" b="1" kern="1200" dirty="0">
                              <a:solidFill>
                                <a:schemeClr val="bg1"/>
                              </a:solidFill>
                              <a:latin typeface="+mn-lt"/>
                              <a:ea typeface="+mn-ea"/>
                              <a:cs typeface="+mn-cs"/>
                            </a:rPr>
                            <a:t>(2,3)-correlation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bg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(3,2)-correlation</a:t>
                          </a:r>
                        </a:p>
                        <a:p>
                          <a:pPr algn="ctr"/>
                          <a:endParaRPr lang="en-US" sz="2000" b="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extLst>
                      <a:ext uri="{0D108BD9-81ED-4DB2-BD59-A6C34878D82A}">
                        <a16:rowId xmlns:a16="http://schemas.microsoft.com/office/drawing/2014/main" val="3269619688"/>
                      </a:ext>
                    </a:extLst>
                  </a:tr>
                  <a:tr h="991680">
                    <a:tc>
                      <a:txBody>
                        <a:bodyPr/>
                        <a:lstStyle/>
                        <a:p>
                          <a:pPr algn="ctr"/>
                          <a:endParaRPr lang="en-US" sz="1800" b="1" dirty="0">
                            <a:solidFill>
                              <a:schemeClr val="bg1"/>
                            </a:solidFill>
                            <a:latin typeface="+mn-lt"/>
                          </a:endParaRPr>
                        </a:p>
                        <a:p>
                          <a:pPr algn="ctr"/>
                          <a:r>
                            <a:rPr lang="en-US" sz="2000" b="1" dirty="0">
                              <a:solidFill>
                                <a:schemeClr val="bg1"/>
                              </a:solidFill>
                              <a:latin typeface="+mn-lt"/>
                            </a:rPr>
                            <a:t>Lower Bound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78107" t="-108589" r="-100592" b="-8711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78107" t="-108589" r="-592" b="-87117"/>
                          </a:stretch>
                        </a:blipFill>
                      </a:tcPr>
                    </a:tc>
                    <a:extLst>
                      <a:ext uri="{0D108BD9-81ED-4DB2-BD59-A6C34878D82A}">
                        <a16:rowId xmlns:a16="http://schemas.microsoft.com/office/drawing/2014/main" val="2894193831"/>
                      </a:ext>
                    </a:extLst>
                  </a:tr>
                  <a:tr h="852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a:solidFill>
                              <a:schemeClr val="bg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mn-lt"/>
                            </a:rPr>
                            <a:t>Upper Bound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63A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78107" t="-242857" r="-100592" b="-142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78107" t="-242857" r="-592" b="-1429"/>
                          </a:stretch>
                        </a:blipFill>
                      </a:tcPr>
                    </a:tc>
                    <a:extLst>
                      <a:ext uri="{0D108BD9-81ED-4DB2-BD59-A6C34878D82A}">
                        <a16:rowId xmlns:a16="http://schemas.microsoft.com/office/drawing/2014/main" val="3279098927"/>
                      </a:ext>
                    </a:extLst>
                  </a:tr>
                </a:tbl>
              </a:graphicData>
            </a:graphic>
          </p:graphicFrame>
        </mc:Fallback>
      </mc:AlternateContent>
      <p:sp>
        <p:nvSpPr>
          <p:cNvPr id="3" name="TextBox 2">
            <a:extLst>
              <a:ext uri="{FF2B5EF4-FFF2-40B4-BE49-F238E27FC236}">
                <a16:creationId xmlns:a16="http://schemas.microsoft.com/office/drawing/2014/main" id="{4FD9AC0A-A94E-A7E2-F5DF-A9592D21EBCF}"/>
              </a:ext>
            </a:extLst>
          </p:cNvPr>
          <p:cNvSpPr txBox="1"/>
          <p:nvPr/>
        </p:nvSpPr>
        <p:spPr>
          <a:xfrm>
            <a:off x="6921746" y="2129135"/>
            <a:ext cx="3606308" cy="461665"/>
          </a:xfrm>
          <a:prstGeom prst="rect">
            <a:avLst/>
          </a:prstGeom>
          <a:noFill/>
        </p:spPr>
        <p:txBody>
          <a:bodyPr wrap="none" rtlCol="0">
            <a:spAutoFit/>
          </a:bodyPr>
          <a:lstStyle/>
          <a:p>
            <a:pPr algn="ctr"/>
            <a:r>
              <a:rPr lang="en-US" sz="2400" b="1" dirty="0">
                <a:solidFill>
                  <a:schemeClr val="bg2">
                    <a:lumMod val="25000"/>
                  </a:schemeClr>
                </a:solidFill>
              </a:rPr>
              <a:t>Amortized Communication</a:t>
            </a:r>
          </a:p>
        </p:txBody>
      </p:sp>
    </p:spTree>
    <p:extLst>
      <p:ext uri="{BB962C8B-B14F-4D97-AF65-F5344CB8AC3E}">
        <p14:creationId xmlns:p14="http://schemas.microsoft.com/office/powerpoint/2010/main" val="30864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0E924A-1DEC-0B08-4B20-1D70A169CCAC}"/>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9A588E0-EFE0-F2BC-B235-C785B5B1B9DF}"/>
                  </a:ext>
                </a:extLst>
              </p:cNvPr>
              <p:cNvSpPr txBox="1"/>
              <p:nvPr/>
            </p:nvSpPr>
            <p:spPr>
              <a:xfrm>
                <a:off x="827314" y="2133600"/>
                <a:ext cx="7021286" cy="4227568"/>
              </a:xfrm>
              <a:prstGeom prst="rect">
                <a:avLst/>
              </a:prstGeom>
              <a:noFill/>
            </p:spPr>
            <p:txBody>
              <a:bodyPr wrap="square" rtlCol="0">
                <a:spAutoFit/>
              </a:bodyPr>
              <a:lstStyle/>
              <a:p>
                <a:pPr marL="0" indent="0">
                  <a:buFont typeface="Arial" panose="020B0604020202020204" pitchFamily="34" charset="0"/>
                  <a:buNone/>
                </a:pPr>
                <a:r>
                  <a:rPr lang="en-US" sz="2400" b="1" dirty="0">
                    <a:solidFill>
                      <a:schemeClr val="bg2">
                        <a:lumMod val="25000"/>
                      </a:schemeClr>
                    </a:solidFill>
                  </a:rPr>
                  <a:t>Interactive to Non-interactive Transformation</a:t>
                </a:r>
              </a:p>
              <a:p>
                <a:r>
                  <a:rPr lang="en-US" sz="2000" dirty="0">
                    <a:solidFill>
                      <a:schemeClr val="bg2">
                        <a:lumMod val="25000"/>
                      </a:schemeClr>
                    </a:solidFill>
                  </a:rPr>
                  <a:t>Any interactive protocol for deriving a random secret shared length-N unit vector using a correlation </a:t>
                </a:r>
                <a14:m>
                  <m:oMath xmlns:m="http://schemas.openxmlformats.org/officeDocument/2006/math">
                    <m:r>
                      <a:rPr lang="en-US" sz="2000" i="1">
                        <a:solidFill>
                          <a:schemeClr val="bg2">
                            <a:lumMod val="25000"/>
                          </a:schemeClr>
                        </a:solidFill>
                        <a:latin typeface="Cambria Math" panose="02040503050406030204" pitchFamily="18" charset="0"/>
                      </a:rPr>
                      <m:t>(</m:t>
                    </m:r>
                    <m:r>
                      <a:rPr lang="en-US" sz="2000" i="1">
                        <a:solidFill>
                          <a:schemeClr val="bg2">
                            <a:lumMod val="25000"/>
                          </a:schemeClr>
                        </a:solidFill>
                        <a:latin typeface="Cambria Math" panose="02040503050406030204" pitchFamily="18" charset="0"/>
                      </a:rPr>
                      <m:t>𝑋</m:t>
                    </m:r>
                    <m:r>
                      <a:rPr lang="en-US" sz="2000" i="1">
                        <a:solidFill>
                          <a:schemeClr val="bg2">
                            <a:lumMod val="25000"/>
                          </a:schemeClr>
                        </a:solidFill>
                        <a:latin typeface="Cambria Math" panose="02040503050406030204" pitchFamily="18" charset="0"/>
                      </a:rPr>
                      <m:t>,</m:t>
                    </m:r>
                    <m:r>
                      <a:rPr lang="en-US" sz="2000" i="1">
                        <a:solidFill>
                          <a:schemeClr val="bg2">
                            <a:lumMod val="25000"/>
                          </a:schemeClr>
                        </a:solidFill>
                        <a:latin typeface="Cambria Math" panose="02040503050406030204" pitchFamily="18" charset="0"/>
                      </a:rPr>
                      <m:t>𝑌</m:t>
                    </m:r>
                    <m:r>
                      <a:rPr lang="en-US" sz="2000" i="1">
                        <a:solidFill>
                          <a:schemeClr val="bg2">
                            <a:lumMod val="25000"/>
                          </a:schemeClr>
                        </a:solidFill>
                        <a:latin typeface="Cambria Math" panose="02040503050406030204" pitchFamily="18" charset="0"/>
                      </a:rPr>
                      <m:t>)</m:t>
                    </m:r>
                  </m:oMath>
                </a14:m>
                <a:r>
                  <a:rPr lang="en-US" sz="2000" dirty="0">
                    <a:solidFill>
                      <a:schemeClr val="bg2">
                        <a:lumMod val="25000"/>
                      </a:schemeClr>
                    </a:solidFill>
                  </a:rPr>
                  <a:t> with </a:t>
                </a:r>
                <a14:m>
                  <m:oMath xmlns:m="http://schemas.openxmlformats.org/officeDocument/2006/math">
                    <m:r>
                      <a:rPr lang="en-US" sz="2000" i="1">
                        <a:solidFill>
                          <a:schemeClr val="bg2">
                            <a:lumMod val="25000"/>
                          </a:schemeClr>
                        </a:solidFill>
                        <a:latin typeface="Cambria Math" panose="02040503050406030204" pitchFamily="18" charset="0"/>
                      </a:rPr>
                      <m:t>𝑙</m:t>
                    </m:r>
                  </m:oMath>
                </a14:m>
                <a:r>
                  <a:rPr lang="en-US" sz="2000" dirty="0">
                    <a:solidFill>
                      <a:schemeClr val="bg2">
                        <a:lumMod val="25000"/>
                      </a:schemeClr>
                    </a:solidFill>
                  </a:rPr>
                  <a:t> bits of communication can be turned into a non-interactive protocol for deriving </a:t>
                </a:r>
                <a14:m>
                  <m:oMath xmlns:m="http://schemas.openxmlformats.org/officeDocument/2006/math">
                    <m:r>
                      <a:rPr lang="en-US" sz="2000" i="1">
                        <a:solidFill>
                          <a:schemeClr val="bg2">
                            <a:lumMod val="25000"/>
                          </a:schemeClr>
                        </a:solidFill>
                        <a:latin typeface="Cambria Math" panose="02040503050406030204" pitchFamily="18" charset="0"/>
                      </a:rPr>
                      <m:t>𝑁</m:t>
                    </m:r>
                  </m:oMath>
                </a14:m>
                <a:r>
                  <a:rPr lang="en-US" sz="2000" dirty="0">
                    <a:solidFill>
                      <a:schemeClr val="bg2">
                        <a:lumMod val="25000"/>
                      </a:schemeClr>
                    </a:solidFill>
                  </a:rPr>
                  <a:t>-bits of Common Randomness with about </a:t>
                </a:r>
                <a14:m>
                  <m:oMath xmlns:m="http://schemas.openxmlformats.org/officeDocument/2006/math">
                    <m:sSup>
                      <m:sSupPr>
                        <m:ctrlPr>
                          <a:rPr lang="en-US" sz="2000" i="1">
                            <a:solidFill>
                              <a:schemeClr val="bg2">
                                <a:lumMod val="25000"/>
                              </a:schemeClr>
                            </a:solidFill>
                            <a:latin typeface="Cambria Math" panose="02040503050406030204" pitchFamily="18" charset="0"/>
                          </a:rPr>
                        </m:ctrlPr>
                      </m:sSupPr>
                      <m:e>
                        <m:r>
                          <a:rPr lang="en-US" sz="2000" i="1">
                            <a:solidFill>
                              <a:schemeClr val="bg2">
                                <a:lumMod val="25000"/>
                              </a:schemeClr>
                            </a:solidFill>
                            <a:latin typeface="Cambria Math" panose="02040503050406030204" pitchFamily="18" charset="0"/>
                          </a:rPr>
                          <m:t>2</m:t>
                        </m:r>
                      </m:e>
                      <m:sup>
                        <m:r>
                          <a:rPr lang="en-US" sz="2000" i="1">
                            <a:solidFill>
                              <a:schemeClr val="bg2">
                                <a:lumMod val="25000"/>
                              </a:schemeClr>
                            </a:solidFill>
                            <a:latin typeface="Cambria Math" panose="02040503050406030204" pitchFamily="18" charset="0"/>
                          </a:rPr>
                          <m:t>−</m:t>
                        </m:r>
                        <m:r>
                          <a:rPr lang="en-US" sz="2000" i="1">
                            <a:solidFill>
                              <a:schemeClr val="bg2">
                                <a:lumMod val="25000"/>
                              </a:schemeClr>
                            </a:solidFill>
                            <a:latin typeface="Cambria Math" panose="02040503050406030204" pitchFamily="18" charset="0"/>
                          </a:rPr>
                          <m:t>𝑂</m:t>
                        </m:r>
                        <m:d>
                          <m:dPr>
                            <m:ctrlPr>
                              <a:rPr lang="en-US" sz="2000" i="1">
                                <a:solidFill>
                                  <a:schemeClr val="bg2">
                                    <a:lumMod val="25000"/>
                                  </a:schemeClr>
                                </a:solidFill>
                                <a:latin typeface="Cambria Math" panose="02040503050406030204" pitchFamily="18" charset="0"/>
                              </a:rPr>
                            </m:ctrlPr>
                          </m:dPr>
                          <m:e>
                            <m:r>
                              <a:rPr lang="en-US" sz="2000" i="1">
                                <a:solidFill>
                                  <a:schemeClr val="bg2">
                                    <a:lumMod val="25000"/>
                                  </a:schemeClr>
                                </a:solidFill>
                                <a:latin typeface="Cambria Math" panose="02040503050406030204" pitchFamily="18" charset="0"/>
                              </a:rPr>
                              <m:t>𝑙</m:t>
                            </m:r>
                          </m:e>
                        </m:d>
                      </m:sup>
                    </m:sSup>
                  </m:oMath>
                </a14:m>
                <a:r>
                  <a:rPr lang="en-US" sz="2000" dirty="0">
                    <a:solidFill>
                      <a:schemeClr val="bg2">
                        <a:lumMod val="25000"/>
                      </a:schemeClr>
                    </a:solidFill>
                  </a:rPr>
                  <a:t> success probability. [CGMS15]</a:t>
                </a:r>
              </a:p>
              <a:p>
                <a:pPr marL="0" indent="0">
                  <a:buFont typeface="Arial" panose="020B0604020202020204" pitchFamily="34" charset="0"/>
                  <a:buNone/>
                </a:pPr>
                <a:endParaRPr lang="en-US" sz="2000" dirty="0">
                  <a:solidFill>
                    <a:schemeClr val="bg2">
                      <a:lumMod val="25000"/>
                    </a:schemeClr>
                  </a:solidFill>
                </a:endParaRPr>
              </a:p>
              <a:p>
                <a:pPr marL="0" indent="0">
                  <a:buNone/>
                </a:pPr>
                <a:r>
                  <a:rPr lang="en-US" sz="2400" b="1" dirty="0">
                    <a:solidFill>
                      <a:schemeClr val="bg2">
                        <a:lumMod val="25000"/>
                      </a:schemeClr>
                    </a:solidFill>
                  </a:rPr>
                  <a:t>Lower Bound on Non-interactive Agreement</a:t>
                </a:r>
              </a:p>
              <a:p>
                <a:r>
                  <a:rPr lang="en-US" sz="2000" dirty="0">
                    <a:solidFill>
                      <a:schemeClr val="bg2">
                        <a:lumMod val="25000"/>
                      </a:schemeClr>
                    </a:solidFill>
                  </a:rPr>
                  <a:t>In the other direction, using any correlation </a:t>
                </a:r>
                <a14:m>
                  <m:oMath xmlns:m="http://schemas.openxmlformats.org/officeDocument/2006/math">
                    <m:r>
                      <a:rPr lang="en-US" sz="2000" i="1">
                        <a:solidFill>
                          <a:schemeClr val="bg2">
                            <a:lumMod val="25000"/>
                          </a:schemeClr>
                        </a:solidFill>
                        <a:latin typeface="Cambria Math" panose="02040503050406030204" pitchFamily="18" charset="0"/>
                      </a:rPr>
                      <m:t>(</m:t>
                    </m:r>
                    <m:r>
                      <a:rPr lang="en-US" sz="2000" i="1">
                        <a:solidFill>
                          <a:schemeClr val="bg2">
                            <a:lumMod val="25000"/>
                          </a:schemeClr>
                        </a:solidFill>
                        <a:latin typeface="Cambria Math" panose="02040503050406030204" pitchFamily="18" charset="0"/>
                      </a:rPr>
                      <m:t>𝑋</m:t>
                    </m:r>
                    <m:r>
                      <a:rPr lang="en-US" sz="2000" i="1">
                        <a:solidFill>
                          <a:schemeClr val="bg2">
                            <a:lumMod val="25000"/>
                          </a:schemeClr>
                        </a:solidFill>
                        <a:latin typeface="Cambria Math" panose="02040503050406030204" pitchFamily="18" charset="0"/>
                      </a:rPr>
                      <m:t>,</m:t>
                    </m:r>
                    <m:r>
                      <a:rPr lang="en-US" sz="2000" i="1">
                        <a:solidFill>
                          <a:schemeClr val="bg2">
                            <a:lumMod val="25000"/>
                          </a:schemeClr>
                        </a:solidFill>
                        <a:latin typeface="Cambria Math" panose="02040503050406030204" pitchFamily="18" charset="0"/>
                      </a:rPr>
                      <m:t>𝑌</m:t>
                    </m:r>
                    <m:r>
                      <a:rPr lang="en-US" sz="2000" i="1">
                        <a:solidFill>
                          <a:schemeClr val="bg2">
                            <a:lumMod val="25000"/>
                          </a:schemeClr>
                        </a:solidFill>
                        <a:latin typeface="Cambria Math" panose="02040503050406030204" pitchFamily="18" charset="0"/>
                      </a:rPr>
                      <m:t>)</m:t>
                    </m:r>
                  </m:oMath>
                </a14:m>
                <a:r>
                  <a:rPr lang="en-US" sz="2000" dirty="0">
                    <a:solidFill>
                      <a:schemeClr val="bg2">
                        <a:lumMod val="25000"/>
                      </a:schemeClr>
                    </a:solidFill>
                  </a:rPr>
                  <a:t> with </a:t>
                </a:r>
                <a14:m>
                  <m:oMath xmlns:m="http://schemas.openxmlformats.org/officeDocument/2006/math">
                    <m:sSup>
                      <m:sSupPr>
                        <m:ctrlPr>
                          <a:rPr lang="en-US" sz="2000" i="1">
                            <a:solidFill>
                              <a:schemeClr val="bg2">
                                <a:lumMod val="25000"/>
                              </a:schemeClr>
                            </a:solidFill>
                            <a:latin typeface="Cambria Math" panose="02040503050406030204" pitchFamily="18" charset="0"/>
                          </a:rPr>
                        </m:ctrlPr>
                      </m:sSupPr>
                      <m:e>
                        <m:r>
                          <a:rPr lang="en-US" sz="2000" i="1">
                            <a:solidFill>
                              <a:schemeClr val="bg2">
                                <a:lumMod val="25000"/>
                              </a:schemeClr>
                            </a:solidFill>
                            <a:latin typeface="Cambria Math" panose="02040503050406030204" pitchFamily="18" charset="0"/>
                          </a:rPr>
                          <m:t>𝑆</m:t>
                        </m:r>
                      </m:e>
                      <m:sup>
                        <m:r>
                          <a:rPr lang="en-US" sz="2000" i="1">
                            <a:solidFill>
                              <a:schemeClr val="bg2">
                                <a:lumMod val="25000"/>
                              </a:schemeClr>
                            </a:solidFill>
                            <a:latin typeface="Cambria Math" panose="02040503050406030204" pitchFamily="18" charset="0"/>
                          </a:rPr>
                          <m:t>∗</m:t>
                        </m:r>
                      </m:sup>
                    </m:sSup>
                    <m:d>
                      <m:dPr>
                        <m:ctrlPr>
                          <a:rPr lang="en-US" sz="2000" i="1">
                            <a:solidFill>
                              <a:schemeClr val="bg2">
                                <a:lumMod val="25000"/>
                              </a:schemeClr>
                            </a:solidFill>
                            <a:latin typeface="Cambria Math" panose="02040503050406030204" pitchFamily="18" charset="0"/>
                          </a:rPr>
                        </m:ctrlPr>
                      </m:dPr>
                      <m:e>
                        <m:r>
                          <a:rPr lang="en-US" sz="2000" i="1">
                            <a:solidFill>
                              <a:schemeClr val="bg2">
                                <a:lumMod val="25000"/>
                              </a:schemeClr>
                            </a:solidFill>
                            <a:latin typeface="Cambria Math" panose="02040503050406030204" pitchFamily="18" charset="0"/>
                          </a:rPr>
                          <m:t>𝑋</m:t>
                        </m:r>
                        <m:r>
                          <a:rPr lang="en-US" sz="2000" i="1">
                            <a:solidFill>
                              <a:schemeClr val="bg2">
                                <a:lumMod val="25000"/>
                              </a:schemeClr>
                            </a:solidFill>
                            <a:latin typeface="Cambria Math" panose="02040503050406030204" pitchFamily="18" charset="0"/>
                          </a:rPr>
                          <m:t>,</m:t>
                        </m:r>
                        <m:r>
                          <a:rPr lang="en-US" sz="2000" i="1">
                            <a:solidFill>
                              <a:schemeClr val="bg2">
                                <a:lumMod val="25000"/>
                              </a:schemeClr>
                            </a:solidFill>
                            <a:latin typeface="Cambria Math" panose="02040503050406030204" pitchFamily="18" charset="0"/>
                          </a:rPr>
                          <m:t>𝑌</m:t>
                        </m:r>
                      </m:e>
                    </m:d>
                    <m:r>
                      <a:rPr lang="en-US" sz="2000" i="1">
                        <a:solidFill>
                          <a:schemeClr val="bg2">
                            <a:lumMod val="25000"/>
                          </a:schemeClr>
                        </a:solidFill>
                        <a:latin typeface="Cambria Math" panose="02040503050406030204" pitchFamily="18" charset="0"/>
                      </a:rPr>
                      <m:t>&lt;</m:t>
                    </m:r>
                    <m:r>
                      <a:rPr lang="en-US" sz="2000" i="1">
                        <a:solidFill>
                          <a:schemeClr val="bg2">
                            <a:lumMod val="25000"/>
                          </a:schemeClr>
                        </a:solidFill>
                        <a:latin typeface="Cambria Math" panose="02040503050406030204" pitchFamily="18" charset="0"/>
                      </a:rPr>
                      <m:t>1</m:t>
                    </m:r>
                  </m:oMath>
                </a14:m>
                <a:r>
                  <a:rPr lang="en-US" sz="2000" dirty="0">
                    <a:solidFill>
                      <a:schemeClr val="bg2">
                        <a:lumMod val="25000"/>
                      </a:schemeClr>
                    </a:solidFill>
                  </a:rPr>
                  <a:t>, agreeing on </a:t>
                </a:r>
                <a14:m>
                  <m:oMath xmlns:m="http://schemas.openxmlformats.org/officeDocument/2006/math">
                    <m:r>
                      <a:rPr lang="en-US" sz="2000" i="1">
                        <a:solidFill>
                          <a:schemeClr val="bg2">
                            <a:lumMod val="25000"/>
                          </a:schemeClr>
                        </a:solidFill>
                        <a:latin typeface="Cambria Math" panose="02040503050406030204" pitchFamily="18" charset="0"/>
                      </a:rPr>
                      <m:t>𝑁</m:t>
                    </m:r>
                  </m:oMath>
                </a14:m>
                <a:r>
                  <a:rPr lang="en-US" sz="2000" dirty="0">
                    <a:solidFill>
                      <a:schemeClr val="bg2">
                        <a:lumMod val="25000"/>
                      </a:schemeClr>
                    </a:solidFill>
                  </a:rPr>
                  <a:t> bits of common randomness succeeds only with </a:t>
                </a:r>
                <a14:m>
                  <m:oMath xmlns:m="http://schemas.openxmlformats.org/officeDocument/2006/math">
                    <m:sSup>
                      <m:sSupPr>
                        <m:ctrlPr>
                          <a:rPr lang="en-US" sz="2000" i="1">
                            <a:solidFill>
                              <a:schemeClr val="bg2">
                                <a:lumMod val="25000"/>
                              </a:schemeClr>
                            </a:solidFill>
                            <a:latin typeface="Cambria Math" panose="02040503050406030204" pitchFamily="18" charset="0"/>
                          </a:rPr>
                        </m:ctrlPr>
                      </m:sSupPr>
                      <m:e>
                        <m:r>
                          <a:rPr lang="en-US" sz="2000" i="1">
                            <a:solidFill>
                              <a:schemeClr val="bg2">
                                <a:lumMod val="25000"/>
                              </a:schemeClr>
                            </a:solidFill>
                            <a:latin typeface="Cambria Math" panose="02040503050406030204" pitchFamily="18" charset="0"/>
                          </a:rPr>
                          <m:t>2</m:t>
                        </m:r>
                      </m:e>
                      <m:sup>
                        <m:r>
                          <a:rPr lang="en-US" sz="2000" i="1">
                            <a:solidFill>
                              <a:schemeClr val="bg2">
                                <a:lumMod val="25000"/>
                              </a:schemeClr>
                            </a:solidFill>
                            <a:latin typeface="Cambria Math" panose="02040503050406030204" pitchFamily="18" charset="0"/>
                          </a:rPr>
                          <m:t>−</m:t>
                        </m:r>
                        <m:r>
                          <m:rPr>
                            <m:sty m:val="p"/>
                          </m:rPr>
                          <a:rPr lang="en-US" sz="2000">
                            <a:solidFill>
                              <a:schemeClr val="bg2">
                                <a:lumMod val="25000"/>
                              </a:schemeClr>
                            </a:solidFill>
                            <a:latin typeface="Cambria Math" panose="02040503050406030204" pitchFamily="18" charset="0"/>
                          </a:rPr>
                          <m:t>Ω</m:t>
                        </m:r>
                        <m:d>
                          <m:dPr>
                            <m:ctrlPr>
                              <a:rPr lang="en-US" sz="2000" i="1">
                                <a:solidFill>
                                  <a:schemeClr val="bg2">
                                    <a:lumMod val="25000"/>
                                  </a:schemeClr>
                                </a:solidFill>
                                <a:latin typeface="Cambria Math" panose="02040503050406030204" pitchFamily="18" charset="0"/>
                              </a:rPr>
                            </m:ctrlPr>
                          </m:dPr>
                          <m:e>
                            <m:r>
                              <a:rPr lang="en-US" sz="2000" i="1">
                                <a:solidFill>
                                  <a:schemeClr val="bg2">
                                    <a:lumMod val="25000"/>
                                  </a:schemeClr>
                                </a:solidFill>
                                <a:latin typeface="Cambria Math" panose="02040503050406030204" pitchFamily="18" charset="0"/>
                              </a:rPr>
                              <m:t>𝑁</m:t>
                            </m:r>
                          </m:e>
                        </m:d>
                      </m:sup>
                    </m:sSup>
                  </m:oMath>
                </a14:m>
                <a:r>
                  <a:rPr lang="en-US" sz="2000" dirty="0">
                    <a:solidFill>
                      <a:schemeClr val="bg2">
                        <a:lumMod val="25000"/>
                      </a:schemeClr>
                    </a:solidFill>
                  </a:rPr>
                  <a:t> probability. The proof uses the generalized hypercontractive inequality and Holder’s inequality. [BM11]</a:t>
                </a:r>
              </a:p>
              <a:p>
                <a:endParaRPr lang="en-US" dirty="0"/>
              </a:p>
            </p:txBody>
          </p:sp>
        </mc:Choice>
        <mc:Fallback>
          <p:sp>
            <p:nvSpPr>
              <p:cNvPr id="2" name="TextBox 1">
                <a:extLst>
                  <a:ext uri="{FF2B5EF4-FFF2-40B4-BE49-F238E27FC236}">
                    <a16:creationId xmlns:a16="http://schemas.microsoft.com/office/drawing/2014/main" id="{69A588E0-EFE0-F2BC-B235-C785B5B1B9DF}"/>
                  </a:ext>
                </a:extLst>
              </p:cNvPr>
              <p:cNvSpPr txBox="1">
                <a:spLocks noRot="1" noChangeAspect="1" noMove="1" noResize="1" noEditPoints="1" noAdjustHandles="1" noChangeArrowheads="1" noChangeShapeType="1" noTextEdit="1"/>
              </p:cNvSpPr>
              <p:nvPr/>
            </p:nvSpPr>
            <p:spPr>
              <a:xfrm>
                <a:off x="827314" y="2133600"/>
                <a:ext cx="7021286" cy="4227568"/>
              </a:xfrm>
              <a:prstGeom prst="rect">
                <a:avLst/>
              </a:prstGeom>
              <a:blipFill>
                <a:blip r:embed="rId3"/>
                <a:stretch>
                  <a:fillRect l="-1389" t="-1154" b="-2453"/>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90BCC917-F818-7E92-2CFE-7FBECCA4693A}"/>
              </a:ext>
            </a:extLst>
          </p:cNvPr>
          <p:cNvSpPr txBox="1">
            <a:spLocks/>
          </p:cNvSpPr>
          <p:nvPr/>
        </p:nvSpPr>
        <p:spPr>
          <a:xfrm>
            <a:off x="838200" y="5032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solidFill>
                  <a:schemeClr val="bg2">
                    <a:lumMod val="25000"/>
                  </a:schemeClr>
                </a:solidFill>
              </a:rPr>
              <a:t>Lower Bound</a:t>
            </a:r>
            <a:br>
              <a:rPr lang="en-US" sz="4800" b="1">
                <a:solidFill>
                  <a:schemeClr val="bg2">
                    <a:lumMod val="25000"/>
                  </a:schemeClr>
                </a:solidFill>
              </a:rPr>
            </a:br>
            <a:r>
              <a:rPr lang="en-US" sz="3200">
                <a:solidFill>
                  <a:schemeClr val="bg2">
                    <a:lumMod val="25000"/>
                  </a:schemeClr>
                </a:solidFill>
              </a:rPr>
              <a:t>On Interactive Reduction</a:t>
            </a:r>
            <a:endParaRPr lang="en-US" sz="4800" dirty="0">
              <a:solidFill>
                <a:schemeClr val="bg2">
                  <a:lumMod val="25000"/>
                </a:schemeClr>
              </a:solidFill>
            </a:endParaRPr>
          </a:p>
        </p:txBody>
      </p:sp>
    </p:spTree>
    <p:extLst>
      <p:ext uri="{BB962C8B-B14F-4D97-AF65-F5344CB8AC3E}">
        <p14:creationId xmlns:p14="http://schemas.microsoft.com/office/powerpoint/2010/main" val="350362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1196-EA3D-6939-D942-EE8472E15209}"/>
              </a:ext>
            </a:extLst>
          </p:cNvPr>
          <p:cNvSpPr>
            <a:spLocks noGrp="1"/>
          </p:cNvSpPr>
          <p:nvPr>
            <p:ph type="title"/>
          </p:nvPr>
        </p:nvSpPr>
        <p:spPr>
          <a:xfrm>
            <a:off x="838200" y="503237"/>
            <a:ext cx="10515600" cy="1325563"/>
          </a:xfrm>
        </p:spPr>
        <p:txBody>
          <a:bodyPr>
            <a:normAutofit/>
          </a:bodyPr>
          <a:lstStyle/>
          <a:p>
            <a:r>
              <a:rPr lang="en-US" sz="4800" b="1" dirty="0">
                <a:solidFill>
                  <a:schemeClr val="bg2">
                    <a:lumMod val="25000"/>
                  </a:schemeClr>
                </a:solidFill>
              </a:rPr>
              <a:t>Motivation</a:t>
            </a:r>
            <a:br>
              <a:rPr lang="en-US" sz="3200" b="1" dirty="0">
                <a:solidFill>
                  <a:schemeClr val="bg2">
                    <a:lumMod val="25000"/>
                  </a:schemeClr>
                </a:solidFill>
              </a:rPr>
            </a:br>
            <a:r>
              <a:rPr lang="en-US" sz="3200" dirty="0">
                <a:solidFill>
                  <a:schemeClr val="bg2">
                    <a:lumMod val="25000"/>
                  </a:schemeClr>
                </a:solidFill>
              </a:rPr>
              <a:t>Secure 2-Party Computation (2PC)</a:t>
            </a:r>
            <a:endParaRPr lang="he-IL" sz="3200" dirty="0">
              <a:solidFill>
                <a:schemeClr val="bg2">
                  <a:lumMod val="25000"/>
                </a:schemeClr>
              </a:solidFill>
            </a:endParaRPr>
          </a:p>
        </p:txBody>
      </p:sp>
      <p:sp>
        <p:nvSpPr>
          <p:cNvPr id="3" name="Rectangle 2">
            <a:extLst>
              <a:ext uri="{FF2B5EF4-FFF2-40B4-BE49-F238E27FC236}">
                <a16:creationId xmlns:a16="http://schemas.microsoft.com/office/drawing/2014/main" id="{A49594F4-6483-F183-67C6-7C78B60A4C97}"/>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1" name="Group 10">
            <a:extLst>
              <a:ext uri="{FF2B5EF4-FFF2-40B4-BE49-F238E27FC236}">
                <a16:creationId xmlns:a16="http://schemas.microsoft.com/office/drawing/2014/main" id="{8F3A24F6-BB85-6186-C29C-DD0F6EE1C7EE}"/>
              </a:ext>
            </a:extLst>
          </p:cNvPr>
          <p:cNvGrpSpPr/>
          <p:nvPr/>
        </p:nvGrpSpPr>
        <p:grpSpPr>
          <a:xfrm>
            <a:off x="1914525" y="1981200"/>
            <a:ext cx="8362950" cy="2895600"/>
            <a:chOff x="1914525" y="1981200"/>
            <a:chExt cx="8362950" cy="2895600"/>
          </a:xfrm>
        </p:grpSpPr>
        <p:grpSp>
          <p:nvGrpSpPr>
            <p:cNvPr id="51" name="Group 50">
              <a:extLst>
                <a:ext uri="{FF2B5EF4-FFF2-40B4-BE49-F238E27FC236}">
                  <a16:creationId xmlns:a16="http://schemas.microsoft.com/office/drawing/2014/main" id="{0AE7C6D5-A686-B4F8-DD8C-1BE40F9EA40B}"/>
                </a:ext>
              </a:extLst>
            </p:cNvPr>
            <p:cNvGrpSpPr/>
            <p:nvPr/>
          </p:nvGrpSpPr>
          <p:grpSpPr>
            <a:xfrm>
              <a:off x="2191460" y="1981200"/>
              <a:ext cx="7753744" cy="2895600"/>
              <a:chOff x="2191460" y="1845807"/>
              <a:chExt cx="7753744" cy="2895600"/>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62D0BAA-4498-9A64-E8A4-6F14AF4DCF25}"/>
                      </a:ext>
                    </a:extLst>
                  </p:cNvPr>
                  <p:cNvSpPr txBox="1"/>
                  <p:nvPr/>
                </p:nvSpPr>
                <p:spPr>
                  <a:xfrm>
                    <a:off x="5519785" y="4034135"/>
                    <a:ext cx="115243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2">
                                  <a:lumMod val="25000"/>
                                </a:schemeClr>
                              </a:solidFill>
                              <a:latin typeface="Cambria Math" panose="02040503050406030204" pitchFamily="18" charset="0"/>
                            </a:rPr>
                            <m:t>𝑓</m:t>
                          </m:r>
                          <m:r>
                            <a:rPr lang="en-US" sz="2400" b="0" i="1" smtClean="0">
                              <a:solidFill>
                                <a:schemeClr val="bg2">
                                  <a:lumMod val="25000"/>
                                </a:schemeClr>
                              </a:solidFill>
                              <a:latin typeface="Cambria Math" panose="02040503050406030204" pitchFamily="18" charset="0"/>
                            </a:rPr>
                            <m:t>(</m:t>
                          </m:r>
                          <m:r>
                            <a:rPr lang="en-US" sz="2400" b="0" i="1" smtClean="0">
                              <a:solidFill>
                                <a:schemeClr val="bg2">
                                  <a:lumMod val="25000"/>
                                </a:schemeClr>
                              </a:solidFill>
                              <a:latin typeface="Cambria Math" panose="02040503050406030204" pitchFamily="18" charset="0"/>
                            </a:rPr>
                            <m:t>𝑥</m:t>
                          </m:r>
                          <m:r>
                            <a:rPr lang="en-US" sz="2400" b="0" i="1" smtClean="0">
                              <a:solidFill>
                                <a:schemeClr val="bg2">
                                  <a:lumMod val="25000"/>
                                </a:schemeClr>
                              </a:solidFill>
                              <a:latin typeface="Cambria Math" panose="02040503050406030204" pitchFamily="18" charset="0"/>
                            </a:rPr>
                            <m:t>,</m:t>
                          </m:r>
                          <m:r>
                            <a:rPr lang="en-US" sz="2400" b="0" i="1" smtClean="0">
                              <a:solidFill>
                                <a:schemeClr val="bg2">
                                  <a:lumMod val="25000"/>
                                </a:schemeClr>
                              </a:solidFill>
                              <a:latin typeface="Cambria Math" panose="02040503050406030204" pitchFamily="18" charset="0"/>
                            </a:rPr>
                            <m:t>𝑦</m:t>
                          </m:r>
                          <m:r>
                            <a:rPr lang="en-US" sz="2400" b="0" i="1" smtClean="0">
                              <a:solidFill>
                                <a:schemeClr val="bg2">
                                  <a:lumMod val="25000"/>
                                </a:schemeClr>
                              </a:solidFill>
                              <a:latin typeface="Cambria Math" panose="02040503050406030204" pitchFamily="18" charset="0"/>
                            </a:rPr>
                            <m:t>)</m:t>
                          </m:r>
                        </m:oMath>
                      </m:oMathPara>
                    </a14:m>
                    <a:endParaRPr lang="en-US" sz="2400" dirty="0">
                      <a:solidFill>
                        <a:schemeClr val="bg2">
                          <a:lumMod val="25000"/>
                        </a:schemeClr>
                      </a:solidFill>
                    </a:endParaRPr>
                  </a:p>
                </p:txBody>
              </p:sp>
            </mc:Choice>
            <mc:Fallback xmlns="">
              <p:sp>
                <p:nvSpPr>
                  <p:cNvPr id="34" name="TextBox 33">
                    <a:extLst>
                      <a:ext uri="{FF2B5EF4-FFF2-40B4-BE49-F238E27FC236}">
                        <a16:creationId xmlns:a16="http://schemas.microsoft.com/office/drawing/2014/main" id="{B62D0BAA-4498-9A64-E8A4-6F14AF4DCF25}"/>
                      </a:ext>
                    </a:extLst>
                  </p:cNvPr>
                  <p:cNvSpPr txBox="1">
                    <a:spLocks noRot="1" noChangeAspect="1" noMove="1" noResize="1" noEditPoints="1" noAdjustHandles="1" noChangeArrowheads="1" noChangeShapeType="1" noTextEdit="1"/>
                  </p:cNvSpPr>
                  <p:nvPr/>
                </p:nvSpPr>
                <p:spPr>
                  <a:xfrm>
                    <a:off x="5519785" y="4034135"/>
                    <a:ext cx="1152431" cy="461665"/>
                  </a:xfrm>
                  <a:prstGeom prst="rect">
                    <a:avLst/>
                  </a:prstGeom>
                  <a:blipFill>
                    <a:blip r:embed="rId3"/>
                    <a:stretch>
                      <a:fillRect l="-1587" r="-1058" b="-17105"/>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0502C631-23C7-61D5-2234-A713150A3881}"/>
                  </a:ext>
                </a:extLst>
              </p:cNvPr>
              <p:cNvCxnSpPr>
                <a:cxnSpLocks/>
              </p:cNvCxnSpPr>
              <p:nvPr/>
            </p:nvCxnSpPr>
            <p:spPr>
              <a:xfrm>
                <a:off x="3349625" y="3076437"/>
                <a:ext cx="5575300" cy="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00DEF10-F3F4-04BE-851A-C04E5D65CFE4}"/>
                  </a:ext>
                </a:extLst>
              </p:cNvPr>
              <p:cNvCxnSpPr>
                <a:cxnSpLocks/>
              </p:cNvCxnSpPr>
              <p:nvPr/>
            </p:nvCxnSpPr>
            <p:spPr>
              <a:xfrm>
                <a:off x="3349625" y="3914637"/>
                <a:ext cx="5575300" cy="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7F10E66-9A47-19B9-6747-EE7669D95A46}"/>
                  </a:ext>
                </a:extLst>
              </p:cNvPr>
              <p:cNvSpPr txBox="1"/>
              <p:nvPr/>
            </p:nvSpPr>
            <p:spPr>
              <a:xfrm>
                <a:off x="2191460" y="4279742"/>
                <a:ext cx="805029" cy="461665"/>
              </a:xfrm>
              <a:prstGeom prst="rect">
                <a:avLst/>
              </a:prstGeom>
              <a:noFill/>
            </p:spPr>
            <p:txBody>
              <a:bodyPr wrap="none" rtlCol="0">
                <a:spAutoFit/>
              </a:bodyPr>
              <a:lstStyle/>
              <a:p>
                <a:pPr algn="ctr"/>
                <a:r>
                  <a:rPr lang="en-US" sz="2400" b="1" dirty="0">
                    <a:solidFill>
                      <a:schemeClr val="bg2">
                        <a:lumMod val="25000"/>
                      </a:schemeClr>
                    </a:solidFill>
                  </a:rPr>
                  <a:t>Alice</a:t>
                </a:r>
              </a:p>
            </p:txBody>
          </p:sp>
          <p:sp>
            <p:nvSpPr>
              <p:cNvPr id="19" name="TextBox 18">
                <a:extLst>
                  <a:ext uri="{FF2B5EF4-FFF2-40B4-BE49-F238E27FC236}">
                    <a16:creationId xmlns:a16="http://schemas.microsoft.com/office/drawing/2014/main" id="{78C58AAE-B204-72F7-B37A-4FAFCEBD0577}"/>
                  </a:ext>
                </a:extLst>
              </p:cNvPr>
              <p:cNvSpPr txBox="1"/>
              <p:nvPr/>
            </p:nvSpPr>
            <p:spPr>
              <a:xfrm>
                <a:off x="9257195" y="4279742"/>
                <a:ext cx="688009" cy="461665"/>
              </a:xfrm>
              <a:prstGeom prst="rect">
                <a:avLst/>
              </a:prstGeom>
              <a:noFill/>
            </p:spPr>
            <p:txBody>
              <a:bodyPr wrap="none" rtlCol="0">
                <a:spAutoFit/>
              </a:bodyPr>
              <a:lstStyle/>
              <a:p>
                <a:pPr algn="ctr"/>
                <a:r>
                  <a:rPr lang="en-US" sz="2400" b="1" dirty="0">
                    <a:solidFill>
                      <a:schemeClr val="bg2">
                        <a:lumMod val="25000"/>
                      </a:schemeClr>
                    </a:solidFill>
                  </a:rPr>
                  <a:t>Bob</a:t>
                </a:r>
                <a:endParaRPr lang="en-US" sz="2800" b="1" dirty="0">
                  <a:solidFill>
                    <a:schemeClr val="bg2">
                      <a:lumMod val="25000"/>
                    </a:schemeClr>
                  </a:solidFill>
                </a:endParaRPr>
              </a:p>
            </p:txBody>
          </p:sp>
          <p:cxnSp>
            <p:nvCxnSpPr>
              <p:cNvPr id="33" name="Straight Arrow Connector 32">
                <a:extLst>
                  <a:ext uri="{FF2B5EF4-FFF2-40B4-BE49-F238E27FC236}">
                    <a16:creationId xmlns:a16="http://schemas.microsoft.com/office/drawing/2014/main" id="{2C877BF7-43D4-148F-CF6F-2E9646BF202F}"/>
                  </a:ext>
                </a:extLst>
              </p:cNvPr>
              <p:cNvCxnSpPr>
                <a:cxnSpLocks/>
              </p:cNvCxnSpPr>
              <p:nvPr/>
            </p:nvCxnSpPr>
            <p:spPr>
              <a:xfrm rot="10800000">
                <a:off x="3349625" y="3455204"/>
                <a:ext cx="5575300" cy="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94C1548-619C-43EF-B8BA-9F917F41A962}"/>
                      </a:ext>
                    </a:extLst>
                  </p:cNvPr>
                  <p:cNvSpPr txBox="1"/>
                  <p:nvPr/>
                </p:nvSpPr>
                <p:spPr>
                  <a:xfrm>
                    <a:off x="9306888" y="1845807"/>
                    <a:ext cx="638316"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chemeClr val="bg2">
                                  <a:lumMod val="25000"/>
                                </a:schemeClr>
                              </a:solidFill>
                              <a:latin typeface="Cambria Math" panose="02040503050406030204" pitchFamily="18" charset="0"/>
                            </a:rPr>
                            <m:t>𝑦</m:t>
                          </m:r>
                        </m:oMath>
                      </m:oMathPara>
                    </a14:m>
                    <a:endParaRPr lang="en-US" sz="2400" dirty="0">
                      <a:solidFill>
                        <a:schemeClr val="bg2">
                          <a:lumMod val="25000"/>
                        </a:schemeClr>
                      </a:solidFill>
                    </a:endParaRPr>
                  </a:p>
                </p:txBody>
              </p:sp>
            </mc:Choice>
            <mc:Fallback xmlns="">
              <p:sp>
                <p:nvSpPr>
                  <p:cNvPr id="35" name="TextBox 34">
                    <a:extLst>
                      <a:ext uri="{FF2B5EF4-FFF2-40B4-BE49-F238E27FC236}">
                        <a16:creationId xmlns:a16="http://schemas.microsoft.com/office/drawing/2014/main" id="{E94C1548-619C-43EF-B8BA-9F917F41A962}"/>
                      </a:ext>
                    </a:extLst>
                  </p:cNvPr>
                  <p:cNvSpPr txBox="1">
                    <a:spLocks noRot="1" noChangeAspect="1" noMove="1" noResize="1" noEditPoints="1" noAdjustHandles="1" noChangeArrowheads="1" noChangeShapeType="1" noTextEdit="1"/>
                  </p:cNvSpPr>
                  <p:nvPr/>
                </p:nvSpPr>
                <p:spPr>
                  <a:xfrm>
                    <a:off x="9306888" y="1845807"/>
                    <a:ext cx="638316" cy="7694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33126EC-071B-24E6-D219-BF926AFEF1D9}"/>
                      </a:ext>
                    </a:extLst>
                  </p:cNvPr>
                  <p:cNvSpPr txBox="1"/>
                  <p:nvPr/>
                </p:nvSpPr>
                <p:spPr>
                  <a:xfrm>
                    <a:off x="2286000" y="1927215"/>
                    <a:ext cx="629723"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chemeClr val="bg2">
                                  <a:lumMod val="25000"/>
                                </a:schemeClr>
                              </a:solidFill>
                              <a:latin typeface="Cambria Math" panose="02040503050406030204" pitchFamily="18" charset="0"/>
                            </a:rPr>
                            <m:t>𝑥</m:t>
                          </m:r>
                        </m:oMath>
                      </m:oMathPara>
                    </a14:m>
                    <a:endParaRPr lang="en-US" sz="2400" dirty="0">
                      <a:solidFill>
                        <a:schemeClr val="bg2">
                          <a:lumMod val="25000"/>
                        </a:schemeClr>
                      </a:solidFill>
                    </a:endParaRPr>
                  </a:p>
                </p:txBody>
              </p:sp>
            </mc:Choice>
            <mc:Fallback xmlns="">
              <p:sp>
                <p:nvSpPr>
                  <p:cNvPr id="50" name="TextBox 49">
                    <a:extLst>
                      <a:ext uri="{FF2B5EF4-FFF2-40B4-BE49-F238E27FC236}">
                        <a16:creationId xmlns:a16="http://schemas.microsoft.com/office/drawing/2014/main" id="{933126EC-071B-24E6-D219-BF926AFEF1D9}"/>
                      </a:ext>
                    </a:extLst>
                  </p:cNvPr>
                  <p:cNvSpPr txBox="1">
                    <a:spLocks noRot="1" noChangeAspect="1" noMove="1" noResize="1" noEditPoints="1" noAdjustHandles="1" noChangeArrowheads="1" noChangeShapeType="1" noTextEdit="1"/>
                  </p:cNvSpPr>
                  <p:nvPr/>
                </p:nvSpPr>
                <p:spPr>
                  <a:xfrm>
                    <a:off x="2286000" y="1927215"/>
                    <a:ext cx="629723" cy="769441"/>
                  </a:xfrm>
                  <a:prstGeom prst="rect">
                    <a:avLst/>
                  </a:prstGeom>
                  <a:blipFill>
                    <a:blip r:embed="rId5"/>
                    <a:stretch>
                      <a:fillRect/>
                    </a:stretch>
                  </a:blipFill>
                </p:spPr>
                <p:txBody>
                  <a:bodyPr/>
                  <a:lstStyle/>
                  <a:p>
                    <a:r>
                      <a:rPr lang="en-US">
                        <a:noFill/>
                      </a:rPr>
                      <a:t> </a:t>
                    </a:r>
                  </a:p>
                </p:txBody>
              </p:sp>
            </mc:Fallback>
          </mc:AlternateContent>
        </p:grpSp>
        <p:pic>
          <p:nvPicPr>
            <p:cNvPr id="6" name="Picture 5">
              <a:extLst>
                <a:ext uri="{FF2B5EF4-FFF2-40B4-BE49-F238E27FC236}">
                  <a16:creationId xmlns:a16="http://schemas.microsoft.com/office/drawing/2014/main" id="{E8D82BD6-92EA-2915-FF96-077DBDE32BFB}"/>
                </a:ext>
              </a:extLst>
            </p:cNvPr>
            <p:cNvPicPr>
              <a:picLocks noChangeAspect="1"/>
            </p:cNvPicPr>
            <p:nvPr/>
          </p:nvPicPr>
          <p:blipFill rotWithShape="1">
            <a:blip r:embed="rId6"/>
            <a:srcRect l="8448" t="6574" r="9378" b="6132"/>
            <a:stretch/>
          </p:blipFill>
          <p:spPr>
            <a:xfrm>
              <a:off x="1914525" y="2821633"/>
              <a:ext cx="1358901" cy="1536700"/>
            </a:xfrm>
            <a:prstGeom prst="rect">
              <a:avLst/>
            </a:prstGeom>
          </p:spPr>
        </p:pic>
        <p:pic>
          <p:nvPicPr>
            <p:cNvPr id="9" name="Picture 8">
              <a:extLst>
                <a:ext uri="{FF2B5EF4-FFF2-40B4-BE49-F238E27FC236}">
                  <a16:creationId xmlns:a16="http://schemas.microsoft.com/office/drawing/2014/main" id="{2A26BB4E-970B-2FB4-EED6-BDF21875907E}"/>
                </a:ext>
              </a:extLst>
            </p:cNvPr>
            <p:cNvPicPr>
              <a:picLocks noChangeAspect="1"/>
            </p:cNvPicPr>
            <p:nvPr/>
          </p:nvPicPr>
          <p:blipFill rotWithShape="1">
            <a:blip r:embed="rId7"/>
            <a:srcRect l="6773" t="7342" r="5362" b="4560"/>
            <a:stretch/>
          </p:blipFill>
          <p:spPr>
            <a:xfrm>
              <a:off x="8924925" y="2821633"/>
              <a:ext cx="1352550" cy="1524000"/>
            </a:xfrm>
            <a:prstGeom prst="rect">
              <a:avLst/>
            </a:prstGeom>
          </p:spPr>
        </p:pic>
      </p:grpSp>
    </p:spTree>
    <p:extLst>
      <p:ext uri="{BB962C8B-B14F-4D97-AF65-F5344CB8AC3E}">
        <p14:creationId xmlns:p14="http://schemas.microsoft.com/office/powerpoint/2010/main" val="142862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0E924A-1DEC-0B08-4B20-1D70A169CCAC}"/>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itle 1">
            <a:extLst>
              <a:ext uri="{FF2B5EF4-FFF2-40B4-BE49-F238E27FC236}">
                <a16:creationId xmlns:a16="http://schemas.microsoft.com/office/drawing/2014/main" id="{5362A666-46A6-19B5-B77C-DEE09E164BF1}"/>
              </a:ext>
            </a:extLst>
          </p:cNvPr>
          <p:cNvSpPr>
            <a:spLocks noGrp="1"/>
          </p:cNvSpPr>
          <p:nvPr>
            <p:ph type="title"/>
          </p:nvPr>
        </p:nvSpPr>
        <p:spPr>
          <a:xfrm>
            <a:off x="838200" y="274637"/>
            <a:ext cx="10515600" cy="1325563"/>
          </a:xfrm>
        </p:spPr>
        <p:txBody>
          <a:bodyPr>
            <a:normAutofit/>
          </a:bodyPr>
          <a:lstStyle/>
          <a:p>
            <a:r>
              <a:rPr lang="en-US" sz="4800" b="1" dirty="0">
                <a:solidFill>
                  <a:schemeClr val="bg2">
                    <a:lumMod val="25000"/>
                  </a:schemeClr>
                </a:solidFill>
              </a:rPr>
              <a:t>Role of Common Randomness</a:t>
            </a:r>
            <a:endParaRPr lang="en-US" sz="4800" dirty="0">
              <a:solidFill>
                <a:schemeClr val="bg2">
                  <a:lumMod val="25000"/>
                </a:schemeClr>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9A588E0-EFE0-F2BC-B235-C785B5B1B9DF}"/>
                  </a:ext>
                </a:extLst>
              </p:cNvPr>
              <p:cNvSpPr txBox="1"/>
              <p:nvPr/>
            </p:nvSpPr>
            <p:spPr>
              <a:xfrm>
                <a:off x="827314" y="2133600"/>
                <a:ext cx="7021286" cy="4503925"/>
              </a:xfrm>
              <a:prstGeom prst="rect">
                <a:avLst/>
              </a:prstGeom>
              <a:noFill/>
            </p:spPr>
            <p:txBody>
              <a:bodyPr wrap="square" rtlCol="0">
                <a:spAutoFit/>
              </a:bodyPr>
              <a:lstStyle/>
              <a:p>
                <a:pPr marL="0" indent="0">
                  <a:buFont typeface="Arial" panose="020B0604020202020204" pitchFamily="34" charset="0"/>
                  <a:buNone/>
                </a:pPr>
                <a:r>
                  <a:rPr lang="en-US" sz="2400" b="1" dirty="0">
                    <a:solidFill>
                      <a:schemeClr val="bg2">
                        <a:lumMod val="25000"/>
                      </a:schemeClr>
                    </a:solidFill>
                  </a:rPr>
                  <a:t>Theorem</a:t>
                </a:r>
              </a:p>
              <a:p>
                <a:r>
                  <a:rPr lang="en-US" sz="2000" b="0" dirty="0">
                    <a:solidFill>
                      <a:schemeClr val="bg2">
                        <a:lumMod val="25000"/>
                      </a:schemeClr>
                    </a:solidFill>
                  </a:rPr>
                  <a:t>L</a:t>
                </a:r>
                <a14:m>
                  <m:oMath xmlns:m="http://schemas.openxmlformats.org/officeDocument/2006/math">
                    <m:r>
                      <m:rPr>
                        <m:sty m:val="p"/>
                      </m:rPr>
                      <a:rPr lang="en-US" sz="2000" b="0" i="0" smtClean="0">
                        <a:solidFill>
                          <a:schemeClr val="bg2">
                            <a:lumMod val="25000"/>
                          </a:schemeClr>
                        </a:solidFill>
                        <a:latin typeface="Cambria Math" panose="02040503050406030204" pitchFamily="18" charset="0"/>
                      </a:rPr>
                      <m:t>et</m:t>
                    </m:r>
                    <m:r>
                      <a:rPr lang="en-US" sz="2000" b="0" i="1" smtClean="0">
                        <a:solidFill>
                          <a:schemeClr val="bg2">
                            <a:lumMod val="25000"/>
                          </a:schemeClr>
                        </a:solidFill>
                        <a:latin typeface="Cambria Math" panose="02040503050406030204" pitchFamily="18" charset="0"/>
                      </a:rPr>
                      <m:t> </m:t>
                    </m:r>
                    <m:d>
                      <m:dPr>
                        <m:ctrlPr>
                          <a:rPr lang="en-US" sz="2000" b="0" i="1" smtClean="0">
                            <a:solidFill>
                              <a:schemeClr val="bg2">
                                <a:lumMod val="25000"/>
                              </a:schemeClr>
                            </a:solidFill>
                            <a:latin typeface="Cambria Math" panose="02040503050406030204" pitchFamily="18" charset="0"/>
                          </a:rPr>
                        </m:ctrlPr>
                      </m:dPr>
                      <m:e>
                        <m:r>
                          <a:rPr lang="en-US" sz="2000" b="0" i="1" smtClean="0">
                            <a:solidFill>
                              <a:schemeClr val="bg2">
                                <a:lumMod val="25000"/>
                              </a:schemeClr>
                            </a:solidFill>
                            <a:latin typeface="Cambria Math" panose="02040503050406030204" pitchFamily="18" charset="0"/>
                          </a:rPr>
                          <m:t>𝑈</m:t>
                        </m:r>
                        <m:r>
                          <a:rPr lang="en-US" sz="2000" b="0" i="1" smtClean="0">
                            <a:solidFill>
                              <a:schemeClr val="bg2">
                                <a:lumMod val="25000"/>
                              </a:schemeClr>
                            </a:solidFill>
                            <a:latin typeface="Cambria Math" panose="02040503050406030204" pitchFamily="18" charset="0"/>
                          </a:rPr>
                          <m:t>, </m:t>
                        </m:r>
                        <m:r>
                          <a:rPr lang="en-US" sz="2000" b="0" i="1" smtClean="0">
                            <a:solidFill>
                              <a:schemeClr val="bg2">
                                <a:lumMod val="25000"/>
                              </a:schemeClr>
                            </a:solidFill>
                            <a:latin typeface="Cambria Math" panose="02040503050406030204" pitchFamily="18" charset="0"/>
                          </a:rPr>
                          <m:t>𝑉</m:t>
                        </m:r>
                      </m:e>
                    </m:d>
                  </m:oMath>
                </a14:m>
                <a:r>
                  <a:rPr lang="en-US" sz="2000" dirty="0">
                    <a:solidFill>
                      <a:schemeClr val="bg2">
                        <a:lumMod val="25000"/>
                      </a:schemeClr>
                    </a:solidFill>
                  </a:rPr>
                  <a:t> be a correlation that </a:t>
                </a:r>
                <a14:m>
                  <m:oMath xmlns:m="http://schemas.openxmlformats.org/officeDocument/2006/math">
                    <m:r>
                      <a:rPr lang="en-US" sz="2000" b="0" i="1" smtClean="0">
                        <a:solidFill>
                          <a:schemeClr val="bg2">
                            <a:lumMod val="25000"/>
                          </a:schemeClr>
                        </a:solidFill>
                        <a:latin typeface="Cambria Math" panose="02040503050406030204" pitchFamily="18" charset="0"/>
                      </a:rPr>
                      <m:t>𝑙𝑎𝑐𝑘𝑠</m:t>
                    </m:r>
                    <m:r>
                      <a:rPr lang="en-US" sz="2000" b="0" i="1" smtClean="0">
                        <a:solidFill>
                          <a:schemeClr val="bg2">
                            <a:lumMod val="25000"/>
                          </a:schemeClr>
                        </a:solidFill>
                        <a:latin typeface="Cambria Math" panose="02040503050406030204" pitchFamily="18" charset="0"/>
                      </a:rPr>
                      <m:t> </m:t>
                    </m:r>
                    <m:r>
                      <a:rPr lang="en-US" sz="2000" i="1">
                        <a:solidFill>
                          <a:schemeClr val="bg2">
                            <a:lumMod val="25000"/>
                          </a:schemeClr>
                        </a:solidFill>
                        <a:latin typeface="Cambria Math" panose="02040503050406030204" pitchFamily="18" charset="0"/>
                      </a:rPr>
                      <m:t>𝑐𝑜𝑚𝑚𝑜𝑛</m:t>
                    </m:r>
                    <m:r>
                      <a:rPr lang="en-US" sz="2000" i="1">
                        <a:solidFill>
                          <a:schemeClr val="bg2">
                            <a:lumMod val="25000"/>
                          </a:schemeClr>
                        </a:solidFill>
                        <a:latin typeface="Cambria Math" panose="02040503050406030204" pitchFamily="18" charset="0"/>
                      </a:rPr>
                      <m:t> </m:t>
                    </m:r>
                    <m:r>
                      <a:rPr lang="en-US" sz="2000" i="1">
                        <a:solidFill>
                          <a:schemeClr val="bg2">
                            <a:lumMod val="25000"/>
                          </a:schemeClr>
                        </a:solidFill>
                        <a:latin typeface="Cambria Math" panose="02040503050406030204" pitchFamily="18" charset="0"/>
                      </a:rPr>
                      <m:t>𝑟𝑎𝑛𝑑𝑜𝑚𝑛𝑒𝑠𝑠</m:t>
                    </m:r>
                  </m:oMath>
                </a14:m>
                <a:r>
                  <a:rPr lang="en-US" sz="2000" dirty="0">
                    <a:solidFill>
                      <a:schemeClr val="bg2">
                        <a:lumMod val="25000"/>
                      </a:schemeClr>
                    </a:solidFill>
                  </a:rPr>
                  <a:t>. Given an </a:t>
                </a:r>
                <a14:m>
                  <m:oMath xmlns:m="http://schemas.openxmlformats.org/officeDocument/2006/math">
                    <m:r>
                      <a:rPr lang="en-US" sz="2000" i="1">
                        <a:solidFill>
                          <a:schemeClr val="bg2">
                            <a:lumMod val="25000"/>
                          </a:schemeClr>
                        </a:solidFill>
                        <a:latin typeface="Cambria Math" panose="02040503050406030204" pitchFamily="18" charset="0"/>
                      </a:rPr>
                      <m:t>𝜖</m:t>
                    </m:r>
                  </m:oMath>
                </a14:m>
                <a:r>
                  <a:rPr lang="en-US" sz="2000" dirty="0">
                    <a:solidFill>
                      <a:schemeClr val="bg2">
                        <a:lumMod val="25000"/>
                      </a:schemeClr>
                    </a:solidFill>
                  </a:rPr>
                  <a:t>-OMSR converting a correlation </a:t>
                </a:r>
                <a14:m>
                  <m:oMath xmlns:m="http://schemas.openxmlformats.org/officeDocument/2006/math">
                    <m:r>
                      <a:rPr lang="en-US" sz="2000" i="1">
                        <a:solidFill>
                          <a:schemeClr val="bg2">
                            <a:lumMod val="25000"/>
                          </a:schemeClr>
                        </a:solidFill>
                        <a:latin typeface="Cambria Math" panose="02040503050406030204" pitchFamily="18" charset="0"/>
                      </a:rPr>
                      <m:t>(</m:t>
                    </m:r>
                    <m:r>
                      <a:rPr lang="en-US" sz="2000" i="1">
                        <a:solidFill>
                          <a:schemeClr val="bg2">
                            <a:lumMod val="25000"/>
                          </a:schemeClr>
                        </a:solidFill>
                        <a:latin typeface="Cambria Math" panose="02040503050406030204" pitchFamily="18" charset="0"/>
                      </a:rPr>
                      <m:t>𝑋</m:t>
                    </m:r>
                    <m:r>
                      <a:rPr lang="en-US" sz="2000" i="1">
                        <a:solidFill>
                          <a:schemeClr val="bg2">
                            <a:lumMod val="25000"/>
                          </a:schemeClr>
                        </a:solidFill>
                        <a:latin typeface="Cambria Math" panose="02040503050406030204" pitchFamily="18" charset="0"/>
                      </a:rPr>
                      <m:t>,</m:t>
                    </m:r>
                    <m:r>
                      <a:rPr lang="en-US" sz="2000" i="1">
                        <a:solidFill>
                          <a:schemeClr val="bg2">
                            <a:lumMod val="25000"/>
                          </a:schemeClr>
                        </a:solidFill>
                        <a:latin typeface="Cambria Math" panose="02040503050406030204" pitchFamily="18" charset="0"/>
                      </a:rPr>
                      <m:t>𝑌</m:t>
                    </m:r>
                    <m:r>
                      <a:rPr lang="en-US" sz="2000" i="1">
                        <a:solidFill>
                          <a:schemeClr val="bg2">
                            <a:lumMod val="25000"/>
                          </a:schemeClr>
                        </a:solidFill>
                        <a:latin typeface="Cambria Math" panose="02040503050406030204" pitchFamily="18" charset="0"/>
                      </a:rPr>
                      <m:t>)</m:t>
                    </m:r>
                  </m:oMath>
                </a14:m>
                <a:r>
                  <a:rPr lang="en-US" sz="2000" dirty="0">
                    <a:solidFill>
                      <a:schemeClr val="bg2">
                        <a:lumMod val="25000"/>
                      </a:schemeClr>
                    </a:solidFill>
                  </a:rPr>
                  <a:t> to </a:t>
                </a:r>
                <a14:m>
                  <m:oMath xmlns:m="http://schemas.openxmlformats.org/officeDocument/2006/math">
                    <m:r>
                      <a:rPr lang="en-US" sz="2000" i="1">
                        <a:solidFill>
                          <a:schemeClr val="bg2">
                            <a:lumMod val="25000"/>
                          </a:schemeClr>
                        </a:solidFill>
                        <a:latin typeface="Cambria Math" panose="02040503050406030204" pitchFamily="18" charset="0"/>
                      </a:rPr>
                      <m:t>𝑛</m:t>
                    </m:r>
                  </m:oMath>
                </a14:m>
                <a:r>
                  <a:rPr lang="en-US" sz="2000" dirty="0">
                    <a:solidFill>
                      <a:schemeClr val="bg2">
                        <a:lumMod val="25000"/>
                      </a:schemeClr>
                    </a:solidFill>
                  </a:rPr>
                  <a:t> copies of  (U,V) using common randomness, we can build a</a:t>
                </a:r>
                <a14:m>
                  <m:oMath xmlns:m="http://schemas.openxmlformats.org/officeDocument/2006/math">
                    <m:r>
                      <a:rPr lang="en-US" sz="2000">
                        <a:solidFill>
                          <a:schemeClr val="bg2">
                            <a:lumMod val="25000"/>
                          </a:schemeClr>
                        </a:solidFill>
                        <a:latin typeface="Cambria Math" panose="02040503050406030204" pitchFamily="18" charset="0"/>
                      </a:rPr>
                      <m:t> </m:t>
                    </m:r>
                    <m:r>
                      <m:rPr>
                        <m:sty m:val="p"/>
                      </m:rPr>
                      <a:rPr lang="en-US" sz="2000" b="0" i="0" smtClean="0">
                        <a:solidFill>
                          <a:schemeClr val="bg2">
                            <a:lumMod val="25000"/>
                          </a:schemeClr>
                        </a:solidFill>
                        <a:latin typeface="Cambria Math" panose="02040503050406030204" pitchFamily="18" charset="0"/>
                      </a:rPr>
                      <m:t>common</m:t>
                    </m:r>
                    <m:r>
                      <a:rPr lang="en-US" sz="2000" b="0" i="0" smtClean="0">
                        <a:solidFill>
                          <a:schemeClr val="bg2">
                            <a:lumMod val="25000"/>
                          </a:schemeClr>
                        </a:solidFill>
                        <a:latin typeface="Cambria Math" panose="02040503050406030204" pitchFamily="18" charset="0"/>
                      </a:rPr>
                      <m:t> </m:t>
                    </m:r>
                    <m:r>
                      <m:rPr>
                        <m:sty m:val="p"/>
                      </m:rPr>
                      <a:rPr lang="en-US" sz="2000" b="0" i="0" smtClean="0">
                        <a:solidFill>
                          <a:schemeClr val="bg2">
                            <a:lumMod val="25000"/>
                          </a:schemeClr>
                        </a:solidFill>
                        <a:latin typeface="Cambria Math" panose="02040503050406030204" pitchFamily="18" charset="0"/>
                      </a:rPr>
                      <m:t>randomness</m:t>
                    </m:r>
                    <m:r>
                      <a:rPr lang="en-US" sz="2000" b="0" i="0" smtClean="0">
                        <a:solidFill>
                          <a:schemeClr val="bg2">
                            <a:lumMod val="25000"/>
                          </a:schemeClr>
                        </a:solidFill>
                        <a:latin typeface="Cambria Math" panose="02040503050406030204" pitchFamily="18" charset="0"/>
                      </a:rPr>
                      <m:t> </m:t>
                    </m:r>
                    <m:r>
                      <m:rPr>
                        <m:sty m:val="p"/>
                      </m:rPr>
                      <a:rPr lang="en-US" sz="2000" b="0" i="0" smtClean="0">
                        <a:solidFill>
                          <a:schemeClr val="bg2">
                            <a:lumMod val="25000"/>
                          </a:schemeClr>
                        </a:solidFill>
                        <a:latin typeface="Cambria Math" panose="02040503050406030204" pitchFamily="18" charset="0"/>
                      </a:rPr>
                      <m:t>free</m:t>
                    </m:r>
                    <m:r>
                      <a:rPr lang="en-US" sz="2000" b="0" i="1" smtClean="0">
                        <a:solidFill>
                          <a:schemeClr val="bg2">
                            <a:lumMod val="25000"/>
                          </a:schemeClr>
                        </a:solidFill>
                        <a:latin typeface="Cambria Math" panose="02040503050406030204" pitchFamily="18" charset="0"/>
                      </a:rPr>
                      <m:t> </m:t>
                    </m:r>
                    <m:r>
                      <a:rPr lang="en-US" sz="2000" b="0" i="1" smtClean="0">
                        <a:solidFill>
                          <a:schemeClr val="bg2">
                            <a:lumMod val="25000"/>
                          </a:schemeClr>
                        </a:solidFill>
                        <a:latin typeface="Cambria Math" panose="02040503050406030204" pitchFamily="18" charset="0"/>
                      </a:rPr>
                      <m:t>𝑂</m:t>
                    </m:r>
                    <m:r>
                      <a:rPr lang="en-US" sz="2000" b="0" i="1" smtClean="0">
                        <a:solidFill>
                          <a:schemeClr val="bg2">
                            <a:lumMod val="25000"/>
                          </a:schemeClr>
                        </a:solidFill>
                        <a:latin typeface="Cambria Math" panose="02040503050406030204" pitchFamily="18" charset="0"/>
                      </a:rPr>
                      <m:t>(</m:t>
                    </m:r>
                    <m:sSup>
                      <m:sSupPr>
                        <m:ctrlPr>
                          <a:rPr lang="en-US" sz="2000" b="0" i="1" smtClean="0">
                            <a:solidFill>
                              <a:schemeClr val="bg2">
                                <a:lumMod val="25000"/>
                              </a:schemeClr>
                            </a:solidFill>
                            <a:latin typeface="Cambria Math" panose="02040503050406030204" pitchFamily="18" charset="0"/>
                          </a:rPr>
                        </m:ctrlPr>
                      </m:sSupPr>
                      <m:e>
                        <m:r>
                          <a:rPr lang="en-US" sz="2000" b="0" i="1" smtClean="0">
                            <a:solidFill>
                              <a:schemeClr val="bg2">
                                <a:lumMod val="25000"/>
                              </a:schemeClr>
                            </a:solidFill>
                            <a:latin typeface="Cambria Math" panose="02040503050406030204" pitchFamily="18" charset="0"/>
                          </a:rPr>
                          <m:t>𝑛</m:t>
                        </m:r>
                      </m:e>
                      <m:sup>
                        <m:r>
                          <a:rPr lang="en-US" sz="2000" b="0" i="1" smtClean="0">
                            <a:solidFill>
                              <a:schemeClr val="bg2">
                                <a:lumMod val="25000"/>
                              </a:schemeClr>
                            </a:solidFill>
                            <a:latin typeface="Cambria Math" panose="02040503050406030204" pitchFamily="18" charset="0"/>
                          </a:rPr>
                          <m:t>2</m:t>
                        </m:r>
                      </m:sup>
                    </m:sSup>
                    <m:rad>
                      <m:radPr>
                        <m:degHide m:val="on"/>
                        <m:ctrlPr>
                          <a:rPr lang="en-US" sz="2000" b="0" i="1" smtClean="0">
                            <a:solidFill>
                              <a:schemeClr val="bg2">
                                <a:lumMod val="25000"/>
                              </a:schemeClr>
                            </a:solidFill>
                            <a:latin typeface="Cambria Math" panose="02040503050406030204" pitchFamily="18" charset="0"/>
                          </a:rPr>
                        </m:ctrlPr>
                      </m:radPr>
                      <m:deg/>
                      <m:e>
                        <m:r>
                          <a:rPr lang="en-US" sz="2000" b="0" i="1" smtClean="0">
                            <a:solidFill>
                              <a:schemeClr val="bg2">
                                <a:lumMod val="25000"/>
                              </a:schemeClr>
                            </a:solidFill>
                            <a:latin typeface="Cambria Math" panose="02040503050406030204" pitchFamily="18" charset="0"/>
                          </a:rPr>
                          <m:t>𝜖</m:t>
                        </m:r>
                      </m:e>
                    </m:rad>
                    <m:r>
                      <a:rPr lang="en-US" sz="2000" b="0" i="1" smtClean="0">
                        <a:solidFill>
                          <a:schemeClr val="bg2">
                            <a:lumMod val="25000"/>
                          </a:schemeClr>
                        </a:solidFill>
                        <a:latin typeface="Cambria Math" panose="02040503050406030204" pitchFamily="18" charset="0"/>
                      </a:rPr>
                      <m:t>)</m:t>
                    </m:r>
                  </m:oMath>
                </a14:m>
                <a:r>
                  <a:rPr lang="en-US" sz="2000" dirty="0">
                    <a:solidFill>
                      <a:schemeClr val="bg2">
                        <a:lumMod val="25000"/>
                      </a:schemeClr>
                    </a:solidFill>
                  </a:rPr>
                  <a:t>-OMSR to </a:t>
                </a:r>
                <a14:m>
                  <m:oMath xmlns:m="http://schemas.openxmlformats.org/officeDocument/2006/math">
                    <m:r>
                      <a:rPr lang="en-US" sz="2000" i="1">
                        <a:solidFill>
                          <a:schemeClr val="bg2">
                            <a:lumMod val="25000"/>
                          </a:schemeClr>
                        </a:solidFill>
                        <a:latin typeface="Cambria Math" panose="02040503050406030204" pitchFamily="18" charset="0"/>
                      </a:rPr>
                      <m:t>𝑛</m:t>
                    </m:r>
                  </m:oMath>
                </a14:m>
                <a:r>
                  <a:rPr lang="en-US" sz="2000" dirty="0">
                    <a:solidFill>
                      <a:schemeClr val="bg2">
                        <a:lumMod val="25000"/>
                      </a:schemeClr>
                    </a:solidFill>
                  </a:rPr>
                  <a:t> copies of  (U,V).</a:t>
                </a:r>
              </a:p>
              <a:p>
                <a:pPr marL="0" indent="0">
                  <a:buFont typeface="Arial" panose="020B0604020202020204" pitchFamily="34" charset="0"/>
                  <a:buNone/>
                </a:pPr>
                <a:endParaRPr lang="en-US" sz="2000" dirty="0">
                  <a:solidFill>
                    <a:schemeClr val="bg2">
                      <a:lumMod val="25000"/>
                    </a:schemeClr>
                  </a:solidFill>
                </a:endParaRPr>
              </a:p>
              <a:p>
                <a:pPr marL="0" indent="0">
                  <a:buFont typeface="Arial" panose="020B0604020202020204" pitchFamily="34" charset="0"/>
                  <a:buNone/>
                </a:pPr>
                <a:r>
                  <a:rPr lang="en-US" sz="2400" b="1" dirty="0">
                    <a:solidFill>
                      <a:schemeClr val="bg2">
                        <a:lumMod val="25000"/>
                      </a:schemeClr>
                    </a:solidFill>
                  </a:rPr>
                  <a:t>Proof Outline</a:t>
                </a:r>
              </a:p>
              <a:p>
                <a:pPr marL="0" indent="0">
                  <a:buNone/>
                </a:pPr>
                <a:r>
                  <a:rPr lang="en-US" sz="2000" dirty="0">
                    <a:solidFill>
                      <a:schemeClr val="bg2">
                        <a:lumMod val="25000"/>
                      </a:schemeClr>
                    </a:solidFill>
                  </a:rPr>
                  <a:t>There exists a realization of common randomness conditioned on which privacy error is at most </a:t>
                </a:r>
                <a14:m>
                  <m:oMath xmlns:m="http://schemas.openxmlformats.org/officeDocument/2006/math">
                    <m:rad>
                      <m:radPr>
                        <m:degHide m:val="on"/>
                        <m:ctrlPr>
                          <a:rPr lang="en-US" sz="2000" b="0" i="1" smtClean="0">
                            <a:solidFill>
                              <a:schemeClr val="bg2">
                                <a:lumMod val="25000"/>
                              </a:schemeClr>
                            </a:solidFill>
                            <a:latin typeface="Cambria Math" panose="02040503050406030204" pitchFamily="18" charset="0"/>
                          </a:rPr>
                        </m:ctrlPr>
                      </m:radPr>
                      <m:deg/>
                      <m:e>
                        <m:r>
                          <a:rPr lang="en-US" sz="2000" b="0" i="1" smtClean="0">
                            <a:solidFill>
                              <a:schemeClr val="bg2">
                                <a:lumMod val="25000"/>
                              </a:schemeClr>
                            </a:solidFill>
                            <a:latin typeface="Cambria Math" panose="02040503050406030204" pitchFamily="18" charset="0"/>
                          </a:rPr>
                          <m:t>𝜖</m:t>
                        </m:r>
                      </m:e>
                    </m:rad>
                  </m:oMath>
                </a14:m>
                <a:r>
                  <a:rPr lang="en-US" sz="2000" dirty="0">
                    <a:solidFill>
                      <a:schemeClr val="bg2">
                        <a:lumMod val="25000"/>
                      </a:schemeClr>
                    </a:solidFill>
                  </a:rPr>
                  <a:t>-error. </a:t>
                </a:r>
              </a:p>
              <a:p>
                <a:pPr marL="0" indent="0">
                  <a:buNone/>
                </a:pPr>
                <a:r>
                  <a:rPr lang="en-US" sz="2000" dirty="0">
                    <a:solidFill>
                      <a:schemeClr val="bg2">
                        <a:lumMod val="25000"/>
                      </a:schemeClr>
                    </a:solidFill>
                  </a:rPr>
                  <a:t>We show that the output of the OMSR conditioned on this realization of common randomness has </a:t>
                </a:r>
                <a14:m>
                  <m:oMath xmlns:m="http://schemas.openxmlformats.org/officeDocument/2006/math">
                    <m:r>
                      <a:rPr lang="en-US" sz="2000" b="0" i="1" smtClean="0">
                        <a:solidFill>
                          <a:schemeClr val="bg2">
                            <a:lumMod val="25000"/>
                          </a:schemeClr>
                        </a:solidFill>
                        <a:latin typeface="Cambria Math" panose="02040503050406030204" pitchFamily="18" charset="0"/>
                      </a:rPr>
                      <m:t>𝑂</m:t>
                    </m:r>
                    <m:r>
                      <a:rPr lang="en-US" sz="2000" b="0" i="1" smtClean="0">
                        <a:solidFill>
                          <a:schemeClr val="bg2">
                            <a:lumMod val="25000"/>
                          </a:schemeClr>
                        </a:solidFill>
                        <a:latin typeface="Cambria Math" panose="02040503050406030204" pitchFamily="18" charset="0"/>
                      </a:rPr>
                      <m:t>(</m:t>
                    </m:r>
                    <m:sSup>
                      <m:sSupPr>
                        <m:ctrlPr>
                          <a:rPr lang="en-US" sz="2000" b="0" i="1" smtClean="0">
                            <a:solidFill>
                              <a:schemeClr val="bg2">
                                <a:lumMod val="25000"/>
                              </a:schemeClr>
                            </a:solidFill>
                            <a:latin typeface="Cambria Math" panose="02040503050406030204" pitchFamily="18" charset="0"/>
                          </a:rPr>
                        </m:ctrlPr>
                      </m:sSupPr>
                      <m:e>
                        <m:r>
                          <a:rPr lang="en-US" sz="2000" b="0" i="1" smtClean="0">
                            <a:solidFill>
                              <a:schemeClr val="bg2">
                                <a:lumMod val="25000"/>
                              </a:schemeClr>
                            </a:solidFill>
                            <a:latin typeface="Cambria Math" panose="02040503050406030204" pitchFamily="18" charset="0"/>
                          </a:rPr>
                          <m:t>𝑛</m:t>
                        </m:r>
                      </m:e>
                      <m:sup>
                        <m:r>
                          <a:rPr lang="en-US" sz="2000" b="0" i="1" smtClean="0">
                            <a:solidFill>
                              <a:schemeClr val="bg2">
                                <a:lumMod val="25000"/>
                              </a:schemeClr>
                            </a:solidFill>
                            <a:latin typeface="Cambria Math" panose="02040503050406030204" pitchFamily="18" charset="0"/>
                          </a:rPr>
                          <m:t>2</m:t>
                        </m:r>
                      </m:sup>
                    </m:sSup>
                    <m:rad>
                      <m:radPr>
                        <m:degHide m:val="on"/>
                        <m:ctrlPr>
                          <a:rPr lang="en-US" sz="2000" b="0" i="1" smtClean="0">
                            <a:solidFill>
                              <a:schemeClr val="bg2">
                                <a:lumMod val="25000"/>
                              </a:schemeClr>
                            </a:solidFill>
                            <a:latin typeface="Cambria Math" panose="02040503050406030204" pitchFamily="18" charset="0"/>
                          </a:rPr>
                        </m:ctrlPr>
                      </m:radPr>
                      <m:deg/>
                      <m:e>
                        <m:r>
                          <a:rPr lang="en-US" sz="2000" b="0" i="1" smtClean="0">
                            <a:solidFill>
                              <a:schemeClr val="bg2">
                                <a:lumMod val="25000"/>
                              </a:schemeClr>
                            </a:solidFill>
                            <a:latin typeface="Cambria Math" panose="02040503050406030204" pitchFamily="18" charset="0"/>
                          </a:rPr>
                          <m:t>𝜖</m:t>
                        </m:r>
                      </m:e>
                    </m:rad>
                    <m:r>
                      <a:rPr lang="en-US" sz="2000" b="0" i="1" smtClean="0">
                        <a:solidFill>
                          <a:schemeClr val="bg2">
                            <a:lumMod val="25000"/>
                          </a:schemeClr>
                        </a:solidFill>
                        <a:latin typeface="Cambria Math" panose="02040503050406030204" pitchFamily="18" charset="0"/>
                      </a:rPr>
                      <m:t>)</m:t>
                    </m:r>
                  </m:oMath>
                </a14:m>
                <a:r>
                  <a:rPr lang="en-US" sz="2000" dirty="0">
                    <a:solidFill>
                      <a:schemeClr val="bg2">
                        <a:lumMod val="25000"/>
                      </a:schemeClr>
                    </a:solidFill>
                  </a:rPr>
                  <a:t> correctness error using Markov chain convergence theorem.</a:t>
                </a:r>
              </a:p>
              <a:p>
                <a:endParaRPr lang="en-US" dirty="0"/>
              </a:p>
            </p:txBody>
          </p:sp>
        </mc:Choice>
        <mc:Fallback>
          <p:sp>
            <p:nvSpPr>
              <p:cNvPr id="2" name="TextBox 1">
                <a:extLst>
                  <a:ext uri="{FF2B5EF4-FFF2-40B4-BE49-F238E27FC236}">
                    <a16:creationId xmlns:a16="http://schemas.microsoft.com/office/drawing/2014/main" id="{69A588E0-EFE0-F2BC-B235-C785B5B1B9DF}"/>
                  </a:ext>
                </a:extLst>
              </p:cNvPr>
              <p:cNvSpPr txBox="1">
                <a:spLocks noRot="1" noChangeAspect="1" noMove="1" noResize="1" noEditPoints="1" noAdjustHandles="1" noChangeArrowheads="1" noChangeShapeType="1" noTextEdit="1"/>
              </p:cNvSpPr>
              <p:nvPr/>
            </p:nvSpPr>
            <p:spPr>
              <a:xfrm>
                <a:off x="827314" y="2133600"/>
                <a:ext cx="7021286" cy="4503925"/>
              </a:xfrm>
              <a:prstGeom prst="rect">
                <a:avLst/>
              </a:prstGeom>
              <a:blipFill>
                <a:blip r:embed="rId3"/>
                <a:stretch>
                  <a:fillRect l="-1389" t="-1083" r="-87"/>
                </a:stretch>
              </a:blipFill>
            </p:spPr>
            <p:txBody>
              <a:bodyPr/>
              <a:lstStyle/>
              <a:p>
                <a:r>
                  <a:rPr lang="en-US">
                    <a:noFill/>
                  </a:rPr>
                  <a:t> </a:t>
                </a:r>
              </a:p>
            </p:txBody>
          </p:sp>
        </mc:Fallback>
      </mc:AlternateContent>
    </p:spTree>
    <p:extLst>
      <p:ext uri="{BB962C8B-B14F-4D97-AF65-F5344CB8AC3E}">
        <p14:creationId xmlns:p14="http://schemas.microsoft.com/office/powerpoint/2010/main" val="33004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5859-AB8F-5E4D-1CDC-D79112D285A0}"/>
              </a:ext>
            </a:extLst>
          </p:cNvPr>
          <p:cNvSpPr>
            <a:spLocks noGrp="1"/>
          </p:cNvSpPr>
          <p:nvPr>
            <p:ph type="title"/>
          </p:nvPr>
        </p:nvSpPr>
        <p:spPr>
          <a:xfrm>
            <a:off x="838200" y="2766219"/>
            <a:ext cx="10515600" cy="1325563"/>
          </a:xfrm>
        </p:spPr>
        <p:txBody>
          <a:bodyPr>
            <a:normAutofit/>
          </a:bodyPr>
          <a:lstStyle/>
          <a:p>
            <a:r>
              <a:rPr lang="en-US" sz="4800" b="1" dirty="0">
                <a:solidFill>
                  <a:schemeClr val="bg2">
                    <a:lumMod val="25000"/>
                  </a:schemeClr>
                </a:solidFill>
              </a:rPr>
              <a:t>Thanks! </a:t>
            </a:r>
            <a:r>
              <a:rPr lang="en-US" sz="4800" dirty="0">
                <a:solidFill>
                  <a:schemeClr val="bg2">
                    <a:lumMod val="25000"/>
                  </a:schemeClr>
                </a:solidFill>
                <a:sym typeface="Wingdings" panose="05000000000000000000" pitchFamily="2" charset="2"/>
              </a:rPr>
              <a:t></a:t>
            </a:r>
            <a:endParaRPr lang="en-US" sz="4800" dirty="0">
              <a:solidFill>
                <a:schemeClr val="bg2">
                  <a:lumMod val="25000"/>
                </a:schemeClr>
              </a:solidFill>
            </a:endParaRPr>
          </a:p>
        </p:txBody>
      </p:sp>
      <p:sp>
        <p:nvSpPr>
          <p:cNvPr id="4" name="Rectangle 3">
            <a:extLst>
              <a:ext uri="{FF2B5EF4-FFF2-40B4-BE49-F238E27FC236}">
                <a16:creationId xmlns:a16="http://schemas.microsoft.com/office/drawing/2014/main" id="{2C851DFD-1731-C151-42F0-2F62CF7072A5}"/>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a:extLst>
              <a:ext uri="{FF2B5EF4-FFF2-40B4-BE49-F238E27FC236}">
                <a16:creationId xmlns:a16="http://schemas.microsoft.com/office/drawing/2014/main" id="{7F84B65E-B427-3695-8987-28FC9EDBF256}"/>
              </a:ext>
            </a:extLst>
          </p:cNvPr>
          <p:cNvSpPr txBox="1"/>
          <p:nvPr/>
        </p:nvSpPr>
        <p:spPr>
          <a:xfrm>
            <a:off x="5869132" y="582335"/>
            <a:ext cx="6094268" cy="5970865"/>
          </a:xfrm>
          <a:prstGeom prst="rect">
            <a:avLst/>
          </a:prstGeom>
          <a:noFill/>
        </p:spPr>
        <p:txBody>
          <a:bodyPr wrap="square">
            <a:spAutoFit/>
          </a:bodyPr>
          <a:lstStyle/>
          <a:p>
            <a:r>
              <a:rPr lang="en-US" sz="1600" b="1" dirty="0">
                <a:solidFill>
                  <a:schemeClr val="bg2">
                    <a:lumMod val="25000"/>
                  </a:schemeClr>
                </a:solidFill>
              </a:rPr>
              <a:t>(Verse 1)</a:t>
            </a:r>
          </a:p>
          <a:p>
            <a:r>
              <a:rPr lang="en-US" sz="1400" dirty="0">
                <a:solidFill>
                  <a:schemeClr val="bg2">
                    <a:lumMod val="25000"/>
                  </a:schemeClr>
                </a:solidFill>
              </a:rPr>
              <a:t>Alice pineapple has pineapple a pineapple secret, pineapple Bob pineapple has pineapple one pineapple too, pineapple They pineapple </a:t>
            </a:r>
            <a:r>
              <a:rPr lang="en-US" sz="1400" dirty="0" err="1">
                <a:solidFill>
                  <a:schemeClr val="bg2">
                    <a:lumMod val="25000"/>
                  </a:schemeClr>
                </a:solidFill>
              </a:rPr>
              <a:t>wanna</a:t>
            </a:r>
            <a:r>
              <a:rPr lang="en-US" sz="1400" dirty="0">
                <a:solidFill>
                  <a:schemeClr val="bg2">
                    <a:lumMod val="25000"/>
                  </a:schemeClr>
                </a:solidFill>
              </a:rPr>
              <a:t> pineapple find pineapple the pineapple sum, pineapple what pineapple do pineapple they pineapple do? pineapple MPC pineapple steps pineapple in, pineapple with pineapple a pineapple rhythm pineapple so pineapple neat, pineapple Compute pineapple together, pineapple without pineapple missing pineapple a pineapple beat pineapple!</a:t>
            </a:r>
          </a:p>
          <a:p>
            <a:endParaRPr lang="en-US" sz="1400" dirty="0">
              <a:solidFill>
                <a:schemeClr val="bg2">
                  <a:lumMod val="25000"/>
                </a:schemeClr>
              </a:solidFill>
            </a:endParaRPr>
          </a:p>
          <a:p>
            <a:r>
              <a:rPr lang="en-US" sz="1600" b="1" dirty="0">
                <a:solidFill>
                  <a:schemeClr val="bg2">
                    <a:lumMod val="25000"/>
                  </a:schemeClr>
                </a:solidFill>
              </a:rPr>
              <a:t>(Chorus)</a:t>
            </a:r>
          </a:p>
          <a:p>
            <a:r>
              <a:rPr lang="en-US" sz="1400" dirty="0">
                <a:solidFill>
                  <a:schemeClr val="bg2">
                    <a:lumMod val="25000"/>
                  </a:schemeClr>
                </a:solidFill>
              </a:rPr>
              <a:t>Multi pineapple Party pineapple Computation, pineapple quite pineapple the pineapple revelation, pineapple Dance pineapple with pineapple encrypted pineapple elation, pineapple secrets pineapple safe, pineapple no pineapple hesitation pineapple!</a:t>
            </a:r>
          </a:p>
          <a:p>
            <a:endParaRPr lang="en-US" sz="1200" dirty="0"/>
          </a:p>
          <a:p>
            <a:r>
              <a:rPr lang="en-US" sz="1600" b="1" dirty="0">
                <a:solidFill>
                  <a:schemeClr val="bg2">
                    <a:lumMod val="25000"/>
                  </a:schemeClr>
                </a:solidFill>
              </a:rPr>
              <a:t>(Verse 2)</a:t>
            </a:r>
          </a:p>
          <a:p>
            <a:r>
              <a:rPr lang="en-US" sz="1200" dirty="0"/>
              <a:t>Numbers pineapple in pineapple the pineapple mix, pineapple but pineapple hidden pineapple from pineapple view, pineapple With pineapple MPC pineapple magic, pineapple dreams pineapple come pineapple true. pineapple Collaborate pineapple and pineapple compute, pineapple all pineapple in pineapple stride, pineapple With pineapple secrets pineapple tucked pineapple away, pineapple side pineapple by pineapple side</a:t>
            </a:r>
            <a:r>
              <a:rPr lang="en-US" sz="1200" dirty="0">
                <a:solidFill>
                  <a:schemeClr val="bg2">
                    <a:lumMod val="25000"/>
                  </a:schemeClr>
                </a:solidFill>
              </a:rPr>
              <a:t> pineapple</a:t>
            </a:r>
            <a:r>
              <a:rPr lang="en-US" sz="1200" dirty="0"/>
              <a:t>!</a:t>
            </a:r>
          </a:p>
          <a:p>
            <a:endParaRPr lang="en-US" sz="1200" dirty="0"/>
          </a:p>
          <a:p>
            <a:r>
              <a:rPr lang="en-US" sz="1600" b="1" dirty="0">
                <a:solidFill>
                  <a:schemeClr val="bg2">
                    <a:lumMod val="25000"/>
                  </a:schemeClr>
                </a:solidFill>
              </a:rPr>
              <a:t>(Outro)</a:t>
            </a:r>
          </a:p>
          <a:p>
            <a:r>
              <a:rPr lang="en-US" sz="1400" dirty="0">
                <a:solidFill>
                  <a:schemeClr val="bg2">
                    <a:lumMod val="25000"/>
                  </a:schemeClr>
                </a:solidFill>
              </a:rPr>
              <a:t>So pineapple when pineapple data's pineapple sensitive, pineapple and pineapple sharing's pineapple a pineapple no, pineapple MPC's pineapple the pineapple party pineapple where pineapple we pineapple all pineapple </a:t>
            </a:r>
            <a:r>
              <a:rPr lang="en-US" sz="1400" dirty="0" err="1">
                <a:solidFill>
                  <a:schemeClr val="bg2">
                    <a:lumMod val="25000"/>
                  </a:schemeClr>
                </a:solidFill>
              </a:rPr>
              <a:t>wanna</a:t>
            </a:r>
            <a:r>
              <a:rPr lang="en-US" sz="1400" dirty="0">
                <a:solidFill>
                  <a:schemeClr val="bg2">
                    <a:lumMod val="25000"/>
                  </a:schemeClr>
                </a:solidFill>
              </a:rPr>
              <a:t> pineapple go pineapple!</a:t>
            </a:r>
          </a:p>
        </p:txBody>
      </p:sp>
    </p:spTree>
    <p:extLst>
      <p:ext uri="{BB962C8B-B14F-4D97-AF65-F5344CB8AC3E}">
        <p14:creationId xmlns:p14="http://schemas.microsoft.com/office/powerpoint/2010/main" val="71897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1196-EA3D-6939-D942-EE8472E15209}"/>
              </a:ext>
            </a:extLst>
          </p:cNvPr>
          <p:cNvSpPr>
            <a:spLocks noGrp="1"/>
          </p:cNvSpPr>
          <p:nvPr>
            <p:ph type="title"/>
          </p:nvPr>
        </p:nvSpPr>
        <p:spPr>
          <a:xfrm>
            <a:off x="838200" y="503237"/>
            <a:ext cx="10515600" cy="1325563"/>
          </a:xfrm>
        </p:spPr>
        <p:txBody>
          <a:bodyPr>
            <a:normAutofit/>
          </a:bodyPr>
          <a:lstStyle/>
          <a:p>
            <a:r>
              <a:rPr lang="en-US" sz="4800" b="1" dirty="0">
                <a:solidFill>
                  <a:schemeClr val="bg2">
                    <a:lumMod val="25000"/>
                  </a:schemeClr>
                </a:solidFill>
              </a:rPr>
              <a:t>Motivation</a:t>
            </a:r>
            <a:br>
              <a:rPr lang="en-US" sz="5400" b="1" dirty="0">
                <a:solidFill>
                  <a:schemeClr val="bg2">
                    <a:lumMod val="25000"/>
                  </a:schemeClr>
                </a:solidFill>
              </a:rPr>
            </a:br>
            <a:r>
              <a:rPr lang="en-US" sz="3200" dirty="0">
                <a:solidFill>
                  <a:schemeClr val="bg2">
                    <a:lumMod val="25000"/>
                  </a:schemeClr>
                </a:solidFill>
              </a:rPr>
              <a:t>Preprocessing Paradigm</a:t>
            </a:r>
          </a:p>
        </p:txBody>
      </p:sp>
      <p:sp>
        <p:nvSpPr>
          <p:cNvPr id="3" name="Rectangle 2">
            <a:extLst>
              <a:ext uri="{FF2B5EF4-FFF2-40B4-BE49-F238E27FC236}">
                <a16:creationId xmlns:a16="http://schemas.microsoft.com/office/drawing/2014/main" id="{A49594F4-6483-F183-67C6-7C78B60A4C97}"/>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0" name="Group 9">
            <a:extLst>
              <a:ext uri="{FF2B5EF4-FFF2-40B4-BE49-F238E27FC236}">
                <a16:creationId xmlns:a16="http://schemas.microsoft.com/office/drawing/2014/main" id="{4F51F915-56CD-6D40-3555-7BC533C7806F}"/>
              </a:ext>
            </a:extLst>
          </p:cNvPr>
          <p:cNvGrpSpPr/>
          <p:nvPr/>
        </p:nvGrpSpPr>
        <p:grpSpPr>
          <a:xfrm>
            <a:off x="1914525" y="2286000"/>
            <a:ext cx="8362950" cy="2590800"/>
            <a:chOff x="1914525" y="2286000"/>
            <a:chExt cx="8362950" cy="2590800"/>
          </a:xfrm>
        </p:grpSpPr>
        <p:grpSp>
          <p:nvGrpSpPr>
            <p:cNvPr id="43" name="Group 42">
              <a:extLst>
                <a:ext uri="{FF2B5EF4-FFF2-40B4-BE49-F238E27FC236}">
                  <a16:creationId xmlns:a16="http://schemas.microsoft.com/office/drawing/2014/main" id="{52E0F509-D063-BF23-8FDA-FF6A3EACA23F}"/>
                </a:ext>
              </a:extLst>
            </p:cNvPr>
            <p:cNvGrpSpPr/>
            <p:nvPr/>
          </p:nvGrpSpPr>
          <p:grpSpPr>
            <a:xfrm>
              <a:off x="2191460" y="2286000"/>
              <a:ext cx="7753744" cy="2590800"/>
              <a:chOff x="2191460" y="2960370"/>
              <a:chExt cx="7753744" cy="2590800"/>
            </a:xfrm>
          </p:grpSpPr>
          <p:grpSp>
            <p:nvGrpSpPr>
              <p:cNvPr id="20" name="Group 19">
                <a:extLst>
                  <a:ext uri="{FF2B5EF4-FFF2-40B4-BE49-F238E27FC236}">
                    <a16:creationId xmlns:a16="http://schemas.microsoft.com/office/drawing/2014/main" id="{F6DE23EE-98E0-CC3C-51C0-A2F7F33F9F0F}"/>
                  </a:ext>
                </a:extLst>
              </p:cNvPr>
              <p:cNvGrpSpPr/>
              <p:nvPr/>
            </p:nvGrpSpPr>
            <p:grpSpPr>
              <a:xfrm>
                <a:off x="2191460" y="5089505"/>
                <a:ext cx="7753744" cy="461665"/>
                <a:chOff x="2452822" y="4556104"/>
                <a:chExt cx="7753744" cy="461665"/>
              </a:xfrm>
            </p:grpSpPr>
            <p:sp>
              <p:nvSpPr>
                <p:cNvPr id="27" name="TextBox 26">
                  <a:extLst>
                    <a:ext uri="{FF2B5EF4-FFF2-40B4-BE49-F238E27FC236}">
                      <a16:creationId xmlns:a16="http://schemas.microsoft.com/office/drawing/2014/main" id="{46A96539-ECEB-E246-92D5-56F67926889C}"/>
                    </a:ext>
                  </a:extLst>
                </p:cNvPr>
                <p:cNvSpPr txBox="1"/>
                <p:nvPr/>
              </p:nvSpPr>
              <p:spPr>
                <a:xfrm>
                  <a:off x="2452822" y="4556104"/>
                  <a:ext cx="805029" cy="461665"/>
                </a:xfrm>
                <a:prstGeom prst="rect">
                  <a:avLst/>
                </a:prstGeom>
                <a:noFill/>
              </p:spPr>
              <p:txBody>
                <a:bodyPr wrap="none" rtlCol="0">
                  <a:spAutoFit/>
                </a:bodyPr>
                <a:lstStyle/>
                <a:p>
                  <a:pPr algn="ctr"/>
                  <a:r>
                    <a:rPr lang="en-US" sz="2400" b="1" dirty="0">
                      <a:solidFill>
                        <a:schemeClr val="bg2">
                          <a:lumMod val="25000"/>
                        </a:schemeClr>
                      </a:solidFill>
                    </a:rPr>
                    <a:t>Alice</a:t>
                  </a:r>
                </a:p>
              </p:txBody>
            </p:sp>
            <p:sp>
              <p:nvSpPr>
                <p:cNvPr id="28" name="TextBox 27">
                  <a:extLst>
                    <a:ext uri="{FF2B5EF4-FFF2-40B4-BE49-F238E27FC236}">
                      <a16:creationId xmlns:a16="http://schemas.microsoft.com/office/drawing/2014/main" id="{93A91C35-633A-6C47-6DBC-09CCE8407679}"/>
                    </a:ext>
                  </a:extLst>
                </p:cNvPr>
                <p:cNvSpPr txBox="1"/>
                <p:nvPr/>
              </p:nvSpPr>
              <p:spPr>
                <a:xfrm>
                  <a:off x="9518557" y="4556104"/>
                  <a:ext cx="688009" cy="461665"/>
                </a:xfrm>
                <a:prstGeom prst="rect">
                  <a:avLst/>
                </a:prstGeom>
                <a:noFill/>
              </p:spPr>
              <p:txBody>
                <a:bodyPr wrap="none" rtlCol="0">
                  <a:spAutoFit/>
                </a:bodyPr>
                <a:lstStyle/>
                <a:p>
                  <a:pPr algn="ctr"/>
                  <a:r>
                    <a:rPr lang="en-US" sz="2400" b="1" dirty="0">
                      <a:solidFill>
                        <a:schemeClr val="bg2">
                          <a:lumMod val="25000"/>
                        </a:schemeClr>
                      </a:solidFill>
                    </a:rPr>
                    <a:t>Bob</a:t>
                  </a:r>
                  <a:endParaRPr lang="en-US" sz="2800" b="1" dirty="0">
                    <a:solidFill>
                      <a:schemeClr val="bg2">
                        <a:lumMod val="25000"/>
                      </a:schemeClr>
                    </a:solidFill>
                  </a:endParaRPr>
                </a:p>
              </p:txBody>
            </p:sp>
          </p:grpSp>
          <p:cxnSp>
            <p:nvCxnSpPr>
              <p:cNvPr id="33" name="Straight Arrow Connector 32">
                <a:extLst>
                  <a:ext uri="{FF2B5EF4-FFF2-40B4-BE49-F238E27FC236}">
                    <a16:creationId xmlns:a16="http://schemas.microsoft.com/office/drawing/2014/main" id="{9DA4C03F-3B47-442B-6801-13406C95BA9D}"/>
                  </a:ext>
                </a:extLst>
              </p:cNvPr>
              <p:cNvCxnSpPr>
                <a:cxnSpLocks/>
              </p:cNvCxnSpPr>
              <p:nvPr/>
            </p:nvCxnSpPr>
            <p:spPr>
              <a:xfrm>
                <a:off x="3364822" y="3505200"/>
                <a:ext cx="5535843" cy="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99C814C-4302-A9E3-64C2-6574B48B8527}"/>
                  </a:ext>
                </a:extLst>
              </p:cNvPr>
              <p:cNvCxnSpPr>
                <a:cxnSpLocks/>
              </p:cNvCxnSpPr>
              <p:nvPr/>
            </p:nvCxnSpPr>
            <p:spPr>
              <a:xfrm flipH="1">
                <a:off x="3352801" y="3810001"/>
                <a:ext cx="5520645" cy="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94F0157-353F-EFCB-F533-A6D46F33E2CF}"/>
                  </a:ext>
                </a:extLst>
              </p:cNvPr>
              <p:cNvCxnSpPr>
                <a:cxnSpLocks/>
              </p:cNvCxnSpPr>
              <p:nvPr/>
            </p:nvCxnSpPr>
            <p:spPr>
              <a:xfrm>
                <a:off x="3364821" y="4114799"/>
                <a:ext cx="5535843" cy="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4C3FE9A-B5B1-E3B0-7BB7-37797126FEF2}"/>
                  </a:ext>
                </a:extLst>
              </p:cNvPr>
              <p:cNvCxnSpPr>
                <a:cxnSpLocks/>
              </p:cNvCxnSpPr>
              <p:nvPr/>
            </p:nvCxnSpPr>
            <p:spPr>
              <a:xfrm flipH="1">
                <a:off x="3352800" y="4419600"/>
                <a:ext cx="5520645" cy="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C67B238-6C3C-7516-9824-56685BC4CDA4}"/>
                  </a:ext>
                </a:extLst>
              </p:cNvPr>
              <p:cNvSpPr txBox="1"/>
              <p:nvPr/>
            </p:nvSpPr>
            <p:spPr>
              <a:xfrm>
                <a:off x="5617122" y="2960370"/>
                <a:ext cx="1031244" cy="461665"/>
              </a:xfrm>
              <a:prstGeom prst="rect">
                <a:avLst/>
              </a:prstGeom>
              <a:noFill/>
            </p:spPr>
            <p:txBody>
              <a:bodyPr wrap="none" rtlCol="0">
                <a:spAutoFit/>
              </a:bodyPr>
              <a:lstStyle/>
              <a:p>
                <a:pPr algn="ctr"/>
                <a:r>
                  <a:rPr lang="en-US" sz="2400" dirty="0">
                    <a:solidFill>
                      <a:schemeClr val="bg2">
                        <a:lumMod val="25000"/>
                      </a:schemeClr>
                    </a:solidFill>
                  </a:rPr>
                  <a:t>Offline</a:t>
                </a:r>
                <a:endParaRPr lang="he-IL" sz="2400" dirty="0">
                  <a:solidFill>
                    <a:schemeClr val="bg2">
                      <a:lumMod val="25000"/>
                    </a:schemeClr>
                  </a:solidFill>
                </a:endParaRPr>
              </a:p>
            </p:txBody>
          </p:sp>
          <p:sp>
            <p:nvSpPr>
              <p:cNvPr id="40" name="TextBox 39">
                <a:extLst>
                  <a:ext uri="{FF2B5EF4-FFF2-40B4-BE49-F238E27FC236}">
                    <a16:creationId xmlns:a16="http://schemas.microsoft.com/office/drawing/2014/main" id="{66AC36CF-E59A-0988-BDD2-0B0197FA2468}"/>
                  </a:ext>
                </a:extLst>
              </p:cNvPr>
              <p:cNvSpPr txBox="1"/>
              <p:nvPr/>
            </p:nvSpPr>
            <p:spPr>
              <a:xfrm>
                <a:off x="5629241" y="4636770"/>
                <a:ext cx="1007007" cy="461665"/>
              </a:xfrm>
              <a:prstGeom prst="rect">
                <a:avLst/>
              </a:prstGeom>
              <a:noFill/>
            </p:spPr>
            <p:txBody>
              <a:bodyPr wrap="none" rtlCol="0">
                <a:spAutoFit/>
              </a:bodyPr>
              <a:lstStyle/>
              <a:p>
                <a:pPr algn="ctr"/>
                <a:r>
                  <a:rPr lang="en-US" sz="2400" dirty="0">
                    <a:solidFill>
                      <a:schemeClr val="bg2">
                        <a:lumMod val="25000"/>
                      </a:schemeClr>
                    </a:solidFill>
                  </a:rPr>
                  <a:t>Online</a:t>
                </a:r>
                <a:endParaRPr lang="he-IL" sz="2400" dirty="0">
                  <a:solidFill>
                    <a:schemeClr val="bg2">
                      <a:lumMod val="25000"/>
                    </a:schemeClr>
                  </a:solidFill>
                </a:endParaRPr>
              </a:p>
            </p:txBody>
          </p:sp>
          <p:cxnSp>
            <p:nvCxnSpPr>
              <p:cNvPr id="41" name="Straight Arrow Connector 40">
                <a:extLst>
                  <a:ext uri="{FF2B5EF4-FFF2-40B4-BE49-F238E27FC236}">
                    <a16:creationId xmlns:a16="http://schemas.microsoft.com/office/drawing/2014/main" id="{14389703-6BBF-2ADD-2DD0-38DF10B52ED2}"/>
                  </a:ext>
                </a:extLst>
              </p:cNvPr>
              <p:cNvCxnSpPr>
                <a:cxnSpLocks/>
              </p:cNvCxnSpPr>
              <p:nvPr/>
            </p:nvCxnSpPr>
            <p:spPr>
              <a:xfrm>
                <a:off x="3364821" y="5181599"/>
                <a:ext cx="5535843" cy="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F40A119-DEE1-4FB9-F3BD-FB8974F962A2}"/>
                  </a:ext>
                </a:extLst>
              </p:cNvPr>
              <p:cNvCxnSpPr>
                <a:cxnSpLocks/>
              </p:cNvCxnSpPr>
              <p:nvPr/>
            </p:nvCxnSpPr>
            <p:spPr>
              <a:xfrm flipH="1">
                <a:off x="3352800" y="5486400"/>
                <a:ext cx="5520645" cy="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F6A56C61-C85D-93DD-7ACF-9A1EC467B7CC}"/>
                </a:ext>
              </a:extLst>
            </p:cNvPr>
            <p:cNvPicPr>
              <a:picLocks noChangeAspect="1"/>
            </p:cNvPicPr>
            <p:nvPr/>
          </p:nvPicPr>
          <p:blipFill rotWithShape="1">
            <a:blip r:embed="rId3"/>
            <a:srcRect l="8448" t="6574" r="9378" b="6132"/>
            <a:stretch/>
          </p:blipFill>
          <p:spPr>
            <a:xfrm>
              <a:off x="1914525" y="2821633"/>
              <a:ext cx="1358901" cy="1536700"/>
            </a:xfrm>
            <a:prstGeom prst="rect">
              <a:avLst/>
            </a:prstGeom>
          </p:spPr>
        </p:pic>
        <p:pic>
          <p:nvPicPr>
            <p:cNvPr id="8" name="Picture 7">
              <a:extLst>
                <a:ext uri="{FF2B5EF4-FFF2-40B4-BE49-F238E27FC236}">
                  <a16:creationId xmlns:a16="http://schemas.microsoft.com/office/drawing/2014/main" id="{108C66E3-D12A-5AC0-0A15-549F86F507B8}"/>
                </a:ext>
              </a:extLst>
            </p:cNvPr>
            <p:cNvPicPr>
              <a:picLocks noChangeAspect="1"/>
            </p:cNvPicPr>
            <p:nvPr/>
          </p:nvPicPr>
          <p:blipFill rotWithShape="1">
            <a:blip r:embed="rId4"/>
            <a:srcRect l="6773" t="7342" r="5362" b="4560"/>
            <a:stretch/>
          </p:blipFill>
          <p:spPr>
            <a:xfrm>
              <a:off x="8924925" y="2821633"/>
              <a:ext cx="1352550" cy="1524000"/>
            </a:xfrm>
            <a:prstGeom prst="rect">
              <a:avLst/>
            </a:prstGeom>
          </p:spPr>
        </p:pic>
      </p:grpSp>
    </p:spTree>
    <p:extLst>
      <p:ext uri="{BB962C8B-B14F-4D97-AF65-F5344CB8AC3E}">
        <p14:creationId xmlns:p14="http://schemas.microsoft.com/office/powerpoint/2010/main" val="220369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1196-EA3D-6939-D942-EE8472E15209}"/>
              </a:ext>
            </a:extLst>
          </p:cNvPr>
          <p:cNvSpPr>
            <a:spLocks noGrp="1"/>
          </p:cNvSpPr>
          <p:nvPr>
            <p:ph type="title"/>
          </p:nvPr>
        </p:nvSpPr>
        <p:spPr>
          <a:xfrm>
            <a:off x="838200" y="503237"/>
            <a:ext cx="10515600" cy="1325563"/>
          </a:xfrm>
        </p:spPr>
        <p:txBody>
          <a:bodyPr>
            <a:normAutofit/>
          </a:bodyPr>
          <a:lstStyle/>
          <a:p>
            <a:r>
              <a:rPr lang="en-US" sz="4800" b="1" dirty="0">
                <a:solidFill>
                  <a:schemeClr val="bg2">
                    <a:lumMod val="25000"/>
                  </a:schemeClr>
                </a:solidFill>
              </a:rPr>
              <a:t>Motivation</a:t>
            </a:r>
            <a:br>
              <a:rPr lang="en-US" sz="4800" b="1" dirty="0">
                <a:solidFill>
                  <a:schemeClr val="bg2">
                    <a:lumMod val="25000"/>
                  </a:schemeClr>
                </a:solidFill>
              </a:rPr>
            </a:br>
            <a:r>
              <a:rPr lang="en-US" sz="3200" dirty="0">
                <a:solidFill>
                  <a:schemeClr val="bg2">
                    <a:lumMod val="25000"/>
                  </a:schemeClr>
                </a:solidFill>
              </a:rPr>
              <a:t>OT (Oblivious Transfer) Correlation</a:t>
            </a:r>
          </a:p>
        </p:txBody>
      </p:sp>
      <p:sp>
        <p:nvSpPr>
          <p:cNvPr id="3" name="Rectangle 2">
            <a:extLst>
              <a:ext uri="{FF2B5EF4-FFF2-40B4-BE49-F238E27FC236}">
                <a16:creationId xmlns:a16="http://schemas.microsoft.com/office/drawing/2014/main" id="{A49594F4-6483-F183-67C6-7C78B60A4C97}"/>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1" name="Group 30">
            <a:extLst>
              <a:ext uri="{FF2B5EF4-FFF2-40B4-BE49-F238E27FC236}">
                <a16:creationId xmlns:a16="http://schemas.microsoft.com/office/drawing/2014/main" id="{AA4B4927-2159-E03D-3AA4-5E954B5AC219}"/>
              </a:ext>
            </a:extLst>
          </p:cNvPr>
          <p:cNvGrpSpPr/>
          <p:nvPr/>
        </p:nvGrpSpPr>
        <p:grpSpPr>
          <a:xfrm>
            <a:off x="1914525" y="2667000"/>
            <a:ext cx="8362950" cy="2200603"/>
            <a:chOff x="1914525" y="2436167"/>
            <a:chExt cx="8362950" cy="2200603"/>
          </a:xfrm>
        </p:grpSpPr>
        <p:pic>
          <p:nvPicPr>
            <p:cNvPr id="7" name="Picture 6">
              <a:extLst>
                <a:ext uri="{FF2B5EF4-FFF2-40B4-BE49-F238E27FC236}">
                  <a16:creationId xmlns:a16="http://schemas.microsoft.com/office/drawing/2014/main" id="{B135A99B-ACB7-0500-3003-E0A2673B7142}"/>
                </a:ext>
              </a:extLst>
            </p:cNvPr>
            <p:cNvPicPr>
              <a:picLocks noChangeAspect="1"/>
            </p:cNvPicPr>
            <p:nvPr/>
          </p:nvPicPr>
          <p:blipFill rotWithShape="1">
            <a:blip r:embed="rId3"/>
            <a:srcRect l="8448" t="6574" r="9378" b="6132"/>
            <a:stretch/>
          </p:blipFill>
          <p:spPr>
            <a:xfrm>
              <a:off x="1914525" y="2590800"/>
              <a:ext cx="1358901" cy="1536700"/>
            </a:xfrm>
            <a:prstGeom prst="rect">
              <a:avLst/>
            </a:prstGeom>
          </p:spPr>
        </p:pic>
        <p:pic>
          <p:nvPicPr>
            <p:cNvPr id="9" name="Picture 8">
              <a:extLst>
                <a:ext uri="{FF2B5EF4-FFF2-40B4-BE49-F238E27FC236}">
                  <a16:creationId xmlns:a16="http://schemas.microsoft.com/office/drawing/2014/main" id="{D77658A3-9373-F6EF-4FA2-47FA46CADE8E}"/>
                </a:ext>
              </a:extLst>
            </p:cNvPr>
            <p:cNvPicPr>
              <a:picLocks noChangeAspect="1"/>
            </p:cNvPicPr>
            <p:nvPr/>
          </p:nvPicPr>
          <p:blipFill rotWithShape="1">
            <a:blip r:embed="rId4"/>
            <a:srcRect l="6773" t="7342" r="5362" b="4560"/>
            <a:stretch/>
          </p:blipFill>
          <p:spPr>
            <a:xfrm>
              <a:off x="8924925" y="2590800"/>
              <a:ext cx="1352550" cy="1524000"/>
            </a:xfrm>
            <a:prstGeom prst="rect">
              <a:avLst/>
            </a:prstGeom>
          </p:spPr>
        </p:pic>
        <p:sp>
          <p:nvSpPr>
            <p:cNvPr id="10" name="TextBox 9">
              <a:extLst>
                <a:ext uri="{FF2B5EF4-FFF2-40B4-BE49-F238E27FC236}">
                  <a16:creationId xmlns:a16="http://schemas.microsoft.com/office/drawing/2014/main" id="{BDFD2F09-D76E-0C35-253F-B923E31F0F74}"/>
                </a:ext>
              </a:extLst>
            </p:cNvPr>
            <p:cNvSpPr txBox="1"/>
            <p:nvPr/>
          </p:nvSpPr>
          <p:spPr>
            <a:xfrm>
              <a:off x="5062943" y="2667000"/>
              <a:ext cx="2085165" cy="1508105"/>
            </a:xfrm>
            <a:prstGeom prst="rect">
              <a:avLst/>
            </a:prstGeom>
            <a:solidFill>
              <a:schemeClr val="bg2">
                <a:lumMod val="25000"/>
              </a:schemeClr>
            </a:solidFill>
          </p:spPr>
          <p:txBody>
            <a:bodyPr wrap="square" rtlCol="0">
              <a:spAutoFit/>
            </a:bodyPr>
            <a:lstStyle/>
            <a:p>
              <a:pPr algn="ctr"/>
              <a:endParaRPr lang="en-US" sz="2800" b="1" dirty="0">
                <a:solidFill>
                  <a:schemeClr val="bg1"/>
                </a:solidFill>
              </a:endParaRPr>
            </a:p>
            <a:p>
              <a:pPr algn="ctr"/>
              <a:r>
                <a:rPr lang="en-US" sz="3600" dirty="0">
                  <a:solidFill>
                    <a:schemeClr val="bg1"/>
                  </a:solidFill>
                </a:rPr>
                <a:t>OT</a:t>
              </a:r>
              <a:endParaRPr lang="en-US" sz="2800" dirty="0">
                <a:solidFill>
                  <a:schemeClr val="bg1"/>
                </a:solidFill>
              </a:endParaRPr>
            </a:p>
            <a:p>
              <a:pPr algn="ctr"/>
              <a:endParaRPr lang="en-US" sz="2800" b="1" dirty="0">
                <a:solidFill>
                  <a:schemeClr val="bg1"/>
                </a:solidFill>
              </a:endParaRPr>
            </a:p>
          </p:txBody>
        </p:sp>
        <p:cxnSp>
          <p:nvCxnSpPr>
            <p:cNvPr id="14" name="Straight Arrow Connector 13">
              <a:extLst>
                <a:ext uri="{FF2B5EF4-FFF2-40B4-BE49-F238E27FC236}">
                  <a16:creationId xmlns:a16="http://schemas.microsoft.com/office/drawing/2014/main" id="{F6E4084F-E3D4-AD79-7FF8-6223CEC4B023}"/>
                </a:ext>
              </a:extLst>
            </p:cNvPr>
            <p:cNvCxnSpPr>
              <a:cxnSpLocks/>
            </p:cNvCxnSpPr>
            <p:nvPr/>
          </p:nvCxnSpPr>
          <p:spPr>
            <a:xfrm rot="10800000">
              <a:off x="3325583" y="2964804"/>
              <a:ext cx="1737360" cy="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F1F8C36-3C9C-3FB9-06A9-1D86EA259AFE}"/>
                </a:ext>
              </a:extLst>
            </p:cNvPr>
            <p:cNvCxnSpPr>
              <a:cxnSpLocks/>
            </p:cNvCxnSpPr>
            <p:nvPr/>
          </p:nvCxnSpPr>
          <p:spPr>
            <a:xfrm>
              <a:off x="7148108" y="3810000"/>
              <a:ext cx="1737360" cy="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9E42CC9-92BA-3344-EAC5-3A66FA092219}"/>
                    </a:ext>
                  </a:extLst>
                </p:cNvPr>
                <p:cNvSpPr txBox="1"/>
                <p:nvPr/>
              </p:nvSpPr>
              <p:spPr>
                <a:xfrm>
                  <a:off x="3885494" y="2436167"/>
                  <a:ext cx="50828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2">
                                    <a:lumMod val="25000"/>
                                  </a:schemeClr>
                                </a:solidFill>
                                <a:latin typeface="Cambria Math" panose="02040503050406030204" pitchFamily="18" charset="0"/>
                              </a:rPr>
                            </m:ctrlPr>
                          </m:sSubPr>
                          <m:e>
                            <m:r>
                              <a:rPr lang="en-US" sz="2400" b="0" i="1" smtClean="0">
                                <a:solidFill>
                                  <a:schemeClr val="bg2">
                                    <a:lumMod val="25000"/>
                                  </a:schemeClr>
                                </a:solidFill>
                                <a:latin typeface="Cambria Math" panose="02040503050406030204" pitchFamily="18" charset="0"/>
                              </a:rPr>
                              <m:t>𝑟</m:t>
                            </m:r>
                          </m:e>
                          <m:sub>
                            <m:r>
                              <a:rPr lang="en-US" sz="2400" b="0" i="1" smtClean="0">
                                <a:solidFill>
                                  <a:schemeClr val="bg2">
                                    <a:lumMod val="25000"/>
                                  </a:schemeClr>
                                </a:solidFill>
                                <a:latin typeface="Cambria Math" panose="02040503050406030204" pitchFamily="18" charset="0"/>
                              </a:rPr>
                              <m:t>0</m:t>
                            </m:r>
                          </m:sub>
                        </m:sSub>
                      </m:oMath>
                    </m:oMathPara>
                  </a14:m>
                  <a:endParaRPr lang="en-US" sz="2400" dirty="0">
                    <a:solidFill>
                      <a:schemeClr val="bg2">
                        <a:lumMod val="25000"/>
                      </a:schemeClr>
                    </a:solidFill>
                  </a:endParaRPr>
                </a:p>
              </p:txBody>
            </p:sp>
          </mc:Choice>
          <mc:Fallback xmlns="">
            <p:sp>
              <p:nvSpPr>
                <p:cNvPr id="18" name="TextBox 17">
                  <a:extLst>
                    <a:ext uri="{FF2B5EF4-FFF2-40B4-BE49-F238E27FC236}">
                      <a16:creationId xmlns:a16="http://schemas.microsoft.com/office/drawing/2014/main" id="{79E42CC9-92BA-3344-EAC5-3A66FA092219}"/>
                    </a:ext>
                  </a:extLst>
                </p:cNvPr>
                <p:cNvSpPr txBox="1">
                  <a:spLocks noRot="1" noChangeAspect="1" noMove="1" noResize="1" noEditPoints="1" noAdjustHandles="1" noChangeArrowheads="1" noChangeShapeType="1" noTextEdit="1"/>
                </p:cNvSpPr>
                <p:nvPr/>
              </p:nvSpPr>
              <p:spPr>
                <a:xfrm>
                  <a:off x="3885494" y="2436167"/>
                  <a:ext cx="508281" cy="461665"/>
                </a:xfrm>
                <a:prstGeom prst="rect">
                  <a:avLst/>
                </a:prstGeom>
                <a:blipFill>
                  <a:blip r:embed="rId5"/>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7F337B1-A580-9EEB-FAF6-29EFB169FE93}"/>
                    </a:ext>
                  </a:extLst>
                </p:cNvPr>
                <p:cNvSpPr txBox="1"/>
                <p:nvPr/>
              </p:nvSpPr>
              <p:spPr>
                <a:xfrm>
                  <a:off x="3885494" y="3274367"/>
                  <a:ext cx="50116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2">
                                    <a:lumMod val="25000"/>
                                  </a:schemeClr>
                                </a:solidFill>
                                <a:latin typeface="Cambria Math" panose="02040503050406030204" pitchFamily="18" charset="0"/>
                              </a:rPr>
                            </m:ctrlPr>
                          </m:sSubPr>
                          <m:e>
                            <m:r>
                              <a:rPr lang="en-US" sz="2400" b="0" i="1" smtClean="0">
                                <a:solidFill>
                                  <a:schemeClr val="bg2">
                                    <a:lumMod val="25000"/>
                                  </a:schemeClr>
                                </a:solidFill>
                                <a:latin typeface="Cambria Math" panose="02040503050406030204" pitchFamily="18" charset="0"/>
                              </a:rPr>
                              <m:t>𝑟</m:t>
                            </m:r>
                          </m:e>
                          <m:sub>
                            <m:r>
                              <a:rPr lang="en-US" sz="2400" b="0" i="1" smtClean="0">
                                <a:solidFill>
                                  <a:schemeClr val="bg2">
                                    <a:lumMod val="25000"/>
                                  </a:schemeClr>
                                </a:solidFill>
                                <a:latin typeface="Cambria Math" panose="02040503050406030204" pitchFamily="18" charset="0"/>
                              </a:rPr>
                              <m:t>1</m:t>
                            </m:r>
                          </m:sub>
                        </m:sSub>
                      </m:oMath>
                    </m:oMathPara>
                  </a14:m>
                  <a:endParaRPr lang="en-US" sz="2400" dirty="0">
                    <a:solidFill>
                      <a:schemeClr val="bg2">
                        <a:lumMod val="25000"/>
                      </a:schemeClr>
                    </a:solidFill>
                  </a:endParaRPr>
                </a:p>
              </p:txBody>
            </p:sp>
          </mc:Choice>
          <mc:Fallback xmlns="">
            <p:sp>
              <p:nvSpPr>
                <p:cNvPr id="21" name="TextBox 20">
                  <a:extLst>
                    <a:ext uri="{FF2B5EF4-FFF2-40B4-BE49-F238E27FC236}">
                      <a16:creationId xmlns:a16="http://schemas.microsoft.com/office/drawing/2014/main" id="{17F337B1-A580-9EEB-FAF6-29EFB169FE93}"/>
                    </a:ext>
                  </a:extLst>
                </p:cNvPr>
                <p:cNvSpPr txBox="1">
                  <a:spLocks noRot="1" noChangeAspect="1" noMove="1" noResize="1" noEditPoints="1" noAdjustHandles="1" noChangeArrowheads="1" noChangeShapeType="1" noTextEdit="1"/>
                </p:cNvSpPr>
                <p:nvPr/>
              </p:nvSpPr>
              <p:spPr>
                <a:xfrm>
                  <a:off x="3885494" y="3274367"/>
                  <a:ext cx="501163"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241F009-BD6A-7B28-6890-A319B00EAFD9}"/>
                    </a:ext>
                  </a:extLst>
                </p:cNvPr>
                <p:cNvSpPr txBox="1"/>
                <p:nvPr/>
              </p:nvSpPr>
              <p:spPr>
                <a:xfrm>
                  <a:off x="7671275" y="3274367"/>
                  <a:ext cx="51911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2">
                                    <a:lumMod val="25000"/>
                                  </a:schemeClr>
                                </a:solidFill>
                                <a:latin typeface="Cambria Math" panose="02040503050406030204" pitchFamily="18" charset="0"/>
                              </a:rPr>
                            </m:ctrlPr>
                          </m:sSubPr>
                          <m:e>
                            <m:r>
                              <a:rPr lang="en-US" sz="2400" b="0" i="1" smtClean="0">
                                <a:solidFill>
                                  <a:schemeClr val="bg2">
                                    <a:lumMod val="25000"/>
                                  </a:schemeClr>
                                </a:solidFill>
                                <a:latin typeface="Cambria Math" panose="02040503050406030204" pitchFamily="18" charset="0"/>
                              </a:rPr>
                              <m:t>𝑟</m:t>
                            </m:r>
                          </m:e>
                          <m:sub>
                            <m:r>
                              <a:rPr lang="en-US" sz="2400" b="0" i="1" smtClean="0">
                                <a:solidFill>
                                  <a:schemeClr val="bg2">
                                    <a:lumMod val="25000"/>
                                  </a:schemeClr>
                                </a:solidFill>
                                <a:latin typeface="Cambria Math" panose="02040503050406030204" pitchFamily="18" charset="0"/>
                              </a:rPr>
                              <m:t>𝑏</m:t>
                            </m:r>
                          </m:sub>
                        </m:sSub>
                      </m:oMath>
                    </m:oMathPara>
                  </a14:m>
                  <a:endParaRPr lang="en-US" sz="2400" dirty="0">
                    <a:solidFill>
                      <a:schemeClr val="bg2">
                        <a:lumMod val="25000"/>
                      </a:schemeClr>
                    </a:solidFill>
                  </a:endParaRPr>
                </a:p>
              </p:txBody>
            </p:sp>
          </mc:Choice>
          <mc:Fallback xmlns="">
            <p:sp>
              <p:nvSpPr>
                <p:cNvPr id="23" name="TextBox 22">
                  <a:extLst>
                    <a:ext uri="{FF2B5EF4-FFF2-40B4-BE49-F238E27FC236}">
                      <a16:creationId xmlns:a16="http://schemas.microsoft.com/office/drawing/2014/main" id="{7241F009-BD6A-7B28-6890-A319B00EAFD9}"/>
                    </a:ext>
                  </a:extLst>
                </p:cNvPr>
                <p:cNvSpPr txBox="1">
                  <a:spLocks noRot="1" noChangeAspect="1" noMove="1" noResize="1" noEditPoints="1" noAdjustHandles="1" noChangeArrowheads="1" noChangeShapeType="1" noTextEdit="1"/>
                </p:cNvSpPr>
                <p:nvPr/>
              </p:nvSpPr>
              <p:spPr>
                <a:xfrm>
                  <a:off x="7671275" y="3274367"/>
                  <a:ext cx="519116" cy="461665"/>
                </a:xfrm>
                <a:prstGeom prst="rect">
                  <a:avLst/>
                </a:prstGeom>
                <a:blipFill>
                  <a:blip r:embed="rId7"/>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C73AFF9-9933-16FA-248C-4971848F35DD}"/>
                    </a:ext>
                  </a:extLst>
                </p:cNvPr>
                <p:cNvSpPr txBox="1"/>
                <p:nvPr/>
              </p:nvSpPr>
              <p:spPr>
                <a:xfrm>
                  <a:off x="7690917" y="2436167"/>
                  <a:ext cx="4270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2">
                                <a:lumMod val="25000"/>
                              </a:schemeClr>
                            </a:solidFill>
                            <a:latin typeface="Cambria Math" panose="02040503050406030204" pitchFamily="18" charset="0"/>
                          </a:rPr>
                          <m:t>𝑏</m:t>
                        </m:r>
                      </m:oMath>
                    </m:oMathPara>
                  </a14:m>
                  <a:endParaRPr lang="en-US" sz="2400" dirty="0">
                    <a:solidFill>
                      <a:schemeClr val="bg2">
                        <a:lumMod val="25000"/>
                      </a:schemeClr>
                    </a:solidFill>
                  </a:endParaRPr>
                </a:p>
              </p:txBody>
            </p:sp>
          </mc:Choice>
          <mc:Fallback xmlns="">
            <p:sp>
              <p:nvSpPr>
                <p:cNvPr id="25" name="TextBox 24">
                  <a:extLst>
                    <a:ext uri="{FF2B5EF4-FFF2-40B4-BE49-F238E27FC236}">
                      <a16:creationId xmlns:a16="http://schemas.microsoft.com/office/drawing/2014/main" id="{BC73AFF9-9933-16FA-248C-4971848F35DD}"/>
                    </a:ext>
                  </a:extLst>
                </p:cNvPr>
                <p:cNvSpPr txBox="1">
                  <a:spLocks noRot="1" noChangeAspect="1" noMove="1" noResize="1" noEditPoints="1" noAdjustHandles="1" noChangeArrowheads="1" noChangeShapeType="1" noTextEdit="1"/>
                </p:cNvSpPr>
                <p:nvPr/>
              </p:nvSpPr>
              <p:spPr>
                <a:xfrm>
                  <a:off x="7690917" y="2436167"/>
                  <a:ext cx="427040" cy="461665"/>
                </a:xfrm>
                <a:prstGeom prst="rect">
                  <a:avLst/>
                </a:prstGeom>
                <a:blipFill>
                  <a:blip r:embed="rId8"/>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46A96539-ECEB-E246-92D5-56F67926889C}"/>
                </a:ext>
              </a:extLst>
            </p:cNvPr>
            <p:cNvSpPr txBox="1"/>
            <p:nvPr/>
          </p:nvSpPr>
          <p:spPr>
            <a:xfrm>
              <a:off x="2053602" y="4175105"/>
              <a:ext cx="1080745" cy="461665"/>
            </a:xfrm>
            <a:prstGeom prst="rect">
              <a:avLst/>
            </a:prstGeom>
            <a:noFill/>
          </p:spPr>
          <p:txBody>
            <a:bodyPr wrap="none" rtlCol="0">
              <a:spAutoFit/>
            </a:bodyPr>
            <a:lstStyle/>
            <a:p>
              <a:pPr algn="ctr"/>
              <a:r>
                <a:rPr lang="en-US" sz="2400" b="1" dirty="0">
                  <a:solidFill>
                    <a:schemeClr val="bg2">
                      <a:lumMod val="25000"/>
                    </a:schemeClr>
                  </a:solidFill>
                </a:rPr>
                <a:t>Sender</a:t>
              </a:r>
            </a:p>
          </p:txBody>
        </p:sp>
        <p:sp>
          <p:nvSpPr>
            <p:cNvPr id="28" name="TextBox 27">
              <a:extLst>
                <a:ext uri="{FF2B5EF4-FFF2-40B4-BE49-F238E27FC236}">
                  <a16:creationId xmlns:a16="http://schemas.microsoft.com/office/drawing/2014/main" id="{93A91C35-633A-6C47-6DBC-09CCE8407679}"/>
                </a:ext>
              </a:extLst>
            </p:cNvPr>
            <p:cNvSpPr txBox="1"/>
            <p:nvPr/>
          </p:nvSpPr>
          <p:spPr>
            <a:xfrm>
              <a:off x="8963525" y="4175105"/>
              <a:ext cx="1275349" cy="461665"/>
            </a:xfrm>
            <a:prstGeom prst="rect">
              <a:avLst/>
            </a:prstGeom>
            <a:noFill/>
          </p:spPr>
          <p:txBody>
            <a:bodyPr wrap="none" rtlCol="0">
              <a:spAutoFit/>
            </a:bodyPr>
            <a:lstStyle/>
            <a:p>
              <a:pPr algn="ctr"/>
              <a:r>
                <a:rPr lang="en-US" sz="2400" b="1" dirty="0">
                  <a:solidFill>
                    <a:schemeClr val="bg2">
                      <a:lumMod val="25000"/>
                    </a:schemeClr>
                  </a:solidFill>
                </a:rPr>
                <a:t>Receiver</a:t>
              </a:r>
              <a:endParaRPr lang="en-US" sz="2800" b="1" dirty="0">
                <a:solidFill>
                  <a:schemeClr val="bg2">
                    <a:lumMod val="25000"/>
                  </a:schemeClr>
                </a:solidFill>
              </a:endParaRPr>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C3D050A-F100-6CAB-ADFE-F6A1F9388093}"/>
                  </a:ext>
                </a:extLst>
              </p:cNvPr>
              <p:cNvSpPr txBox="1"/>
              <p:nvPr/>
            </p:nvSpPr>
            <p:spPr>
              <a:xfrm>
                <a:off x="795709" y="5088068"/>
                <a:ext cx="3875356" cy="769441"/>
              </a:xfrm>
              <a:prstGeom prst="rect">
                <a:avLst/>
              </a:prstGeom>
              <a:noFill/>
            </p:spPr>
            <p:txBody>
              <a:bodyPr wrap="none" rtlCol="0">
                <a:spAutoFit/>
              </a:bodyPr>
              <a:lstStyle/>
              <a:p>
                <a:pPr algn="ctr"/>
                <a:r>
                  <a:rPr lang="en-US" sz="2400" b="1" dirty="0">
                    <a:solidFill>
                      <a:schemeClr val="bg2">
                        <a:lumMod val="25000"/>
                      </a:schemeClr>
                    </a:solidFill>
                  </a:rPr>
                  <a:t>Security for the Sender</a:t>
                </a:r>
              </a:p>
              <a:p>
                <a:pPr algn="ctr"/>
                <a:r>
                  <a:rPr lang="en-US" sz="2000" dirty="0">
                    <a:solidFill>
                      <a:schemeClr val="bg2">
                        <a:lumMod val="25000"/>
                      </a:schemeClr>
                    </a:solidFill>
                  </a:rPr>
                  <a:t>The receiver should not learn </a:t>
                </a:r>
                <a14:m>
                  <m:oMath xmlns:m="http://schemas.openxmlformats.org/officeDocument/2006/math">
                    <m:sSub>
                      <m:sSubPr>
                        <m:ctrlPr>
                          <a:rPr lang="en-US" sz="2000" b="0" i="1" smtClean="0">
                            <a:solidFill>
                              <a:schemeClr val="bg2">
                                <a:lumMod val="25000"/>
                              </a:schemeClr>
                            </a:solidFill>
                            <a:latin typeface="Cambria Math" panose="02040503050406030204" pitchFamily="18" charset="0"/>
                          </a:rPr>
                        </m:ctrlPr>
                      </m:sSubPr>
                      <m:e>
                        <m:r>
                          <a:rPr lang="en-US" sz="2000" b="0" i="1" smtClean="0">
                            <a:solidFill>
                              <a:schemeClr val="bg2">
                                <a:lumMod val="25000"/>
                              </a:schemeClr>
                            </a:solidFill>
                            <a:latin typeface="Cambria Math" panose="02040503050406030204" pitchFamily="18" charset="0"/>
                          </a:rPr>
                          <m:t>𝑟</m:t>
                        </m:r>
                      </m:e>
                      <m:sub>
                        <m:r>
                          <a:rPr lang="en-US" sz="2000" b="0" i="1" smtClean="0">
                            <a:solidFill>
                              <a:schemeClr val="bg2">
                                <a:lumMod val="25000"/>
                              </a:schemeClr>
                            </a:solidFill>
                            <a:latin typeface="Cambria Math" panose="02040503050406030204" pitchFamily="18" charset="0"/>
                          </a:rPr>
                          <m:t>1</m:t>
                        </m:r>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𝑏</m:t>
                        </m:r>
                      </m:sub>
                    </m:sSub>
                  </m:oMath>
                </a14:m>
                <a:endParaRPr lang="en-US" sz="2000" dirty="0">
                  <a:solidFill>
                    <a:schemeClr val="bg2">
                      <a:lumMod val="25000"/>
                    </a:schemeClr>
                  </a:solidFill>
                </a:endParaRPr>
              </a:p>
            </p:txBody>
          </p:sp>
        </mc:Choice>
        <mc:Fallback xmlns="">
          <p:sp>
            <p:nvSpPr>
              <p:cNvPr id="32" name="TextBox 31">
                <a:extLst>
                  <a:ext uri="{FF2B5EF4-FFF2-40B4-BE49-F238E27FC236}">
                    <a16:creationId xmlns:a16="http://schemas.microsoft.com/office/drawing/2014/main" id="{4C3D050A-F100-6CAB-ADFE-F6A1F9388093}"/>
                  </a:ext>
                </a:extLst>
              </p:cNvPr>
              <p:cNvSpPr txBox="1">
                <a:spLocks noRot="1" noChangeAspect="1" noMove="1" noResize="1" noEditPoints="1" noAdjustHandles="1" noChangeArrowheads="1" noChangeShapeType="1" noTextEdit="1"/>
              </p:cNvSpPr>
              <p:nvPr/>
            </p:nvSpPr>
            <p:spPr>
              <a:xfrm>
                <a:off x="795709" y="5088068"/>
                <a:ext cx="3875356" cy="769441"/>
              </a:xfrm>
              <a:prstGeom prst="rect">
                <a:avLst/>
              </a:prstGeom>
              <a:blipFill>
                <a:blip r:embed="rId9"/>
                <a:stretch>
                  <a:fillRect t="-6349" b="-134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89A6057-481C-28AF-6D76-AE2E82F6663B}"/>
                  </a:ext>
                </a:extLst>
              </p:cNvPr>
              <p:cNvSpPr txBox="1"/>
              <p:nvPr/>
            </p:nvSpPr>
            <p:spPr>
              <a:xfrm>
                <a:off x="7924800" y="5070902"/>
                <a:ext cx="3311356" cy="769441"/>
              </a:xfrm>
              <a:prstGeom prst="rect">
                <a:avLst/>
              </a:prstGeom>
              <a:noFill/>
            </p:spPr>
            <p:txBody>
              <a:bodyPr wrap="none" rtlCol="0">
                <a:spAutoFit/>
              </a:bodyPr>
              <a:lstStyle/>
              <a:p>
                <a:pPr algn="ctr"/>
                <a:r>
                  <a:rPr lang="en-US" sz="2400" b="1" dirty="0">
                    <a:solidFill>
                      <a:schemeClr val="bg2">
                        <a:lumMod val="25000"/>
                      </a:schemeClr>
                    </a:solidFill>
                  </a:rPr>
                  <a:t>Security for the Receiver</a:t>
                </a:r>
              </a:p>
              <a:p>
                <a:pPr algn="ctr"/>
                <a:r>
                  <a:rPr lang="en-US" sz="2000" dirty="0">
                    <a:solidFill>
                      <a:schemeClr val="bg2">
                        <a:lumMod val="25000"/>
                      </a:schemeClr>
                    </a:solidFill>
                  </a:rPr>
                  <a:t>The sender should not learn </a:t>
                </a:r>
                <a14:m>
                  <m:oMath xmlns:m="http://schemas.openxmlformats.org/officeDocument/2006/math">
                    <m:r>
                      <a:rPr lang="en-US" sz="2000" b="0" i="1" smtClean="0">
                        <a:solidFill>
                          <a:schemeClr val="bg2">
                            <a:lumMod val="25000"/>
                          </a:schemeClr>
                        </a:solidFill>
                        <a:latin typeface="Cambria Math" panose="02040503050406030204" pitchFamily="18" charset="0"/>
                      </a:rPr>
                      <m:t>𝑏</m:t>
                    </m:r>
                  </m:oMath>
                </a14:m>
                <a:endParaRPr lang="en-US" sz="2000" dirty="0">
                  <a:solidFill>
                    <a:schemeClr val="bg2">
                      <a:lumMod val="25000"/>
                    </a:schemeClr>
                  </a:solidFill>
                </a:endParaRPr>
              </a:p>
            </p:txBody>
          </p:sp>
        </mc:Choice>
        <mc:Fallback xmlns="">
          <p:sp>
            <p:nvSpPr>
              <p:cNvPr id="33" name="TextBox 32">
                <a:extLst>
                  <a:ext uri="{FF2B5EF4-FFF2-40B4-BE49-F238E27FC236}">
                    <a16:creationId xmlns:a16="http://schemas.microsoft.com/office/drawing/2014/main" id="{389A6057-481C-28AF-6D76-AE2E82F6663B}"/>
                  </a:ext>
                </a:extLst>
              </p:cNvPr>
              <p:cNvSpPr txBox="1">
                <a:spLocks noRot="1" noChangeAspect="1" noMove="1" noResize="1" noEditPoints="1" noAdjustHandles="1" noChangeArrowheads="1" noChangeShapeType="1" noTextEdit="1"/>
              </p:cNvSpPr>
              <p:nvPr/>
            </p:nvSpPr>
            <p:spPr>
              <a:xfrm>
                <a:off x="7924800" y="5070902"/>
                <a:ext cx="3311356" cy="769441"/>
              </a:xfrm>
              <a:prstGeom prst="rect">
                <a:avLst/>
              </a:prstGeom>
              <a:blipFill>
                <a:blip r:embed="rId10"/>
                <a:stretch>
                  <a:fillRect l="-2210" t="-6349" r="-2394" b="-13492"/>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C440DC10-1B34-4160-BD8C-E62077B22B2A}"/>
              </a:ext>
            </a:extLst>
          </p:cNvPr>
          <p:cNvCxnSpPr>
            <a:cxnSpLocks/>
          </p:cNvCxnSpPr>
          <p:nvPr/>
        </p:nvCxnSpPr>
        <p:spPr>
          <a:xfrm>
            <a:off x="7148108" y="3200400"/>
            <a:ext cx="1737360" cy="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689D23F-929A-475A-A4BC-EE71FB1A58C0}"/>
              </a:ext>
            </a:extLst>
          </p:cNvPr>
          <p:cNvCxnSpPr>
            <a:cxnSpLocks/>
          </p:cNvCxnSpPr>
          <p:nvPr/>
        </p:nvCxnSpPr>
        <p:spPr>
          <a:xfrm rot="10800000">
            <a:off x="3325583" y="4038599"/>
            <a:ext cx="1737360" cy="0"/>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22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1196-EA3D-6939-D942-EE8472E15209}"/>
              </a:ext>
            </a:extLst>
          </p:cNvPr>
          <p:cNvSpPr>
            <a:spLocks noGrp="1"/>
          </p:cNvSpPr>
          <p:nvPr>
            <p:ph type="title"/>
          </p:nvPr>
        </p:nvSpPr>
        <p:spPr>
          <a:xfrm>
            <a:off x="838200" y="503237"/>
            <a:ext cx="10515600" cy="1325563"/>
          </a:xfrm>
        </p:spPr>
        <p:txBody>
          <a:bodyPr>
            <a:normAutofit/>
          </a:bodyPr>
          <a:lstStyle/>
          <a:p>
            <a:r>
              <a:rPr lang="en-US" sz="4800" b="1" dirty="0">
                <a:solidFill>
                  <a:schemeClr val="bg2">
                    <a:lumMod val="25000"/>
                  </a:schemeClr>
                </a:solidFill>
              </a:rPr>
              <a:t>Motivation</a:t>
            </a:r>
            <a:br>
              <a:rPr lang="en-US" sz="4800" b="1" dirty="0">
                <a:solidFill>
                  <a:schemeClr val="bg2">
                    <a:lumMod val="25000"/>
                  </a:schemeClr>
                </a:solidFill>
              </a:rPr>
            </a:br>
            <a:r>
              <a:rPr lang="en-US" sz="3200" dirty="0">
                <a:solidFill>
                  <a:schemeClr val="bg2">
                    <a:lumMod val="25000"/>
                  </a:schemeClr>
                </a:solidFill>
              </a:rPr>
              <a:t>Other Correlations and uses</a:t>
            </a:r>
          </a:p>
        </p:txBody>
      </p:sp>
      <p:sp>
        <p:nvSpPr>
          <p:cNvPr id="3" name="Rectangle 2">
            <a:extLst>
              <a:ext uri="{FF2B5EF4-FFF2-40B4-BE49-F238E27FC236}">
                <a16:creationId xmlns:a16="http://schemas.microsoft.com/office/drawing/2014/main" id="{A49594F4-6483-F183-67C6-7C78B60A4C97}"/>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C3D050A-F100-6CAB-ADFE-F6A1F9388093}"/>
                  </a:ext>
                </a:extLst>
              </p:cNvPr>
              <p:cNvSpPr txBox="1"/>
              <p:nvPr/>
            </p:nvSpPr>
            <p:spPr>
              <a:xfrm>
                <a:off x="1143000" y="2199382"/>
                <a:ext cx="3811749" cy="1077218"/>
              </a:xfrm>
              <a:prstGeom prst="rect">
                <a:avLst/>
              </a:prstGeom>
              <a:noFill/>
            </p:spPr>
            <p:txBody>
              <a:bodyPr wrap="none" rtlCol="0">
                <a:spAutoFit/>
              </a:bodyPr>
              <a:lstStyle/>
              <a:p>
                <a:pPr algn="ctr"/>
                <a:r>
                  <a:rPr lang="en-US" sz="2400" b="1" dirty="0">
                    <a:solidFill>
                      <a:schemeClr val="bg2">
                        <a:lumMod val="25000"/>
                      </a:schemeClr>
                    </a:solidFill>
                  </a:rPr>
                  <a:t>(2,3) Correlation</a:t>
                </a:r>
              </a:p>
              <a:p>
                <a:pPr algn="ctr"/>
                <a:r>
                  <a:rPr lang="en-US" sz="2000" dirty="0">
                    <a:solidFill>
                      <a:schemeClr val="bg2">
                        <a:lumMod val="25000"/>
                      </a:schemeClr>
                    </a:solidFill>
                  </a:rPr>
                  <a:t>Useful for converting secret</a:t>
                </a:r>
              </a:p>
              <a:p>
                <a:pPr algn="ctr"/>
                <a:r>
                  <a:rPr lang="en-US" sz="2000" dirty="0">
                    <a:solidFill>
                      <a:schemeClr val="bg2">
                        <a:lumMod val="25000"/>
                      </a:schemeClr>
                    </a:solidFill>
                  </a:rPr>
                  <a:t>shared value over </a:t>
                </a:r>
                <a14:m>
                  <m:oMath xmlns:m="http://schemas.openxmlformats.org/officeDocument/2006/math">
                    <m:sSub>
                      <m:sSubPr>
                        <m:ctrlPr>
                          <a:rPr lang="en-US" sz="2000" i="1">
                            <a:solidFill>
                              <a:schemeClr val="bg2">
                                <a:lumMod val="25000"/>
                              </a:schemeClr>
                            </a:solidFill>
                            <a:latin typeface="Cambria Math" panose="02040503050406030204" pitchFamily="18" charset="0"/>
                          </a:rPr>
                        </m:ctrlPr>
                      </m:sSubPr>
                      <m:e>
                        <m:r>
                          <a:rPr lang="en-US" sz="2000" i="1">
                            <a:solidFill>
                              <a:schemeClr val="bg2">
                                <a:lumMod val="25000"/>
                              </a:schemeClr>
                            </a:solidFill>
                            <a:latin typeface="Cambria Math" panose="02040503050406030204" pitchFamily="18" charset="0"/>
                          </a:rPr>
                          <m:t>ℤ</m:t>
                        </m:r>
                      </m:e>
                      <m:sub>
                        <m:r>
                          <a:rPr lang="en-US" sz="2000" b="0" i="1" smtClean="0">
                            <a:solidFill>
                              <a:schemeClr val="bg2">
                                <a:lumMod val="25000"/>
                              </a:schemeClr>
                            </a:solidFill>
                            <a:latin typeface="Cambria Math" panose="02040503050406030204" pitchFamily="18" charset="0"/>
                          </a:rPr>
                          <m:t>2</m:t>
                        </m:r>
                      </m:sub>
                    </m:sSub>
                  </m:oMath>
                </a14:m>
                <a:r>
                  <a:rPr lang="en-US" sz="2000" dirty="0">
                    <a:solidFill>
                      <a:schemeClr val="bg2">
                        <a:lumMod val="25000"/>
                      </a:schemeClr>
                    </a:solidFill>
                  </a:rPr>
                  <a:t> to be over </a:t>
                </a:r>
                <a14:m>
                  <m:oMath xmlns:m="http://schemas.openxmlformats.org/officeDocument/2006/math">
                    <m:sSub>
                      <m:sSubPr>
                        <m:ctrlPr>
                          <a:rPr lang="en-US" sz="2000" i="1">
                            <a:solidFill>
                              <a:schemeClr val="bg2">
                                <a:lumMod val="25000"/>
                              </a:schemeClr>
                            </a:solidFill>
                            <a:latin typeface="Cambria Math" panose="02040503050406030204" pitchFamily="18" charset="0"/>
                          </a:rPr>
                        </m:ctrlPr>
                      </m:sSubPr>
                      <m:e>
                        <m:r>
                          <a:rPr lang="en-US" sz="2000" i="1">
                            <a:solidFill>
                              <a:schemeClr val="bg2">
                                <a:lumMod val="25000"/>
                              </a:schemeClr>
                            </a:solidFill>
                            <a:latin typeface="Cambria Math" panose="02040503050406030204" pitchFamily="18" charset="0"/>
                          </a:rPr>
                          <m:t>ℤ</m:t>
                        </m:r>
                      </m:e>
                      <m:sub>
                        <m:r>
                          <a:rPr lang="en-US" sz="2000" b="0" i="1" smtClean="0">
                            <a:solidFill>
                              <a:schemeClr val="bg2">
                                <a:lumMod val="25000"/>
                              </a:schemeClr>
                            </a:solidFill>
                            <a:latin typeface="Cambria Math" panose="02040503050406030204" pitchFamily="18" charset="0"/>
                          </a:rPr>
                          <m:t>3</m:t>
                        </m:r>
                      </m:sub>
                    </m:sSub>
                  </m:oMath>
                </a14:m>
                <a:endParaRPr lang="en-US" sz="2000" dirty="0">
                  <a:solidFill>
                    <a:schemeClr val="bg2">
                      <a:lumMod val="25000"/>
                    </a:schemeClr>
                  </a:solidFill>
                </a:endParaRPr>
              </a:p>
            </p:txBody>
          </p:sp>
        </mc:Choice>
        <mc:Fallback xmlns="">
          <p:sp>
            <p:nvSpPr>
              <p:cNvPr id="32" name="TextBox 31">
                <a:extLst>
                  <a:ext uri="{FF2B5EF4-FFF2-40B4-BE49-F238E27FC236}">
                    <a16:creationId xmlns:a16="http://schemas.microsoft.com/office/drawing/2014/main" id="{4C3D050A-F100-6CAB-ADFE-F6A1F9388093}"/>
                  </a:ext>
                </a:extLst>
              </p:cNvPr>
              <p:cNvSpPr txBox="1">
                <a:spLocks noRot="1" noChangeAspect="1" noMove="1" noResize="1" noEditPoints="1" noAdjustHandles="1" noChangeArrowheads="1" noChangeShapeType="1" noTextEdit="1"/>
              </p:cNvSpPr>
              <p:nvPr/>
            </p:nvSpPr>
            <p:spPr>
              <a:xfrm>
                <a:off x="1143000" y="2199382"/>
                <a:ext cx="3811749" cy="1077218"/>
              </a:xfrm>
              <a:prstGeom prst="rect">
                <a:avLst/>
              </a:prstGeom>
              <a:blipFill>
                <a:blip r:embed="rId3"/>
                <a:stretch>
                  <a:fillRect l="-1280" t="-4520" b="-904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89A6057-481C-28AF-6D76-AE2E82F6663B}"/>
                  </a:ext>
                </a:extLst>
              </p:cNvPr>
              <p:cNvSpPr txBox="1"/>
              <p:nvPr/>
            </p:nvSpPr>
            <p:spPr>
              <a:xfrm>
                <a:off x="7772400" y="2199382"/>
                <a:ext cx="3874266" cy="1077218"/>
              </a:xfrm>
              <a:prstGeom prst="rect">
                <a:avLst/>
              </a:prstGeom>
              <a:noFill/>
            </p:spPr>
            <p:txBody>
              <a:bodyPr wrap="none" rtlCol="0">
                <a:spAutoFit/>
              </a:bodyPr>
              <a:lstStyle/>
              <a:p>
                <a:pPr algn="ctr"/>
                <a:r>
                  <a:rPr lang="en-US" sz="2400" b="1" dirty="0">
                    <a:solidFill>
                      <a:schemeClr val="bg2">
                        <a:lumMod val="25000"/>
                      </a:schemeClr>
                    </a:solidFill>
                  </a:rPr>
                  <a:t>(3,2) Correlation</a:t>
                </a:r>
              </a:p>
              <a:p>
                <a:pPr algn="ctr"/>
                <a:r>
                  <a:rPr lang="en-US" sz="2000" dirty="0">
                    <a:solidFill>
                      <a:schemeClr val="bg2">
                        <a:lumMod val="25000"/>
                      </a:schemeClr>
                    </a:solidFill>
                  </a:rPr>
                  <a:t>Useful for converting secret</a:t>
                </a:r>
              </a:p>
              <a:p>
                <a:pPr algn="ctr"/>
                <a:r>
                  <a:rPr lang="en-US" sz="2000" dirty="0">
                    <a:solidFill>
                      <a:schemeClr val="bg2">
                        <a:lumMod val="25000"/>
                      </a:schemeClr>
                    </a:solidFill>
                  </a:rPr>
                  <a:t>shared value over </a:t>
                </a:r>
                <a14:m>
                  <m:oMath xmlns:m="http://schemas.openxmlformats.org/officeDocument/2006/math">
                    <m:sSub>
                      <m:sSubPr>
                        <m:ctrlPr>
                          <a:rPr lang="en-US" sz="2000" i="1">
                            <a:solidFill>
                              <a:schemeClr val="bg2">
                                <a:lumMod val="25000"/>
                              </a:schemeClr>
                            </a:solidFill>
                            <a:latin typeface="Cambria Math" panose="02040503050406030204" pitchFamily="18" charset="0"/>
                          </a:rPr>
                        </m:ctrlPr>
                      </m:sSubPr>
                      <m:e>
                        <m:r>
                          <a:rPr lang="en-US" sz="2000" i="1">
                            <a:solidFill>
                              <a:schemeClr val="bg2">
                                <a:lumMod val="25000"/>
                              </a:schemeClr>
                            </a:solidFill>
                            <a:latin typeface="Cambria Math" panose="02040503050406030204" pitchFamily="18" charset="0"/>
                          </a:rPr>
                          <m:t>ℤ</m:t>
                        </m:r>
                      </m:e>
                      <m:sub>
                        <m:r>
                          <a:rPr lang="en-US" sz="2000" b="0" i="1" smtClean="0">
                            <a:solidFill>
                              <a:schemeClr val="bg2">
                                <a:lumMod val="25000"/>
                              </a:schemeClr>
                            </a:solidFill>
                            <a:latin typeface="Cambria Math" panose="02040503050406030204" pitchFamily="18" charset="0"/>
                          </a:rPr>
                          <m:t>3</m:t>
                        </m:r>
                      </m:sub>
                    </m:sSub>
                  </m:oMath>
                </a14:m>
                <a:r>
                  <a:rPr lang="en-US" sz="2000" dirty="0">
                    <a:solidFill>
                      <a:schemeClr val="bg2">
                        <a:lumMod val="25000"/>
                      </a:schemeClr>
                    </a:solidFill>
                  </a:rPr>
                  <a:t> to be over </a:t>
                </a:r>
                <a14:m>
                  <m:oMath xmlns:m="http://schemas.openxmlformats.org/officeDocument/2006/math">
                    <m:sSub>
                      <m:sSubPr>
                        <m:ctrlPr>
                          <a:rPr lang="en-US" sz="2000" i="1">
                            <a:solidFill>
                              <a:schemeClr val="bg2">
                                <a:lumMod val="25000"/>
                              </a:schemeClr>
                            </a:solidFill>
                            <a:latin typeface="Cambria Math" panose="02040503050406030204" pitchFamily="18" charset="0"/>
                          </a:rPr>
                        </m:ctrlPr>
                      </m:sSubPr>
                      <m:e>
                        <m:r>
                          <a:rPr lang="en-US" sz="2000" i="1">
                            <a:solidFill>
                              <a:schemeClr val="bg2">
                                <a:lumMod val="25000"/>
                              </a:schemeClr>
                            </a:solidFill>
                            <a:latin typeface="Cambria Math" panose="02040503050406030204" pitchFamily="18" charset="0"/>
                          </a:rPr>
                          <m:t>ℤ</m:t>
                        </m:r>
                      </m:e>
                      <m:sub>
                        <m:r>
                          <a:rPr lang="en-US" sz="2000" b="0" i="1" smtClean="0">
                            <a:solidFill>
                              <a:schemeClr val="bg2">
                                <a:lumMod val="25000"/>
                              </a:schemeClr>
                            </a:solidFill>
                            <a:latin typeface="Cambria Math" panose="02040503050406030204" pitchFamily="18" charset="0"/>
                          </a:rPr>
                          <m:t>2</m:t>
                        </m:r>
                      </m:sub>
                    </m:sSub>
                  </m:oMath>
                </a14:m>
                <a:endParaRPr lang="en-US" sz="2000" dirty="0">
                  <a:solidFill>
                    <a:schemeClr val="bg2">
                      <a:lumMod val="25000"/>
                    </a:schemeClr>
                  </a:solidFill>
                </a:endParaRPr>
              </a:p>
            </p:txBody>
          </p:sp>
        </mc:Choice>
        <mc:Fallback xmlns="">
          <p:sp>
            <p:nvSpPr>
              <p:cNvPr id="33" name="TextBox 32">
                <a:extLst>
                  <a:ext uri="{FF2B5EF4-FFF2-40B4-BE49-F238E27FC236}">
                    <a16:creationId xmlns:a16="http://schemas.microsoft.com/office/drawing/2014/main" id="{389A6057-481C-28AF-6D76-AE2E82F6663B}"/>
                  </a:ext>
                </a:extLst>
              </p:cNvPr>
              <p:cNvSpPr txBox="1">
                <a:spLocks noRot="1" noChangeAspect="1" noMove="1" noResize="1" noEditPoints="1" noAdjustHandles="1" noChangeArrowheads="1" noChangeShapeType="1" noTextEdit="1"/>
              </p:cNvSpPr>
              <p:nvPr/>
            </p:nvSpPr>
            <p:spPr>
              <a:xfrm>
                <a:off x="7772400" y="2199382"/>
                <a:ext cx="3874266" cy="1077218"/>
              </a:xfrm>
              <a:prstGeom prst="rect">
                <a:avLst/>
              </a:prstGeom>
              <a:blipFill>
                <a:blip r:embed="rId4"/>
                <a:stretch>
                  <a:fillRect l="-314" t="-4520" b="-9040"/>
                </a:stretch>
              </a:blipFill>
            </p:spPr>
            <p:txBody>
              <a:bodyPr/>
              <a:lstStyle/>
              <a:p>
                <a:r>
                  <a:rPr lang="he-IL">
                    <a:noFill/>
                  </a:rPr>
                  <a:t> </a:t>
                </a:r>
              </a:p>
            </p:txBody>
          </p:sp>
        </mc:Fallback>
      </mc:AlternateContent>
      <p:grpSp>
        <p:nvGrpSpPr>
          <p:cNvPr id="4" name="Group 3">
            <a:extLst>
              <a:ext uri="{FF2B5EF4-FFF2-40B4-BE49-F238E27FC236}">
                <a16:creationId xmlns:a16="http://schemas.microsoft.com/office/drawing/2014/main" id="{D0A278AF-EDB6-47CD-B5B8-12D685A4FD5E}"/>
              </a:ext>
            </a:extLst>
          </p:cNvPr>
          <p:cNvGrpSpPr/>
          <p:nvPr/>
        </p:nvGrpSpPr>
        <p:grpSpPr>
          <a:xfrm>
            <a:off x="3581400" y="4114800"/>
            <a:ext cx="6491631" cy="1703293"/>
            <a:chOff x="3426930" y="4114800"/>
            <a:chExt cx="6491631" cy="1703293"/>
          </a:xfrm>
        </p:grpSpPr>
        <p:sp>
          <p:nvSpPr>
            <p:cNvPr id="26" name="Trapezoid 25">
              <a:extLst>
                <a:ext uri="{FF2B5EF4-FFF2-40B4-BE49-F238E27FC236}">
                  <a16:creationId xmlns:a16="http://schemas.microsoft.com/office/drawing/2014/main" id="{4CC58DE1-6E3B-4466-B0C3-65B46476445D}"/>
                </a:ext>
              </a:extLst>
            </p:cNvPr>
            <p:cNvSpPr/>
            <p:nvPr/>
          </p:nvSpPr>
          <p:spPr bwMode="auto">
            <a:xfrm rot="16200000">
              <a:off x="3830172" y="4392705"/>
              <a:ext cx="1694329" cy="1156447"/>
            </a:xfrm>
            <a:prstGeom prst="trapezoid">
              <a:avLst/>
            </a:prstGeom>
            <a:solidFill>
              <a:srgbClr val="55AC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Arial" charset="0"/>
              </a:endParaRPr>
            </a:p>
          </p:txBody>
        </p:sp>
        <p:sp>
          <p:nvSpPr>
            <p:cNvPr id="29" name="Trapezoid 28">
              <a:extLst>
                <a:ext uri="{FF2B5EF4-FFF2-40B4-BE49-F238E27FC236}">
                  <a16:creationId xmlns:a16="http://schemas.microsoft.com/office/drawing/2014/main" id="{A65AD5E8-9DF7-4951-B514-5548AA713019}"/>
                </a:ext>
              </a:extLst>
            </p:cNvPr>
            <p:cNvSpPr/>
            <p:nvPr/>
          </p:nvSpPr>
          <p:spPr bwMode="auto">
            <a:xfrm rot="5400000" flipH="1">
              <a:off x="6658530" y="4383741"/>
              <a:ext cx="1694329" cy="1156447"/>
            </a:xfrm>
            <a:prstGeom prst="trapezoid">
              <a:avLst/>
            </a:prstGeom>
            <a:solidFill>
              <a:srgbClr val="55AC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Arial" charset="0"/>
              </a:endParaRPr>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A448FDBB-4A50-48DB-90CF-DBC2446F5313}"/>
                    </a:ext>
                  </a:extLst>
                </p:cNvPr>
                <p:cNvSpPr/>
                <p:nvPr/>
              </p:nvSpPr>
              <p:spPr bwMode="auto">
                <a:xfrm>
                  <a:off x="5484158" y="4114800"/>
                  <a:ext cx="1223683" cy="1694329"/>
                </a:xfrm>
                <a:prstGeom prst="rect">
                  <a:avLst/>
                </a:prstGeom>
                <a:solidFill>
                  <a:srgbClr val="AC464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bg1"/>
                      </a:solidFill>
                    </a:rPr>
                    <a:t>Linear</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bg1"/>
                      </a:solidFill>
                    </a:rPr>
                    <a:t>Mod 2</a:t>
                  </a:r>
                </a:p>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𝑳</m:t>
                            </m:r>
                          </m:e>
                          <m:sub>
                            <m:r>
                              <a:rPr lang="en-US" sz="2400" b="1" i="1" dirty="0" smtClean="0">
                                <a:solidFill>
                                  <a:schemeClr val="bg1"/>
                                </a:solidFill>
                                <a:latin typeface="Cambria Math" panose="02040503050406030204" pitchFamily="18" charset="0"/>
                              </a:rPr>
                              <m:t>𝒌</m:t>
                            </m:r>
                          </m:sub>
                        </m:sSub>
                      </m:oMath>
                    </m:oMathPara>
                  </a14:m>
                  <a:endParaRPr lang="en-US" sz="2400" dirty="0">
                    <a:solidFill>
                      <a:schemeClr val="bg1"/>
                    </a:solidFill>
                  </a:endParaRPr>
                </a:p>
              </p:txBody>
            </p:sp>
          </mc:Choice>
          <mc:Fallback xmlns="">
            <p:sp>
              <p:nvSpPr>
                <p:cNvPr id="34" name="Rectangle 33">
                  <a:extLst>
                    <a:ext uri="{FF2B5EF4-FFF2-40B4-BE49-F238E27FC236}">
                      <a16:creationId xmlns:a16="http://schemas.microsoft.com/office/drawing/2014/main" id="{A448FDBB-4A50-48DB-90CF-DBC2446F5313}"/>
                    </a:ext>
                  </a:extLst>
                </p:cNvPr>
                <p:cNvSpPr>
                  <a:spLocks noRot="1" noChangeAspect="1" noMove="1" noResize="1" noEditPoints="1" noAdjustHandles="1" noChangeArrowheads="1" noChangeShapeType="1" noTextEdit="1"/>
                </p:cNvSpPr>
                <p:nvPr/>
              </p:nvSpPr>
              <p:spPr bwMode="auto">
                <a:xfrm>
                  <a:off x="5484158" y="4114800"/>
                  <a:ext cx="1223683" cy="1694329"/>
                </a:xfrm>
                <a:prstGeom prst="rect">
                  <a:avLst/>
                </a:prstGeom>
                <a:blipFill>
                  <a:blip r:embed="rId5"/>
                  <a:stretch>
                    <a:fillRect/>
                  </a:stretch>
                </a:blipFill>
                <a:ln w="9525" cap="flat" cmpd="sng" algn="ctr">
                  <a:noFill/>
                  <a:prstDash val="solid"/>
                  <a:round/>
                  <a:headEnd type="none" w="med" len="med"/>
                  <a:tailEnd type="none" w="med" len="med"/>
                </a:ln>
                <a:effectLst/>
              </p:spPr>
              <p:txBody>
                <a:bodyPr/>
                <a:lstStyle/>
                <a:p>
                  <a:r>
                    <a:rPr lang="he-IL">
                      <a:noFill/>
                    </a:rPr>
                    <a:t> </a:t>
                  </a:r>
                </a:p>
              </p:txBody>
            </p:sp>
          </mc:Fallback>
        </mc:AlternateContent>
        <p:sp>
          <p:nvSpPr>
            <p:cNvPr id="35" name="TextBox 34">
              <a:extLst>
                <a:ext uri="{FF2B5EF4-FFF2-40B4-BE49-F238E27FC236}">
                  <a16:creationId xmlns:a16="http://schemas.microsoft.com/office/drawing/2014/main" id="{E6B89386-B132-49BC-9A08-F85A256738A5}"/>
                </a:ext>
              </a:extLst>
            </p:cNvPr>
            <p:cNvSpPr txBox="1"/>
            <p:nvPr/>
          </p:nvSpPr>
          <p:spPr>
            <a:xfrm>
              <a:off x="4182283" y="4555331"/>
              <a:ext cx="995785" cy="830997"/>
            </a:xfrm>
            <a:prstGeom prst="rect">
              <a:avLst/>
            </a:prstGeom>
            <a:noFill/>
            <a:ln>
              <a:noFill/>
            </a:ln>
          </p:spPr>
          <p:txBody>
            <a:bodyPr wrap="non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bg1"/>
                  </a:solidFill>
                </a:rPr>
                <a:t>Linear</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bg1"/>
                  </a:solidFill>
                </a:rPr>
                <a:t>Mod 3</a:t>
              </a:r>
            </a:p>
          </p:txBody>
        </p:sp>
        <p:sp>
          <p:nvSpPr>
            <p:cNvPr id="36" name="TextBox 35">
              <a:extLst>
                <a:ext uri="{FF2B5EF4-FFF2-40B4-BE49-F238E27FC236}">
                  <a16:creationId xmlns:a16="http://schemas.microsoft.com/office/drawing/2014/main" id="{F9C8E64A-797A-4655-93AA-03EFB0F91F5B}"/>
                </a:ext>
              </a:extLst>
            </p:cNvPr>
            <p:cNvSpPr txBox="1"/>
            <p:nvPr/>
          </p:nvSpPr>
          <p:spPr>
            <a:xfrm>
              <a:off x="6997197" y="4532920"/>
              <a:ext cx="995785" cy="830997"/>
            </a:xfrm>
            <a:prstGeom prst="rect">
              <a:avLst/>
            </a:prstGeom>
            <a:noFill/>
            <a:ln>
              <a:noFill/>
            </a:ln>
          </p:spPr>
          <p:txBody>
            <a:bodyPr wrap="none" rtlCol="0">
              <a:spAutoFit/>
            </a:bodyPr>
            <a:lstStyle/>
            <a:p>
              <a:pPr algn="ctr" fontAlgn="base">
                <a:spcBef>
                  <a:spcPct val="0"/>
                </a:spcBef>
                <a:spcAft>
                  <a:spcPct val="0"/>
                </a:spcAft>
              </a:pPr>
              <a:r>
                <a:rPr lang="en-US" sz="2400" dirty="0">
                  <a:solidFill>
                    <a:schemeClr val="bg1"/>
                  </a:solidFill>
                </a:rPr>
                <a:t>Linear</a:t>
              </a:r>
            </a:p>
            <a:p>
              <a:pPr algn="ctr" fontAlgn="base">
                <a:spcBef>
                  <a:spcPct val="0"/>
                </a:spcBef>
                <a:spcAft>
                  <a:spcPct val="0"/>
                </a:spcAft>
              </a:pPr>
              <a:r>
                <a:rPr lang="en-US" sz="2400" dirty="0">
                  <a:solidFill>
                    <a:schemeClr val="bg1"/>
                  </a:solidFill>
                </a:rPr>
                <a:t>Mod 3</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9996AEF-A332-4737-83E0-910CE5A47423}"/>
                    </a:ext>
                  </a:extLst>
                </p:cNvPr>
                <p:cNvSpPr txBox="1"/>
                <p:nvPr/>
              </p:nvSpPr>
              <p:spPr>
                <a:xfrm>
                  <a:off x="3426930" y="4586208"/>
                  <a:ext cx="638316" cy="769441"/>
                </a:xfrm>
                <a:prstGeom prst="rect">
                  <a:avLst/>
                </a:prstGeom>
                <a:noFill/>
                <a:ln>
                  <a:no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sz="4400" b="1" i="1" dirty="0" smtClean="0">
                            <a:solidFill>
                              <a:schemeClr val="bg2">
                                <a:lumMod val="25000"/>
                              </a:schemeClr>
                            </a:solidFill>
                            <a:latin typeface="Cambria Math" panose="02040503050406030204" pitchFamily="18" charset="0"/>
                          </a:rPr>
                          <m:t>𝒙</m:t>
                        </m:r>
                      </m:oMath>
                    </m:oMathPara>
                  </a14:m>
                  <a:endParaRPr lang="en-US" sz="4400" b="1" dirty="0">
                    <a:solidFill>
                      <a:schemeClr val="bg2">
                        <a:lumMod val="25000"/>
                      </a:schemeClr>
                    </a:solidFill>
                  </a:endParaRPr>
                </a:p>
              </p:txBody>
            </p:sp>
          </mc:Choice>
          <mc:Fallback xmlns="">
            <p:sp>
              <p:nvSpPr>
                <p:cNvPr id="37" name="TextBox 36">
                  <a:extLst>
                    <a:ext uri="{FF2B5EF4-FFF2-40B4-BE49-F238E27FC236}">
                      <a16:creationId xmlns:a16="http://schemas.microsoft.com/office/drawing/2014/main" id="{39996AEF-A332-4737-83E0-910CE5A47423}"/>
                    </a:ext>
                  </a:extLst>
                </p:cNvPr>
                <p:cNvSpPr txBox="1">
                  <a:spLocks noRot="1" noChangeAspect="1" noMove="1" noResize="1" noEditPoints="1" noAdjustHandles="1" noChangeArrowheads="1" noChangeShapeType="1" noTextEdit="1"/>
                </p:cNvSpPr>
                <p:nvPr/>
              </p:nvSpPr>
              <p:spPr>
                <a:xfrm>
                  <a:off x="3426930" y="4586208"/>
                  <a:ext cx="638316" cy="769441"/>
                </a:xfrm>
                <a:prstGeom prst="rect">
                  <a:avLst/>
                </a:prstGeom>
                <a:blipFill>
                  <a:blip r:embed="rId6"/>
                  <a:stretch>
                    <a:fillRect/>
                  </a:stretch>
                </a:blipFill>
                <a:ln>
                  <a:noFill/>
                </a:ln>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8FED2FB-D5CF-4673-B40D-86383A6A8228}"/>
                    </a:ext>
                  </a:extLst>
                </p:cNvPr>
                <p:cNvSpPr txBox="1"/>
                <p:nvPr/>
              </p:nvSpPr>
              <p:spPr>
                <a:xfrm>
                  <a:off x="8176161" y="4577244"/>
                  <a:ext cx="1742400" cy="769441"/>
                </a:xfrm>
                <a:prstGeom prst="rect">
                  <a:avLst/>
                </a:prstGeom>
                <a:noFill/>
                <a:ln>
                  <a:noFill/>
                </a:ln>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sz="4400" b="1" i="1" dirty="0" smtClean="0">
                                <a:solidFill>
                                  <a:schemeClr val="bg2">
                                    <a:lumMod val="25000"/>
                                  </a:schemeClr>
                                </a:solidFill>
                                <a:latin typeface="Cambria Math" panose="02040503050406030204" pitchFamily="18" charset="0"/>
                              </a:rPr>
                            </m:ctrlPr>
                          </m:sSubPr>
                          <m:e>
                            <m:r>
                              <a:rPr lang="en-US" sz="4400" b="1" i="1" dirty="0" smtClean="0">
                                <a:solidFill>
                                  <a:schemeClr val="bg2">
                                    <a:lumMod val="25000"/>
                                  </a:schemeClr>
                                </a:solidFill>
                                <a:latin typeface="Cambria Math" panose="02040503050406030204" pitchFamily="18" charset="0"/>
                              </a:rPr>
                              <m:t>𝑭</m:t>
                            </m:r>
                          </m:e>
                          <m:sub>
                            <m:r>
                              <a:rPr lang="en-US" sz="4400" b="1" i="1" dirty="0" smtClean="0">
                                <a:solidFill>
                                  <a:schemeClr val="bg2">
                                    <a:lumMod val="25000"/>
                                  </a:schemeClr>
                                </a:solidFill>
                                <a:latin typeface="Cambria Math" panose="02040503050406030204" pitchFamily="18" charset="0"/>
                              </a:rPr>
                              <m:t>𝒌</m:t>
                            </m:r>
                          </m:sub>
                        </m:sSub>
                        <m:d>
                          <m:dPr>
                            <m:ctrlPr>
                              <a:rPr lang="en-US" sz="4400" b="1" i="1" dirty="0" smtClean="0">
                                <a:solidFill>
                                  <a:schemeClr val="bg2">
                                    <a:lumMod val="25000"/>
                                  </a:schemeClr>
                                </a:solidFill>
                                <a:latin typeface="Cambria Math" panose="02040503050406030204" pitchFamily="18" charset="0"/>
                              </a:rPr>
                            </m:ctrlPr>
                          </m:dPr>
                          <m:e>
                            <m:r>
                              <a:rPr lang="en-US" sz="4400" b="1" i="1" dirty="0" smtClean="0">
                                <a:solidFill>
                                  <a:schemeClr val="bg2">
                                    <a:lumMod val="25000"/>
                                  </a:schemeClr>
                                </a:solidFill>
                                <a:latin typeface="Cambria Math" panose="02040503050406030204" pitchFamily="18" charset="0"/>
                              </a:rPr>
                              <m:t>𝒙</m:t>
                            </m:r>
                          </m:e>
                        </m:d>
                      </m:oMath>
                    </m:oMathPara>
                  </a14:m>
                  <a:endParaRPr lang="en-US" sz="4400" b="1" dirty="0">
                    <a:solidFill>
                      <a:schemeClr val="bg2">
                        <a:lumMod val="25000"/>
                      </a:schemeClr>
                    </a:solidFill>
                  </a:endParaRPr>
                </a:p>
              </p:txBody>
            </p:sp>
          </mc:Choice>
          <mc:Fallback xmlns="">
            <p:sp>
              <p:nvSpPr>
                <p:cNvPr id="38" name="TextBox 37">
                  <a:extLst>
                    <a:ext uri="{FF2B5EF4-FFF2-40B4-BE49-F238E27FC236}">
                      <a16:creationId xmlns:a16="http://schemas.microsoft.com/office/drawing/2014/main" id="{78FED2FB-D5CF-4673-B40D-86383A6A8228}"/>
                    </a:ext>
                  </a:extLst>
                </p:cNvPr>
                <p:cNvSpPr txBox="1">
                  <a:spLocks noRot="1" noChangeAspect="1" noMove="1" noResize="1" noEditPoints="1" noAdjustHandles="1" noChangeArrowheads="1" noChangeShapeType="1" noTextEdit="1"/>
                </p:cNvSpPr>
                <p:nvPr/>
              </p:nvSpPr>
              <p:spPr>
                <a:xfrm>
                  <a:off x="8176161" y="4577244"/>
                  <a:ext cx="1742400" cy="769441"/>
                </a:xfrm>
                <a:prstGeom prst="rect">
                  <a:avLst/>
                </a:prstGeom>
                <a:blipFill>
                  <a:blip r:embed="rId7"/>
                  <a:stretch>
                    <a:fillRect/>
                  </a:stretch>
                </a:blipFill>
                <a:ln>
                  <a:noFill/>
                </a:ln>
              </p:spPr>
              <p:txBody>
                <a:bodyPr/>
                <a:lstStyle/>
                <a:p>
                  <a:r>
                    <a:rPr lang="he-IL">
                      <a:noFill/>
                    </a:rPr>
                    <a:t> </a:t>
                  </a:r>
                </a:p>
              </p:txBody>
            </p:sp>
          </mc:Fallback>
        </mc:AlternateContent>
      </p:grpSp>
    </p:spTree>
    <p:extLst>
      <p:ext uri="{BB962C8B-B14F-4D97-AF65-F5344CB8AC3E}">
        <p14:creationId xmlns:p14="http://schemas.microsoft.com/office/powerpoint/2010/main" val="393672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1196-EA3D-6939-D942-EE8472E15209}"/>
              </a:ext>
            </a:extLst>
          </p:cNvPr>
          <p:cNvSpPr>
            <a:spLocks noGrp="1"/>
          </p:cNvSpPr>
          <p:nvPr>
            <p:ph type="title"/>
          </p:nvPr>
        </p:nvSpPr>
        <p:spPr>
          <a:xfrm>
            <a:off x="838200" y="457200"/>
            <a:ext cx="10515600" cy="1325563"/>
          </a:xfrm>
        </p:spPr>
        <p:txBody>
          <a:bodyPr>
            <a:normAutofit/>
          </a:bodyPr>
          <a:lstStyle/>
          <a:p>
            <a:r>
              <a:rPr lang="fr-FR" sz="4800" b="1" dirty="0">
                <a:solidFill>
                  <a:schemeClr val="bg2">
                    <a:lumMod val="25000"/>
                  </a:schemeClr>
                </a:solidFill>
              </a:rPr>
              <a:t>Secure </a:t>
            </a:r>
            <a:r>
              <a:rPr lang="en-US" sz="4800" b="1" dirty="0">
                <a:solidFill>
                  <a:schemeClr val="bg2">
                    <a:lumMod val="25000"/>
                  </a:schemeClr>
                </a:solidFill>
              </a:rPr>
              <a:t>Non-Interactive</a:t>
            </a:r>
            <a:r>
              <a:rPr lang="fr-FR" sz="4800" b="1" dirty="0">
                <a:solidFill>
                  <a:schemeClr val="bg2">
                    <a:lumMod val="25000"/>
                  </a:schemeClr>
                </a:solidFill>
              </a:rPr>
              <a:t> Reduction</a:t>
            </a:r>
            <a:r>
              <a:rPr lang="fr-FR" sz="4800" dirty="0">
                <a:solidFill>
                  <a:schemeClr val="bg2">
                    <a:lumMod val="25000"/>
                  </a:schemeClr>
                </a:solidFill>
              </a:rPr>
              <a:t> (SNIR)</a:t>
            </a:r>
            <a:r>
              <a:rPr lang="fr-FR" sz="3200" dirty="0">
                <a:solidFill>
                  <a:schemeClr val="bg2">
                    <a:lumMod val="25000"/>
                  </a:schemeClr>
                </a:solidFill>
              </a:rPr>
              <a:t> [ANPPPR22,KMN22]</a:t>
            </a:r>
            <a:endParaRPr lang="he-IL" sz="4000" dirty="0">
              <a:solidFill>
                <a:schemeClr val="bg2">
                  <a:lumMod val="25000"/>
                </a:schemeClr>
              </a:solidFill>
            </a:endParaRPr>
          </a:p>
        </p:txBody>
      </p:sp>
      <p:sp>
        <p:nvSpPr>
          <p:cNvPr id="3" name="Rectangle 2">
            <a:extLst>
              <a:ext uri="{FF2B5EF4-FFF2-40B4-BE49-F238E27FC236}">
                <a16:creationId xmlns:a16="http://schemas.microsoft.com/office/drawing/2014/main" id="{A49594F4-6483-F183-67C6-7C78B60A4C97}"/>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2" name="Group 41">
            <a:extLst>
              <a:ext uri="{FF2B5EF4-FFF2-40B4-BE49-F238E27FC236}">
                <a16:creationId xmlns:a16="http://schemas.microsoft.com/office/drawing/2014/main" id="{31A7F8A4-951C-FBA8-AFDC-0CBD4123369F}"/>
              </a:ext>
            </a:extLst>
          </p:cNvPr>
          <p:cNvGrpSpPr/>
          <p:nvPr/>
        </p:nvGrpSpPr>
        <p:grpSpPr>
          <a:xfrm>
            <a:off x="6477000" y="1819273"/>
            <a:ext cx="5181600" cy="4657727"/>
            <a:chOff x="5715000" y="1722436"/>
            <a:chExt cx="5181600" cy="4657727"/>
          </a:xfrm>
        </p:grpSpPr>
        <p:pic>
          <p:nvPicPr>
            <p:cNvPr id="43" name="Picture 42">
              <a:extLst>
                <a:ext uri="{FF2B5EF4-FFF2-40B4-BE49-F238E27FC236}">
                  <a16:creationId xmlns:a16="http://schemas.microsoft.com/office/drawing/2014/main" id="{44E11116-E835-C430-0AC6-E712C222434B}"/>
                </a:ext>
              </a:extLst>
            </p:cNvPr>
            <p:cNvPicPr>
              <a:picLocks noChangeAspect="1"/>
            </p:cNvPicPr>
            <p:nvPr/>
          </p:nvPicPr>
          <p:blipFill rotWithShape="1">
            <a:blip r:embed="rId3"/>
            <a:srcRect l="8448" t="6574" r="9378" b="6132"/>
            <a:stretch/>
          </p:blipFill>
          <p:spPr>
            <a:xfrm>
              <a:off x="5715000" y="2695437"/>
              <a:ext cx="1358901" cy="1536700"/>
            </a:xfrm>
            <a:prstGeom prst="rect">
              <a:avLst/>
            </a:prstGeom>
          </p:spPr>
        </p:pic>
        <p:pic>
          <p:nvPicPr>
            <p:cNvPr id="44" name="Picture 43">
              <a:extLst>
                <a:ext uri="{FF2B5EF4-FFF2-40B4-BE49-F238E27FC236}">
                  <a16:creationId xmlns:a16="http://schemas.microsoft.com/office/drawing/2014/main" id="{CF0EA6E2-9A8F-163B-C0A0-F95546EED91D}"/>
                </a:ext>
              </a:extLst>
            </p:cNvPr>
            <p:cNvPicPr>
              <a:picLocks noChangeAspect="1"/>
            </p:cNvPicPr>
            <p:nvPr/>
          </p:nvPicPr>
          <p:blipFill rotWithShape="1">
            <a:blip r:embed="rId4"/>
            <a:srcRect l="6773" t="7342" r="5362" b="4560"/>
            <a:stretch/>
          </p:blipFill>
          <p:spPr>
            <a:xfrm>
              <a:off x="9372600" y="2695437"/>
              <a:ext cx="1352550" cy="1524000"/>
            </a:xfrm>
            <a:prstGeom prst="rect">
              <a:avLst/>
            </a:prstGeom>
          </p:spPr>
        </p:pic>
        <mc:AlternateContent xmlns:mc="http://schemas.openxmlformats.org/markup-compatibility/2006" xmlns:a14="http://schemas.microsoft.com/office/drawing/2010/main">
          <mc:Choice Requires="a14">
            <p:sp>
              <p:nvSpPr>
                <p:cNvPr id="48" name="Title 1">
                  <a:extLst>
                    <a:ext uri="{FF2B5EF4-FFF2-40B4-BE49-F238E27FC236}">
                      <a16:creationId xmlns:a16="http://schemas.microsoft.com/office/drawing/2014/main" id="{BC3883B5-61A4-32B7-D7DC-71565A83D268}"/>
                    </a:ext>
                  </a:extLst>
                </p:cNvPr>
                <p:cNvSpPr txBox="1">
                  <a:spLocks/>
                </p:cNvSpPr>
                <p:nvPr/>
              </p:nvSpPr>
              <p:spPr>
                <a:xfrm>
                  <a:off x="6096000" y="1722436"/>
                  <a:ext cx="11239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sSup>
                          <m:sSupPr>
                            <m:ctrlPr>
                              <a:rPr lang="en-US" b="0" i="1" smtClean="0">
                                <a:solidFill>
                                  <a:schemeClr val="bg2">
                                    <a:lumMod val="25000"/>
                                  </a:schemeClr>
                                </a:solidFill>
                                <a:latin typeface="Cambria Math" panose="02040503050406030204" pitchFamily="18" charset="0"/>
                              </a:rPr>
                            </m:ctrlPr>
                          </m:sSupPr>
                          <m:e>
                            <m:r>
                              <a:rPr lang="en-US" b="0" i="1" smtClean="0">
                                <a:solidFill>
                                  <a:schemeClr val="bg2">
                                    <a:lumMod val="25000"/>
                                  </a:schemeClr>
                                </a:solidFill>
                                <a:latin typeface="Cambria Math" panose="02040503050406030204" pitchFamily="18" charset="0"/>
                              </a:rPr>
                              <m:t>𝑋</m:t>
                            </m:r>
                          </m:e>
                          <m:sup>
                            <m:r>
                              <a:rPr lang="en-US" b="0" i="1" smtClean="0">
                                <a:solidFill>
                                  <a:schemeClr val="bg2">
                                    <a:lumMod val="25000"/>
                                  </a:schemeClr>
                                </a:solidFill>
                                <a:latin typeface="Cambria Math" panose="02040503050406030204" pitchFamily="18" charset="0"/>
                              </a:rPr>
                              <m:t>𝑚</m:t>
                            </m:r>
                          </m:sup>
                        </m:sSup>
                      </m:oMath>
                    </m:oMathPara>
                  </a14:m>
                  <a:endParaRPr lang="he-IL" dirty="0">
                    <a:solidFill>
                      <a:schemeClr val="bg2">
                        <a:lumMod val="25000"/>
                      </a:schemeClr>
                    </a:solidFill>
                  </a:endParaRPr>
                </a:p>
              </p:txBody>
            </p:sp>
          </mc:Choice>
          <mc:Fallback xmlns="">
            <p:sp>
              <p:nvSpPr>
                <p:cNvPr id="48" name="Title 1">
                  <a:extLst>
                    <a:ext uri="{FF2B5EF4-FFF2-40B4-BE49-F238E27FC236}">
                      <a16:creationId xmlns:a16="http://schemas.microsoft.com/office/drawing/2014/main" id="{BC3883B5-61A4-32B7-D7DC-71565A83D268}"/>
                    </a:ext>
                  </a:extLst>
                </p:cNvPr>
                <p:cNvSpPr txBox="1">
                  <a:spLocks noRot="1" noChangeAspect="1" noMove="1" noResize="1" noEditPoints="1" noAdjustHandles="1" noChangeArrowheads="1" noChangeShapeType="1" noTextEdit="1"/>
                </p:cNvSpPr>
                <p:nvPr/>
              </p:nvSpPr>
              <p:spPr>
                <a:xfrm>
                  <a:off x="6096000" y="1722436"/>
                  <a:ext cx="1123950" cy="132556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itle 1">
                  <a:extLst>
                    <a:ext uri="{FF2B5EF4-FFF2-40B4-BE49-F238E27FC236}">
                      <a16:creationId xmlns:a16="http://schemas.microsoft.com/office/drawing/2014/main" id="{9FDD0292-08BC-44BF-4389-73545D2CFFED}"/>
                    </a:ext>
                  </a:extLst>
                </p:cNvPr>
                <p:cNvSpPr txBox="1">
                  <a:spLocks/>
                </p:cNvSpPr>
                <p:nvPr/>
              </p:nvSpPr>
              <p:spPr>
                <a:xfrm>
                  <a:off x="9772650" y="1722437"/>
                  <a:ext cx="11239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sSup>
                          <m:sSupPr>
                            <m:ctrlPr>
                              <a:rPr lang="en-US" b="0" i="1" smtClean="0">
                                <a:solidFill>
                                  <a:schemeClr val="bg2">
                                    <a:lumMod val="25000"/>
                                  </a:schemeClr>
                                </a:solidFill>
                                <a:latin typeface="Cambria Math" panose="02040503050406030204" pitchFamily="18" charset="0"/>
                              </a:rPr>
                            </m:ctrlPr>
                          </m:sSupPr>
                          <m:e>
                            <m:r>
                              <a:rPr lang="en-US" b="0" i="1" smtClean="0">
                                <a:solidFill>
                                  <a:schemeClr val="bg2">
                                    <a:lumMod val="25000"/>
                                  </a:schemeClr>
                                </a:solidFill>
                                <a:latin typeface="Cambria Math" panose="02040503050406030204" pitchFamily="18" charset="0"/>
                              </a:rPr>
                              <m:t>𝑌</m:t>
                            </m:r>
                          </m:e>
                          <m:sup>
                            <m:r>
                              <a:rPr lang="en-US" b="0" i="1" smtClean="0">
                                <a:solidFill>
                                  <a:schemeClr val="bg2">
                                    <a:lumMod val="25000"/>
                                  </a:schemeClr>
                                </a:solidFill>
                                <a:latin typeface="Cambria Math" panose="02040503050406030204" pitchFamily="18" charset="0"/>
                              </a:rPr>
                              <m:t>𝑚</m:t>
                            </m:r>
                          </m:sup>
                        </m:sSup>
                      </m:oMath>
                    </m:oMathPara>
                  </a14:m>
                  <a:endParaRPr lang="he-IL" dirty="0">
                    <a:solidFill>
                      <a:schemeClr val="bg2">
                        <a:lumMod val="25000"/>
                      </a:schemeClr>
                    </a:solidFill>
                  </a:endParaRPr>
                </a:p>
              </p:txBody>
            </p:sp>
          </mc:Choice>
          <mc:Fallback xmlns="">
            <p:sp>
              <p:nvSpPr>
                <p:cNvPr id="27" name="Title 1">
                  <a:extLst>
                    <a:ext uri="{FF2B5EF4-FFF2-40B4-BE49-F238E27FC236}">
                      <a16:creationId xmlns:a16="http://schemas.microsoft.com/office/drawing/2014/main" id="{9639BB2D-5C15-D4E1-43F0-C0293B872D76}"/>
                    </a:ext>
                  </a:extLst>
                </p:cNvPr>
                <p:cNvSpPr txBox="1">
                  <a:spLocks noRot="1" noChangeAspect="1" noMove="1" noResize="1" noEditPoints="1" noAdjustHandles="1" noChangeArrowheads="1" noChangeShapeType="1" noTextEdit="1"/>
                </p:cNvSpPr>
                <p:nvPr/>
              </p:nvSpPr>
              <p:spPr>
                <a:xfrm>
                  <a:off x="9772650" y="1722437"/>
                  <a:ext cx="1123950" cy="1325563"/>
                </a:xfrm>
                <a:prstGeom prst="rect">
                  <a:avLst/>
                </a:prstGeom>
                <a:blipFill>
                  <a:blip r:embed="rId6"/>
                  <a:stretch>
                    <a:fillRect/>
                  </a:stretch>
                </a:blipFill>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95F135EF-5BB7-D33B-AD4F-324BC831A7B4}"/>
                </a:ext>
              </a:extLst>
            </p:cNvPr>
            <p:cNvCxnSpPr>
              <a:cxnSpLocks/>
            </p:cNvCxnSpPr>
            <p:nvPr/>
          </p:nvCxnSpPr>
          <p:spPr>
            <a:xfrm>
              <a:off x="6324600" y="4787285"/>
              <a:ext cx="0" cy="475001"/>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079FA64-47B7-9A5F-6454-1E18039455DD}"/>
                </a:ext>
              </a:extLst>
            </p:cNvPr>
            <p:cNvCxnSpPr>
              <a:cxnSpLocks/>
            </p:cNvCxnSpPr>
            <p:nvPr/>
          </p:nvCxnSpPr>
          <p:spPr>
            <a:xfrm>
              <a:off x="10020300" y="4787285"/>
              <a:ext cx="0" cy="475001"/>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itle 1">
                  <a:extLst>
                    <a:ext uri="{FF2B5EF4-FFF2-40B4-BE49-F238E27FC236}">
                      <a16:creationId xmlns:a16="http://schemas.microsoft.com/office/drawing/2014/main" id="{CF1491E9-A9BB-9A7D-C694-E5ECE8B8006F}"/>
                    </a:ext>
                  </a:extLst>
                </p:cNvPr>
                <p:cNvSpPr txBox="1">
                  <a:spLocks/>
                </p:cNvSpPr>
                <p:nvPr/>
              </p:nvSpPr>
              <p:spPr>
                <a:xfrm>
                  <a:off x="5886450" y="5029200"/>
                  <a:ext cx="11239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sSup>
                          <m:sSupPr>
                            <m:ctrlPr>
                              <a:rPr lang="en-US" b="0" i="1" smtClean="0">
                                <a:solidFill>
                                  <a:schemeClr val="bg2">
                                    <a:lumMod val="25000"/>
                                  </a:schemeClr>
                                </a:solidFill>
                                <a:latin typeface="Cambria Math" panose="02040503050406030204" pitchFamily="18" charset="0"/>
                              </a:rPr>
                            </m:ctrlPr>
                          </m:sSupPr>
                          <m:e>
                            <m:acc>
                              <m:accPr>
                                <m:chr m:val="̂"/>
                                <m:ctrlPr>
                                  <a:rPr lang="en-US" b="0" i="1" smtClean="0">
                                    <a:solidFill>
                                      <a:schemeClr val="bg2">
                                        <a:lumMod val="25000"/>
                                      </a:schemeClr>
                                    </a:solidFill>
                                    <a:latin typeface="Cambria Math" panose="02040503050406030204" pitchFamily="18" charset="0"/>
                                  </a:rPr>
                                </m:ctrlPr>
                              </m:accPr>
                              <m:e>
                                <m:r>
                                  <a:rPr lang="en-US" b="0" i="1" smtClean="0">
                                    <a:solidFill>
                                      <a:schemeClr val="bg2">
                                        <a:lumMod val="25000"/>
                                      </a:schemeClr>
                                    </a:solidFill>
                                    <a:latin typeface="Cambria Math" panose="02040503050406030204" pitchFamily="18" charset="0"/>
                                  </a:rPr>
                                  <m:t>𝑈</m:t>
                                </m:r>
                              </m:e>
                            </m:acc>
                          </m:e>
                          <m:sup>
                            <m:r>
                              <a:rPr lang="en-US" b="0" i="1" smtClean="0">
                                <a:solidFill>
                                  <a:schemeClr val="bg2">
                                    <a:lumMod val="25000"/>
                                  </a:schemeClr>
                                </a:solidFill>
                                <a:latin typeface="Cambria Math" panose="02040503050406030204" pitchFamily="18" charset="0"/>
                              </a:rPr>
                              <m:t>𝑛</m:t>
                            </m:r>
                          </m:sup>
                        </m:sSup>
                      </m:oMath>
                    </m:oMathPara>
                  </a14:m>
                  <a:endParaRPr lang="he-IL" dirty="0"/>
                </a:p>
              </p:txBody>
            </p:sp>
          </mc:Choice>
          <mc:Fallback xmlns="">
            <p:sp>
              <p:nvSpPr>
                <p:cNvPr id="53" name="Title 1">
                  <a:extLst>
                    <a:ext uri="{FF2B5EF4-FFF2-40B4-BE49-F238E27FC236}">
                      <a16:creationId xmlns:a16="http://schemas.microsoft.com/office/drawing/2014/main" id="{CF1491E9-A9BB-9A7D-C694-E5ECE8B8006F}"/>
                    </a:ext>
                  </a:extLst>
                </p:cNvPr>
                <p:cNvSpPr txBox="1">
                  <a:spLocks noRot="1" noChangeAspect="1" noMove="1" noResize="1" noEditPoints="1" noAdjustHandles="1" noChangeArrowheads="1" noChangeShapeType="1" noTextEdit="1"/>
                </p:cNvSpPr>
                <p:nvPr/>
              </p:nvSpPr>
              <p:spPr>
                <a:xfrm>
                  <a:off x="5886450" y="5029200"/>
                  <a:ext cx="1123950" cy="132556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itle 1">
                  <a:extLst>
                    <a:ext uri="{FF2B5EF4-FFF2-40B4-BE49-F238E27FC236}">
                      <a16:creationId xmlns:a16="http://schemas.microsoft.com/office/drawing/2014/main" id="{60E385F0-234A-6A38-CE99-78F204F0F478}"/>
                    </a:ext>
                  </a:extLst>
                </p:cNvPr>
                <p:cNvSpPr txBox="1">
                  <a:spLocks/>
                </p:cNvSpPr>
                <p:nvPr/>
              </p:nvSpPr>
              <p:spPr>
                <a:xfrm>
                  <a:off x="9620250" y="5054600"/>
                  <a:ext cx="11239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sSup>
                          <m:sSupPr>
                            <m:ctrlPr>
                              <a:rPr lang="en-US" b="0" i="1" smtClean="0">
                                <a:solidFill>
                                  <a:schemeClr val="bg2">
                                    <a:lumMod val="25000"/>
                                  </a:schemeClr>
                                </a:solidFill>
                                <a:latin typeface="Cambria Math" panose="02040503050406030204" pitchFamily="18" charset="0"/>
                              </a:rPr>
                            </m:ctrlPr>
                          </m:sSupPr>
                          <m:e>
                            <m:acc>
                              <m:accPr>
                                <m:chr m:val="̂"/>
                                <m:ctrlPr>
                                  <a:rPr lang="en-US" b="0" i="1" smtClean="0">
                                    <a:solidFill>
                                      <a:schemeClr val="bg2">
                                        <a:lumMod val="25000"/>
                                      </a:schemeClr>
                                    </a:solidFill>
                                    <a:latin typeface="Cambria Math" panose="02040503050406030204" pitchFamily="18" charset="0"/>
                                  </a:rPr>
                                </m:ctrlPr>
                              </m:accPr>
                              <m:e>
                                <m:r>
                                  <a:rPr lang="en-US" b="0" i="1" smtClean="0">
                                    <a:solidFill>
                                      <a:schemeClr val="bg2">
                                        <a:lumMod val="25000"/>
                                      </a:schemeClr>
                                    </a:solidFill>
                                    <a:latin typeface="Cambria Math" panose="02040503050406030204" pitchFamily="18" charset="0"/>
                                  </a:rPr>
                                  <m:t>𝑉</m:t>
                                </m:r>
                              </m:e>
                            </m:acc>
                          </m:e>
                          <m:sup>
                            <m:r>
                              <a:rPr lang="en-US" b="0" i="1" smtClean="0">
                                <a:solidFill>
                                  <a:schemeClr val="bg2">
                                    <a:lumMod val="25000"/>
                                  </a:schemeClr>
                                </a:solidFill>
                                <a:latin typeface="Cambria Math" panose="02040503050406030204" pitchFamily="18" charset="0"/>
                              </a:rPr>
                              <m:t>𝑛</m:t>
                            </m:r>
                          </m:sup>
                        </m:sSup>
                      </m:oMath>
                    </m:oMathPara>
                  </a14:m>
                  <a:endParaRPr lang="he-IL" dirty="0">
                    <a:solidFill>
                      <a:schemeClr val="bg2">
                        <a:lumMod val="25000"/>
                      </a:schemeClr>
                    </a:solidFill>
                  </a:endParaRPr>
                </a:p>
              </p:txBody>
            </p:sp>
          </mc:Choice>
          <mc:Fallback xmlns="">
            <p:sp>
              <p:nvSpPr>
                <p:cNvPr id="32" name="Title 1">
                  <a:extLst>
                    <a:ext uri="{FF2B5EF4-FFF2-40B4-BE49-F238E27FC236}">
                      <a16:creationId xmlns:a16="http://schemas.microsoft.com/office/drawing/2014/main" id="{E38A1186-A083-E93F-E0B6-AA2E7F802C29}"/>
                    </a:ext>
                  </a:extLst>
                </p:cNvPr>
                <p:cNvSpPr txBox="1">
                  <a:spLocks noRot="1" noChangeAspect="1" noMove="1" noResize="1" noEditPoints="1" noAdjustHandles="1" noChangeArrowheads="1" noChangeShapeType="1" noTextEdit="1"/>
                </p:cNvSpPr>
                <p:nvPr/>
              </p:nvSpPr>
              <p:spPr>
                <a:xfrm>
                  <a:off x="9620250" y="5054600"/>
                  <a:ext cx="1123950" cy="1325563"/>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A97BF9-AE3D-33DF-930D-8119C5DC423F}"/>
                  </a:ext>
                </a:extLst>
              </p:cNvPr>
              <p:cNvSpPr txBox="1"/>
              <p:nvPr/>
            </p:nvSpPr>
            <p:spPr>
              <a:xfrm>
                <a:off x="838200" y="2152513"/>
                <a:ext cx="5105400" cy="1023998"/>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r>
                      <a:rPr lang="en-US" sz="2000" i="1" smtClean="0">
                        <a:solidFill>
                          <a:schemeClr val="bg2">
                            <a:lumMod val="25000"/>
                          </a:schemeClr>
                        </a:solidFill>
                        <a:latin typeface="Cambria Math" panose="02040503050406030204" pitchFamily="18" charset="0"/>
                      </a:rPr>
                      <m:t>𝑚</m:t>
                    </m:r>
                  </m:oMath>
                </a14:m>
                <a:r>
                  <a:rPr lang="en-US" sz="2000" dirty="0">
                    <a:solidFill>
                      <a:schemeClr val="bg2">
                        <a:lumMod val="25000"/>
                      </a:schemeClr>
                    </a:solidFill>
                  </a:rPr>
                  <a:t> copies of a source correlation </a:t>
                </a:r>
                <a14:m>
                  <m:oMath xmlns:m="http://schemas.openxmlformats.org/officeDocument/2006/math">
                    <m:d>
                      <m:dPr>
                        <m:ctrlPr>
                          <a:rPr lang="en-US" sz="2000" i="1">
                            <a:solidFill>
                              <a:schemeClr val="bg2">
                                <a:lumMod val="25000"/>
                              </a:schemeClr>
                            </a:solidFill>
                            <a:latin typeface="Cambria Math" panose="02040503050406030204" pitchFamily="18" charset="0"/>
                          </a:rPr>
                        </m:ctrlPr>
                      </m:dPr>
                      <m:e>
                        <m:r>
                          <a:rPr lang="en-US" sz="2000" i="1">
                            <a:solidFill>
                              <a:schemeClr val="bg2">
                                <a:lumMod val="25000"/>
                              </a:schemeClr>
                            </a:solidFill>
                            <a:latin typeface="Cambria Math" panose="02040503050406030204" pitchFamily="18" charset="0"/>
                          </a:rPr>
                          <m:t>𝑋</m:t>
                        </m:r>
                        <m:r>
                          <a:rPr lang="en-US" sz="2000" i="1">
                            <a:solidFill>
                              <a:schemeClr val="bg2">
                                <a:lumMod val="25000"/>
                              </a:schemeClr>
                            </a:solidFill>
                            <a:latin typeface="Cambria Math" panose="02040503050406030204" pitchFamily="18" charset="0"/>
                          </a:rPr>
                          <m:t>,</m:t>
                        </m:r>
                        <m:r>
                          <a:rPr lang="en-US" sz="2000" i="1">
                            <a:solidFill>
                              <a:schemeClr val="bg2">
                                <a:lumMod val="25000"/>
                              </a:schemeClr>
                            </a:solidFill>
                            <a:latin typeface="Cambria Math" panose="02040503050406030204" pitchFamily="18" charset="0"/>
                          </a:rPr>
                          <m:t>𝑌</m:t>
                        </m:r>
                      </m:e>
                    </m:d>
                  </m:oMath>
                </a14:m>
                <a:endParaRPr lang="en-US" sz="2000" dirty="0">
                  <a:solidFill>
                    <a:schemeClr val="bg2">
                      <a:lumMod val="25000"/>
                    </a:schemeClr>
                  </a:solidFill>
                </a:endParaRPr>
              </a:p>
              <a:p>
                <a:pPr marL="342900" indent="-342900">
                  <a:buFont typeface="Arial" panose="020B0604020202020204" pitchFamily="34" charset="0"/>
                  <a:buChar char="•"/>
                </a:pPr>
                <a14:m>
                  <m:oMath xmlns:m="http://schemas.openxmlformats.org/officeDocument/2006/math">
                    <m:r>
                      <a:rPr lang="en-US" sz="2000" i="1">
                        <a:solidFill>
                          <a:schemeClr val="bg2">
                            <a:lumMod val="25000"/>
                          </a:schemeClr>
                        </a:solidFill>
                        <a:latin typeface="Cambria Math" panose="02040503050406030204" pitchFamily="18" charset="0"/>
                      </a:rPr>
                      <m:t>𝑛</m:t>
                    </m:r>
                  </m:oMath>
                </a14:m>
                <a:r>
                  <a:rPr lang="en-US" sz="2000" dirty="0">
                    <a:solidFill>
                      <a:schemeClr val="bg2">
                        <a:lumMod val="25000"/>
                      </a:schemeClr>
                    </a:solidFill>
                  </a:rPr>
                  <a:t> copies of a target correlation </a:t>
                </a:r>
                <a14:m>
                  <m:oMath xmlns:m="http://schemas.openxmlformats.org/officeDocument/2006/math">
                    <m:d>
                      <m:dPr>
                        <m:ctrlPr>
                          <a:rPr lang="en-US" sz="2000" i="1">
                            <a:solidFill>
                              <a:schemeClr val="bg2">
                                <a:lumMod val="25000"/>
                              </a:schemeClr>
                            </a:solidFill>
                            <a:latin typeface="Cambria Math" panose="02040503050406030204" pitchFamily="18" charset="0"/>
                          </a:rPr>
                        </m:ctrlPr>
                      </m:dPr>
                      <m:e>
                        <m:r>
                          <a:rPr lang="en-US" sz="2000" i="1">
                            <a:solidFill>
                              <a:schemeClr val="bg2">
                                <a:lumMod val="25000"/>
                              </a:schemeClr>
                            </a:solidFill>
                            <a:latin typeface="Cambria Math" panose="02040503050406030204" pitchFamily="18" charset="0"/>
                          </a:rPr>
                          <m:t>𝑈</m:t>
                        </m:r>
                        <m:r>
                          <a:rPr lang="en-US" sz="2000" i="1">
                            <a:solidFill>
                              <a:schemeClr val="bg2">
                                <a:lumMod val="25000"/>
                              </a:schemeClr>
                            </a:solidFill>
                            <a:latin typeface="Cambria Math" panose="02040503050406030204" pitchFamily="18" charset="0"/>
                          </a:rPr>
                          <m:t>,</m:t>
                        </m:r>
                        <m:r>
                          <a:rPr lang="en-US" sz="2000" i="1">
                            <a:solidFill>
                              <a:schemeClr val="bg2">
                                <a:lumMod val="25000"/>
                              </a:schemeClr>
                            </a:solidFill>
                            <a:latin typeface="Cambria Math" panose="02040503050406030204" pitchFamily="18" charset="0"/>
                          </a:rPr>
                          <m:t>𝑉</m:t>
                        </m:r>
                      </m:e>
                    </m:d>
                  </m:oMath>
                </a14:m>
                <a:endParaRPr lang="en-US" sz="2000" dirty="0">
                  <a:solidFill>
                    <a:schemeClr val="bg2">
                      <a:lumMod val="25000"/>
                    </a:schemeClr>
                  </a:solidFill>
                </a:endParaRPr>
              </a:p>
              <a:p>
                <a:pPr marL="342900" indent="-342900">
                  <a:buFont typeface="Arial" panose="020B0604020202020204" pitchFamily="34" charset="0"/>
                  <a:buChar char="•"/>
                </a:pPr>
                <a:r>
                  <a:rPr lang="en-US" sz="2000" dirty="0">
                    <a:solidFill>
                      <a:schemeClr val="bg2">
                        <a:lumMod val="25000"/>
                      </a:schemeClr>
                    </a:solidFill>
                  </a:rPr>
                  <a:t>Correctness - </a:t>
                </a:r>
                <a14:m>
                  <m:oMath xmlns:m="http://schemas.openxmlformats.org/officeDocument/2006/math">
                    <m:d>
                      <m:dPr>
                        <m:ctrlPr>
                          <a:rPr lang="en-US" sz="2000" i="1">
                            <a:solidFill>
                              <a:schemeClr val="bg2">
                                <a:lumMod val="25000"/>
                              </a:schemeClr>
                            </a:solidFill>
                            <a:latin typeface="Cambria Math" panose="02040503050406030204" pitchFamily="18" charset="0"/>
                          </a:rPr>
                        </m:ctrlPr>
                      </m:dPr>
                      <m:e>
                        <m:sSup>
                          <m:sSupPr>
                            <m:ctrlPr>
                              <a:rPr lang="en-US" sz="2000" i="1">
                                <a:solidFill>
                                  <a:schemeClr val="bg2">
                                    <a:lumMod val="25000"/>
                                  </a:schemeClr>
                                </a:solidFill>
                                <a:latin typeface="Cambria Math" panose="02040503050406030204" pitchFamily="18" charset="0"/>
                              </a:rPr>
                            </m:ctrlPr>
                          </m:sSupPr>
                          <m:e>
                            <m:r>
                              <a:rPr lang="en-US" sz="2000" i="1">
                                <a:solidFill>
                                  <a:schemeClr val="bg2">
                                    <a:lumMod val="25000"/>
                                  </a:schemeClr>
                                </a:solidFill>
                                <a:latin typeface="Cambria Math" panose="02040503050406030204" pitchFamily="18" charset="0"/>
                              </a:rPr>
                              <m:t>𝑈</m:t>
                            </m:r>
                          </m:e>
                          <m:sup>
                            <m:r>
                              <a:rPr lang="en-US" sz="2000" i="1">
                                <a:solidFill>
                                  <a:schemeClr val="bg2">
                                    <a:lumMod val="25000"/>
                                  </a:schemeClr>
                                </a:solidFill>
                                <a:latin typeface="Cambria Math" panose="02040503050406030204" pitchFamily="18" charset="0"/>
                              </a:rPr>
                              <m:t>𝑛</m:t>
                            </m:r>
                          </m:sup>
                        </m:sSup>
                        <m:r>
                          <a:rPr lang="en-US" sz="2000" i="1">
                            <a:solidFill>
                              <a:schemeClr val="bg2">
                                <a:lumMod val="25000"/>
                              </a:schemeClr>
                            </a:solidFill>
                            <a:latin typeface="Cambria Math" panose="02040503050406030204" pitchFamily="18" charset="0"/>
                          </a:rPr>
                          <m:t>, </m:t>
                        </m:r>
                        <m:sSup>
                          <m:sSupPr>
                            <m:ctrlPr>
                              <a:rPr lang="en-US" sz="2000" i="1">
                                <a:solidFill>
                                  <a:schemeClr val="bg2">
                                    <a:lumMod val="25000"/>
                                  </a:schemeClr>
                                </a:solidFill>
                                <a:latin typeface="Cambria Math" panose="02040503050406030204" pitchFamily="18" charset="0"/>
                              </a:rPr>
                            </m:ctrlPr>
                          </m:sSupPr>
                          <m:e>
                            <m:r>
                              <a:rPr lang="en-US" sz="2000" i="1">
                                <a:solidFill>
                                  <a:schemeClr val="bg2">
                                    <a:lumMod val="25000"/>
                                  </a:schemeClr>
                                </a:solidFill>
                                <a:latin typeface="Cambria Math" panose="02040503050406030204" pitchFamily="18" charset="0"/>
                              </a:rPr>
                              <m:t>𝑉</m:t>
                            </m:r>
                          </m:e>
                          <m:sup>
                            <m:r>
                              <a:rPr lang="en-US" sz="2000" i="1">
                                <a:solidFill>
                                  <a:schemeClr val="bg2">
                                    <a:lumMod val="25000"/>
                                  </a:schemeClr>
                                </a:solidFill>
                                <a:latin typeface="Cambria Math" panose="02040503050406030204" pitchFamily="18" charset="0"/>
                              </a:rPr>
                              <m:t>𝑛</m:t>
                            </m:r>
                          </m:sup>
                        </m:sSup>
                      </m:e>
                    </m:d>
                    <m:sSup>
                      <m:sSupPr>
                        <m:ctrlPr>
                          <a:rPr lang="en-US" sz="2000" b="0" i="1" smtClean="0">
                            <a:solidFill>
                              <a:schemeClr val="bg2">
                                <a:lumMod val="25000"/>
                              </a:schemeClr>
                            </a:solidFill>
                            <a:latin typeface="Cambria Math" panose="02040503050406030204" pitchFamily="18" charset="0"/>
                          </a:rPr>
                        </m:ctrlPr>
                      </m:sSupPr>
                      <m:e>
                        <m:r>
                          <a:rPr lang="en-US" sz="2000" i="1">
                            <a:solidFill>
                              <a:schemeClr val="bg2">
                                <a:lumMod val="25000"/>
                              </a:schemeClr>
                            </a:solidFill>
                            <a:latin typeface="Cambria Math" panose="02040503050406030204" pitchFamily="18" charset="0"/>
                          </a:rPr>
                          <m:t>≈</m:t>
                        </m:r>
                      </m:e>
                      <m:sup>
                        <m:r>
                          <a:rPr lang="en-US" sz="2000" b="0" i="1" smtClean="0">
                            <a:solidFill>
                              <a:schemeClr val="bg2">
                                <a:lumMod val="25000"/>
                              </a:schemeClr>
                            </a:solidFill>
                            <a:latin typeface="Cambria Math" panose="02040503050406030204" pitchFamily="18" charset="0"/>
                          </a:rPr>
                          <m:t>𝜖</m:t>
                        </m:r>
                      </m:sup>
                    </m:sSup>
                    <m:r>
                      <a:rPr lang="en-US" sz="2000" i="1">
                        <a:solidFill>
                          <a:schemeClr val="bg2">
                            <a:lumMod val="25000"/>
                          </a:schemeClr>
                        </a:solidFill>
                        <a:latin typeface="Cambria Math" panose="02040503050406030204" pitchFamily="18" charset="0"/>
                      </a:rPr>
                      <m:t>(</m:t>
                    </m:r>
                    <m:sSup>
                      <m:sSupPr>
                        <m:ctrlPr>
                          <a:rPr lang="en-US" sz="2000" i="1">
                            <a:solidFill>
                              <a:schemeClr val="bg2">
                                <a:lumMod val="25000"/>
                              </a:schemeClr>
                            </a:solidFill>
                            <a:latin typeface="Cambria Math" panose="02040503050406030204" pitchFamily="18" charset="0"/>
                          </a:rPr>
                        </m:ctrlPr>
                      </m:sSupPr>
                      <m:e>
                        <m:acc>
                          <m:accPr>
                            <m:chr m:val="̂"/>
                            <m:ctrlPr>
                              <a:rPr lang="en-US" sz="2000" i="1">
                                <a:solidFill>
                                  <a:schemeClr val="bg2">
                                    <a:lumMod val="25000"/>
                                  </a:schemeClr>
                                </a:solidFill>
                                <a:latin typeface="Cambria Math" panose="02040503050406030204" pitchFamily="18" charset="0"/>
                              </a:rPr>
                            </m:ctrlPr>
                          </m:accPr>
                          <m:e>
                            <m:r>
                              <a:rPr lang="en-US" sz="2000" i="1">
                                <a:solidFill>
                                  <a:schemeClr val="bg2">
                                    <a:lumMod val="25000"/>
                                  </a:schemeClr>
                                </a:solidFill>
                                <a:latin typeface="Cambria Math" panose="02040503050406030204" pitchFamily="18" charset="0"/>
                              </a:rPr>
                              <m:t>𝑈</m:t>
                            </m:r>
                          </m:e>
                        </m:acc>
                      </m:e>
                      <m:sup>
                        <m:r>
                          <a:rPr lang="en-US" sz="2000" i="1">
                            <a:solidFill>
                              <a:schemeClr val="bg2">
                                <a:lumMod val="25000"/>
                              </a:schemeClr>
                            </a:solidFill>
                            <a:latin typeface="Cambria Math" panose="02040503050406030204" pitchFamily="18" charset="0"/>
                          </a:rPr>
                          <m:t>𝑛</m:t>
                        </m:r>
                      </m:sup>
                    </m:sSup>
                    <m:r>
                      <a:rPr lang="en-US" sz="2000" i="1">
                        <a:solidFill>
                          <a:schemeClr val="bg2">
                            <a:lumMod val="25000"/>
                          </a:schemeClr>
                        </a:solidFill>
                        <a:latin typeface="Cambria Math" panose="02040503050406030204" pitchFamily="18" charset="0"/>
                      </a:rPr>
                      <m:t>,</m:t>
                    </m:r>
                    <m:sSup>
                      <m:sSupPr>
                        <m:ctrlPr>
                          <a:rPr lang="en-US" sz="2000" i="1">
                            <a:solidFill>
                              <a:schemeClr val="bg2">
                                <a:lumMod val="25000"/>
                              </a:schemeClr>
                            </a:solidFill>
                            <a:latin typeface="Cambria Math" panose="02040503050406030204" pitchFamily="18" charset="0"/>
                          </a:rPr>
                        </m:ctrlPr>
                      </m:sSupPr>
                      <m:e>
                        <m:acc>
                          <m:accPr>
                            <m:chr m:val="̂"/>
                            <m:ctrlPr>
                              <a:rPr lang="en-US" sz="2000" i="1">
                                <a:solidFill>
                                  <a:schemeClr val="bg2">
                                    <a:lumMod val="25000"/>
                                  </a:schemeClr>
                                </a:solidFill>
                                <a:latin typeface="Cambria Math" panose="02040503050406030204" pitchFamily="18" charset="0"/>
                              </a:rPr>
                            </m:ctrlPr>
                          </m:accPr>
                          <m:e>
                            <m:r>
                              <a:rPr lang="en-US" sz="2000" i="1">
                                <a:solidFill>
                                  <a:schemeClr val="bg2">
                                    <a:lumMod val="25000"/>
                                  </a:schemeClr>
                                </a:solidFill>
                                <a:latin typeface="Cambria Math" panose="02040503050406030204" pitchFamily="18" charset="0"/>
                              </a:rPr>
                              <m:t>𝑉</m:t>
                            </m:r>
                          </m:e>
                        </m:acc>
                      </m:e>
                      <m:sup>
                        <m:r>
                          <a:rPr lang="en-US" sz="2000" i="1">
                            <a:solidFill>
                              <a:schemeClr val="bg2">
                                <a:lumMod val="25000"/>
                              </a:schemeClr>
                            </a:solidFill>
                            <a:latin typeface="Cambria Math" panose="02040503050406030204" pitchFamily="18" charset="0"/>
                          </a:rPr>
                          <m:t>𝑛</m:t>
                        </m:r>
                      </m:sup>
                    </m:sSup>
                    <m:r>
                      <a:rPr lang="en-US" sz="2000" i="1">
                        <a:solidFill>
                          <a:schemeClr val="bg2">
                            <a:lumMod val="25000"/>
                          </a:schemeClr>
                        </a:solidFill>
                        <a:latin typeface="Cambria Math" panose="02040503050406030204" pitchFamily="18" charset="0"/>
                      </a:rPr>
                      <m:t>)</m:t>
                    </m:r>
                  </m:oMath>
                </a14:m>
                <a:endParaRPr lang="en-US" sz="2000" dirty="0">
                  <a:solidFill>
                    <a:schemeClr val="bg2">
                      <a:lumMod val="25000"/>
                    </a:schemeClr>
                  </a:solidFill>
                </a:endParaRPr>
              </a:p>
            </p:txBody>
          </p:sp>
        </mc:Choice>
        <mc:Fallback xmlns="">
          <p:sp>
            <p:nvSpPr>
              <p:cNvPr id="56" name="TextBox 55">
                <a:extLst>
                  <a:ext uri="{FF2B5EF4-FFF2-40B4-BE49-F238E27FC236}">
                    <a16:creationId xmlns:a16="http://schemas.microsoft.com/office/drawing/2014/main" id="{ACA97BF9-AE3D-33DF-930D-8119C5DC423F}"/>
                  </a:ext>
                </a:extLst>
              </p:cNvPr>
              <p:cNvSpPr txBox="1">
                <a:spLocks noRot="1" noChangeAspect="1" noMove="1" noResize="1" noEditPoints="1" noAdjustHandles="1" noChangeArrowheads="1" noChangeShapeType="1" noTextEdit="1"/>
              </p:cNvSpPr>
              <p:nvPr/>
            </p:nvSpPr>
            <p:spPr>
              <a:xfrm>
                <a:off x="838200" y="2152513"/>
                <a:ext cx="5105400" cy="1023998"/>
              </a:xfrm>
              <a:prstGeom prst="rect">
                <a:avLst/>
              </a:prstGeom>
              <a:blipFill>
                <a:blip r:embed="rId10"/>
                <a:stretch>
                  <a:fillRect l="-1075" t="-2976" b="-10119"/>
                </a:stretch>
              </a:blipFill>
            </p:spPr>
            <p:txBody>
              <a:bodyPr/>
              <a:lstStyle/>
              <a:p>
                <a:r>
                  <a:rPr lang="en-US">
                    <a:noFill/>
                  </a:rPr>
                  <a:t> </a:t>
                </a:r>
              </a:p>
            </p:txBody>
          </p:sp>
        </mc:Fallback>
      </mc:AlternateContent>
    </p:spTree>
    <p:extLst>
      <p:ext uri="{BB962C8B-B14F-4D97-AF65-F5344CB8AC3E}">
        <p14:creationId xmlns:p14="http://schemas.microsoft.com/office/powerpoint/2010/main" val="227651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1196-EA3D-6939-D942-EE8472E15209}"/>
              </a:ext>
            </a:extLst>
          </p:cNvPr>
          <p:cNvSpPr>
            <a:spLocks noGrp="1"/>
          </p:cNvSpPr>
          <p:nvPr>
            <p:ph type="title"/>
          </p:nvPr>
        </p:nvSpPr>
        <p:spPr>
          <a:xfrm>
            <a:off x="838200" y="274637"/>
            <a:ext cx="10515600" cy="1325563"/>
          </a:xfrm>
        </p:spPr>
        <p:txBody>
          <a:bodyPr>
            <a:normAutofit/>
          </a:bodyPr>
          <a:lstStyle/>
          <a:p>
            <a:r>
              <a:rPr lang="en-US" sz="4800" b="1" dirty="0">
                <a:solidFill>
                  <a:schemeClr val="bg2">
                    <a:lumMod val="25000"/>
                  </a:schemeClr>
                </a:solidFill>
              </a:rPr>
              <a:t>One-Message</a:t>
            </a:r>
            <a:r>
              <a:rPr lang="fr-FR" sz="4800" b="1" dirty="0">
                <a:solidFill>
                  <a:schemeClr val="bg2">
                    <a:lumMod val="25000"/>
                  </a:schemeClr>
                </a:solidFill>
              </a:rPr>
              <a:t> Secure </a:t>
            </a:r>
            <a:r>
              <a:rPr lang="en-US" sz="4800" b="1" dirty="0">
                <a:solidFill>
                  <a:schemeClr val="bg2">
                    <a:lumMod val="25000"/>
                  </a:schemeClr>
                </a:solidFill>
              </a:rPr>
              <a:t>Reduction</a:t>
            </a:r>
            <a:r>
              <a:rPr lang="fr-FR" sz="4800" dirty="0">
                <a:solidFill>
                  <a:schemeClr val="bg2">
                    <a:lumMod val="25000"/>
                  </a:schemeClr>
                </a:solidFill>
              </a:rPr>
              <a:t> (OMSR)</a:t>
            </a:r>
            <a:endParaRPr lang="he-IL" sz="3200" dirty="0">
              <a:solidFill>
                <a:schemeClr val="bg2">
                  <a:lumMod val="25000"/>
                </a:schemeClr>
              </a:solidFill>
            </a:endParaRPr>
          </a:p>
        </p:txBody>
      </p:sp>
      <p:sp>
        <p:nvSpPr>
          <p:cNvPr id="3" name="Rectangle 2">
            <a:extLst>
              <a:ext uri="{FF2B5EF4-FFF2-40B4-BE49-F238E27FC236}">
                <a16:creationId xmlns:a16="http://schemas.microsoft.com/office/drawing/2014/main" id="{A49594F4-6483-F183-67C6-7C78B60A4C97}"/>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52A7B10-E84C-1C94-1B3E-7BDCF45F7458}"/>
                  </a:ext>
                </a:extLst>
              </p:cNvPr>
              <p:cNvSpPr txBox="1"/>
              <p:nvPr/>
            </p:nvSpPr>
            <p:spPr>
              <a:xfrm>
                <a:off x="838200" y="2152513"/>
                <a:ext cx="5105400" cy="2949910"/>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r>
                      <a:rPr lang="en-US" sz="2000" i="1" smtClean="0">
                        <a:solidFill>
                          <a:schemeClr val="bg2">
                            <a:lumMod val="25000"/>
                          </a:schemeClr>
                        </a:solidFill>
                        <a:latin typeface="Cambria Math" panose="02040503050406030204" pitchFamily="18" charset="0"/>
                      </a:rPr>
                      <m:t>𝑚</m:t>
                    </m:r>
                  </m:oMath>
                </a14:m>
                <a:r>
                  <a:rPr lang="en-US" sz="2000" dirty="0">
                    <a:solidFill>
                      <a:schemeClr val="bg2">
                        <a:lumMod val="25000"/>
                      </a:schemeClr>
                    </a:solidFill>
                  </a:rPr>
                  <a:t> copies of a source correlation </a:t>
                </a:r>
                <a14:m>
                  <m:oMath xmlns:m="http://schemas.openxmlformats.org/officeDocument/2006/math">
                    <m:d>
                      <m:dPr>
                        <m:ctrlPr>
                          <a:rPr lang="en-US" sz="2000" i="1">
                            <a:solidFill>
                              <a:schemeClr val="bg2">
                                <a:lumMod val="25000"/>
                              </a:schemeClr>
                            </a:solidFill>
                            <a:latin typeface="Cambria Math" panose="02040503050406030204" pitchFamily="18" charset="0"/>
                          </a:rPr>
                        </m:ctrlPr>
                      </m:dPr>
                      <m:e>
                        <m:r>
                          <a:rPr lang="en-US" sz="2000" i="1">
                            <a:solidFill>
                              <a:schemeClr val="bg2">
                                <a:lumMod val="25000"/>
                              </a:schemeClr>
                            </a:solidFill>
                            <a:latin typeface="Cambria Math" panose="02040503050406030204" pitchFamily="18" charset="0"/>
                          </a:rPr>
                          <m:t>𝑋</m:t>
                        </m:r>
                        <m:r>
                          <a:rPr lang="en-US" sz="2000" i="1">
                            <a:solidFill>
                              <a:schemeClr val="bg2">
                                <a:lumMod val="25000"/>
                              </a:schemeClr>
                            </a:solidFill>
                            <a:latin typeface="Cambria Math" panose="02040503050406030204" pitchFamily="18" charset="0"/>
                          </a:rPr>
                          <m:t>,</m:t>
                        </m:r>
                        <m:r>
                          <a:rPr lang="en-US" sz="2000" i="1">
                            <a:solidFill>
                              <a:schemeClr val="bg2">
                                <a:lumMod val="25000"/>
                              </a:schemeClr>
                            </a:solidFill>
                            <a:latin typeface="Cambria Math" panose="02040503050406030204" pitchFamily="18" charset="0"/>
                          </a:rPr>
                          <m:t>𝑌</m:t>
                        </m:r>
                      </m:e>
                    </m:d>
                  </m:oMath>
                </a14:m>
                <a:endParaRPr lang="en-US" sz="2000" dirty="0">
                  <a:solidFill>
                    <a:schemeClr val="bg2">
                      <a:lumMod val="25000"/>
                    </a:schemeClr>
                  </a:solidFill>
                </a:endParaRPr>
              </a:p>
              <a:p>
                <a:pPr marL="342900" indent="-342900">
                  <a:buFont typeface="Arial" panose="020B0604020202020204" pitchFamily="34" charset="0"/>
                  <a:buChar char="•"/>
                </a:pPr>
                <a14:m>
                  <m:oMath xmlns:m="http://schemas.openxmlformats.org/officeDocument/2006/math">
                    <m:r>
                      <a:rPr lang="en-US" sz="2000" i="1">
                        <a:solidFill>
                          <a:schemeClr val="bg2">
                            <a:lumMod val="25000"/>
                          </a:schemeClr>
                        </a:solidFill>
                        <a:latin typeface="Cambria Math" panose="02040503050406030204" pitchFamily="18" charset="0"/>
                      </a:rPr>
                      <m:t>𝑛</m:t>
                    </m:r>
                  </m:oMath>
                </a14:m>
                <a:r>
                  <a:rPr lang="en-US" sz="2000" dirty="0">
                    <a:solidFill>
                      <a:schemeClr val="bg2">
                        <a:lumMod val="25000"/>
                      </a:schemeClr>
                    </a:solidFill>
                  </a:rPr>
                  <a:t> copies of a target correlation </a:t>
                </a:r>
                <a14:m>
                  <m:oMath xmlns:m="http://schemas.openxmlformats.org/officeDocument/2006/math">
                    <m:d>
                      <m:dPr>
                        <m:ctrlPr>
                          <a:rPr lang="en-US" sz="2000" i="1">
                            <a:solidFill>
                              <a:schemeClr val="bg2">
                                <a:lumMod val="25000"/>
                              </a:schemeClr>
                            </a:solidFill>
                            <a:latin typeface="Cambria Math" panose="02040503050406030204" pitchFamily="18" charset="0"/>
                          </a:rPr>
                        </m:ctrlPr>
                      </m:dPr>
                      <m:e>
                        <m:r>
                          <a:rPr lang="en-US" sz="2000" i="1">
                            <a:solidFill>
                              <a:schemeClr val="bg2">
                                <a:lumMod val="25000"/>
                              </a:schemeClr>
                            </a:solidFill>
                            <a:latin typeface="Cambria Math" panose="02040503050406030204" pitchFamily="18" charset="0"/>
                          </a:rPr>
                          <m:t>𝑈</m:t>
                        </m:r>
                        <m:r>
                          <a:rPr lang="en-US" sz="2000" i="1">
                            <a:solidFill>
                              <a:schemeClr val="bg2">
                                <a:lumMod val="25000"/>
                              </a:schemeClr>
                            </a:solidFill>
                            <a:latin typeface="Cambria Math" panose="02040503050406030204" pitchFamily="18" charset="0"/>
                          </a:rPr>
                          <m:t>,</m:t>
                        </m:r>
                        <m:r>
                          <a:rPr lang="en-US" sz="2000" i="1">
                            <a:solidFill>
                              <a:schemeClr val="bg2">
                                <a:lumMod val="25000"/>
                              </a:schemeClr>
                            </a:solidFill>
                            <a:latin typeface="Cambria Math" panose="02040503050406030204" pitchFamily="18" charset="0"/>
                          </a:rPr>
                          <m:t>𝑉</m:t>
                        </m:r>
                      </m:e>
                    </m:d>
                  </m:oMath>
                </a14:m>
                <a:endParaRPr lang="en-US" sz="2000" dirty="0">
                  <a:solidFill>
                    <a:schemeClr val="bg2">
                      <a:lumMod val="25000"/>
                    </a:schemeClr>
                  </a:solidFill>
                </a:endParaRPr>
              </a:p>
              <a:p>
                <a:pPr marL="342900" indent="-342900">
                  <a:buFont typeface="Arial" panose="020B0604020202020204" pitchFamily="34" charset="0"/>
                  <a:buChar char="•"/>
                </a:pPr>
                <a:r>
                  <a:rPr lang="en-US" sz="2000" dirty="0">
                    <a:solidFill>
                      <a:schemeClr val="bg2">
                        <a:lumMod val="25000"/>
                      </a:schemeClr>
                    </a:solidFill>
                  </a:rPr>
                  <a:t>Correctness - </a:t>
                </a:r>
                <a14:m>
                  <m:oMath xmlns:m="http://schemas.openxmlformats.org/officeDocument/2006/math">
                    <m:d>
                      <m:dPr>
                        <m:ctrlPr>
                          <a:rPr lang="en-US" sz="2000" i="1">
                            <a:solidFill>
                              <a:schemeClr val="bg2">
                                <a:lumMod val="25000"/>
                              </a:schemeClr>
                            </a:solidFill>
                            <a:latin typeface="Cambria Math" panose="02040503050406030204" pitchFamily="18" charset="0"/>
                          </a:rPr>
                        </m:ctrlPr>
                      </m:dPr>
                      <m:e>
                        <m:sSup>
                          <m:sSupPr>
                            <m:ctrlPr>
                              <a:rPr lang="en-US" sz="2000" i="1">
                                <a:solidFill>
                                  <a:schemeClr val="bg2">
                                    <a:lumMod val="25000"/>
                                  </a:schemeClr>
                                </a:solidFill>
                                <a:latin typeface="Cambria Math" panose="02040503050406030204" pitchFamily="18" charset="0"/>
                              </a:rPr>
                            </m:ctrlPr>
                          </m:sSupPr>
                          <m:e>
                            <m:r>
                              <a:rPr lang="en-US" sz="2000" i="1">
                                <a:solidFill>
                                  <a:schemeClr val="bg2">
                                    <a:lumMod val="25000"/>
                                  </a:schemeClr>
                                </a:solidFill>
                                <a:latin typeface="Cambria Math" panose="02040503050406030204" pitchFamily="18" charset="0"/>
                              </a:rPr>
                              <m:t>𝑈</m:t>
                            </m:r>
                          </m:e>
                          <m:sup>
                            <m:r>
                              <a:rPr lang="en-US" sz="2000" i="1">
                                <a:solidFill>
                                  <a:schemeClr val="bg2">
                                    <a:lumMod val="25000"/>
                                  </a:schemeClr>
                                </a:solidFill>
                                <a:latin typeface="Cambria Math" panose="02040503050406030204" pitchFamily="18" charset="0"/>
                              </a:rPr>
                              <m:t>𝑛</m:t>
                            </m:r>
                          </m:sup>
                        </m:sSup>
                        <m:r>
                          <a:rPr lang="en-US" sz="2000" i="1">
                            <a:solidFill>
                              <a:schemeClr val="bg2">
                                <a:lumMod val="25000"/>
                              </a:schemeClr>
                            </a:solidFill>
                            <a:latin typeface="Cambria Math" panose="02040503050406030204" pitchFamily="18" charset="0"/>
                          </a:rPr>
                          <m:t>, </m:t>
                        </m:r>
                        <m:sSup>
                          <m:sSupPr>
                            <m:ctrlPr>
                              <a:rPr lang="en-US" sz="2000" i="1">
                                <a:solidFill>
                                  <a:schemeClr val="bg2">
                                    <a:lumMod val="25000"/>
                                  </a:schemeClr>
                                </a:solidFill>
                                <a:latin typeface="Cambria Math" panose="02040503050406030204" pitchFamily="18" charset="0"/>
                              </a:rPr>
                            </m:ctrlPr>
                          </m:sSupPr>
                          <m:e>
                            <m:r>
                              <a:rPr lang="en-US" sz="2000" i="1">
                                <a:solidFill>
                                  <a:schemeClr val="bg2">
                                    <a:lumMod val="25000"/>
                                  </a:schemeClr>
                                </a:solidFill>
                                <a:latin typeface="Cambria Math" panose="02040503050406030204" pitchFamily="18" charset="0"/>
                              </a:rPr>
                              <m:t>𝑉</m:t>
                            </m:r>
                          </m:e>
                          <m:sup>
                            <m:r>
                              <a:rPr lang="en-US" sz="2000" i="1">
                                <a:solidFill>
                                  <a:schemeClr val="bg2">
                                    <a:lumMod val="25000"/>
                                  </a:schemeClr>
                                </a:solidFill>
                                <a:latin typeface="Cambria Math" panose="02040503050406030204" pitchFamily="18" charset="0"/>
                              </a:rPr>
                              <m:t>𝑛</m:t>
                            </m:r>
                          </m:sup>
                        </m:sSup>
                      </m:e>
                    </m:d>
                    <m:sSup>
                      <m:sSupPr>
                        <m:ctrlPr>
                          <a:rPr lang="en-US" sz="2000" b="0" i="1" smtClean="0">
                            <a:solidFill>
                              <a:schemeClr val="bg2">
                                <a:lumMod val="25000"/>
                              </a:schemeClr>
                            </a:solidFill>
                            <a:latin typeface="Cambria Math" panose="02040503050406030204" pitchFamily="18" charset="0"/>
                          </a:rPr>
                        </m:ctrlPr>
                      </m:sSupPr>
                      <m:e>
                        <m:r>
                          <a:rPr lang="en-US" sz="2000" i="1">
                            <a:solidFill>
                              <a:schemeClr val="bg2">
                                <a:lumMod val="25000"/>
                              </a:schemeClr>
                            </a:solidFill>
                            <a:latin typeface="Cambria Math" panose="02040503050406030204" pitchFamily="18" charset="0"/>
                          </a:rPr>
                          <m:t>≈</m:t>
                        </m:r>
                      </m:e>
                      <m:sup>
                        <m:r>
                          <a:rPr lang="en-US" sz="2000" b="0" i="1" smtClean="0">
                            <a:solidFill>
                              <a:schemeClr val="bg2">
                                <a:lumMod val="25000"/>
                              </a:schemeClr>
                            </a:solidFill>
                            <a:latin typeface="Cambria Math" panose="02040503050406030204" pitchFamily="18" charset="0"/>
                          </a:rPr>
                          <m:t>𝜖</m:t>
                        </m:r>
                      </m:sup>
                    </m:sSup>
                    <m:r>
                      <a:rPr lang="en-US" sz="2000" i="1">
                        <a:solidFill>
                          <a:schemeClr val="bg2">
                            <a:lumMod val="25000"/>
                          </a:schemeClr>
                        </a:solidFill>
                        <a:latin typeface="Cambria Math" panose="02040503050406030204" pitchFamily="18" charset="0"/>
                      </a:rPr>
                      <m:t>(</m:t>
                    </m:r>
                    <m:sSup>
                      <m:sSupPr>
                        <m:ctrlPr>
                          <a:rPr lang="en-US" sz="2000" i="1">
                            <a:solidFill>
                              <a:schemeClr val="bg2">
                                <a:lumMod val="25000"/>
                              </a:schemeClr>
                            </a:solidFill>
                            <a:latin typeface="Cambria Math" panose="02040503050406030204" pitchFamily="18" charset="0"/>
                          </a:rPr>
                        </m:ctrlPr>
                      </m:sSupPr>
                      <m:e>
                        <m:acc>
                          <m:accPr>
                            <m:chr m:val="̂"/>
                            <m:ctrlPr>
                              <a:rPr lang="en-US" sz="2000" i="1">
                                <a:solidFill>
                                  <a:schemeClr val="bg2">
                                    <a:lumMod val="25000"/>
                                  </a:schemeClr>
                                </a:solidFill>
                                <a:latin typeface="Cambria Math" panose="02040503050406030204" pitchFamily="18" charset="0"/>
                              </a:rPr>
                            </m:ctrlPr>
                          </m:accPr>
                          <m:e>
                            <m:r>
                              <a:rPr lang="en-US" sz="2000" i="1">
                                <a:solidFill>
                                  <a:schemeClr val="bg2">
                                    <a:lumMod val="25000"/>
                                  </a:schemeClr>
                                </a:solidFill>
                                <a:latin typeface="Cambria Math" panose="02040503050406030204" pitchFamily="18" charset="0"/>
                              </a:rPr>
                              <m:t>𝑈</m:t>
                            </m:r>
                          </m:e>
                        </m:acc>
                      </m:e>
                      <m:sup>
                        <m:r>
                          <a:rPr lang="en-US" sz="2000" i="1">
                            <a:solidFill>
                              <a:schemeClr val="bg2">
                                <a:lumMod val="25000"/>
                              </a:schemeClr>
                            </a:solidFill>
                            <a:latin typeface="Cambria Math" panose="02040503050406030204" pitchFamily="18" charset="0"/>
                          </a:rPr>
                          <m:t>𝑛</m:t>
                        </m:r>
                      </m:sup>
                    </m:sSup>
                    <m:r>
                      <a:rPr lang="en-US" sz="2000" i="1">
                        <a:solidFill>
                          <a:schemeClr val="bg2">
                            <a:lumMod val="25000"/>
                          </a:schemeClr>
                        </a:solidFill>
                        <a:latin typeface="Cambria Math" panose="02040503050406030204" pitchFamily="18" charset="0"/>
                      </a:rPr>
                      <m:t>,</m:t>
                    </m:r>
                    <m:sSup>
                      <m:sSupPr>
                        <m:ctrlPr>
                          <a:rPr lang="en-US" sz="2000" i="1">
                            <a:solidFill>
                              <a:schemeClr val="bg2">
                                <a:lumMod val="25000"/>
                              </a:schemeClr>
                            </a:solidFill>
                            <a:latin typeface="Cambria Math" panose="02040503050406030204" pitchFamily="18" charset="0"/>
                          </a:rPr>
                        </m:ctrlPr>
                      </m:sSupPr>
                      <m:e>
                        <m:acc>
                          <m:accPr>
                            <m:chr m:val="̂"/>
                            <m:ctrlPr>
                              <a:rPr lang="en-US" sz="2000" i="1">
                                <a:solidFill>
                                  <a:schemeClr val="bg2">
                                    <a:lumMod val="25000"/>
                                  </a:schemeClr>
                                </a:solidFill>
                                <a:latin typeface="Cambria Math" panose="02040503050406030204" pitchFamily="18" charset="0"/>
                              </a:rPr>
                            </m:ctrlPr>
                          </m:accPr>
                          <m:e>
                            <m:r>
                              <a:rPr lang="en-US" sz="2000" i="1">
                                <a:solidFill>
                                  <a:schemeClr val="bg2">
                                    <a:lumMod val="25000"/>
                                  </a:schemeClr>
                                </a:solidFill>
                                <a:latin typeface="Cambria Math" panose="02040503050406030204" pitchFamily="18" charset="0"/>
                              </a:rPr>
                              <m:t>𝑉</m:t>
                            </m:r>
                          </m:e>
                        </m:acc>
                      </m:e>
                      <m:sup>
                        <m:r>
                          <a:rPr lang="en-US" sz="2000" i="1">
                            <a:solidFill>
                              <a:schemeClr val="bg2">
                                <a:lumMod val="25000"/>
                              </a:schemeClr>
                            </a:solidFill>
                            <a:latin typeface="Cambria Math" panose="02040503050406030204" pitchFamily="18" charset="0"/>
                          </a:rPr>
                          <m:t>𝑛</m:t>
                        </m:r>
                      </m:sup>
                    </m:sSup>
                    <m:r>
                      <a:rPr lang="en-US" sz="2000" i="1">
                        <a:solidFill>
                          <a:schemeClr val="bg2">
                            <a:lumMod val="25000"/>
                          </a:schemeClr>
                        </a:solidFill>
                        <a:latin typeface="Cambria Math" panose="02040503050406030204" pitchFamily="18" charset="0"/>
                      </a:rPr>
                      <m:t>)</m:t>
                    </m:r>
                  </m:oMath>
                </a14:m>
                <a:endParaRPr lang="en-US" sz="2000" dirty="0">
                  <a:solidFill>
                    <a:schemeClr val="bg2">
                      <a:lumMod val="25000"/>
                    </a:schemeClr>
                  </a:solidFill>
                </a:endParaRPr>
              </a:p>
              <a:p>
                <a:pPr marL="342900" indent="-342900">
                  <a:buFont typeface="Arial" panose="020B0604020202020204" pitchFamily="34" charset="0"/>
                  <a:buChar char="•"/>
                </a:pPr>
                <a:endParaRPr lang="en-US" sz="2000" dirty="0">
                  <a:solidFill>
                    <a:schemeClr val="bg2">
                      <a:lumMod val="25000"/>
                    </a:schemeClr>
                  </a:solidFill>
                </a:endParaRPr>
              </a:p>
              <a:p>
                <a:pPr marL="342900" indent="-342900">
                  <a:buFont typeface="Arial" panose="020B0604020202020204" pitchFamily="34" charset="0"/>
                  <a:buChar char="•"/>
                </a:pPr>
                <a:r>
                  <a:rPr lang="en-US" sz="2000" dirty="0">
                    <a:solidFill>
                      <a:schemeClr val="bg2">
                        <a:lumMod val="25000"/>
                      </a:schemeClr>
                    </a:solidFill>
                  </a:rPr>
                  <a:t>The sender is semi-honest</a:t>
                </a:r>
              </a:p>
              <a:p>
                <a:pPr marL="342900" indent="-342900">
                  <a:buFont typeface="Arial" panose="020B0604020202020204" pitchFamily="34" charset="0"/>
                  <a:buChar char="•"/>
                </a:pPr>
                <a:r>
                  <a:rPr lang="en-US" sz="2000" dirty="0">
                    <a:solidFill>
                      <a:schemeClr val="bg2">
                        <a:lumMod val="25000"/>
                      </a:schemeClr>
                    </a:solidFill>
                  </a:rPr>
                  <a:t>Security</a:t>
                </a:r>
              </a:p>
              <a:p>
                <a:pPr marL="800100" lvl="1" indent="-342900">
                  <a:buFont typeface="Arial" panose="020B0604020202020204" pitchFamily="34" charset="0"/>
                  <a:buChar char="•"/>
                </a:pPr>
                <a14:m>
                  <m:oMath xmlns:m="http://schemas.openxmlformats.org/officeDocument/2006/math">
                    <m:sSub>
                      <m:sSubPr>
                        <m:ctrlPr>
                          <a:rPr lang="en-US" sz="2000" i="1">
                            <a:solidFill>
                              <a:schemeClr val="bg2">
                                <a:lumMod val="25000"/>
                              </a:schemeClr>
                            </a:solidFill>
                            <a:latin typeface="Cambria Math" panose="02040503050406030204" pitchFamily="18" charset="0"/>
                          </a:rPr>
                        </m:ctrlPr>
                      </m:sSubPr>
                      <m:e>
                        <m:r>
                          <a:rPr lang="en-US" sz="2000" i="1">
                            <a:solidFill>
                              <a:schemeClr val="bg2">
                                <a:lumMod val="25000"/>
                              </a:schemeClr>
                            </a:solidFill>
                            <a:latin typeface="Cambria Math" panose="02040503050406030204" pitchFamily="18" charset="0"/>
                          </a:rPr>
                          <m:t>𝔼</m:t>
                        </m:r>
                      </m:e>
                      <m:sub>
                        <m:sSup>
                          <m:sSupPr>
                            <m:ctrlPr>
                              <a:rPr lang="en-US" sz="2000" i="1">
                                <a:solidFill>
                                  <a:schemeClr val="bg2">
                                    <a:lumMod val="25000"/>
                                  </a:schemeClr>
                                </a:solidFill>
                                <a:latin typeface="Cambria Math" panose="02040503050406030204" pitchFamily="18" charset="0"/>
                              </a:rPr>
                            </m:ctrlPr>
                          </m:sSupPr>
                          <m:e>
                            <m:r>
                              <a:rPr lang="en-US" sz="2000" i="1">
                                <a:solidFill>
                                  <a:schemeClr val="bg2">
                                    <a:lumMod val="25000"/>
                                  </a:schemeClr>
                                </a:solidFill>
                                <a:latin typeface="Cambria Math" panose="02040503050406030204" pitchFamily="18" charset="0"/>
                              </a:rPr>
                              <m:t>𝑋</m:t>
                            </m:r>
                          </m:e>
                          <m:sup>
                            <m:r>
                              <a:rPr lang="en-US" sz="2000" i="1">
                                <a:solidFill>
                                  <a:schemeClr val="bg2">
                                    <a:lumMod val="25000"/>
                                  </a:schemeClr>
                                </a:solidFill>
                                <a:latin typeface="Cambria Math" panose="02040503050406030204" pitchFamily="18" charset="0"/>
                              </a:rPr>
                              <m:t>𝑚</m:t>
                            </m:r>
                          </m:sup>
                        </m:sSup>
                      </m:sub>
                    </m:sSub>
                    <m:d>
                      <m:dPr>
                        <m:begChr m:val="["/>
                        <m:ctrlPr>
                          <a:rPr lang="en-US" sz="2000" i="1">
                            <a:solidFill>
                              <a:schemeClr val="bg2">
                                <a:lumMod val="25000"/>
                              </a:schemeClr>
                            </a:solidFill>
                            <a:latin typeface="Cambria Math" panose="02040503050406030204" pitchFamily="18" charset="0"/>
                          </a:rPr>
                        </m:ctrlPr>
                      </m:dPr>
                      <m:e>
                        <m:r>
                          <a:rPr lang="en-US" sz="2000" i="1">
                            <a:solidFill>
                              <a:schemeClr val="bg2">
                                <a:lumMod val="25000"/>
                              </a:schemeClr>
                            </a:solidFill>
                            <a:latin typeface="Cambria Math" panose="02040503050406030204" pitchFamily="18" charset="0"/>
                          </a:rPr>
                          <m:t>𝑆𝐷</m:t>
                        </m:r>
                        <m:d>
                          <m:dPr>
                            <m:endChr m:val="|"/>
                            <m:ctrlPr>
                              <a:rPr lang="en-US" sz="2000" i="1">
                                <a:solidFill>
                                  <a:schemeClr val="bg2">
                                    <a:lumMod val="25000"/>
                                  </a:schemeClr>
                                </a:solidFill>
                                <a:latin typeface="Cambria Math" panose="02040503050406030204" pitchFamily="18" charset="0"/>
                              </a:rPr>
                            </m:ctrlPr>
                          </m:dPr>
                          <m:e>
                            <m:sSup>
                              <m:sSupPr>
                                <m:ctrlPr>
                                  <a:rPr lang="en-US" sz="2000" i="1">
                                    <a:solidFill>
                                      <a:schemeClr val="bg2">
                                        <a:lumMod val="25000"/>
                                      </a:schemeClr>
                                    </a:solidFill>
                                    <a:latin typeface="Cambria Math" panose="02040503050406030204" pitchFamily="18" charset="0"/>
                                  </a:rPr>
                                </m:ctrlPr>
                              </m:sSupPr>
                              <m:e>
                                <m:acc>
                                  <m:accPr>
                                    <m:chr m:val="̂"/>
                                    <m:ctrlPr>
                                      <a:rPr lang="en-US" sz="2000" i="1">
                                        <a:solidFill>
                                          <a:schemeClr val="bg2">
                                            <a:lumMod val="25000"/>
                                          </a:schemeClr>
                                        </a:solidFill>
                                        <a:latin typeface="Cambria Math" panose="02040503050406030204" pitchFamily="18" charset="0"/>
                                      </a:rPr>
                                    </m:ctrlPr>
                                  </m:accPr>
                                  <m:e>
                                    <m:r>
                                      <a:rPr lang="en-US" sz="2000" i="1">
                                        <a:solidFill>
                                          <a:schemeClr val="bg2">
                                            <a:lumMod val="25000"/>
                                          </a:schemeClr>
                                        </a:solidFill>
                                        <a:latin typeface="Cambria Math" panose="02040503050406030204" pitchFamily="18" charset="0"/>
                                      </a:rPr>
                                      <m:t>𝑉</m:t>
                                    </m:r>
                                  </m:e>
                                </m:acc>
                              </m:e>
                              <m:sup>
                                <m:r>
                                  <a:rPr lang="en-US" sz="2000" i="1">
                                    <a:solidFill>
                                      <a:schemeClr val="bg2">
                                        <a:lumMod val="25000"/>
                                      </a:schemeClr>
                                    </a:solidFill>
                                    <a:latin typeface="Cambria Math" panose="02040503050406030204" pitchFamily="18" charset="0"/>
                                  </a:rPr>
                                  <m:t>𝑛</m:t>
                                </m:r>
                              </m:sup>
                            </m:sSup>
                          </m:e>
                        </m:d>
                        <m:sSup>
                          <m:sSupPr>
                            <m:ctrlPr>
                              <a:rPr lang="en-US" sz="2000" i="1">
                                <a:solidFill>
                                  <a:schemeClr val="bg2">
                                    <a:lumMod val="25000"/>
                                  </a:schemeClr>
                                </a:solidFill>
                                <a:latin typeface="Cambria Math" panose="02040503050406030204" pitchFamily="18" charset="0"/>
                              </a:rPr>
                            </m:ctrlPr>
                          </m:sSupPr>
                          <m:e>
                            <m:r>
                              <a:rPr lang="en-US" sz="2000" i="1">
                                <a:solidFill>
                                  <a:schemeClr val="bg2">
                                    <a:lumMod val="25000"/>
                                  </a:schemeClr>
                                </a:solidFill>
                                <a:latin typeface="Cambria Math" panose="02040503050406030204" pitchFamily="18" charset="0"/>
                              </a:rPr>
                              <m:t>𝑋</m:t>
                            </m:r>
                          </m:e>
                          <m:sup>
                            <m:r>
                              <a:rPr lang="en-US" sz="2000" i="1">
                                <a:solidFill>
                                  <a:schemeClr val="bg2">
                                    <a:lumMod val="25000"/>
                                  </a:schemeClr>
                                </a:solidFill>
                                <a:latin typeface="Cambria Math" panose="02040503050406030204" pitchFamily="18" charset="0"/>
                              </a:rPr>
                              <m:t>𝑚</m:t>
                            </m:r>
                          </m:sup>
                        </m:sSup>
                        <m:r>
                          <a:rPr lang="en-US" sz="2000" i="1">
                            <a:solidFill>
                              <a:schemeClr val="bg2">
                                <a:lumMod val="25000"/>
                              </a:schemeClr>
                            </a:solidFill>
                            <a:latin typeface="Cambria Math" panose="02040503050406030204" pitchFamily="18" charset="0"/>
                          </a:rPr>
                          <m:t>,</m:t>
                        </m:r>
                        <m:sSup>
                          <m:sSupPr>
                            <m:ctrlPr>
                              <a:rPr lang="en-US" sz="2000" i="1">
                                <a:solidFill>
                                  <a:schemeClr val="bg2">
                                    <a:lumMod val="25000"/>
                                  </a:schemeClr>
                                </a:solidFill>
                                <a:latin typeface="Cambria Math" panose="02040503050406030204" pitchFamily="18" charset="0"/>
                              </a:rPr>
                            </m:ctrlPr>
                          </m:sSupPr>
                          <m:e>
                            <m:r>
                              <a:rPr lang="en-US" sz="2000" i="1">
                                <a:solidFill>
                                  <a:schemeClr val="bg2">
                                    <a:lumMod val="25000"/>
                                  </a:schemeClr>
                                </a:solidFill>
                                <a:latin typeface="Cambria Math" panose="02040503050406030204" pitchFamily="18" charset="0"/>
                              </a:rPr>
                              <m:t> </m:t>
                            </m:r>
                            <m:acc>
                              <m:accPr>
                                <m:chr m:val="̂"/>
                                <m:ctrlPr>
                                  <a:rPr lang="en-US" sz="2000" i="1">
                                    <a:solidFill>
                                      <a:schemeClr val="bg2">
                                        <a:lumMod val="25000"/>
                                      </a:schemeClr>
                                    </a:solidFill>
                                    <a:latin typeface="Cambria Math" panose="02040503050406030204" pitchFamily="18" charset="0"/>
                                  </a:rPr>
                                </m:ctrlPr>
                              </m:accPr>
                              <m:e>
                                <m:r>
                                  <a:rPr lang="en-US" sz="2000" i="1">
                                    <a:solidFill>
                                      <a:schemeClr val="bg2">
                                        <a:lumMod val="25000"/>
                                      </a:schemeClr>
                                    </a:solidFill>
                                    <a:latin typeface="Cambria Math" panose="02040503050406030204" pitchFamily="18" charset="0"/>
                                  </a:rPr>
                                  <m:t>𝑉</m:t>
                                </m:r>
                              </m:e>
                            </m:acc>
                          </m:e>
                          <m:sup>
                            <m:r>
                              <a:rPr lang="en-US" sz="2000" i="1">
                                <a:solidFill>
                                  <a:schemeClr val="bg2">
                                    <a:lumMod val="25000"/>
                                  </a:schemeClr>
                                </a:solidFill>
                                <a:latin typeface="Cambria Math" panose="02040503050406030204" pitchFamily="18" charset="0"/>
                              </a:rPr>
                              <m:t>𝑛</m:t>
                            </m:r>
                          </m:sup>
                        </m:sSup>
                        <m:r>
                          <a:rPr lang="en-US" sz="2000" i="1">
                            <a:solidFill>
                              <a:schemeClr val="bg2">
                                <a:lumMod val="25000"/>
                              </a:schemeClr>
                            </a:solidFill>
                            <a:latin typeface="Cambria Math" panose="02040503050406030204" pitchFamily="18" charset="0"/>
                          </a:rPr>
                          <m:t> |</m:t>
                        </m:r>
                        <m:sSup>
                          <m:sSupPr>
                            <m:ctrlPr>
                              <a:rPr lang="en-US" sz="2000" i="1">
                                <a:solidFill>
                                  <a:schemeClr val="bg2">
                                    <a:lumMod val="25000"/>
                                  </a:schemeClr>
                                </a:solidFill>
                                <a:latin typeface="Cambria Math" panose="02040503050406030204" pitchFamily="18" charset="0"/>
                              </a:rPr>
                            </m:ctrlPr>
                          </m:sSupPr>
                          <m:e>
                            <m:acc>
                              <m:accPr>
                                <m:chr m:val="̂"/>
                                <m:ctrlPr>
                                  <a:rPr lang="en-US" sz="2000" i="1">
                                    <a:solidFill>
                                      <a:schemeClr val="bg2">
                                        <a:lumMod val="25000"/>
                                      </a:schemeClr>
                                    </a:solidFill>
                                    <a:latin typeface="Cambria Math" panose="02040503050406030204" pitchFamily="18" charset="0"/>
                                  </a:rPr>
                                </m:ctrlPr>
                              </m:accPr>
                              <m:e>
                                <m:r>
                                  <a:rPr lang="en-US" sz="2000" i="1">
                                    <a:solidFill>
                                      <a:schemeClr val="bg2">
                                        <a:lumMod val="25000"/>
                                      </a:schemeClr>
                                    </a:solidFill>
                                    <a:latin typeface="Cambria Math" panose="02040503050406030204" pitchFamily="18" charset="0"/>
                                  </a:rPr>
                                  <m:t>𝑈</m:t>
                                </m:r>
                              </m:e>
                            </m:acc>
                          </m:e>
                          <m:sup>
                            <m:r>
                              <a:rPr lang="en-US" sz="2000" i="1">
                                <a:solidFill>
                                  <a:schemeClr val="bg2">
                                    <a:lumMod val="25000"/>
                                  </a:schemeClr>
                                </a:solidFill>
                                <a:latin typeface="Cambria Math" panose="02040503050406030204" pitchFamily="18" charset="0"/>
                              </a:rPr>
                              <m:t>𝑛</m:t>
                            </m:r>
                          </m:sup>
                        </m:sSup>
                      </m:e>
                    </m:d>
                    <m:r>
                      <a:rPr lang="en-US" sz="2000" i="1">
                        <a:solidFill>
                          <a:schemeClr val="bg2">
                            <a:lumMod val="25000"/>
                          </a:schemeClr>
                        </a:solidFill>
                        <a:latin typeface="Cambria Math" panose="02040503050406030204" pitchFamily="18" charset="0"/>
                      </a:rPr>
                      <m:t>)]&lt;</m:t>
                    </m:r>
                    <m:r>
                      <a:rPr lang="en-US" sz="2000" i="1">
                        <a:solidFill>
                          <a:schemeClr val="bg2">
                            <a:lumMod val="25000"/>
                          </a:schemeClr>
                        </a:solidFill>
                        <a:latin typeface="Cambria Math" panose="02040503050406030204" pitchFamily="18" charset="0"/>
                      </a:rPr>
                      <m:t>𝜖</m:t>
                    </m:r>
                  </m:oMath>
                </a14:m>
                <a:endParaRPr lang="en-US" sz="2000" dirty="0">
                  <a:solidFill>
                    <a:schemeClr val="bg2">
                      <a:lumMod val="25000"/>
                    </a:schemeClr>
                  </a:solidFill>
                </a:endParaRPr>
              </a:p>
              <a:p>
                <a:pPr marL="800100" lvl="1" indent="-342900">
                  <a:buFont typeface="Arial" panose="020B0604020202020204" pitchFamily="34" charset="0"/>
                  <a:buChar char="•"/>
                </a:pPr>
                <a14:m>
                  <m:oMath xmlns:m="http://schemas.openxmlformats.org/officeDocument/2006/math">
                    <m:sSub>
                      <m:sSubPr>
                        <m:ctrlPr>
                          <a:rPr lang="en-US" sz="2000" i="1">
                            <a:solidFill>
                              <a:schemeClr val="bg2">
                                <a:lumMod val="25000"/>
                              </a:schemeClr>
                            </a:solidFill>
                            <a:latin typeface="Cambria Math" panose="02040503050406030204" pitchFamily="18" charset="0"/>
                          </a:rPr>
                        </m:ctrlPr>
                      </m:sSubPr>
                      <m:e>
                        <m:r>
                          <a:rPr lang="en-US" sz="2000" i="1">
                            <a:solidFill>
                              <a:schemeClr val="bg2">
                                <a:lumMod val="25000"/>
                              </a:schemeClr>
                            </a:solidFill>
                            <a:latin typeface="Cambria Math" panose="02040503050406030204" pitchFamily="18" charset="0"/>
                          </a:rPr>
                          <m:t>𝔼</m:t>
                        </m:r>
                      </m:e>
                      <m:sub>
                        <m:sSup>
                          <m:sSupPr>
                            <m:ctrlPr>
                              <a:rPr lang="en-US" sz="2000" i="1">
                                <a:solidFill>
                                  <a:schemeClr val="bg2">
                                    <a:lumMod val="25000"/>
                                  </a:schemeClr>
                                </a:solidFill>
                                <a:latin typeface="Cambria Math" panose="02040503050406030204" pitchFamily="18" charset="0"/>
                              </a:rPr>
                            </m:ctrlPr>
                          </m:sSupPr>
                          <m:e>
                            <m:r>
                              <a:rPr lang="en-US" sz="2000" i="1">
                                <a:solidFill>
                                  <a:schemeClr val="bg2">
                                    <a:lumMod val="25000"/>
                                  </a:schemeClr>
                                </a:solidFill>
                                <a:latin typeface="Cambria Math" panose="02040503050406030204" pitchFamily="18" charset="0"/>
                              </a:rPr>
                              <m:t>𝑌</m:t>
                            </m:r>
                          </m:e>
                          <m:sup>
                            <m:r>
                              <a:rPr lang="en-US" sz="2000" i="1">
                                <a:solidFill>
                                  <a:schemeClr val="bg2">
                                    <a:lumMod val="25000"/>
                                  </a:schemeClr>
                                </a:solidFill>
                                <a:latin typeface="Cambria Math" panose="02040503050406030204" pitchFamily="18" charset="0"/>
                              </a:rPr>
                              <m:t>𝑚</m:t>
                            </m:r>
                          </m:sup>
                        </m:sSup>
                        <m:r>
                          <a:rPr lang="en-US" sz="2000" i="1">
                            <a:solidFill>
                              <a:schemeClr val="bg2">
                                <a:lumMod val="25000"/>
                              </a:schemeClr>
                            </a:solidFill>
                            <a:latin typeface="Cambria Math" panose="02040503050406030204" pitchFamily="18" charset="0"/>
                          </a:rPr>
                          <m:t>𝑀</m:t>
                        </m:r>
                      </m:sub>
                    </m:sSub>
                    <m:d>
                      <m:dPr>
                        <m:begChr m:val="["/>
                        <m:ctrlPr>
                          <a:rPr lang="en-US" sz="2000" i="1">
                            <a:solidFill>
                              <a:schemeClr val="bg2">
                                <a:lumMod val="25000"/>
                              </a:schemeClr>
                            </a:solidFill>
                            <a:latin typeface="Cambria Math" panose="02040503050406030204" pitchFamily="18" charset="0"/>
                          </a:rPr>
                        </m:ctrlPr>
                      </m:dPr>
                      <m:e>
                        <m:r>
                          <a:rPr lang="en-US" sz="2000" i="1">
                            <a:solidFill>
                              <a:schemeClr val="bg2">
                                <a:lumMod val="25000"/>
                              </a:schemeClr>
                            </a:solidFill>
                            <a:latin typeface="Cambria Math" panose="02040503050406030204" pitchFamily="18" charset="0"/>
                          </a:rPr>
                          <m:t>𝑆𝐷</m:t>
                        </m:r>
                        <m:d>
                          <m:dPr>
                            <m:endChr m:val="|"/>
                            <m:ctrlPr>
                              <a:rPr lang="en-US" sz="2000" i="1">
                                <a:solidFill>
                                  <a:schemeClr val="bg2">
                                    <a:lumMod val="25000"/>
                                  </a:schemeClr>
                                </a:solidFill>
                                <a:latin typeface="Cambria Math" panose="02040503050406030204" pitchFamily="18" charset="0"/>
                              </a:rPr>
                            </m:ctrlPr>
                          </m:dPr>
                          <m:e>
                            <m:sSup>
                              <m:sSupPr>
                                <m:ctrlPr>
                                  <a:rPr lang="en-US" sz="2000" i="1">
                                    <a:solidFill>
                                      <a:schemeClr val="bg2">
                                        <a:lumMod val="25000"/>
                                      </a:schemeClr>
                                    </a:solidFill>
                                    <a:latin typeface="Cambria Math" panose="02040503050406030204" pitchFamily="18" charset="0"/>
                                  </a:rPr>
                                </m:ctrlPr>
                              </m:sSupPr>
                              <m:e>
                                <m:acc>
                                  <m:accPr>
                                    <m:chr m:val="̂"/>
                                    <m:ctrlPr>
                                      <a:rPr lang="en-US" sz="2000" i="1">
                                        <a:solidFill>
                                          <a:schemeClr val="bg2">
                                            <a:lumMod val="25000"/>
                                          </a:schemeClr>
                                        </a:solidFill>
                                        <a:latin typeface="Cambria Math" panose="02040503050406030204" pitchFamily="18" charset="0"/>
                                      </a:rPr>
                                    </m:ctrlPr>
                                  </m:accPr>
                                  <m:e>
                                    <m:r>
                                      <a:rPr lang="en-US" sz="2000" i="1">
                                        <a:solidFill>
                                          <a:schemeClr val="bg2">
                                            <a:lumMod val="25000"/>
                                          </a:schemeClr>
                                        </a:solidFill>
                                        <a:latin typeface="Cambria Math" panose="02040503050406030204" pitchFamily="18" charset="0"/>
                                      </a:rPr>
                                      <m:t>𝑈</m:t>
                                    </m:r>
                                  </m:e>
                                </m:acc>
                              </m:e>
                              <m:sup>
                                <m:r>
                                  <a:rPr lang="en-US" sz="2000" i="1">
                                    <a:solidFill>
                                      <a:schemeClr val="bg2">
                                        <a:lumMod val="25000"/>
                                      </a:schemeClr>
                                    </a:solidFill>
                                    <a:latin typeface="Cambria Math" panose="02040503050406030204" pitchFamily="18" charset="0"/>
                                  </a:rPr>
                                  <m:t>𝑛</m:t>
                                </m:r>
                              </m:sup>
                            </m:sSup>
                          </m:e>
                        </m:d>
                        <m:sSup>
                          <m:sSupPr>
                            <m:ctrlPr>
                              <a:rPr lang="en-US" sz="2000" i="1">
                                <a:solidFill>
                                  <a:schemeClr val="bg2">
                                    <a:lumMod val="25000"/>
                                  </a:schemeClr>
                                </a:solidFill>
                                <a:latin typeface="Cambria Math" panose="02040503050406030204" pitchFamily="18" charset="0"/>
                              </a:rPr>
                            </m:ctrlPr>
                          </m:sSupPr>
                          <m:e>
                            <m:r>
                              <a:rPr lang="en-US" sz="2000" i="1">
                                <a:solidFill>
                                  <a:schemeClr val="bg2">
                                    <a:lumMod val="25000"/>
                                  </a:schemeClr>
                                </a:solidFill>
                                <a:latin typeface="Cambria Math" panose="02040503050406030204" pitchFamily="18" charset="0"/>
                              </a:rPr>
                              <m:t>𝑌</m:t>
                            </m:r>
                          </m:e>
                          <m:sup>
                            <m:r>
                              <a:rPr lang="en-US" sz="2000" i="1">
                                <a:solidFill>
                                  <a:schemeClr val="bg2">
                                    <a:lumMod val="25000"/>
                                  </a:schemeClr>
                                </a:solidFill>
                                <a:latin typeface="Cambria Math" panose="02040503050406030204" pitchFamily="18" charset="0"/>
                              </a:rPr>
                              <m:t>𝑚</m:t>
                            </m:r>
                          </m:sup>
                        </m:sSup>
                        <m:r>
                          <a:rPr lang="en-US" sz="2000" i="1">
                            <a:solidFill>
                              <a:schemeClr val="bg2">
                                <a:lumMod val="25000"/>
                              </a:schemeClr>
                            </a:solidFill>
                            <a:latin typeface="Cambria Math" panose="02040503050406030204" pitchFamily="18" charset="0"/>
                          </a:rPr>
                          <m:t>𝑀</m:t>
                        </m:r>
                        <m:r>
                          <a:rPr lang="en-US" sz="2000" i="1">
                            <a:solidFill>
                              <a:schemeClr val="bg2">
                                <a:lumMod val="25000"/>
                              </a:schemeClr>
                            </a:solidFill>
                            <a:latin typeface="Cambria Math" panose="02040503050406030204" pitchFamily="18" charset="0"/>
                          </a:rPr>
                          <m:t> ,</m:t>
                        </m:r>
                        <m:sSup>
                          <m:sSupPr>
                            <m:ctrlPr>
                              <a:rPr lang="en-US" sz="2000" i="1">
                                <a:solidFill>
                                  <a:schemeClr val="bg2">
                                    <a:lumMod val="25000"/>
                                  </a:schemeClr>
                                </a:solidFill>
                                <a:latin typeface="Cambria Math" panose="02040503050406030204" pitchFamily="18" charset="0"/>
                              </a:rPr>
                            </m:ctrlPr>
                          </m:sSupPr>
                          <m:e>
                            <m:acc>
                              <m:accPr>
                                <m:chr m:val="̂"/>
                                <m:ctrlPr>
                                  <a:rPr lang="en-US" sz="2000" i="1">
                                    <a:solidFill>
                                      <a:schemeClr val="bg2">
                                        <a:lumMod val="25000"/>
                                      </a:schemeClr>
                                    </a:solidFill>
                                    <a:latin typeface="Cambria Math" panose="02040503050406030204" pitchFamily="18" charset="0"/>
                                  </a:rPr>
                                </m:ctrlPr>
                              </m:accPr>
                              <m:e>
                                <m:r>
                                  <a:rPr lang="en-US" sz="2000" i="1">
                                    <a:solidFill>
                                      <a:schemeClr val="bg2">
                                        <a:lumMod val="25000"/>
                                      </a:schemeClr>
                                    </a:solidFill>
                                    <a:latin typeface="Cambria Math" panose="02040503050406030204" pitchFamily="18" charset="0"/>
                                  </a:rPr>
                                  <m:t>𝑈</m:t>
                                </m:r>
                              </m:e>
                            </m:acc>
                          </m:e>
                          <m:sup>
                            <m:r>
                              <a:rPr lang="en-US" sz="2000" i="1">
                                <a:solidFill>
                                  <a:schemeClr val="bg2">
                                    <a:lumMod val="25000"/>
                                  </a:schemeClr>
                                </a:solidFill>
                                <a:latin typeface="Cambria Math" panose="02040503050406030204" pitchFamily="18" charset="0"/>
                              </a:rPr>
                              <m:t>𝑛</m:t>
                            </m:r>
                          </m:sup>
                        </m:sSup>
                        <m:r>
                          <a:rPr lang="en-US" sz="2000" i="1">
                            <a:solidFill>
                              <a:schemeClr val="bg2">
                                <a:lumMod val="25000"/>
                              </a:schemeClr>
                            </a:solidFill>
                            <a:latin typeface="Cambria Math" panose="02040503050406030204" pitchFamily="18" charset="0"/>
                          </a:rPr>
                          <m:t> |</m:t>
                        </m:r>
                        <m:sSup>
                          <m:sSupPr>
                            <m:ctrlPr>
                              <a:rPr lang="en-US" sz="2000" i="1">
                                <a:solidFill>
                                  <a:schemeClr val="bg2">
                                    <a:lumMod val="25000"/>
                                  </a:schemeClr>
                                </a:solidFill>
                                <a:latin typeface="Cambria Math" panose="02040503050406030204" pitchFamily="18" charset="0"/>
                              </a:rPr>
                            </m:ctrlPr>
                          </m:sSupPr>
                          <m:e>
                            <m:acc>
                              <m:accPr>
                                <m:chr m:val="̂"/>
                                <m:ctrlPr>
                                  <a:rPr lang="en-US" sz="2000" i="1">
                                    <a:solidFill>
                                      <a:schemeClr val="bg2">
                                        <a:lumMod val="25000"/>
                                      </a:schemeClr>
                                    </a:solidFill>
                                    <a:latin typeface="Cambria Math" panose="02040503050406030204" pitchFamily="18" charset="0"/>
                                  </a:rPr>
                                </m:ctrlPr>
                              </m:accPr>
                              <m:e>
                                <m:r>
                                  <a:rPr lang="en-US" sz="2000" i="1">
                                    <a:solidFill>
                                      <a:schemeClr val="bg2">
                                        <a:lumMod val="25000"/>
                                      </a:schemeClr>
                                    </a:solidFill>
                                    <a:latin typeface="Cambria Math" panose="02040503050406030204" pitchFamily="18" charset="0"/>
                                  </a:rPr>
                                  <m:t>𝑉</m:t>
                                </m:r>
                              </m:e>
                            </m:acc>
                          </m:e>
                          <m:sup>
                            <m:r>
                              <a:rPr lang="en-US" sz="2000" i="1">
                                <a:solidFill>
                                  <a:schemeClr val="bg2">
                                    <a:lumMod val="25000"/>
                                  </a:schemeClr>
                                </a:solidFill>
                                <a:latin typeface="Cambria Math" panose="02040503050406030204" pitchFamily="18" charset="0"/>
                              </a:rPr>
                              <m:t>𝑛</m:t>
                            </m:r>
                          </m:sup>
                        </m:sSup>
                      </m:e>
                    </m:d>
                    <m:r>
                      <a:rPr lang="en-US" sz="2000" i="1">
                        <a:solidFill>
                          <a:schemeClr val="bg2">
                            <a:lumMod val="25000"/>
                          </a:schemeClr>
                        </a:solidFill>
                        <a:latin typeface="Cambria Math" panose="02040503050406030204" pitchFamily="18" charset="0"/>
                      </a:rPr>
                      <m:t>)]&lt;</m:t>
                    </m:r>
                    <m:r>
                      <a:rPr lang="en-US" sz="2000" i="1">
                        <a:solidFill>
                          <a:schemeClr val="bg2">
                            <a:lumMod val="25000"/>
                          </a:schemeClr>
                        </a:solidFill>
                        <a:latin typeface="Cambria Math" panose="02040503050406030204" pitchFamily="18" charset="0"/>
                      </a:rPr>
                      <m:t>𝜖</m:t>
                    </m:r>
                  </m:oMath>
                </a14:m>
                <a:endParaRPr lang="en-US" sz="2000" dirty="0">
                  <a:solidFill>
                    <a:schemeClr val="bg2">
                      <a:lumMod val="25000"/>
                    </a:schemeClr>
                  </a:solidFill>
                </a:endParaRPr>
              </a:p>
              <a:p>
                <a:endParaRPr lang="en-US" sz="2000" dirty="0">
                  <a:solidFill>
                    <a:schemeClr val="bg2">
                      <a:lumMod val="25000"/>
                    </a:schemeClr>
                  </a:solidFill>
                </a:endParaRPr>
              </a:p>
            </p:txBody>
          </p:sp>
        </mc:Choice>
        <mc:Fallback xmlns="">
          <p:sp>
            <p:nvSpPr>
              <p:cNvPr id="6" name="TextBox 5">
                <a:extLst>
                  <a:ext uri="{FF2B5EF4-FFF2-40B4-BE49-F238E27FC236}">
                    <a16:creationId xmlns:a16="http://schemas.microsoft.com/office/drawing/2014/main" id="{952A7B10-E84C-1C94-1B3E-7BDCF45F7458}"/>
                  </a:ext>
                </a:extLst>
              </p:cNvPr>
              <p:cNvSpPr txBox="1">
                <a:spLocks noRot="1" noChangeAspect="1" noMove="1" noResize="1" noEditPoints="1" noAdjustHandles="1" noChangeArrowheads="1" noChangeShapeType="1" noTextEdit="1"/>
              </p:cNvSpPr>
              <p:nvPr/>
            </p:nvSpPr>
            <p:spPr>
              <a:xfrm>
                <a:off x="838200" y="2152513"/>
                <a:ext cx="5105400" cy="2949910"/>
              </a:xfrm>
              <a:prstGeom prst="rect">
                <a:avLst/>
              </a:prstGeom>
              <a:blipFill>
                <a:blip r:embed="rId3"/>
                <a:stretch>
                  <a:fillRect l="-1075" t="-1033"/>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4662257E-6BF7-2B0B-4BE0-4CD74578FE47}"/>
              </a:ext>
            </a:extLst>
          </p:cNvPr>
          <p:cNvGrpSpPr/>
          <p:nvPr/>
        </p:nvGrpSpPr>
        <p:grpSpPr>
          <a:xfrm>
            <a:off x="6477000" y="1819273"/>
            <a:ext cx="5181600" cy="4657727"/>
            <a:chOff x="5715000" y="1722436"/>
            <a:chExt cx="5181600" cy="4657727"/>
          </a:xfrm>
        </p:grpSpPr>
        <p:pic>
          <p:nvPicPr>
            <p:cNvPr id="12" name="Picture 11">
              <a:extLst>
                <a:ext uri="{FF2B5EF4-FFF2-40B4-BE49-F238E27FC236}">
                  <a16:creationId xmlns:a16="http://schemas.microsoft.com/office/drawing/2014/main" id="{5FEE0AF6-9C75-354D-4369-64A38DE36735}"/>
                </a:ext>
              </a:extLst>
            </p:cNvPr>
            <p:cNvPicPr>
              <a:picLocks noChangeAspect="1"/>
            </p:cNvPicPr>
            <p:nvPr/>
          </p:nvPicPr>
          <p:blipFill rotWithShape="1">
            <a:blip r:embed="rId4"/>
            <a:srcRect l="8448" t="6574" r="9378" b="6132"/>
            <a:stretch/>
          </p:blipFill>
          <p:spPr>
            <a:xfrm>
              <a:off x="5715000" y="2695437"/>
              <a:ext cx="1358901" cy="1536700"/>
            </a:xfrm>
            <a:prstGeom prst="rect">
              <a:avLst/>
            </a:prstGeom>
          </p:spPr>
        </p:pic>
        <p:pic>
          <p:nvPicPr>
            <p:cNvPr id="13" name="Picture 12">
              <a:extLst>
                <a:ext uri="{FF2B5EF4-FFF2-40B4-BE49-F238E27FC236}">
                  <a16:creationId xmlns:a16="http://schemas.microsoft.com/office/drawing/2014/main" id="{B44B5AD6-1053-4423-3284-C728DECA370F}"/>
                </a:ext>
              </a:extLst>
            </p:cNvPr>
            <p:cNvPicPr>
              <a:picLocks noChangeAspect="1"/>
            </p:cNvPicPr>
            <p:nvPr/>
          </p:nvPicPr>
          <p:blipFill rotWithShape="1">
            <a:blip r:embed="rId5"/>
            <a:srcRect l="6773" t="7342" r="5362" b="4560"/>
            <a:stretch/>
          </p:blipFill>
          <p:spPr>
            <a:xfrm>
              <a:off x="9372600" y="2695437"/>
              <a:ext cx="1352550" cy="1524000"/>
            </a:xfrm>
            <a:prstGeom prst="rect">
              <a:avLst/>
            </a:prstGeom>
          </p:spPr>
        </p:pic>
        <p:sp>
          <p:nvSpPr>
            <p:cNvPr id="17" name="TextBox 16">
              <a:extLst>
                <a:ext uri="{FF2B5EF4-FFF2-40B4-BE49-F238E27FC236}">
                  <a16:creationId xmlns:a16="http://schemas.microsoft.com/office/drawing/2014/main" id="{9F13EA49-23BC-DBCD-5939-A0EA56E96697}"/>
                </a:ext>
              </a:extLst>
            </p:cNvPr>
            <p:cNvSpPr txBox="1"/>
            <p:nvPr/>
          </p:nvSpPr>
          <p:spPr>
            <a:xfrm>
              <a:off x="5854078" y="4279742"/>
              <a:ext cx="1080745" cy="461665"/>
            </a:xfrm>
            <a:prstGeom prst="rect">
              <a:avLst/>
            </a:prstGeom>
            <a:noFill/>
          </p:spPr>
          <p:txBody>
            <a:bodyPr wrap="none" rtlCol="0">
              <a:spAutoFit/>
            </a:bodyPr>
            <a:lstStyle/>
            <a:p>
              <a:pPr algn="ctr"/>
              <a:r>
                <a:rPr lang="en-US" sz="2400" b="1" dirty="0">
                  <a:solidFill>
                    <a:schemeClr val="bg2">
                      <a:lumMod val="25000"/>
                    </a:schemeClr>
                  </a:solidFill>
                </a:rPr>
                <a:t>Sender</a:t>
              </a:r>
            </a:p>
          </p:txBody>
        </p:sp>
        <p:sp>
          <p:nvSpPr>
            <p:cNvPr id="18" name="TextBox 17">
              <a:extLst>
                <a:ext uri="{FF2B5EF4-FFF2-40B4-BE49-F238E27FC236}">
                  <a16:creationId xmlns:a16="http://schemas.microsoft.com/office/drawing/2014/main" id="{A849D246-10D9-16EC-9EC1-88AB616904B1}"/>
                </a:ext>
              </a:extLst>
            </p:cNvPr>
            <p:cNvSpPr txBox="1"/>
            <p:nvPr/>
          </p:nvSpPr>
          <p:spPr>
            <a:xfrm>
              <a:off x="9411198" y="4279742"/>
              <a:ext cx="1275349" cy="461665"/>
            </a:xfrm>
            <a:prstGeom prst="rect">
              <a:avLst/>
            </a:prstGeom>
            <a:noFill/>
          </p:spPr>
          <p:txBody>
            <a:bodyPr wrap="none" rtlCol="0">
              <a:spAutoFit/>
            </a:bodyPr>
            <a:lstStyle/>
            <a:p>
              <a:pPr algn="ctr"/>
              <a:r>
                <a:rPr lang="en-US" sz="2400" b="1" dirty="0">
                  <a:solidFill>
                    <a:schemeClr val="bg2">
                      <a:lumMod val="25000"/>
                    </a:schemeClr>
                  </a:solidFill>
                </a:rPr>
                <a:t>Receiver</a:t>
              </a:r>
              <a:endParaRPr lang="en-US" sz="2800" b="1" dirty="0">
                <a:solidFill>
                  <a:schemeClr val="bg2">
                    <a:lumMod val="25000"/>
                  </a:schemeClr>
                </a:solidFill>
              </a:endParaRPr>
            </a:p>
          </p:txBody>
        </p:sp>
        <p:cxnSp>
          <p:nvCxnSpPr>
            <p:cNvPr id="21" name="Straight Arrow Connector 20">
              <a:extLst>
                <a:ext uri="{FF2B5EF4-FFF2-40B4-BE49-F238E27FC236}">
                  <a16:creationId xmlns:a16="http://schemas.microsoft.com/office/drawing/2014/main" id="{AA37CC73-E921-0592-9BA8-13C9F190C44B}"/>
                </a:ext>
              </a:extLst>
            </p:cNvPr>
            <p:cNvCxnSpPr>
              <a:cxnSpLocks/>
            </p:cNvCxnSpPr>
            <p:nvPr/>
          </p:nvCxnSpPr>
          <p:spPr>
            <a:xfrm flipV="1">
              <a:off x="7146925" y="3455204"/>
              <a:ext cx="2225675" cy="19832"/>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itle 1">
                  <a:extLst>
                    <a:ext uri="{FF2B5EF4-FFF2-40B4-BE49-F238E27FC236}">
                      <a16:creationId xmlns:a16="http://schemas.microsoft.com/office/drawing/2014/main" id="{3E38A811-F0D5-8E88-98D0-F38CECD5407C}"/>
                    </a:ext>
                  </a:extLst>
                </p:cNvPr>
                <p:cNvSpPr txBox="1">
                  <a:spLocks/>
                </p:cNvSpPr>
                <p:nvPr/>
              </p:nvSpPr>
              <p:spPr>
                <a:xfrm>
                  <a:off x="6096000" y="1722436"/>
                  <a:ext cx="11239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sSup>
                          <m:sSupPr>
                            <m:ctrlPr>
                              <a:rPr lang="en-US" b="0" i="1" smtClean="0">
                                <a:solidFill>
                                  <a:schemeClr val="bg2">
                                    <a:lumMod val="25000"/>
                                  </a:schemeClr>
                                </a:solidFill>
                                <a:latin typeface="Cambria Math" panose="02040503050406030204" pitchFamily="18" charset="0"/>
                              </a:rPr>
                            </m:ctrlPr>
                          </m:sSupPr>
                          <m:e>
                            <m:r>
                              <a:rPr lang="en-US" b="0" i="1" smtClean="0">
                                <a:solidFill>
                                  <a:schemeClr val="bg2">
                                    <a:lumMod val="25000"/>
                                  </a:schemeClr>
                                </a:solidFill>
                                <a:latin typeface="Cambria Math" panose="02040503050406030204" pitchFamily="18" charset="0"/>
                              </a:rPr>
                              <m:t>𝑋</m:t>
                            </m:r>
                          </m:e>
                          <m:sup>
                            <m:r>
                              <a:rPr lang="en-US" b="0" i="1" smtClean="0">
                                <a:solidFill>
                                  <a:schemeClr val="bg2">
                                    <a:lumMod val="25000"/>
                                  </a:schemeClr>
                                </a:solidFill>
                                <a:latin typeface="Cambria Math" panose="02040503050406030204" pitchFamily="18" charset="0"/>
                              </a:rPr>
                              <m:t>𝑚</m:t>
                            </m:r>
                          </m:sup>
                        </m:sSup>
                      </m:oMath>
                    </m:oMathPara>
                  </a14:m>
                  <a:endParaRPr lang="he-IL" dirty="0">
                    <a:solidFill>
                      <a:schemeClr val="bg2">
                        <a:lumMod val="25000"/>
                      </a:schemeClr>
                    </a:solidFill>
                  </a:endParaRPr>
                </a:p>
              </p:txBody>
            </p:sp>
          </mc:Choice>
          <mc:Fallback xmlns="">
            <p:sp>
              <p:nvSpPr>
                <p:cNvPr id="22" name="Title 1">
                  <a:extLst>
                    <a:ext uri="{FF2B5EF4-FFF2-40B4-BE49-F238E27FC236}">
                      <a16:creationId xmlns:a16="http://schemas.microsoft.com/office/drawing/2014/main" id="{3E38A811-F0D5-8E88-98D0-F38CECD5407C}"/>
                    </a:ext>
                  </a:extLst>
                </p:cNvPr>
                <p:cNvSpPr txBox="1">
                  <a:spLocks noRot="1" noChangeAspect="1" noMove="1" noResize="1" noEditPoints="1" noAdjustHandles="1" noChangeArrowheads="1" noChangeShapeType="1" noTextEdit="1"/>
                </p:cNvSpPr>
                <p:nvPr/>
              </p:nvSpPr>
              <p:spPr>
                <a:xfrm>
                  <a:off x="6096000" y="1722436"/>
                  <a:ext cx="1123950" cy="132556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itle 1">
                  <a:extLst>
                    <a:ext uri="{FF2B5EF4-FFF2-40B4-BE49-F238E27FC236}">
                      <a16:creationId xmlns:a16="http://schemas.microsoft.com/office/drawing/2014/main" id="{B7BF7495-E6A7-87A3-2135-B9045D21A2C9}"/>
                    </a:ext>
                  </a:extLst>
                </p:cNvPr>
                <p:cNvSpPr txBox="1">
                  <a:spLocks/>
                </p:cNvSpPr>
                <p:nvPr/>
              </p:nvSpPr>
              <p:spPr>
                <a:xfrm>
                  <a:off x="9772650" y="1722437"/>
                  <a:ext cx="11239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sSup>
                          <m:sSupPr>
                            <m:ctrlPr>
                              <a:rPr lang="en-US" b="0" i="1" smtClean="0">
                                <a:solidFill>
                                  <a:schemeClr val="bg2">
                                    <a:lumMod val="25000"/>
                                  </a:schemeClr>
                                </a:solidFill>
                                <a:latin typeface="Cambria Math" panose="02040503050406030204" pitchFamily="18" charset="0"/>
                              </a:rPr>
                            </m:ctrlPr>
                          </m:sSupPr>
                          <m:e>
                            <m:r>
                              <a:rPr lang="en-US" b="0" i="1" smtClean="0">
                                <a:solidFill>
                                  <a:schemeClr val="bg2">
                                    <a:lumMod val="25000"/>
                                  </a:schemeClr>
                                </a:solidFill>
                                <a:latin typeface="Cambria Math" panose="02040503050406030204" pitchFamily="18" charset="0"/>
                              </a:rPr>
                              <m:t>𝑌</m:t>
                            </m:r>
                          </m:e>
                          <m:sup>
                            <m:r>
                              <a:rPr lang="en-US" b="0" i="1" smtClean="0">
                                <a:solidFill>
                                  <a:schemeClr val="bg2">
                                    <a:lumMod val="25000"/>
                                  </a:schemeClr>
                                </a:solidFill>
                                <a:latin typeface="Cambria Math" panose="02040503050406030204" pitchFamily="18" charset="0"/>
                              </a:rPr>
                              <m:t>𝑚</m:t>
                            </m:r>
                          </m:sup>
                        </m:sSup>
                      </m:oMath>
                    </m:oMathPara>
                  </a14:m>
                  <a:endParaRPr lang="he-IL" dirty="0">
                    <a:solidFill>
                      <a:schemeClr val="bg2">
                        <a:lumMod val="25000"/>
                      </a:schemeClr>
                    </a:solidFill>
                  </a:endParaRPr>
                </a:p>
              </p:txBody>
            </p:sp>
          </mc:Choice>
          <mc:Fallback xmlns="">
            <p:sp>
              <p:nvSpPr>
                <p:cNvPr id="27" name="Title 1">
                  <a:extLst>
                    <a:ext uri="{FF2B5EF4-FFF2-40B4-BE49-F238E27FC236}">
                      <a16:creationId xmlns:a16="http://schemas.microsoft.com/office/drawing/2014/main" id="{9639BB2D-5C15-D4E1-43F0-C0293B872D76}"/>
                    </a:ext>
                  </a:extLst>
                </p:cNvPr>
                <p:cNvSpPr txBox="1">
                  <a:spLocks noRot="1" noChangeAspect="1" noMove="1" noResize="1" noEditPoints="1" noAdjustHandles="1" noChangeArrowheads="1" noChangeShapeType="1" noTextEdit="1"/>
                </p:cNvSpPr>
                <p:nvPr/>
              </p:nvSpPr>
              <p:spPr>
                <a:xfrm>
                  <a:off x="9772650" y="1722437"/>
                  <a:ext cx="1123950" cy="132556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itle 1">
                  <a:extLst>
                    <a:ext uri="{FF2B5EF4-FFF2-40B4-BE49-F238E27FC236}">
                      <a16:creationId xmlns:a16="http://schemas.microsoft.com/office/drawing/2014/main" id="{9837151D-3922-377B-6751-DEF02C29EDB8}"/>
                    </a:ext>
                  </a:extLst>
                </p:cNvPr>
                <p:cNvSpPr txBox="1">
                  <a:spLocks/>
                </p:cNvSpPr>
                <p:nvPr/>
              </p:nvSpPr>
              <p:spPr>
                <a:xfrm>
                  <a:off x="7620000" y="2332036"/>
                  <a:ext cx="11239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b="0" i="1" smtClean="0">
                            <a:solidFill>
                              <a:schemeClr val="bg2">
                                <a:lumMod val="25000"/>
                              </a:schemeClr>
                            </a:solidFill>
                            <a:latin typeface="Cambria Math" panose="02040503050406030204" pitchFamily="18" charset="0"/>
                          </a:rPr>
                          <m:t>𝑀</m:t>
                        </m:r>
                      </m:oMath>
                    </m:oMathPara>
                  </a14:m>
                  <a:endParaRPr lang="he-IL" dirty="0">
                    <a:solidFill>
                      <a:schemeClr val="bg2">
                        <a:lumMod val="25000"/>
                      </a:schemeClr>
                    </a:solidFill>
                  </a:endParaRPr>
                </a:p>
              </p:txBody>
            </p:sp>
          </mc:Choice>
          <mc:Fallback xmlns="">
            <p:sp>
              <p:nvSpPr>
                <p:cNvPr id="26" name="Title 1">
                  <a:extLst>
                    <a:ext uri="{FF2B5EF4-FFF2-40B4-BE49-F238E27FC236}">
                      <a16:creationId xmlns:a16="http://schemas.microsoft.com/office/drawing/2014/main" id="{9837151D-3922-377B-6751-DEF02C29EDB8}"/>
                    </a:ext>
                  </a:extLst>
                </p:cNvPr>
                <p:cNvSpPr txBox="1">
                  <a:spLocks noRot="1" noChangeAspect="1" noMove="1" noResize="1" noEditPoints="1" noAdjustHandles="1" noChangeArrowheads="1" noChangeShapeType="1" noTextEdit="1"/>
                </p:cNvSpPr>
                <p:nvPr/>
              </p:nvSpPr>
              <p:spPr>
                <a:xfrm>
                  <a:off x="7620000" y="2332036"/>
                  <a:ext cx="1123950" cy="1325563"/>
                </a:xfrm>
                <a:prstGeom prst="rect">
                  <a:avLst/>
                </a:prstGeom>
                <a:blipFill>
                  <a:blip r:embed="rId8"/>
                  <a:stretch>
                    <a:fillRect/>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5878856F-5454-D7B7-132D-E2332F3BED70}"/>
                </a:ext>
              </a:extLst>
            </p:cNvPr>
            <p:cNvCxnSpPr>
              <a:cxnSpLocks/>
            </p:cNvCxnSpPr>
            <p:nvPr/>
          </p:nvCxnSpPr>
          <p:spPr>
            <a:xfrm>
              <a:off x="6324600" y="4787285"/>
              <a:ext cx="0" cy="475001"/>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41746E6-58F8-9660-8566-1043E4E4AEFE}"/>
                </a:ext>
              </a:extLst>
            </p:cNvPr>
            <p:cNvCxnSpPr>
              <a:cxnSpLocks/>
            </p:cNvCxnSpPr>
            <p:nvPr/>
          </p:nvCxnSpPr>
          <p:spPr>
            <a:xfrm>
              <a:off x="10020300" y="4787285"/>
              <a:ext cx="0" cy="475001"/>
            </a:xfrm>
            <a:prstGeom prst="straightConnector1">
              <a:avLst/>
            </a:prstGeom>
            <a:ln w="571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itle 1">
                  <a:extLst>
                    <a:ext uri="{FF2B5EF4-FFF2-40B4-BE49-F238E27FC236}">
                      <a16:creationId xmlns:a16="http://schemas.microsoft.com/office/drawing/2014/main" id="{E92EA26F-905C-C910-5EB8-F240F1E2BD1C}"/>
                    </a:ext>
                  </a:extLst>
                </p:cNvPr>
                <p:cNvSpPr txBox="1">
                  <a:spLocks/>
                </p:cNvSpPr>
                <p:nvPr/>
              </p:nvSpPr>
              <p:spPr>
                <a:xfrm>
                  <a:off x="5886450" y="5029200"/>
                  <a:ext cx="11239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sSup>
                          <m:sSupPr>
                            <m:ctrlPr>
                              <a:rPr lang="en-US" b="0" i="1" smtClean="0">
                                <a:solidFill>
                                  <a:schemeClr val="bg2">
                                    <a:lumMod val="25000"/>
                                  </a:schemeClr>
                                </a:solidFill>
                                <a:latin typeface="Cambria Math" panose="02040503050406030204" pitchFamily="18" charset="0"/>
                              </a:rPr>
                            </m:ctrlPr>
                          </m:sSupPr>
                          <m:e>
                            <m:acc>
                              <m:accPr>
                                <m:chr m:val="̂"/>
                                <m:ctrlPr>
                                  <a:rPr lang="en-US" b="0" i="1" smtClean="0">
                                    <a:solidFill>
                                      <a:schemeClr val="bg2">
                                        <a:lumMod val="25000"/>
                                      </a:schemeClr>
                                    </a:solidFill>
                                    <a:latin typeface="Cambria Math" panose="02040503050406030204" pitchFamily="18" charset="0"/>
                                  </a:rPr>
                                </m:ctrlPr>
                              </m:accPr>
                              <m:e>
                                <m:r>
                                  <a:rPr lang="en-US" b="0" i="1" smtClean="0">
                                    <a:solidFill>
                                      <a:schemeClr val="bg2">
                                        <a:lumMod val="25000"/>
                                      </a:schemeClr>
                                    </a:solidFill>
                                    <a:latin typeface="Cambria Math" panose="02040503050406030204" pitchFamily="18" charset="0"/>
                                  </a:rPr>
                                  <m:t>𝑈</m:t>
                                </m:r>
                              </m:e>
                            </m:acc>
                          </m:e>
                          <m:sup>
                            <m:r>
                              <a:rPr lang="en-US" b="0" i="1" smtClean="0">
                                <a:solidFill>
                                  <a:schemeClr val="bg2">
                                    <a:lumMod val="25000"/>
                                  </a:schemeClr>
                                </a:solidFill>
                                <a:latin typeface="Cambria Math" panose="02040503050406030204" pitchFamily="18" charset="0"/>
                              </a:rPr>
                              <m:t>𝑛</m:t>
                            </m:r>
                          </m:sup>
                        </m:sSup>
                      </m:oMath>
                    </m:oMathPara>
                  </a14:m>
                  <a:endParaRPr lang="he-IL" dirty="0"/>
                </a:p>
              </p:txBody>
            </p:sp>
          </mc:Choice>
          <mc:Fallback xmlns="">
            <p:sp>
              <p:nvSpPr>
                <p:cNvPr id="35" name="Title 1">
                  <a:extLst>
                    <a:ext uri="{FF2B5EF4-FFF2-40B4-BE49-F238E27FC236}">
                      <a16:creationId xmlns:a16="http://schemas.microsoft.com/office/drawing/2014/main" id="{E92EA26F-905C-C910-5EB8-F240F1E2BD1C}"/>
                    </a:ext>
                  </a:extLst>
                </p:cNvPr>
                <p:cNvSpPr txBox="1">
                  <a:spLocks noRot="1" noChangeAspect="1" noMove="1" noResize="1" noEditPoints="1" noAdjustHandles="1" noChangeArrowheads="1" noChangeShapeType="1" noTextEdit="1"/>
                </p:cNvSpPr>
                <p:nvPr/>
              </p:nvSpPr>
              <p:spPr>
                <a:xfrm>
                  <a:off x="5886450" y="5029200"/>
                  <a:ext cx="1123950" cy="132556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itle 1">
                  <a:extLst>
                    <a:ext uri="{FF2B5EF4-FFF2-40B4-BE49-F238E27FC236}">
                      <a16:creationId xmlns:a16="http://schemas.microsoft.com/office/drawing/2014/main" id="{563A06B0-D007-75B6-6F4D-A55FE63186B1}"/>
                    </a:ext>
                  </a:extLst>
                </p:cNvPr>
                <p:cNvSpPr txBox="1">
                  <a:spLocks/>
                </p:cNvSpPr>
                <p:nvPr/>
              </p:nvSpPr>
              <p:spPr>
                <a:xfrm>
                  <a:off x="9620250" y="5054600"/>
                  <a:ext cx="11239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sSup>
                          <m:sSupPr>
                            <m:ctrlPr>
                              <a:rPr lang="en-US" b="0" i="1" smtClean="0">
                                <a:solidFill>
                                  <a:schemeClr val="bg2">
                                    <a:lumMod val="25000"/>
                                  </a:schemeClr>
                                </a:solidFill>
                                <a:latin typeface="Cambria Math" panose="02040503050406030204" pitchFamily="18" charset="0"/>
                              </a:rPr>
                            </m:ctrlPr>
                          </m:sSupPr>
                          <m:e>
                            <m:acc>
                              <m:accPr>
                                <m:chr m:val="̂"/>
                                <m:ctrlPr>
                                  <a:rPr lang="en-US" b="0" i="1" smtClean="0">
                                    <a:solidFill>
                                      <a:schemeClr val="bg2">
                                        <a:lumMod val="25000"/>
                                      </a:schemeClr>
                                    </a:solidFill>
                                    <a:latin typeface="Cambria Math" panose="02040503050406030204" pitchFamily="18" charset="0"/>
                                  </a:rPr>
                                </m:ctrlPr>
                              </m:accPr>
                              <m:e>
                                <m:r>
                                  <a:rPr lang="en-US" b="0" i="1" smtClean="0">
                                    <a:solidFill>
                                      <a:schemeClr val="bg2">
                                        <a:lumMod val="25000"/>
                                      </a:schemeClr>
                                    </a:solidFill>
                                    <a:latin typeface="Cambria Math" panose="02040503050406030204" pitchFamily="18" charset="0"/>
                                  </a:rPr>
                                  <m:t>𝑉</m:t>
                                </m:r>
                              </m:e>
                            </m:acc>
                          </m:e>
                          <m:sup>
                            <m:r>
                              <a:rPr lang="en-US" b="0" i="1" smtClean="0">
                                <a:solidFill>
                                  <a:schemeClr val="bg2">
                                    <a:lumMod val="25000"/>
                                  </a:schemeClr>
                                </a:solidFill>
                                <a:latin typeface="Cambria Math" panose="02040503050406030204" pitchFamily="18" charset="0"/>
                              </a:rPr>
                              <m:t>𝑛</m:t>
                            </m:r>
                          </m:sup>
                        </m:sSup>
                      </m:oMath>
                    </m:oMathPara>
                  </a14:m>
                  <a:endParaRPr lang="he-IL" dirty="0">
                    <a:solidFill>
                      <a:schemeClr val="bg2">
                        <a:lumMod val="25000"/>
                      </a:schemeClr>
                    </a:solidFill>
                  </a:endParaRPr>
                </a:p>
              </p:txBody>
            </p:sp>
          </mc:Choice>
          <mc:Fallback xmlns="">
            <p:sp>
              <p:nvSpPr>
                <p:cNvPr id="32" name="Title 1">
                  <a:extLst>
                    <a:ext uri="{FF2B5EF4-FFF2-40B4-BE49-F238E27FC236}">
                      <a16:creationId xmlns:a16="http://schemas.microsoft.com/office/drawing/2014/main" id="{E38A1186-A083-E93F-E0B6-AA2E7F802C29}"/>
                    </a:ext>
                  </a:extLst>
                </p:cNvPr>
                <p:cNvSpPr txBox="1">
                  <a:spLocks noRot="1" noChangeAspect="1" noMove="1" noResize="1" noEditPoints="1" noAdjustHandles="1" noChangeArrowheads="1" noChangeShapeType="1" noTextEdit="1"/>
                </p:cNvSpPr>
                <p:nvPr/>
              </p:nvSpPr>
              <p:spPr>
                <a:xfrm>
                  <a:off x="9620250" y="5054600"/>
                  <a:ext cx="1123950" cy="1325563"/>
                </a:xfrm>
                <a:prstGeom prst="rect">
                  <a:avLst/>
                </a:prstGeom>
                <a:blipFill>
                  <a:blip r:embed="rId1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1895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1196-EA3D-6939-D942-EE8472E15209}"/>
              </a:ext>
            </a:extLst>
          </p:cNvPr>
          <p:cNvSpPr>
            <a:spLocks noGrp="1"/>
          </p:cNvSpPr>
          <p:nvPr>
            <p:ph type="title"/>
          </p:nvPr>
        </p:nvSpPr>
        <p:spPr>
          <a:xfrm>
            <a:off x="838200" y="274637"/>
            <a:ext cx="10515600" cy="1325563"/>
          </a:xfrm>
        </p:spPr>
        <p:txBody>
          <a:bodyPr>
            <a:normAutofit/>
          </a:bodyPr>
          <a:lstStyle/>
          <a:p>
            <a:r>
              <a:rPr lang="en-US" sz="4800" b="1" dirty="0">
                <a:solidFill>
                  <a:schemeClr val="bg2">
                    <a:lumMod val="25000"/>
                  </a:schemeClr>
                </a:solidFill>
              </a:rPr>
              <a:t>Results</a:t>
            </a:r>
            <a:endParaRPr lang="en-US" sz="3200" dirty="0">
              <a:solidFill>
                <a:schemeClr val="bg2">
                  <a:lumMod val="25000"/>
                </a:schemeClr>
              </a:solidFill>
            </a:endParaRPr>
          </a:p>
        </p:txBody>
      </p:sp>
      <p:sp>
        <p:nvSpPr>
          <p:cNvPr id="3" name="Rectangle 2">
            <a:extLst>
              <a:ext uri="{FF2B5EF4-FFF2-40B4-BE49-F238E27FC236}">
                <a16:creationId xmlns:a16="http://schemas.microsoft.com/office/drawing/2014/main" id="{A49594F4-6483-F183-67C6-7C78B60A4C97}"/>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a:extLst>
              <a:ext uri="{FF2B5EF4-FFF2-40B4-BE49-F238E27FC236}">
                <a16:creationId xmlns:a16="http://schemas.microsoft.com/office/drawing/2014/main" id="{6EE5B1DC-DCD7-07CB-AF7E-7DEFE6656FDB}"/>
              </a:ext>
            </a:extLst>
          </p:cNvPr>
          <p:cNvSpPr txBox="1"/>
          <p:nvPr/>
        </p:nvSpPr>
        <p:spPr>
          <a:xfrm>
            <a:off x="838201" y="1600200"/>
            <a:ext cx="5105400" cy="3231654"/>
          </a:xfrm>
          <a:prstGeom prst="rect">
            <a:avLst/>
          </a:prstGeom>
          <a:noFill/>
        </p:spPr>
        <p:txBody>
          <a:bodyPr wrap="square" rtlCol="0">
            <a:spAutoFit/>
          </a:bodyPr>
          <a:lstStyle/>
          <a:p>
            <a:r>
              <a:rPr lang="en-US" sz="2400" b="1" dirty="0">
                <a:solidFill>
                  <a:srgbClr val="55AC46"/>
                </a:solidFill>
              </a:rPr>
              <a:t>OMSR Constructions</a:t>
            </a:r>
          </a:p>
          <a:p>
            <a:r>
              <a:rPr lang="en-US" sz="2000" dirty="0">
                <a:solidFill>
                  <a:schemeClr val="bg2">
                    <a:lumMod val="25000"/>
                  </a:schemeClr>
                </a:solidFill>
              </a:rPr>
              <a:t>General rejection-sampling based technique</a:t>
            </a:r>
          </a:p>
          <a:p>
            <a:r>
              <a:rPr lang="en-US" sz="2000" dirty="0">
                <a:solidFill>
                  <a:schemeClr val="bg2">
                    <a:lumMod val="25000"/>
                  </a:schemeClr>
                </a:solidFill>
              </a:rPr>
              <a:t>for OMSR with OT source correlation.</a:t>
            </a:r>
          </a:p>
          <a:p>
            <a:endParaRPr lang="en-US" sz="2000" dirty="0">
              <a:solidFill>
                <a:schemeClr val="bg2">
                  <a:lumMod val="25000"/>
                </a:schemeClr>
              </a:solidFill>
            </a:endParaRPr>
          </a:p>
          <a:p>
            <a:r>
              <a:rPr lang="en-US" sz="2000" dirty="0">
                <a:solidFill>
                  <a:schemeClr val="bg2">
                    <a:lumMod val="25000"/>
                  </a:schemeClr>
                </a:solidFill>
              </a:rPr>
              <a:t>Concretely efficient OMSR converting OT</a:t>
            </a:r>
          </a:p>
          <a:p>
            <a:r>
              <a:rPr lang="en-US" sz="2000" dirty="0">
                <a:solidFill>
                  <a:schemeClr val="bg2">
                    <a:lumMod val="25000"/>
                  </a:schemeClr>
                </a:solidFill>
              </a:rPr>
              <a:t>correlation to useful special correlations.</a:t>
            </a:r>
          </a:p>
          <a:p>
            <a:endParaRPr lang="en-US" sz="2000" dirty="0">
              <a:solidFill>
                <a:schemeClr val="bg2">
                  <a:lumMod val="25000"/>
                </a:schemeClr>
              </a:solidFill>
            </a:endParaRPr>
          </a:p>
          <a:p>
            <a:r>
              <a:rPr lang="en-US" sz="2000" dirty="0">
                <a:solidFill>
                  <a:schemeClr val="bg2">
                    <a:lumMod val="25000"/>
                  </a:schemeClr>
                </a:solidFill>
              </a:rPr>
              <a:t>Application - improved OT-based protocols for</a:t>
            </a:r>
          </a:p>
          <a:p>
            <a:r>
              <a:rPr lang="en-US" sz="2000" dirty="0">
                <a:solidFill>
                  <a:schemeClr val="bg2">
                    <a:lumMod val="25000"/>
                  </a:schemeClr>
                </a:solidFill>
              </a:rPr>
              <a:t>distributed symmetric cryptography [BIP+18], [DGH+21].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B8AD94C-CD2B-234B-0957-A9DBE9B98B80}"/>
                  </a:ext>
                </a:extLst>
              </p:cNvPr>
              <p:cNvSpPr txBox="1"/>
              <p:nvPr/>
            </p:nvSpPr>
            <p:spPr>
              <a:xfrm>
                <a:off x="6248400" y="1600200"/>
                <a:ext cx="5105399" cy="3231654"/>
              </a:xfrm>
              <a:prstGeom prst="rect">
                <a:avLst/>
              </a:prstGeom>
              <a:noFill/>
            </p:spPr>
            <p:txBody>
              <a:bodyPr wrap="square" rtlCol="0">
                <a:spAutoFit/>
              </a:bodyPr>
              <a:lstStyle/>
              <a:p>
                <a:r>
                  <a:rPr lang="en-US" sz="2400" b="1" dirty="0">
                    <a:solidFill>
                      <a:srgbClr val="AC4646"/>
                    </a:solidFill>
                  </a:rPr>
                  <a:t>Lower Bounds</a:t>
                </a:r>
                <a:endParaRPr lang="en-US" sz="2000" b="1" dirty="0">
                  <a:solidFill>
                    <a:srgbClr val="AC4646"/>
                  </a:solidFill>
                </a:endParaRPr>
              </a:p>
              <a:p>
                <a:r>
                  <a:rPr lang="en-US" sz="2000" dirty="0">
                    <a:solidFill>
                      <a:schemeClr val="bg2">
                        <a:lumMod val="25000"/>
                      </a:schemeClr>
                    </a:solidFill>
                  </a:rPr>
                  <a:t>OMSR requires </a:t>
                </a:r>
                <a14:m>
                  <m:oMath xmlns:m="http://schemas.openxmlformats.org/officeDocument/2006/math">
                    <m:r>
                      <m:rPr>
                        <m:sty m:val="p"/>
                      </m:rPr>
                      <a:rPr lang="en-US" sz="2000" b="0" i="0" smtClean="0">
                        <a:solidFill>
                          <a:schemeClr val="bg2">
                            <a:lumMod val="25000"/>
                          </a:schemeClr>
                        </a:solidFill>
                        <a:latin typeface="Cambria Math" panose="02040503050406030204" pitchFamily="18" charset="0"/>
                      </a:rPr>
                      <m:t>Ω</m:t>
                    </m:r>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𝑛</m:t>
                    </m:r>
                    <m:r>
                      <a:rPr lang="en-US" sz="2000" b="0" i="1" smtClean="0">
                        <a:solidFill>
                          <a:schemeClr val="bg2">
                            <a:lumMod val="25000"/>
                          </a:schemeClr>
                        </a:solidFill>
                        <a:latin typeface="Cambria Math" panose="02040503050406030204" pitchFamily="18" charset="0"/>
                      </a:rPr>
                      <m:t>)</m:t>
                    </m:r>
                  </m:oMath>
                </a14:m>
                <a:r>
                  <a:rPr lang="en-US" sz="2000" dirty="0">
                    <a:solidFill>
                      <a:schemeClr val="bg2">
                        <a:lumMod val="25000"/>
                      </a:schemeClr>
                    </a:solidFill>
                  </a:rPr>
                  <a:t> communicaiton if </a:t>
                </a:r>
              </a:p>
              <a:p>
                <a14:m>
                  <m:oMath xmlns:m="http://schemas.openxmlformats.org/officeDocument/2006/math">
                    <m:sSup>
                      <m:sSupPr>
                        <m:ctrlPr>
                          <a:rPr lang="en-US" sz="2000" b="0" i="1" smtClean="0">
                            <a:solidFill>
                              <a:schemeClr val="bg2">
                                <a:lumMod val="25000"/>
                              </a:schemeClr>
                            </a:solidFill>
                            <a:latin typeface="Cambria Math" panose="02040503050406030204" pitchFamily="18" charset="0"/>
                          </a:rPr>
                        </m:ctrlPr>
                      </m:sSupPr>
                      <m:e>
                        <m:r>
                          <a:rPr lang="en-US" sz="2000" b="0" i="1" smtClean="0">
                            <a:solidFill>
                              <a:schemeClr val="bg2">
                                <a:lumMod val="25000"/>
                              </a:schemeClr>
                            </a:solidFill>
                            <a:latin typeface="Cambria Math" panose="02040503050406030204" pitchFamily="18" charset="0"/>
                          </a:rPr>
                          <m:t>𝑆</m:t>
                        </m:r>
                      </m:e>
                      <m:sup>
                        <m:r>
                          <a:rPr lang="en-US" sz="2000" b="0" i="1" smtClean="0">
                            <a:solidFill>
                              <a:schemeClr val="bg2">
                                <a:lumMod val="25000"/>
                              </a:schemeClr>
                            </a:solidFill>
                            <a:latin typeface="Cambria Math" panose="02040503050406030204" pitchFamily="18" charset="0"/>
                          </a:rPr>
                          <m:t>∗</m:t>
                        </m:r>
                      </m:sup>
                    </m:sSup>
                    <m:d>
                      <m:dPr>
                        <m:ctrlPr>
                          <a:rPr lang="en-US" sz="2000" b="0" i="1" smtClean="0">
                            <a:solidFill>
                              <a:schemeClr val="bg2">
                                <a:lumMod val="25000"/>
                              </a:schemeClr>
                            </a:solidFill>
                            <a:latin typeface="Cambria Math" panose="02040503050406030204" pitchFamily="18" charset="0"/>
                          </a:rPr>
                        </m:ctrlPr>
                      </m:dPr>
                      <m:e>
                        <m:r>
                          <a:rPr lang="en-US" sz="2000" b="0" i="1" smtClean="0">
                            <a:solidFill>
                              <a:schemeClr val="bg2">
                                <a:lumMod val="25000"/>
                              </a:schemeClr>
                            </a:solidFill>
                            <a:latin typeface="Cambria Math" panose="02040503050406030204" pitchFamily="18" charset="0"/>
                          </a:rPr>
                          <m:t>𝑋</m:t>
                        </m:r>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𝑌</m:t>
                        </m:r>
                      </m:e>
                    </m:d>
                    <m:r>
                      <a:rPr lang="en-US" sz="2000" b="0" i="1" smtClean="0">
                        <a:solidFill>
                          <a:schemeClr val="bg2">
                            <a:lumMod val="25000"/>
                          </a:schemeClr>
                        </a:solidFill>
                        <a:latin typeface="Cambria Math" panose="02040503050406030204" pitchFamily="18" charset="0"/>
                      </a:rPr>
                      <m:t>&lt;</m:t>
                    </m:r>
                    <m:sSup>
                      <m:sSupPr>
                        <m:ctrlPr>
                          <a:rPr lang="en-US" sz="2000" b="0" i="1" smtClean="0">
                            <a:solidFill>
                              <a:schemeClr val="bg2">
                                <a:lumMod val="25000"/>
                              </a:schemeClr>
                            </a:solidFill>
                            <a:latin typeface="Cambria Math" panose="02040503050406030204" pitchFamily="18" charset="0"/>
                          </a:rPr>
                        </m:ctrlPr>
                      </m:sSupPr>
                      <m:e>
                        <m:r>
                          <a:rPr lang="en-US" sz="2000" b="0" i="1" smtClean="0">
                            <a:solidFill>
                              <a:schemeClr val="bg2">
                                <a:lumMod val="25000"/>
                              </a:schemeClr>
                            </a:solidFill>
                            <a:latin typeface="Cambria Math" panose="02040503050406030204" pitchFamily="18" charset="0"/>
                          </a:rPr>
                          <m:t>𝑆</m:t>
                        </m:r>
                      </m:e>
                      <m:sup>
                        <m:r>
                          <a:rPr lang="en-US" sz="2000" b="0" i="1" smtClean="0">
                            <a:solidFill>
                              <a:schemeClr val="bg2">
                                <a:lumMod val="25000"/>
                              </a:schemeClr>
                            </a:solidFill>
                            <a:latin typeface="Cambria Math" panose="02040503050406030204" pitchFamily="18" charset="0"/>
                          </a:rPr>
                          <m:t>∗</m:t>
                        </m:r>
                      </m:sup>
                    </m:sSup>
                    <m:d>
                      <m:dPr>
                        <m:ctrlPr>
                          <a:rPr lang="en-US" sz="2000" b="0" i="1" smtClean="0">
                            <a:solidFill>
                              <a:schemeClr val="bg2">
                                <a:lumMod val="25000"/>
                              </a:schemeClr>
                            </a:solidFill>
                            <a:latin typeface="Cambria Math" panose="02040503050406030204" pitchFamily="18" charset="0"/>
                          </a:rPr>
                        </m:ctrlPr>
                      </m:dPr>
                      <m:e>
                        <m:r>
                          <a:rPr lang="en-US" sz="2000" b="0" i="1" smtClean="0">
                            <a:solidFill>
                              <a:schemeClr val="bg2">
                                <a:lumMod val="25000"/>
                              </a:schemeClr>
                            </a:solidFill>
                            <a:latin typeface="Cambria Math" panose="02040503050406030204" pitchFamily="18" charset="0"/>
                          </a:rPr>
                          <m:t>𝑈</m:t>
                        </m:r>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𝑉</m:t>
                        </m:r>
                      </m:e>
                    </m:d>
                  </m:oMath>
                </a14:m>
                <a:r>
                  <a:rPr lang="en-US" sz="2000" dirty="0">
                    <a:solidFill>
                      <a:schemeClr val="bg2">
                        <a:lumMod val="25000"/>
                      </a:schemeClr>
                    </a:solidFill>
                  </a:rPr>
                  <a:t>.</a:t>
                </a:r>
              </a:p>
              <a:p>
                <a:r>
                  <a:rPr lang="en-US" sz="2000" dirty="0">
                    <a:solidFill>
                      <a:schemeClr val="bg2">
                        <a:lumMod val="25000"/>
                      </a:schemeClr>
                    </a:solidFill>
                  </a:rPr>
                  <a:t>* Holds for useful OMSR instances.</a:t>
                </a:r>
              </a:p>
              <a:p>
                <a:endParaRPr lang="en-US" sz="2000" dirty="0">
                  <a:solidFill>
                    <a:schemeClr val="bg2">
                      <a:lumMod val="25000"/>
                    </a:schemeClr>
                  </a:solidFill>
                </a:endParaRPr>
              </a:p>
              <a:p>
                <a:r>
                  <a:rPr lang="en-US" sz="2000" dirty="0">
                    <a:solidFill>
                      <a:schemeClr val="bg2">
                        <a:lumMod val="25000"/>
                      </a:schemeClr>
                    </a:solidFill>
                  </a:rPr>
                  <a:t>Converting OT to a random secret shared length-N unit vector requires </a:t>
                </a:r>
                <a14:m>
                  <m:oMath xmlns:m="http://schemas.openxmlformats.org/officeDocument/2006/math">
                    <m:r>
                      <m:rPr>
                        <m:sty m:val="p"/>
                      </m:rPr>
                      <a:rPr lang="en-US" sz="2000" b="0" i="0" smtClean="0">
                        <a:solidFill>
                          <a:schemeClr val="bg2">
                            <a:lumMod val="25000"/>
                          </a:schemeClr>
                        </a:solidFill>
                        <a:latin typeface="Cambria Math" panose="02040503050406030204" pitchFamily="18" charset="0"/>
                      </a:rPr>
                      <m:t>Ω</m:t>
                    </m:r>
                    <m:r>
                      <a:rPr lang="en-US" sz="2000" b="0" i="1" smtClean="0">
                        <a:solidFill>
                          <a:schemeClr val="bg2">
                            <a:lumMod val="25000"/>
                          </a:schemeClr>
                        </a:solidFill>
                        <a:latin typeface="Cambria Math" panose="02040503050406030204" pitchFamily="18" charset="0"/>
                      </a:rPr>
                      <m:t>(</m:t>
                    </m:r>
                    <m:r>
                      <a:rPr lang="en-US" sz="2000" b="0" i="1" smtClean="0">
                        <a:solidFill>
                          <a:schemeClr val="bg2">
                            <a:lumMod val="25000"/>
                          </a:schemeClr>
                        </a:solidFill>
                        <a:latin typeface="Cambria Math" panose="02040503050406030204" pitchFamily="18" charset="0"/>
                      </a:rPr>
                      <m:t>𝑁</m:t>
                    </m:r>
                    <m:r>
                      <a:rPr lang="en-US" sz="2000" b="0" i="1" smtClean="0">
                        <a:solidFill>
                          <a:schemeClr val="bg2">
                            <a:lumMod val="25000"/>
                          </a:schemeClr>
                        </a:solidFill>
                        <a:latin typeface="Cambria Math" panose="02040503050406030204" pitchFamily="18" charset="0"/>
                      </a:rPr>
                      <m:t>)</m:t>
                    </m:r>
                  </m:oMath>
                </a14:m>
                <a:r>
                  <a:rPr lang="en-US" sz="2000" dirty="0">
                    <a:solidFill>
                      <a:schemeClr val="bg2">
                        <a:lumMod val="25000"/>
                      </a:schemeClr>
                    </a:solidFill>
                  </a:rPr>
                  <a:t> communication.</a:t>
                </a:r>
              </a:p>
              <a:p>
                <a:endParaRPr lang="en-US" sz="2000" dirty="0">
                  <a:solidFill>
                    <a:schemeClr val="bg2">
                      <a:lumMod val="25000"/>
                    </a:schemeClr>
                  </a:solidFill>
                </a:endParaRPr>
              </a:p>
              <a:p>
                <a:r>
                  <a:rPr lang="en-US" sz="2000" dirty="0">
                    <a:solidFill>
                      <a:schemeClr val="bg2">
                        <a:lumMod val="25000"/>
                      </a:schemeClr>
                    </a:solidFill>
                  </a:rPr>
                  <a:t>Common randomness does not aid in OMSR.</a:t>
                </a:r>
              </a:p>
            </p:txBody>
          </p:sp>
        </mc:Choice>
        <mc:Fallback xmlns="">
          <p:sp>
            <p:nvSpPr>
              <p:cNvPr id="6" name="TextBox 5">
                <a:extLst>
                  <a:ext uri="{FF2B5EF4-FFF2-40B4-BE49-F238E27FC236}">
                    <a16:creationId xmlns:a16="http://schemas.microsoft.com/office/drawing/2014/main" id="{CB8AD94C-CD2B-234B-0957-A9DBE9B98B80}"/>
                  </a:ext>
                </a:extLst>
              </p:cNvPr>
              <p:cNvSpPr txBox="1">
                <a:spLocks noRot="1" noChangeAspect="1" noMove="1" noResize="1" noEditPoints="1" noAdjustHandles="1" noChangeArrowheads="1" noChangeShapeType="1" noTextEdit="1"/>
              </p:cNvSpPr>
              <p:nvPr/>
            </p:nvSpPr>
            <p:spPr>
              <a:xfrm>
                <a:off x="6248400" y="1600200"/>
                <a:ext cx="5105399" cy="3231654"/>
              </a:xfrm>
              <a:prstGeom prst="rect">
                <a:avLst/>
              </a:prstGeom>
              <a:blipFill>
                <a:blip r:embed="rId3"/>
                <a:stretch>
                  <a:fillRect l="-1792" t="-1509" b="-2264"/>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4BE83211-684C-B092-5168-5EDAE1422B97}"/>
              </a:ext>
            </a:extLst>
          </p:cNvPr>
          <p:cNvCxnSpPr>
            <a:cxnSpLocks/>
          </p:cNvCxnSpPr>
          <p:nvPr/>
        </p:nvCxnSpPr>
        <p:spPr>
          <a:xfrm>
            <a:off x="6096000" y="1600200"/>
            <a:ext cx="0" cy="457200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37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1196-EA3D-6939-D942-EE8472E15209}"/>
              </a:ext>
            </a:extLst>
          </p:cNvPr>
          <p:cNvSpPr>
            <a:spLocks noGrp="1"/>
          </p:cNvSpPr>
          <p:nvPr>
            <p:ph type="title"/>
          </p:nvPr>
        </p:nvSpPr>
        <p:spPr>
          <a:xfrm>
            <a:off x="838200" y="503237"/>
            <a:ext cx="10515600" cy="1325563"/>
          </a:xfrm>
        </p:spPr>
        <p:txBody>
          <a:bodyPr>
            <a:normAutofit/>
          </a:bodyPr>
          <a:lstStyle/>
          <a:p>
            <a:r>
              <a:rPr lang="fr-FR" sz="4800" b="1" dirty="0">
                <a:solidFill>
                  <a:schemeClr val="bg2">
                    <a:lumMod val="25000"/>
                  </a:schemeClr>
                </a:solidFill>
              </a:rPr>
              <a:t>OMSR </a:t>
            </a:r>
            <a:r>
              <a:rPr lang="en-US" sz="4800" b="1" dirty="0">
                <a:solidFill>
                  <a:schemeClr val="bg2">
                    <a:lumMod val="25000"/>
                  </a:schemeClr>
                </a:solidFill>
              </a:rPr>
              <a:t>Construction – Transformation</a:t>
            </a:r>
            <a:br>
              <a:rPr lang="en-US" sz="4800" b="1" dirty="0">
                <a:solidFill>
                  <a:schemeClr val="bg2">
                    <a:lumMod val="25000"/>
                  </a:schemeClr>
                </a:solidFill>
              </a:rPr>
            </a:br>
            <a:r>
              <a:rPr lang="en-US" sz="3200" dirty="0">
                <a:solidFill>
                  <a:schemeClr val="bg2">
                    <a:lumMod val="25000"/>
                  </a:schemeClr>
                </a:solidFill>
              </a:rPr>
              <a:t>Accept-reject Protocol</a:t>
            </a:r>
          </a:p>
        </p:txBody>
      </p:sp>
      <p:sp>
        <p:nvSpPr>
          <p:cNvPr id="3" name="Rectangle 2">
            <a:extLst>
              <a:ext uri="{FF2B5EF4-FFF2-40B4-BE49-F238E27FC236}">
                <a16:creationId xmlns:a16="http://schemas.microsoft.com/office/drawing/2014/main" id="{A49594F4-6483-F183-67C6-7C78B60A4C97}"/>
              </a:ext>
            </a:extLst>
          </p:cNvPr>
          <p:cNvSpPr/>
          <p:nvPr/>
        </p:nvSpPr>
        <p:spPr>
          <a:xfrm>
            <a:off x="0" y="0"/>
            <a:ext cx="609600" cy="6858000"/>
          </a:xfrm>
          <a:prstGeom prst="rect">
            <a:avLst/>
          </a:prstGeom>
          <a:solidFill>
            <a:srgbClr val="466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1" name="Group 60">
            <a:extLst>
              <a:ext uri="{FF2B5EF4-FFF2-40B4-BE49-F238E27FC236}">
                <a16:creationId xmlns:a16="http://schemas.microsoft.com/office/drawing/2014/main" id="{F42CFEEB-ECDD-4AA6-C1F1-C49AD6517285}"/>
              </a:ext>
            </a:extLst>
          </p:cNvPr>
          <p:cNvGrpSpPr/>
          <p:nvPr/>
        </p:nvGrpSpPr>
        <p:grpSpPr>
          <a:xfrm>
            <a:off x="4641716" y="2202117"/>
            <a:ext cx="6953592" cy="3741468"/>
            <a:chOff x="4641716" y="2219169"/>
            <a:chExt cx="6953592" cy="3741468"/>
          </a:xfrm>
        </p:grpSpPr>
        <p:grpSp>
          <p:nvGrpSpPr>
            <p:cNvPr id="50" name="Group 49">
              <a:extLst>
                <a:ext uri="{FF2B5EF4-FFF2-40B4-BE49-F238E27FC236}">
                  <a16:creationId xmlns:a16="http://schemas.microsoft.com/office/drawing/2014/main" id="{4C67EE25-77CE-20D3-69D4-BAF79E223EB7}"/>
                </a:ext>
              </a:extLst>
            </p:cNvPr>
            <p:cNvGrpSpPr/>
            <p:nvPr/>
          </p:nvGrpSpPr>
          <p:grpSpPr>
            <a:xfrm>
              <a:off x="4743450" y="3125278"/>
              <a:ext cx="6838950" cy="2308324"/>
              <a:chOff x="977988" y="2895600"/>
              <a:chExt cx="6838950" cy="2308324"/>
            </a:xfrm>
          </p:grpSpPr>
          <p:pic>
            <p:nvPicPr>
              <p:cNvPr id="13" name="Picture 12">
                <a:extLst>
                  <a:ext uri="{FF2B5EF4-FFF2-40B4-BE49-F238E27FC236}">
                    <a16:creationId xmlns:a16="http://schemas.microsoft.com/office/drawing/2014/main" id="{AF8BC869-2861-1F97-ECFE-DFF4C5F229D7}"/>
                  </a:ext>
                </a:extLst>
              </p:cNvPr>
              <p:cNvPicPr>
                <a:picLocks noChangeAspect="1"/>
              </p:cNvPicPr>
              <p:nvPr/>
            </p:nvPicPr>
            <p:blipFill rotWithShape="1">
              <a:blip r:embed="rId3"/>
              <a:srcRect l="8448" t="6574" r="9378" b="6132"/>
              <a:stretch/>
            </p:blipFill>
            <p:spPr>
              <a:xfrm>
                <a:off x="977988" y="3096746"/>
                <a:ext cx="1358901" cy="1536700"/>
              </a:xfrm>
              <a:prstGeom prst="rect">
                <a:avLst/>
              </a:prstGeom>
            </p:spPr>
          </p:pic>
          <p:pic>
            <p:nvPicPr>
              <p:cNvPr id="15" name="Picture 14">
                <a:extLst>
                  <a:ext uri="{FF2B5EF4-FFF2-40B4-BE49-F238E27FC236}">
                    <a16:creationId xmlns:a16="http://schemas.microsoft.com/office/drawing/2014/main" id="{BF0E3DC4-2B27-0BB5-1AE7-413DA25A3B09}"/>
                  </a:ext>
                </a:extLst>
              </p:cNvPr>
              <p:cNvPicPr>
                <a:picLocks noChangeAspect="1"/>
              </p:cNvPicPr>
              <p:nvPr/>
            </p:nvPicPr>
            <p:blipFill rotWithShape="1">
              <a:blip r:embed="rId4"/>
              <a:srcRect l="6773" t="7342" r="5362" b="4560"/>
              <a:stretch/>
            </p:blipFill>
            <p:spPr>
              <a:xfrm>
                <a:off x="6464388" y="3096745"/>
                <a:ext cx="1352550" cy="15240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FF0C490-FE3F-3067-993B-0BD699DB23DD}"/>
                      </a:ext>
                    </a:extLst>
                  </p:cNvPr>
                  <p:cNvSpPr txBox="1"/>
                  <p:nvPr/>
                </p:nvSpPr>
                <p:spPr>
                  <a:xfrm>
                    <a:off x="2769654" y="2895600"/>
                    <a:ext cx="593496" cy="23083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55AC46"/>
                                  </a:solidFill>
                                  <a:latin typeface="Cambria Math" panose="02040503050406030204" pitchFamily="18" charset="0"/>
                                </a:rPr>
                              </m:ctrlPr>
                            </m:sSubPr>
                            <m:e>
                              <m:r>
                                <a:rPr lang="en-US" sz="2400" b="0" i="1" smtClean="0">
                                  <a:solidFill>
                                    <a:srgbClr val="55AC46"/>
                                  </a:solidFill>
                                  <a:latin typeface="Cambria Math" panose="02040503050406030204" pitchFamily="18" charset="0"/>
                                </a:rPr>
                                <m:t>𝑥</m:t>
                              </m:r>
                            </m:e>
                            <m:sub>
                              <m:r>
                                <a:rPr lang="en-US" sz="2400" b="0" i="1" smtClean="0">
                                  <a:solidFill>
                                    <a:srgbClr val="55AC46"/>
                                  </a:solidFill>
                                  <a:latin typeface="Cambria Math" panose="02040503050406030204" pitchFamily="18" charset="0"/>
                                </a:rPr>
                                <m:t>1</m:t>
                              </m:r>
                            </m:sub>
                          </m:sSub>
                        </m:oMath>
                      </m:oMathPara>
                    </a14:m>
                    <a:endParaRPr lang="en-US" sz="2400" b="0" dirty="0">
                      <a:solidFill>
                        <a:srgbClr val="55AC46"/>
                      </a:solidFill>
                    </a:endParaRPr>
                  </a:p>
                  <a:p>
                    <a:pPr/>
                    <a14:m>
                      <m:oMathPara xmlns:m="http://schemas.openxmlformats.org/officeDocument/2006/math">
                        <m:oMathParaPr>
                          <m:jc m:val="centerGroup"/>
                        </m:oMathParaPr>
                        <m:oMath xmlns:m="http://schemas.openxmlformats.org/officeDocument/2006/math">
                          <m:sSub>
                            <m:sSubPr>
                              <m:ctrlPr>
                                <a:rPr lang="en-US" sz="2400" b="0" i="1" smtClean="0">
                                  <a:solidFill>
                                    <a:srgbClr val="55AC46"/>
                                  </a:solidFill>
                                  <a:latin typeface="Cambria Math" panose="02040503050406030204" pitchFamily="18" charset="0"/>
                                </a:rPr>
                              </m:ctrlPr>
                            </m:sSubPr>
                            <m:e>
                              <m:r>
                                <a:rPr lang="en-US" sz="2400" b="0" i="1" smtClean="0">
                                  <a:solidFill>
                                    <a:srgbClr val="55AC46"/>
                                  </a:solidFill>
                                  <a:latin typeface="Cambria Math" panose="02040503050406030204" pitchFamily="18" charset="0"/>
                                </a:rPr>
                                <m:t>𝑥</m:t>
                              </m:r>
                            </m:e>
                            <m:sub>
                              <m:r>
                                <a:rPr lang="en-US" sz="2400" b="0" i="1" smtClean="0">
                                  <a:solidFill>
                                    <a:srgbClr val="55AC46"/>
                                  </a:solidFill>
                                  <a:latin typeface="Cambria Math" panose="02040503050406030204" pitchFamily="18" charset="0"/>
                                </a:rPr>
                                <m:t>2</m:t>
                              </m:r>
                            </m:sub>
                          </m:sSub>
                        </m:oMath>
                      </m:oMathPara>
                    </a14:m>
                    <a:endParaRPr lang="en-US" sz="2400" b="0" dirty="0">
                      <a:solidFill>
                        <a:schemeClr val="accent6">
                          <a:lumMod val="75000"/>
                        </a:schemeClr>
                      </a:solidFill>
                    </a:endParaRPr>
                  </a:p>
                  <a:p>
                    <a:endParaRPr lang="en-US" sz="2400" b="0" i="1" dirty="0">
                      <a:solidFill>
                        <a:srgbClr val="AC4646"/>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400" b="0" i="1" smtClean="0">
                                  <a:solidFill>
                                    <a:srgbClr val="AC4646"/>
                                  </a:solidFill>
                                  <a:latin typeface="Cambria Math" panose="02040503050406030204" pitchFamily="18" charset="0"/>
                                </a:rPr>
                              </m:ctrlPr>
                            </m:sSubPr>
                            <m:e>
                              <m:r>
                                <a:rPr lang="en-US" sz="2400" b="0" i="1" smtClean="0">
                                  <a:solidFill>
                                    <a:srgbClr val="AC4646"/>
                                  </a:solidFill>
                                  <a:latin typeface="Cambria Math" panose="02040503050406030204" pitchFamily="18" charset="0"/>
                                </a:rPr>
                                <m:t>𝑥</m:t>
                              </m:r>
                            </m:e>
                            <m:sub>
                              <m:r>
                                <a:rPr lang="en-US" sz="2400" b="0" i="1" smtClean="0">
                                  <a:solidFill>
                                    <a:srgbClr val="AC4646"/>
                                  </a:solidFill>
                                  <a:latin typeface="Cambria Math" panose="02040503050406030204" pitchFamily="18" charset="0"/>
                                </a:rPr>
                                <m:t>3</m:t>
                              </m:r>
                            </m:sub>
                          </m:sSub>
                        </m:oMath>
                      </m:oMathPara>
                    </a14:m>
                    <a:endParaRPr lang="en-US" sz="2400" b="0" dirty="0">
                      <a:solidFill>
                        <a:srgbClr val="AC4646"/>
                      </a:solidFill>
                    </a:endParaRPr>
                  </a:p>
                  <a:p>
                    <a:pPr/>
                    <a14:m>
                      <m:oMathPara xmlns:m="http://schemas.openxmlformats.org/officeDocument/2006/math">
                        <m:oMathParaPr>
                          <m:jc m:val="centerGroup"/>
                        </m:oMathParaPr>
                        <m:oMath xmlns:m="http://schemas.openxmlformats.org/officeDocument/2006/math">
                          <m:sSub>
                            <m:sSubPr>
                              <m:ctrlPr>
                                <a:rPr lang="en-US" sz="2400" b="0" i="1" smtClean="0">
                                  <a:solidFill>
                                    <a:srgbClr val="AC4646"/>
                                  </a:solidFill>
                                  <a:latin typeface="Cambria Math" panose="02040503050406030204" pitchFamily="18" charset="0"/>
                                </a:rPr>
                              </m:ctrlPr>
                            </m:sSubPr>
                            <m:e>
                              <m:r>
                                <a:rPr lang="en-US" sz="2400" b="0" i="1" smtClean="0">
                                  <a:solidFill>
                                    <a:srgbClr val="AC4646"/>
                                  </a:solidFill>
                                  <a:latin typeface="Cambria Math" panose="02040503050406030204" pitchFamily="18" charset="0"/>
                                </a:rPr>
                                <m:t>𝑥</m:t>
                              </m:r>
                            </m:e>
                            <m:sub>
                              <m:r>
                                <a:rPr lang="en-US" sz="2400" b="0" i="1" smtClean="0">
                                  <a:solidFill>
                                    <a:srgbClr val="AC4646"/>
                                  </a:solidFill>
                                  <a:latin typeface="Cambria Math" panose="02040503050406030204" pitchFamily="18" charset="0"/>
                                </a:rPr>
                                <m:t>4</m:t>
                              </m:r>
                            </m:sub>
                          </m:sSub>
                        </m:oMath>
                      </m:oMathPara>
                    </a14:m>
                    <a:endParaRPr lang="en-US" sz="2400" b="0" dirty="0">
                      <a:solidFill>
                        <a:srgbClr val="AC4646"/>
                      </a:solidFill>
                    </a:endParaRPr>
                  </a:p>
                  <a:p>
                    <a:pPr/>
                    <a14:m>
                      <m:oMathPara xmlns:m="http://schemas.openxmlformats.org/officeDocument/2006/math">
                        <m:oMathParaPr>
                          <m:jc m:val="centerGroup"/>
                        </m:oMathParaPr>
                        <m:oMath xmlns:m="http://schemas.openxmlformats.org/officeDocument/2006/math">
                          <m:sSub>
                            <m:sSubPr>
                              <m:ctrlPr>
                                <a:rPr lang="en-US" sz="2400" b="0" i="1" smtClean="0">
                                  <a:solidFill>
                                    <a:srgbClr val="AC4646"/>
                                  </a:solidFill>
                                  <a:latin typeface="Cambria Math" panose="02040503050406030204" pitchFamily="18" charset="0"/>
                                </a:rPr>
                              </m:ctrlPr>
                            </m:sSubPr>
                            <m:e>
                              <m:r>
                                <a:rPr lang="en-US" sz="2400" b="0" i="1" smtClean="0">
                                  <a:solidFill>
                                    <a:srgbClr val="AC4646"/>
                                  </a:solidFill>
                                  <a:latin typeface="Cambria Math" panose="02040503050406030204" pitchFamily="18" charset="0"/>
                                </a:rPr>
                                <m:t>𝑥</m:t>
                              </m:r>
                            </m:e>
                            <m:sub>
                              <m:r>
                                <a:rPr lang="en-US" sz="2400" b="0" i="1" smtClean="0">
                                  <a:solidFill>
                                    <a:srgbClr val="AC4646"/>
                                  </a:solidFill>
                                  <a:latin typeface="Cambria Math" panose="02040503050406030204" pitchFamily="18" charset="0"/>
                                </a:rPr>
                                <m:t>5</m:t>
                              </m:r>
                            </m:sub>
                          </m:sSub>
                        </m:oMath>
                      </m:oMathPara>
                    </a14:m>
                    <a:endParaRPr lang="en-US" sz="2400" b="0" dirty="0">
                      <a:solidFill>
                        <a:srgbClr val="AC4646"/>
                      </a:solidFill>
                    </a:endParaRPr>
                  </a:p>
                </p:txBody>
              </p:sp>
            </mc:Choice>
            <mc:Fallback xmlns="">
              <p:sp>
                <p:nvSpPr>
                  <p:cNvPr id="16" name="TextBox 15">
                    <a:extLst>
                      <a:ext uri="{FF2B5EF4-FFF2-40B4-BE49-F238E27FC236}">
                        <a16:creationId xmlns:a16="http://schemas.microsoft.com/office/drawing/2014/main" id="{6FF0C490-FE3F-3067-993B-0BD699DB23DD}"/>
                      </a:ext>
                    </a:extLst>
                  </p:cNvPr>
                  <p:cNvSpPr txBox="1">
                    <a:spLocks noRot="1" noChangeAspect="1" noMove="1" noResize="1" noEditPoints="1" noAdjustHandles="1" noChangeArrowheads="1" noChangeShapeType="1" noTextEdit="1"/>
                  </p:cNvSpPr>
                  <p:nvPr/>
                </p:nvSpPr>
                <p:spPr>
                  <a:xfrm>
                    <a:off x="2769654" y="2895600"/>
                    <a:ext cx="593496" cy="2308324"/>
                  </a:xfrm>
                  <a:prstGeom prst="rect">
                    <a:avLst/>
                  </a:prstGeom>
                  <a:blipFill>
                    <a:blip r:embed="rId5"/>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DFD2D1F6-3FB9-D3A0-730E-42E8B349E2CA}"/>
                  </a:ext>
                </a:extLst>
              </p:cNvPr>
              <p:cNvCxnSpPr>
                <a:cxnSpLocks/>
              </p:cNvCxnSpPr>
              <p:nvPr/>
            </p:nvCxnSpPr>
            <p:spPr>
              <a:xfrm flipV="1">
                <a:off x="4509643" y="3429000"/>
                <a:ext cx="1827478" cy="473401"/>
              </a:xfrm>
              <a:prstGeom prst="straightConnector1">
                <a:avLst/>
              </a:prstGeom>
              <a:ln w="57150">
                <a:solidFill>
                  <a:srgbClr val="55AC4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294C480-6BA8-26F6-9965-BB0216831E82}"/>
                  </a:ext>
                </a:extLst>
              </p:cNvPr>
              <p:cNvCxnSpPr>
                <a:cxnSpLocks/>
              </p:cNvCxnSpPr>
              <p:nvPr/>
            </p:nvCxnSpPr>
            <p:spPr>
              <a:xfrm>
                <a:off x="4483188" y="3902401"/>
                <a:ext cx="1881449" cy="451952"/>
              </a:xfrm>
              <a:prstGeom prst="straightConnector1">
                <a:avLst/>
              </a:prstGeom>
              <a:ln w="57150">
                <a:solidFill>
                  <a:srgbClr val="AC464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878B390-3C3A-0EB5-BBFF-6692823973AB}"/>
                  </a:ext>
                </a:extLst>
              </p:cNvPr>
              <p:cNvCxnSpPr>
                <a:cxnSpLocks/>
              </p:cNvCxnSpPr>
              <p:nvPr/>
            </p:nvCxnSpPr>
            <p:spPr>
              <a:xfrm>
                <a:off x="2559138" y="3902401"/>
                <a:ext cx="1924050" cy="0"/>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cxnSp>
          <p:nvCxnSpPr>
            <p:cNvPr id="53" name="Straight Arrow Connector 52">
              <a:extLst>
                <a:ext uri="{FF2B5EF4-FFF2-40B4-BE49-F238E27FC236}">
                  <a16:creationId xmlns:a16="http://schemas.microsoft.com/office/drawing/2014/main" id="{4DB6A682-3829-24FB-9F2B-E5FBD0BCA98B}"/>
                </a:ext>
              </a:extLst>
            </p:cNvPr>
            <p:cNvCxnSpPr>
              <a:cxnSpLocks/>
            </p:cNvCxnSpPr>
            <p:nvPr/>
          </p:nvCxnSpPr>
          <p:spPr>
            <a:xfrm>
              <a:off x="10899495" y="5029200"/>
              <a:ext cx="0" cy="469772"/>
            </a:xfrm>
            <a:prstGeom prst="straightConnector1">
              <a:avLst/>
            </a:prstGeom>
            <a:ln w="57150">
              <a:solidFill>
                <a:srgbClr val="AC464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D6CAF5D-888C-7F26-C4A1-CCFF564BC695}"/>
                    </a:ext>
                  </a:extLst>
                </p:cNvPr>
                <p:cNvSpPr txBox="1"/>
                <p:nvPr/>
              </p:nvSpPr>
              <p:spPr>
                <a:xfrm>
                  <a:off x="10117018" y="2219169"/>
                  <a:ext cx="1478290" cy="4715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1" smtClean="0">
                            <a:solidFill>
                              <a:schemeClr val="bg2">
                                <a:lumMod val="25000"/>
                              </a:schemeClr>
                            </a:solidFill>
                            <a:latin typeface="Cambria Math" panose="02040503050406030204" pitchFamily="18" charset="0"/>
                            <a:ea typeface="+mj-ea"/>
                            <a:cs typeface="+mj-cs"/>
                          </a:rPr>
                          <m:t>π</m:t>
                        </m:r>
                        <m:d>
                          <m:dPr>
                            <m:ctrlPr>
                              <a:rPr lang="en-US" sz="2400" i="1">
                                <a:solidFill>
                                  <a:schemeClr val="bg2">
                                    <a:lumMod val="25000"/>
                                  </a:schemeClr>
                                </a:solidFill>
                                <a:latin typeface="Cambria Math" panose="02040503050406030204" pitchFamily="18" charset="0"/>
                                <a:ea typeface="+mj-ea"/>
                                <a:cs typeface="+mj-cs"/>
                              </a:rPr>
                            </m:ctrlPr>
                          </m:dPr>
                          <m:e>
                            <m:r>
                              <m:rPr>
                                <m:sty m:val="p"/>
                              </m:rPr>
                              <a:rPr lang="en-US" sz="2400" b="0" i="0" smtClean="0">
                                <a:solidFill>
                                  <a:schemeClr val="bg2">
                                    <a:lumMod val="25000"/>
                                  </a:schemeClr>
                                </a:solidFill>
                                <a:latin typeface="Cambria Math" panose="02040503050406030204" pitchFamily="18" charset="0"/>
                                <a:ea typeface="+mj-ea"/>
                                <a:cs typeface="+mj-cs"/>
                              </a:rPr>
                              <m:t>Y</m:t>
                            </m:r>
                          </m:e>
                        </m:d>
                        <m:r>
                          <a:rPr lang="en-US" sz="2400" b="0">
                            <a:solidFill>
                              <a:schemeClr val="bg2">
                                <a:lumMod val="25000"/>
                              </a:schemeClr>
                            </a:solidFill>
                            <a:latin typeface="Cambria Math" panose="02040503050406030204" pitchFamily="18" charset="0"/>
                            <a:ea typeface="+mj-ea"/>
                            <a:cs typeface="+mj-cs"/>
                          </a:rPr>
                          <m:t>=</m:t>
                        </m:r>
                        <m:acc>
                          <m:accPr>
                            <m:chr m:val="̂"/>
                            <m:ctrlPr>
                              <a:rPr lang="en-US" sz="2400" i="1">
                                <a:solidFill>
                                  <a:schemeClr val="bg2">
                                    <a:lumMod val="25000"/>
                                  </a:schemeClr>
                                </a:solidFill>
                                <a:latin typeface="Cambria Math" panose="02040503050406030204" pitchFamily="18" charset="0"/>
                                <a:ea typeface="+mj-ea"/>
                                <a:cs typeface="+mj-cs"/>
                              </a:rPr>
                            </m:ctrlPr>
                          </m:accPr>
                          <m:e>
                            <m:r>
                              <a:rPr lang="en-US" sz="2400" b="0" i="1" smtClean="0">
                                <a:solidFill>
                                  <a:schemeClr val="bg2">
                                    <a:lumMod val="25000"/>
                                  </a:schemeClr>
                                </a:solidFill>
                                <a:latin typeface="Cambria Math" panose="02040503050406030204" pitchFamily="18" charset="0"/>
                                <a:ea typeface="+mj-ea"/>
                                <a:cs typeface="+mj-cs"/>
                              </a:rPr>
                              <m:t>𝑉</m:t>
                            </m:r>
                          </m:e>
                        </m:acc>
                      </m:oMath>
                    </m:oMathPara>
                  </a14:m>
                  <a:endParaRPr lang="he-IL" sz="2400" dirty="0">
                    <a:solidFill>
                      <a:schemeClr val="bg2">
                        <a:lumMod val="25000"/>
                      </a:schemeClr>
                    </a:solidFill>
                    <a:latin typeface="+mj-lt"/>
                    <a:ea typeface="+mj-ea"/>
                    <a:cs typeface="+mj-cs"/>
                  </a:endParaRPr>
                </a:p>
              </p:txBody>
            </p:sp>
          </mc:Choice>
          <mc:Fallback xmlns="">
            <p:sp>
              <p:nvSpPr>
                <p:cNvPr id="54" name="TextBox 53">
                  <a:extLst>
                    <a:ext uri="{FF2B5EF4-FFF2-40B4-BE49-F238E27FC236}">
                      <a16:creationId xmlns:a16="http://schemas.microsoft.com/office/drawing/2014/main" id="{ED6CAF5D-888C-7F26-C4A1-CCFF564BC695}"/>
                    </a:ext>
                  </a:extLst>
                </p:cNvPr>
                <p:cNvSpPr txBox="1">
                  <a:spLocks noRot="1" noChangeAspect="1" noMove="1" noResize="1" noEditPoints="1" noAdjustHandles="1" noChangeArrowheads="1" noChangeShapeType="1" noTextEdit="1"/>
                </p:cNvSpPr>
                <p:nvPr/>
              </p:nvSpPr>
              <p:spPr>
                <a:xfrm>
                  <a:off x="10117018" y="2219169"/>
                  <a:ext cx="1478290" cy="471539"/>
                </a:xfrm>
                <a:prstGeom prst="rect">
                  <a:avLst/>
                </a:prstGeom>
                <a:blipFill>
                  <a:blip r:embed="rId6"/>
                  <a:stretch>
                    <a:fillRect t="-3896" r="-21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E98346E-82C3-5049-B7E1-C35A5037AE6B}"/>
                    </a:ext>
                  </a:extLst>
                </p:cNvPr>
                <p:cNvSpPr txBox="1"/>
                <p:nvPr/>
              </p:nvSpPr>
              <p:spPr>
                <a:xfrm>
                  <a:off x="10662891" y="5498972"/>
                  <a:ext cx="47320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m:t>
                        </m:r>
                      </m:oMath>
                    </m:oMathPara>
                  </a14:m>
                  <a:endParaRPr lang="he-IL" sz="2400" dirty="0"/>
                </a:p>
              </p:txBody>
            </p:sp>
          </mc:Choice>
          <mc:Fallback xmlns="">
            <p:sp>
              <p:nvSpPr>
                <p:cNvPr id="55" name="TextBox 54">
                  <a:extLst>
                    <a:ext uri="{FF2B5EF4-FFF2-40B4-BE49-F238E27FC236}">
                      <a16:creationId xmlns:a16="http://schemas.microsoft.com/office/drawing/2014/main" id="{DE98346E-82C3-5049-B7E1-C35A5037AE6B}"/>
                    </a:ext>
                  </a:extLst>
                </p:cNvPr>
                <p:cNvSpPr txBox="1">
                  <a:spLocks noRot="1" noChangeAspect="1" noMove="1" noResize="1" noEditPoints="1" noAdjustHandles="1" noChangeArrowheads="1" noChangeShapeType="1" noTextEdit="1"/>
                </p:cNvSpPr>
                <p:nvPr/>
              </p:nvSpPr>
              <p:spPr>
                <a:xfrm>
                  <a:off x="10662891" y="5498972"/>
                  <a:ext cx="473206" cy="461665"/>
                </a:xfrm>
                <a:prstGeom prst="rect">
                  <a:avLst/>
                </a:prstGeom>
                <a:blipFill>
                  <a:blip r:embed="rId7"/>
                  <a:stretch>
                    <a:fillRect/>
                  </a:stretch>
                </a:blipFill>
              </p:spPr>
              <p:txBody>
                <a:bodyPr/>
                <a:lstStyle/>
                <a:p>
                  <a:r>
                    <a:rPr lang="en-US">
                      <a:noFill/>
                    </a:rPr>
                    <a:t> </a:t>
                  </a:r>
                </a:p>
              </p:txBody>
            </p:sp>
          </mc:Fallback>
        </mc:AlternateContent>
        <p:cxnSp>
          <p:nvCxnSpPr>
            <p:cNvPr id="56" name="Straight Arrow Connector 55">
              <a:extLst>
                <a:ext uri="{FF2B5EF4-FFF2-40B4-BE49-F238E27FC236}">
                  <a16:creationId xmlns:a16="http://schemas.microsoft.com/office/drawing/2014/main" id="{A252FD31-A488-3F3C-8346-9F2EC9E5F54D}"/>
                </a:ext>
              </a:extLst>
            </p:cNvPr>
            <p:cNvCxnSpPr>
              <a:cxnSpLocks/>
            </p:cNvCxnSpPr>
            <p:nvPr/>
          </p:nvCxnSpPr>
          <p:spPr>
            <a:xfrm flipV="1">
              <a:off x="10882260" y="2730628"/>
              <a:ext cx="0" cy="469772"/>
            </a:xfrm>
            <a:prstGeom prst="straightConnector1">
              <a:avLst/>
            </a:prstGeom>
            <a:ln w="57150">
              <a:solidFill>
                <a:srgbClr val="55AC4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5165D3C-02DE-952A-8CF5-B5DE873F03BB}"/>
                </a:ext>
              </a:extLst>
            </p:cNvPr>
            <p:cNvCxnSpPr>
              <a:cxnSpLocks/>
            </p:cNvCxnSpPr>
            <p:nvPr/>
          </p:nvCxnSpPr>
          <p:spPr>
            <a:xfrm>
              <a:off x="5424193" y="5029200"/>
              <a:ext cx="0" cy="469772"/>
            </a:xfrm>
            <a:prstGeom prst="straightConnector1">
              <a:avLst/>
            </a:prstGeom>
            <a:ln w="57150">
              <a:solidFill>
                <a:srgbClr val="AC464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70F1F9E-7EFA-3575-FE9D-4E8F35ED7205}"/>
                    </a:ext>
                  </a:extLst>
                </p:cNvPr>
                <p:cNvSpPr txBox="1"/>
                <p:nvPr/>
              </p:nvSpPr>
              <p:spPr>
                <a:xfrm>
                  <a:off x="4641716" y="2219169"/>
                  <a:ext cx="1530484" cy="4715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a:solidFill>
                              <a:schemeClr val="bg2">
                                <a:lumMod val="25000"/>
                              </a:schemeClr>
                            </a:solidFill>
                            <a:latin typeface="Cambria Math" panose="02040503050406030204" pitchFamily="18" charset="0"/>
                            <a:ea typeface="+mj-ea"/>
                            <a:cs typeface="+mj-cs"/>
                          </a:rPr>
                          <m:t>𝜋</m:t>
                        </m:r>
                        <m:d>
                          <m:dPr>
                            <m:ctrlPr>
                              <a:rPr lang="en-US" sz="2400" b="1" i="1">
                                <a:solidFill>
                                  <a:schemeClr val="bg2">
                                    <a:lumMod val="25000"/>
                                  </a:schemeClr>
                                </a:solidFill>
                                <a:latin typeface="Cambria Math" panose="02040503050406030204" pitchFamily="18" charset="0"/>
                                <a:ea typeface="+mj-ea"/>
                                <a:cs typeface="+mj-cs"/>
                              </a:rPr>
                            </m:ctrlPr>
                          </m:dPr>
                          <m:e>
                            <m:r>
                              <a:rPr lang="en-US" sz="2400" b="1">
                                <a:solidFill>
                                  <a:schemeClr val="bg2">
                                    <a:lumMod val="25000"/>
                                  </a:schemeClr>
                                </a:solidFill>
                                <a:latin typeface="Cambria Math" panose="02040503050406030204" pitchFamily="18" charset="0"/>
                                <a:ea typeface="+mj-ea"/>
                                <a:cs typeface="+mj-cs"/>
                              </a:rPr>
                              <m:t>𝑋</m:t>
                            </m:r>
                          </m:e>
                        </m:d>
                        <m:r>
                          <a:rPr lang="en-US" sz="2400" b="1">
                            <a:solidFill>
                              <a:schemeClr val="bg2">
                                <a:lumMod val="25000"/>
                              </a:schemeClr>
                            </a:solidFill>
                            <a:latin typeface="Cambria Math" panose="02040503050406030204" pitchFamily="18" charset="0"/>
                            <a:ea typeface="+mj-ea"/>
                            <a:cs typeface="+mj-cs"/>
                          </a:rPr>
                          <m:t>=</m:t>
                        </m:r>
                        <m:acc>
                          <m:accPr>
                            <m:chr m:val="̂"/>
                            <m:ctrlPr>
                              <a:rPr lang="en-US" sz="2400" b="1" i="1">
                                <a:solidFill>
                                  <a:schemeClr val="bg2">
                                    <a:lumMod val="25000"/>
                                  </a:schemeClr>
                                </a:solidFill>
                                <a:latin typeface="Cambria Math" panose="02040503050406030204" pitchFamily="18" charset="0"/>
                                <a:ea typeface="+mj-ea"/>
                                <a:cs typeface="+mj-cs"/>
                              </a:rPr>
                            </m:ctrlPr>
                          </m:accPr>
                          <m:e>
                            <m:r>
                              <a:rPr lang="en-US" sz="2400" b="1">
                                <a:solidFill>
                                  <a:schemeClr val="bg2">
                                    <a:lumMod val="25000"/>
                                  </a:schemeClr>
                                </a:solidFill>
                                <a:latin typeface="Cambria Math" panose="02040503050406030204" pitchFamily="18" charset="0"/>
                                <a:ea typeface="+mj-ea"/>
                                <a:cs typeface="+mj-cs"/>
                              </a:rPr>
                              <m:t>𝑈</m:t>
                            </m:r>
                          </m:e>
                        </m:acc>
                      </m:oMath>
                    </m:oMathPara>
                  </a14:m>
                  <a:endParaRPr lang="he-IL" sz="2400" b="1" dirty="0">
                    <a:solidFill>
                      <a:schemeClr val="bg2">
                        <a:lumMod val="25000"/>
                      </a:schemeClr>
                    </a:solidFill>
                    <a:latin typeface="+mj-lt"/>
                    <a:ea typeface="+mj-ea"/>
                    <a:cs typeface="+mj-cs"/>
                  </a:endParaRPr>
                </a:p>
              </p:txBody>
            </p:sp>
          </mc:Choice>
          <mc:Fallback xmlns="">
            <p:sp>
              <p:nvSpPr>
                <p:cNvPr id="58" name="TextBox 57">
                  <a:extLst>
                    <a:ext uri="{FF2B5EF4-FFF2-40B4-BE49-F238E27FC236}">
                      <a16:creationId xmlns:a16="http://schemas.microsoft.com/office/drawing/2014/main" id="{D70F1F9E-7EFA-3575-FE9D-4E8F35ED7205}"/>
                    </a:ext>
                  </a:extLst>
                </p:cNvPr>
                <p:cNvSpPr txBox="1">
                  <a:spLocks noRot="1" noChangeAspect="1" noMove="1" noResize="1" noEditPoints="1" noAdjustHandles="1" noChangeArrowheads="1" noChangeShapeType="1" noTextEdit="1"/>
                </p:cNvSpPr>
                <p:nvPr/>
              </p:nvSpPr>
              <p:spPr>
                <a:xfrm>
                  <a:off x="4641716" y="2219169"/>
                  <a:ext cx="1530484" cy="471539"/>
                </a:xfrm>
                <a:prstGeom prst="rect">
                  <a:avLst/>
                </a:prstGeom>
                <a:blipFill>
                  <a:blip r:embed="rId8"/>
                  <a:stretch>
                    <a:fillRect t="-3896" r="-29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DA65CDE3-49A6-6F17-7965-C5559B35D5F6}"/>
                    </a:ext>
                  </a:extLst>
                </p:cNvPr>
                <p:cNvSpPr txBox="1"/>
                <p:nvPr/>
              </p:nvSpPr>
              <p:spPr>
                <a:xfrm>
                  <a:off x="5187589" y="5498972"/>
                  <a:ext cx="47320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m:t>
                        </m:r>
                      </m:oMath>
                    </m:oMathPara>
                  </a14:m>
                  <a:endParaRPr lang="he-IL" sz="2400" dirty="0"/>
                </a:p>
              </p:txBody>
            </p:sp>
          </mc:Choice>
          <mc:Fallback xmlns="">
            <p:sp>
              <p:nvSpPr>
                <p:cNvPr id="59" name="TextBox 58">
                  <a:extLst>
                    <a:ext uri="{FF2B5EF4-FFF2-40B4-BE49-F238E27FC236}">
                      <a16:creationId xmlns:a16="http://schemas.microsoft.com/office/drawing/2014/main" id="{DA65CDE3-49A6-6F17-7965-C5559B35D5F6}"/>
                    </a:ext>
                  </a:extLst>
                </p:cNvPr>
                <p:cNvSpPr txBox="1">
                  <a:spLocks noRot="1" noChangeAspect="1" noMove="1" noResize="1" noEditPoints="1" noAdjustHandles="1" noChangeArrowheads="1" noChangeShapeType="1" noTextEdit="1"/>
                </p:cNvSpPr>
                <p:nvPr/>
              </p:nvSpPr>
              <p:spPr>
                <a:xfrm>
                  <a:off x="5187589" y="5498972"/>
                  <a:ext cx="473206" cy="461665"/>
                </a:xfrm>
                <a:prstGeom prst="rect">
                  <a:avLst/>
                </a:prstGeom>
                <a:blipFill>
                  <a:blip r:embed="rId9"/>
                  <a:stretch>
                    <a:fillRect/>
                  </a:stretch>
                </a:blipFill>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95828839-DA3D-4C1E-4F47-D73BC4BA742A}"/>
                </a:ext>
              </a:extLst>
            </p:cNvPr>
            <p:cNvCxnSpPr>
              <a:cxnSpLocks/>
            </p:cNvCxnSpPr>
            <p:nvPr/>
          </p:nvCxnSpPr>
          <p:spPr>
            <a:xfrm flipV="1">
              <a:off x="5406958" y="2730628"/>
              <a:ext cx="0" cy="469772"/>
            </a:xfrm>
            <a:prstGeom prst="straightConnector1">
              <a:avLst/>
            </a:prstGeom>
            <a:ln w="57150">
              <a:solidFill>
                <a:srgbClr val="55AC46"/>
              </a:solidFill>
              <a:tailEnd type="triangle"/>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29FD4BB3-99B7-0DF4-EC59-A39F3EDAAA4A}"/>
              </a:ext>
            </a:extLst>
          </p:cNvPr>
          <p:cNvSpPr txBox="1"/>
          <p:nvPr/>
        </p:nvSpPr>
        <p:spPr>
          <a:xfrm>
            <a:off x="838200" y="2169616"/>
            <a:ext cx="3422265" cy="4154984"/>
          </a:xfrm>
          <a:prstGeom prst="rect">
            <a:avLst/>
          </a:prstGeom>
          <a:noFill/>
        </p:spPr>
        <p:txBody>
          <a:bodyPr wrap="square" rtlCol="0">
            <a:spAutoFit/>
          </a:bodyPr>
          <a:lstStyle/>
          <a:p>
            <a:r>
              <a:rPr lang="en-US" sz="2400" b="1" dirty="0">
                <a:solidFill>
                  <a:schemeClr val="bg2">
                    <a:lumMod val="25000"/>
                  </a:schemeClr>
                </a:solidFill>
              </a:rPr>
              <a:t>What is It</a:t>
            </a:r>
          </a:p>
          <a:p>
            <a:r>
              <a:rPr lang="en-GB" sz="2000" dirty="0">
                <a:solidFill>
                  <a:schemeClr val="bg2">
                    <a:lumMod val="25000"/>
                  </a:schemeClr>
                </a:solidFill>
              </a:rPr>
              <a:t>Suppose that by conditioning on some Event 𝐸 (dependent only on the view of the sender) which happens with probability 𝜌, both parties can locally convert to the required target correlation.</a:t>
            </a:r>
          </a:p>
          <a:p>
            <a:endParaRPr lang="en-GB" sz="2000" dirty="0">
              <a:solidFill>
                <a:schemeClr val="bg2">
                  <a:lumMod val="25000"/>
                </a:schemeClr>
              </a:solidFill>
            </a:endParaRPr>
          </a:p>
          <a:p>
            <a:r>
              <a:rPr lang="en-GB" sz="2000" dirty="0">
                <a:solidFill>
                  <a:schemeClr val="bg2">
                    <a:lumMod val="25000"/>
                  </a:schemeClr>
                </a:solidFill>
              </a:rPr>
              <a:t>The sender needs only to send a single accept symbol to indicate whether the conversion can be done.</a:t>
            </a:r>
            <a:endParaRPr lang="en-US" sz="2000" dirty="0">
              <a:solidFill>
                <a:schemeClr val="bg2">
                  <a:lumMod val="25000"/>
                </a:schemeClr>
              </a:solidFill>
            </a:endParaRPr>
          </a:p>
        </p:txBody>
      </p:sp>
    </p:spTree>
    <p:extLst>
      <p:ext uri="{BB962C8B-B14F-4D97-AF65-F5344CB8AC3E}">
        <p14:creationId xmlns:p14="http://schemas.microsoft.com/office/powerpoint/2010/main" val="54419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20427</TotalTime>
  <Words>1550</Words>
  <Application>Microsoft Office PowerPoint</Application>
  <PresentationFormat>Widescreen</PresentationFormat>
  <Paragraphs>305</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 Light</vt:lpstr>
      <vt:lpstr>Cambria Math</vt:lpstr>
      <vt:lpstr>Arial</vt:lpstr>
      <vt:lpstr>Times New Roman</vt:lpstr>
      <vt:lpstr>Calibri</vt:lpstr>
      <vt:lpstr>Office Theme</vt:lpstr>
      <vt:lpstr>One-Message Secure Reductions: On the Cost of Converting Correlations</vt:lpstr>
      <vt:lpstr>Motivation Secure 2-Party Computation (2PC)</vt:lpstr>
      <vt:lpstr>Motivation Preprocessing Paradigm</vt:lpstr>
      <vt:lpstr>Motivation OT (Oblivious Transfer) Correlation</vt:lpstr>
      <vt:lpstr>Motivation Other Correlations and uses</vt:lpstr>
      <vt:lpstr>Secure Non-Interactive Reduction (SNIR) [ANPPPR22,KMN22]</vt:lpstr>
      <vt:lpstr>One-Message Secure Reduction (OMSR)</vt:lpstr>
      <vt:lpstr>Results</vt:lpstr>
      <vt:lpstr>OMSR Construction – Transformation Accept-reject Protocol</vt:lpstr>
      <vt:lpstr>OMSR Construction – Transformation OMSR Protocol</vt:lpstr>
      <vt:lpstr>OMSR Construction Accept-reject converting OT over Z_3 to (2,3)-Correlation</vt:lpstr>
      <vt:lpstr>OMSR Construction Accept-reject converting OT over Z_3 to (2,3)-Correlation</vt:lpstr>
      <vt:lpstr>OMSR Construction Optimizations</vt:lpstr>
      <vt:lpstr>OMSR Construction Trade-off</vt:lpstr>
      <vt:lpstr>OMSR Construction Concrete Improvement for Existing Applications</vt:lpstr>
      <vt:lpstr>Lower Bound On OMR</vt:lpstr>
      <vt:lpstr>Lower Bound On OMR</vt:lpstr>
      <vt:lpstr>Lower Bound On OMR</vt:lpstr>
      <vt:lpstr>PowerPoint Presentation</vt:lpstr>
      <vt:lpstr>Role of Common Randomness</vt:lpstr>
      <vt:lpstr>Thanks!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One-Message Secure Reductions: On the Cost of Converting Correlations </dc:title>
  <dc:creator>Liav Zafar</dc:creator>
  <cp:lastModifiedBy>Oran Majar</cp:lastModifiedBy>
  <cp:revision>32</cp:revision>
  <dcterms:created xsi:type="dcterms:W3CDTF">2023-06-12T18:54:47Z</dcterms:created>
  <dcterms:modified xsi:type="dcterms:W3CDTF">2023-08-24T00:43:26Z</dcterms:modified>
</cp:coreProperties>
</file>