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697" r:id="rId4"/>
    <p:sldId id="698" r:id="rId5"/>
    <p:sldId id="700" r:id="rId6"/>
    <p:sldId id="682" r:id="rId7"/>
    <p:sldId id="269" r:id="rId8"/>
    <p:sldId id="696" r:id="rId9"/>
    <p:sldId id="701" r:id="rId10"/>
    <p:sldId id="726" r:id="rId11"/>
    <p:sldId id="737" r:id="rId12"/>
    <p:sldId id="729" r:id="rId13"/>
    <p:sldId id="734" r:id="rId14"/>
    <p:sldId id="704" r:id="rId15"/>
    <p:sldId id="732" r:id="rId16"/>
    <p:sldId id="707" r:id="rId17"/>
    <p:sldId id="723" r:id="rId18"/>
    <p:sldId id="725" r:id="rId19"/>
    <p:sldId id="735" r:id="rId20"/>
    <p:sldId id="738" r:id="rId21"/>
    <p:sldId id="740" r:id="rId22"/>
    <p:sldId id="741" r:id="rId23"/>
    <p:sldId id="712" r:id="rId24"/>
    <p:sldId id="745" r:id="rId25"/>
    <p:sldId id="714" r:id="rId2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82991-BEC2-404C-A303-7AFF20FED059}" type="datetimeFigureOut">
              <a:rPr lang="en-CH" smtClean="0"/>
              <a:t>18/08/2023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526CC-DA29-405C-8C0B-0E32869A51B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8984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on notation:-</a:t>
            </a:r>
          </a:p>
          <a:p>
            <a:r>
              <a:rPr lang="en-US" dirty="0"/>
              <a:t>-lift/up mappings name irritating because protocol proceeds downwards as highlighted by Giacomo.</a:t>
            </a:r>
          </a:p>
          <a:p>
            <a:r>
              <a:rPr lang="en-US" dirty="0"/>
              <a:t>-M, K and C modules instead of ML, MR and MT modules? Good for presentation but might be adding a meaning to each module that we don’t want in the paper</a:t>
            </a:r>
          </a:p>
          <a:p>
            <a:endParaRPr lang="en-US" dirty="0"/>
          </a:p>
          <a:p>
            <a:r>
              <a:rPr lang="en-US" dirty="0"/>
              <a:t>2 hours 18/04 making slides</a:t>
            </a:r>
          </a:p>
          <a:p>
            <a:r>
              <a:rPr lang="en-US" dirty="0"/>
              <a:t>2 hours 26/04 morning planning outline </a:t>
            </a:r>
          </a:p>
          <a:p>
            <a:endParaRPr lang="en-US" dirty="0"/>
          </a:p>
          <a:p>
            <a:r>
              <a:rPr lang="en-US" dirty="0"/>
              <a:t>To do:</a:t>
            </a:r>
          </a:p>
          <a:p>
            <a:r>
              <a:rPr lang="en-US" dirty="0"/>
              <a:t>Change slide 4 question</a:t>
            </a:r>
          </a:p>
          <a:p>
            <a:r>
              <a:rPr lang="en-US" dirty="0"/>
              <a:t>Combine slides 20 and 21</a:t>
            </a:r>
          </a:p>
          <a:p>
            <a:r>
              <a:rPr lang="en-US" dirty="0"/>
              <a:t>Reformat results on summary slide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97544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To commit and prove polynomial relations, need a commitment scheme whose message space is</a:t>
                </a:r>
              </a:p>
              <a:p>
                <a:r>
                  <a:rPr lang="en-US" dirty="0"/>
                  <a:t>-bigger</a:t>
                </a:r>
              </a:p>
              <a:p>
                <a:r>
                  <a:rPr lang="en-US" dirty="0"/>
                  <a:t>-respects structure of original key space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Lift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messages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keys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To commit and prove polynomial relations, need a commitment scheme whose message space is</a:t>
                </a:r>
              </a:p>
              <a:p>
                <a:r>
                  <a:rPr lang="en-US" dirty="0"/>
                  <a:t>-bigger</a:t>
                </a:r>
              </a:p>
              <a:p>
                <a:r>
                  <a:rPr lang="en-US" dirty="0"/>
                  <a:t>-respects structure of original key space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〖"Lift" 〗_𝑖  :messages_i→ 〖"keys" 〗_(𝑖+1)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endParaRPr lang="en-CH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136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an abstraction for producing commitments where we can commit to commitment keys</a:t>
            </a:r>
          </a:p>
          <a:p>
            <a:r>
              <a:rPr lang="en-US" dirty="0"/>
              <a:t>Draw diagram with arrows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6653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Incorporate bit decomposition</a:t>
            </a:r>
          </a:p>
          <a:p>
            <a:r>
              <a:rPr lang="en-US" dirty="0"/>
              <a:t>Uncompressed then compressed version of diagram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1741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Setup (sec param, n ) to pp</a:t>
            </a:r>
          </a:p>
          <a:p>
            <a:r>
              <a:rPr lang="en-US" dirty="0"/>
              <a:t>Keygen(pp) to ck</a:t>
            </a:r>
          </a:p>
          <a:p>
            <a:r>
              <a:rPr lang="en-US" dirty="0"/>
              <a:t>Commit(</a:t>
            </a:r>
            <a:r>
              <a:rPr lang="en-US" dirty="0" err="1"/>
              <a:t>ck,m</a:t>
            </a:r>
            <a:r>
              <a:rPr lang="en-US" dirty="0"/>
              <a:t>) to cm</a:t>
            </a:r>
          </a:p>
          <a:p>
            <a:r>
              <a:rPr lang="en-US" dirty="0"/>
              <a:t>Open(</a:t>
            </a:r>
            <a:r>
              <a:rPr lang="en-US" dirty="0" err="1"/>
              <a:t>ck,m,cm,o,c</a:t>
            </a:r>
            <a:r>
              <a:rPr lang="en-US" dirty="0"/>
              <a:t>) to 0/1</a:t>
            </a:r>
          </a:p>
          <a:p>
            <a:r>
              <a:rPr lang="en-US" dirty="0"/>
              <a:t>Eval(x=(</a:t>
            </a:r>
            <a:r>
              <a:rPr lang="en-US" dirty="0" err="1"/>
              <a:t>cm,z,v</a:t>
            </a:r>
            <a:r>
              <a:rPr lang="en-US" dirty="0"/>
              <a:t>),w=(</a:t>
            </a:r>
            <a:r>
              <a:rPr lang="en-US" dirty="0" err="1"/>
              <a:t>P,o,c</a:t>
            </a:r>
            <a:r>
              <a:rPr lang="en-US" dirty="0"/>
              <a:t>)) using </a:t>
            </a:r>
            <a:r>
              <a:rPr lang="en-US" dirty="0" err="1"/>
              <a:t>pp,ck,n</a:t>
            </a:r>
            <a:endParaRPr lang="en-US" dirty="0"/>
          </a:p>
          <a:p>
            <a:r>
              <a:rPr lang="en-US" dirty="0"/>
              <a:t>Interactive argument for </a:t>
            </a:r>
            <a:r>
              <a:rPr lang="en-US" dirty="0" err="1"/>
              <a:t>P,o,c</a:t>
            </a:r>
            <a:r>
              <a:rPr lang="en-US" dirty="0"/>
              <a:t> such that P(z)=v, Open(</a:t>
            </a:r>
            <a:r>
              <a:rPr lang="en-US" dirty="0" err="1"/>
              <a:t>ck,P,cm,o,c</a:t>
            </a:r>
            <a:r>
              <a:rPr lang="en-US" dirty="0"/>
              <a:t>)=1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5891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5427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25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3761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Hash-based proofs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969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Direct PIOP to argument compiler?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897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today’s talk everybody should understand the main ideas behind both the lattice construction AND the pairing construction</a:t>
            </a:r>
          </a:p>
          <a:p>
            <a:r>
              <a:rPr lang="en-US" dirty="0"/>
              <a:t>That’s right, you came to a workshop on post-quantum zero knowledge and you’re going to learn some classical crypto by as a by product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74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prior work and improving some pieces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6564F-929E-4B13-8AB5-6147FB44F1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Setup (sec param, n ) to pp</a:t>
            </a:r>
          </a:p>
          <a:p>
            <a:r>
              <a:rPr lang="en-US" dirty="0"/>
              <a:t>Keygen(pp) to ck</a:t>
            </a:r>
          </a:p>
          <a:p>
            <a:r>
              <a:rPr lang="en-US" dirty="0"/>
              <a:t>Commit(</a:t>
            </a:r>
            <a:r>
              <a:rPr lang="en-US" dirty="0" err="1"/>
              <a:t>ck,m</a:t>
            </a:r>
            <a:r>
              <a:rPr lang="en-US" dirty="0"/>
              <a:t>) to cm</a:t>
            </a:r>
          </a:p>
          <a:p>
            <a:r>
              <a:rPr lang="en-US" dirty="0"/>
              <a:t>Open(</a:t>
            </a:r>
            <a:r>
              <a:rPr lang="en-US" dirty="0" err="1"/>
              <a:t>ck,m,cm,o,c</a:t>
            </a:r>
            <a:r>
              <a:rPr lang="en-US" dirty="0"/>
              <a:t>) to 0/1</a:t>
            </a:r>
          </a:p>
          <a:p>
            <a:r>
              <a:rPr lang="en-US" dirty="0"/>
              <a:t>Eval(x=(</a:t>
            </a:r>
            <a:r>
              <a:rPr lang="en-US" dirty="0" err="1"/>
              <a:t>cm,z,v</a:t>
            </a:r>
            <a:r>
              <a:rPr lang="en-US" dirty="0"/>
              <a:t>),w=(</a:t>
            </a:r>
            <a:r>
              <a:rPr lang="en-US" dirty="0" err="1"/>
              <a:t>P,o,c</a:t>
            </a:r>
            <a:r>
              <a:rPr lang="en-US" dirty="0"/>
              <a:t>)) using </a:t>
            </a:r>
            <a:r>
              <a:rPr lang="en-US" dirty="0" err="1"/>
              <a:t>pp,ck,n</a:t>
            </a:r>
            <a:endParaRPr lang="en-US" dirty="0"/>
          </a:p>
          <a:p>
            <a:r>
              <a:rPr lang="en-US" dirty="0"/>
              <a:t>Interactive argument for </a:t>
            </a:r>
            <a:r>
              <a:rPr lang="en-US" dirty="0" err="1"/>
              <a:t>P,o,c</a:t>
            </a:r>
            <a:r>
              <a:rPr lang="en-US" dirty="0"/>
              <a:t> such that P(z)=v, Open(</a:t>
            </a:r>
            <a:r>
              <a:rPr lang="en-US" dirty="0" err="1"/>
              <a:t>ck,P,cm,o,c</a:t>
            </a:r>
            <a:r>
              <a:rPr lang="en-US" dirty="0"/>
              <a:t>)=1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450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Delegate. Simple, done! No, why not?</a:t>
            </a:r>
          </a:p>
          <a:p>
            <a:r>
              <a:rPr lang="en-US" dirty="0"/>
              <a:t>(commitment appears without key) What’s missing from the diagram here?</a:t>
            </a:r>
          </a:p>
          <a:p>
            <a:r>
              <a:rPr lang="en-US" dirty="0"/>
              <a:t>(new key still length N) What’s the problem with this?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89014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the commitments depend on instance so can be preprocessed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9647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Setup (sec param, n ) to pp</a:t>
            </a:r>
          </a:p>
          <a:p>
            <a:r>
              <a:rPr lang="en-US" dirty="0"/>
              <a:t>Keygen(pp) to ck</a:t>
            </a:r>
          </a:p>
          <a:p>
            <a:r>
              <a:rPr lang="en-US" dirty="0"/>
              <a:t>Commit(</a:t>
            </a:r>
            <a:r>
              <a:rPr lang="en-US" dirty="0" err="1"/>
              <a:t>ck,m</a:t>
            </a:r>
            <a:r>
              <a:rPr lang="en-US" dirty="0"/>
              <a:t>) to cm</a:t>
            </a:r>
          </a:p>
          <a:p>
            <a:r>
              <a:rPr lang="en-US" dirty="0"/>
              <a:t>Open(</a:t>
            </a:r>
            <a:r>
              <a:rPr lang="en-US" dirty="0" err="1"/>
              <a:t>ck,m,cm,o,c</a:t>
            </a:r>
            <a:r>
              <a:rPr lang="en-US" dirty="0"/>
              <a:t>) to 0/1</a:t>
            </a:r>
          </a:p>
          <a:p>
            <a:r>
              <a:rPr lang="en-US" dirty="0"/>
              <a:t>Eval(x=(</a:t>
            </a:r>
            <a:r>
              <a:rPr lang="en-US" dirty="0" err="1"/>
              <a:t>cm,z,v</a:t>
            </a:r>
            <a:r>
              <a:rPr lang="en-US" dirty="0"/>
              <a:t>),w=(</a:t>
            </a:r>
            <a:r>
              <a:rPr lang="en-US" dirty="0" err="1"/>
              <a:t>P,o,c</a:t>
            </a:r>
            <a:r>
              <a:rPr lang="en-US" dirty="0"/>
              <a:t>)) using </a:t>
            </a:r>
            <a:r>
              <a:rPr lang="en-US" dirty="0" err="1"/>
              <a:t>pp,ck,n</a:t>
            </a:r>
            <a:endParaRPr lang="en-US" dirty="0"/>
          </a:p>
          <a:p>
            <a:r>
              <a:rPr lang="en-US" dirty="0"/>
              <a:t>Interactive argument for </a:t>
            </a:r>
            <a:r>
              <a:rPr lang="en-US" dirty="0" err="1"/>
              <a:t>P,o,c</a:t>
            </a:r>
            <a:r>
              <a:rPr lang="en-US" dirty="0"/>
              <a:t> such that P(z)=v, Open(</a:t>
            </a:r>
            <a:r>
              <a:rPr lang="en-US" dirty="0" err="1"/>
              <a:t>ck,P,cm,o,c</a:t>
            </a:r>
            <a:r>
              <a:rPr lang="en-US" dirty="0"/>
              <a:t>)=1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526CC-DA29-405C-8C0B-0E32869A51BA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5936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4CE1-4EF7-C3C1-78BB-7918E72D7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B589D-BCA0-E13A-F127-E38D53574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12361-838C-4562-568C-1DF49FA5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E611-3B00-4F49-9EBD-82B65D9304EA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22791-1DCD-9AED-ACDB-6E31BD93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84CBD-627E-605D-135B-E0976038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7657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7C72-9F6C-55C6-8DF4-91D24E7E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BE6B3-D2D9-CD40-CD50-3C6C33F00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47A77-2002-523E-7D33-55973DEA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EA94-4D58-4481-974F-FF91E02F9BDC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C59B-8334-9BAA-5872-A2A16CC4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7830-AA70-8F35-025F-A297AD58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2276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E525D-AC47-BC4E-5FBB-B7224DD64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67563-21AC-B838-667F-90CFD3D5F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2A74A-C482-D794-E71E-49C06889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E7F2-F9D0-4D68-9B52-B314CD97B59F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8AAC8-CA68-E1B9-30FE-236B7BD2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FF8A-4536-F2A4-489E-F12A3B37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1233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63DC-9A93-A5D6-A9EA-1AA0AEFD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F316B-4F5A-B808-E53E-E4D6DCA8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564AB-9D4F-EEB2-A22E-DC6F06D0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2208-5ECB-455E-9E8D-FA7456BC6C69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83632-1D2A-C97D-6B8F-0FEF6478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FCCF1-3BDD-FD0D-BB63-8F438319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746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808F-A16E-183F-1D43-B5C42A20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33C1C-4B59-9401-9BEB-9638B1D1C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389A2-1779-89E5-5117-1FA5D64A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95A0-A080-438B-AB25-3316158C859B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4DB-08DC-EF4C-5F87-99BF5885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2AA96-A439-2B6D-5BB0-0CB4D16F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884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E007-0F2D-D6BA-8B07-698D1B10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77E65-0086-1174-ADEB-6EC8D8E36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861A8-A703-9F99-4261-B032C3051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5B85C-A707-5558-C09C-A0CAC82C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919F-084F-4E9C-B5FB-656371F891F8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6A8A4-02BE-7913-2D86-1D6E7E0E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6FC5A-83F6-7D34-713E-EA4065F8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329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1790-5B39-D774-E0B4-DAFF78D4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21417-00CF-C20B-C37D-3E7A9C2EC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FDF17-3AED-C772-A499-F1F1C064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AA85B8-A3E9-360D-340E-F225810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C3E6A-9D6A-2F27-D423-561E0F11C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B4246-E45E-4FF6-D4E9-07DF8C20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9259-E173-4153-8BE8-E4101FB7B449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6BAF28-43D8-2944-A633-322DC9CF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4C370-0E47-C5C7-5591-61096F27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3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C3AA-BDD4-52FB-FE09-7D365685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1D666-6781-E3F3-E791-63193037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7096-E944-404D-BC91-FD873D9741DF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5223D-606F-C8B3-99DE-53362DEB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E45E5-8C0A-6D1D-7167-6AE8B25E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975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CA66D-FA05-C175-8F3A-2EAD5545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CF3E-D95E-4B7B-B45A-D007C61258C8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32DF8-CFC8-9DAD-3EB0-C7862767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23592-B926-6CC6-CE78-65C77846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214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C6B1-11FE-D67B-DDD9-6DFD8A7E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B9483-6F8C-D00E-23FB-3F11F71A0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099B2-7364-7523-CCAC-AB4E0657C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12496-9E33-8723-1242-A3F1F8F5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F874-60F3-4B36-8F3D-5F4B927E1853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30061-218C-4017-861D-32587C4F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88C77-0263-644F-8D52-BC2A2D54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949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7A2A-0A5A-F719-0ABB-AB86B3BE2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15944-326B-A25E-8DD0-20F70CEC1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8DC02-52A7-A105-A37C-D8AE66AFA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CB801-3C46-905B-E028-F9049A98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AE79-FF15-48B0-B98B-40271C623D63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11B62-997B-B5B0-5725-E9D412FD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F99DA-2F15-807A-5E32-55F80F67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938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4BB3B-945B-0E7C-4E9E-FD983024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36E0F-3956-B3E3-6DF0-6A7A9D5C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5680B-AA33-C75F-5312-EC78018A7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56C3-4A06-44E9-A79F-35B2CE7ADBAB}" type="datetime8">
              <a:rPr lang="en-CH" smtClean="0"/>
              <a:t>18/08/2023 12:37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A50C1-0159-0690-91BB-825D8B5AC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37F2-2F9E-14E3-624F-4BBC0F722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79E8-607B-4E51-934F-1397490EB30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354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a.cr/2023/93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3.svg"/><Relationship Id="rId26" Type="http://schemas.openxmlformats.org/officeDocument/2006/relationships/image" Target="../media/image39.png"/><Relationship Id="rId39" Type="http://schemas.openxmlformats.org/officeDocument/2006/relationships/hyperlink" Target="https://www.flickr.com/photos/53370644@N06/4976497160" TargetMode="External"/><Relationship Id="rId3" Type="http://schemas.openxmlformats.org/officeDocument/2006/relationships/image" Target="../media/image25.png"/><Relationship Id="rId21" Type="http://schemas.openxmlformats.org/officeDocument/2006/relationships/image" Target="../media/image27.png"/><Relationship Id="rId34" Type="http://schemas.openxmlformats.org/officeDocument/2006/relationships/image" Target="../media/image46.png"/><Relationship Id="rId12" Type="http://schemas.openxmlformats.org/officeDocument/2006/relationships/image" Target="NULL"/><Relationship Id="rId17" Type="http://schemas.openxmlformats.org/officeDocument/2006/relationships/image" Target="../media/image32.png"/><Relationship Id="rId25" Type="http://schemas.openxmlformats.org/officeDocument/2006/relationships/image" Target="../media/image38.png"/><Relationship Id="rId33" Type="http://schemas.openxmlformats.org/officeDocument/2006/relationships/image" Target="../media/image45.png"/><Relationship Id="rId38" Type="http://schemas.openxmlformats.org/officeDocument/2006/relationships/image" Target="../media/image50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0.png"/><Relationship Id="rId20" Type="http://schemas.openxmlformats.org/officeDocument/2006/relationships/image" Target="../media/image260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24" Type="http://schemas.openxmlformats.org/officeDocument/2006/relationships/image" Target="../media/image37.png"/><Relationship Id="rId32" Type="http://schemas.openxmlformats.org/officeDocument/2006/relationships/image" Target="../media/image310.png"/><Relationship Id="rId37" Type="http://schemas.openxmlformats.org/officeDocument/2006/relationships/image" Target="../media/image49.svg"/><Relationship Id="rId40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7.svg"/><Relationship Id="rId15" Type="http://schemas.openxmlformats.org/officeDocument/2006/relationships/image" Target="../media/image31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8.png"/><Relationship Id="rId19" Type="http://schemas.openxmlformats.org/officeDocument/2006/relationships/image" Target="../media/image34.png"/><Relationship Id="rId31" Type="http://schemas.openxmlformats.org/officeDocument/2006/relationships/image" Target="../media/image44.png"/><Relationship Id="rId4" Type="http://schemas.openxmlformats.org/officeDocument/2006/relationships/image" Target="../media/image26.png"/><Relationship Id="rId14" Type="http://schemas.openxmlformats.org/officeDocument/2006/relationships/image" Target="../media/image30.sv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420.png"/><Relationship Id="rId26" Type="http://schemas.openxmlformats.org/officeDocument/2006/relationships/image" Target="../media/image260.png"/><Relationship Id="rId39" Type="http://schemas.openxmlformats.org/officeDocument/2006/relationships/image" Target="../media/image620.png"/><Relationship Id="rId21" Type="http://schemas.openxmlformats.org/officeDocument/2006/relationships/image" Target="../media/image57.png"/><Relationship Id="rId47" Type="http://schemas.openxmlformats.org/officeDocument/2006/relationships/image" Target="../media/image6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440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11" Type="http://schemas.openxmlformats.org/officeDocument/2006/relationships/image" Target="../media/image30.svg"/><Relationship Id="rId24" Type="http://schemas.openxmlformats.org/officeDocument/2006/relationships/image" Target="../media/image481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32" Type="http://schemas.openxmlformats.org/officeDocument/2006/relationships/image" Target="../media/image551.png"/><Relationship Id="rId5" Type="http://schemas.openxmlformats.org/officeDocument/2006/relationships/image" Target="../media/image53.png"/><Relationship Id="rId15" Type="http://schemas.openxmlformats.org/officeDocument/2006/relationships/image" Target="../media/image240.png"/><Relationship Id="rId23" Type="http://schemas.openxmlformats.org/officeDocument/2006/relationships/image" Target="../media/image471.png"/><Relationship Id="rId28" Type="http://schemas.openxmlformats.org/officeDocument/2006/relationships/image" Target="../media/image50.png"/><Relationship Id="rId36" Type="http://schemas.openxmlformats.org/officeDocument/2006/relationships/image" Target="../media/image59.png"/><Relationship Id="rId10" Type="http://schemas.openxmlformats.org/officeDocument/2006/relationships/image" Target="../media/image29.png"/><Relationship Id="rId19" Type="http://schemas.openxmlformats.org/officeDocument/2006/relationships/image" Target="../media/image560.png"/><Relationship Id="rId44" Type="http://schemas.openxmlformats.org/officeDocument/2006/relationships/image" Target="../media/image67.png"/><Relationship Id="rId31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411.png"/><Relationship Id="rId22" Type="http://schemas.openxmlformats.org/officeDocument/2006/relationships/image" Target="../media/image461.png"/><Relationship Id="rId27" Type="http://schemas.openxmlformats.org/officeDocument/2006/relationships/image" Target="../media/image27.png"/><Relationship Id="rId30" Type="http://schemas.openxmlformats.org/officeDocument/2006/relationships/image" Target="../media/image59.svg"/><Relationship Id="rId43" Type="http://schemas.openxmlformats.org/officeDocument/2006/relationships/image" Target="../media/image66.png"/><Relationship Id="rId35" Type="http://schemas.openxmlformats.org/officeDocument/2006/relationships/image" Target="../media/image580.png"/><Relationship Id="rId48" Type="http://schemas.openxmlformats.org/officeDocument/2006/relationships/image" Target="../media/image62.png"/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12" Type="http://schemas.openxmlformats.org/officeDocument/2006/relationships/image" Target="../media/image26.png"/><Relationship Id="rId17" Type="http://schemas.openxmlformats.org/officeDocument/2006/relationships/image" Target="../media/image33.svg"/><Relationship Id="rId25" Type="http://schemas.openxmlformats.org/officeDocument/2006/relationships/image" Target="../media/image49.png"/><Relationship Id="rId38" Type="http://schemas.openxmlformats.org/officeDocument/2006/relationships/image" Target="../media/image61.png"/><Relationship Id="rId46" Type="http://schemas.openxmlformats.org/officeDocument/2006/relationships/image" Target="../media/image530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7.png"/><Relationship Id="rId26" Type="http://schemas.openxmlformats.org/officeDocument/2006/relationships/image" Target="../media/image68.png"/><Relationship Id="rId39" Type="http://schemas.openxmlformats.org/officeDocument/2006/relationships/image" Target="../media/image78.png"/><Relationship Id="rId21" Type="http://schemas.openxmlformats.org/officeDocument/2006/relationships/image" Target="../media/image67.png"/><Relationship Id="rId34" Type="http://schemas.openxmlformats.org/officeDocument/2006/relationships/image" Target="../media/image72.png"/><Relationship Id="rId42" Type="http://schemas.openxmlformats.org/officeDocument/2006/relationships/image" Target="../media/image81.svg"/><Relationship Id="rId47" Type="http://schemas.openxmlformats.org/officeDocument/2006/relationships/image" Target="../media/image860.png"/><Relationship Id="rId50" Type="http://schemas.openxmlformats.org/officeDocument/2006/relationships/image" Target="../media/image88.png"/><Relationship Id="rId55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sv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24" Type="http://schemas.openxmlformats.org/officeDocument/2006/relationships/image" Target="../media/image58.png"/><Relationship Id="rId32" Type="http://schemas.openxmlformats.org/officeDocument/2006/relationships/image" Target="../media/image76.png"/><Relationship Id="rId37" Type="http://schemas.openxmlformats.org/officeDocument/2006/relationships/image" Target="../media/image75.svg"/><Relationship Id="rId40" Type="http://schemas.openxmlformats.org/officeDocument/2006/relationships/image" Target="../media/image79.png"/><Relationship Id="rId45" Type="http://schemas.openxmlformats.org/officeDocument/2006/relationships/image" Target="../media/image85.png"/><Relationship Id="rId53" Type="http://schemas.openxmlformats.org/officeDocument/2006/relationships/image" Target="../media/image91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23" Type="http://schemas.openxmlformats.org/officeDocument/2006/relationships/image" Target="../media/image57.svg"/><Relationship Id="rId28" Type="http://schemas.openxmlformats.org/officeDocument/2006/relationships/image" Target="../media/image70.png"/><Relationship Id="rId36" Type="http://schemas.openxmlformats.org/officeDocument/2006/relationships/image" Target="../media/image74.png"/><Relationship Id="rId49" Type="http://schemas.openxmlformats.org/officeDocument/2006/relationships/image" Target="../media/image85.svg"/><Relationship Id="rId44" Type="http://schemas.openxmlformats.org/officeDocument/2006/relationships/image" Target="../media/image84.svg"/><Relationship Id="rId52" Type="http://schemas.openxmlformats.org/officeDocument/2006/relationships/image" Target="../media/image93.png"/><Relationship Id="rId4" Type="http://schemas.openxmlformats.org/officeDocument/2006/relationships/image" Target="../media/image30.svg"/><Relationship Id="rId14" Type="http://schemas.openxmlformats.org/officeDocument/2006/relationships/image" Target="../media/image240.png"/><Relationship Id="rId22" Type="http://schemas.openxmlformats.org/officeDocument/2006/relationships/image" Target="../media/image56.png"/><Relationship Id="rId27" Type="http://schemas.openxmlformats.org/officeDocument/2006/relationships/image" Target="../media/image71.png"/><Relationship Id="rId35" Type="http://schemas.openxmlformats.org/officeDocument/2006/relationships/image" Target="../media/image73.svg"/><Relationship Id="rId43" Type="http://schemas.openxmlformats.org/officeDocument/2006/relationships/image" Target="../media/image83.png"/><Relationship Id="rId48" Type="http://schemas.openxmlformats.org/officeDocument/2006/relationships/image" Target="../media/image87.png"/><Relationship Id="rId51" Type="http://schemas.openxmlformats.org/officeDocument/2006/relationships/image" Target="../media/image89.svg"/><Relationship Id="rId3" Type="http://schemas.openxmlformats.org/officeDocument/2006/relationships/image" Target="../media/image29.png"/><Relationship Id="rId17" Type="http://schemas.openxmlformats.org/officeDocument/2006/relationships/image" Target="../media/image69.png"/><Relationship Id="rId25" Type="http://schemas.openxmlformats.org/officeDocument/2006/relationships/image" Target="../media/image59.svg"/><Relationship Id="rId33" Type="http://schemas.openxmlformats.org/officeDocument/2006/relationships/image" Target="../media/image77.png"/><Relationship Id="rId38" Type="http://schemas.openxmlformats.org/officeDocument/2006/relationships/image" Target="../media/image82.png"/><Relationship Id="rId46" Type="http://schemas.openxmlformats.org/officeDocument/2006/relationships/image" Target="../media/image86.png"/><Relationship Id="rId20" Type="http://schemas.openxmlformats.org/officeDocument/2006/relationships/image" Target="../media/image66.png"/><Relationship Id="rId41" Type="http://schemas.openxmlformats.org/officeDocument/2006/relationships/image" Target="../media/image80.png"/><Relationship Id="rId5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60.png"/><Relationship Id="rId7" Type="http://schemas.openxmlformats.org/officeDocument/2006/relationships/image" Target="../media/image28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180.png"/><Relationship Id="rId4" Type="http://schemas.openxmlformats.org/officeDocument/2006/relationships/image" Target="../media/image831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3.png"/><Relationship Id="rId26" Type="http://schemas.openxmlformats.org/officeDocument/2006/relationships/image" Target="../media/image360.png"/><Relationship Id="rId3" Type="http://schemas.openxmlformats.org/officeDocument/2006/relationships/image" Target="../media/image96.png"/><Relationship Id="rId34" Type="http://schemas.openxmlformats.org/officeDocument/2006/relationships/image" Target="../media/image107.png"/><Relationship Id="rId17" Type="http://schemas.openxmlformats.org/officeDocument/2006/relationships/image" Target="../media/image102.png"/><Relationship Id="rId33" Type="http://schemas.openxmlformats.org/officeDocument/2006/relationships/image" Target="../media/image10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1.png"/><Relationship Id="rId29" Type="http://schemas.openxmlformats.org/officeDocument/2006/relationships/image" Target="../media/image1020.png"/><Relationship Id="rId1" Type="http://schemas.openxmlformats.org/officeDocument/2006/relationships/slideLayout" Target="../slideLayouts/slideLayout6.xml"/><Relationship Id="rId32" Type="http://schemas.openxmlformats.org/officeDocument/2006/relationships/image" Target="../media/image106.png"/><Relationship Id="rId5" Type="http://schemas.openxmlformats.org/officeDocument/2006/relationships/image" Target="../media/image98.png"/><Relationship Id="rId15" Type="http://schemas.openxmlformats.org/officeDocument/2006/relationships/image" Target="../media/image99.png"/><Relationship Id="rId28" Type="http://schemas.openxmlformats.org/officeDocument/2006/relationships/image" Target="../media/image380.png"/><Relationship Id="rId19" Type="http://schemas.openxmlformats.org/officeDocument/2006/relationships/image" Target="../media/image104.png"/><Relationship Id="rId31" Type="http://schemas.openxmlformats.org/officeDocument/2006/relationships/image" Target="../media/image1040.png"/><Relationship Id="rId4" Type="http://schemas.openxmlformats.org/officeDocument/2006/relationships/image" Target="../media/image97.png"/><Relationship Id="rId14" Type="http://schemas.openxmlformats.org/officeDocument/2006/relationships/image" Target="../media/image950.png"/><Relationship Id="rId27" Type="http://schemas.openxmlformats.org/officeDocument/2006/relationships/image" Target="../media/image371.png"/><Relationship Id="rId30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510.png"/><Relationship Id="rId21" Type="http://schemas.openxmlformats.org/officeDocument/2006/relationships/image" Target="../media/image119.png"/><Relationship Id="rId7" Type="http://schemas.openxmlformats.org/officeDocument/2006/relationships/image" Target="../media/image111.png"/><Relationship Id="rId17" Type="http://schemas.openxmlformats.org/officeDocument/2006/relationships/image" Target="../media/image490.png"/><Relationship Id="rId25" Type="http://schemas.openxmlformats.org/officeDocument/2006/relationships/image" Target="../media/image12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80.png"/><Relationship Id="rId20" Type="http://schemas.openxmlformats.org/officeDocument/2006/relationships/image" Target="../media/image118.png"/><Relationship Id="rId29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24" Type="http://schemas.openxmlformats.org/officeDocument/2006/relationships/image" Target="../media/image122.png"/><Relationship Id="rId5" Type="http://schemas.openxmlformats.org/officeDocument/2006/relationships/image" Target="../media/image370.png"/><Relationship Id="rId15" Type="http://schemas.openxmlformats.org/officeDocument/2006/relationships/image" Target="../media/image470.png"/><Relationship Id="rId23" Type="http://schemas.openxmlformats.org/officeDocument/2006/relationships/image" Target="../media/image121.png"/><Relationship Id="rId28" Type="http://schemas.openxmlformats.org/officeDocument/2006/relationships/image" Target="../media/image126.png"/><Relationship Id="rId10" Type="http://schemas.openxmlformats.org/officeDocument/2006/relationships/image" Target="../media/image114.png"/><Relationship Id="rId19" Type="http://schemas.openxmlformats.org/officeDocument/2006/relationships/image" Target="../media/image117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Relationship Id="rId30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0.png"/><Relationship Id="rId18" Type="http://schemas.openxmlformats.org/officeDocument/2006/relationships/image" Target="../media/image148.png"/><Relationship Id="rId26" Type="http://schemas.openxmlformats.org/officeDocument/2006/relationships/image" Target="../media/image155.png"/><Relationship Id="rId3" Type="http://schemas.openxmlformats.org/officeDocument/2006/relationships/image" Target="../media/image740.png"/><Relationship Id="rId21" Type="http://schemas.openxmlformats.org/officeDocument/2006/relationships/image" Target="../media/image119.png"/><Relationship Id="rId7" Type="http://schemas.openxmlformats.org/officeDocument/2006/relationships/image" Target="../media/image143.png"/><Relationship Id="rId12" Type="http://schemas.openxmlformats.org/officeDocument/2006/relationships/image" Target="../media/image460.png"/><Relationship Id="rId17" Type="http://schemas.openxmlformats.org/officeDocument/2006/relationships/image" Target="../media/image147.png"/><Relationship Id="rId25" Type="http://schemas.openxmlformats.org/officeDocument/2006/relationships/image" Target="../media/image15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6.png"/><Relationship Id="rId20" Type="http://schemas.openxmlformats.org/officeDocument/2006/relationships/image" Target="../media/image151.png"/><Relationship Id="rId29" Type="http://schemas.openxmlformats.org/officeDocument/2006/relationships/image" Target="../media/image1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24" Type="http://schemas.openxmlformats.org/officeDocument/2006/relationships/image" Target="../media/image153.png"/><Relationship Id="rId5" Type="http://schemas.openxmlformats.org/officeDocument/2006/relationships/image" Target="../media/image760.png"/><Relationship Id="rId15" Type="http://schemas.openxmlformats.org/officeDocument/2006/relationships/image" Target="../media/image145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19" Type="http://schemas.openxmlformats.org/officeDocument/2006/relationships/image" Target="../media/image149.png"/><Relationship Id="rId4" Type="http://schemas.openxmlformats.org/officeDocument/2006/relationships/image" Target="../media/image141.png"/><Relationship Id="rId14" Type="http://schemas.openxmlformats.org/officeDocument/2006/relationships/image" Target="../media/image144.png"/><Relationship Id="rId22" Type="http://schemas.openxmlformats.org/officeDocument/2006/relationships/image" Target="../media/image1510.png"/><Relationship Id="rId27" Type="http://schemas.openxmlformats.org/officeDocument/2006/relationships/image" Target="../media/image1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" Type="http://schemas.openxmlformats.org/officeDocument/2006/relationships/image" Target="../media/image740.png"/><Relationship Id="rId21" Type="http://schemas.openxmlformats.org/officeDocument/2006/relationships/image" Target="../media/image171.png"/><Relationship Id="rId7" Type="http://schemas.openxmlformats.org/officeDocument/2006/relationships/image" Target="../media/image158.png"/><Relationship Id="rId12" Type="http://schemas.openxmlformats.org/officeDocument/2006/relationships/image" Target="../media/image460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62.png"/><Relationship Id="rId24" Type="http://schemas.openxmlformats.org/officeDocument/2006/relationships/image" Target="../media/image174.png"/><Relationship Id="rId5" Type="http://schemas.openxmlformats.org/officeDocument/2006/relationships/image" Target="../media/image870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10" Type="http://schemas.openxmlformats.org/officeDocument/2006/relationships/image" Target="../media/image161.png"/><Relationship Id="rId19" Type="http://schemas.openxmlformats.org/officeDocument/2006/relationships/image" Target="../media/image169.png"/><Relationship Id="rId4" Type="http://schemas.openxmlformats.org/officeDocument/2006/relationships/image" Target="../media/image1570.png"/><Relationship Id="rId9" Type="http://schemas.openxmlformats.org/officeDocument/2006/relationships/image" Target="../media/image152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../media/image3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../media/image410.png"/><Relationship Id="rId5" Type="http://schemas.openxmlformats.org/officeDocument/2006/relationships/image" Target="NULL"/><Relationship Id="rId4" Type="http://schemas.openxmlformats.org/officeDocument/2006/relationships/image" Target="../media/image5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34" Type="http://schemas.openxmlformats.org/officeDocument/2006/relationships/image" Target="../media/image130.png"/><Relationship Id="rId42" Type="http://schemas.openxmlformats.org/officeDocument/2006/relationships/image" Target="../media/image1130.png"/><Relationship Id="rId47" Type="http://schemas.openxmlformats.org/officeDocument/2006/relationships/image" Target="../media/image1301.png"/><Relationship Id="rId55" Type="http://schemas.openxmlformats.org/officeDocument/2006/relationships/image" Target="../media/image1240.png"/><Relationship Id="rId63" Type="http://schemas.openxmlformats.org/officeDocument/2006/relationships/image" Target="../media/image134.png"/><Relationship Id="rId33" Type="http://schemas.openxmlformats.org/officeDocument/2006/relationships/image" Target="../media/image129.png"/><Relationship Id="rId38" Type="http://schemas.openxmlformats.org/officeDocument/2006/relationships/image" Target="../media/image1080.png"/><Relationship Id="rId46" Type="http://schemas.openxmlformats.org/officeDocument/2006/relationships/image" Target="../media/image1291.png"/><Relationship Id="rId59" Type="http://schemas.openxmlformats.org/officeDocument/2006/relationships/image" Target="../media/image133.png"/><Relationship Id="rId2" Type="http://schemas.openxmlformats.org/officeDocument/2006/relationships/notesSlide" Target="../notesSlides/notesSlide13.xml"/><Relationship Id="rId41" Type="http://schemas.openxmlformats.org/officeDocument/2006/relationships/image" Target="../media/image1120.png"/><Relationship Id="rId54" Type="http://schemas.openxmlformats.org/officeDocument/2006/relationships/image" Target="../media/image1230.png"/><Relationship Id="rId62" Type="http://schemas.openxmlformats.org/officeDocument/2006/relationships/image" Target="../media/image1330.png"/><Relationship Id="rId1" Type="http://schemas.openxmlformats.org/officeDocument/2006/relationships/slideLayout" Target="../slideLayouts/slideLayout6.xml"/><Relationship Id="rId32" Type="http://schemas.openxmlformats.org/officeDocument/2006/relationships/image" Target="../media/image27.svg"/><Relationship Id="rId37" Type="http://schemas.openxmlformats.org/officeDocument/2006/relationships/image" Target="../media/image580.png"/><Relationship Id="rId45" Type="http://schemas.openxmlformats.org/officeDocument/2006/relationships/image" Target="../media/image68.png"/><Relationship Id="rId53" Type="http://schemas.openxmlformats.org/officeDocument/2006/relationships/image" Target="../media/image1220.png"/><Relationship Id="rId58" Type="http://schemas.openxmlformats.org/officeDocument/2006/relationships/image" Target="../media/image132.png"/><Relationship Id="rId66" Type="http://schemas.openxmlformats.org/officeDocument/2006/relationships/image" Target="../media/image138.png"/><Relationship Id="rId36" Type="http://schemas.openxmlformats.org/officeDocument/2006/relationships/image" Target="../media/image57.svg"/><Relationship Id="rId57" Type="http://schemas.openxmlformats.org/officeDocument/2006/relationships/image" Target="../media/image136.png"/><Relationship Id="rId61" Type="http://schemas.openxmlformats.org/officeDocument/2006/relationships/image" Target="../media/image1320.png"/><Relationship Id="rId31" Type="http://schemas.openxmlformats.org/officeDocument/2006/relationships/image" Target="../media/image26.png"/><Relationship Id="rId52" Type="http://schemas.openxmlformats.org/officeDocument/2006/relationships/image" Target="../media/image1210.png"/><Relationship Id="rId65" Type="http://schemas.openxmlformats.org/officeDocument/2006/relationships/image" Target="../media/image137.png"/><Relationship Id="rId4" Type="http://schemas.openxmlformats.org/officeDocument/2006/relationships/image" Target="../media/image59.svg"/><Relationship Id="rId30" Type="http://schemas.openxmlformats.org/officeDocument/2006/relationships/image" Target="../media/image530.png"/><Relationship Id="rId35" Type="http://schemas.openxmlformats.org/officeDocument/2006/relationships/image" Target="../media/image56.png"/><Relationship Id="rId43" Type="http://schemas.openxmlformats.org/officeDocument/2006/relationships/image" Target="../media/image1140.png"/><Relationship Id="rId48" Type="http://schemas.openxmlformats.org/officeDocument/2006/relationships/image" Target="../media/image131.png"/><Relationship Id="rId56" Type="http://schemas.openxmlformats.org/officeDocument/2006/relationships/image" Target="../media/image135.png"/><Relationship Id="rId6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8.png"/><Relationship Id="rId39" Type="http://schemas.openxmlformats.org/officeDocument/2006/relationships/image" Target="../media/image83.png"/><Relationship Id="rId21" Type="http://schemas.openxmlformats.org/officeDocument/2006/relationships/image" Target="../media/image67.png"/><Relationship Id="rId34" Type="http://schemas.openxmlformats.org/officeDocument/2006/relationships/image" Target="../media/image72.png"/><Relationship Id="rId47" Type="http://schemas.openxmlformats.org/officeDocument/2006/relationships/image" Target="../media/image80.png"/><Relationship Id="rId50" Type="http://schemas.openxmlformats.org/officeDocument/2006/relationships/image" Target="../media/image89.svg"/><Relationship Id="rId55" Type="http://schemas.openxmlformats.org/officeDocument/2006/relationships/image" Target="../media/image215.png"/><Relationship Id="rId63" Type="http://schemas.openxmlformats.org/officeDocument/2006/relationships/image" Target="../media/image221.png"/><Relationship Id="rId7" Type="http://schemas.openxmlformats.org/officeDocument/2006/relationships/image" Target="../media/image1350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Relationship Id="rId46" Type="http://schemas.openxmlformats.org/officeDocument/2006/relationships/image" Target="../media/image880.png"/><Relationship Id="rId59" Type="http://schemas.openxmlformats.org/officeDocument/2006/relationships/image" Target="../media/image219.png"/><Relationship Id="rId2" Type="http://schemas.openxmlformats.org/officeDocument/2006/relationships/notesSlide" Target="../notesSlides/notesSlide14.xml"/><Relationship Id="rId20" Type="http://schemas.openxmlformats.org/officeDocument/2006/relationships/image" Target="../media/image66.png"/><Relationship Id="rId41" Type="http://schemas.openxmlformats.org/officeDocument/2006/relationships/image" Target="../media/image2120.png"/><Relationship Id="rId54" Type="http://schemas.openxmlformats.org/officeDocument/2006/relationships/image" Target="../media/image59.svg"/><Relationship Id="rId62" Type="http://schemas.openxmlformats.org/officeDocument/2006/relationships/image" Target="../media/image75.svg"/><Relationship Id="rId1" Type="http://schemas.openxmlformats.org/officeDocument/2006/relationships/slideLayout" Target="../slideLayouts/slideLayout6.xml"/><Relationship Id="rId32" Type="http://schemas.openxmlformats.org/officeDocument/2006/relationships/image" Target="../media/image76.png"/><Relationship Id="rId40" Type="http://schemas.openxmlformats.org/officeDocument/2006/relationships/image" Target="../media/image84.svg"/><Relationship Id="rId53" Type="http://schemas.openxmlformats.org/officeDocument/2006/relationships/image" Target="../media/image58.png"/><Relationship Id="rId58" Type="http://schemas.openxmlformats.org/officeDocument/2006/relationships/image" Target="../media/image218.png"/><Relationship Id="rId23" Type="http://schemas.openxmlformats.org/officeDocument/2006/relationships/image" Target="../media/image57.svg"/><Relationship Id="rId28" Type="http://schemas.openxmlformats.org/officeDocument/2006/relationships/image" Target="../media/image27.svg"/><Relationship Id="rId49" Type="http://schemas.openxmlformats.org/officeDocument/2006/relationships/image" Target="../media/image88.png"/><Relationship Id="rId57" Type="http://schemas.openxmlformats.org/officeDocument/2006/relationships/image" Target="../media/image217.png"/><Relationship Id="rId61" Type="http://schemas.openxmlformats.org/officeDocument/2006/relationships/image" Target="../media/image74.png"/><Relationship Id="rId19" Type="http://schemas.openxmlformats.org/officeDocument/2006/relationships/image" Target="../media/image701.png"/><Relationship Id="rId44" Type="http://schemas.openxmlformats.org/officeDocument/2006/relationships/image" Target="../media/image81.png"/><Relationship Id="rId52" Type="http://schemas.openxmlformats.org/officeDocument/2006/relationships/image" Target="../media/image214.png"/><Relationship Id="rId60" Type="http://schemas.openxmlformats.org/officeDocument/2006/relationships/image" Target="../media/image1390.png"/><Relationship Id="rId4" Type="http://schemas.openxmlformats.org/officeDocument/2006/relationships/image" Target="../media/image30.svg"/><Relationship Id="rId22" Type="http://schemas.openxmlformats.org/officeDocument/2006/relationships/image" Target="../media/image56.png"/><Relationship Id="rId27" Type="http://schemas.openxmlformats.org/officeDocument/2006/relationships/image" Target="../media/image26.png"/><Relationship Id="rId35" Type="http://schemas.openxmlformats.org/officeDocument/2006/relationships/image" Target="../media/image73.svg"/><Relationship Id="rId48" Type="http://schemas.openxmlformats.org/officeDocument/2006/relationships/image" Target="../media/image81.svg"/><Relationship Id="rId56" Type="http://schemas.openxmlformats.org/officeDocument/2006/relationships/image" Target="../media/image216.png"/><Relationship Id="rId51" Type="http://schemas.openxmlformats.org/officeDocument/2006/relationships/image" Target="../media/image2130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70.png"/><Relationship Id="rId4" Type="http://schemas.openxmlformats.org/officeDocument/2006/relationships/image" Target="../media/image14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139.png"/><Relationship Id="rId18" Type="http://schemas.openxmlformats.org/officeDocument/2006/relationships/image" Target="../media/image181.png"/><Relationship Id="rId3" Type="http://schemas.openxmlformats.org/officeDocument/2006/relationships/image" Target="../media/image32.png"/><Relationship Id="rId21" Type="http://schemas.openxmlformats.org/officeDocument/2006/relationships/hyperlink" Target="https://www.flickr.com/photos/53370644@N06/4976497160" TargetMode="External"/><Relationship Id="rId7" Type="http://schemas.openxmlformats.org/officeDocument/2006/relationships/image" Target="../media/image80.png"/><Relationship Id="rId12" Type="http://schemas.openxmlformats.org/officeDocument/2006/relationships/image" Target="../media/image89.sv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8.svg"/><Relationship Id="rId20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8.png"/><Relationship Id="rId5" Type="http://schemas.openxmlformats.org/officeDocument/2006/relationships/image" Target="../media/image26.png"/><Relationship Id="rId15" Type="http://schemas.openxmlformats.org/officeDocument/2006/relationships/image" Target="../media/image177.png"/><Relationship Id="rId10" Type="http://schemas.openxmlformats.org/officeDocument/2006/relationships/image" Target="../media/image57.svg"/><Relationship Id="rId19" Type="http://schemas.openxmlformats.org/officeDocument/2006/relationships/image" Target="../media/image182.png"/><Relationship Id="rId4" Type="http://schemas.openxmlformats.org/officeDocument/2006/relationships/image" Target="../media/image33.svg"/><Relationship Id="rId9" Type="http://schemas.openxmlformats.org/officeDocument/2006/relationships/image" Target="../media/image56.png"/><Relationship Id="rId14" Type="http://schemas.openxmlformats.org/officeDocument/2006/relationships/image" Target="../media/image140.svg"/><Relationship Id="rId22" Type="http://schemas.openxmlformats.org/officeDocument/2006/relationships/hyperlink" Target="https://ia.cr/2023/93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E8F8-1DD1-0F5A-4F55-CE1BE0D1E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Lattice-Based Succinct Arguments for NP with Polylogarithmic-Time Verification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76265-B550-8B9E-EF75-CC17822DA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Jonathan Bootle</a:t>
            </a:r>
          </a:p>
          <a:p>
            <a:r>
              <a:rPr lang="en-US" dirty="0">
                <a:hlinkClick r:id="rId3"/>
              </a:rPr>
              <a:t>https://ia.cr/2023/930</a:t>
            </a:r>
            <a:endParaRPr lang="en-US" dirty="0"/>
          </a:p>
          <a:p>
            <a:r>
              <a:rPr lang="en-US" dirty="0"/>
              <a:t>Alessandro Chiesa (EPFL) and Katerina </a:t>
            </a:r>
            <a:r>
              <a:rPr lang="en-US" dirty="0" err="1"/>
              <a:t>Sotiraki</a:t>
            </a:r>
            <a:r>
              <a:rPr lang="en-US" dirty="0"/>
              <a:t> (UC Berkeley)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59BDB-858F-B2CC-380F-D24B5BBD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</a:t>
            </a:fld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E83F07-63AD-9B99-4BF3-E92B6B02BF9A}"/>
              </a:ext>
            </a:extLst>
          </p:cNvPr>
          <p:cNvGrpSpPr/>
          <p:nvPr/>
        </p:nvGrpSpPr>
        <p:grpSpPr>
          <a:xfrm>
            <a:off x="4489361" y="5035479"/>
            <a:ext cx="3213278" cy="1592616"/>
            <a:chOff x="4277723" y="5010767"/>
            <a:chExt cx="3213278" cy="1592616"/>
          </a:xfrm>
        </p:grpSpPr>
        <p:pic>
          <p:nvPicPr>
            <p:cNvPr id="7" name="Picture 6" descr="A picture containing person, tree, outdoor, person&#10;&#10;Description automatically generated">
              <a:extLst>
                <a:ext uri="{FF2B5EF4-FFF2-40B4-BE49-F238E27FC236}">
                  <a16:creationId xmlns:a16="http://schemas.microsoft.com/office/drawing/2014/main" id="{D9F3C603-E514-F7F1-CD6F-C6539B2BB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23" y="5010767"/>
              <a:ext cx="1570722" cy="1592616"/>
            </a:xfrm>
            <a:prstGeom prst="rect">
              <a:avLst/>
            </a:prstGeom>
          </p:spPr>
        </p:pic>
        <p:pic>
          <p:nvPicPr>
            <p:cNvPr id="6" name="Picture 5" descr="A picture containing wall, person&#10;&#10;Description automatically generated">
              <a:extLst>
                <a:ext uri="{FF2B5EF4-FFF2-40B4-BE49-F238E27FC236}">
                  <a16:creationId xmlns:a16="http://schemas.microsoft.com/office/drawing/2014/main" id="{53F1E7ED-DB4C-8001-B117-C8CA20DC1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385" y="5010767"/>
              <a:ext cx="1592616" cy="1592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871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6E8CD5-9305-0977-C3A7-CD0A58FC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commitment schemes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740EF-41BF-9F17-9AC0-4EEB6BD6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10</a:t>
            </a:fld>
            <a:endParaRPr lang="en-CH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F0FAC7-1058-22CC-4480-5A059A26E271}"/>
              </a:ext>
            </a:extLst>
          </p:cNvPr>
          <p:cNvGrpSpPr/>
          <p:nvPr/>
        </p:nvGrpSpPr>
        <p:grpSpPr>
          <a:xfrm>
            <a:off x="468738" y="1540317"/>
            <a:ext cx="3037264" cy="972459"/>
            <a:chOff x="468738" y="1540317"/>
            <a:chExt cx="3037264" cy="972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0E0185B-B070-869D-1625-E59D73A06C0C}"/>
                    </a:ext>
                  </a:extLst>
                </p:cNvPr>
                <p:cNvSpPr txBox="1"/>
                <p:nvPr/>
              </p:nvSpPr>
              <p:spPr>
                <a:xfrm flipH="1">
                  <a:off x="468738" y="1713939"/>
                  <a:ext cx="21045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0E0185B-B070-869D-1625-E59D73A06C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8738" y="1713939"/>
                  <a:ext cx="2104572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Graphic 11" descr="Key outline">
              <a:extLst>
                <a:ext uri="{FF2B5EF4-FFF2-40B4-BE49-F238E27FC236}">
                  <a16:creationId xmlns:a16="http://schemas.microsoft.com/office/drawing/2014/main" id="{B2822F36-7E54-7471-F7DD-2EE27EBE0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33543" y="1540317"/>
              <a:ext cx="972459" cy="97245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493ABE-73C2-A5E4-1622-F824E6D4E3F8}"/>
                  </a:ext>
                </a:extLst>
              </p:cNvPr>
              <p:cNvSpPr txBox="1"/>
              <p:nvPr/>
            </p:nvSpPr>
            <p:spPr>
              <a:xfrm flipH="1">
                <a:off x="5370015" y="1690602"/>
                <a:ext cx="1093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Eval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493ABE-73C2-A5E4-1622-F824E6D4E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70015" y="1690602"/>
                <a:ext cx="1093480" cy="584775"/>
              </a:xfrm>
              <a:prstGeom prst="rect">
                <a:avLst/>
              </a:prstGeom>
              <a:blipFill>
                <a:blip r:embed="rId6"/>
                <a:stretch>
                  <a:fillRect t="-12500" r="-9497" b="-343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ECB07D67-43C2-517B-15A6-787570E8CE99}"/>
              </a:ext>
            </a:extLst>
          </p:cNvPr>
          <p:cNvGrpSpPr/>
          <p:nvPr/>
        </p:nvGrpSpPr>
        <p:grpSpPr>
          <a:xfrm>
            <a:off x="7558516" y="3086692"/>
            <a:ext cx="2726113" cy="2170487"/>
            <a:chOff x="7558516" y="3086692"/>
            <a:chExt cx="2726113" cy="21704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282F52-BDFB-A111-B46E-E570DE38BE9B}"/>
                </a:ext>
              </a:extLst>
            </p:cNvPr>
            <p:cNvSpPr/>
            <p:nvPr/>
          </p:nvSpPr>
          <p:spPr>
            <a:xfrm>
              <a:off x="7558516" y="3086692"/>
              <a:ext cx="936000" cy="2170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CED8D-8FF1-8E95-DE2E-E172FF8D3568}"/>
                </a:ext>
              </a:extLst>
            </p:cNvPr>
            <p:cNvSpPr/>
            <p:nvPr/>
          </p:nvSpPr>
          <p:spPr>
            <a:xfrm>
              <a:off x="9348629" y="3086692"/>
              <a:ext cx="936000" cy="2170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V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E8104D-1E07-68D7-DCD8-A81841A5F5BC}"/>
                </a:ext>
              </a:extLst>
            </p:cNvPr>
            <p:cNvGrpSpPr/>
            <p:nvPr/>
          </p:nvGrpSpPr>
          <p:grpSpPr>
            <a:xfrm>
              <a:off x="8482673" y="3362840"/>
              <a:ext cx="866955" cy="1718141"/>
              <a:chOff x="4839960" y="3420789"/>
              <a:chExt cx="2001128" cy="1718141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4E047D0-9619-B970-2749-B2C3EDCDFFC4}"/>
                  </a:ext>
                </a:extLst>
              </p:cNvPr>
              <p:cNvCxnSpPr/>
              <p:nvPr/>
            </p:nvCxnSpPr>
            <p:spPr>
              <a:xfrm>
                <a:off x="4841876" y="3420789"/>
                <a:ext cx="19992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7CA2534-A685-349C-BFDE-F5D2AB726C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9960" y="3789273"/>
                <a:ext cx="19992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4465929-720D-3F4E-4A61-00033AD4F234}"/>
                  </a:ext>
                </a:extLst>
              </p:cNvPr>
              <p:cNvCxnSpPr/>
              <p:nvPr/>
            </p:nvCxnSpPr>
            <p:spPr>
              <a:xfrm>
                <a:off x="4841876" y="4719944"/>
                <a:ext cx="19992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120C67B6-7AF5-4763-D984-673A4D0A6CCE}"/>
                      </a:ext>
                    </a:extLst>
                  </p:cNvPr>
                  <p:cNvSpPr txBox="1"/>
                  <p:nvPr/>
                </p:nvSpPr>
                <p:spPr>
                  <a:xfrm>
                    <a:off x="5667653" y="4093747"/>
                    <a:ext cx="36536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91E091E-93A4-4F2C-A140-85BF2906C2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7653" y="4093747"/>
                    <a:ext cx="365368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9EE9417-4A7C-1F01-029A-115D38C15B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9960" y="5138930"/>
                <a:ext cx="19992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85A628-BF92-041B-06CE-BC35741CBAD1}"/>
              </a:ext>
            </a:extLst>
          </p:cNvPr>
          <p:cNvGrpSpPr/>
          <p:nvPr/>
        </p:nvGrpSpPr>
        <p:grpSpPr>
          <a:xfrm>
            <a:off x="7283322" y="1632543"/>
            <a:ext cx="3231628" cy="1294141"/>
            <a:chOff x="7283322" y="1632543"/>
            <a:chExt cx="3231628" cy="12941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848DE1-061C-3530-70BB-67156D39471B}"/>
                </a:ext>
              </a:extLst>
            </p:cNvPr>
            <p:cNvSpPr txBox="1"/>
            <p:nvPr/>
          </p:nvSpPr>
          <p:spPr>
            <a:xfrm flipH="1">
              <a:off x="7283322" y="1898604"/>
              <a:ext cx="117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Instance:</a:t>
              </a:r>
              <a:endParaRPr lang="en-US" sz="2000" b="1" dirty="0"/>
            </a:p>
          </p:txBody>
        </p:sp>
        <p:pic>
          <p:nvPicPr>
            <p:cNvPr id="57" name="Graphic 56" descr="Filing Box Archive outline">
              <a:extLst>
                <a:ext uri="{FF2B5EF4-FFF2-40B4-BE49-F238E27FC236}">
                  <a16:creationId xmlns:a16="http://schemas.microsoft.com/office/drawing/2014/main" id="{EF5E6B65-8E7E-B6CB-C7AB-485D7A5AC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600550" y="1690602"/>
              <a:ext cx="914400" cy="914400"/>
            </a:xfrm>
            <a:prstGeom prst="rect">
              <a:avLst/>
            </a:prstGeom>
          </p:spPr>
        </p:pic>
        <p:pic>
          <p:nvPicPr>
            <p:cNvPr id="58" name="Graphic 57" descr="Key outline">
              <a:extLst>
                <a:ext uri="{FF2B5EF4-FFF2-40B4-BE49-F238E27FC236}">
                  <a16:creationId xmlns:a16="http://schemas.microsoft.com/office/drawing/2014/main" id="{1CCEF812-353A-29E3-DD38-B553A5314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40670" y="1632543"/>
              <a:ext cx="972459" cy="9724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FC08786-17DD-EA03-6423-4312B2DF8131}"/>
                    </a:ext>
                  </a:extLst>
                </p:cNvPr>
                <p:cNvSpPr txBox="1"/>
                <p:nvPr/>
              </p:nvSpPr>
              <p:spPr>
                <a:xfrm flipH="1">
                  <a:off x="7467279" y="2526574"/>
                  <a:ext cx="28086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/>
                    <a:t>Inputs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a14:m>
                  <a:r>
                    <a:rPr lang="en-US" sz="2000" dirty="0"/>
                    <a:t>, output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FC08786-17DD-EA03-6423-4312B2DF8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467279" y="2526574"/>
                  <a:ext cx="2808671" cy="400110"/>
                </a:xfrm>
                <a:prstGeom prst="rect">
                  <a:avLst/>
                </a:prstGeom>
                <a:blipFill>
                  <a:blip r:embed="rId15"/>
                  <a:stretch>
                    <a:fillRect l="-2169" t="-7576" b="-25758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2AC5BB-E322-12A2-A1C6-FA6BA6F34EE3}"/>
              </a:ext>
            </a:extLst>
          </p:cNvPr>
          <p:cNvGrpSpPr/>
          <p:nvPr/>
        </p:nvGrpSpPr>
        <p:grpSpPr>
          <a:xfrm>
            <a:off x="4673915" y="2843625"/>
            <a:ext cx="3027007" cy="2454614"/>
            <a:chOff x="4673915" y="2843625"/>
            <a:chExt cx="3027007" cy="245461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AC7130-AC04-0DCD-984E-3A2A51C7A378}"/>
                </a:ext>
              </a:extLst>
            </p:cNvPr>
            <p:cNvSpPr txBox="1"/>
            <p:nvPr/>
          </p:nvSpPr>
          <p:spPr>
            <a:xfrm flipH="1">
              <a:off x="4894237" y="2907523"/>
              <a:ext cx="1569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Witness:</a:t>
              </a:r>
              <a:endParaRPr lang="en-US" sz="2000" b="1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7967909-1980-E816-B657-DFB7DCFA8875}"/>
                </a:ext>
              </a:extLst>
            </p:cNvPr>
            <p:cNvGrpSpPr/>
            <p:nvPr/>
          </p:nvGrpSpPr>
          <p:grpSpPr>
            <a:xfrm>
              <a:off x="6279072" y="2843625"/>
              <a:ext cx="591146" cy="548763"/>
              <a:chOff x="1111724" y="4957593"/>
              <a:chExt cx="591146" cy="5487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AB1C8DD-33DB-6F38-919F-94AE4E30D8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1724" y="4957593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AB1C8DD-33DB-6F38-919F-94AE4E30D8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724" y="4957593"/>
                    <a:ext cx="433811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3" name="Graphic 62" descr="Document outline">
                <a:extLst>
                  <a:ext uri="{FF2B5EF4-FFF2-40B4-BE49-F238E27FC236}">
                    <a16:creationId xmlns:a16="http://schemas.microsoft.com/office/drawing/2014/main" id="{E71DF09E-0CD2-97C5-09CB-0B920891F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384939" y="5188425"/>
                <a:ext cx="317931" cy="31793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D6094C3-1A43-8237-6061-9EAC7B638616}"/>
                    </a:ext>
                  </a:extLst>
                </p:cNvPr>
                <p:cNvSpPr txBox="1"/>
                <p:nvPr/>
              </p:nvSpPr>
              <p:spPr>
                <a:xfrm>
                  <a:off x="4673915" y="3461540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D6094C3-1A43-8237-6061-9EAC7B638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915" y="3461540"/>
                  <a:ext cx="2926731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D380445-7937-441F-FBC2-DC75094011D5}"/>
                </a:ext>
              </a:extLst>
            </p:cNvPr>
            <p:cNvGrpSpPr/>
            <p:nvPr/>
          </p:nvGrpSpPr>
          <p:grpSpPr>
            <a:xfrm>
              <a:off x="5900696" y="3435311"/>
              <a:ext cx="591146" cy="548763"/>
              <a:chOff x="1111724" y="4957593"/>
              <a:chExt cx="591146" cy="5487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A9D99E17-F5D3-845B-B3A6-DF7BAAC443C1}"/>
                      </a:ext>
                    </a:extLst>
                  </p:cNvPr>
                  <p:cNvSpPr txBox="1"/>
                  <p:nvPr/>
                </p:nvSpPr>
                <p:spPr>
                  <a:xfrm>
                    <a:off x="1111724" y="4957593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A9D99E17-F5D3-845B-B3A6-DF7BAAC443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724" y="4957593"/>
                    <a:ext cx="433811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7" name="Graphic 66" descr="Document outline">
                <a:extLst>
                  <a:ext uri="{FF2B5EF4-FFF2-40B4-BE49-F238E27FC236}">
                    <a16:creationId xmlns:a16="http://schemas.microsoft.com/office/drawing/2014/main" id="{64045A85-5E52-6801-3A2F-F5DE7C19E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384939" y="5188425"/>
                <a:ext cx="317931" cy="317931"/>
              </a:xfrm>
              <a:prstGeom prst="rect">
                <a:avLst/>
              </a:prstGeom>
            </p:spPr>
          </p:pic>
        </p:grpSp>
        <p:pic>
          <p:nvPicPr>
            <p:cNvPr id="68" name="Graphic 67" descr="Key outline">
              <a:extLst>
                <a:ext uri="{FF2B5EF4-FFF2-40B4-BE49-F238E27FC236}">
                  <a16:creationId xmlns:a16="http://schemas.microsoft.com/office/drawing/2014/main" id="{FF355AEA-66B5-7782-8A23-B49BDDFF2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09379" y="3426840"/>
              <a:ext cx="600738" cy="600738"/>
            </a:xfrm>
            <a:prstGeom prst="rect">
              <a:avLst/>
            </a:prstGeom>
          </p:spPr>
        </p:pic>
        <p:pic>
          <p:nvPicPr>
            <p:cNvPr id="69" name="Graphic 68" descr="Filing Box Archive outline">
              <a:extLst>
                <a:ext uri="{FF2B5EF4-FFF2-40B4-BE49-F238E27FC236}">
                  <a16:creationId xmlns:a16="http://schemas.microsoft.com/office/drawing/2014/main" id="{1AE72468-639D-6ABC-B828-123E1A7F6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47190" y="4051595"/>
              <a:ext cx="600738" cy="600738"/>
            </a:xfrm>
            <a:prstGeom prst="rect">
              <a:avLst/>
            </a:prstGeom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94366A5-FB15-307E-F8E0-363AE8566A18}"/>
                </a:ext>
              </a:extLst>
            </p:cNvPr>
            <p:cNvGrpSpPr/>
            <p:nvPr/>
          </p:nvGrpSpPr>
          <p:grpSpPr>
            <a:xfrm>
              <a:off x="4828746" y="4730175"/>
              <a:ext cx="2690329" cy="568064"/>
              <a:chOff x="1190515" y="5897691"/>
              <a:chExt cx="2690329" cy="5680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02C251DE-33D4-AAD7-A273-E5B280CA883F}"/>
                      </a:ext>
                    </a:extLst>
                  </p:cNvPr>
                  <p:cNvSpPr txBox="1"/>
                  <p:nvPr/>
                </p:nvSpPr>
                <p:spPr>
                  <a:xfrm>
                    <a:off x="1190515" y="5897691"/>
                    <a:ext cx="269032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02C251DE-33D4-AAD7-A273-E5B280CA88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0515" y="5897691"/>
                    <a:ext cx="2690329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3" name="Graphic 72" descr="Document outline">
                <a:extLst>
                  <a:ext uri="{FF2B5EF4-FFF2-40B4-BE49-F238E27FC236}">
                    <a16:creationId xmlns:a16="http://schemas.microsoft.com/office/drawing/2014/main" id="{3A2E5467-47B0-6B20-B1F7-86331BF59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496459" y="6147824"/>
                <a:ext cx="317931" cy="31793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55FEDB4-09AA-F67C-CF9F-8C741EA0A308}"/>
                    </a:ext>
                  </a:extLst>
                </p:cNvPr>
                <p:cNvSpPr txBox="1"/>
                <p:nvPr/>
              </p:nvSpPr>
              <p:spPr>
                <a:xfrm>
                  <a:off x="5923702" y="4080037"/>
                  <a:ext cx="1777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55FEDB4-09AA-F67C-CF9F-8C741EA0A3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702" y="4080037"/>
                  <a:ext cx="1777220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DB7E91-A06A-AA78-1F8A-808D9AA3A805}"/>
              </a:ext>
            </a:extLst>
          </p:cNvPr>
          <p:cNvGrpSpPr/>
          <p:nvPr/>
        </p:nvGrpSpPr>
        <p:grpSpPr>
          <a:xfrm>
            <a:off x="380794" y="3174999"/>
            <a:ext cx="4190916" cy="1787521"/>
            <a:chOff x="380794" y="3174999"/>
            <a:chExt cx="4190916" cy="1787521"/>
          </a:xfrm>
        </p:grpSpPr>
        <p:pic>
          <p:nvPicPr>
            <p:cNvPr id="10" name="Graphic 9" descr="Filing Box Archive outline">
              <a:extLst>
                <a:ext uri="{FF2B5EF4-FFF2-40B4-BE49-F238E27FC236}">
                  <a16:creationId xmlns:a16="http://schemas.microsoft.com/office/drawing/2014/main" id="{23A0ABBD-A5A9-632C-504B-78FAEDA78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73144" y="4048120"/>
              <a:ext cx="914400" cy="91440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FF9F74B-424B-C78A-F03F-33A03791F0C7}"/>
                </a:ext>
              </a:extLst>
            </p:cNvPr>
            <p:cNvGrpSpPr/>
            <p:nvPr/>
          </p:nvGrpSpPr>
          <p:grpSpPr>
            <a:xfrm>
              <a:off x="380794" y="3174999"/>
              <a:ext cx="4190916" cy="972459"/>
              <a:chOff x="380794" y="3174999"/>
              <a:chExt cx="4190916" cy="9724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A1D205F-E975-66A0-BAB4-9914315D3DC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80794" y="3339812"/>
                    <a:ext cx="419091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0" dirty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Commit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   ,                </m:t>
                            </m:r>
                          </m:e>
                        </m:d>
                      </m:oMath>
                    </a14:m>
                    <a:endParaRPr lang="en-US" sz="32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A1D205F-E975-66A0-BAB4-9914315D3D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80794" y="3339812"/>
                    <a:ext cx="4190916" cy="58477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" name="Graphic 8" descr="Document outline">
                <a:extLst>
                  <a:ext uri="{FF2B5EF4-FFF2-40B4-BE49-F238E27FC236}">
                    <a16:creationId xmlns:a16="http://schemas.microsoft.com/office/drawing/2014/main" id="{FF11E601-F9EA-4BB5-3794-8137F09C0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301608" y="3628764"/>
                <a:ext cx="317931" cy="317931"/>
              </a:xfrm>
              <a:prstGeom prst="rect">
                <a:avLst/>
              </a:prstGeom>
            </p:spPr>
          </p:pic>
          <p:pic>
            <p:nvPicPr>
              <p:cNvPr id="11" name="Graphic 10" descr="Key outline">
                <a:extLst>
                  <a:ext uri="{FF2B5EF4-FFF2-40B4-BE49-F238E27FC236}">
                    <a16:creationId xmlns:a16="http://schemas.microsoft.com/office/drawing/2014/main" id="{94AE6C2B-D3BA-CDDB-ACF2-407301739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05535" y="3174999"/>
                <a:ext cx="972459" cy="97245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FBBBBAB-0948-0BAD-D2BF-151DB140ADC2}"/>
                    </a:ext>
                  </a:extLst>
                </p:cNvPr>
                <p:cNvSpPr txBox="1"/>
                <p:nvPr/>
              </p:nvSpPr>
              <p:spPr>
                <a:xfrm flipH="1">
                  <a:off x="1611202" y="4138151"/>
                  <a:ext cx="60073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FBBBBAB-0948-0BAD-D2BF-151DB140AD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611202" y="4138151"/>
                  <a:ext cx="600739" cy="58477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F5ACAEA-FC48-667C-0A36-5E341B32077B}"/>
              </a:ext>
            </a:extLst>
          </p:cNvPr>
          <p:cNvSpPr txBox="1"/>
          <p:nvPr/>
        </p:nvSpPr>
        <p:spPr>
          <a:xfrm flipH="1">
            <a:off x="6121653" y="6076695"/>
            <a:ext cx="374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[BCS21]: </a:t>
            </a:r>
            <a:r>
              <a:rPr lang="en-US" sz="2000" dirty="0" err="1"/>
              <a:t>sumcheck</a:t>
            </a:r>
            <a:r>
              <a:rPr lang="en-US" sz="2000" dirty="0"/>
              <a:t>-friendly polynomial commitment schemes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713D2B-DBB2-3DF1-936E-C0D79EAE60D4}"/>
              </a:ext>
            </a:extLst>
          </p:cNvPr>
          <p:cNvGrpSpPr/>
          <p:nvPr/>
        </p:nvGrpSpPr>
        <p:grpSpPr>
          <a:xfrm>
            <a:off x="2481102" y="2641198"/>
            <a:ext cx="1199060" cy="914240"/>
            <a:chOff x="2481102" y="2641198"/>
            <a:chExt cx="1199060" cy="9142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739FD38-F46B-B555-B2C3-174238F400DC}"/>
                    </a:ext>
                  </a:extLst>
                </p:cNvPr>
                <p:cNvSpPr txBox="1"/>
                <p:nvPr/>
              </p:nvSpPr>
              <p:spPr>
                <a:xfrm flipH="1">
                  <a:off x="2481102" y="2641198"/>
                  <a:ext cx="1199060" cy="3975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length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739FD38-F46B-B555-B2C3-174238F40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481102" y="2641198"/>
                  <a:ext cx="1199060" cy="397542"/>
                </a:xfrm>
                <a:prstGeom prst="rect">
                  <a:avLst/>
                </a:prstGeom>
                <a:blipFill>
                  <a:blip r:embed="rId25"/>
                  <a:stretch>
                    <a:fillRect l="-508" t="-7692" b="-27692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615057-1A67-04FE-A1FE-BA1457EFC18D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2564013" y="3038740"/>
              <a:ext cx="516619" cy="5166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356A5BA-EE42-A61E-D721-F77BAF0428EE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3080632" y="3038740"/>
              <a:ext cx="396570" cy="38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4EA8459-18B5-6B6C-BD5B-C51FA7689100}"/>
                  </a:ext>
                </a:extLst>
              </p:cNvPr>
              <p:cNvSpPr txBox="1"/>
              <p:nvPr/>
            </p:nvSpPr>
            <p:spPr>
              <a:xfrm flipH="1">
                <a:off x="7922503" y="5280465"/>
                <a:ext cx="18375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communication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4EA8459-18B5-6B6C-BD5B-C51FA7689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22503" y="5280465"/>
                <a:ext cx="1837507" cy="707886"/>
              </a:xfrm>
              <a:prstGeom prst="rect">
                <a:avLst/>
              </a:prstGeom>
              <a:blipFill>
                <a:blip r:embed="rId26"/>
                <a:stretch>
                  <a:fillRect l="-2990" r="-2658" b="-146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6ED36D-BC53-47F1-38FF-AF942C992B3C}"/>
                  </a:ext>
                </a:extLst>
              </p:cNvPr>
              <p:cNvSpPr txBox="1"/>
              <p:nvPr/>
            </p:nvSpPr>
            <p:spPr>
              <a:xfrm flipH="1">
                <a:off x="10230825" y="3271648"/>
                <a:ext cx="16471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rounds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6ED36D-BC53-47F1-38FF-AF942C992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30825" y="3271648"/>
                <a:ext cx="1647161" cy="707886"/>
              </a:xfrm>
              <a:prstGeom prst="rect">
                <a:avLst/>
              </a:prstGeom>
              <a:blipFill>
                <a:blip r:embed="rId27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C0F006-AED2-415C-AF39-CECA0A516BC0}"/>
                  </a:ext>
                </a:extLst>
              </p:cNvPr>
              <p:cNvSpPr txBox="1"/>
              <p:nvPr/>
            </p:nvSpPr>
            <p:spPr>
              <a:xfrm flipH="1">
                <a:off x="10378630" y="4357569"/>
                <a:ext cx="13841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ops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C0F006-AED2-415C-AF39-CECA0A516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78630" y="4357569"/>
                <a:ext cx="1384151" cy="707886"/>
              </a:xfrm>
              <a:prstGeom prst="rect">
                <a:avLst/>
              </a:prstGeom>
              <a:blipFill>
                <a:blip r:embed="rId28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13CC99E-2E28-BB69-0233-D69B6849F12D}"/>
              </a:ext>
            </a:extLst>
          </p:cNvPr>
          <p:cNvGrpSpPr/>
          <p:nvPr/>
        </p:nvGrpSpPr>
        <p:grpSpPr>
          <a:xfrm>
            <a:off x="10202910" y="5028996"/>
            <a:ext cx="1940103" cy="1094562"/>
            <a:chOff x="10202910" y="5028996"/>
            <a:chExt cx="1940103" cy="1094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B9F1C69-BB23-3D9F-9067-ECFB621735ED}"/>
                    </a:ext>
                  </a:extLst>
                </p:cNvPr>
                <p:cNvSpPr txBox="1"/>
                <p:nvPr/>
              </p:nvSpPr>
              <p:spPr>
                <a:xfrm flipH="1">
                  <a:off x="10202910" y="5028996"/>
                  <a:ext cx="194010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solidFill>
                        <a:srgbClr val="FF0000"/>
                      </a:solidFill>
                    </a:rPr>
                    <a:t> ops </a:t>
                  </a:r>
                </a:p>
                <a:p>
                  <a:pPr algn="ctr"/>
                  <a:r>
                    <a:rPr lang="en-US" sz="2000" dirty="0">
                      <a:solidFill>
                        <a:srgbClr val="FF0000"/>
                      </a:solidFill>
                    </a:rPr>
                    <a:t>to evaluate</a:t>
                  </a:r>
                </a:p>
                <a:p>
                  <a:pPr algn="ctr"/>
                  <a:r>
                    <a:rPr lang="en-US" sz="2000" dirty="0">
                      <a:solidFill>
                        <a:srgbClr val="FF0000"/>
                      </a:solidFill>
                    </a:rPr>
                    <a:t>       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B9F1C69-BB23-3D9F-9067-ECFB621735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202910" y="5028996"/>
                  <a:ext cx="1940103" cy="1015663"/>
                </a:xfrm>
                <a:prstGeom prst="rect">
                  <a:avLst/>
                </a:prstGeom>
                <a:blipFill>
                  <a:blip r:embed="rId29"/>
                  <a:stretch>
                    <a:fillRect t="-3593" b="-958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B5C9A42-0375-4828-1108-2400D91F2630}"/>
                    </a:ext>
                  </a:extLst>
                </p:cNvPr>
                <p:cNvSpPr txBox="1"/>
                <p:nvPr/>
              </p:nvSpPr>
              <p:spPr>
                <a:xfrm>
                  <a:off x="10219249" y="5570926"/>
                  <a:ext cx="4338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B5C9A42-0375-4828-1108-2400D91F2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9249" y="5570926"/>
                  <a:ext cx="433811" cy="461665"/>
                </a:xfrm>
                <a:prstGeom prst="rect">
                  <a:avLst/>
                </a:prstGeom>
                <a:blipFill>
                  <a:blip r:embed="rId30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Graphic 36" descr="Key outline">
              <a:extLst>
                <a:ext uri="{FF2B5EF4-FFF2-40B4-BE49-F238E27FC236}">
                  <a16:creationId xmlns:a16="http://schemas.microsoft.com/office/drawing/2014/main" id="{12083051-2A21-E720-9E11-85309C9A0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76832" y="5774365"/>
              <a:ext cx="349193" cy="34919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D57240-986C-947A-3E94-FCCBD70F1964}"/>
              </a:ext>
            </a:extLst>
          </p:cNvPr>
          <p:cNvGrpSpPr/>
          <p:nvPr/>
        </p:nvGrpSpPr>
        <p:grpSpPr>
          <a:xfrm>
            <a:off x="560223" y="5089140"/>
            <a:ext cx="3542703" cy="1595050"/>
            <a:chOff x="905052" y="5050026"/>
            <a:chExt cx="3542703" cy="15950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ECB963-80A1-40AD-E25E-5B71606DC184}"/>
                </a:ext>
              </a:extLst>
            </p:cNvPr>
            <p:cNvSpPr txBox="1"/>
            <p:nvPr/>
          </p:nvSpPr>
          <p:spPr>
            <a:xfrm flipH="1">
              <a:off x="1037203" y="5050026"/>
              <a:ext cx="2349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Binding: hard to find 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8FF50E1-54EB-2DA5-AD28-43ECF8F3F573}"/>
                    </a:ext>
                  </a:extLst>
                </p:cNvPr>
                <p:cNvSpPr txBox="1"/>
                <p:nvPr/>
              </p:nvSpPr>
              <p:spPr>
                <a:xfrm>
                  <a:off x="905052" y="5469744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8FF50E1-54EB-2DA5-AD28-43ECF8F3F5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52" y="5469744"/>
                  <a:ext cx="2926731" cy="46166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FC533B2-52ED-61FC-3724-5D158CBCEBB1}"/>
                </a:ext>
              </a:extLst>
            </p:cNvPr>
            <p:cNvGrpSpPr/>
            <p:nvPr/>
          </p:nvGrpSpPr>
          <p:grpSpPr>
            <a:xfrm>
              <a:off x="2131833" y="5443515"/>
              <a:ext cx="591146" cy="548763"/>
              <a:chOff x="1111724" y="4957593"/>
              <a:chExt cx="591146" cy="5487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B0A466FF-908B-73E5-AF38-A36374441F63}"/>
                      </a:ext>
                    </a:extLst>
                  </p:cNvPr>
                  <p:cNvSpPr txBox="1"/>
                  <p:nvPr/>
                </p:nvSpPr>
                <p:spPr>
                  <a:xfrm>
                    <a:off x="1111724" y="4957593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B0A466FF-908B-73E5-AF38-A36374441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724" y="4957593"/>
                    <a:ext cx="433811" cy="461665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83" name="Graphic 82" descr="Document outline">
                <a:extLst>
                  <a:ext uri="{FF2B5EF4-FFF2-40B4-BE49-F238E27FC236}">
                    <a16:creationId xmlns:a16="http://schemas.microsoft.com/office/drawing/2014/main" id="{97F92B4A-FC25-82B0-0B8F-CA54C2850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384939" y="5188425"/>
                <a:ext cx="317931" cy="317931"/>
              </a:xfrm>
              <a:prstGeom prst="rect">
                <a:avLst/>
              </a:prstGeom>
            </p:spPr>
          </p:pic>
        </p:grpSp>
        <p:pic>
          <p:nvPicPr>
            <p:cNvPr id="81" name="Graphic 80" descr="Key outline">
              <a:extLst>
                <a:ext uri="{FF2B5EF4-FFF2-40B4-BE49-F238E27FC236}">
                  <a16:creationId xmlns:a16="http://schemas.microsoft.com/office/drawing/2014/main" id="{6AD6776F-07C7-4884-39F4-5136C3AE4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40516" y="5478588"/>
              <a:ext cx="600738" cy="6007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9965E9F-E1F1-9BCE-CB99-60423D452F45}"/>
                    </a:ext>
                  </a:extLst>
                </p:cNvPr>
                <p:cNvSpPr txBox="1"/>
                <p:nvPr/>
              </p:nvSpPr>
              <p:spPr>
                <a:xfrm>
                  <a:off x="1521024" y="6057266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9965E9F-E1F1-9BCE-CB99-60423D452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024" y="6057266"/>
                  <a:ext cx="2926731" cy="46166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C58A19A-2AFB-2A51-FCE1-ACC88F66C5FE}"/>
                    </a:ext>
                  </a:extLst>
                </p:cNvPr>
                <p:cNvSpPr txBox="1"/>
                <p:nvPr/>
              </p:nvSpPr>
              <p:spPr>
                <a:xfrm>
                  <a:off x="2747805" y="6031037"/>
                  <a:ext cx="4338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C58A19A-2AFB-2A51-FCE1-ACC88F66C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805" y="6031037"/>
                  <a:ext cx="433811" cy="461665"/>
                </a:xfrm>
                <a:prstGeom prst="rect">
                  <a:avLst/>
                </a:prstGeom>
                <a:blipFill>
                  <a:blip r:embed="rId34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7" name="Graphic 86" descr="Key outline">
              <a:extLst>
                <a:ext uri="{FF2B5EF4-FFF2-40B4-BE49-F238E27FC236}">
                  <a16:creationId xmlns:a16="http://schemas.microsoft.com/office/drawing/2014/main" id="{6EDEF08E-17CE-178B-9B76-890B867FA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56488" y="6044338"/>
              <a:ext cx="600738" cy="6007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5BAFC5A-070F-66A3-F16F-4377CC451F0B}"/>
                    </a:ext>
                  </a:extLst>
                </p:cNvPr>
                <p:cNvSpPr txBox="1"/>
                <p:nvPr/>
              </p:nvSpPr>
              <p:spPr>
                <a:xfrm flipH="1">
                  <a:off x="1075552" y="5966413"/>
                  <a:ext cx="60073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75BAFC5A-070F-66A3-F16F-4377CC451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75552" y="5966413"/>
                  <a:ext cx="600739" cy="584775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Graphic 35" descr="Open envelope outline">
              <a:extLst>
                <a:ext uri="{FF2B5EF4-FFF2-40B4-BE49-F238E27FC236}">
                  <a16:creationId xmlns:a16="http://schemas.microsoft.com/office/drawing/2014/main" id="{4600AF28-6632-AE31-2851-9287F70DE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3017213" y="6203054"/>
              <a:ext cx="328805" cy="328805"/>
            </a:xfrm>
            <a:prstGeom prst="rect">
              <a:avLst/>
            </a:prstGeom>
          </p:spPr>
        </p:pic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D68413-E2B7-05DB-8830-8280A7FD77AD}"/>
              </a:ext>
            </a:extLst>
          </p:cNvPr>
          <p:cNvCxnSpPr/>
          <p:nvPr/>
        </p:nvCxnSpPr>
        <p:spPr>
          <a:xfrm flipV="1">
            <a:off x="4508205" y="1540317"/>
            <a:ext cx="0" cy="51438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FD36C8C-91B8-2002-570C-40AD9098B183}"/>
              </a:ext>
            </a:extLst>
          </p:cNvPr>
          <p:cNvCxnSpPr>
            <a:cxnSpLocks/>
          </p:cNvCxnSpPr>
          <p:nvPr/>
        </p:nvCxnSpPr>
        <p:spPr>
          <a:xfrm flipV="1">
            <a:off x="258055" y="2438911"/>
            <a:ext cx="424768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0925D41-8454-64E8-9449-C532C1B81C16}"/>
              </a:ext>
            </a:extLst>
          </p:cNvPr>
          <p:cNvGrpSpPr/>
          <p:nvPr/>
        </p:nvGrpSpPr>
        <p:grpSpPr>
          <a:xfrm>
            <a:off x="541634" y="1904834"/>
            <a:ext cx="6574146" cy="4489660"/>
            <a:chOff x="3046555" y="1759462"/>
            <a:chExt cx="6574146" cy="44896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2C7AF1E-EF0E-E510-7A7C-69E0FB9AF7F1}"/>
                </a:ext>
              </a:extLst>
            </p:cNvPr>
            <p:cNvSpPr/>
            <p:nvPr/>
          </p:nvSpPr>
          <p:spPr>
            <a:xfrm>
              <a:off x="3046555" y="1759462"/>
              <a:ext cx="6574146" cy="44896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Goal:</a:t>
              </a:r>
              <a:r>
                <a:rPr lang="en-US" dirty="0">
                  <a:solidFill>
                    <a:schemeClr val="tx1"/>
                  </a:solidFill>
                </a:rPr>
                <a:t> delegate computation to the prover</a:t>
              </a:r>
              <a:endParaRPr lang="en-CH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 descr="A picture containing grass, outdoor, person, player">
              <a:extLst>
                <a:ext uri="{FF2B5EF4-FFF2-40B4-BE49-F238E27FC236}">
                  <a16:creationId xmlns:a16="http://schemas.microsoft.com/office/drawing/2014/main" id="{DC9459DA-2293-9A2F-B627-C194F46C5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9"/>
                </a:ext>
              </a:extLst>
            </a:blip>
            <a:stretch>
              <a:fillRect/>
            </a:stretch>
          </p:blipFill>
          <p:spPr>
            <a:xfrm flipH="1">
              <a:off x="3299063" y="2255784"/>
              <a:ext cx="6143224" cy="3839515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140BCC7-A2ED-80B3-BF43-C91EFDDE8833}"/>
              </a:ext>
            </a:extLst>
          </p:cNvPr>
          <p:cNvSpPr txBox="1"/>
          <p:nvPr/>
        </p:nvSpPr>
        <p:spPr>
          <a:xfrm>
            <a:off x="-52004" y="6660396"/>
            <a:ext cx="4398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Photo l</a:t>
            </a:r>
            <a:r>
              <a:rPr lang="en-CH" sz="900" dirty="0" err="1"/>
              <a:t>icensed</a:t>
            </a:r>
            <a:r>
              <a:rPr lang="en-CH" sz="900" dirty="0"/>
              <a:t> under </a:t>
            </a:r>
            <a:r>
              <a:rPr lang="en-CH" sz="900" dirty="0">
                <a:hlinkClick r:id="rId40" tooltip="https://creativecommons.org/licenses/by/3.0/"/>
              </a:rPr>
              <a:t>CC BY</a:t>
            </a:r>
            <a:r>
              <a:rPr lang="en-US" sz="900" dirty="0"/>
              <a:t>. </a:t>
            </a:r>
            <a:r>
              <a:rPr lang="en-US" sz="900" dirty="0">
                <a:hlinkClick r:id="rId39"/>
              </a:rPr>
              <a:t>https://www.flickr.com/photos/53370644@N06/4976497160</a:t>
            </a:r>
            <a:r>
              <a:rPr lang="en-US" sz="900" dirty="0"/>
              <a:t> </a:t>
            </a:r>
            <a:endParaRPr lang="en-CH" sz="900" dirty="0"/>
          </a:p>
        </p:txBody>
      </p:sp>
    </p:spTree>
    <p:extLst>
      <p:ext uri="{BB962C8B-B14F-4D97-AF65-F5344CB8AC3E}">
        <p14:creationId xmlns:p14="http://schemas.microsoft.com/office/powerpoint/2010/main" val="11326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  <p:bldP spid="2" grpId="1"/>
      <p:bldP spid="26" grpId="0"/>
      <p:bldP spid="27" grpId="0"/>
      <p:bldP spid="28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9235C8C-56F4-16BD-F816-C0E0234BFFC1}"/>
              </a:ext>
            </a:extLst>
          </p:cNvPr>
          <p:cNvGrpSpPr/>
          <p:nvPr/>
        </p:nvGrpSpPr>
        <p:grpSpPr>
          <a:xfrm>
            <a:off x="7597342" y="5589435"/>
            <a:ext cx="1647161" cy="1099921"/>
            <a:chOff x="7597342" y="5589435"/>
            <a:chExt cx="1647161" cy="1099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F08A0C8-5C3C-933B-6D19-D881AD00DB9C}"/>
                    </a:ext>
                  </a:extLst>
                </p:cNvPr>
                <p:cNvSpPr txBox="1"/>
                <p:nvPr/>
              </p:nvSpPr>
              <p:spPr>
                <a:xfrm flipH="1">
                  <a:off x="7597342" y="5589435"/>
                  <a:ext cx="164716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solidFill>
                        <a:srgbClr val="FF0000"/>
                      </a:solidFill>
                    </a:rPr>
                    <a:t> ops </a:t>
                  </a:r>
                </a:p>
                <a:p>
                  <a:pPr algn="ctr"/>
                  <a:r>
                    <a:rPr lang="en-US" sz="2000" dirty="0">
                      <a:solidFill>
                        <a:srgbClr val="FF0000"/>
                      </a:solidFill>
                    </a:rPr>
                    <a:t>to evaluate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F08A0C8-5C3C-933B-6D19-D881AD00DB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597342" y="5589435"/>
                  <a:ext cx="1647161" cy="707886"/>
                </a:xfrm>
                <a:prstGeom prst="rect">
                  <a:avLst/>
                </a:prstGeom>
                <a:blipFill>
                  <a:blip r:embed="rId3"/>
                  <a:stretch>
                    <a:fillRect t="-5172" b="-14655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171752-93FB-8635-4447-633993D4809A}"/>
                    </a:ext>
                  </a:extLst>
                </p:cNvPr>
                <p:cNvSpPr txBox="1"/>
                <p:nvPr/>
              </p:nvSpPr>
              <p:spPr>
                <a:xfrm>
                  <a:off x="8125349" y="6136724"/>
                  <a:ext cx="4338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171752-93FB-8635-4447-633993D48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349" y="6136724"/>
                  <a:ext cx="433811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Graphic 37" descr="Key outline">
              <a:extLst>
                <a:ext uri="{FF2B5EF4-FFF2-40B4-BE49-F238E27FC236}">
                  <a16:creationId xmlns:a16="http://schemas.microsoft.com/office/drawing/2014/main" id="{E412128E-2352-F8FA-854F-2296B0CC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82932" y="6340163"/>
              <a:ext cx="349193" cy="34919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D51F649-80E0-EDCE-DE7F-3B46DB93822D}"/>
                  </a:ext>
                </a:extLst>
              </p:cNvPr>
              <p:cNvSpPr txBox="1"/>
              <p:nvPr/>
            </p:nvSpPr>
            <p:spPr>
              <a:xfrm flipH="1">
                <a:off x="7773061" y="4920356"/>
                <a:ext cx="13841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ops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D51F649-80E0-EDCE-DE7F-3B46DB938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73061" y="4920356"/>
                <a:ext cx="1384151" cy="707886"/>
              </a:xfrm>
              <a:prstGeom prst="rect">
                <a:avLst/>
              </a:prstGeom>
              <a:blipFill>
                <a:blip r:embed="rId7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Key outline">
            <a:extLst>
              <a:ext uri="{FF2B5EF4-FFF2-40B4-BE49-F238E27FC236}">
                <a16:creationId xmlns:a16="http://schemas.microsoft.com/office/drawing/2014/main" id="{EDD7003E-B6A3-13DD-9CB9-9BB6BF2252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2996" y="3556194"/>
            <a:ext cx="972459" cy="9724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46E8CD5-9305-0977-C3A7-CD0A58FC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verification through delegation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740EF-41BF-9F17-9AC0-4EEB6BD6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11</a:t>
            </a:fld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82F52-BDFB-A111-B46E-E570DE38BE9B}"/>
              </a:ext>
            </a:extLst>
          </p:cNvPr>
          <p:cNvSpPr/>
          <p:nvPr/>
        </p:nvSpPr>
        <p:spPr>
          <a:xfrm>
            <a:off x="4710842" y="2678722"/>
            <a:ext cx="936000" cy="5794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CED8D-8FF1-8E95-DE2E-E172FF8D3568}"/>
              </a:ext>
            </a:extLst>
          </p:cNvPr>
          <p:cNvSpPr/>
          <p:nvPr/>
        </p:nvSpPr>
        <p:spPr>
          <a:xfrm>
            <a:off x="6500955" y="2678722"/>
            <a:ext cx="936000" cy="5794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E047D0-9619-B970-2749-B2C3EDCDFFC4}"/>
              </a:ext>
            </a:extLst>
          </p:cNvPr>
          <p:cNvCxnSpPr/>
          <p:nvPr/>
        </p:nvCxnSpPr>
        <p:spPr>
          <a:xfrm>
            <a:off x="5635829" y="2780697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EE9417-4A7C-1F01-029A-115D38C15B2A}"/>
              </a:ext>
            </a:extLst>
          </p:cNvPr>
          <p:cNvCxnSpPr>
            <a:cxnSpLocks/>
          </p:cNvCxnSpPr>
          <p:nvPr/>
        </p:nvCxnSpPr>
        <p:spPr>
          <a:xfrm flipH="1">
            <a:off x="5634999" y="3149009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3848DE1-061C-3530-70BB-67156D39471B}"/>
              </a:ext>
            </a:extLst>
          </p:cNvPr>
          <p:cNvSpPr txBox="1"/>
          <p:nvPr/>
        </p:nvSpPr>
        <p:spPr>
          <a:xfrm flipH="1">
            <a:off x="4435648" y="1490633"/>
            <a:ext cx="117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Instance:</a:t>
            </a:r>
            <a:endParaRPr lang="en-US" sz="2000" b="1" dirty="0"/>
          </a:p>
        </p:txBody>
      </p:sp>
      <p:pic>
        <p:nvPicPr>
          <p:cNvPr id="57" name="Graphic 56" descr="Filing Box Archive outline">
            <a:extLst>
              <a:ext uri="{FF2B5EF4-FFF2-40B4-BE49-F238E27FC236}">
                <a16:creationId xmlns:a16="http://schemas.microsoft.com/office/drawing/2014/main" id="{EF5E6B65-8E7E-B6CB-C7AB-485D7A5ACD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52876" y="1282631"/>
            <a:ext cx="914400" cy="914400"/>
          </a:xfrm>
          <a:prstGeom prst="rect">
            <a:avLst/>
          </a:prstGeom>
        </p:spPr>
      </p:pic>
      <p:pic>
        <p:nvPicPr>
          <p:cNvPr id="58" name="Graphic 57" descr="Key outline">
            <a:extLst>
              <a:ext uri="{FF2B5EF4-FFF2-40B4-BE49-F238E27FC236}">
                <a16:creationId xmlns:a16="http://schemas.microsoft.com/office/drawing/2014/main" id="{1CCEF812-353A-29E3-DD38-B553A5314D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92996" y="1224572"/>
            <a:ext cx="972459" cy="972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C08786-17DD-EA03-6423-4312B2DF8131}"/>
                  </a:ext>
                </a:extLst>
              </p:cNvPr>
              <p:cNvSpPr txBox="1"/>
              <p:nvPr/>
            </p:nvSpPr>
            <p:spPr>
              <a:xfrm flipH="1">
                <a:off x="4619605" y="2118603"/>
                <a:ext cx="2808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dirty="0"/>
                  <a:t>, 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C08786-17DD-EA03-6423-4312B2DF8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19605" y="2118603"/>
                <a:ext cx="2808671" cy="400110"/>
              </a:xfrm>
              <a:prstGeom prst="rect">
                <a:avLst/>
              </a:prstGeom>
              <a:blipFill>
                <a:blip r:embed="rId14"/>
                <a:stretch>
                  <a:fillRect l="-2169" t="-9231" b="-2769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7AC7130-AC04-0DCD-984E-3A2A51C7A378}"/>
              </a:ext>
            </a:extLst>
          </p:cNvPr>
          <p:cNvSpPr txBox="1"/>
          <p:nvPr/>
        </p:nvSpPr>
        <p:spPr>
          <a:xfrm flipH="1">
            <a:off x="1049407" y="1490633"/>
            <a:ext cx="156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Witness:</a:t>
            </a:r>
            <a:endParaRPr lang="en-US" sz="2000" b="1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7967909-1980-E816-B657-DFB7DCFA8875}"/>
              </a:ext>
            </a:extLst>
          </p:cNvPr>
          <p:cNvGrpSpPr/>
          <p:nvPr/>
        </p:nvGrpSpPr>
        <p:grpSpPr>
          <a:xfrm>
            <a:off x="2434242" y="1426735"/>
            <a:ext cx="591146" cy="548763"/>
            <a:chOff x="1111724" y="4957593"/>
            <a:chExt cx="591146" cy="548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AB1C8DD-33DB-6F38-919F-94AE4E30D896}"/>
                    </a:ext>
                  </a:extLst>
                </p:cNvPr>
                <p:cNvSpPr txBox="1"/>
                <p:nvPr/>
              </p:nvSpPr>
              <p:spPr>
                <a:xfrm>
                  <a:off x="1111724" y="4957593"/>
                  <a:ext cx="4338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AB1C8DD-33DB-6F38-919F-94AE4E30D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724" y="4957593"/>
                  <a:ext cx="43381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3" name="Graphic 62" descr="Document outline">
              <a:extLst>
                <a:ext uri="{FF2B5EF4-FFF2-40B4-BE49-F238E27FC236}">
                  <a16:creationId xmlns:a16="http://schemas.microsoft.com/office/drawing/2014/main" id="{E71DF09E-0CD2-97C5-09CB-0B920891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84939" y="5188425"/>
              <a:ext cx="317931" cy="31793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C0F006-AED2-415C-AF39-CECA0A516BC0}"/>
                  </a:ext>
                </a:extLst>
              </p:cNvPr>
              <p:cNvSpPr txBox="1"/>
              <p:nvPr/>
            </p:nvSpPr>
            <p:spPr>
              <a:xfrm flipH="1">
                <a:off x="7754220" y="2710295"/>
                <a:ext cx="13841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ops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C0F006-AED2-415C-AF39-CECA0A516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54220" y="2710295"/>
                <a:ext cx="1384151" cy="707886"/>
              </a:xfrm>
              <a:prstGeom prst="rect">
                <a:avLst/>
              </a:prstGeom>
              <a:blipFill>
                <a:blip r:embed="rId18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9F1C69-BB23-3D9F-9067-ECFB621735ED}"/>
                  </a:ext>
                </a:extLst>
              </p:cNvPr>
              <p:cNvSpPr txBox="1"/>
              <p:nvPr/>
            </p:nvSpPr>
            <p:spPr>
              <a:xfrm flipH="1">
                <a:off x="7578498" y="3381722"/>
                <a:ext cx="25630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ops to evaluate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9F1C69-BB23-3D9F-9067-ECFB62173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78498" y="3381722"/>
                <a:ext cx="2563071" cy="707886"/>
              </a:xfrm>
              <a:prstGeom prst="rect">
                <a:avLst/>
              </a:prstGeom>
              <a:blipFill>
                <a:blip r:embed="rId19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CCDBE3A-C44A-B531-5E26-44F98C0E7140}"/>
              </a:ext>
            </a:extLst>
          </p:cNvPr>
          <p:cNvGrpSpPr/>
          <p:nvPr/>
        </p:nvGrpSpPr>
        <p:grpSpPr>
          <a:xfrm>
            <a:off x="7676771" y="3615462"/>
            <a:ext cx="606776" cy="552632"/>
            <a:chOff x="8106508" y="3929011"/>
            <a:chExt cx="606776" cy="552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B5C9A42-0375-4828-1108-2400D91F2630}"/>
                    </a:ext>
                  </a:extLst>
                </p:cNvPr>
                <p:cNvSpPr txBox="1"/>
                <p:nvPr/>
              </p:nvSpPr>
              <p:spPr>
                <a:xfrm>
                  <a:off x="8106508" y="3929011"/>
                  <a:ext cx="4338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B5C9A42-0375-4828-1108-2400D91F2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508" y="3929011"/>
                  <a:ext cx="433811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Graphic 36" descr="Key outline">
              <a:extLst>
                <a:ext uri="{FF2B5EF4-FFF2-40B4-BE49-F238E27FC236}">
                  <a16:creationId xmlns:a16="http://schemas.microsoft.com/office/drawing/2014/main" id="{12083051-2A21-E720-9E11-85309C9A0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64091" y="4132450"/>
              <a:ext cx="349193" cy="34919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060B30-16EB-4EF0-AD4A-46207FC1D9AB}"/>
                  </a:ext>
                </a:extLst>
              </p:cNvPr>
              <p:cNvSpPr txBox="1"/>
              <p:nvPr/>
            </p:nvSpPr>
            <p:spPr>
              <a:xfrm flipH="1">
                <a:off x="5480801" y="1807435"/>
                <a:ext cx="1199060" cy="39754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7030A0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060B30-16EB-4EF0-AD4A-46207FC1D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80801" y="1807435"/>
                <a:ext cx="1199060" cy="397542"/>
              </a:xfrm>
              <a:prstGeom prst="rect">
                <a:avLst/>
              </a:prstGeom>
              <a:blipFill>
                <a:blip r:embed="rId21"/>
                <a:stretch>
                  <a:fillRect l="-508" t="-7576" b="-2575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7C6599-1D2F-E093-9FA2-C0B07CACD6D6}"/>
                  </a:ext>
                </a:extLst>
              </p:cNvPr>
              <p:cNvSpPr txBox="1"/>
              <p:nvPr/>
            </p:nvSpPr>
            <p:spPr>
              <a:xfrm flipH="1">
                <a:off x="5842612" y="3300995"/>
                <a:ext cx="56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7C6599-1D2F-E093-9FA2-C0B07CACD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42612" y="3300995"/>
                <a:ext cx="562993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A2F476A-EA55-8D48-A308-FF6CE047ABFB}"/>
              </a:ext>
            </a:extLst>
          </p:cNvPr>
          <p:cNvCxnSpPr/>
          <p:nvPr/>
        </p:nvCxnSpPr>
        <p:spPr>
          <a:xfrm>
            <a:off x="5634999" y="3654030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35D807F-55B0-5127-1813-F9BEED7528F7}"/>
              </a:ext>
            </a:extLst>
          </p:cNvPr>
          <p:cNvGrpSpPr/>
          <p:nvPr/>
        </p:nvGrpSpPr>
        <p:grpSpPr>
          <a:xfrm>
            <a:off x="1760118" y="3325875"/>
            <a:ext cx="2690329" cy="568064"/>
            <a:chOff x="3750080" y="4007066"/>
            <a:chExt cx="2690329" cy="568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1D8B2B4-0168-0208-5106-7313A93F593D}"/>
                    </a:ext>
                  </a:extLst>
                </p:cNvPr>
                <p:cNvSpPr txBox="1"/>
                <p:nvPr/>
              </p:nvSpPr>
              <p:spPr>
                <a:xfrm>
                  <a:off x="3750080" y="4007066"/>
                  <a:ext cx="26903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1D8B2B4-0168-0208-5106-7313A93F5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080" y="4007066"/>
                  <a:ext cx="2690329" cy="461665"/>
                </a:xfrm>
                <a:prstGeom prst="rect">
                  <a:avLst/>
                </a:prstGeom>
                <a:blipFill>
                  <a:blip r:embed="rId23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Graphic 46" descr="Key outline">
              <a:extLst>
                <a:ext uri="{FF2B5EF4-FFF2-40B4-BE49-F238E27FC236}">
                  <a16:creationId xmlns:a16="http://schemas.microsoft.com/office/drawing/2014/main" id="{C2BD4067-A7CC-22BA-B502-ADE99263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40392" y="4225937"/>
              <a:ext cx="349193" cy="34919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7F7246C-85E2-4B84-B281-4B37B397685C}"/>
                  </a:ext>
                </a:extLst>
              </p:cNvPr>
              <p:cNvSpPr txBox="1"/>
              <p:nvPr/>
            </p:nvSpPr>
            <p:spPr>
              <a:xfrm>
                <a:off x="5896252" y="2765694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7F7246C-85E2-4B84-B281-4B37B3976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252" y="2765694"/>
                <a:ext cx="36536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2AE20A0A-F266-1111-6C34-7FA36BB57542}"/>
              </a:ext>
            </a:extLst>
          </p:cNvPr>
          <p:cNvSpPr txBox="1"/>
          <p:nvPr/>
        </p:nvSpPr>
        <p:spPr>
          <a:xfrm flipH="1">
            <a:off x="7643820" y="3374582"/>
            <a:ext cx="164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Delegate to the prover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876643-B992-B66E-7C55-D8A86098D198}"/>
              </a:ext>
            </a:extLst>
          </p:cNvPr>
          <p:cNvGrpSpPr/>
          <p:nvPr/>
        </p:nvGrpSpPr>
        <p:grpSpPr>
          <a:xfrm>
            <a:off x="212453" y="1921520"/>
            <a:ext cx="4425617" cy="1131386"/>
            <a:chOff x="258468" y="2066663"/>
            <a:chExt cx="4425617" cy="1131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4B127AC-0818-6F32-A3E6-8B070D98B5BB}"/>
                    </a:ext>
                  </a:extLst>
                </p:cNvPr>
                <p:cNvSpPr txBox="1"/>
                <p:nvPr/>
              </p:nvSpPr>
              <p:spPr>
                <a:xfrm>
                  <a:off x="258468" y="2101363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4B127AC-0818-6F32-A3E6-8B070D98B5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468" y="2101363"/>
                  <a:ext cx="2926731" cy="4616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F594B5F-4223-97BA-5F05-14C41F2D87CC}"/>
                </a:ext>
              </a:extLst>
            </p:cNvPr>
            <p:cNvGrpSpPr/>
            <p:nvPr/>
          </p:nvGrpSpPr>
          <p:grpSpPr>
            <a:xfrm>
              <a:off x="1485249" y="2075134"/>
              <a:ext cx="591146" cy="548763"/>
              <a:chOff x="1111724" y="4957593"/>
              <a:chExt cx="591146" cy="5487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D3A4625-5F75-B545-A52D-FC56DF4E345B}"/>
                      </a:ext>
                    </a:extLst>
                  </p:cNvPr>
                  <p:cNvSpPr txBox="1"/>
                  <p:nvPr/>
                </p:nvSpPr>
                <p:spPr>
                  <a:xfrm>
                    <a:off x="1111724" y="4957593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A9D99E17-F5D3-845B-B3A6-DF7BAAC443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724" y="4957593"/>
                    <a:ext cx="433811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86" name="Graphic 85" descr="Document outline">
                <a:extLst>
                  <a:ext uri="{FF2B5EF4-FFF2-40B4-BE49-F238E27FC236}">
                    <a16:creationId xmlns:a16="http://schemas.microsoft.com/office/drawing/2014/main" id="{F46C038A-0E74-66BD-BE9F-58092AFC7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384939" y="5188425"/>
                <a:ext cx="317931" cy="317931"/>
              </a:xfrm>
              <a:prstGeom prst="rect">
                <a:avLst/>
              </a:prstGeom>
            </p:spPr>
          </p:pic>
        </p:grpSp>
        <p:pic>
          <p:nvPicPr>
            <p:cNvPr id="89" name="Graphic 88" descr="Key outline">
              <a:extLst>
                <a:ext uri="{FF2B5EF4-FFF2-40B4-BE49-F238E27FC236}">
                  <a16:creationId xmlns:a16="http://schemas.microsoft.com/office/drawing/2014/main" id="{EE008B5E-F1FD-BB45-2209-ED9271BAE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93932" y="2066663"/>
              <a:ext cx="600738" cy="600738"/>
            </a:xfrm>
            <a:prstGeom prst="rect">
              <a:avLst/>
            </a:prstGeom>
          </p:spPr>
        </p:pic>
        <p:pic>
          <p:nvPicPr>
            <p:cNvPr id="99" name="Graphic 98" descr="Filing Box Archive outline">
              <a:extLst>
                <a:ext uri="{FF2B5EF4-FFF2-40B4-BE49-F238E27FC236}">
                  <a16:creationId xmlns:a16="http://schemas.microsoft.com/office/drawing/2014/main" id="{C03FD11C-344F-59FF-B53A-D47A36F96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30353" y="2079443"/>
              <a:ext cx="600738" cy="600738"/>
            </a:xfrm>
            <a:prstGeom prst="rect">
              <a:avLst/>
            </a:prstGeom>
          </p:spPr>
        </p:pic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188160A-9299-6F8C-D9EA-342E895516F6}"/>
                </a:ext>
              </a:extLst>
            </p:cNvPr>
            <p:cNvGrpSpPr/>
            <p:nvPr/>
          </p:nvGrpSpPr>
          <p:grpSpPr>
            <a:xfrm>
              <a:off x="937701" y="2629985"/>
              <a:ext cx="2690329" cy="568064"/>
              <a:chOff x="1190515" y="5897691"/>
              <a:chExt cx="2690329" cy="5680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BEDAB067-80FB-ED11-D5C1-F692E5E737D6}"/>
                      </a:ext>
                    </a:extLst>
                  </p:cNvPr>
                  <p:cNvSpPr txBox="1"/>
                  <p:nvPr/>
                </p:nvSpPr>
                <p:spPr>
                  <a:xfrm>
                    <a:off x="1190515" y="5897691"/>
                    <a:ext cx="269032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02C251DE-33D4-AAD7-A273-E5B280CA88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0515" y="5897691"/>
                    <a:ext cx="2690329" cy="46166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Graphic 101" descr="Document outline">
                <a:extLst>
                  <a:ext uri="{FF2B5EF4-FFF2-40B4-BE49-F238E27FC236}">
                    <a16:creationId xmlns:a16="http://schemas.microsoft.com/office/drawing/2014/main" id="{EC0864F5-ACF4-2C40-AD0F-B868C1F26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496459" y="6147824"/>
                <a:ext cx="317931" cy="31793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A6205082-6933-0017-CC21-C4CB28AE642B}"/>
                    </a:ext>
                  </a:extLst>
                </p:cNvPr>
                <p:cNvSpPr txBox="1"/>
                <p:nvPr/>
              </p:nvSpPr>
              <p:spPr>
                <a:xfrm>
                  <a:off x="2906865" y="2107885"/>
                  <a:ext cx="1777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A6205082-6933-0017-CC21-C4CB28AE6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865" y="2107885"/>
                  <a:ext cx="1777220" cy="46166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6269382D-F695-804E-CA4B-F88C2DAA84A6}"/>
              </a:ext>
            </a:extLst>
          </p:cNvPr>
          <p:cNvSpPr txBox="1"/>
          <p:nvPr/>
        </p:nvSpPr>
        <p:spPr>
          <a:xfrm flipH="1">
            <a:off x="3791561" y="3822255"/>
            <a:ext cx="182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New Instance:</a:t>
            </a:r>
            <a:endParaRPr lang="en-US" sz="2000" b="1" dirty="0"/>
          </a:p>
        </p:txBody>
      </p:sp>
      <p:pic>
        <p:nvPicPr>
          <p:cNvPr id="106" name="Graphic 105" descr="Filing Box Archive outline">
            <a:extLst>
              <a:ext uri="{FF2B5EF4-FFF2-40B4-BE49-F238E27FC236}">
                <a16:creationId xmlns:a16="http://schemas.microsoft.com/office/drawing/2014/main" id="{689062E7-7C1A-6DEF-53A1-7AB2E2209FF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752876" y="3614253"/>
            <a:ext cx="914400" cy="91440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674EE469-4D67-E0BE-E436-1645EAD65ABF}"/>
              </a:ext>
            </a:extLst>
          </p:cNvPr>
          <p:cNvSpPr txBox="1"/>
          <p:nvPr/>
        </p:nvSpPr>
        <p:spPr>
          <a:xfrm flipH="1">
            <a:off x="9244503" y="2572619"/>
            <a:ext cx="298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Instance compression for succinct verification!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273F67A-5E20-E5BB-4898-BA6BD3AA8317}"/>
                  </a:ext>
                </a:extLst>
              </p:cNvPr>
              <p:cNvSpPr txBox="1"/>
              <p:nvPr/>
            </p:nvSpPr>
            <p:spPr>
              <a:xfrm flipH="1">
                <a:off x="4619605" y="4450225"/>
                <a:ext cx="2808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dirty="0"/>
                  <a:t>, 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273F67A-5E20-E5BB-4898-BA6BD3AA8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19605" y="4450225"/>
                <a:ext cx="2808671" cy="400110"/>
              </a:xfrm>
              <a:prstGeom prst="rect">
                <a:avLst/>
              </a:prstGeom>
              <a:blipFill>
                <a:blip r:embed="rId36"/>
                <a:stretch>
                  <a:fillRect l="-2386" t="-7576" r="-217" b="-2575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144160D-B19D-A5E4-84F1-3CB2F478FC7E}"/>
                  </a:ext>
                </a:extLst>
              </p:cNvPr>
              <p:cNvSpPr txBox="1"/>
              <p:nvPr/>
            </p:nvSpPr>
            <p:spPr>
              <a:xfrm flipH="1">
                <a:off x="5480801" y="4139057"/>
                <a:ext cx="1199060" cy="39754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B050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144160D-B19D-A5E4-84F1-3CB2F478F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80801" y="4139057"/>
                <a:ext cx="1199060" cy="397542"/>
              </a:xfrm>
              <a:prstGeom prst="rect">
                <a:avLst/>
              </a:prstGeom>
              <a:blipFill>
                <a:blip r:embed="rId37"/>
                <a:stretch>
                  <a:fillRect l="-508" t="-9231" b="-2769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963718A-3698-AFE8-C9C6-900F39EA6C12}"/>
              </a:ext>
            </a:extLst>
          </p:cNvPr>
          <p:cNvGrpSpPr/>
          <p:nvPr/>
        </p:nvGrpSpPr>
        <p:grpSpPr>
          <a:xfrm>
            <a:off x="7773061" y="4917792"/>
            <a:ext cx="1384151" cy="707886"/>
            <a:chOff x="7773061" y="4917792"/>
            <a:chExt cx="1384151" cy="70788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63D395-C8D3-37B8-6D89-C4C2097B5688}"/>
                </a:ext>
              </a:extLst>
            </p:cNvPr>
            <p:cNvSpPr/>
            <p:nvPr/>
          </p:nvSpPr>
          <p:spPr>
            <a:xfrm>
              <a:off x="8602400" y="4999837"/>
              <a:ext cx="448408" cy="30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426E7313-D1B8-AF36-A550-E279782D6148}"/>
                    </a:ext>
                  </a:extLst>
                </p:cNvPr>
                <p:cNvSpPr txBox="1"/>
                <p:nvPr/>
              </p:nvSpPr>
              <p:spPr>
                <a:xfrm flipH="1">
                  <a:off x="7773061" y="4917792"/>
                  <a:ext cx="138415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GB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0070C0"/>
                    </a:solidFill>
                  </a:endParaRPr>
                </a:p>
                <a:p>
                  <a:pPr algn="ctr"/>
                  <a:r>
                    <a:rPr lang="en-US" sz="2000" dirty="0">
                      <a:solidFill>
                        <a:srgbClr val="0070C0"/>
                      </a:solidFill>
                    </a:rPr>
                    <a:t>ops</a:t>
                  </a:r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426E7313-D1B8-AF36-A550-E279782D6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773061" y="4917792"/>
                  <a:ext cx="1384151" cy="707886"/>
                </a:xfrm>
                <a:prstGeom prst="rect">
                  <a:avLst/>
                </a:prstGeom>
                <a:blipFill>
                  <a:blip r:embed="rId38"/>
                  <a:stretch>
                    <a:fillRect r="-15419" b="-14655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5D05F1-5862-B832-3298-32D375BC3C8E}"/>
              </a:ext>
            </a:extLst>
          </p:cNvPr>
          <p:cNvGrpSpPr/>
          <p:nvPr/>
        </p:nvGrpSpPr>
        <p:grpSpPr>
          <a:xfrm>
            <a:off x="4729683" y="4886435"/>
            <a:ext cx="2726113" cy="579450"/>
            <a:chOff x="4729683" y="4886435"/>
            <a:chExt cx="2726113" cy="579450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070EDD3-EA9E-9D9B-BCE0-F78E5EC511D9}"/>
                </a:ext>
              </a:extLst>
            </p:cNvPr>
            <p:cNvSpPr/>
            <p:nvPr/>
          </p:nvSpPr>
          <p:spPr>
            <a:xfrm>
              <a:off x="4729683" y="4886435"/>
              <a:ext cx="936000" cy="57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70067AF-5134-F498-0D3E-71E91C788E38}"/>
                </a:ext>
              </a:extLst>
            </p:cNvPr>
            <p:cNvSpPr/>
            <p:nvPr/>
          </p:nvSpPr>
          <p:spPr>
            <a:xfrm>
              <a:off x="6519796" y="4886435"/>
              <a:ext cx="936000" cy="57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138A2FD8-B99E-9FC7-E74F-C206827673C2}"/>
                </a:ext>
              </a:extLst>
            </p:cNvPr>
            <p:cNvCxnSpPr/>
            <p:nvPr/>
          </p:nvCxnSpPr>
          <p:spPr>
            <a:xfrm>
              <a:off x="5654670" y="4988410"/>
              <a:ext cx="8661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DD38DB92-1529-6F49-8E86-7DE4369C03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3840" y="5356722"/>
              <a:ext cx="8661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C9C5F586-4CB9-D1A6-F7D2-44700DB8ECC1}"/>
                    </a:ext>
                  </a:extLst>
                </p:cNvPr>
                <p:cNvSpPr txBox="1"/>
                <p:nvPr/>
              </p:nvSpPr>
              <p:spPr>
                <a:xfrm>
                  <a:off x="5915093" y="4973407"/>
                  <a:ext cx="3653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C9C5F586-4CB9-D1A6-F7D2-44700DB8E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093" y="4973407"/>
                  <a:ext cx="365368" cy="369332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85CB8AA-3A94-00EF-320A-34A829978238}"/>
              </a:ext>
            </a:extLst>
          </p:cNvPr>
          <p:cNvCxnSpPr>
            <a:cxnSpLocks/>
          </p:cNvCxnSpPr>
          <p:nvPr/>
        </p:nvCxnSpPr>
        <p:spPr>
          <a:xfrm flipH="1">
            <a:off x="8053252" y="1415677"/>
            <a:ext cx="2231514" cy="10587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5F62E45-1359-F724-3BEE-CBF5725EF04C}"/>
              </a:ext>
            </a:extLst>
          </p:cNvPr>
          <p:cNvSpPr/>
          <p:nvPr/>
        </p:nvSpPr>
        <p:spPr>
          <a:xfrm>
            <a:off x="10284766" y="490735"/>
            <a:ext cx="936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96DA440A-DEBC-17FA-FA0D-795D5D56BCFD}"/>
                  </a:ext>
                </a:extLst>
              </p:cNvPr>
              <p:cNvSpPr txBox="1"/>
              <p:nvPr/>
            </p:nvSpPr>
            <p:spPr>
              <a:xfrm>
                <a:off x="9071829" y="2092862"/>
                <a:ext cx="842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96DA440A-DEBC-17FA-FA0D-795D5D56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829" y="2092862"/>
                <a:ext cx="842801" cy="46166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D607E1C-B75B-FB2D-76B2-F1DF5C562DC5}"/>
                  </a:ext>
                </a:extLst>
              </p:cNvPr>
              <p:cNvSpPr txBox="1"/>
              <p:nvPr/>
            </p:nvSpPr>
            <p:spPr>
              <a:xfrm>
                <a:off x="9392866" y="2099904"/>
                <a:ext cx="2926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Commit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,            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D607E1C-B75B-FB2D-76B2-F1DF5C562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866" y="2099904"/>
                <a:ext cx="2926731" cy="46166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7" name="Graphic 176" descr="Key outline">
            <a:extLst>
              <a:ext uri="{FF2B5EF4-FFF2-40B4-BE49-F238E27FC236}">
                <a16:creationId xmlns:a16="http://schemas.microsoft.com/office/drawing/2014/main" id="{4B66279E-0F77-19EE-A4A1-5A11B5BE9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28330" y="2065204"/>
            <a:ext cx="600738" cy="600738"/>
          </a:xfrm>
          <a:prstGeom prst="rect">
            <a:avLst/>
          </a:prstGeom>
        </p:spPr>
      </p:pic>
      <p:pic>
        <p:nvPicPr>
          <p:cNvPr id="178" name="Graphic 177" descr="Filing Box Archive outline">
            <a:extLst>
              <a:ext uri="{FF2B5EF4-FFF2-40B4-BE49-F238E27FC236}">
                <a16:creationId xmlns:a16="http://schemas.microsoft.com/office/drawing/2014/main" id="{EE587D5E-0A13-214E-E3F3-9EB4950A549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337063" y="1535582"/>
            <a:ext cx="600738" cy="600738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721D4F6-BA2A-A45B-6D20-9530BD2E2DEA}"/>
              </a:ext>
            </a:extLst>
          </p:cNvPr>
          <p:cNvGrpSpPr/>
          <p:nvPr/>
        </p:nvGrpSpPr>
        <p:grpSpPr>
          <a:xfrm>
            <a:off x="10623080" y="2071394"/>
            <a:ext cx="606776" cy="552632"/>
            <a:chOff x="8106508" y="3929011"/>
            <a:chExt cx="606776" cy="552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6146614-4E78-8D91-8295-95552A07D387}"/>
                    </a:ext>
                  </a:extLst>
                </p:cNvPr>
                <p:cNvSpPr txBox="1"/>
                <p:nvPr/>
              </p:nvSpPr>
              <p:spPr>
                <a:xfrm>
                  <a:off x="8106508" y="3929011"/>
                  <a:ext cx="4338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6146614-4E78-8D91-8295-95552A07D3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508" y="3929011"/>
                  <a:ext cx="433811" cy="461665"/>
                </a:xfrm>
                <a:prstGeom prst="rect">
                  <a:avLst/>
                </a:prstGeom>
                <a:blipFill>
                  <a:blip r:embed="rId4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1" name="Graphic 180" descr="Key outline">
              <a:extLst>
                <a:ext uri="{FF2B5EF4-FFF2-40B4-BE49-F238E27FC236}">
                  <a16:creationId xmlns:a16="http://schemas.microsoft.com/office/drawing/2014/main" id="{EF90F5BA-8566-23E0-C50D-4A3D647E5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64091" y="4132450"/>
              <a:ext cx="349193" cy="349193"/>
            </a:xfrm>
            <a:prstGeom prst="rect">
              <a:avLst/>
            </a:prstGeom>
          </p:spPr>
        </p:pic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B3A38535-0EF4-AE1B-6ABF-C82514D9734F}"/>
              </a:ext>
            </a:extLst>
          </p:cNvPr>
          <p:cNvSpPr txBox="1"/>
          <p:nvPr/>
        </p:nvSpPr>
        <p:spPr>
          <a:xfrm flipH="1">
            <a:off x="5592996" y="5936172"/>
            <a:ext cx="10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Recurse!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C4341A-11A5-FB32-C1DF-478CC8BF0CEE}"/>
              </a:ext>
            </a:extLst>
          </p:cNvPr>
          <p:cNvGrpSpPr/>
          <p:nvPr/>
        </p:nvGrpSpPr>
        <p:grpSpPr>
          <a:xfrm>
            <a:off x="212453" y="3813024"/>
            <a:ext cx="3772623" cy="1625870"/>
            <a:chOff x="212453" y="3813024"/>
            <a:chExt cx="3772623" cy="162587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318FD0C-0B2F-4313-22E6-7DE7CCE0A25E}"/>
                </a:ext>
              </a:extLst>
            </p:cNvPr>
            <p:cNvSpPr txBox="1"/>
            <p:nvPr/>
          </p:nvSpPr>
          <p:spPr>
            <a:xfrm flipH="1">
              <a:off x="769209" y="3876621"/>
              <a:ext cx="1849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New Witness:</a:t>
              </a:r>
              <a:endParaRPr lang="en-US" sz="2000" b="1" dirty="0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581A350-DA69-936A-BC91-AFE1590E8AC2}"/>
                </a:ext>
              </a:extLst>
            </p:cNvPr>
            <p:cNvGrpSpPr/>
            <p:nvPr/>
          </p:nvGrpSpPr>
          <p:grpSpPr>
            <a:xfrm>
              <a:off x="2436108" y="3813024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220A85CD-9A2A-3682-8C21-5D8A1AD915F6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220A85CD-9A2A-3682-8C21-5D8A1AD915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1" name="Graphic 130" descr="Key outline">
                <a:extLst>
                  <a:ext uri="{FF2B5EF4-FFF2-40B4-BE49-F238E27FC236}">
                    <a16:creationId xmlns:a16="http://schemas.microsoft.com/office/drawing/2014/main" id="{3AEB6CC6-1CF6-74B2-55C0-A633F3D8D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56D47CD-72D1-DC9A-E1AA-A20F39B27526}"/>
                </a:ext>
              </a:extLst>
            </p:cNvPr>
            <p:cNvGrpSpPr/>
            <p:nvPr/>
          </p:nvGrpSpPr>
          <p:grpSpPr>
            <a:xfrm>
              <a:off x="212453" y="4307508"/>
              <a:ext cx="3772623" cy="613518"/>
              <a:chOff x="212453" y="4307508"/>
              <a:chExt cx="3772623" cy="6135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50D705F7-D87E-7107-68AB-056191C5445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0850" y="4348730"/>
                    <a:ext cx="84280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50D705F7-D87E-7107-68AB-056191C544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850" y="4348730"/>
                    <a:ext cx="842801" cy="461665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D2AA3927-E47B-6E2B-8C84-B84CFEFD3422}"/>
                      </a:ext>
                    </a:extLst>
                  </p:cNvPr>
                  <p:cNvSpPr txBox="1"/>
                  <p:nvPr/>
                </p:nvSpPr>
                <p:spPr>
                  <a:xfrm>
                    <a:off x="212453" y="4342208"/>
                    <a:ext cx="292673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Commit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,            </m:t>
                            </m:r>
                          </m:e>
                        </m:d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D2AA3927-E47B-6E2B-8C84-B84CFEFD34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453" y="4342208"/>
                    <a:ext cx="2926731" cy="461665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17" name="Graphic 116" descr="Key outline">
                <a:extLst>
                  <a:ext uri="{FF2B5EF4-FFF2-40B4-BE49-F238E27FC236}">
                    <a16:creationId xmlns:a16="http://schemas.microsoft.com/office/drawing/2014/main" id="{AC9FBFDD-0C6D-31CB-9018-A2BF438F0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47917" y="4307508"/>
                <a:ext cx="600738" cy="600738"/>
              </a:xfrm>
              <a:prstGeom prst="rect">
                <a:avLst/>
              </a:prstGeom>
            </p:spPr>
          </p:pic>
          <p:pic>
            <p:nvPicPr>
              <p:cNvPr id="118" name="Graphic 117" descr="Filing Box Archive outline">
                <a:extLst>
                  <a:ext uri="{FF2B5EF4-FFF2-40B4-BE49-F238E27FC236}">
                    <a16:creationId xmlns:a16="http://schemas.microsoft.com/office/drawing/2014/main" id="{E64B235E-9C21-98A6-DF3D-00C0B6757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3384338" y="4320288"/>
                <a:ext cx="600738" cy="600738"/>
              </a:xfrm>
              <a:prstGeom prst="rect">
                <a:avLst/>
              </a:prstGeom>
            </p:spPr>
          </p:pic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5020D21-B7EF-C697-A925-DB105BB2E505}"/>
                  </a:ext>
                </a:extLst>
              </p:cNvPr>
              <p:cNvGrpSpPr/>
              <p:nvPr/>
            </p:nvGrpSpPr>
            <p:grpSpPr>
              <a:xfrm>
                <a:off x="1442667" y="4313698"/>
                <a:ext cx="606776" cy="552632"/>
                <a:chOff x="8106508" y="3929011"/>
                <a:chExt cx="606776" cy="5526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>
                      <a:extLst>
                        <a:ext uri="{FF2B5EF4-FFF2-40B4-BE49-F238E27FC236}">
                          <a16:creationId xmlns:a16="http://schemas.microsoft.com/office/drawing/2014/main" id="{FF318D39-282D-CC95-9DED-F3917DDA20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06508" y="3929011"/>
                      <a:ext cx="43381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40" name="TextBox 139">
                      <a:extLst>
                        <a:ext uri="{FF2B5EF4-FFF2-40B4-BE49-F238E27FC236}">
                          <a16:creationId xmlns:a16="http://schemas.microsoft.com/office/drawing/2014/main" id="{FF318D39-282D-CC95-9DED-F3917DDA20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06508" y="3929011"/>
                      <a:ext cx="433811" cy="461665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b="-10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41" name="Graphic 140" descr="Key outline">
                  <a:extLst>
                    <a:ext uri="{FF2B5EF4-FFF2-40B4-BE49-F238E27FC236}">
                      <a16:creationId xmlns:a16="http://schemas.microsoft.com/office/drawing/2014/main" id="{63EC0C96-E316-A0CF-DFFB-B94C713E1B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64091" y="4132450"/>
                  <a:ext cx="349193" cy="349193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B321B8A-2D81-4C10-C0DD-0852949C6684}"/>
                    </a:ext>
                  </a:extLst>
                </p:cNvPr>
                <p:cNvSpPr txBox="1"/>
                <p:nvPr/>
              </p:nvSpPr>
              <p:spPr>
                <a:xfrm>
                  <a:off x="891686" y="4870830"/>
                  <a:ext cx="26903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B321B8A-2D81-4C10-C0DD-0852949C66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86" y="4870830"/>
                  <a:ext cx="2690329" cy="461665"/>
                </a:xfrm>
                <a:prstGeom prst="rect">
                  <a:avLst/>
                </a:prstGeom>
                <a:blipFill>
                  <a:blip r:embed="rId4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Graphic 2" descr="Key outline">
              <a:extLst>
                <a:ext uri="{FF2B5EF4-FFF2-40B4-BE49-F238E27FC236}">
                  <a16:creationId xmlns:a16="http://schemas.microsoft.com/office/drawing/2014/main" id="{04D5A84A-F12C-A66E-60EE-7F8BEEBCB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81998" y="5089701"/>
              <a:ext cx="349193" cy="34919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AAB2E5-5F8E-E434-C7D8-1EC2F18C3EC5}"/>
              </a:ext>
            </a:extLst>
          </p:cNvPr>
          <p:cNvGrpSpPr/>
          <p:nvPr/>
        </p:nvGrpSpPr>
        <p:grpSpPr>
          <a:xfrm>
            <a:off x="5498978" y="4139057"/>
            <a:ext cx="1423649" cy="400110"/>
            <a:chOff x="5499850" y="4138529"/>
            <a:chExt cx="1423649" cy="40011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C511D91-7701-AC15-D599-57952A1BE721}"/>
                </a:ext>
              </a:extLst>
            </p:cNvPr>
            <p:cNvSpPr/>
            <p:nvPr/>
          </p:nvSpPr>
          <p:spPr>
            <a:xfrm>
              <a:off x="6288661" y="4185603"/>
              <a:ext cx="550886" cy="30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F7FAB86-95DC-4BF2-0F60-FAAE478F7AE9}"/>
                    </a:ext>
                  </a:extLst>
                </p:cNvPr>
                <p:cNvSpPr txBox="1"/>
                <p:nvPr/>
              </p:nvSpPr>
              <p:spPr>
                <a:xfrm flipH="1">
                  <a:off x="5499850" y="4138529"/>
                  <a:ext cx="1423649" cy="40011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B050"/>
                      </a:solidFill>
                    </a:rPr>
                    <a:t>length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r>
                    <a:rPr lang="en-US" sz="2000" dirty="0">
                      <a:solidFill>
                        <a:srgbClr val="00B05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F7FAB86-95DC-4BF2-0F60-FAAE478F7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499850" y="4138529"/>
                  <a:ext cx="1423649" cy="400110"/>
                </a:xfrm>
                <a:prstGeom prst="rect">
                  <a:avLst/>
                </a:prstGeom>
                <a:blipFill>
                  <a:blip r:embed="rId48"/>
                  <a:stretch>
                    <a:fillRect l="-2137" t="-9091" b="-25758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72182D-EFF5-FF00-CAA5-858045921ACB}"/>
              </a:ext>
            </a:extLst>
          </p:cNvPr>
          <p:cNvGrpSpPr/>
          <p:nvPr/>
        </p:nvGrpSpPr>
        <p:grpSpPr>
          <a:xfrm>
            <a:off x="7597341" y="5586266"/>
            <a:ext cx="1647161" cy="1099921"/>
            <a:chOff x="7597342" y="5589435"/>
            <a:chExt cx="1647161" cy="10999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4AF320-74E5-B77F-6D47-731F32439B11}"/>
                </a:ext>
              </a:extLst>
            </p:cNvPr>
            <p:cNvSpPr/>
            <p:nvPr/>
          </p:nvSpPr>
          <p:spPr>
            <a:xfrm>
              <a:off x="8085982" y="5649135"/>
              <a:ext cx="448408" cy="30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021803-CC85-5E0A-EE6C-4EA8AE64B4BD}"/>
                </a:ext>
              </a:extLst>
            </p:cNvPr>
            <p:cNvGrpSpPr/>
            <p:nvPr/>
          </p:nvGrpSpPr>
          <p:grpSpPr>
            <a:xfrm>
              <a:off x="7597342" y="5589435"/>
              <a:ext cx="1647161" cy="1099921"/>
              <a:chOff x="7597342" y="5589435"/>
              <a:chExt cx="1647161" cy="10999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13A0F6D-A766-2A24-8283-73CAF941256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597342" y="5589435"/>
                    <a:ext cx="1647161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dirty="0">
                        <a:solidFill>
                          <a:srgbClr val="FF0000"/>
                        </a:solidFill>
                      </a:rPr>
                      <a:t> ops 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rgbClr val="FF0000"/>
                        </a:solidFill>
                      </a:rPr>
                      <a:t>to evaluate</a:t>
                    </a:r>
                  </a:p>
                </p:txBody>
              </p:sp>
            </mc:Choice>
            <mc:Fallback xmlns="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DC0DE10D-AF30-C088-9982-E0946A642E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597342" y="5589435"/>
                    <a:ext cx="1647161" cy="707886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t="-5172" r="-1852" b="-14655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8338D43-E1D8-3D15-E03E-33A2DB183C77}"/>
                      </a:ext>
                    </a:extLst>
                  </p:cNvPr>
                  <p:cNvSpPr txBox="1"/>
                  <p:nvPr/>
                </p:nvSpPr>
                <p:spPr>
                  <a:xfrm>
                    <a:off x="8125349" y="6136724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034B091B-646F-5B8D-0C2A-FFE0DE7A7A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5349" y="6136724"/>
                    <a:ext cx="43381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5" name="Graphic 14" descr="Key outline">
                <a:extLst>
                  <a:ext uri="{FF2B5EF4-FFF2-40B4-BE49-F238E27FC236}">
                    <a16:creationId xmlns:a16="http://schemas.microsoft.com/office/drawing/2014/main" id="{30B1FF78-A8ED-9DFF-AB8D-64F19CE49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382932" y="6340163"/>
                <a:ext cx="349193" cy="3491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815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29" grpId="1"/>
      <p:bldP spid="39" grpId="0"/>
      <p:bldP spid="50" grpId="0"/>
      <p:bldP spid="105" grpId="0"/>
      <p:bldP spid="132" grpId="0"/>
      <p:bldP spid="143" grpId="0"/>
      <p:bldP spid="144" grpId="0"/>
      <p:bldP spid="158" grpId="0" animBg="1"/>
      <p:bldP spid="175" grpId="0"/>
      <p:bldP spid="176" grpId="0"/>
      <p:bldP spid="1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6E8CD5-9305-0977-C3A7-CD0A58FC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verification via delegation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740EF-41BF-9F17-9AC0-4EEB6BD6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12</a:t>
            </a:fld>
            <a:endParaRPr lang="en-CH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848DE1-061C-3530-70BB-67156D39471B}"/>
              </a:ext>
            </a:extLst>
          </p:cNvPr>
          <p:cNvSpPr txBox="1"/>
          <p:nvPr/>
        </p:nvSpPr>
        <p:spPr>
          <a:xfrm flipH="1">
            <a:off x="4435648" y="1489164"/>
            <a:ext cx="117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Instance:</a:t>
            </a:r>
            <a:endParaRPr lang="en-US" sz="2000" b="1" dirty="0"/>
          </a:p>
        </p:txBody>
      </p:sp>
      <p:pic>
        <p:nvPicPr>
          <p:cNvPr id="57" name="Graphic 56" descr="Filing Box Archive outline">
            <a:extLst>
              <a:ext uri="{FF2B5EF4-FFF2-40B4-BE49-F238E27FC236}">
                <a16:creationId xmlns:a16="http://schemas.microsoft.com/office/drawing/2014/main" id="{EF5E6B65-8E7E-B6CB-C7AB-485D7A5AC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2876" y="1281162"/>
            <a:ext cx="914400" cy="914400"/>
          </a:xfrm>
          <a:prstGeom prst="rect">
            <a:avLst/>
          </a:prstGeom>
        </p:spPr>
      </p:pic>
      <p:pic>
        <p:nvPicPr>
          <p:cNvPr id="58" name="Graphic 57" descr="Key outline">
            <a:extLst>
              <a:ext uri="{FF2B5EF4-FFF2-40B4-BE49-F238E27FC236}">
                <a16:creationId xmlns:a16="http://schemas.microsoft.com/office/drawing/2014/main" id="{1CCEF812-353A-29E3-DD38-B553A5314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2996" y="1224572"/>
            <a:ext cx="972459" cy="97245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35D2CB8-6988-6387-40EF-E8AF05677B66}"/>
              </a:ext>
            </a:extLst>
          </p:cNvPr>
          <p:cNvGrpSpPr/>
          <p:nvPr/>
        </p:nvGrpSpPr>
        <p:grpSpPr>
          <a:xfrm>
            <a:off x="1049407" y="1425266"/>
            <a:ext cx="1975981" cy="548763"/>
            <a:chOff x="1049407" y="1425266"/>
            <a:chExt cx="1975981" cy="5487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AC7130-AC04-0DCD-984E-3A2A51C7A378}"/>
                </a:ext>
              </a:extLst>
            </p:cNvPr>
            <p:cNvSpPr txBox="1"/>
            <p:nvPr/>
          </p:nvSpPr>
          <p:spPr>
            <a:xfrm flipH="1">
              <a:off x="1049407" y="1489164"/>
              <a:ext cx="1569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Witness:</a:t>
              </a:r>
              <a:endParaRPr lang="en-US" sz="2000" b="1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7967909-1980-E816-B657-DFB7DCFA8875}"/>
                </a:ext>
              </a:extLst>
            </p:cNvPr>
            <p:cNvGrpSpPr/>
            <p:nvPr/>
          </p:nvGrpSpPr>
          <p:grpSpPr>
            <a:xfrm>
              <a:off x="2434242" y="1425266"/>
              <a:ext cx="591146" cy="548763"/>
              <a:chOff x="1111724" y="4957593"/>
              <a:chExt cx="591146" cy="5487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AB1C8DD-33DB-6F38-919F-94AE4E30D8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1724" y="4957593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AB1C8DD-33DB-6F38-919F-94AE4E30D8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724" y="4957593"/>
                    <a:ext cx="433811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3" name="Graphic 62" descr="Document outline">
                <a:extLst>
                  <a:ext uri="{FF2B5EF4-FFF2-40B4-BE49-F238E27FC236}">
                    <a16:creationId xmlns:a16="http://schemas.microsoft.com/office/drawing/2014/main" id="{E71DF09E-0CD2-97C5-09CB-0B920891F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384939" y="5188425"/>
                <a:ext cx="317931" cy="317931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C0F006-AED2-415C-AF39-CECA0A516BC0}"/>
                  </a:ext>
                </a:extLst>
              </p:cNvPr>
              <p:cNvSpPr txBox="1"/>
              <p:nvPr/>
            </p:nvSpPr>
            <p:spPr>
              <a:xfrm flipH="1">
                <a:off x="7754220" y="2710295"/>
                <a:ext cx="13841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ops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C0F006-AED2-415C-AF39-CECA0A516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54220" y="2710295"/>
                <a:ext cx="1384151" cy="707886"/>
              </a:xfrm>
              <a:prstGeom prst="rect">
                <a:avLst/>
              </a:prstGeom>
              <a:blipFill>
                <a:blip r:embed="rId17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060B30-16EB-4EF0-AD4A-46207FC1D9AB}"/>
                  </a:ext>
                </a:extLst>
              </p:cNvPr>
              <p:cNvSpPr txBox="1"/>
              <p:nvPr/>
            </p:nvSpPr>
            <p:spPr>
              <a:xfrm flipH="1">
                <a:off x="5480801" y="1807435"/>
                <a:ext cx="1199060" cy="39754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7030A0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060B30-16EB-4EF0-AD4A-46207FC1D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80801" y="1807435"/>
                <a:ext cx="1199060" cy="397542"/>
              </a:xfrm>
              <a:prstGeom prst="rect">
                <a:avLst/>
              </a:prstGeom>
              <a:blipFill>
                <a:blip r:embed="rId18"/>
                <a:stretch>
                  <a:fillRect l="-508" t="-7576" b="-2575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85CB8AA-3A94-00EF-320A-34A829978238}"/>
              </a:ext>
            </a:extLst>
          </p:cNvPr>
          <p:cNvCxnSpPr>
            <a:cxnSpLocks/>
          </p:cNvCxnSpPr>
          <p:nvPr/>
        </p:nvCxnSpPr>
        <p:spPr>
          <a:xfrm flipH="1">
            <a:off x="8053252" y="1411678"/>
            <a:ext cx="2231514" cy="10587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5F62E45-1359-F724-3BEE-CBF5725EF04C}"/>
              </a:ext>
            </a:extLst>
          </p:cNvPr>
          <p:cNvSpPr/>
          <p:nvPr/>
        </p:nvSpPr>
        <p:spPr>
          <a:xfrm>
            <a:off x="10284766" y="486736"/>
            <a:ext cx="936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0028133-FDDD-8FD4-2FED-7DE6706A3825}"/>
              </a:ext>
            </a:extLst>
          </p:cNvPr>
          <p:cNvGrpSpPr/>
          <p:nvPr/>
        </p:nvGrpSpPr>
        <p:grpSpPr>
          <a:xfrm>
            <a:off x="9071829" y="1531583"/>
            <a:ext cx="3247768" cy="1130360"/>
            <a:chOff x="9071829" y="1535582"/>
            <a:chExt cx="3247768" cy="1130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96DA440A-DEBC-17FA-FA0D-795D5D56BCFD}"/>
                    </a:ext>
                  </a:extLst>
                </p:cNvPr>
                <p:cNvSpPr txBox="1"/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96DA440A-DEBC-17FA-FA0D-795D5D56BC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6D607E1C-B75B-FB2D-76B2-F1DF5C562DC5}"/>
                    </a:ext>
                  </a:extLst>
                </p:cNvPr>
                <p:cNvSpPr txBox="1"/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6D607E1C-B75B-FB2D-76B2-F1DF5C562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7" name="Graphic 176" descr="Key outline">
              <a:extLst>
                <a:ext uri="{FF2B5EF4-FFF2-40B4-BE49-F238E27FC236}">
                  <a16:creationId xmlns:a16="http://schemas.microsoft.com/office/drawing/2014/main" id="{4B66279E-0F77-19EE-A4A1-5A11B5BE9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28330" y="2065204"/>
              <a:ext cx="600738" cy="600738"/>
            </a:xfrm>
            <a:prstGeom prst="rect">
              <a:avLst/>
            </a:prstGeom>
          </p:spPr>
        </p:pic>
        <p:pic>
          <p:nvPicPr>
            <p:cNvPr id="178" name="Graphic 177" descr="Filing Box Archive outline">
              <a:extLst>
                <a:ext uri="{FF2B5EF4-FFF2-40B4-BE49-F238E27FC236}">
                  <a16:creationId xmlns:a16="http://schemas.microsoft.com/office/drawing/2014/main" id="{EE587D5E-0A13-214E-E3F3-9EB4950A5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0337063" y="1535582"/>
              <a:ext cx="600738" cy="600738"/>
            </a:xfrm>
            <a:prstGeom prst="rect">
              <a:avLst/>
            </a:prstGeom>
          </p:spPr>
        </p:pic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2721D4F6-BA2A-A45B-6D20-9530BD2E2DEA}"/>
                </a:ext>
              </a:extLst>
            </p:cNvPr>
            <p:cNvGrpSpPr/>
            <p:nvPr/>
          </p:nvGrpSpPr>
          <p:grpSpPr>
            <a:xfrm>
              <a:off x="10623080" y="2071394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F6146614-4E78-8D91-8295-95552A07D387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F6146614-4E78-8D91-8295-95552A07D3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81" name="Graphic 180" descr="Key outline">
                <a:extLst>
                  <a:ext uri="{FF2B5EF4-FFF2-40B4-BE49-F238E27FC236}">
                    <a16:creationId xmlns:a16="http://schemas.microsoft.com/office/drawing/2014/main" id="{EF90F5BA-8566-23E0-C50D-4A3D647E5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</p:grpSp>
      <p:pic>
        <p:nvPicPr>
          <p:cNvPr id="24" name="Graphic 23" descr="Key outline">
            <a:extLst>
              <a:ext uri="{FF2B5EF4-FFF2-40B4-BE49-F238E27FC236}">
                <a16:creationId xmlns:a16="http://schemas.microsoft.com/office/drawing/2014/main" id="{EE45FB25-6F31-151F-AAFB-68A6E04B717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92996" y="2723958"/>
            <a:ext cx="972459" cy="9724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95BE26-179D-9D4F-7588-E527EC52DABE}"/>
              </a:ext>
            </a:extLst>
          </p:cNvPr>
          <p:cNvSpPr txBox="1"/>
          <p:nvPr/>
        </p:nvSpPr>
        <p:spPr>
          <a:xfrm flipH="1">
            <a:off x="3791561" y="2990019"/>
            <a:ext cx="182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New Instance:</a:t>
            </a:r>
            <a:endParaRPr lang="en-US" sz="2000" b="1" dirty="0"/>
          </a:p>
        </p:txBody>
      </p:sp>
      <p:pic>
        <p:nvPicPr>
          <p:cNvPr id="27" name="Graphic 26" descr="Filing Box Archive outline">
            <a:extLst>
              <a:ext uri="{FF2B5EF4-FFF2-40B4-BE49-F238E27FC236}">
                <a16:creationId xmlns:a16="http://schemas.microsoft.com/office/drawing/2014/main" id="{9505DBB3-7AAD-5C43-8AA0-32800CF2FE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52876" y="2782017"/>
            <a:ext cx="914400" cy="9144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A1DA2C7-6CD5-7D42-6EE9-E7E19B9DF4A1}"/>
              </a:ext>
            </a:extLst>
          </p:cNvPr>
          <p:cNvGrpSpPr/>
          <p:nvPr/>
        </p:nvGrpSpPr>
        <p:grpSpPr>
          <a:xfrm>
            <a:off x="769209" y="2980788"/>
            <a:ext cx="2273675" cy="552632"/>
            <a:chOff x="769209" y="2980788"/>
            <a:chExt cx="2273675" cy="5526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27D840-1C1D-84AD-897E-41F2C85CF38C}"/>
                </a:ext>
              </a:extLst>
            </p:cNvPr>
            <p:cNvSpPr txBox="1"/>
            <p:nvPr/>
          </p:nvSpPr>
          <p:spPr>
            <a:xfrm flipH="1">
              <a:off x="769209" y="3044385"/>
              <a:ext cx="1849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New Witness:</a:t>
              </a:r>
              <a:endParaRPr lang="en-US" sz="2000" b="1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9D74D87-3F2F-9A7F-71A1-87D621973988}"/>
                </a:ext>
              </a:extLst>
            </p:cNvPr>
            <p:cNvGrpSpPr/>
            <p:nvPr/>
          </p:nvGrpSpPr>
          <p:grpSpPr>
            <a:xfrm>
              <a:off x="2436108" y="2980788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639272F-7FA1-1C50-BE44-26197A585346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639272F-7FA1-1C50-BE44-26197A5853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8" name="Graphic 37" descr="Key outline">
                <a:extLst>
                  <a:ext uri="{FF2B5EF4-FFF2-40B4-BE49-F238E27FC236}">
                    <a16:creationId xmlns:a16="http://schemas.microsoft.com/office/drawing/2014/main" id="{DB6947A9-CC2B-2E47-2A90-39ED3C064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BDC5954-4F5C-C961-255F-43D60C892121}"/>
                  </a:ext>
                </a:extLst>
              </p:cNvPr>
              <p:cNvSpPr txBox="1"/>
              <p:nvPr/>
            </p:nvSpPr>
            <p:spPr>
              <a:xfrm flipH="1">
                <a:off x="7773061" y="3780966"/>
                <a:ext cx="13841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ops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BDC5954-4F5C-C961-255F-43D60C892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73061" y="3780966"/>
                <a:ext cx="1384151" cy="707886"/>
              </a:xfrm>
              <a:prstGeom prst="rect">
                <a:avLst/>
              </a:prstGeom>
              <a:blipFill>
                <a:blip r:embed="rId28"/>
                <a:stretch>
                  <a:fillRect r="-15419" b="-146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5B07398-D920-5A4E-1D3E-15CC22C77C4F}"/>
                  </a:ext>
                </a:extLst>
              </p:cNvPr>
              <p:cNvSpPr txBox="1"/>
              <p:nvPr/>
            </p:nvSpPr>
            <p:spPr>
              <a:xfrm flipH="1">
                <a:off x="5499850" y="3306293"/>
                <a:ext cx="1423649" cy="40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B050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5B07398-D920-5A4E-1D3E-15CC22C77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99850" y="3306293"/>
                <a:ext cx="1423649" cy="400110"/>
              </a:xfrm>
              <a:prstGeom prst="rect">
                <a:avLst/>
              </a:prstGeom>
              <a:blipFill>
                <a:blip r:embed="rId29"/>
                <a:stretch>
                  <a:fillRect l="-2137" t="-7576" b="-2575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42D6FB22-7062-EA12-B784-6E430715B554}"/>
              </a:ext>
            </a:extLst>
          </p:cNvPr>
          <p:cNvGrpSpPr/>
          <p:nvPr/>
        </p:nvGrpSpPr>
        <p:grpSpPr>
          <a:xfrm>
            <a:off x="9091733" y="2550528"/>
            <a:ext cx="3247768" cy="1130360"/>
            <a:chOff x="9071829" y="1535582"/>
            <a:chExt cx="3247768" cy="1130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BC9144F-B621-A921-9B37-28D4D8CE3686}"/>
                    </a:ext>
                  </a:extLst>
                </p:cNvPr>
                <p:cNvSpPr txBox="1"/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BC9144F-B621-A921-9B37-28D4D8CE3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9514B08-BB02-9B15-14A2-48984B8A48B3}"/>
                    </a:ext>
                  </a:extLst>
                </p:cNvPr>
                <p:cNvSpPr txBox="1"/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9514B08-BB02-9B15-14A2-48984B8A4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7" name="Graphic 86" descr="Key outline">
              <a:extLst>
                <a:ext uri="{FF2B5EF4-FFF2-40B4-BE49-F238E27FC236}">
                  <a16:creationId xmlns:a16="http://schemas.microsoft.com/office/drawing/2014/main" id="{DD256ED9-F627-AE9C-0E51-BC161D5C1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1328330" y="2065204"/>
              <a:ext cx="600738" cy="600738"/>
            </a:xfrm>
            <a:prstGeom prst="rect">
              <a:avLst/>
            </a:prstGeom>
          </p:spPr>
        </p:pic>
        <p:pic>
          <p:nvPicPr>
            <p:cNvPr id="88" name="Graphic 87" descr="Filing Box Archive outline">
              <a:extLst>
                <a:ext uri="{FF2B5EF4-FFF2-40B4-BE49-F238E27FC236}">
                  <a16:creationId xmlns:a16="http://schemas.microsoft.com/office/drawing/2014/main" id="{25A08A08-85C0-5090-4DFC-6897DCFDA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0337063" y="1535582"/>
              <a:ext cx="600738" cy="600738"/>
            </a:xfrm>
            <a:prstGeom prst="rect">
              <a:avLst/>
            </a:prstGeom>
          </p:spPr>
        </p:pic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6640AC8-42DC-2A2F-7DA8-C9643A57B337}"/>
                </a:ext>
              </a:extLst>
            </p:cNvPr>
            <p:cNvGrpSpPr/>
            <p:nvPr/>
          </p:nvGrpSpPr>
          <p:grpSpPr>
            <a:xfrm>
              <a:off x="10623080" y="2071394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49B95D5-4D8D-2FC9-428D-5007BB09A3A4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49B95D5-4D8D-2FC9-428D-5007BB09A3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2" name="Graphic 91" descr="Key outline">
                <a:extLst>
                  <a:ext uri="{FF2B5EF4-FFF2-40B4-BE49-F238E27FC236}">
                    <a16:creationId xmlns:a16="http://schemas.microsoft.com/office/drawing/2014/main" id="{BFE1991C-AF51-3D00-4284-054152784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A95A99-09A2-787C-752A-0AFE2D215FD0}"/>
              </a:ext>
            </a:extLst>
          </p:cNvPr>
          <p:cNvGrpSpPr/>
          <p:nvPr/>
        </p:nvGrpSpPr>
        <p:grpSpPr>
          <a:xfrm>
            <a:off x="4710842" y="2230938"/>
            <a:ext cx="2726113" cy="580919"/>
            <a:chOff x="4710842" y="2230938"/>
            <a:chExt cx="2726113" cy="5809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282F52-BDFB-A111-B46E-E570DE38BE9B}"/>
                </a:ext>
              </a:extLst>
            </p:cNvPr>
            <p:cNvSpPr/>
            <p:nvPr/>
          </p:nvSpPr>
          <p:spPr>
            <a:xfrm>
              <a:off x="4710842" y="2230938"/>
              <a:ext cx="936000" cy="57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CED8D-8FF1-8E95-DE2E-E172FF8D3568}"/>
                </a:ext>
              </a:extLst>
            </p:cNvPr>
            <p:cNvSpPr/>
            <p:nvPr/>
          </p:nvSpPr>
          <p:spPr>
            <a:xfrm>
              <a:off x="6500955" y="2232407"/>
              <a:ext cx="936000" cy="57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9EE9417-4A7C-1F01-029A-115D38C15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4999" y="2702694"/>
              <a:ext cx="8661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7F7246C-85E2-4B84-B281-4B37B397685C}"/>
                    </a:ext>
                  </a:extLst>
                </p:cNvPr>
                <p:cNvSpPr txBox="1"/>
                <p:nvPr/>
              </p:nvSpPr>
              <p:spPr>
                <a:xfrm>
                  <a:off x="5896252" y="2317910"/>
                  <a:ext cx="3653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7F7246C-85E2-4B84-B281-4B37B3976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6252" y="2317910"/>
                  <a:ext cx="365368" cy="369332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441A6C4-3491-AED9-1E27-DFD6248C4540}"/>
                </a:ext>
              </a:extLst>
            </p:cNvPr>
            <p:cNvCxnSpPr/>
            <p:nvPr/>
          </p:nvCxnSpPr>
          <p:spPr>
            <a:xfrm>
              <a:off x="5635829" y="2346391"/>
              <a:ext cx="8661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07423D-69A6-3567-FC0D-952E47EF9A52}"/>
              </a:ext>
            </a:extLst>
          </p:cNvPr>
          <p:cNvGrpSpPr/>
          <p:nvPr/>
        </p:nvGrpSpPr>
        <p:grpSpPr>
          <a:xfrm>
            <a:off x="4729683" y="3749393"/>
            <a:ext cx="2726113" cy="579450"/>
            <a:chOff x="4729683" y="3749393"/>
            <a:chExt cx="2726113" cy="5794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2947CAF-6CD0-B680-805A-4039E083EE5C}"/>
                </a:ext>
              </a:extLst>
            </p:cNvPr>
            <p:cNvSpPr/>
            <p:nvPr/>
          </p:nvSpPr>
          <p:spPr>
            <a:xfrm>
              <a:off x="4729683" y="3749393"/>
              <a:ext cx="936000" cy="57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22E2C6-84BE-174A-BFAA-F6BF2FDF32A7}"/>
                </a:ext>
              </a:extLst>
            </p:cNvPr>
            <p:cNvSpPr/>
            <p:nvPr/>
          </p:nvSpPr>
          <p:spPr>
            <a:xfrm>
              <a:off x="6519796" y="3749393"/>
              <a:ext cx="936000" cy="57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BD3F75C-B109-A7C4-94F5-AE572D243B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3840" y="4219680"/>
              <a:ext cx="8661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B3712C5-6AEE-B4CF-53E8-159E39BA46FE}"/>
                    </a:ext>
                  </a:extLst>
                </p:cNvPr>
                <p:cNvSpPr txBox="1"/>
                <p:nvPr/>
              </p:nvSpPr>
              <p:spPr>
                <a:xfrm>
                  <a:off x="5915093" y="3836365"/>
                  <a:ext cx="3653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B3712C5-6AEE-B4CF-53E8-159E39BA46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093" y="3836365"/>
                  <a:ext cx="365368" cy="369332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2C4986E-4FBB-4233-698C-B9362DF58417}"/>
                </a:ext>
              </a:extLst>
            </p:cNvPr>
            <p:cNvCxnSpPr/>
            <p:nvPr/>
          </p:nvCxnSpPr>
          <p:spPr>
            <a:xfrm>
              <a:off x="5661623" y="3841292"/>
              <a:ext cx="8661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Graphic 54" descr="Key outline">
            <a:extLst>
              <a:ext uri="{FF2B5EF4-FFF2-40B4-BE49-F238E27FC236}">
                <a16:creationId xmlns:a16="http://schemas.microsoft.com/office/drawing/2014/main" id="{4A767555-11A3-31A1-A0E3-243558B13DD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592996" y="5035935"/>
            <a:ext cx="972459" cy="97245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C0A52E4-22DB-23F3-2073-AF8FA1291930}"/>
              </a:ext>
            </a:extLst>
          </p:cNvPr>
          <p:cNvSpPr txBox="1"/>
          <p:nvPr/>
        </p:nvSpPr>
        <p:spPr>
          <a:xfrm flipH="1">
            <a:off x="3791561" y="5301996"/>
            <a:ext cx="182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New Instance:</a:t>
            </a:r>
            <a:endParaRPr lang="en-US" sz="2000" b="1" dirty="0"/>
          </a:p>
        </p:txBody>
      </p:sp>
      <p:pic>
        <p:nvPicPr>
          <p:cNvPr id="61" name="Graphic 60" descr="Filing Box Archive outline">
            <a:extLst>
              <a:ext uri="{FF2B5EF4-FFF2-40B4-BE49-F238E27FC236}">
                <a16:creationId xmlns:a16="http://schemas.microsoft.com/office/drawing/2014/main" id="{DEC6D541-81C4-1EAA-A9C6-D601337015B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752876" y="509399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6DB5EE5-4C17-DC61-2E6D-78438B7E1F49}"/>
                  </a:ext>
                </a:extLst>
              </p:cNvPr>
              <p:cNvSpPr txBox="1"/>
              <p:nvPr/>
            </p:nvSpPr>
            <p:spPr>
              <a:xfrm flipH="1">
                <a:off x="7773061" y="6092943"/>
                <a:ext cx="13841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ops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6DB5EE5-4C17-DC61-2E6D-78438B7E1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73061" y="6092943"/>
                <a:ext cx="1384151" cy="707886"/>
              </a:xfrm>
              <a:prstGeom prst="rect">
                <a:avLst/>
              </a:prstGeom>
              <a:blipFill>
                <a:blip r:embed="rId45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1410FC-4341-5154-25DB-A352B6E2A506}"/>
                  </a:ext>
                </a:extLst>
              </p:cNvPr>
              <p:cNvSpPr txBox="1"/>
              <p:nvPr/>
            </p:nvSpPr>
            <p:spPr>
              <a:xfrm flipH="1">
                <a:off x="5400861" y="5678258"/>
                <a:ext cx="1423649" cy="40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1410FC-4341-5154-25DB-A352B6E2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00861" y="5678258"/>
                <a:ext cx="1423649" cy="400110"/>
              </a:xfrm>
              <a:prstGeom prst="rect">
                <a:avLst/>
              </a:prstGeom>
              <a:blipFill>
                <a:blip r:embed="rId46"/>
                <a:stretch>
                  <a:fillRect t="-7576" b="-2575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E93E159-5F49-B56F-836B-8AA15BC313D2}"/>
              </a:ext>
            </a:extLst>
          </p:cNvPr>
          <p:cNvGrpSpPr/>
          <p:nvPr/>
        </p:nvGrpSpPr>
        <p:grpSpPr>
          <a:xfrm>
            <a:off x="4729683" y="6061370"/>
            <a:ext cx="2726113" cy="579450"/>
            <a:chOff x="4729683" y="6061370"/>
            <a:chExt cx="2726113" cy="57945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EA7728C-7BE6-5FBE-F1F4-9CB3EFA39A0B}"/>
                </a:ext>
              </a:extLst>
            </p:cNvPr>
            <p:cNvSpPr/>
            <p:nvPr/>
          </p:nvSpPr>
          <p:spPr>
            <a:xfrm>
              <a:off x="4729683" y="6061370"/>
              <a:ext cx="936000" cy="57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17D6D17-8FB6-EDB8-6B13-6A3D89B35111}"/>
                </a:ext>
              </a:extLst>
            </p:cNvPr>
            <p:cNvSpPr/>
            <p:nvPr/>
          </p:nvSpPr>
          <p:spPr>
            <a:xfrm>
              <a:off x="6519796" y="6061370"/>
              <a:ext cx="936000" cy="57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64D5E26-F4C1-E58F-DE8A-5DC0C42D8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3840" y="6531657"/>
              <a:ext cx="8661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E19DFF6-413E-233A-1A15-276E35D0CF7F}"/>
                    </a:ext>
                  </a:extLst>
                </p:cNvPr>
                <p:cNvSpPr txBox="1"/>
                <p:nvPr/>
              </p:nvSpPr>
              <p:spPr>
                <a:xfrm>
                  <a:off x="5915093" y="6148342"/>
                  <a:ext cx="3653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E19DFF6-413E-233A-1A15-276E35D0C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093" y="6148342"/>
                  <a:ext cx="365368" cy="369332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AF2310CC-9C0A-D0B2-AE4B-572EA27D4B4B}"/>
                </a:ext>
              </a:extLst>
            </p:cNvPr>
            <p:cNvCxnSpPr/>
            <p:nvPr/>
          </p:nvCxnSpPr>
          <p:spPr>
            <a:xfrm>
              <a:off x="5661623" y="6162105"/>
              <a:ext cx="8661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417213-4C4D-FF44-C835-708A9938C751}"/>
                  </a:ext>
                </a:extLst>
              </p:cNvPr>
              <p:cNvSpPr txBox="1"/>
              <p:nvPr/>
            </p:nvSpPr>
            <p:spPr>
              <a:xfrm>
                <a:off x="10474617" y="3734900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417213-4C4D-FF44-C835-708A9938C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617" y="3734900"/>
                <a:ext cx="365368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4B15600-D218-546D-C15A-74F4C7265F52}"/>
              </a:ext>
            </a:extLst>
          </p:cNvPr>
          <p:cNvGrpSpPr/>
          <p:nvPr/>
        </p:nvGrpSpPr>
        <p:grpSpPr>
          <a:xfrm>
            <a:off x="9128882" y="4130244"/>
            <a:ext cx="3247768" cy="1130360"/>
            <a:chOff x="9071829" y="1535582"/>
            <a:chExt cx="3247768" cy="1130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BEF6757-9EE7-BE2E-5F26-2267F61625C9}"/>
                    </a:ext>
                  </a:extLst>
                </p:cNvPr>
                <p:cNvSpPr txBox="1"/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BC9144F-B621-A921-9B37-28D4D8CE3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514980-6B11-30EC-485E-44D49BFCFB31}"/>
                    </a:ext>
                  </a:extLst>
                </p:cNvPr>
                <p:cNvSpPr txBox="1"/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9514B08-BB02-9B15-14A2-48984B8A4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Graphic 7" descr="Key outline">
              <a:extLst>
                <a:ext uri="{FF2B5EF4-FFF2-40B4-BE49-F238E27FC236}">
                  <a16:creationId xmlns:a16="http://schemas.microsoft.com/office/drawing/2014/main" id="{79F218A3-CB7B-771C-1B32-586042DB3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1328330" y="2065204"/>
              <a:ext cx="600738" cy="600738"/>
            </a:xfrm>
            <a:prstGeom prst="rect">
              <a:avLst/>
            </a:prstGeom>
          </p:spPr>
        </p:pic>
        <p:pic>
          <p:nvPicPr>
            <p:cNvPr id="9" name="Graphic 8" descr="Filing Box Archive outline">
              <a:extLst>
                <a:ext uri="{FF2B5EF4-FFF2-40B4-BE49-F238E27FC236}">
                  <a16:creationId xmlns:a16="http://schemas.microsoft.com/office/drawing/2014/main" id="{C454992A-42B7-F5BC-F484-E23F152E3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337063" y="1535582"/>
              <a:ext cx="600738" cy="60073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31AC0E-3191-1252-A32C-E4D7DF76CDF8}"/>
                </a:ext>
              </a:extLst>
            </p:cNvPr>
            <p:cNvGrpSpPr/>
            <p:nvPr/>
          </p:nvGrpSpPr>
          <p:grpSpPr>
            <a:xfrm>
              <a:off x="10623080" y="2071394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2FA8045-3859-B17B-C12C-98848461DD68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49B95D5-4D8D-2FC9-428D-5007BB09A3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2" name="Graphic 11" descr="Key outline">
                <a:extLst>
                  <a:ext uri="{FF2B5EF4-FFF2-40B4-BE49-F238E27FC236}">
                    <a16:creationId xmlns:a16="http://schemas.microsoft.com/office/drawing/2014/main" id="{66135D02-ECE7-C987-8437-4A4285C2B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4CC6D4-780E-65F8-2572-54B1BD651291}"/>
                  </a:ext>
                </a:extLst>
              </p:cNvPr>
              <p:cNvSpPr txBox="1"/>
              <p:nvPr/>
            </p:nvSpPr>
            <p:spPr>
              <a:xfrm>
                <a:off x="1928186" y="4249946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4CC6D4-780E-65F8-2572-54B1BD651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86" y="4249946"/>
                <a:ext cx="365368" cy="36933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F3BF3B61-E73A-B1AE-F0A1-51BF5B045D0B}"/>
              </a:ext>
            </a:extLst>
          </p:cNvPr>
          <p:cNvGrpSpPr/>
          <p:nvPr/>
        </p:nvGrpSpPr>
        <p:grpSpPr>
          <a:xfrm>
            <a:off x="837727" y="5269592"/>
            <a:ext cx="2273675" cy="552632"/>
            <a:chOff x="837727" y="5269592"/>
            <a:chExt cx="2273675" cy="5526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47A9A0-89B6-FF25-1318-EB3D090AA959}"/>
                </a:ext>
              </a:extLst>
            </p:cNvPr>
            <p:cNvSpPr txBox="1"/>
            <p:nvPr/>
          </p:nvSpPr>
          <p:spPr>
            <a:xfrm flipH="1">
              <a:off x="837727" y="5333189"/>
              <a:ext cx="1849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New Witness:</a:t>
              </a:r>
              <a:endParaRPr lang="en-US" sz="2000" b="1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DCB44C-7E3A-6C33-1A1B-1FB1F56C46BE}"/>
                </a:ext>
              </a:extLst>
            </p:cNvPr>
            <p:cNvGrpSpPr/>
            <p:nvPr/>
          </p:nvGrpSpPr>
          <p:grpSpPr>
            <a:xfrm>
              <a:off x="2504626" y="5269592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708CADF-F673-8426-587D-C43BC0382624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639272F-7FA1-1C50-BE44-26197A5853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9" name="Graphic 18" descr="Key outline">
                <a:extLst>
                  <a:ext uri="{FF2B5EF4-FFF2-40B4-BE49-F238E27FC236}">
                    <a16:creationId xmlns:a16="http://schemas.microsoft.com/office/drawing/2014/main" id="{814F7A65-C04C-F353-ECA1-FF9B2C4C2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2993739-51BB-BC8C-33D0-877444994D2B}"/>
              </a:ext>
            </a:extLst>
          </p:cNvPr>
          <p:cNvSpPr txBox="1"/>
          <p:nvPr/>
        </p:nvSpPr>
        <p:spPr>
          <a:xfrm>
            <a:off x="896961" y="3840678"/>
            <a:ext cx="299425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/>
              <a:t>Generalises</a:t>
            </a:r>
            <a:r>
              <a:rPr lang="en-US" sz="2400" dirty="0"/>
              <a:t> approach from [Lee21], [Thaler] beyond pairings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67FA43-8FC6-5289-B076-3F8E2369E532}"/>
                  </a:ext>
                </a:extLst>
              </p:cNvPr>
              <p:cNvSpPr txBox="1"/>
              <p:nvPr/>
            </p:nvSpPr>
            <p:spPr>
              <a:xfrm>
                <a:off x="5915093" y="4615280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67FA43-8FC6-5289-B076-3F8E2369E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93" y="4615280"/>
                <a:ext cx="365368" cy="36933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AA1149-5028-5426-51E4-C991A2A3C70A}"/>
                  </a:ext>
                </a:extLst>
              </p:cNvPr>
              <p:cNvSpPr txBox="1"/>
              <p:nvPr/>
            </p:nvSpPr>
            <p:spPr>
              <a:xfrm>
                <a:off x="8291817" y="5099977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AA1149-5028-5426-51E4-C991A2A3C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817" y="5099977"/>
                <a:ext cx="365368" cy="369332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959BC7E-D45C-1CD2-58AC-8E431B754709}"/>
                  </a:ext>
                </a:extLst>
              </p:cNvPr>
              <p:cNvSpPr txBox="1"/>
              <p:nvPr/>
            </p:nvSpPr>
            <p:spPr>
              <a:xfrm flipH="1">
                <a:off x="7739688" y="3906445"/>
                <a:ext cx="1384151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ops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959BC7E-D45C-1CD2-58AC-8E431B754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39688" y="3906445"/>
                <a:ext cx="1384151" cy="734240"/>
              </a:xfrm>
              <a:prstGeom prst="rect">
                <a:avLst/>
              </a:prstGeom>
              <a:blipFill>
                <a:blip r:embed="rId55"/>
                <a:stretch>
                  <a:fillRect r="-5286" b="-108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6ACCD1D0-ADE5-5BBE-02F0-3FD5BF1818F7}"/>
              </a:ext>
            </a:extLst>
          </p:cNvPr>
          <p:cNvSpPr/>
          <p:nvPr/>
        </p:nvSpPr>
        <p:spPr>
          <a:xfrm>
            <a:off x="4398779" y="1379986"/>
            <a:ext cx="3590947" cy="1449197"/>
          </a:xfrm>
          <a:prstGeom prst="wedgeRectCallout">
            <a:avLst>
              <a:gd name="adj1" fmla="val 92841"/>
              <a:gd name="adj2" fmla="val -54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Challenge 1:</a:t>
            </a:r>
            <a:r>
              <a:rPr lang="en-US" sz="2000" dirty="0">
                <a:solidFill>
                  <a:schemeClr val="tx1"/>
                </a:solidFill>
              </a:rPr>
              <a:t> committing and proving with commitment keys</a:t>
            </a:r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E19FD607-82AF-51D3-0F79-42D3C0AC5F3E}"/>
              </a:ext>
            </a:extLst>
          </p:cNvPr>
          <p:cNvSpPr/>
          <p:nvPr/>
        </p:nvSpPr>
        <p:spPr>
          <a:xfrm>
            <a:off x="4397669" y="4357340"/>
            <a:ext cx="3590947" cy="1449197"/>
          </a:xfrm>
          <a:prstGeom prst="wedgeRectCallout">
            <a:avLst>
              <a:gd name="adj1" fmla="val -4013"/>
              <a:gd name="adj2" fmla="val -952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Challenge 2:</a:t>
            </a:r>
            <a:r>
              <a:rPr lang="en-US" sz="2000" dirty="0">
                <a:solidFill>
                  <a:schemeClr val="tx1"/>
                </a:solidFill>
              </a:rPr>
              <a:t> reducing key length</a:t>
            </a:r>
          </a:p>
        </p:txBody>
      </p:sp>
    </p:spTree>
    <p:extLst>
      <p:ext uri="{BB962C8B-B14F-4D97-AF65-F5344CB8AC3E}">
        <p14:creationId xmlns:p14="http://schemas.microsoft.com/office/powerpoint/2010/main" val="10907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8" grpId="0"/>
      <p:bldP spid="28" grpId="1"/>
      <p:bldP spid="158" grpId="0" animBg="1"/>
      <p:bldP spid="26" grpId="0"/>
      <p:bldP spid="51" grpId="0"/>
      <p:bldP spid="51" grpId="1"/>
      <p:bldP spid="60" grpId="0"/>
      <p:bldP spid="72" grpId="0"/>
      <p:bldP spid="72" grpId="1"/>
      <p:bldP spid="2" grpId="0"/>
      <p:bldP spid="15" grpId="0"/>
      <p:bldP spid="29" grpId="0" animBg="1"/>
      <p:bldP spid="33" grpId="0"/>
      <p:bldP spid="33" grpId="1"/>
      <p:bldP spid="47" grpId="0"/>
      <p:bldP spid="47" grpId="1"/>
      <p:bldP spid="48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A800D8-5658-5F97-44DC-29BAB651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committing and proving with commitment keys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7C088-A2A9-6966-6B44-22F15499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AAF940-93F5-A218-64F6-5394118D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5536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1188-25FF-9405-0004-59F58DC8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 over bilinear modules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7464E-230D-5597-B637-81AB2198C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-module : a vector space over a 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Bilinear module: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-modules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-bilinear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7464E-230D-5597-B637-81AB2198C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22642-5F27-BC74-2EDD-A2F62B2A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14</a:t>
            </a:fld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4D502606-8931-2FAA-7BB6-28AE79AFB8E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4590168"/>
              <a:ext cx="8049611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9865">
                      <a:extLst>
                        <a:ext uri="{9D8B030D-6E8A-4147-A177-3AD203B41FA5}">
                          <a16:colId xmlns:a16="http://schemas.microsoft.com/office/drawing/2014/main" val="3861443507"/>
                        </a:ext>
                      </a:extLst>
                    </a:gridCol>
                    <a:gridCol w="809181">
                      <a:extLst>
                        <a:ext uri="{9D8B030D-6E8A-4147-A177-3AD203B41FA5}">
                          <a16:colId xmlns:a16="http://schemas.microsoft.com/office/drawing/2014/main" val="679732176"/>
                        </a:ext>
                      </a:extLst>
                    </a:gridCol>
                    <a:gridCol w="2004060">
                      <a:extLst>
                        <a:ext uri="{9D8B030D-6E8A-4147-A177-3AD203B41FA5}">
                          <a16:colId xmlns:a16="http://schemas.microsoft.com/office/drawing/2014/main" val="2190357391"/>
                        </a:ext>
                      </a:extLst>
                    </a:gridCol>
                    <a:gridCol w="3776505">
                      <a:extLst>
                        <a:ext uri="{9D8B030D-6E8A-4147-A177-3AD203B41FA5}">
                          <a16:colId xmlns:a16="http://schemas.microsoft.com/office/drawing/2014/main" val="26056622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Messages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Key</a:t>
                          </a:r>
                          <a:r>
                            <a:rPr lang="en-US" sz="2400" b="0" dirty="0"/>
                            <a:t>s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Commitment</a:t>
                          </a:r>
                          <a:r>
                            <a:rPr lang="en-US" sz="2400" b="0" dirty="0"/>
                            <a:t>s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Assumption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74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/>
                            <a:t>small</a:t>
                          </a:r>
                          <a:r>
                            <a:rPr 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Bilinear Relation Assumption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382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4D502606-8931-2FAA-7BB6-28AE79AFB8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58396468"/>
                  </p:ext>
                </p:extLst>
              </p:nvPr>
            </p:nvGraphicFramePr>
            <p:xfrm>
              <a:off x="838200" y="4590168"/>
              <a:ext cx="8049611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9865">
                      <a:extLst>
                        <a:ext uri="{9D8B030D-6E8A-4147-A177-3AD203B41FA5}">
                          <a16:colId xmlns:a16="http://schemas.microsoft.com/office/drawing/2014/main" val="3861443507"/>
                        </a:ext>
                      </a:extLst>
                    </a:gridCol>
                    <a:gridCol w="809181">
                      <a:extLst>
                        <a:ext uri="{9D8B030D-6E8A-4147-A177-3AD203B41FA5}">
                          <a16:colId xmlns:a16="http://schemas.microsoft.com/office/drawing/2014/main" val="679732176"/>
                        </a:ext>
                      </a:extLst>
                    </a:gridCol>
                    <a:gridCol w="2004060">
                      <a:extLst>
                        <a:ext uri="{9D8B030D-6E8A-4147-A177-3AD203B41FA5}">
                          <a16:colId xmlns:a16="http://schemas.microsoft.com/office/drawing/2014/main" val="2190357391"/>
                        </a:ext>
                      </a:extLst>
                    </a:gridCol>
                    <a:gridCol w="3776505">
                      <a:extLst>
                        <a:ext uri="{9D8B030D-6E8A-4147-A177-3AD203B41FA5}">
                          <a16:colId xmlns:a16="http://schemas.microsoft.com/office/drawing/2014/main" val="260566224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Messages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Key</a:t>
                          </a:r>
                          <a:r>
                            <a:rPr lang="en-US" sz="2400" b="0" dirty="0"/>
                            <a:t>s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Commitment</a:t>
                          </a:r>
                          <a:r>
                            <a:rPr lang="en-US" sz="2400" b="0" dirty="0"/>
                            <a:t>s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Assumption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7440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7" t="-110667" r="-451667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2576" t="-110667" r="-721212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374" t="-110667" r="-189362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Bilinear Relation Assumption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382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275456-D66E-DBF2-F19A-46DDD428E162}"/>
                  </a:ext>
                </a:extLst>
              </p:cNvPr>
              <p:cNvSpPr txBox="1"/>
              <p:nvPr/>
            </p:nvSpPr>
            <p:spPr>
              <a:xfrm>
                <a:off x="6212858" y="2814892"/>
                <a:ext cx="5760720" cy="61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=⟨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, 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275456-D66E-DBF2-F19A-46DDD428E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858" y="2814892"/>
                <a:ext cx="5760720" cy="616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F7072F7-20E3-679B-76D2-C9BD45EF9418}"/>
                  </a:ext>
                </a:extLst>
              </p:cNvPr>
              <p:cNvSpPr/>
              <p:nvPr/>
            </p:nvSpPr>
            <p:spPr>
              <a:xfrm>
                <a:off x="7539626" y="1646238"/>
                <a:ext cx="4053214" cy="693788"/>
              </a:xfrm>
              <a:prstGeom prst="wedgeRectCallout">
                <a:avLst>
                  <a:gd name="adj1" fmla="val 2022"/>
                  <a:gd name="adj2" fmla="val 13153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‘Multiply’</a:t>
                </a:r>
                <a:r>
                  <a:rPr lang="en-US" sz="2000" dirty="0">
                    <a:solidFill>
                      <a:schemeClr val="tx1"/>
                    </a:solidFill>
                  </a:rPr>
                  <a:t> message and key elements </a:t>
                </a:r>
              </a:p>
              <a:p>
                <a:pPr lvl="0" algn="ctr"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F7072F7-20E3-679B-76D2-C9BD45EF9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26" y="1646238"/>
                <a:ext cx="4053214" cy="693788"/>
              </a:xfrm>
              <a:prstGeom prst="wedgeRectCallout">
                <a:avLst>
                  <a:gd name="adj1" fmla="val 2022"/>
                  <a:gd name="adj2" fmla="val 131536"/>
                </a:avLst>
              </a:prstGeom>
              <a:blipFill>
                <a:blip r:embed="rId5"/>
                <a:stretch>
                  <a:fillRect l="-1349" t="-2381" r="-23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555442E-4EB4-E311-FB80-F9A8CC7B9755}"/>
              </a:ext>
            </a:extLst>
          </p:cNvPr>
          <p:cNvSpPr/>
          <p:nvPr/>
        </p:nvSpPr>
        <p:spPr>
          <a:xfrm>
            <a:off x="6330197" y="3642622"/>
            <a:ext cx="2773189" cy="543675"/>
          </a:xfrm>
          <a:prstGeom prst="wedgeRectCallout">
            <a:avLst>
              <a:gd name="adj1" fmla="val 23026"/>
              <a:gd name="adj2" fmla="val -1194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Add</a:t>
            </a:r>
            <a:r>
              <a:rPr lang="en-US" sz="2000" dirty="0">
                <a:solidFill>
                  <a:schemeClr val="tx1"/>
                </a:solidFill>
              </a:rPr>
              <a:t> the pieces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6094186B-3039-C880-9C77-995063ADFEEB}"/>
                  </a:ext>
                </a:extLst>
              </p:cNvPr>
              <p:cNvSpPr/>
              <p:nvPr/>
            </p:nvSpPr>
            <p:spPr>
              <a:xfrm>
                <a:off x="9772626" y="3605000"/>
                <a:ext cx="2342556" cy="1065524"/>
              </a:xfrm>
              <a:prstGeom prst="wedgeRectCallout">
                <a:avLst>
                  <a:gd name="adj1" fmla="val 9452"/>
                  <a:gd name="adj2" fmla="val -6802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Hard to find small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bar>
                      <m:bar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bar>
                      <m:bar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ba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⟩=0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6094186B-3039-C880-9C77-995063ADF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26" y="3605000"/>
                <a:ext cx="2342556" cy="1065524"/>
              </a:xfrm>
              <a:prstGeom prst="wedgeRectCallout">
                <a:avLst>
                  <a:gd name="adj1" fmla="val 9452"/>
                  <a:gd name="adj2" fmla="val -68021"/>
                </a:avLst>
              </a:prstGeom>
              <a:blipFill>
                <a:blip r:embed="rId6"/>
                <a:stretch>
                  <a:fillRect l="-18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6">
                <a:extLst>
                  <a:ext uri="{FF2B5EF4-FFF2-40B4-BE49-F238E27FC236}">
                    <a16:creationId xmlns:a16="http://schemas.microsoft.com/office/drawing/2014/main" id="{B7C8F6C7-AD76-EC51-587D-26FE399FDB6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4586187"/>
              <a:ext cx="8049611" cy="1857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9865">
                      <a:extLst>
                        <a:ext uri="{9D8B030D-6E8A-4147-A177-3AD203B41FA5}">
                          <a16:colId xmlns:a16="http://schemas.microsoft.com/office/drawing/2014/main" val="3861443507"/>
                        </a:ext>
                      </a:extLst>
                    </a:gridCol>
                    <a:gridCol w="809181">
                      <a:extLst>
                        <a:ext uri="{9D8B030D-6E8A-4147-A177-3AD203B41FA5}">
                          <a16:colId xmlns:a16="http://schemas.microsoft.com/office/drawing/2014/main" val="679732176"/>
                        </a:ext>
                      </a:extLst>
                    </a:gridCol>
                    <a:gridCol w="2004060">
                      <a:extLst>
                        <a:ext uri="{9D8B030D-6E8A-4147-A177-3AD203B41FA5}">
                          <a16:colId xmlns:a16="http://schemas.microsoft.com/office/drawing/2014/main" val="2190357391"/>
                        </a:ext>
                      </a:extLst>
                    </a:gridCol>
                    <a:gridCol w="3776505">
                      <a:extLst>
                        <a:ext uri="{9D8B030D-6E8A-4147-A177-3AD203B41FA5}">
                          <a16:colId xmlns:a16="http://schemas.microsoft.com/office/drawing/2014/main" val="26056622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Messages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Key</a:t>
                          </a:r>
                          <a:r>
                            <a:rPr lang="en-US" sz="2400" b="0" dirty="0"/>
                            <a:t>s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Commitment</a:t>
                          </a:r>
                          <a:r>
                            <a:rPr lang="en-US" sz="2400" b="0" dirty="0"/>
                            <a:t>s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Assumption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74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/>
                            <a:t>small</a:t>
                          </a:r>
                          <a:r>
                            <a:rPr 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Bilinear Relation Assumption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38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DPAIR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⇐</m:t>
                              </m:r>
                            </m:oMath>
                          </a14:m>
                          <a:r>
                            <a:rPr lang="en-US" sz="2400" dirty="0"/>
                            <a:t> SXDH)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64688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small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Ring SIS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226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Content Placeholder 6">
                <a:extLst>
                  <a:ext uri="{FF2B5EF4-FFF2-40B4-BE49-F238E27FC236}">
                    <a16:creationId xmlns:a16="http://schemas.microsoft.com/office/drawing/2014/main" id="{B7C8F6C7-AD76-EC51-587D-26FE399FDB6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88301333"/>
                  </p:ext>
                </p:extLst>
              </p:nvPr>
            </p:nvGraphicFramePr>
            <p:xfrm>
              <a:off x="838200" y="4586187"/>
              <a:ext cx="8049611" cy="1857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9865">
                      <a:extLst>
                        <a:ext uri="{9D8B030D-6E8A-4147-A177-3AD203B41FA5}">
                          <a16:colId xmlns:a16="http://schemas.microsoft.com/office/drawing/2014/main" val="3861443507"/>
                        </a:ext>
                      </a:extLst>
                    </a:gridCol>
                    <a:gridCol w="809181">
                      <a:extLst>
                        <a:ext uri="{9D8B030D-6E8A-4147-A177-3AD203B41FA5}">
                          <a16:colId xmlns:a16="http://schemas.microsoft.com/office/drawing/2014/main" val="679732176"/>
                        </a:ext>
                      </a:extLst>
                    </a:gridCol>
                    <a:gridCol w="2004060">
                      <a:extLst>
                        <a:ext uri="{9D8B030D-6E8A-4147-A177-3AD203B41FA5}">
                          <a16:colId xmlns:a16="http://schemas.microsoft.com/office/drawing/2014/main" val="2190357391"/>
                        </a:ext>
                      </a:extLst>
                    </a:gridCol>
                    <a:gridCol w="3776505">
                      <a:extLst>
                        <a:ext uri="{9D8B030D-6E8A-4147-A177-3AD203B41FA5}">
                          <a16:colId xmlns:a16="http://schemas.microsoft.com/office/drawing/2014/main" val="260566224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Messages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Key</a:t>
                          </a:r>
                          <a:r>
                            <a:rPr lang="en-US" sz="2400" b="0" dirty="0"/>
                            <a:t>s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Commitment</a:t>
                          </a:r>
                          <a:r>
                            <a:rPr lang="en-US" sz="2400" b="0" dirty="0"/>
                            <a:t>s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Assumption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7440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17" t="-110667" r="-451667" b="-2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82576" t="-110667" r="-721212" b="-2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13374" t="-110667" r="-189362" b="-2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Bilinear Relation Assumption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382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17" t="-210667" r="-451667" b="-1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82576" t="-210667" r="-721212" b="-1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13374" t="-210667" r="-189362" b="-1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7"/>
                          <a:stretch>
                            <a:fillRect l="-113226" t="-210667" r="-484" b="-13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6468852"/>
                      </a:ext>
                    </a:extLst>
                  </a:tr>
                  <a:tr h="485458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17" t="-291250" r="-451667" b="-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82576" t="-291250" r="-721212" b="-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13374" t="-291250" r="-189362" b="-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Ring SIS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226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A57CEE-7C5A-C92B-A964-20312898FE03}"/>
                  </a:ext>
                </a:extLst>
              </p:cNvPr>
              <p:cNvSpPr txBox="1"/>
              <p:nvPr/>
            </p:nvSpPr>
            <p:spPr>
              <a:xfrm>
                <a:off x="8955222" y="5856996"/>
                <a:ext cx="3349445" cy="79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/>
                  <a:t> is multiplication mod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,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A57CEE-7C5A-C92B-A964-20312898F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222" y="5856996"/>
                <a:ext cx="3349445" cy="794833"/>
              </a:xfrm>
              <a:prstGeom prst="rect">
                <a:avLst/>
              </a:prstGeom>
              <a:blipFill>
                <a:blip r:embed="rId8"/>
                <a:stretch>
                  <a:fillRect t="-40000" b="-11923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1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6E8CD5-9305-0977-C3A7-CD0A58FC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0608" cy="1325563"/>
          </a:xfrm>
        </p:spPr>
        <p:txBody>
          <a:bodyPr/>
          <a:lstStyle/>
          <a:p>
            <a:r>
              <a:rPr lang="en-US" dirty="0"/>
              <a:t>Polynomial commitments over bilinear modules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740EF-41BF-9F17-9AC0-4EEB6BD6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15</a:t>
            </a:fld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E0185B-B070-869D-1625-E59D73A06C0C}"/>
                  </a:ext>
                </a:extLst>
              </p:cNvPr>
              <p:cNvSpPr txBox="1"/>
              <p:nvPr/>
            </p:nvSpPr>
            <p:spPr>
              <a:xfrm flipH="1">
                <a:off x="214087" y="1713939"/>
                <a:ext cx="437407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i="0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E0185B-B070-869D-1625-E59D73A0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4087" y="1713939"/>
                <a:ext cx="4374073" cy="1077218"/>
              </a:xfrm>
              <a:prstGeom prst="rect">
                <a:avLst/>
              </a:prstGeom>
              <a:blipFill>
                <a:blip r:embed="rId3"/>
                <a:stretch>
                  <a:fillRect t="-84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493ABE-73C2-A5E4-1622-F824E6D4E3F8}"/>
                  </a:ext>
                </a:extLst>
              </p:cNvPr>
              <p:cNvSpPr txBox="1"/>
              <p:nvPr/>
            </p:nvSpPr>
            <p:spPr>
              <a:xfrm flipH="1">
                <a:off x="5348751" y="1690602"/>
                <a:ext cx="1093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Eval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493ABE-73C2-A5E4-1622-F824E6D4E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48751" y="1690602"/>
                <a:ext cx="1093480" cy="584775"/>
              </a:xfrm>
              <a:prstGeom prst="rect">
                <a:avLst/>
              </a:prstGeom>
              <a:blipFill>
                <a:blip r:embed="rId4"/>
                <a:stretch>
                  <a:fillRect t="-12500" r="-9444" b="-343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7AC7130-AC04-0DCD-984E-3A2A51C7A378}"/>
              </a:ext>
            </a:extLst>
          </p:cNvPr>
          <p:cNvSpPr txBox="1"/>
          <p:nvPr/>
        </p:nvSpPr>
        <p:spPr>
          <a:xfrm flipH="1">
            <a:off x="4872973" y="2907523"/>
            <a:ext cx="156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Witness: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848DE1-061C-3530-70BB-67156D39471B}"/>
                  </a:ext>
                </a:extLst>
              </p:cNvPr>
              <p:cNvSpPr txBox="1"/>
              <p:nvPr/>
            </p:nvSpPr>
            <p:spPr>
              <a:xfrm flipH="1">
                <a:off x="7257216" y="1898604"/>
                <a:ext cx="3100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Instance: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848DE1-061C-3530-70BB-67156D394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57216" y="1898604"/>
                <a:ext cx="3100141" cy="400110"/>
              </a:xfrm>
              <a:prstGeom prst="rect">
                <a:avLst/>
              </a:prstGeom>
              <a:blipFill>
                <a:blip r:embed="rId5"/>
                <a:stretch>
                  <a:fillRect l="-1965" t="-7576" b="-257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C08786-17DD-EA03-6423-4312B2DF8131}"/>
                  </a:ext>
                </a:extLst>
              </p:cNvPr>
              <p:cNvSpPr txBox="1"/>
              <p:nvPr/>
            </p:nvSpPr>
            <p:spPr>
              <a:xfrm flipH="1">
                <a:off x="7446014" y="2526574"/>
                <a:ext cx="39525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, 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C08786-17DD-EA03-6423-4312B2DF8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46014" y="2526574"/>
                <a:ext cx="3952537" cy="400110"/>
              </a:xfrm>
              <a:prstGeom prst="rect">
                <a:avLst/>
              </a:prstGeom>
              <a:blipFill>
                <a:blip r:embed="rId14"/>
                <a:stretch>
                  <a:fillRect l="-1541" t="-7576" b="-257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B1C8DD-33DB-6F38-919F-94AE4E30D896}"/>
                  </a:ext>
                </a:extLst>
              </p:cNvPr>
              <p:cNvSpPr txBox="1"/>
              <p:nvPr/>
            </p:nvSpPr>
            <p:spPr>
              <a:xfrm>
                <a:off x="6257808" y="2843625"/>
                <a:ext cx="932703" cy="514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bar>
                            <m:ba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ba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B1C8DD-33DB-6F38-919F-94AE4E30D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808" y="2843625"/>
                <a:ext cx="932703" cy="5145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6094C3-1A43-8237-6061-9EAC7B638616}"/>
                  </a:ext>
                </a:extLst>
              </p:cNvPr>
              <p:cNvSpPr txBox="1"/>
              <p:nvPr/>
            </p:nvSpPr>
            <p:spPr>
              <a:xfrm>
                <a:off x="4652651" y="3461540"/>
                <a:ext cx="2926731" cy="505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ba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ba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6094C3-1A43-8237-6061-9EAC7B638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651" y="3461540"/>
                <a:ext cx="2926731" cy="5057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2C251DE-33D4-AAD7-A273-E5B280CA883F}"/>
                  </a:ext>
                </a:extLst>
              </p:cNvPr>
              <p:cNvSpPr txBox="1"/>
              <p:nvPr/>
            </p:nvSpPr>
            <p:spPr>
              <a:xfrm>
                <a:off x="4807482" y="4151055"/>
                <a:ext cx="2690329" cy="516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bar>
                          <m:ba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ba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2C251DE-33D4-AAD7-A273-E5B280CA8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482" y="4151055"/>
                <a:ext cx="2690329" cy="5165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8FB2885-0E21-442D-46FE-623777892F17}"/>
              </a:ext>
            </a:extLst>
          </p:cNvPr>
          <p:cNvGrpSpPr/>
          <p:nvPr/>
        </p:nvGrpSpPr>
        <p:grpSpPr>
          <a:xfrm>
            <a:off x="380794" y="3339812"/>
            <a:ext cx="4190916" cy="1403056"/>
            <a:chOff x="380794" y="3339812"/>
            <a:chExt cx="4190916" cy="1403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512ED9-96A4-A423-8785-012644AAA7B4}"/>
                    </a:ext>
                  </a:extLst>
                </p:cNvPr>
                <p:cNvSpPr txBox="1"/>
                <p:nvPr/>
              </p:nvSpPr>
              <p:spPr>
                <a:xfrm flipH="1">
                  <a:off x="380794" y="3339812"/>
                  <a:ext cx="4190916" cy="829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bar>
                                <m:bar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bar>
                            <m:ba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bar>
                        </m:e>
                      </m:d>
                    </m:oMath>
                  </a14:m>
                  <a:endParaRPr lang="en-US" sz="32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512ED9-96A4-A423-8785-012644AAA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0794" y="3339812"/>
                  <a:ext cx="4190916" cy="82933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FBBBBAB-0948-0BAD-D2BF-151DB140ADC2}"/>
                    </a:ext>
                  </a:extLst>
                </p:cNvPr>
                <p:cNvSpPr txBox="1"/>
                <p:nvPr/>
              </p:nvSpPr>
              <p:spPr>
                <a:xfrm flipH="1">
                  <a:off x="996157" y="4138151"/>
                  <a:ext cx="3153145" cy="604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=⟨</m:t>
                      </m:r>
                      <m:bar>
                        <m:bar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ba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ba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⟩∈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endParaRPr lang="en-US" sz="3200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FBBBBAB-0948-0BAD-D2BF-151DB140AD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96157" y="4138151"/>
                  <a:ext cx="3153145" cy="60471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4EA8459-18B5-6B6C-BD5B-C51FA7689100}"/>
                  </a:ext>
                </a:extLst>
              </p:cNvPr>
              <p:cNvSpPr txBox="1"/>
              <p:nvPr/>
            </p:nvSpPr>
            <p:spPr>
              <a:xfrm flipH="1">
                <a:off x="7901239" y="5280465"/>
                <a:ext cx="18375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communication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4EA8459-18B5-6B6C-BD5B-C51FA7689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1239" y="5280465"/>
                <a:ext cx="1837507" cy="707886"/>
              </a:xfrm>
              <a:prstGeom prst="rect">
                <a:avLst/>
              </a:prstGeom>
              <a:blipFill>
                <a:blip r:embed="rId26"/>
                <a:stretch>
                  <a:fillRect l="-2649" r="-2649" b="-1465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6ED36D-BC53-47F1-38FF-AF942C992B3C}"/>
                  </a:ext>
                </a:extLst>
              </p:cNvPr>
              <p:cNvSpPr txBox="1"/>
              <p:nvPr/>
            </p:nvSpPr>
            <p:spPr>
              <a:xfrm flipH="1">
                <a:off x="10209561" y="3271648"/>
                <a:ext cx="16471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rounds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6ED36D-BC53-47F1-38FF-AF942C992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09561" y="3271648"/>
                <a:ext cx="1647161" cy="707886"/>
              </a:xfrm>
              <a:prstGeom prst="rect">
                <a:avLst/>
              </a:prstGeom>
              <a:blipFill>
                <a:blip r:embed="rId27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C0F006-AED2-415C-AF39-CECA0A516BC0}"/>
                  </a:ext>
                </a:extLst>
              </p:cNvPr>
              <p:cNvSpPr txBox="1"/>
              <p:nvPr/>
            </p:nvSpPr>
            <p:spPr>
              <a:xfrm flipH="1">
                <a:off x="10357366" y="4357569"/>
                <a:ext cx="13841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ops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C0F006-AED2-415C-AF39-CECA0A516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57366" y="4357569"/>
                <a:ext cx="1384151" cy="707886"/>
              </a:xfrm>
              <a:prstGeom prst="rect">
                <a:avLst/>
              </a:prstGeom>
              <a:blipFill>
                <a:blip r:embed="rId28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9F1C69-BB23-3D9F-9067-ECFB621735ED}"/>
                  </a:ext>
                </a:extLst>
              </p:cNvPr>
              <p:cNvSpPr txBox="1"/>
              <p:nvPr/>
            </p:nvSpPr>
            <p:spPr>
              <a:xfrm flipH="1">
                <a:off x="10181647" y="5028996"/>
                <a:ext cx="1647161" cy="1059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ops 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to compute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bar>
                            <m:bar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ba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ba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9F1C69-BB23-3D9F-9067-ECFB62173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81647" y="5028996"/>
                <a:ext cx="1647161" cy="1059777"/>
              </a:xfrm>
              <a:prstGeom prst="rect">
                <a:avLst/>
              </a:prstGeom>
              <a:blipFill>
                <a:blip r:embed="rId29"/>
                <a:stretch>
                  <a:fillRect t="-3448" b="-114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95BD55-F859-D4E3-8140-331547BB48A9}"/>
                  </a:ext>
                </a:extLst>
              </p:cNvPr>
              <p:cNvSpPr txBox="1"/>
              <p:nvPr/>
            </p:nvSpPr>
            <p:spPr>
              <a:xfrm>
                <a:off x="355939" y="5246727"/>
                <a:ext cx="3949360" cy="114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000" b="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bar>
                          <m:ba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ba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multilinear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95BD55-F859-D4E3-8140-331547BB4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9" y="5246727"/>
                <a:ext cx="3949360" cy="1146404"/>
              </a:xfrm>
              <a:prstGeom prst="rect">
                <a:avLst/>
              </a:prstGeom>
              <a:blipFill>
                <a:blip r:embed="rId30"/>
                <a:stretch>
                  <a:fillRect t="-9043" b="-3297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BC0B8C-F41A-14B8-64EA-D369FC097629}"/>
                  </a:ext>
                </a:extLst>
              </p:cNvPr>
              <p:cNvSpPr txBox="1"/>
              <p:nvPr/>
            </p:nvSpPr>
            <p:spPr>
              <a:xfrm flipH="1">
                <a:off x="10302596" y="1898604"/>
                <a:ext cx="1134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BC0B8C-F41A-14B8-64EA-D369FC097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02596" y="1898604"/>
                <a:ext cx="1134784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EFD7C9-C184-2368-D407-FCB6E1E19DB1}"/>
                  </a:ext>
                </a:extLst>
              </p:cNvPr>
              <p:cNvSpPr txBox="1"/>
              <p:nvPr/>
            </p:nvSpPr>
            <p:spPr>
              <a:xfrm flipH="1">
                <a:off x="8733286" y="3329945"/>
                <a:ext cx="4183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EFD7C9-C184-2368-D407-FCB6E1E19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33286" y="3329945"/>
                <a:ext cx="418310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D94AF5B-0A1C-8CD1-C82F-31C493459EEC}"/>
              </a:ext>
            </a:extLst>
          </p:cNvPr>
          <p:cNvGrpSpPr/>
          <p:nvPr/>
        </p:nvGrpSpPr>
        <p:grpSpPr>
          <a:xfrm>
            <a:off x="7537252" y="3085423"/>
            <a:ext cx="2726113" cy="2170487"/>
            <a:chOff x="7537252" y="3086692"/>
            <a:chExt cx="2726113" cy="21704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282F52-BDFB-A111-B46E-E570DE38BE9B}"/>
                </a:ext>
              </a:extLst>
            </p:cNvPr>
            <p:cNvSpPr/>
            <p:nvPr/>
          </p:nvSpPr>
          <p:spPr>
            <a:xfrm>
              <a:off x="7537252" y="3086692"/>
              <a:ext cx="936000" cy="2170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CED8D-8FF1-8E95-DE2E-E172FF8D3568}"/>
                </a:ext>
              </a:extLst>
            </p:cNvPr>
            <p:cNvSpPr/>
            <p:nvPr/>
          </p:nvSpPr>
          <p:spPr>
            <a:xfrm>
              <a:off x="9327365" y="3086692"/>
              <a:ext cx="936000" cy="2170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E047D0-9619-B970-2749-B2C3EDCDFFC4}"/>
                </a:ext>
              </a:extLst>
            </p:cNvPr>
            <p:cNvCxnSpPr/>
            <p:nvPr/>
          </p:nvCxnSpPr>
          <p:spPr>
            <a:xfrm>
              <a:off x="8462239" y="3362840"/>
              <a:ext cx="8661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7CA2534-A685-349C-BFDE-F5D2AB726C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1409" y="3731324"/>
              <a:ext cx="8661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20C67B6-7AF5-4763-D984-673A4D0A6CCE}"/>
                    </a:ext>
                  </a:extLst>
                </p:cNvPr>
                <p:cNvSpPr txBox="1"/>
                <p:nvPr/>
              </p:nvSpPr>
              <p:spPr>
                <a:xfrm>
                  <a:off x="8819993" y="4035798"/>
                  <a:ext cx="1582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20C67B6-7AF5-4763-D984-673A4D0A6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9993" y="4035798"/>
                  <a:ext cx="158290" cy="369332"/>
                </a:xfrm>
                <a:prstGeom prst="rect">
                  <a:avLst/>
                </a:prstGeom>
                <a:blipFill>
                  <a:blip r:embed="rId33"/>
                  <a:stretch>
                    <a:fillRect r="-46154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440E804-BC61-400B-B1BF-E4CA2EA91714}"/>
                </a:ext>
              </a:extLst>
            </p:cNvPr>
            <p:cNvGrpSpPr/>
            <p:nvPr/>
          </p:nvGrpSpPr>
          <p:grpSpPr>
            <a:xfrm flipV="1">
              <a:off x="8461409" y="4661995"/>
              <a:ext cx="866955" cy="418986"/>
              <a:chOff x="8461409" y="4661995"/>
              <a:chExt cx="866955" cy="418986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4465929-720D-3F4E-4A61-00033AD4F234}"/>
                  </a:ext>
                </a:extLst>
              </p:cNvPr>
              <p:cNvCxnSpPr/>
              <p:nvPr/>
            </p:nvCxnSpPr>
            <p:spPr>
              <a:xfrm>
                <a:off x="8462239" y="4661995"/>
                <a:ext cx="86612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9EE9417-4A7C-1F01-029A-115D38C15B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61409" y="5080981"/>
                <a:ext cx="86612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E9F1EEE-6FCA-EDA7-7213-E6FDF7518D5E}"/>
                    </a:ext>
                  </a:extLst>
                </p:cNvPr>
                <p:cNvSpPr txBox="1"/>
                <p:nvPr/>
              </p:nvSpPr>
              <p:spPr>
                <a:xfrm flipH="1">
                  <a:off x="8726004" y="4261885"/>
                  <a:ext cx="4183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E9F1EEE-6FCA-EDA7-7213-E6FDF7518D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726004" y="4261885"/>
                  <a:ext cx="418310" cy="400110"/>
                </a:xfrm>
                <a:prstGeom prst="rect">
                  <a:avLst/>
                </a:prstGeom>
                <a:blipFill>
                  <a:blip r:embed="rId34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A9007-607D-9905-184D-66E0713592D5}"/>
              </a:ext>
            </a:extLst>
          </p:cNvPr>
          <p:cNvCxnSpPr/>
          <p:nvPr/>
        </p:nvCxnSpPr>
        <p:spPr>
          <a:xfrm flipV="1">
            <a:off x="4715032" y="1540317"/>
            <a:ext cx="0" cy="51438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3E5623-C5E5-A689-37D0-AAAEC09E7040}"/>
              </a:ext>
            </a:extLst>
          </p:cNvPr>
          <p:cNvCxnSpPr>
            <a:cxnSpLocks/>
          </p:cNvCxnSpPr>
          <p:nvPr/>
        </p:nvCxnSpPr>
        <p:spPr>
          <a:xfrm>
            <a:off x="258055" y="3130160"/>
            <a:ext cx="44569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A55724-9CD7-6487-33EA-50FB9381164B}"/>
              </a:ext>
            </a:extLst>
          </p:cNvPr>
          <p:cNvSpPr txBox="1"/>
          <p:nvPr/>
        </p:nvSpPr>
        <p:spPr>
          <a:xfrm flipH="1">
            <a:off x="6121653" y="6076695"/>
            <a:ext cx="374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[BCS21]: </a:t>
            </a:r>
            <a:r>
              <a:rPr lang="en-US" sz="2000" dirty="0" err="1"/>
              <a:t>sumcheck</a:t>
            </a:r>
            <a:r>
              <a:rPr lang="en-US" sz="2000" dirty="0"/>
              <a:t>-friendly polynomial commitment schemes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30" grpId="0"/>
      <p:bldP spid="34" grpId="0"/>
      <p:bldP spid="59" grpId="0"/>
      <p:bldP spid="32" grpId="0"/>
      <p:bldP spid="62" grpId="0"/>
      <p:bldP spid="72" grpId="0"/>
      <p:bldP spid="26" grpId="0"/>
      <p:bldP spid="27" grpId="0"/>
      <p:bldP spid="28" grpId="0"/>
      <p:bldP spid="29" grpId="0"/>
      <p:bldP spid="21" grpId="0"/>
      <p:bldP spid="50" grpId="0"/>
      <p:bldP spid="5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E419-E297-4A7A-36B4-DE062808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Levelled bilinear modules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36CF7-3DC8-F25A-418F-C856FB70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16</a:t>
            </a:fld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F42A97-E249-8B2A-8934-34C8683280E1}"/>
                  </a:ext>
                </a:extLst>
              </p:cNvPr>
              <p:cNvSpPr txBox="1"/>
              <p:nvPr/>
            </p:nvSpPr>
            <p:spPr>
              <a:xfrm>
                <a:off x="1867804" y="2420750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F42A97-E249-8B2A-8934-34C868328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04" y="2420750"/>
                <a:ext cx="108976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6699A-DD70-6CA0-7838-055B229073FC}"/>
                  </a:ext>
                </a:extLst>
              </p:cNvPr>
              <p:cNvSpPr txBox="1"/>
              <p:nvPr/>
            </p:nvSpPr>
            <p:spPr>
              <a:xfrm>
                <a:off x="3686166" y="2420750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6699A-DD70-6CA0-7838-055B22907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6" y="2420750"/>
                <a:ext cx="108976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2BD72-28ED-9134-2470-C80F893FA0F1}"/>
                  </a:ext>
                </a:extLst>
              </p:cNvPr>
              <p:cNvSpPr txBox="1"/>
              <p:nvPr/>
            </p:nvSpPr>
            <p:spPr>
              <a:xfrm>
                <a:off x="5360479" y="2420749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2BD72-28ED-9134-2470-C80F893FA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79" y="2420749"/>
                <a:ext cx="108976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CB432E-A9C8-27FA-4F38-68DB37709A09}"/>
                  </a:ext>
                </a:extLst>
              </p:cNvPr>
              <p:cNvSpPr txBox="1"/>
              <p:nvPr/>
            </p:nvSpPr>
            <p:spPr>
              <a:xfrm>
                <a:off x="1867804" y="3557410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CB432E-A9C8-27FA-4F38-68DB37709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04" y="3557410"/>
                <a:ext cx="1089765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939A2D-27E2-3C7A-D14C-69F6FE735D1F}"/>
                  </a:ext>
                </a:extLst>
              </p:cNvPr>
              <p:cNvSpPr txBox="1"/>
              <p:nvPr/>
            </p:nvSpPr>
            <p:spPr>
              <a:xfrm>
                <a:off x="3686166" y="3557410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939A2D-27E2-3C7A-D14C-69F6FE735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6" y="3557410"/>
                <a:ext cx="1089765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09C180-DF9E-5469-097F-2D96B4DDF9A9}"/>
                  </a:ext>
                </a:extLst>
              </p:cNvPr>
              <p:cNvSpPr txBox="1"/>
              <p:nvPr/>
            </p:nvSpPr>
            <p:spPr>
              <a:xfrm>
                <a:off x="5360479" y="3557409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09C180-DF9E-5469-097F-2D96B4DDF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79" y="3557409"/>
                <a:ext cx="1089765" cy="4135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AD9601-E353-ABE0-39EE-96BFDFC34121}"/>
                  </a:ext>
                </a:extLst>
              </p:cNvPr>
              <p:cNvSpPr txBox="1"/>
              <p:nvPr/>
            </p:nvSpPr>
            <p:spPr>
              <a:xfrm>
                <a:off x="1867804" y="4690395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AD9601-E353-ABE0-39EE-96BFDFC3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04" y="4690395"/>
                <a:ext cx="1089765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FE0F00-C189-66BE-81CA-FF978523005F}"/>
                  </a:ext>
                </a:extLst>
              </p:cNvPr>
              <p:cNvSpPr txBox="1"/>
              <p:nvPr/>
            </p:nvSpPr>
            <p:spPr>
              <a:xfrm>
                <a:off x="3686166" y="4690395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FE0F00-C189-66BE-81CA-FF978523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6" y="4690395"/>
                <a:ext cx="1089765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B7DE3E-433E-6971-5869-B1739CBB75D5}"/>
                  </a:ext>
                </a:extLst>
              </p:cNvPr>
              <p:cNvSpPr txBox="1"/>
              <p:nvPr/>
            </p:nvSpPr>
            <p:spPr>
              <a:xfrm>
                <a:off x="5360479" y="4690394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B7DE3E-433E-6971-5869-B1739CBB7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79" y="4690394"/>
                <a:ext cx="1089765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668A52-CB50-445C-EF96-491C1B62AEA6}"/>
              </a:ext>
            </a:extLst>
          </p:cNvPr>
          <p:cNvCxnSpPr/>
          <p:nvPr/>
        </p:nvCxnSpPr>
        <p:spPr>
          <a:xfrm flipH="1">
            <a:off x="2655122" y="2744838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6C34B7-6656-20E0-B194-C52D863CBDBA}"/>
              </a:ext>
            </a:extLst>
          </p:cNvPr>
          <p:cNvCxnSpPr/>
          <p:nvPr/>
        </p:nvCxnSpPr>
        <p:spPr>
          <a:xfrm flipH="1">
            <a:off x="2655122" y="3871340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872DA0-752B-E50F-B1BC-3D78416BC687}"/>
              </a:ext>
            </a:extLst>
          </p:cNvPr>
          <p:cNvSpPr txBox="1"/>
          <p:nvPr/>
        </p:nvSpPr>
        <p:spPr>
          <a:xfrm flipH="1">
            <a:off x="98338" y="3512354"/>
            <a:ext cx="133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</a:t>
            </a:r>
            <a:r>
              <a:rPr lang="en-US" sz="2000" dirty="0">
                <a:solidFill>
                  <a:schemeClr val="tx1"/>
                </a:solidFill>
              </a:rPr>
              <a:t>ilinear 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A8BA26-F961-B509-50C7-ECB63AC3BFE5}"/>
                  </a:ext>
                </a:extLst>
              </p:cNvPr>
              <p:cNvSpPr txBox="1"/>
              <p:nvPr/>
            </p:nvSpPr>
            <p:spPr>
              <a:xfrm>
                <a:off x="1053315" y="2427449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A8BA26-F961-B509-50C7-ECB63AC3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15" y="2427449"/>
                <a:ext cx="1089765" cy="413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9122BC-AC27-74CC-B8CE-58F0C28BF106}"/>
                  </a:ext>
                </a:extLst>
              </p:cNvPr>
              <p:cNvSpPr txBox="1"/>
              <p:nvPr/>
            </p:nvSpPr>
            <p:spPr>
              <a:xfrm>
                <a:off x="1053315" y="3564109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9122BC-AC27-74CC-B8CE-58F0C28BF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15" y="3564109"/>
                <a:ext cx="1089765" cy="4135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B8C24F-D57B-0AB8-680C-F8AB0BBE1AA3}"/>
                  </a:ext>
                </a:extLst>
              </p:cNvPr>
              <p:cNvSpPr txBox="1"/>
              <p:nvPr/>
            </p:nvSpPr>
            <p:spPr>
              <a:xfrm>
                <a:off x="1053315" y="4697094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B8C24F-D57B-0AB8-680C-F8AB0BBE1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15" y="4697094"/>
                <a:ext cx="1089765" cy="4135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54DFA6B9-0E30-2A4C-4F99-248EDC3AEA55}"/>
              </a:ext>
            </a:extLst>
          </p:cNvPr>
          <p:cNvGrpSpPr/>
          <p:nvPr/>
        </p:nvGrpSpPr>
        <p:grpSpPr>
          <a:xfrm>
            <a:off x="1598197" y="1390606"/>
            <a:ext cx="5189651" cy="813839"/>
            <a:chOff x="1598197" y="1390606"/>
            <a:chExt cx="5189651" cy="813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71E7DF4-3D97-72D2-4BEB-86855C8ED7AF}"/>
                    </a:ext>
                  </a:extLst>
                </p:cNvPr>
                <p:cNvSpPr txBox="1"/>
                <p:nvPr/>
              </p:nvSpPr>
              <p:spPr>
                <a:xfrm flipH="1">
                  <a:off x="3448952" y="1390606"/>
                  <a:ext cx="17964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-modules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71E7DF4-3D97-72D2-4BEB-86855C8ED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48952" y="1390606"/>
                  <a:ext cx="1796421" cy="400110"/>
                </a:xfrm>
                <a:prstGeom prst="rect">
                  <a:avLst/>
                </a:prstGeom>
                <a:blipFill>
                  <a:blip r:embed="rId18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03C5BA-3AD1-C809-1EE5-6135925BF556}"/>
                </a:ext>
              </a:extLst>
            </p:cNvPr>
            <p:cNvSpPr txBox="1"/>
            <p:nvPr/>
          </p:nvSpPr>
          <p:spPr>
            <a:xfrm flipH="1">
              <a:off x="1598197" y="1804335"/>
              <a:ext cx="1796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messages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EA331B-F300-E136-AB31-317CF7BF8904}"/>
                </a:ext>
              </a:extLst>
            </p:cNvPr>
            <p:cNvSpPr txBox="1"/>
            <p:nvPr/>
          </p:nvSpPr>
          <p:spPr>
            <a:xfrm flipH="1">
              <a:off x="3783989" y="1804335"/>
              <a:ext cx="894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keys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516D20-06D5-B36E-F66C-7BD8FC8E3E95}"/>
                </a:ext>
              </a:extLst>
            </p:cNvPr>
            <p:cNvSpPr txBox="1"/>
            <p:nvPr/>
          </p:nvSpPr>
          <p:spPr>
            <a:xfrm flipH="1">
              <a:off x="5114796" y="1804335"/>
              <a:ext cx="1673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commitments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D727BE-0C7B-4EC9-C23E-3921EE3343F7}"/>
              </a:ext>
            </a:extLst>
          </p:cNvPr>
          <p:cNvCxnSpPr>
            <a:cxnSpLocks/>
          </p:cNvCxnSpPr>
          <p:nvPr/>
        </p:nvCxnSpPr>
        <p:spPr>
          <a:xfrm flipV="1">
            <a:off x="2807522" y="2897238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0292A02-50BE-E58F-7E1E-07E1720B0B8F}"/>
              </a:ext>
            </a:extLst>
          </p:cNvPr>
          <p:cNvCxnSpPr>
            <a:cxnSpLocks/>
          </p:cNvCxnSpPr>
          <p:nvPr/>
        </p:nvCxnSpPr>
        <p:spPr>
          <a:xfrm flipV="1">
            <a:off x="2807522" y="4023740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D907B4-0BF4-ABFE-871B-2CB134704979}"/>
                  </a:ext>
                </a:extLst>
              </p:cNvPr>
              <p:cNvSpPr txBox="1"/>
              <p:nvPr/>
            </p:nvSpPr>
            <p:spPr>
              <a:xfrm flipH="1">
                <a:off x="3057627" y="3399562"/>
                <a:ext cx="367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D907B4-0BF4-ABFE-871B-2CB134704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7627" y="3399562"/>
                <a:ext cx="367059" cy="400110"/>
              </a:xfrm>
              <a:prstGeom prst="rect">
                <a:avLst/>
              </a:prstGeom>
              <a:blipFill>
                <a:blip r:embed="rId19"/>
                <a:stretch>
                  <a:fillRect l="-18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38D57C-816A-72C0-D9C8-FD7C45EE90C7}"/>
                  </a:ext>
                </a:extLst>
              </p:cNvPr>
              <p:cNvSpPr txBox="1"/>
              <p:nvPr/>
            </p:nvSpPr>
            <p:spPr>
              <a:xfrm flipH="1">
                <a:off x="3057627" y="4514353"/>
                <a:ext cx="367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38D57C-816A-72C0-D9C8-FD7C45EE9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7627" y="4514353"/>
                <a:ext cx="367059" cy="400110"/>
              </a:xfrm>
              <a:prstGeom prst="rect">
                <a:avLst/>
              </a:prstGeom>
              <a:blipFill>
                <a:blip r:embed="rId20"/>
                <a:stretch>
                  <a:fillRect l="-20000" b="-153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783C19-D0FF-B775-D8CC-65A5CCB1A11F}"/>
                  </a:ext>
                </a:extLst>
              </p:cNvPr>
              <p:cNvSpPr txBox="1"/>
              <p:nvPr/>
            </p:nvSpPr>
            <p:spPr>
              <a:xfrm flipH="1">
                <a:off x="2893277" y="2840960"/>
                <a:ext cx="367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783C19-D0FF-B775-D8CC-65A5CCB1A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93277" y="2840960"/>
                <a:ext cx="367059" cy="400110"/>
              </a:xfrm>
              <a:prstGeom prst="rect">
                <a:avLst/>
              </a:prstGeom>
              <a:blipFill>
                <a:blip r:embed="rId21"/>
                <a:stretch>
                  <a:fillRect l="-11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BE891D-3BD7-53A8-5627-427605163568}"/>
                  </a:ext>
                </a:extLst>
              </p:cNvPr>
              <p:cNvSpPr txBox="1"/>
              <p:nvPr/>
            </p:nvSpPr>
            <p:spPr>
              <a:xfrm flipH="1">
                <a:off x="2893277" y="3955751"/>
                <a:ext cx="367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BE891D-3BD7-53A8-5627-427605163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93277" y="3955751"/>
                <a:ext cx="367059" cy="400110"/>
              </a:xfrm>
              <a:prstGeom prst="rect">
                <a:avLst/>
              </a:prstGeom>
              <a:blipFill>
                <a:blip r:embed="rId22"/>
                <a:stretch>
                  <a:fillRect l="-11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0E89B40C-A00C-3E65-C396-9DCC819EDF11}"/>
              </a:ext>
            </a:extLst>
          </p:cNvPr>
          <p:cNvSpPr txBox="1"/>
          <p:nvPr/>
        </p:nvSpPr>
        <p:spPr>
          <a:xfrm>
            <a:off x="8801493" y="1061440"/>
            <a:ext cx="211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Requirements:</a:t>
            </a:r>
            <a:endParaRPr lang="en-CH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A56C1AA-DD5B-0C70-C2AB-4AB3E1A95057}"/>
                  </a:ext>
                </a:extLst>
              </p:cNvPr>
              <p:cNvSpPr txBox="1"/>
              <p:nvPr/>
            </p:nvSpPr>
            <p:spPr>
              <a:xfrm>
                <a:off x="8854697" y="2072795"/>
                <a:ext cx="1914079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2400" dirty="0"/>
                  <a:t>’</a:t>
                </a:r>
                <a:endParaRPr lang="en-CH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A56C1AA-DD5B-0C70-C2AB-4AB3E1A9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697" y="2072795"/>
                <a:ext cx="1914079" cy="477888"/>
              </a:xfrm>
              <a:prstGeom prst="rect">
                <a:avLst/>
              </a:prstGeom>
              <a:blipFill>
                <a:blip r:embed="rId23"/>
                <a:stretch>
                  <a:fillRect l="-5096" t="-8974" r="-2229" b="-2692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CD93CF4-3846-9FFF-6F5F-A8DE9ED0EA0F}"/>
                  </a:ext>
                </a:extLst>
              </p:cNvPr>
              <p:cNvSpPr txBox="1"/>
              <p:nvPr/>
            </p:nvSpPr>
            <p:spPr>
              <a:xfrm>
                <a:off x="8468035" y="2625397"/>
                <a:ext cx="2703421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CD93CF4-3846-9FFF-6F5F-A8DE9ED0E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35" y="2625397"/>
                <a:ext cx="2703421" cy="477888"/>
              </a:xfrm>
              <a:prstGeom prst="rect">
                <a:avLst/>
              </a:prstGeom>
              <a:blipFill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BD254F-B4FD-2351-6088-D754A9211AD1}"/>
                  </a:ext>
                </a:extLst>
              </p:cNvPr>
              <p:cNvSpPr txBox="1"/>
              <p:nvPr/>
            </p:nvSpPr>
            <p:spPr>
              <a:xfrm flipH="1">
                <a:off x="8047295" y="3707454"/>
                <a:ext cx="3801459" cy="5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ba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BD254F-B4FD-2351-6088-D754A9211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47295" y="3707454"/>
                <a:ext cx="3801459" cy="516936"/>
              </a:xfrm>
              <a:prstGeom prst="rect">
                <a:avLst/>
              </a:prstGeom>
              <a:blipFill>
                <a:blip r:embed="rId25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7A86D4-3E00-E2F9-5C6B-5AAF1E71246A}"/>
                  </a:ext>
                </a:extLst>
              </p:cNvPr>
              <p:cNvSpPr txBox="1"/>
              <p:nvPr/>
            </p:nvSpPr>
            <p:spPr>
              <a:xfrm flipH="1">
                <a:off x="8652744" y="4618008"/>
                <a:ext cx="2584350" cy="5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bar>
                            <m:ba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ba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37A86D4-3E00-E2F9-5C6B-5AAF1E712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2744" y="4618008"/>
                <a:ext cx="2584350" cy="51693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D83E7F5-D2A1-53D8-5E8E-576DC0E54514}"/>
                  </a:ext>
                </a:extLst>
              </p:cNvPr>
              <p:cNvSpPr txBox="1"/>
              <p:nvPr/>
            </p:nvSpPr>
            <p:spPr>
              <a:xfrm flipH="1">
                <a:off x="9673765" y="4173765"/>
                <a:ext cx="7448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D83E7F5-D2A1-53D8-5E8E-576DC0E54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73765" y="4173765"/>
                <a:ext cx="744876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A96A757-26EA-E234-D241-E730A79549D4}"/>
                  </a:ext>
                </a:extLst>
              </p:cNvPr>
              <p:cNvSpPr txBox="1"/>
              <p:nvPr/>
            </p:nvSpPr>
            <p:spPr>
              <a:xfrm flipH="1">
                <a:off x="8312324" y="2350507"/>
                <a:ext cx="2915351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-h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omomorphisms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A96A757-26EA-E234-D241-E730A7954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12324" y="2350507"/>
                <a:ext cx="2915351" cy="847220"/>
              </a:xfrm>
              <a:prstGeom prst="rect">
                <a:avLst/>
              </a:prstGeom>
              <a:blipFill>
                <a:blip r:embed="rId28"/>
                <a:stretch>
                  <a:fillRect t="-57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5BC16D-1177-08D4-08A3-6104C58789EA}"/>
                  </a:ext>
                </a:extLst>
              </p:cNvPr>
              <p:cNvSpPr txBox="1"/>
              <p:nvPr/>
            </p:nvSpPr>
            <p:spPr>
              <a:xfrm flipH="1">
                <a:off x="9126374" y="4456941"/>
                <a:ext cx="1824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Id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5BC16D-1177-08D4-08A3-6104C5878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26374" y="4456941"/>
                <a:ext cx="1824231" cy="461665"/>
              </a:xfrm>
              <a:prstGeom prst="rect">
                <a:avLst/>
              </a:prstGeom>
              <a:blipFill>
                <a:blip r:embed="rId2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C40CDD-CF12-9371-CDAF-56DED0616138}"/>
                  </a:ext>
                </a:extLst>
              </p:cNvPr>
              <p:cNvSpPr txBox="1"/>
              <p:nvPr/>
            </p:nvSpPr>
            <p:spPr>
              <a:xfrm flipH="1">
                <a:off x="3000191" y="5556014"/>
                <a:ext cx="6047647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Example: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‘forgets’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C40CDD-CF12-9371-CDAF-56DED061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00191" y="5556014"/>
                <a:ext cx="6047647" cy="490199"/>
              </a:xfrm>
              <a:prstGeom prst="rect">
                <a:avLst/>
              </a:prstGeom>
              <a:blipFill>
                <a:blip r:embed="rId30"/>
                <a:stretch>
                  <a:fillRect l="-403" t="-8642" b="-2222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7F2DD3B5-A818-CA9C-9D53-148EC223D2DA}"/>
              </a:ext>
            </a:extLst>
          </p:cNvPr>
          <p:cNvSpPr txBox="1"/>
          <p:nvPr/>
        </p:nvSpPr>
        <p:spPr>
          <a:xfrm flipH="1">
            <a:off x="2747748" y="6067973"/>
            <a:ext cx="645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Want bilinear relation assumption at each level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  <p:bldP spid="20" grpId="0"/>
      <p:bldP spid="21" grpId="0"/>
      <p:bldP spid="22" grpId="0"/>
      <p:bldP spid="36" grpId="0"/>
      <p:bldP spid="37" grpId="0"/>
      <p:bldP spid="38" grpId="0"/>
      <p:bldP spid="39" grpId="0"/>
      <p:bldP spid="40" grpId="0"/>
      <p:bldP spid="42" grpId="0"/>
      <p:bldP spid="42" grpId="1"/>
      <p:bldP spid="43" grpId="0"/>
      <p:bldP spid="43" grpId="1"/>
      <p:bldP spid="44" grpId="0"/>
      <p:bldP spid="44" grpId="1"/>
      <p:bldP spid="53" grpId="0"/>
      <p:bldP spid="53" grpId="1"/>
      <p:bldP spid="54" grpId="0"/>
      <p:bldP spid="54" grpId="1"/>
      <p:bldP spid="55" grpId="0"/>
      <p:bldP spid="56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E419-E297-4A7A-36B4-DE062808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instantiation 1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36CF7-3DC8-F25A-418F-C856FB70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17</a:t>
            </a:fld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F42A97-E249-8B2A-8934-34C8683280E1}"/>
                  </a:ext>
                </a:extLst>
              </p:cNvPr>
              <p:cNvSpPr txBox="1"/>
              <p:nvPr/>
            </p:nvSpPr>
            <p:spPr>
              <a:xfrm>
                <a:off x="1867804" y="2420750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F42A97-E249-8B2A-8934-34C868328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04" y="2420750"/>
                <a:ext cx="108976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6699A-DD70-6CA0-7838-055B229073FC}"/>
                  </a:ext>
                </a:extLst>
              </p:cNvPr>
              <p:cNvSpPr txBox="1"/>
              <p:nvPr/>
            </p:nvSpPr>
            <p:spPr>
              <a:xfrm>
                <a:off x="3686166" y="2420750"/>
                <a:ext cx="1089765" cy="438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6699A-DD70-6CA0-7838-055B22907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6" y="2420750"/>
                <a:ext cx="1089765" cy="438518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2BD72-28ED-9134-2470-C80F893FA0F1}"/>
                  </a:ext>
                </a:extLst>
              </p:cNvPr>
              <p:cNvSpPr txBox="1"/>
              <p:nvPr/>
            </p:nvSpPr>
            <p:spPr>
              <a:xfrm>
                <a:off x="5360479" y="2420749"/>
                <a:ext cx="1089765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2BD72-28ED-9134-2470-C80F893FA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79" y="2420749"/>
                <a:ext cx="1089765" cy="42652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939A2D-27E2-3C7A-D14C-69F6FE735D1F}"/>
                  </a:ext>
                </a:extLst>
              </p:cNvPr>
              <p:cNvSpPr txBox="1"/>
              <p:nvPr/>
            </p:nvSpPr>
            <p:spPr>
              <a:xfrm>
                <a:off x="3686166" y="3557410"/>
                <a:ext cx="1089765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939A2D-27E2-3C7A-D14C-69F6FE735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6" y="3557410"/>
                <a:ext cx="1089765" cy="423770"/>
              </a:xfrm>
              <a:prstGeom prst="rect">
                <a:avLst/>
              </a:prstGeom>
              <a:blipFill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09C180-DF9E-5469-097F-2D96B4DDF9A9}"/>
                  </a:ext>
                </a:extLst>
              </p:cNvPr>
              <p:cNvSpPr txBox="1"/>
              <p:nvPr/>
            </p:nvSpPr>
            <p:spPr>
              <a:xfrm>
                <a:off x="5360479" y="3557409"/>
                <a:ext cx="1089765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09C180-DF9E-5469-097F-2D96B4DDF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79" y="3557409"/>
                <a:ext cx="1089765" cy="426527"/>
              </a:xfrm>
              <a:prstGeom prst="rect">
                <a:avLst/>
              </a:prstGeom>
              <a:blipFill>
                <a:blip r:embed="rId7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1E7DF4-3D97-72D2-4BEB-86855C8ED7AF}"/>
                  </a:ext>
                </a:extLst>
              </p:cNvPr>
              <p:cNvSpPr txBox="1"/>
              <p:nvPr/>
            </p:nvSpPr>
            <p:spPr>
              <a:xfrm flipH="1">
                <a:off x="3448952" y="1390606"/>
                <a:ext cx="17964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-modules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1E7DF4-3D97-72D2-4BEB-86855C8ED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8952" y="1390606"/>
                <a:ext cx="1796421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A8BA26-F961-B509-50C7-ECB63AC3BFE5}"/>
                  </a:ext>
                </a:extLst>
              </p:cNvPr>
              <p:cNvSpPr txBox="1"/>
              <p:nvPr/>
            </p:nvSpPr>
            <p:spPr>
              <a:xfrm>
                <a:off x="1053315" y="2427449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A8BA26-F961-B509-50C7-ECB63AC3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15" y="2427449"/>
                <a:ext cx="1089765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B03C5BA-3AD1-C809-1EE5-6135925BF556}"/>
              </a:ext>
            </a:extLst>
          </p:cNvPr>
          <p:cNvSpPr txBox="1"/>
          <p:nvPr/>
        </p:nvSpPr>
        <p:spPr>
          <a:xfrm flipH="1">
            <a:off x="1598197" y="1804335"/>
            <a:ext cx="179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messages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EA331B-F300-E136-AB31-317CF7BF8904}"/>
              </a:ext>
            </a:extLst>
          </p:cNvPr>
          <p:cNvSpPr txBox="1"/>
          <p:nvPr/>
        </p:nvSpPr>
        <p:spPr>
          <a:xfrm flipH="1">
            <a:off x="3783989" y="1804335"/>
            <a:ext cx="894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keys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516D20-06D5-B36E-F66C-7BD8FC8E3E95}"/>
              </a:ext>
            </a:extLst>
          </p:cNvPr>
          <p:cNvSpPr txBox="1"/>
          <p:nvPr/>
        </p:nvSpPr>
        <p:spPr>
          <a:xfrm flipH="1">
            <a:off x="5114796" y="1804335"/>
            <a:ext cx="167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90FAB0-0054-B77C-030D-EDDF5D202F03}"/>
                  </a:ext>
                </a:extLst>
              </p:cNvPr>
              <p:cNvSpPr txBox="1"/>
              <p:nvPr/>
            </p:nvSpPr>
            <p:spPr>
              <a:xfrm>
                <a:off x="6412953" y="955122"/>
                <a:ext cx="5492747" cy="56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multiplication mod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90FAB0-0054-B77C-030D-EDDF5D20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953" y="955122"/>
                <a:ext cx="5492747" cy="565924"/>
              </a:xfrm>
              <a:prstGeom prst="rect">
                <a:avLst/>
              </a:prstGeom>
              <a:blipFill>
                <a:blip r:embed="rId1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2E2E00C-3235-4DC8-37FA-265BBAC4B2F9}"/>
                  </a:ext>
                </a:extLst>
              </p:cNvPr>
              <p:cNvSpPr txBox="1"/>
              <p:nvPr/>
            </p:nvSpPr>
            <p:spPr>
              <a:xfrm flipH="1">
                <a:off x="7601093" y="3623409"/>
                <a:ext cx="3695411" cy="409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forget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2E2E00C-3235-4DC8-37FA-265BBAC4B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01093" y="3623409"/>
                <a:ext cx="3695411" cy="409664"/>
              </a:xfrm>
              <a:prstGeom prst="rect">
                <a:avLst/>
              </a:prstGeom>
              <a:blipFill>
                <a:blip r:embed="rId15"/>
                <a:stretch>
                  <a:fillRect t="-7353" b="-220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DA13F6-D7E2-1D54-541E-A6DAB8254EFA}"/>
                  </a:ext>
                </a:extLst>
              </p:cNvPr>
              <p:cNvSpPr txBox="1"/>
              <p:nvPr/>
            </p:nvSpPr>
            <p:spPr>
              <a:xfrm flipH="1">
                <a:off x="7926461" y="4718222"/>
                <a:ext cx="18963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DA13F6-D7E2-1D54-541E-A6DAB8254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26461" y="4718222"/>
                <a:ext cx="1896326" cy="400110"/>
              </a:xfrm>
              <a:prstGeom prst="rect">
                <a:avLst/>
              </a:prstGeom>
              <a:blipFill>
                <a:blip r:embed="rId1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0E64D4-12AB-9B97-04E0-16E8484DC29B}"/>
                  </a:ext>
                </a:extLst>
              </p:cNvPr>
              <p:cNvSpPr txBox="1"/>
              <p:nvPr/>
            </p:nvSpPr>
            <p:spPr>
              <a:xfrm flipH="1">
                <a:off x="7601092" y="2657048"/>
                <a:ext cx="3695411" cy="409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0E64D4-12AB-9B97-04E0-16E8484DC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01092" y="2657048"/>
                <a:ext cx="3695411" cy="409664"/>
              </a:xfrm>
              <a:prstGeom prst="rect">
                <a:avLst/>
              </a:prstGeom>
              <a:blipFill>
                <a:blip r:embed="rId17"/>
                <a:stretch>
                  <a:fillRect t="-8955" b="-2388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3BF01B-35BC-32CE-5250-D2DBC4AFA185}"/>
                  </a:ext>
                </a:extLst>
              </p:cNvPr>
              <p:cNvSpPr txBox="1"/>
              <p:nvPr/>
            </p:nvSpPr>
            <p:spPr>
              <a:xfrm>
                <a:off x="1867804" y="3557410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3BF01B-35BC-32CE-5250-D2DBC4AF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04" y="3557410"/>
                <a:ext cx="1089765" cy="4135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D564FF-9F71-8FB9-81E2-8CC2501F7EBB}"/>
                  </a:ext>
                </a:extLst>
              </p:cNvPr>
              <p:cNvSpPr txBox="1"/>
              <p:nvPr/>
            </p:nvSpPr>
            <p:spPr>
              <a:xfrm>
                <a:off x="1053315" y="3564109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AD564FF-9F71-8FB9-81E2-8CC2501F7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15" y="3564109"/>
                <a:ext cx="1089765" cy="4135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8ADE1A6-6B12-017F-D6D3-76DCEBC2E346}"/>
              </a:ext>
            </a:extLst>
          </p:cNvPr>
          <p:cNvCxnSpPr/>
          <p:nvPr/>
        </p:nvCxnSpPr>
        <p:spPr>
          <a:xfrm flipH="1">
            <a:off x="2655122" y="2744838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9817D0-5A80-6F99-D29D-25CFE3B3EA3F}"/>
              </a:ext>
            </a:extLst>
          </p:cNvPr>
          <p:cNvCxnSpPr>
            <a:cxnSpLocks/>
          </p:cNvCxnSpPr>
          <p:nvPr/>
        </p:nvCxnSpPr>
        <p:spPr>
          <a:xfrm flipV="1">
            <a:off x="2807522" y="2897238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F8F0C3-0711-66EC-32BF-FC0FF92480F2}"/>
                  </a:ext>
                </a:extLst>
              </p:cNvPr>
              <p:cNvSpPr txBox="1"/>
              <p:nvPr/>
            </p:nvSpPr>
            <p:spPr>
              <a:xfrm flipH="1">
                <a:off x="3057627" y="3399562"/>
                <a:ext cx="367059" cy="41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F8F0C3-0711-66EC-32BF-FC0FF9248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7627" y="3399562"/>
                <a:ext cx="367059" cy="413768"/>
              </a:xfrm>
              <a:prstGeom prst="rect">
                <a:avLst/>
              </a:prstGeom>
              <a:blipFill>
                <a:blip r:embed="rId20"/>
                <a:stretch>
                  <a:fillRect l="-18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24231B-448E-215F-0310-2F5D50F348E2}"/>
                  </a:ext>
                </a:extLst>
              </p:cNvPr>
              <p:cNvSpPr txBox="1"/>
              <p:nvPr/>
            </p:nvSpPr>
            <p:spPr>
              <a:xfrm flipH="1">
                <a:off x="2893277" y="2840960"/>
                <a:ext cx="367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24231B-448E-215F-0310-2F5D50F34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93277" y="2840960"/>
                <a:ext cx="367059" cy="400110"/>
              </a:xfrm>
              <a:prstGeom prst="rect">
                <a:avLst/>
              </a:prstGeom>
              <a:blipFill>
                <a:blip r:embed="rId21"/>
                <a:stretch>
                  <a:fillRect l="-11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B96C9E-8673-2541-820D-48818D62BBFA}"/>
                  </a:ext>
                </a:extLst>
              </p:cNvPr>
              <p:cNvSpPr txBox="1"/>
              <p:nvPr/>
            </p:nvSpPr>
            <p:spPr>
              <a:xfrm flipH="1">
                <a:off x="9104522" y="4718222"/>
                <a:ext cx="13297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B96C9E-8673-2541-820D-48818D62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04522" y="4718222"/>
                <a:ext cx="1329735" cy="400110"/>
              </a:xfrm>
              <a:prstGeom prst="rect">
                <a:avLst/>
              </a:prstGeom>
              <a:blipFill>
                <a:blip r:embed="rId2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28FB27-690F-E62B-8EDF-9FB6EA4A3C6F}"/>
                  </a:ext>
                </a:extLst>
              </p:cNvPr>
              <p:cNvSpPr txBox="1"/>
              <p:nvPr/>
            </p:nvSpPr>
            <p:spPr>
              <a:xfrm>
                <a:off x="1867804" y="4690395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H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28FB27-690F-E62B-8EDF-9FB6EA4A3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04" y="4690395"/>
                <a:ext cx="1089765" cy="4135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2CB66B-C657-F3F1-5AA7-0B1EC5801901}"/>
                  </a:ext>
                </a:extLst>
              </p:cNvPr>
              <p:cNvSpPr txBox="1"/>
              <p:nvPr/>
            </p:nvSpPr>
            <p:spPr>
              <a:xfrm>
                <a:off x="3686166" y="4690395"/>
                <a:ext cx="1089765" cy="42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2CB66B-C657-F3F1-5AA7-0B1EC5801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6" y="4690395"/>
                <a:ext cx="1089765" cy="427938"/>
              </a:xfrm>
              <a:prstGeom prst="rect">
                <a:avLst/>
              </a:prstGeom>
              <a:blipFill>
                <a:blip r:embed="rId2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CA26870-C40D-F5FC-919F-BBB4E5BB2C32}"/>
                  </a:ext>
                </a:extLst>
              </p:cNvPr>
              <p:cNvSpPr txBox="1"/>
              <p:nvPr/>
            </p:nvSpPr>
            <p:spPr>
              <a:xfrm>
                <a:off x="5360479" y="4690394"/>
                <a:ext cx="1089765" cy="42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CA26870-C40D-F5FC-919F-BBB4E5BB2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79" y="4690394"/>
                <a:ext cx="1089765" cy="427938"/>
              </a:xfrm>
              <a:prstGeom prst="rect">
                <a:avLst/>
              </a:prstGeom>
              <a:blipFill>
                <a:blip r:embed="rId2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03392F-83ED-56F0-2DD5-C55E20B564D3}"/>
                  </a:ext>
                </a:extLst>
              </p:cNvPr>
              <p:cNvSpPr txBox="1"/>
              <p:nvPr/>
            </p:nvSpPr>
            <p:spPr>
              <a:xfrm>
                <a:off x="1053315" y="4697094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03392F-83ED-56F0-2DD5-C55E20B56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15" y="4697094"/>
                <a:ext cx="1089765" cy="41351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294D9CE-F6F0-52DA-C8D3-31110BF169CE}"/>
              </a:ext>
            </a:extLst>
          </p:cNvPr>
          <p:cNvCxnSpPr/>
          <p:nvPr/>
        </p:nvCxnSpPr>
        <p:spPr>
          <a:xfrm flipH="1">
            <a:off x="2655122" y="3871340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60E2E0F-E7A9-3075-DE85-4367D07FAF30}"/>
              </a:ext>
            </a:extLst>
          </p:cNvPr>
          <p:cNvCxnSpPr>
            <a:cxnSpLocks/>
          </p:cNvCxnSpPr>
          <p:nvPr/>
        </p:nvCxnSpPr>
        <p:spPr>
          <a:xfrm flipV="1">
            <a:off x="2807522" y="4023740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7E05E1-4A0C-AD6D-A75E-E000E44C512F}"/>
                  </a:ext>
                </a:extLst>
              </p:cNvPr>
              <p:cNvSpPr txBox="1"/>
              <p:nvPr/>
            </p:nvSpPr>
            <p:spPr>
              <a:xfrm flipH="1">
                <a:off x="3057627" y="4514353"/>
                <a:ext cx="367059" cy="41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7E05E1-4A0C-AD6D-A75E-E000E44C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7627" y="4514353"/>
                <a:ext cx="367059" cy="413768"/>
              </a:xfrm>
              <a:prstGeom prst="rect">
                <a:avLst/>
              </a:prstGeom>
              <a:blipFill>
                <a:blip r:embed="rId27"/>
                <a:stretch>
                  <a:fillRect l="-2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821DCB-EE7E-DA95-2B35-C5CE416B5B0F}"/>
                  </a:ext>
                </a:extLst>
              </p:cNvPr>
              <p:cNvSpPr txBox="1"/>
              <p:nvPr/>
            </p:nvSpPr>
            <p:spPr>
              <a:xfrm flipH="1">
                <a:off x="2893277" y="3955751"/>
                <a:ext cx="367059" cy="41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821DCB-EE7E-DA95-2B35-C5CE416B5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93277" y="3955751"/>
                <a:ext cx="367059" cy="413768"/>
              </a:xfrm>
              <a:prstGeom prst="rect">
                <a:avLst/>
              </a:prstGeom>
              <a:blipFill>
                <a:blip r:embed="rId28"/>
                <a:stretch>
                  <a:fillRect l="-11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99337B-56EC-FB24-2485-13DEF81DFABC}"/>
                  </a:ext>
                </a:extLst>
              </p:cNvPr>
              <p:cNvSpPr txBox="1"/>
              <p:nvPr/>
            </p:nvSpPr>
            <p:spPr>
              <a:xfrm flipH="1">
                <a:off x="358559" y="5673598"/>
                <a:ext cx="8252041" cy="56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bilinear relation assumptions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799337B-56EC-FB24-2485-13DEF81DF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8559" y="5673598"/>
                <a:ext cx="8252041" cy="565283"/>
              </a:xfrm>
              <a:prstGeom prst="rect">
                <a:avLst/>
              </a:prstGeom>
              <a:blipFill>
                <a:blip r:embed="rId29"/>
                <a:stretch>
                  <a:fillRect t="-10870" b="-2391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0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1" grpId="0"/>
      <p:bldP spid="32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E419-E297-4A7A-36B4-DE062808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instantiation 2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36CF7-3DC8-F25A-418F-C856FB70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18</a:t>
            </a:fld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F42A97-E249-8B2A-8934-34C8683280E1}"/>
                  </a:ext>
                </a:extLst>
              </p:cNvPr>
              <p:cNvSpPr txBox="1"/>
              <p:nvPr/>
            </p:nvSpPr>
            <p:spPr>
              <a:xfrm>
                <a:off x="1867804" y="2420750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F42A97-E249-8B2A-8934-34C868328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04" y="2420750"/>
                <a:ext cx="108976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6699A-DD70-6CA0-7838-055B229073FC}"/>
                  </a:ext>
                </a:extLst>
              </p:cNvPr>
              <p:cNvSpPr txBox="1"/>
              <p:nvPr/>
            </p:nvSpPr>
            <p:spPr>
              <a:xfrm>
                <a:off x="3686166" y="2420750"/>
                <a:ext cx="1089765" cy="438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6699A-DD70-6CA0-7838-055B22907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6" y="2420750"/>
                <a:ext cx="1089765" cy="438518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2BD72-28ED-9134-2470-C80F893FA0F1}"/>
                  </a:ext>
                </a:extLst>
              </p:cNvPr>
              <p:cNvSpPr txBox="1"/>
              <p:nvPr/>
            </p:nvSpPr>
            <p:spPr>
              <a:xfrm>
                <a:off x="5360479" y="2420749"/>
                <a:ext cx="1089765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2BD72-28ED-9134-2470-C80F893FA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79" y="2420749"/>
                <a:ext cx="1089765" cy="42652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CB432E-A9C8-27FA-4F38-68DB37709A09}"/>
                  </a:ext>
                </a:extLst>
              </p:cNvPr>
              <p:cNvSpPr txBox="1"/>
              <p:nvPr/>
            </p:nvSpPr>
            <p:spPr>
              <a:xfrm>
                <a:off x="1867804" y="3557410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CB432E-A9C8-27FA-4F38-68DB37709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04" y="3557410"/>
                <a:ext cx="1089765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939A2D-27E2-3C7A-D14C-69F6FE735D1F}"/>
                  </a:ext>
                </a:extLst>
              </p:cNvPr>
              <p:cNvSpPr txBox="1"/>
              <p:nvPr/>
            </p:nvSpPr>
            <p:spPr>
              <a:xfrm>
                <a:off x="3686166" y="3557410"/>
                <a:ext cx="1089765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939A2D-27E2-3C7A-D14C-69F6FE735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6" y="3557410"/>
                <a:ext cx="1089765" cy="423770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09C180-DF9E-5469-097F-2D96B4DDF9A9}"/>
                  </a:ext>
                </a:extLst>
              </p:cNvPr>
              <p:cNvSpPr txBox="1"/>
              <p:nvPr/>
            </p:nvSpPr>
            <p:spPr>
              <a:xfrm>
                <a:off x="5360479" y="3557409"/>
                <a:ext cx="1089765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09C180-DF9E-5469-097F-2D96B4DDF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79" y="3557409"/>
                <a:ext cx="1089765" cy="426527"/>
              </a:xfrm>
              <a:prstGeom prst="rect">
                <a:avLst/>
              </a:prstGeom>
              <a:blipFill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AD9601-E353-ABE0-39EE-96BFDFC34121}"/>
                  </a:ext>
                </a:extLst>
              </p:cNvPr>
              <p:cNvSpPr txBox="1"/>
              <p:nvPr/>
            </p:nvSpPr>
            <p:spPr>
              <a:xfrm>
                <a:off x="1867804" y="4690395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AD9601-E353-ABE0-39EE-96BFDFC3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04" y="4690395"/>
                <a:ext cx="1089765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FE0F00-C189-66BE-81CA-FF978523005F}"/>
                  </a:ext>
                </a:extLst>
              </p:cNvPr>
              <p:cNvSpPr txBox="1"/>
              <p:nvPr/>
            </p:nvSpPr>
            <p:spPr>
              <a:xfrm>
                <a:off x="3686166" y="4690395"/>
                <a:ext cx="1089765" cy="42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FE0F00-C189-66BE-81CA-FF978523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6" y="4690395"/>
                <a:ext cx="1089765" cy="427938"/>
              </a:xfrm>
              <a:prstGeom prst="rect">
                <a:avLst/>
              </a:prstGeom>
              <a:blipFill>
                <a:blip r:embed="rId10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B7DE3E-433E-6971-5869-B1739CBB75D5}"/>
                  </a:ext>
                </a:extLst>
              </p:cNvPr>
              <p:cNvSpPr txBox="1"/>
              <p:nvPr/>
            </p:nvSpPr>
            <p:spPr>
              <a:xfrm>
                <a:off x="5360479" y="4690394"/>
                <a:ext cx="1089765" cy="42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CH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B7DE3E-433E-6971-5869-B1739CBB7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79" y="4690394"/>
                <a:ext cx="1089765" cy="427938"/>
              </a:xfrm>
              <a:prstGeom prst="rect">
                <a:avLst/>
              </a:prstGeom>
              <a:blipFill>
                <a:blip r:embed="rId1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1E7DF4-3D97-72D2-4BEB-86855C8ED7AF}"/>
                  </a:ext>
                </a:extLst>
              </p:cNvPr>
              <p:cNvSpPr txBox="1"/>
              <p:nvPr/>
            </p:nvSpPr>
            <p:spPr>
              <a:xfrm flipH="1">
                <a:off x="3448952" y="1390606"/>
                <a:ext cx="17964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-modules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1E7DF4-3D97-72D2-4BEB-86855C8ED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8952" y="1390606"/>
                <a:ext cx="1796421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A8BA26-F961-B509-50C7-ECB63AC3BFE5}"/>
                  </a:ext>
                </a:extLst>
              </p:cNvPr>
              <p:cNvSpPr txBox="1"/>
              <p:nvPr/>
            </p:nvSpPr>
            <p:spPr>
              <a:xfrm>
                <a:off x="1053315" y="2427449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A8BA26-F961-B509-50C7-ECB63AC3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15" y="2427449"/>
                <a:ext cx="1089765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9122BC-AC27-74CC-B8CE-58F0C28BF106}"/>
                  </a:ext>
                </a:extLst>
              </p:cNvPr>
              <p:cNvSpPr txBox="1"/>
              <p:nvPr/>
            </p:nvSpPr>
            <p:spPr>
              <a:xfrm>
                <a:off x="1053315" y="3564109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9122BC-AC27-74CC-B8CE-58F0C28BF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15" y="3564109"/>
                <a:ext cx="1089765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B8C24F-D57B-0AB8-680C-F8AB0BBE1AA3}"/>
                  </a:ext>
                </a:extLst>
              </p:cNvPr>
              <p:cNvSpPr txBox="1"/>
              <p:nvPr/>
            </p:nvSpPr>
            <p:spPr>
              <a:xfrm>
                <a:off x="1053315" y="4697094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B8C24F-D57B-0AB8-680C-F8AB0BBE1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15" y="4697094"/>
                <a:ext cx="1089765" cy="413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B03C5BA-3AD1-C809-1EE5-6135925BF556}"/>
              </a:ext>
            </a:extLst>
          </p:cNvPr>
          <p:cNvSpPr txBox="1"/>
          <p:nvPr/>
        </p:nvSpPr>
        <p:spPr>
          <a:xfrm flipH="1">
            <a:off x="1598197" y="1804335"/>
            <a:ext cx="179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messages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EA331B-F300-E136-AB31-317CF7BF8904}"/>
              </a:ext>
            </a:extLst>
          </p:cNvPr>
          <p:cNvSpPr txBox="1"/>
          <p:nvPr/>
        </p:nvSpPr>
        <p:spPr>
          <a:xfrm flipH="1">
            <a:off x="3783989" y="1804335"/>
            <a:ext cx="894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keys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516D20-06D5-B36E-F66C-7BD8FC8E3E95}"/>
              </a:ext>
            </a:extLst>
          </p:cNvPr>
          <p:cNvSpPr txBox="1"/>
          <p:nvPr/>
        </p:nvSpPr>
        <p:spPr>
          <a:xfrm flipH="1">
            <a:off x="5114796" y="1804335"/>
            <a:ext cx="167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5316E9-67CC-7D1D-B8C1-DBB483BD4709}"/>
                  </a:ext>
                </a:extLst>
              </p:cNvPr>
              <p:cNvSpPr txBox="1"/>
              <p:nvPr/>
            </p:nvSpPr>
            <p:spPr>
              <a:xfrm>
                <a:off x="7877845" y="4414996"/>
                <a:ext cx="1089765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5316E9-67CC-7D1D-B8C1-DBB483BD4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845" y="4414996"/>
                <a:ext cx="1089765" cy="4135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91915B-B93B-BF05-5A31-165609D2B587}"/>
                  </a:ext>
                </a:extLst>
              </p:cNvPr>
              <p:cNvSpPr txBox="1"/>
              <p:nvPr/>
            </p:nvSpPr>
            <p:spPr>
              <a:xfrm>
                <a:off x="9696207" y="4414996"/>
                <a:ext cx="1089765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91915B-B93B-BF05-5A31-165609D2B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207" y="4414996"/>
                <a:ext cx="1089765" cy="423770"/>
              </a:xfrm>
              <a:prstGeom prst="rect">
                <a:avLst/>
              </a:prstGeom>
              <a:blipFill>
                <a:blip r:embed="rId1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A07523-8E77-6B47-0B44-A4E572FF3B67}"/>
                  </a:ext>
                </a:extLst>
              </p:cNvPr>
              <p:cNvSpPr txBox="1"/>
              <p:nvPr/>
            </p:nvSpPr>
            <p:spPr>
              <a:xfrm flipH="1">
                <a:off x="7615338" y="4887713"/>
                <a:ext cx="34819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mesages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keys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A07523-8E77-6B47-0B44-A4E572FF3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15338" y="4887713"/>
                <a:ext cx="3481954" cy="400110"/>
              </a:xfrm>
              <a:prstGeom prst="rect">
                <a:avLst/>
              </a:prstGeom>
              <a:blipFill>
                <a:blip r:embed="rId1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78D0502-6062-2DAB-41A6-26FDDD0D1D49}"/>
                  </a:ext>
                </a:extLst>
              </p:cNvPr>
              <p:cNvSpPr txBox="1"/>
              <p:nvPr/>
            </p:nvSpPr>
            <p:spPr>
              <a:xfrm>
                <a:off x="6412953" y="955122"/>
                <a:ext cx="5492747" cy="56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multiplication mod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78D0502-6062-2DAB-41A6-26FDDD0D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953" y="955122"/>
                <a:ext cx="5492747" cy="565924"/>
              </a:xfrm>
              <a:prstGeom prst="rect">
                <a:avLst/>
              </a:prstGeom>
              <a:blipFill>
                <a:blip r:embed="rId1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BEBDF0-4BE7-5A08-9F6D-1B538914CE01}"/>
                  </a:ext>
                </a:extLst>
              </p:cNvPr>
              <p:cNvSpPr txBox="1"/>
              <p:nvPr/>
            </p:nvSpPr>
            <p:spPr>
              <a:xfrm flipH="1">
                <a:off x="7309381" y="3623409"/>
                <a:ext cx="4538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form an integer and </a:t>
                </a:r>
                <a:r>
                  <a:rPr lang="en-US" sz="2000" dirty="0"/>
                  <a:t>reduce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BEBDF0-4BE7-5A08-9F6D-1B538914C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09381" y="3623409"/>
                <a:ext cx="4538549" cy="400110"/>
              </a:xfrm>
              <a:prstGeom prst="rect">
                <a:avLst/>
              </a:prstGeom>
              <a:blipFill>
                <a:blip r:embed="rId2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F6619B-61FE-AD0F-3A0A-A74208BDF4EE}"/>
                  </a:ext>
                </a:extLst>
              </p:cNvPr>
              <p:cNvSpPr txBox="1"/>
              <p:nvPr/>
            </p:nvSpPr>
            <p:spPr>
              <a:xfrm flipH="1">
                <a:off x="7236453" y="2657048"/>
                <a:ext cx="47909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forget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bit-decompose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F6619B-61FE-AD0F-3A0A-A74208BD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36453" y="2657048"/>
                <a:ext cx="4790991" cy="400110"/>
              </a:xfrm>
              <a:prstGeom prst="rect">
                <a:avLst/>
              </a:prstGeom>
              <a:blipFill>
                <a:blip r:embed="rId21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067CD4-AA15-BC52-A696-A2B4924C293D}"/>
              </a:ext>
            </a:extLst>
          </p:cNvPr>
          <p:cNvCxnSpPr/>
          <p:nvPr/>
        </p:nvCxnSpPr>
        <p:spPr>
          <a:xfrm flipH="1">
            <a:off x="2655122" y="2739228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A9D226-DBF3-0CC3-AADB-A9FF44D55659}"/>
              </a:ext>
            </a:extLst>
          </p:cNvPr>
          <p:cNvCxnSpPr>
            <a:cxnSpLocks/>
          </p:cNvCxnSpPr>
          <p:nvPr/>
        </p:nvCxnSpPr>
        <p:spPr>
          <a:xfrm flipV="1">
            <a:off x="2807522" y="2891628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A3A08D-0330-9633-BEE0-5D33942C5FBC}"/>
                  </a:ext>
                </a:extLst>
              </p:cNvPr>
              <p:cNvSpPr txBox="1"/>
              <p:nvPr/>
            </p:nvSpPr>
            <p:spPr>
              <a:xfrm flipH="1">
                <a:off x="3057627" y="3393952"/>
                <a:ext cx="367059" cy="41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A3A08D-0330-9633-BEE0-5D33942C5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7627" y="3393952"/>
                <a:ext cx="367059" cy="413768"/>
              </a:xfrm>
              <a:prstGeom prst="rect">
                <a:avLst/>
              </a:prstGeom>
              <a:blipFill>
                <a:blip r:embed="rId22"/>
                <a:stretch>
                  <a:fillRect l="-18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5845A6-3BB4-7280-6A75-6510024A4912}"/>
                  </a:ext>
                </a:extLst>
              </p:cNvPr>
              <p:cNvSpPr txBox="1"/>
              <p:nvPr/>
            </p:nvSpPr>
            <p:spPr>
              <a:xfrm flipH="1">
                <a:off x="2893277" y="2835350"/>
                <a:ext cx="367059" cy="41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5845A6-3BB4-7280-6A75-6510024A4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93277" y="2835350"/>
                <a:ext cx="367059" cy="413768"/>
              </a:xfrm>
              <a:prstGeom prst="rect">
                <a:avLst/>
              </a:prstGeom>
              <a:blipFill>
                <a:blip r:embed="rId23"/>
                <a:stretch>
                  <a:fillRect l="-11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90C28D-ECAE-7A77-DAF3-3DA2F1E9E8C5}"/>
              </a:ext>
            </a:extLst>
          </p:cNvPr>
          <p:cNvCxnSpPr/>
          <p:nvPr/>
        </p:nvCxnSpPr>
        <p:spPr>
          <a:xfrm flipH="1">
            <a:off x="2655122" y="3865730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1C5C642-EF82-9C04-D877-A26DFF8D90B4}"/>
              </a:ext>
            </a:extLst>
          </p:cNvPr>
          <p:cNvCxnSpPr>
            <a:cxnSpLocks/>
          </p:cNvCxnSpPr>
          <p:nvPr/>
        </p:nvCxnSpPr>
        <p:spPr>
          <a:xfrm flipV="1">
            <a:off x="2807522" y="4018130"/>
            <a:ext cx="1161143" cy="812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340BF93-1D62-1EDD-DDF5-206C5B6E9354}"/>
                  </a:ext>
                </a:extLst>
              </p:cNvPr>
              <p:cNvSpPr txBox="1"/>
              <p:nvPr/>
            </p:nvSpPr>
            <p:spPr>
              <a:xfrm flipH="1">
                <a:off x="3057627" y="4508743"/>
                <a:ext cx="367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340BF93-1D62-1EDD-DDF5-206C5B6E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7627" y="4508743"/>
                <a:ext cx="367059" cy="400110"/>
              </a:xfrm>
              <a:prstGeom prst="rect">
                <a:avLst/>
              </a:prstGeom>
              <a:blipFill>
                <a:blip r:embed="rId24"/>
                <a:stretch>
                  <a:fillRect l="-20000" b="-153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93E33A-F4AC-B048-D3CA-925458AFC1C5}"/>
                  </a:ext>
                </a:extLst>
              </p:cNvPr>
              <p:cNvSpPr txBox="1"/>
              <p:nvPr/>
            </p:nvSpPr>
            <p:spPr>
              <a:xfrm flipH="1">
                <a:off x="2893277" y="3950141"/>
                <a:ext cx="367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93E33A-F4AC-B048-D3CA-925458AFC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93277" y="3950141"/>
                <a:ext cx="367059" cy="400110"/>
              </a:xfrm>
              <a:prstGeom prst="rect">
                <a:avLst/>
              </a:prstGeom>
              <a:blipFill>
                <a:blip r:embed="rId25"/>
                <a:stretch>
                  <a:fillRect l="-11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91E186-8175-8988-B6E0-3FCAE64485D3}"/>
                  </a:ext>
                </a:extLst>
              </p:cNvPr>
              <p:cNvSpPr txBox="1"/>
              <p:nvPr/>
            </p:nvSpPr>
            <p:spPr>
              <a:xfrm flipH="1">
                <a:off x="826684" y="5687915"/>
                <a:ext cx="8452779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bilinear relation assumptions at every level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91E186-8175-8988-B6E0-3FCAE6448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6684" y="5687915"/>
                <a:ext cx="8452779" cy="556434"/>
              </a:xfrm>
              <a:prstGeom prst="rect">
                <a:avLst/>
              </a:prstGeom>
              <a:blipFill>
                <a:blip r:embed="rId26"/>
                <a:stretch>
                  <a:fillRect l="-1227" t="-9890" r="-1227" b="-252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2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2" grpId="0"/>
      <p:bldP spid="16" grpId="0"/>
      <p:bldP spid="17" grpId="0"/>
      <p:bldP spid="24" grpId="0"/>
      <p:bldP spid="32" grpId="0"/>
      <p:bldP spid="33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A800D8-5658-5F97-44DC-29BAB651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reducing key length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7C088-A2A9-6966-6B44-22F15499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AAF940-93F5-A218-64F6-5394118D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1502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6854ED-E76A-CF46-F86B-577D1752FE95}"/>
              </a:ext>
            </a:extLst>
          </p:cNvPr>
          <p:cNvGrpSpPr/>
          <p:nvPr/>
        </p:nvGrpSpPr>
        <p:grpSpPr>
          <a:xfrm>
            <a:off x="7776088" y="4642932"/>
            <a:ext cx="3762918" cy="1325563"/>
            <a:chOff x="7776088" y="4642932"/>
            <a:chExt cx="3762918" cy="132556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3B06B1A-7F5B-6B1A-01B0-28F611D04804}"/>
                </a:ext>
              </a:extLst>
            </p:cNvPr>
            <p:cNvCxnSpPr>
              <a:cxnSpLocks/>
            </p:cNvCxnSpPr>
            <p:nvPr/>
          </p:nvCxnSpPr>
          <p:spPr>
            <a:xfrm>
              <a:off x="7776088" y="5314369"/>
              <a:ext cx="226453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D815E15-F2BC-7315-FAF0-8DC2E4F961E4}"/>
                </a:ext>
              </a:extLst>
            </p:cNvPr>
            <p:cNvGrpSpPr/>
            <p:nvPr/>
          </p:nvGrpSpPr>
          <p:grpSpPr>
            <a:xfrm>
              <a:off x="10040623" y="4642932"/>
              <a:ext cx="1498383" cy="1325563"/>
              <a:chOff x="10040623" y="4642932"/>
              <a:chExt cx="1498383" cy="132556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7236ED-C2E4-3203-B2BB-D867C38449C2}"/>
                  </a:ext>
                </a:extLst>
              </p:cNvPr>
              <p:cNvSpPr/>
              <p:nvPr/>
            </p:nvSpPr>
            <p:spPr>
              <a:xfrm>
                <a:off x="10040623" y="4642932"/>
                <a:ext cx="1498383" cy="132556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14" descr="https://upload.wikimedia.org/wikipedia/commons/thumb/e/e5/Green_tick_pointed.svg/1024px-Green_tick_pointed.svg.png">
                <a:extLst>
                  <a:ext uri="{FF2B5EF4-FFF2-40B4-BE49-F238E27FC236}">
                    <a16:creationId xmlns:a16="http://schemas.microsoft.com/office/drawing/2014/main" id="{7086FF13-0860-DE51-B122-DD6CF58B5F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71034" y="4727839"/>
                <a:ext cx="414067" cy="41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2" descr="http://www.iconsdb.com/icons/download/soylent-red/x-mark-512.png">
                <a:extLst>
                  <a:ext uri="{FF2B5EF4-FFF2-40B4-BE49-F238E27FC236}">
                    <a16:creationId xmlns:a16="http://schemas.microsoft.com/office/drawing/2014/main" id="{B3D58295-F2A6-FEC5-9EE4-4EBD10D76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66796" y="5382576"/>
                <a:ext cx="440554" cy="440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96841C-17C8-C553-BEA7-1BAD642F0B10}"/>
                  </a:ext>
                </a:extLst>
              </p:cNvPr>
              <p:cNvSpPr txBox="1"/>
              <p:nvPr/>
            </p:nvSpPr>
            <p:spPr>
              <a:xfrm flipH="1">
                <a:off x="10041877" y="4749577"/>
                <a:ext cx="9751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output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6A4BDA5-1AB0-A569-B700-C254808120B7}"/>
                  </a:ext>
                </a:extLst>
              </p:cNvPr>
              <p:cNvSpPr txBox="1"/>
              <p:nvPr/>
            </p:nvSpPr>
            <p:spPr>
              <a:xfrm flipH="1">
                <a:off x="10040623" y="5077887"/>
                <a:ext cx="9751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or</a:t>
                </a:r>
              </a:p>
              <a:p>
                <a:pPr algn="ctr"/>
                <a:r>
                  <a:rPr lang="en-GB" sz="2000" dirty="0"/>
                  <a:t>output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1A208E-AFE4-67CD-0A66-AA60CB72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arguments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CEABF-06BD-E04A-1D0A-77EE90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2</a:t>
            </a:fld>
            <a:endParaRPr lang="en-CH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C34EF8-25AF-4687-F649-EA61A7AC0385}"/>
              </a:ext>
            </a:extLst>
          </p:cNvPr>
          <p:cNvGrpSpPr/>
          <p:nvPr/>
        </p:nvGrpSpPr>
        <p:grpSpPr>
          <a:xfrm>
            <a:off x="1604522" y="2147007"/>
            <a:ext cx="1569258" cy="1467261"/>
            <a:chOff x="1604522" y="2147007"/>
            <a:chExt cx="1569258" cy="1467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CF7AD1C-CEA6-7076-435B-51CF28EE334B}"/>
                    </a:ext>
                  </a:extLst>
                </p:cNvPr>
                <p:cNvSpPr txBox="1"/>
                <p:nvPr/>
              </p:nvSpPr>
              <p:spPr>
                <a:xfrm>
                  <a:off x="1656749" y="2783271"/>
                  <a:ext cx="138151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CF7AD1C-CEA6-7076-435B-51CF28EE3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749" y="2783271"/>
                  <a:ext cx="1381517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728CE0-CB69-66CF-23FB-6DB1A84E8178}"/>
                </a:ext>
              </a:extLst>
            </p:cNvPr>
            <p:cNvSpPr txBox="1"/>
            <p:nvPr/>
          </p:nvSpPr>
          <p:spPr>
            <a:xfrm flipH="1">
              <a:off x="1604522" y="2147007"/>
              <a:ext cx="1569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Witness:</a:t>
              </a:r>
              <a:endParaRPr lang="en-US" sz="2000" b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85CC92-C6E3-F6E1-C06B-1F908A26B49F}"/>
              </a:ext>
            </a:extLst>
          </p:cNvPr>
          <p:cNvGrpSpPr/>
          <p:nvPr/>
        </p:nvGrpSpPr>
        <p:grpSpPr>
          <a:xfrm>
            <a:off x="3575823" y="1310665"/>
            <a:ext cx="2952475" cy="1843203"/>
            <a:chOff x="3575823" y="1310665"/>
            <a:chExt cx="2952475" cy="1843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3F32D94-E26E-8ED6-05DC-D612F35F3ACB}"/>
                    </a:ext>
                  </a:extLst>
                </p:cNvPr>
                <p:cNvSpPr txBox="1"/>
                <p:nvPr/>
              </p:nvSpPr>
              <p:spPr>
                <a:xfrm flipH="1">
                  <a:off x="3575823" y="1728678"/>
                  <a:ext cx="187729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/>
                    <a:t>Instance: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2000" dirty="0"/>
                    <a:t>-gate circuit over field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B3B52A2-0278-49D0-9AB8-7714D6C49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575823" y="1728678"/>
                  <a:ext cx="1877293" cy="1015663"/>
                </a:xfrm>
                <a:prstGeom prst="rect">
                  <a:avLst/>
                </a:prstGeom>
                <a:blipFill>
                  <a:blip r:embed="rId5"/>
                  <a:stretch>
                    <a:fillRect t="-3614" b="-10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72E9523-A6AE-60A8-B539-542D41C3E726}"/>
                </a:ext>
              </a:extLst>
            </p:cNvPr>
            <p:cNvGrpSpPr/>
            <p:nvPr/>
          </p:nvGrpSpPr>
          <p:grpSpPr>
            <a:xfrm>
              <a:off x="5111287" y="1310665"/>
              <a:ext cx="1417011" cy="1843203"/>
              <a:chOff x="9826118" y="-935143"/>
              <a:chExt cx="2884993" cy="375270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5563535-9738-CF71-85A9-BC7957DB90BA}"/>
                  </a:ext>
                </a:extLst>
              </p:cNvPr>
              <p:cNvSpPr/>
              <p:nvPr/>
            </p:nvSpPr>
            <p:spPr>
              <a:xfrm>
                <a:off x="10345580" y="1061846"/>
                <a:ext cx="720779" cy="7207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862CED9-3632-4186-A7F1-34AA44EAD02F}"/>
                  </a:ext>
                </a:extLst>
              </p:cNvPr>
              <p:cNvCxnSpPr>
                <a:stCxn id="14" idx="2"/>
                <a:endCxn id="14" idx="6"/>
              </p:cNvCxnSpPr>
              <p:nvPr/>
            </p:nvCxnSpPr>
            <p:spPr>
              <a:xfrm>
                <a:off x="10345580" y="1422236"/>
                <a:ext cx="72077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9FA645A-16EB-1A55-2009-ABE0CC523326}"/>
                  </a:ext>
                </a:extLst>
              </p:cNvPr>
              <p:cNvCxnSpPr>
                <a:stCxn id="14" idx="0"/>
                <a:endCxn id="14" idx="4"/>
              </p:cNvCxnSpPr>
              <p:nvPr/>
            </p:nvCxnSpPr>
            <p:spPr>
              <a:xfrm>
                <a:off x="10705970" y="1061846"/>
                <a:ext cx="0" cy="720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7858EE1-E452-CF40-92CC-3BF5196BB639}"/>
                  </a:ext>
                </a:extLst>
              </p:cNvPr>
              <p:cNvSpPr/>
              <p:nvPr/>
            </p:nvSpPr>
            <p:spPr>
              <a:xfrm>
                <a:off x="10908044" y="64540"/>
                <a:ext cx="720779" cy="7207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A8A4D63-BF54-C945-8B9E-B393F520E17C}"/>
                  </a:ext>
                </a:extLst>
              </p:cNvPr>
              <p:cNvCxnSpPr>
                <a:cxnSpLocks/>
                <a:stCxn id="17" idx="1"/>
                <a:endCxn id="17" idx="5"/>
              </p:cNvCxnSpPr>
              <p:nvPr/>
            </p:nvCxnSpPr>
            <p:spPr>
              <a:xfrm>
                <a:off x="11013600" y="170096"/>
                <a:ext cx="509667" cy="50966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9B36DE8-858B-EB32-8E38-2A7FFA091EDE}"/>
                  </a:ext>
                </a:extLst>
              </p:cNvPr>
              <p:cNvCxnSpPr>
                <a:cxnSpLocks/>
                <a:stCxn id="17" idx="7"/>
                <a:endCxn id="17" idx="3"/>
              </p:cNvCxnSpPr>
              <p:nvPr/>
            </p:nvCxnSpPr>
            <p:spPr>
              <a:xfrm flipH="1">
                <a:off x="11013600" y="170096"/>
                <a:ext cx="509667" cy="50966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361C48D-CE2E-13F7-FFED-6484AC44671B}"/>
                  </a:ext>
                </a:extLst>
              </p:cNvPr>
              <p:cNvSpPr/>
              <p:nvPr/>
            </p:nvSpPr>
            <p:spPr>
              <a:xfrm>
                <a:off x="11427688" y="1067506"/>
                <a:ext cx="720779" cy="7207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4530F34-7DAD-2BFD-6172-37BE6668A6A8}"/>
                  </a:ext>
                </a:extLst>
              </p:cNvPr>
              <p:cNvCxnSpPr>
                <a:stCxn id="20" idx="2"/>
                <a:endCxn id="20" idx="6"/>
              </p:cNvCxnSpPr>
              <p:nvPr/>
            </p:nvCxnSpPr>
            <p:spPr>
              <a:xfrm>
                <a:off x="11427688" y="1427896"/>
                <a:ext cx="72077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A3D5329-F1BD-F96B-E883-747376BE5CD3}"/>
                  </a:ext>
                </a:extLst>
              </p:cNvPr>
              <p:cNvCxnSpPr>
                <a:stCxn id="20" idx="0"/>
                <a:endCxn id="20" idx="4"/>
              </p:cNvCxnSpPr>
              <p:nvPr/>
            </p:nvCxnSpPr>
            <p:spPr>
              <a:xfrm>
                <a:off x="11788078" y="1067506"/>
                <a:ext cx="0" cy="720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95AA3048-94C3-EE3E-E737-D4881B9CA9E7}"/>
                      </a:ext>
                    </a:extLst>
                  </p:cNvPr>
                  <p:cNvSpPr/>
                  <p:nvPr/>
                </p:nvSpPr>
                <p:spPr>
                  <a:xfrm>
                    <a:off x="9826118" y="2091125"/>
                    <a:ext cx="720779" cy="72077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59D1AA6B-01A7-4DEE-9FA2-87EBEF7C0C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6118" y="2091125"/>
                    <a:ext cx="720779" cy="7207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8197"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F27FEF61-3F6E-59FB-F157-1672F34A3838}"/>
                      </a:ext>
                    </a:extLst>
                  </p:cNvPr>
                  <p:cNvSpPr/>
                  <p:nvPr/>
                </p:nvSpPr>
                <p:spPr>
                  <a:xfrm>
                    <a:off x="10908226" y="2096785"/>
                    <a:ext cx="720779" cy="72077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0923EC40-7BAF-4BEF-B189-5D2012865C3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08226" y="2096785"/>
                    <a:ext cx="720779" cy="72077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1667"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4465309-9BD1-D5D4-208E-2CC8B3B38068}"/>
                  </a:ext>
                </a:extLst>
              </p:cNvPr>
              <p:cNvSpPr/>
              <p:nvPr/>
            </p:nvSpPr>
            <p:spPr>
              <a:xfrm>
                <a:off x="11990332" y="2086529"/>
                <a:ext cx="720779" cy="7207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FA6129B-1F37-5769-8C83-57D8CD3871D9}"/>
                  </a:ext>
                </a:extLst>
              </p:cNvPr>
              <p:cNvSpPr/>
              <p:nvPr/>
            </p:nvSpPr>
            <p:spPr>
              <a:xfrm>
                <a:off x="10908044" y="-935143"/>
                <a:ext cx="720779" cy="7207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5F2A2B5-B754-4BAF-645C-957D04E6739D}"/>
                  </a:ext>
                </a:extLst>
              </p:cNvPr>
              <p:cNvCxnSpPr>
                <a:stCxn id="17" idx="0"/>
                <a:endCxn id="26" idx="4"/>
              </p:cNvCxnSpPr>
              <p:nvPr/>
            </p:nvCxnSpPr>
            <p:spPr>
              <a:xfrm flipV="1">
                <a:off x="11268434" y="-214364"/>
                <a:ext cx="0" cy="27890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CCF9614C-4A98-77FC-C60A-553CF77B0DF2}"/>
                  </a:ext>
                </a:extLst>
              </p:cNvPr>
              <p:cNvCxnSpPr>
                <a:cxnSpLocks/>
                <a:stCxn id="14" idx="0"/>
                <a:endCxn id="17" idx="3"/>
              </p:cNvCxnSpPr>
              <p:nvPr/>
            </p:nvCxnSpPr>
            <p:spPr>
              <a:xfrm flipV="1">
                <a:off x="10705970" y="679763"/>
                <a:ext cx="307630" cy="38208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7857749-232D-F6C0-B0F1-C9CDD59573D1}"/>
                  </a:ext>
                </a:extLst>
              </p:cNvPr>
              <p:cNvCxnSpPr>
                <a:cxnSpLocks/>
                <a:stCxn id="20" idx="0"/>
                <a:endCxn id="17" idx="5"/>
              </p:cNvCxnSpPr>
              <p:nvPr/>
            </p:nvCxnSpPr>
            <p:spPr>
              <a:xfrm flipH="1" flipV="1">
                <a:off x="11523267" y="679763"/>
                <a:ext cx="264811" cy="3877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511FFF0-D269-3FC6-9124-3515C5836029}"/>
                  </a:ext>
                </a:extLst>
              </p:cNvPr>
              <p:cNvCxnSpPr>
                <a:cxnSpLocks/>
                <a:stCxn id="24" idx="0"/>
                <a:endCxn id="17" idx="4"/>
              </p:cNvCxnSpPr>
              <p:nvPr/>
            </p:nvCxnSpPr>
            <p:spPr>
              <a:xfrm flipH="1" flipV="1">
                <a:off x="11268434" y="785319"/>
                <a:ext cx="182" cy="13114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ED57E34-0F04-5D8A-51C0-0E6D9E7FDBE1}"/>
                  </a:ext>
                </a:extLst>
              </p:cNvPr>
              <p:cNvCxnSpPr>
                <a:cxnSpLocks/>
                <a:stCxn id="25" idx="0"/>
                <a:endCxn id="20" idx="5"/>
              </p:cNvCxnSpPr>
              <p:nvPr/>
            </p:nvCxnSpPr>
            <p:spPr>
              <a:xfrm flipH="1" flipV="1">
                <a:off x="12042911" y="1682729"/>
                <a:ext cx="307811" cy="403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4EA77D2B-78A6-C7E9-615D-05DD2AD4D426}"/>
                  </a:ext>
                </a:extLst>
              </p:cNvPr>
              <p:cNvCxnSpPr>
                <a:cxnSpLocks/>
                <a:stCxn id="23" idx="0"/>
                <a:endCxn id="14" idx="3"/>
              </p:cNvCxnSpPr>
              <p:nvPr/>
            </p:nvCxnSpPr>
            <p:spPr>
              <a:xfrm flipV="1">
                <a:off x="10186508" y="1677069"/>
                <a:ext cx="264628" cy="4140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3B50D2C-AC43-E17C-0CE8-CF0918765594}"/>
                  </a:ext>
                </a:extLst>
              </p:cNvPr>
              <p:cNvCxnSpPr>
                <a:cxnSpLocks/>
                <a:stCxn id="24" idx="0"/>
                <a:endCxn id="14" idx="5"/>
              </p:cNvCxnSpPr>
              <p:nvPr/>
            </p:nvCxnSpPr>
            <p:spPr>
              <a:xfrm flipH="1" flipV="1">
                <a:off x="10960803" y="1677069"/>
                <a:ext cx="307813" cy="4197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437566E6-185E-C7F7-0D41-BBFC5C6C879E}"/>
                  </a:ext>
                </a:extLst>
              </p:cNvPr>
              <p:cNvCxnSpPr>
                <a:cxnSpLocks/>
                <a:stCxn id="24" idx="0"/>
                <a:endCxn id="20" idx="3"/>
              </p:cNvCxnSpPr>
              <p:nvPr/>
            </p:nvCxnSpPr>
            <p:spPr>
              <a:xfrm flipV="1">
                <a:off x="11268616" y="1682729"/>
                <a:ext cx="264628" cy="4140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025A081-C064-6FA3-4BDF-A9F8EB43667E}"/>
              </a:ext>
            </a:extLst>
          </p:cNvPr>
          <p:cNvSpPr/>
          <p:nvPr/>
        </p:nvSpPr>
        <p:spPr>
          <a:xfrm>
            <a:off x="3906969" y="3144641"/>
            <a:ext cx="936000" cy="21704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C99406-349B-CCF1-33E8-C875232E0E6B}"/>
              </a:ext>
            </a:extLst>
          </p:cNvPr>
          <p:cNvSpPr/>
          <p:nvPr/>
        </p:nvSpPr>
        <p:spPr>
          <a:xfrm>
            <a:off x="6840088" y="3144641"/>
            <a:ext cx="936000" cy="21704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V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1E435A-2754-B322-C855-C2E5763B2C06}"/>
              </a:ext>
            </a:extLst>
          </p:cNvPr>
          <p:cNvGrpSpPr/>
          <p:nvPr/>
        </p:nvGrpSpPr>
        <p:grpSpPr>
          <a:xfrm>
            <a:off x="4839960" y="3420789"/>
            <a:ext cx="2001128" cy="1718141"/>
            <a:chOff x="4839960" y="3420789"/>
            <a:chExt cx="2001128" cy="1718141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1287DCF-BB72-050C-1CFE-CDAF58E73BB2}"/>
                </a:ext>
              </a:extLst>
            </p:cNvPr>
            <p:cNvCxnSpPr/>
            <p:nvPr/>
          </p:nvCxnSpPr>
          <p:spPr>
            <a:xfrm>
              <a:off x="4841876" y="3420789"/>
              <a:ext cx="19992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62A4F18-34D3-4E61-2C98-E8F3C7277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9960" y="3789273"/>
              <a:ext cx="19992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BC4ED44-6E48-2C54-1653-28D7A13B0B49}"/>
                </a:ext>
              </a:extLst>
            </p:cNvPr>
            <p:cNvCxnSpPr/>
            <p:nvPr/>
          </p:nvCxnSpPr>
          <p:spPr>
            <a:xfrm>
              <a:off x="4841876" y="4719944"/>
              <a:ext cx="19992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6D98C51-EF18-0732-C212-CA6F8FB5D1EB}"/>
                    </a:ext>
                  </a:extLst>
                </p:cNvPr>
                <p:cNvSpPr txBox="1"/>
                <p:nvPr/>
              </p:nvSpPr>
              <p:spPr>
                <a:xfrm>
                  <a:off x="5667653" y="4093747"/>
                  <a:ext cx="3653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91E091E-93A4-4F2C-A140-85BF2906C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653" y="4093747"/>
                  <a:ext cx="36536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D4331B6-E5A1-268F-224E-1B35066F9B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9960" y="5138930"/>
              <a:ext cx="199921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BEE368-6EBC-F936-1899-01559FA8A897}"/>
                  </a:ext>
                </a:extLst>
              </p:cNvPr>
              <p:cNvSpPr txBox="1"/>
              <p:nvPr/>
            </p:nvSpPr>
            <p:spPr>
              <a:xfrm flipH="1">
                <a:off x="8173844" y="4451454"/>
                <a:ext cx="17917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2000" b="1" dirty="0"/>
                  <a:t>Completeness</a:t>
                </a:r>
                <a:r>
                  <a:rPr lang="en-GB" sz="2000" dirty="0"/>
                  <a:t>:</a:t>
                </a:r>
              </a:p>
              <a:p>
                <a:pPr algn="r"/>
                <a:r>
                  <a:rPr lang="en-US" sz="2000" dirty="0">
                    <a:ea typeface="Cambria Math" panose="02040503050406030204" pitchFamily="18" charset="0"/>
                  </a:rPr>
                  <a:t>satisfiable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BEE368-6EBC-F936-1899-01559FA8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73844" y="4451454"/>
                <a:ext cx="1791762" cy="707886"/>
              </a:xfrm>
              <a:prstGeom prst="rect">
                <a:avLst/>
              </a:prstGeom>
              <a:blipFill>
                <a:blip r:embed="rId11"/>
                <a:stretch>
                  <a:fillRect l="-1361" t="-4310" r="-3401" b="-146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BEFB315-35D2-A824-B2BC-AEF7C3AE8BE3}"/>
                  </a:ext>
                </a:extLst>
              </p:cNvPr>
              <p:cNvSpPr txBox="1"/>
              <p:nvPr/>
            </p:nvSpPr>
            <p:spPr>
              <a:xfrm flipH="1">
                <a:off x="6936059" y="5429893"/>
                <a:ext cx="3104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/>
                  <a:t>Soundness:</a:t>
                </a:r>
                <a:r>
                  <a:rPr lang="en-GB" sz="2000" dirty="0"/>
                  <a:t> unsatisfiable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BEFB315-35D2-A824-B2BC-AEF7C3AE8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36059" y="5429893"/>
                <a:ext cx="3104564" cy="400110"/>
              </a:xfrm>
              <a:prstGeom prst="rect">
                <a:avLst/>
              </a:prstGeom>
              <a:blipFill>
                <a:blip r:embed="rId12"/>
                <a:stretch>
                  <a:fillRect l="-982" t="-9231" b="-2769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4BE64CA-C925-4358-6051-6BB9661E6608}"/>
              </a:ext>
            </a:extLst>
          </p:cNvPr>
          <p:cNvGrpSpPr/>
          <p:nvPr/>
        </p:nvGrpSpPr>
        <p:grpSpPr>
          <a:xfrm>
            <a:off x="6392254" y="900901"/>
            <a:ext cx="3966710" cy="2151580"/>
            <a:chOff x="6392254" y="900901"/>
            <a:chExt cx="3966710" cy="2151580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E7B2668-7F2F-7E62-D2FA-F19459BC688F}"/>
                </a:ext>
              </a:extLst>
            </p:cNvPr>
            <p:cNvCxnSpPr>
              <a:cxnSpLocks/>
            </p:cNvCxnSpPr>
            <p:nvPr/>
          </p:nvCxnSpPr>
          <p:spPr>
            <a:xfrm>
              <a:off x="6860254" y="1951666"/>
              <a:ext cx="468000" cy="11008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0B23E79-5B54-0153-4E0E-2D1BDB516178}"/>
                </a:ext>
              </a:extLst>
            </p:cNvPr>
            <p:cNvSpPr/>
            <p:nvPr/>
          </p:nvSpPr>
          <p:spPr>
            <a:xfrm>
              <a:off x="6392254" y="900901"/>
              <a:ext cx="936000" cy="93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1F04FD-A53B-E3BD-1D2C-01E7AAAAD166}"/>
                </a:ext>
              </a:extLst>
            </p:cNvPr>
            <p:cNvSpPr txBox="1"/>
            <p:nvPr/>
          </p:nvSpPr>
          <p:spPr>
            <a:xfrm flipH="1">
              <a:off x="7376392" y="997948"/>
              <a:ext cx="2982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Instance preprocessing for succinct verification!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0ADE00-1E9E-0BA4-5E47-5C34385F6DF2}"/>
                  </a:ext>
                </a:extLst>
              </p:cNvPr>
              <p:cNvSpPr txBox="1"/>
              <p:nvPr/>
            </p:nvSpPr>
            <p:spPr>
              <a:xfrm flipH="1">
                <a:off x="2717631" y="6050503"/>
                <a:ext cx="60489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Succinctness:  	</a:t>
                </a:r>
                <a:r>
                  <a:rPr lang="en-GB" sz="2000" dirty="0"/>
                  <a:t>proof size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000" dirty="0"/>
                  <a:t> instance size</a:t>
                </a:r>
              </a:p>
              <a:p>
                <a:r>
                  <a:rPr lang="en-US" sz="2000" dirty="0"/>
                  <a:t>		</a:t>
                </a:r>
                <a:r>
                  <a:rPr lang="en-GB" sz="2000" dirty="0"/>
                  <a:t>verifier work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000" dirty="0"/>
                  <a:t> checking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naively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0ADE00-1E9E-0BA4-5E47-5C34385F6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17631" y="6050503"/>
                <a:ext cx="6048997" cy="707886"/>
              </a:xfrm>
              <a:prstGeom prst="rect">
                <a:avLst/>
              </a:prstGeom>
              <a:blipFill>
                <a:blip r:embed="rId14"/>
                <a:stretch>
                  <a:fillRect l="-1109" t="-5172" r="-403" b="-146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2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50" grpId="0"/>
      <p:bldP spid="51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6E8CD5-9305-0977-C3A7-CD0A58FC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splitting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740EF-41BF-9F17-9AC0-4EEB6BD6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20</a:t>
            </a:fld>
            <a:endParaRPr lang="en-CH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269382D-F695-804E-CA4B-F88C2DAA84A6}"/>
              </a:ext>
            </a:extLst>
          </p:cNvPr>
          <p:cNvSpPr txBox="1"/>
          <p:nvPr/>
        </p:nvSpPr>
        <p:spPr>
          <a:xfrm flipH="1">
            <a:off x="4125240" y="2278638"/>
            <a:ext cx="182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New </a:t>
            </a:r>
            <a:r>
              <a:rPr lang="en-GB" sz="2000" b="1" dirty="0"/>
              <a:t>Instance:</a:t>
            </a:r>
            <a:endParaRPr lang="en-US" sz="2000" b="1" dirty="0"/>
          </a:p>
        </p:txBody>
      </p:sp>
      <p:pic>
        <p:nvPicPr>
          <p:cNvPr id="106" name="Graphic 105" descr="Filing Box Archive outline">
            <a:extLst>
              <a:ext uri="{FF2B5EF4-FFF2-40B4-BE49-F238E27FC236}">
                <a16:creationId xmlns:a16="http://schemas.microsoft.com/office/drawing/2014/main" id="{689062E7-7C1A-6DEF-53A1-7AB2E2209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555" y="2070636"/>
            <a:ext cx="914400" cy="91440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2318FD0C-0B2F-4313-22E6-7DE7CCE0A25E}"/>
              </a:ext>
            </a:extLst>
          </p:cNvPr>
          <p:cNvSpPr txBox="1"/>
          <p:nvPr/>
        </p:nvSpPr>
        <p:spPr>
          <a:xfrm flipH="1">
            <a:off x="1102888" y="2333004"/>
            <a:ext cx="1849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New </a:t>
            </a:r>
            <a:r>
              <a:rPr lang="en-GB" sz="2000" b="1" dirty="0"/>
              <a:t>Witness:</a:t>
            </a:r>
            <a:endParaRPr lang="en-US" sz="2000" b="1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581A350-DA69-936A-BC91-AFE1590E8AC2}"/>
              </a:ext>
            </a:extLst>
          </p:cNvPr>
          <p:cNvGrpSpPr/>
          <p:nvPr/>
        </p:nvGrpSpPr>
        <p:grpSpPr>
          <a:xfrm>
            <a:off x="2767921" y="2269213"/>
            <a:ext cx="606776" cy="552632"/>
            <a:chOff x="8106508" y="3929011"/>
            <a:chExt cx="606776" cy="552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220A85CD-9A2A-3682-8C21-5D8A1AD915F6}"/>
                    </a:ext>
                  </a:extLst>
                </p:cNvPr>
                <p:cNvSpPr txBox="1"/>
                <p:nvPr/>
              </p:nvSpPr>
              <p:spPr>
                <a:xfrm>
                  <a:off x="8106508" y="3929011"/>
                  <a:ext cx="4338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220A85CD-9A2A-3682-8C21-5D8A1AD91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508" y="3929011"/>
                  <a:ext cx="433811" cy="461665"/>
                </a:xfrm>
                <a:prstGeom prst="rect">
                  <a:avLst/>
                </a:prstGeom>
                <a:blipFill>
                  <a:blip r:embed="rId3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1" name="Graphic 130" descr="Key outline">
              <a:extLst>
                <a:ext uri="{FF2B5EF4-FFF2-40B4-BE49-F238E27FC236}">
                  <a16:creationId xmlns:a16="http://schemas.microsoft.com/office/drawing/2014/main" id="{3AEB6CC6-1CF6-74B2-55C0-A633F3D8D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8364091" y="4132450"/>
              <a:ext cx="349193" cy="349193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F8D4AEB-5C56-5605-5411-DA7A18CCBEED}"/>
              </a:ext>
            </a:extLst>
          </p:cNvPr>
          <p:cNvGrpSpPr/>
          <p:nvPr/>
        </p:nvGrpSpPr>
        <p:grpSpPr>
          <a:xfrm>
            <a:off x="605126" y="2725318"/>
            <a:ext cx="3602448" cy="636208"/>
            <a:chOff x="605126" y="2725318"/>
            <a:chExt cx="3602448" cy="636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50D705F7-D87E-7107-68AB-056191C54459}"/>
                    </a:ext>
                  </a:extLst>
                </p:cNvPr>
                <p:cNvSpPr txBox="1"/>
                <p:nvPr/>
              </p:nvSpPr>
              <p:spPr>
                <a:xfrm>
                  <a:off x="3233102" y="2786961"/>
                  <a:ext cx="5497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50D705F7-D87E-7107-68AB-056191C544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102" y="2786961"/>
                  <a:ext cx="549773" cy="46166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D2AA3927-E47B-6E2B-8C84-B84CFEFD3422}"/>
                    </a:ext>
                  </a:extLst>
                </p:cNvPr>
                <p:cNvSpPr txBox="1"/>
                <p:nvPr/>
              </p:nvSpPr>
              <p:spPr>
                <a:xfrm>
                  <a:off x="605126" y="2798591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D2AA3927-E47B-6E2B-8C84-B84CFEFD3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26" y="2798591"/>
                  <a:ext cx="2926731" cy="461665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7" name="Graphic 116" descr="Key outline">
              <a:extLst>
                <a:ext uri="{FF2B5EF4-FFF2-40B4-BE49-F238E27FC236}">
                  <a16:creationId xmlns:a16="http://schemas.microsoft.com/office/drawing/2014/main" id="{AC9FBFDD-0C6D-31CB-9018-A2BF438F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2504286" y="2725318"/>
              <a:ext cx="600738" cy="600738"/>
            </a:xfrm>
            <a:prstGeom prst="rect">
              <a:avLst/>
            </a:prstGeom>
          </p:spPr>
        </p:pic>
        <p:pic>
          <p:nvPicPr>
            <p:cNvPr id="118" name="Graphic 117" descr="Filing Box Archive outline">
              <a:extLst>
                <a:ext uri="{FF2B5EF4-FFF2-40B4-BE49-F238E27FC236}">
                  <a16:creationId xmlns:a16="http://schemas.microsoft.com/office/drawing/2014/main" id="{E64B235E-9C21-98A6-DF3D-00C0B6757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06836" y="2760788"/>
              <a:ext cx="600738" cy="600738"/>
            </a:xfrm>
            <a:prstGeom prst="rect">
              <a:avLst/>
            </a:prstGeom>
          </p:spPr>
        </p:pic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5020D21-B7EF-C697-A925-DB105BB2E505}"/>
                </a:ext>
              </a:extLst>
            </p:cNvPr>
            <p:cNvGrpSpPr/>
            <p:nvPr/>
          </p:nvGrpSpPr>
          <p:grpSpPr>
            <a:xfrm>
              <a:off x="1835340" y="2770081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FF318D39-282D-CC95-9DED-F3917DDA2098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FF318D39-282D-CC95-9DED-F3917DDA20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1" name="Graphic 140" descr="Key outline">
                <a:extLst>
                  <a:ext uri="{FF2B5EF4-FFF2-40B4-BE49-F238E27FC236}">
                    <a16:creationId xmlns:a16="http://schemas.microsoft.com/office/drawing/2014/main" id="{63EC0C96-E316-A0CF-DFFB-B94C713E1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273F67A-5E20-E5BB-4898-BA6BD3AA8317}"/>
                  </a:ext>
                </a:extLst>
              </p:cNvPr>
              <p:cNvSpPr txBox="1"/>
              <p:nvPr/>
            </p:nvSpPr>
            <p:spPr>
              <a:xfrm flipH="1">
                <a:off x="4953284" y="2906608"/>
                <a:ext cx="28086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dirty="0"/>
                  <a:t>, 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273F67A-5E20-E5BB-4898-BA6BD3AA8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53284" y="2906608"/>
                <a:ext cx="2808671" cy="400110"/>
              </a:xfrm>
              <a:prstGeom prst="rect">
                <a:avLst/>
              </a:prstGeom>
              <a:blipFill>
                <a:blip r:embed="rId38"/>
                <a:stretch>
                  <a:fillRect l="-2391" t="-9231" r="-435" b="-2769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 145">
            <a:extLst>
              <a:ext uri="{FF2B5EF4-FFF2-40B4-BE49-F238E27FC236}">
                <a16:creationId xmlns:a16="http://schemas.microsoft.com/office/drawing/2014/main" id="{7070EDD3-EA9E-9D9B-BCE0-F78E5EC511D9}"/>
              </a:ext>
            </a:extLst>
          </p:cNvPr>
          <p:cNvSpPr/>
          <p:nvPr/>
        </p:nvSpPr>
        <p:spPr>
          <a:xfrm>
            <a:off x="5063362" y="3342818"/>
            <a:ext cx="936000" cy="5794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70067AF-5134-F498-0D3E-71E91C788E38}"/>
              </a:ext>
            </a:extLst>
          </p:cNvPr>
          <p:cNvSpPr/>
          <p:nvPr/>
        </p:nvSpPr>
        <p:spPr>
          <a:xfrm>
            <a:off x="6853475" y="3342818"/>
            <a:ext cx="936000" cy="5794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38A2FD8-B99E-9FC7-E74F-C206827673C2}"/>
              </a:ext>
            </a:extLst>
          </p:cNvPr>
          <p:cNvCxnSpPr/>
          <p:nvPr/>
        </p:nvCxnSpPr>
        <p:spPr>
          <a:xfrm>
            <a:off x="5988349" y="3444793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DD38DB92-1529-6F49-8E86-7DE4369C03BB}"/>
              </a:ext>
            </a:extLst>
          </p:cNvPr>
          <p:cNvCxnSpPr>
            <a:cxnSpLocks/>
          </p:cNvCxnSpPr>
          <p:nvPr/>
        </p:nvCxnSpPr>
        <p:spPr>
          <a:xfrm flipH="1">
            <a:off x="5987519" y="3813105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9C5F586-4CB9-D1A6-F7D2-44700DB8ECC1}"/>
                  </a:ext>
                </a:extLst>
              </p:cNvPr>
              <p:cNvSpPr txBox="1"/>
              <p:nvPr/>
            </p:nvSpPr>
            <p:spPr>
              <a:xfrm>
                <a:off x="6248772" y="3429790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9C5F586-4CB9-D1A6-F7D2-44700DB8E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772" y="3429790"/>
                <a:ext cx="365368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85CB8AA-3A94-00EF-320A-34A829978238}"/>
              </a:ext>
            </a:extLst>
          </p:cNvPr>
          <p:cNvCxnSpPr>
            <a:cxnSpLocks/>
          </p:cNvCxnSpPr>
          <p:nvPr/>
        </p:nvCxnSpPr>
        <p:spPr>
          <a:xfrm flipH="1">
            <a:off x="8053252" y="1415677"/>
            <a:ext cx="2231514" cy="10587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5F62E45-1359-F724-3BEE-CBF5725EF04C}"/>
              </a:ext>
            </a:extLst>
          </p:cNvPr>
          <p:cNvSpPr/>
          <p:nvPr/>
        </p:nvSpPr>
        <p:spPr>
          <a:xfrm>
            <a:off x="10284766" y="490735"/>
            <a:ext cx="936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C93A4A-BF1A-07BF-36D3-B173EADB0CD5}"/>
              </a:ext>
            </a:extLst>
          </p:cNvPr>
          <p:cNvGrpSpPr/>
          <p:nvPr/>
        </p:nvGrpSpPr>
        <p:grpSpPr>
          <a:xfrm>
            <a:off x="9071829" y="1535582"/>
            <a:ext cx="3247768" cy="1130360"/>
            <a:chOff x="9071829" y="1535582"/>
            <a:chExt cx="3247768" cy="1130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96DA440A-DEBC-17FA-FA0D-795D5D56BCFD}"/>
                    </a:ext>
                  </a:extLst>
                </p:cNvPr>
                <p:cNvSpPr txBox="1"/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96DA440A-DEBC-17FA-FA0D-795D5D56BC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6D607E1C-B75B-FB2D-76B2-F1DF5C562DC5}"/>
                    </a:ext>
                  </a:extLst>
                </p:cNvPr>
                <p:cNvSpPr txBox="1"/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6D607E1C-B75B-FB2D-76B2-F1DF5C562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7" name="Graphic 176" descr="Key outline">
              <a:extLst>
                <a:ext uri="{FF2B5EF4-FFF2-40B4-BE49-F238E27FC236}">
                  <a16:creationId xmlns:a16="http://schemas.microsoft.com/office/drawing/2014/main" id="{4B66279E-0F77-19EE-A4A1-5A11B5BE9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1328330" y="2065204"/>
              <a:ext cx="600738" cy="600738"/>
            </a:xfrm>
            <a:prstGeom prst="rect">
              <a:avLst/>
            </a:prstGeom>
          </p:spPr>
        </p:pic>
        <p:pic>
          <p:nvPicPr>
            <p:cNvPr id="178" name="Graphic 177" descr="Filing Box Archive outline">
              <a:extLst>
                <a:ext uri="{FF2B5EF4-FFF2-40B4-BE49-F238E27FC236}">
                  <a16:creationId xmlns:a16="http://schemas.microsoft.com/office/drawing/2014/main" id="{EE587D5E-0A13-214E-E3F3-9EB4950A5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37063" y="1535582"/>
              <a:ext cx="600738" cy="600738"/>
            </a:xfrm>
            <a:prstGeom prst="rect">
              <a:avLst/>
            </a:prstGeom>
          </p:spPr>
        </p:pic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2721D4F6-BA2A-A45B-6D20-9530BD2E2DEA}"/>
                </a:ext>
              </a:extLst>
            </p:cNvPr>
            <p:cNvGrpSpPr/>
            <p:nvPr/>
          </p:nvGrpSpPr>
          <p:grpSpPr>
            <a:xfrm>
              <a:off x="10623080" y="2071394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F6146614-4E78-8D91-8295-95552A07D387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F6146614-4E78-8D91-8295-95552A07D3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81" name="Graphic 180" descr="Key outline">
                <a:extLst>
                  <a:ext uri="{FF2B5EF4-FFF2-40B4-BE49-F238E27FC236}">
                    <a16:creationId xmlns:a16="http://schemas.microsoft.com/office/drawing/2014/main" id="{EF90F5BA-8566-23E0-C50D-4A3D647E5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4294CB-46D0-213C-8BCB-9288A5D6DB84}"/>
              </a:ext>
            </a:extLst>
          </p:cNvPr>
          <p:cNvGrpSpPr/>
          <p:nvPr/>
        </p:nvGrpSpPr>
        <p:grpSpPr>
          <a:xfrm>
            <a:off x="1225365" y="3327213"/>
            <a:ext cx="2690329" cy="568064"/>
            <a:chOff x="1225365" y="3327213"/>
            <a:chExt cx="2690329" cy="568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41C048B1-EE54-83E4-00AA-E29EE6C67A71}"/>
                    </a:ext>
                  </a:extLst>
                </p:cNvPr>
                <p:cNvSpPr txBox="1"/>
                <p:nvPr/>
              </p:nvSpPr>
              <p:spPr>
                <a:xfrm>
                  <a:off x="1225365" y="3327213"/>
                  <a:ext cx="26903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41C048B1-EE54-83E4-00AA-E29EE6C67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5365" y="3327213"/>
                  <a:ext cx="2690329" cy="461665"/>
                </a:xfrm>
                <a:prstGeom prst="rect">
                  <a:avLst/>
                </a:prstGeom>
                <a:blipFill>
                  <a:blip r:embed="rId4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Graphic 6" descr="Key outline">
              <a:extLst>
                <a:ext uri="{FF2B5EF4-FFF2-40B4-BE49-F238E27FC236}">
                  <a16:creationId xmlns:a16="http://schemas.microsoft.com/office/drawing/2014/main" id="{17D3B99D-B69F-47EA-A12D-F1774CF9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515677" y="3546084"/>
              <a:ext cx="349193" cy="349193"/>
            </a:xfrm>
            <a:prstGeom prst="rect">
              <a:avLst/>
            </a:prstGeom>
          </p:spPr>
        </p:pic>
      </p:grpSp>
      <p:pic>
        <p:nvPicPr>
          <p:cNvPr id="3" name="Graphic 2" descr="Key outline">
            <a:extLst>
              <a:ext uri="{FF2B5EF4-FFF2-40B4-BE49-F238E27FC236}">
                <a16:creationId xmlns:a16="http://schemas.microsoft.com/office/drawing/2014/main" id="{9C8BD127-22EB-7BCA-9C1D-5D634D4D4A8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926675" y="2012577"/>
            <a:ext cx="972459" cy="97245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3AFB1E05-9353-CF6C-D750-7BEC9CD81CC6}"/>
              </a:ext>
            </a:extLst>
          </p:cNvPr>
          <p:cNvGrpSpPr/>
          <p:nvPr/>
        </p:nvGrpSpPr>
        <p:grpSpPr>
          <a:xfrm>
            <a:off x="4840941" y="4248249"/>
            <a:ext cx="1879225" cy="1012466"/>
            <a:chOff x="4840941" y="4248249"/>
            <a:chExt cx="1879225" cy="1012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9D721EA-7F6D-0E83-DE92-5CD163EA9767}"/>
                    </a:ext>
                  </a:extLst>
                </p:cNvPr>
                <p:cNvSpPr txBox="1"/>
                <p:nvPr/>
              </p:nvSpPr>
              <p:spPr>
                <a:xfrm flipH="1">
                  <a:off x="4840941" y="4831112"/>
                  <a:ext cx="1199060" cy="39754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7030A0"/>
                      </a:solidFill>
                    </a:rPr>
                    <a:t>length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2000" dirty="0">
                      <a:solidFill>
                        <a:srgbClr val="7030A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9D721EA-7F6D-0E83-DE92-5CD163EA9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40941" y="4831112"/>
                  <a:ext cx="1199060" cy="397542"/>
                </a:xfrm>
                <a:prstGeom prst="rect">
                  <a:avLst/>
                </a:prstGeom>
                <a:blipFill>
                  <a:blip r:embed="rId47"/>
                  <a:stretch>
                    <a:fillRect l="-508" t="-9231" b="-27692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Graphic 9" descr="Key outline">
              <a:extLst>
                <a:ext uri="{FF2B5EF4-FFF2-40B4-BE49-F238E27FC236}">
                  <a16:creationId xmlns:a16="http://schemas.microsoft.com/office/drawing/2014/main" id="{11E66269-3CC5-F40F-C5C9-74ACF9FE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4953136" y="4248249"/>
              <a:ext cx="972459" cy="9724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5B3885-A97B-DCA3-9689-7B7C0B31133E}"/>
                    </a:ext>
                  </a:extLst>
                </p:cNvPr>
                <p:cNvSpPr txBox="1"/>
                <p:nvPr/>
              </p:nvSpPr>
              <p:spPr>
                <a:xfrm>
                  <a:off x="6183099" y="4799050"/>
                  <a:ext cx="5370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5B3885-A97B-DCA3-9689-7B7C0B3113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099" y="4799050"/>
                  <a:ext cx="537067" cy="461665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6C0AB1-7A0B-8CDB-8ED9-772385E59D00}"/>
              </a:ext>
            </a:extLst>
          </p:cNvPr>
          <p:cNvGrpSpPr/>
          <p:nvPr/>
        </p:nvGrpSpPr>
        <p:grpSpPr>
          <a:xfrm>
            <a:off x="9071829" y="1534778"/>
            <a:ext cx="3247768" cy="1130116"/>
            <a:chOff x="9071829" y="1535582"/>
            <a:chExt cx="3247768" cy="11301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79274C7-4064-F94F-118D-64E5C8CAD40D}"/>
                    </a:ext>
                  </a:extLst>
                </p:cNvPr>
                <p:cNvSpPr txBox="1"/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79274C7-4064-F94F-118D-64E5C8CAD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446302A-EFCE-033E-9ABB-F7B757B3EB04}"/>
                    </a:ext>
                  </a:extLst>
                </p:cNvPr>
                <p:cNvSpPr txBox="1"/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446302A-EFCE-033E-9ABB-F7B757B3E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Graphic 19" descr="Key outline">
              <a:extLst>
                <a:ext uri="{FF2B5EF4-FFF2-40B4-BE49-F238E27FC236}">
                  <a16:creationId xmlns:a16="http://schemas.microsoft.com/office/drawing/2014/main" id="{2E8D02F6-EE6D-1DC2-E615-B722B2B6A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1226361" y="2064960"/>
              <a:ext cx="600738" cy="600738"/>
            </a:xfrm>
            <a:prstGeom prst="rect">
              <a:avLst/>
            </a:prstGeom>
          </p:spPr>
        </p:pic>
        <p:pic>
          <p:nvPicPr>
            <p:cNvPr id="21" name="Graphic 20" descr="Filing Box Archive outline">
              <a:extLst>
                <a:ext uri="{FF2B5EF4-FFF2-40B4-BE49-F238E27FC236}">
                  <a16:creationId xmlns:a16="http://schemas.microsoft.com/office/drawing/2014/main" id="{7DE72099-A904-F623-9605-374D2DDEA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9961"/>
            <a:stretch/>
          </p:blipFill>
          <p:spPr>
            <a:xfrm>
              <a:off x="10637201" y="1535582"/>
              <a:ext cx="300599" cy="600738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BD67B7C-0D10-8631-B998-BA2C023A2E2F}"/>
                </a:ext>
              </a:extLst>
            </p:cNvPr>
            <p:cNvGrpSpPr/>
            <p:nvPr/>
          </p:nvGrpSpPr>
          <p:grpSpPr>
            <a:xfrm>
              <a:off x="10623080" y="2071394"/>
              <a:ext cx="464858" cy="532136"/>
              <a:chOff x="8106508" y="3929011"/>
              <a:chExt cx="464858" cy="532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A970A38-540C-9A09-5395-44E64F0C0AF9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F6146614-4E78-8D91-8295-95552A07D3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4" name="Graphic 23" descr="Key outline">
                <a:extLst>
                  <a:ext uri="{FF2B5EF4-FFF2-40B4-BE49-F238E27FC236}">
                    <a16:creationId xmlns:a16="http://schemas.microsoft.com/office/drawing/2014/main" id="{885D59A8-42F4-78C5-1F30-5933653110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rcRect l="49513"/>
              <a:stretch/>
            </p:blipFill>
            <p:spPr>
              <a:xfrm>
                <a:off x="8395069" y="4111954"/>
                <a:ext cx="176297" cy="349193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E76464-EB5A-7E94-04B3-9F575739B046}"/>
              </a:ext>
            </a:extLst>
          </p:cNvPr>
          <p:cNvGrpSpPr/>
          <p:nvPr/>
        </p:nvGrpSpPr>
        <p:grpSpPr>
          <a:xfrm>
            <a:off x="8926652" y="2653395"/>
            <a:ext cx="3247768" cy="1130360"/>
            <a:chOff x="9071829" y="1535582"/>
            <a:chExt cx="3247768" cy="1130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A4123F9-C0F6-9846-DEC2-0B3338512F06}"/>
                    </a:ext>
                  </a:extLst>
                </p:cNvPr>
                <p:cNvSpPr txBox="1"/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A4123F9-C0F6-9846-DEC2-0B3338512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7B6486-AE00-26DA-E396-57DDF0DAEB5E}"/>
                    </a:ext>
                  </a:extLst>
                </p:cNvPr>
                <p:cNvSpPr txBox="1"/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7B6486-AE00-26DA-E396-57DDF0DAE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Graphic 27" descr="Key outline">
              <a:extLst>
                <a:ext uri="{FF2B5EF4-FFF2-40B4-BE49-F238E27FC236}">
                  <a16:creationId xmlns:a16="http://schemas.microsoft.com/office/drawing/2014/main" id="{DD512A36-CD28-3FE5-E9E6-2A3308C1E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1198736" y="2065204"/>
              <a:ext cx="600738" cy="600738"/>
            </a:xfrm>
            <a:prstGeom prst="rect">
              <a:avLst/>
            </a:prstGeom>
          </p:spPr>
        </p:pic>
        <p:pic>
          <p:nvPicPr>
            <p:cNvPr id="29" name="Graphic 28" descr="Filing Box Archive outline">
              <a:extLst>
                <a:ext uri="{FF2B5EF4-FFF2-40B4-BE49-F238E27FC236}">
                  <a16:creationId xmlns:a16="http://schemas.microsoft.com/office/drawing/2014/main" id="{76C5B10B-538F-548E-EFD8-A40B459D8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4464"/>
            <a:stretch/>
          </p:blipFill>
          <p:spPr>
            <a:xfrm>
              <a:off x="10337063" y="1535582"/>
              <a:ext cx="333624" cy="600738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377E1AA-F0A8-AE61-CD19-ED66C1D7BAF0}"/>
                </a:ext>
              </a:extLst>
            </p:cNvPr>
            <p:cNvGrpSpPr/>
            <p:nvPr/>
          </p:nvGrpSpPr>
          <p:grpSpPr>
            <a:xfrm>
              <a:off x="10623080" y="2071394"/>
              <a:ext cx="442192" cy="552632"/>
              <a:chOff x="8106508" y="3929011"/>
              <a:chExt cx="442192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A4E7C0E-9A65-6138-0795-0727E92EFFB6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F6146614-4E78-8D91-8295-95552A07D3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Graphic 31" descr="Key outline">
                <a:extLst>
                  <a:ext uri="{FF2B5EF4-FFF2-40B4-BE49-F238E27FC236}">
                    <a16:creationId xmlns:a16="http://schemas.microsoft.com/office/drawing/2014/main" id="{154569B7-FE2B-9BA2-157A-EE6DD409F3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rcRect r="47132"/>
              <a:stretch/>
            </p:blipFill>
            <p:spPr>
              <a:xfrm>
                <a:off x="8364091" y="4132450"/>
                <a:ext cx="184609" cy="349193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B17856-BD15-55C1-A0AA-D785F9877474}"/>
              </a:ext>
            </a:extLst>
          </p:cNvPr>
          <p:cNvGrpSpPr/>
          <p:nvPr/>
        </p:nvGrpSpPr>
        <p:grpSpPr>
          <a:xfrm>
            <a:off x="2214357" y="5666373"/>
            <a:ext cx="2626584" cy="532246"/>
            <a:chOff x="2214357" y="5666373"/>
            <a:chExt cx="2626584" cy="5322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7CE19E7-812F-F252-FF6A-8DDC60D6FEE7}"/>
                    </a:ext>
                  </a:extLst>
                </p:cNvPr>
                <p:cNvSpPr txBox="1"/>
                <p:nvPr/>
              </p:nvSpPr>
              <p:spPr>
                <a:xfrm>
                  <a:off x="2214357" y="5666373"/>
                  <a:ext cx="262658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7CE19E7-812F-F252-FF6A-8DDC60D6F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357" y="5666373"/>
                  <a:ext cx="2626584" cy="461665"/>
                </a:xfrm>
                <a:prstGeom prst="rect">
                  <a:avLst/>
                </a:prstGeom>
                <a:blipFill>
                  <a:blip r:embed="rId56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Graphic 33" descr="Key outline">
              <a:extLst>
                <a:ext uri="{FF2B5EF4-FFF2-40B4-BE49-F238E27FC236}">
                  <a16:creationId xmlns:a16="http://schemas.microsoft.com/office/drawing/2014/main" id="{1F188930-3AF3-98AB-99EC-6A19D157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3102710" y="5849426"/>
              <a:ext cx="349193" cy="34919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EBC6AD9-4E37-38D6-F441-1502DDB4E059}"/>
              </a:ext>
            </a:extLst>
          </p:cNvPr>
          <p:cNvGrpSpPr/>
          <p:nvPr/>
        </p:nvGrpSpPr>
        <p:grpSpPr>
          <a:xfrm>
            <a:off x="4675133" y="5662570"/>
            <a:ext cx="4717733" cy="536049"/>
            <a:chOff x="4675133" y="5662570"/>
            <a:chExt cx="4717733" cy="5360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9CB3387-C7B9-1DF4-3F64-E6A84BE2F401}"/>
                    </a:ext>
                  </a:extLst>
                </p:cNvPr>
                <p:cNvSpPr txBox="1"/>
                <p:nvPr/>
              </p:nvSpPr>
              <p:spPr>
                <a:xfrm>
                  <a:off x="4675133" y="5662570"/>
                  <a:ext cx="47177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9CB3387-C7B9-1DF4-3F64-E6A84BE2F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133" y="5662570"/>
                  <a:ext cx="4717733" cy="461665"/>
                </a:xfrm>
                <a:prstGeom prst="rect">
                  <a:avLst/>
                </a:prstGeom>
                <a:blipFill>
                  <a:blip r:embed="rId5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Graphic 35" descr="Key outline">
              <a:extLst>
                <a:ext uri="{FF2B5EF4-FFF2-40B4-BE49-F238E27FC236}">
                  <a16:creationId xmlns:a16="http://schemas.microsoft.com/office/drawing/2014/main" id="{7B426DE7-1A4B-D5A1-7E0A-08B13FCC1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r="46284"/>
            <a:stretch/>
          </p:blipFill>
          <p:spPr>
            <a:xfrm>
              <a:off x="5210127" y="5849426"/>
              <a:ext cx="187572" cy="349193"/>
            </a:xfrm>
            <a:prstGeom prst="rect">
              <a:avLst/>
            </a:prstGeom>
          </p:spPr>
        </p:pic>
        <p:pic>
          <p:nvPicPr>
            <p:cNvPr id="37" name="Graphic 36" descr="Key outline">
              <a:extLst>
                <a:ext uri="{FF2B5EF4-FFF2-40B4-BE49-F238E27FC236}">
                  <a16:creationId xmlns:a16="http://schemas.microsoft.com/office/drawing/2014/main" id="{89519EC0-38E3-C459-C7C9-B460E9DD9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l="50266"/>
            <a:stretch/>
          </p:blipFill>
          <p:spPr>
            <a:xfrm>
              <a:off x="7623799" y="5849426"/>
              <a:ext cx="173667" cy="349193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13C09F-9F36-5402-CEAB-AA4B7010B0B2}"/>
              </a:ext>
            </a:extLst>
          </p:cNvPr>
          <p:cNvGrpSpPr/>
          <p:nvPr/>
        </p:nvGrpSpPr>
        <p:grpSpPr>
          <a:xfrm>
            <a:off x="4675134" y="6135883"/>
            <a:ext cx="2743200" cy="514149"/>
            <a:chOff x="4675134" y="6135883"/>
            <a:chExt cx="2743200" cy="514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6FE1113-9767-792B-28EF-A52CC963A951}"/>
                    </a:ext>
                  </a:extLst>
                </p:cNvPr>
                <p:cNvSpPr txBox="1"/>
                <p:nvPr/>
              </p:nvSpPr>
              <p:spPr>
                <a:xfrm>
                  <a:off x="4675134" y="6135883"/>
                  <a:ext cx="2743200" cy="493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6FE1113-9767-792B-28EF-A52CC963A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134" y="6135883"/>
                  <a:ext cx="2743200" cy="493405"/>
                </a:xfrm>
                <a:prstGeom prst="rect">
                  <a:avLst/>
                </a:prstGeom>
                <a:blipFill>
                  <a:blip r:embed="rId58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9" name="Graphic 38" descr="Key outline">
              <a:extLst>
                <a:ext uri="{FF2B5EF4-FFF2-40B4-BE49-F238E27FC236}">
                  <a16:creationId xmlns:a16="http://schemas.microsoft.com/office/drawing/2014/main" id="{62516FEC-D0F9-7FD4-34E7-BC7C82357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r="46284"/>
            <a:stretch/>
          </p:blipFill>
          <p:spPr>
            <a:xfrm>
              <a:off x="5210127" y="6300839"/>
              <a:ext cx="187572" cy="349193"/>
            </a:xfrm>
            <a:prstGeom prst="rect">
              <a:avLst/>
            </a:prstGeom>
          </p:spPr>
        </p:pic>
        <p:pic>
          <p:nvPicPr>
            <p:cNvPr id="40" name="Graphic 39" descr="Key outline">
              <a:extLst>
                <a:ext uri="{FF2B5EF4-FFF2-40B4-BE49-F238E27FC236}">
                  <a16:creationId xmlns:a16="http://schemas.microsoft.com/office/drawing/2014/main" id="{9BC6D0F0-7520-7E8E-2C60-FF321F36A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l="50266"/>
            <a:stretch/>
          </p:blipFill>
          <p:spPr>
            <a:xfrm>
              <a:off x="5808703" y="6300839"/>
              <a:ext cx="173667" cy="34919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F13CAF-8E47-0FB6-D3F9-C208EE95B011}"/>
              </a:ext>
            </a:extLst>
          </p:cNvPr>
          <p:cNvGrpSpPr/>
          <p:nvPr/>
        </p:nvGrpSpPr>
        <p:grpSpPr>
          <a:xfrm>
            <a:off x="2807236" y="2266083"/>
            <a:ext cx="1154053" cy="514149"/>
            <a:chOff x="3334185" y="1502167"/>
            <a:chExt cx="1154053" cy="51414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88C3CB6-B496-E514-71C4-405972AB07C2}"/>
                </a:ext>
              </a:extLst>
            </p:cNvPr>
            <p:cNvSpPr/>
            <p:nvPr/>
          </p:nvSpPr>
          <p:spPr>
            <a:xfrm>
              <a:off x="3561137" y="1761061"/>
              <a:ext cx="871930" cy="1981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82C30A4-5832-8A6E-81C5-6C2DA92BAFB5}"/>
                    </a:ext>
                  </a:extLst>
                </p:cNvPr>
                <p:cNvSpPr txBox="1"/>
                <p:nvPr/>
              </p:nvSpPr>
              <p:spPr>
                <a:xfrm>
                  <a:off x="3334185" y="1502167"/>
                  <a:ext cx="1154053" cy="493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82C30A4-5832-8A6E-81C5-6C2DA92BA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185" y="1502167"/>
                  <a:ext cx="1154053" cy="493405"/>
                </a:xfrm>
                <a:prstGeom prst="rect">
                  <a:avLst/>
                </a:prstGeom>
                <a:blipFill>
                  <a:blip r:embed="rId59"/>
                  <a:stretch>
                    <a:fillRect l="-1587" b="-3704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Graphic 45" descr="Key outline">
              <a:extLst>
                <a:ext uri="{FF2B5EF4-FFF2-40B4-BE49-F238E27FC236}">
                  <a16:creationId xmlns:a16="http://schemas.microsoft.com/office/drawing/2014/main" id="{279174F4-6976-528F-2E43-A99D09FAE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r="46284"/>
            <a:stretch/>
          </p:blipFill>
          <p:spPr>
            <a:xfrm>
              <a:off x="3554388" y="1667123"/>
              <a:ext cx="187572" cy="349193"/>
            </a:xfrm>
            <a:prstGeom prst="rect">
              <a:avLst/>
            </a:prstGeom>
          </p:spPr>
        </p:pic>
        <p:pic>
          <p:nvPicPr>
            <p:cNvPr id="47" name="Graphic 46" descr="Key outline">
              <a:extLst>
                <a:ext uri="{FF2B5EF4-FFF2-40B4-BE49-F238E27FC236}">
                  <a16:creationId xmlns:a16="http://schemas.microsoft.com/office/drawing/2014/main" id="{307BB5C7-48F5-2930-42F5-C37CEA3BC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l="50266"/>
            <a:stretch/>
          </p:blipFill>
          <p:spPr>
            <a:xfrm>
              <a:off x="4201344" y="1667123"/>
              <a:ext cx="173667" cy="349193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4A88E4-0F24-F2BD-7625-C556821EEEC7}"/>
              </a:ext>
            </a:extLst>
          </p:cNvPr>
          <p:cNvGrpSpPr/>
          <p:nvPr/>
        </p:nvGrpSpPr>
        <p:grpSpPr>
          <a:xfrm>
            <a:off x="6873172" y="4248249"/>
            <a:ext cx="1423649" cy="990391"/>
            <a:chOff x="6873172" y="4248249"/>
            <a:chExt cx="1423649" cy="990391"/>
          </a:xfrm>
        </p:grpSpPr>
        <p:pic>
          <p:nvPicPr>
            <p:cNvPr id="13" name="Graphic 12" descr="Key outline">
              <a:extLst>
                <a:ext uri="{FF2B5EF4-FFF2-40B4-BE49-F238E27FC236}">
                  <a16:creationId xmlns:a16="http://schemas.microsoft.com/office/drawing/2014/main" id="{DC27F9B4-ED00-8362-315B-13D1FEDF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6965706" y="4248249"/>
              <a:ext cx="972459" cy="9724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B9F2E73-BDFE-19E2-A466-5A2DD4C9DBE3}"/>
                    </a:ext>
                  </a:extLst>
                </p:cNvPr>
                <p:cNvSpPr txBox="1"/>
                <p:nvPr/>
              </p:nvSpPr>
              <p:spPr>
                <a:xfrm flipH="1">
                  <a:off x="6873172" y="4838530"/>
                  <a:ext cx="1423649" cy="40011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B050"/>
                      </a:solidFill>
                    </a:rPr>
                    <a:t>length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B9F2E73-BDFE-19E2-A466-5A2DD4C9D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873172" y="4838530"/>
                  <a:ext cx="1423649" cy="400110"/>
                </a:xfrm>
                <a:prstGeom prst="rect">
                  <a:avLst/>
                </a:prstGeom>
                <a:blipFill>
                  <a:blip r:embed="rId61"/>
                  <a:stretch>
                    <a:fillRect l="-2137" t="-9231" b="-27692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D6A5D75-5482-C320-87A9-69B8D1050AE6}"/>
                  </a:ext>
                </a:extLst>
              </p:cNvPr>
              <p:cNvSpPr txBox="1"/>
              <p:nvPr/>
            </p:nvSpPr>
            <p:spPr>
              <a:xfrm flipH="1">
                <a:off x="5833529" y="2594912"/>
                <a:ext cx="1423649" cy="40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B050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D6A5D75-5482-C320-87A9-69B8D1050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33529" y="2594912"/>
                <a:ext cx="1423649" cy="400110"/>
              </a:xfrm>
              <a:prstGeom prst="rect">
                <a:avLst/>
              </a:prstGeom>
              <a:blipFill>
                <a:blip r:embed="rId62"/>
                <a:stretch>
                  <a:fillRect l="-2146" t="-9231" b="-2769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591CCEC-0454-6B61-A157-1C07239C9A7B}"/>
              </a:ext>
            </a:extLst>
          </p:cNvPr>
          <p:cNvGrpSpPr/>
          <p:nvPr/>
        </p:nvGrpSpPr>
        <p:grpSpPr>
          <a:xfrm>
            <a:off x="3611062" y="4248249"/>
            <a:ext cx="2669248" cy="981688"/>
            <a:chOff x="5593011" y="4224131"/>
            <a:chExt cx="2669248" cy="981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53480EF-1803-B1C0-4164-C9F0376DAC3B}"/>
                    </a:ext>
                  </a:extLst>
                </p:cNvPr>
                <p:cNvSpPr txBox="1"/>
                <p:nvPr/>
              </p:nvSpPr>
              <p:spPr>
                <a:xfrm flipH="1">
                  <a:off x="5593011" y="4805709"/>
                  <a:ext cx="1413355" cy="40011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7030A0"/>
                      </a:solidFill>
                    </a:rPr>
                    <a:t>length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r>
                    <a:rPr lang="en-US" sz="2000" dirty="0">
                      <a:solidFill>
                        <a:srgbClr val="7030A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C53480EF-1803-B1C0-4164-C9F0376DA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593011" y="4805709"/>
                  <a:ext cx="1413355" cy="400110"/>
                </a:xfrm>
                <a:prstGeom prst="rect">
                  <a:avLst/>
                </a:prstGeom>
                <a:blipFill>
                  <a:blip r:embed="rId63"/>
                  <a:stretch>
                    <a:fillRect l="-2155" t="-7576" b="-25758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4" name="Graphic 73" descr="Key outline">
              <a:extLst>
                <a:ext uri="{FF2B5EF4-FFF2-40B4-BE49-F238E27FC236}">
                  <a16:creationId xmlns:a16="http://schemas.microsoft.com/office/drawing/2014/main" id="{F3866234-C53E-E670-F8DF-B89DCE7C2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r="47795"/>
            <a:stretch/>
          </p:blipFill>
          <p:spPr>
            <a:xfrm>
              <a:off x="5800092" y="4224131"/>
              <a:ext cx="507672" cy="972459"/>
            </a:xfrm>
            <a:prstGeom prst="rect">
              <a:avLst/>
            </a:prstGeom>
          </p:spPr>
        </p:pic>
        <p:pic>
          <p:nvPicPr>
            <p:cNvPr id="75" name="Graphic 74" descr="Key outline">
              <a:extLst>
                <a:ext uri="{FF2B5EF4-FFF2-40B4-BE49-F238E27FC236}">
                  <a16:creationId xmlns:a16="http://schemas.microsoft.com/office/drawing/2014/main" id="{026D6B55-FD2C-AC92-7186-8AEF52FD5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l="51003"/>
            <a:stretch/>
          </p:blipFill>
          <p:spPr>
            <a:xfrm>
              <a:off x="7429611" y="4224412"/>
              <a:ext cx="476482" cy="9724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2AB2D18-3EED-CB11-B9E5-B69251D7A0D9}"/>
                    </a:ext>
                  </a:extLst>
                </p:cNvPr>
                <p:cNvSpPr txBox="1"/>
                <p:nvPr/>
              </p:nvSpPr>
              <p:spPr>
                <a:xfrm flipH="1">
                  <a:off x="6848904" y="4805709"/>
                  <a:ext cx="1413355" cy="40011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7030A0"/>
                      </a:solidFill>
                    </a:rPr>
                    <a:t>length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r>
                    <a:rPr lang="en-US" sz="2000" dirty="0">
                      <a:solidFill>
                        <a:srgbClr val="7030A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2AB2D18-3EED-CB11-B9E5-B69251D7A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848904" y="4805709"/>
                  <a:ext cx="1413355" cy="400110"/>
                </a:xfrm>
                <a:prstGeom prst="rect">
                  <a:avLst/>
                </a:prstGeom>
                <a:blipFill>
                  <a:blip r:embed="rId64"/>
                  <a:stretch>
                    <a:fillRect l="-2155" t="-7576" b="-25758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26C5C7D-1BDE-7980-0AAE-C4356BA79589}"/>
              </a:ext>
            </a:extLst>
          </p:cNvPr>
          <p:cNvGrpSpPr/>
          <p:nvPr/>
        </p:nvGrpSpPr>
        <p:grpSpPr>
          <a:xfrm>
            <a:off x="1293269" y="3324669"/>
            <a:ext cx="3146356" cy="514149"/>
            <a:chOff x="1293269" y="3324669"/>
            <a:chExt cx="3146356" cy="51414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4D72212-3D08-C7FA-8F5E-3D1086AD3093}"/>
                </a:ext>
              </a:extLst>
            </p:cNvPr>
            <p:cNvSpPr/>
            <p:nvPr/>
          </p:nvSpPr>
          <p:spPr>
            <a:xfrm>
              <a:off x="1520221" y="3583563"/>
              <a:ext cx="825805" cy="1981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54" name="Graphic 53" descr="Key outline">
              <a:extLst>
                <a:ext uri="{FF2B5EF4-FFF2-40B4-BE49-F238E27FC236}">
                  <a16:creationId xmlns:a16="http://schemas.microsoft.com/office/drawing/2014/main" id="{937F577E-D453-FE36-D564-0DCE9B6EB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r="46284"/>
            <a:stretch/>
          </p:blipFill>
          <p:spPr>
            <a:xfrm>
              <a:off x="1513472" y="3489625"/>
              <a:ext cx="187572" cy="349193"/>
            </a:xfrm>
            <a:prstGeom prst="rect">
              <a:avLst/>
            </a:prstGeom>
          </p:spPr>
        </p:pic>
        <p:pic>
          <p:nvPicPr>
            <p:cNvPr id="55" name="Graphic 54" descr="Key outline">
              <a:extLst>
                <a:ext uri="{FF2B5EF4-FFF2-40B4-BE49-F238E27FC236}">
                  <a16:creationId xmlns:a16="http://schemas.microsoft.com/office/drawing/2014/main" id="{940C6D5B-E919-5213-0ECC-A3A68D49D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 l="50266"/>
            <a:stretch/>
          </p:blipFill>
          <p:spPr>
            <a:xfrm>
              <a:off x="2172359" y="3489625"/>
              <a:ext cx="173667" cy="3491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CB0AD52-2370-FA18-0273-323EF93FC0AA}"/>
                    </a:ext>
                  </a:extLst>
                </p:cNvPr>
                <p:cNvSpPr txBox="1"/>
                <p:nvPr/>
              </p:nvSpPr>
              <p:spPr>
                <a:xfrm>
                  <a:off x="1293269" y="3324669"/>
                  <a:ext cx="3146356" cy="493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CB0AD52-2370-FA18-0273-323EF93FC0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269" y="3324669"/>
                  <a:ext cx="3146356" cy="493405"/>
                </a:xfrm>
                <a:prstGeom prst="rect">
                  <a:avLst/>
                </a:prstGeom>
                <a:blipFill>
                  <a:blip r:embed="rId65"/>
                  <a:stretch>
                    <a:fillRect l="-581" b="-4938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5625147-2FD9-9A3E-577F-E7110B50317B}"/>
              </a:ext>
            </a:extLst>
          </p:cNvPr>
          <p:cNvGrpSpPr/>
          <p:nvPr/>
        </p:nvGrpSpPr>
        <p:grpSpPr>
          <a:xfrm>
            <a:off x="116067" y="2726474"/>
            <a:ext cx="5046895" cy="637364"/>
            <a:chOff x="116067" y="2726474"/>
            <a:chExt cx="5046895" cy="63736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8DE3D52-8708-CEB5-7A4B-055E90080380}"/>
                </a:ext>
              </a:extLst>
            </p:cNvPr>
            <p:cNvSpPr/>
            <p:nvPr/>
          </p:nvSpPr>
          <p:spPr>
            <a:xfrm>
              <a:off x="3691248" y="2850732"/>
              <a:ext cx="1142355" cy="4275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40707C6-3946-0227-FF2B-2479F85163AE}"/>
                </a:ext>
              </a:extLst>
            </p:cNvPr>
            <p:cNvSpPr/>
            <p:nvPr/>
          </p:nvSpPr>
          <p:spPr>
            <a:xfrm>
              <a:off x="1576122" y="3033532"/>
              <a:ext cx="811478" cy="1981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643ED0D-A140-F483-C4AD-C272FB057B8F}"/>
                </a:ext>
              </a:extLst>
            </p:cNvPr>
            <p:cNvGrpSpPr/>
            <p:nvPr/>
          </p:nvGrpSpPr>
          <p:grpSpPr>
            <a:xfrm>
              <a:off x="116067" y="2726474"/>
              <a:ext cx="5046895" cy="637364"/>
              <a:chOff x="47844" y="2724165"/>
              <a:chExt cx="5046895" cy="637364"/>
            </a:xfrm>
          </p:grpSpPr>
          <p:pic>
            <p:nvPicPr>
              <p:cNvPr id="111" name="Graphic 110" descr="Key outline">
                <a:extLst>
                  <a:ext uri="{FF2B5EF4-FFF2-40B4-BE49-F238E27FC236}">
                    <a16:creationId xmlns:a16="http://schemas.microsoft.com/office/drawing/2014/main" id="{283E4035-8AF3-05CE-C2FB-EE5163FF8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2496157" y="2724165"/>
                <a:ext cx="600738" cy="600738"/>
              </a:xfrm>
              <a:prstGeom prst="rect">
                <a:avLst/>
              </a:prstGeom>
            </p:spPr>
          </p:pic>
          <p:pic>
            <p:nvPicPr>
              <p:cNvPr id="112" name="Graphic 111" descr="Filing Box Archive outline">
                <a:extLst>
                  <a:ext uri="{FF2B5EF4-FFF2-40B4-BE49-F238E27FC236}">
                    <a16:creationId xmlns:a16="http://schemas.microsoft.com/office/drawing/2014/main" id="{ABD37C43-EC7F-AD53-4E1C-403187F53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49961"/>
              <a:stretch/>
            </p:blipFill>
            <p:spPr>
              <a:xfrm>
                <a:off x="4480902" y="2755396"/>
                <a:ext cx="300599" cy="600738"/>
              </a:xfrm>
              <a:prstGeom prst="rect">
                <a:avLst/>
              </a:prstGeom>
            </p:spPr>
          </p:pic>
          <p:pic>
            <p:nvPicPr>
              <p:cNvPr id="113" name="Graphic 112" descr="Filing Box Archive outline">
                <a:extLst>
                  <a:ext uri="{FF2B5EF4-FFF2-40B4-BE49-F238E27FC236}">
                    <a16:creationId xmlns:a16="http://schemas.microsoft.com/office/drawing/2014/main" id="{CF7D93C2-450D-15E1-0DEB-1B1A77A52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r="44464"/>
              <a:stretch/>
            </p:blipFill>
            <p:spPr>
              <a:xfrm>
                <a:off x="3588356" y="2760791"/>
                <a:ext cx="333624" cy="600738"/>
              </a:xfrm>
              <a:prstGeom prst="rect">
                <a:avLst/>
              </a:prstGeom>
            </p:spPr>
          </p:pic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04BEC9F7-5A32-6C0B-1574-3710FE80672C}"/>
                  </a:ext>
                </a:extLst>
              </p:cNvPr>
              <p:cNvGrpSpPr/>
              <p:nvPr/>
            </p:nvGrpSpPr>
            <p:grpSpPr>
              <a:xfrm>
                <a:off x="47844" y="2782560"/>
                <a:ext cx="5046895" cy="514149"/>
                <a:chOff x="3784349" y="6135883"/>
                <a:chExt cx="5046895" cy="51414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012EC2E5-BFD1-7DF4-9FEC-97A829074C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4349" y="6135883"/>
                      <a:ext cx="5046895" cy="4934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Commit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  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,   )=     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012EC2E5-BFD1-7DF4-9FEC-97A829074C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4349" y="6135883"/>
                      <a:ext cx="5046895" cy="493405"/>
                    </a:xfrm>
                    <a:prstGeom prst="rect">
                      <a:avLst/>
                    </a:prstGeom>
                    <a:blipFill>
                      <a:blip r:embed="rId66"/>
                      <a:stretch>
                        <a:fillRect l="-242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19" name="Graphic 118" descr="Key outline">
                  <a:extLst>
                    <a:ext uri="{FF2B5EF4-FFF2-40B4-BE49-F238E27FC236}">
                      <a16:creationId xmlns:a16="http://schemas.microsoft.com/office/drawing/2014/main" id="{0EBF5F5F-9D45-66DF-A07C-F0E8E90B90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2"/>
                    </a:ext>
                  </a:extLst>
                </a:blip>
                <a:srcRect r="46284"/>
                <a:stretch/>
              </p:blipFill>
              <p:spPr>
                <a:xfrm>
                  <a:off x="5236759" y="6300839"/>
                  <a:ext cx="187572" cy="349193"/>
                </a:xfrm>
                <a:prstGeom prst="rect">
                  <a:avLst/>
                </a:prstGeom>
              </p:spPr>
            </p:pic>
            <p:pic>
              <p:nvPicPr>
                <p:cNvPr id="122" name="Graphic 121" descr="Key outline">
                  <a:extLst>
                    <a:ext uri="{FF2B5EF4-FFF2-40B4-BE49-F238E27FC236}">
                      <a16:creationId xmlns:a16="http://schemas.microsoft.com/office/drawing/2014/main" id="{C94BF9CF-B0F0-8FA5-C3CD-7489AB90DA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2"/>
                    </a:ext>
                  </a:extLst>
                </a:blip>
                <a:srcRect l="50266"/>
                <a:stretch/>
              </p:blipFill>
              <p:spPr>
                <a:xfrm>
                  <a:off x="5847079" y="6300839"/>
                  <a:ext cx="173667" cy="34919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4067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A800D8-5658-5F97-44DC-29BAB651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everything together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7C088-A2A9-6966-6B44-22F15499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AAF940-93F5-A218-64F6-5394118D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97521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6E8CD5-9305-0977-C3A7-CD0A58FC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verification via delegation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740EF-41BF-9F17-9AC0-4EEB6BD6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22</a:t>
            </a:fld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82F52-BDFB-A111-B46E-E570DE38BE9B}"/>
              </a:ext>
            </a:extLst>
          </p:cNvPr>
          <p:cNvSpPr/>
          <p:nvPr/>
        </p:nvSpPr>
        <p:spPr>
          <a:xfrm>
            <a:off x="4710842" y="2232407"/>
            <a:ext cx="936000" cy="5794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CED8D-8FF1-8E95-DE2E-E172FF8D3568}"/>
              </a:ext>
            </a:extLst>
          </p:cNvPr>
          <p:cNvSpPr/>
          <p:nvPr/>
        </p:nvSpPr>
        <p:spPr>
          <a:xfrm>
            <a:off x="6500955" y="2232407"/>
            <a:ext cx="936000" cy="5794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EE9417-4A7C-1F01-029A-115D38C15B2A}"/>
              </a:ext>
            </a:extLst>
          </p:cNvPr>
          <p:cNvCxnSpPr>
            <a:cxnSpLocks/>
          </p:cNvCxnSpPr>
          <p:nvPr/>
        </p:nvCxnSpPr>
        <p:spPr>
          <a:xfrm flipH="1">
            <a:off x="5634999" y="2702694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3848DE1-061C-3530-70BB-67156D39471B}"/>
              </a:ext>
            </a:extLst>
          </p:cNvPr>
          <p:cNvSpPr txBox="1"/>
          <p:nvPr/>
        </p:nvSpPr>
        <p:spPr>
          <a:xfrm flipH="1">
            <a:off x="4435647" y="1490633"/>
            <a:ext cx="209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Instance: </a:t>
            </a:r>
            <a:r>
              <a:rPr lang="en-GB" sz="2000" dirty="0" err="1"/>
              <a:t>i</a:t>
            </a:r>
            <a:r>
              <a:rPr lang="en-GB" sz="2000" dirty="0"/>
              <a:t>/o and</a:t>
            </a:r>
            <a:endParaRPr lang="en-US" sz="2000" b="1" dirty="0"/>
          </a:p>
        </p:txBody>
      </p:sp>
      <p:pic>
        <p:nvPicPr>
          <p:cNvPr id="57" name="Graphic 56" descr="Filing Box Archive outline">
            <a:extLst>
              <a:ext uri="{FF2B5EF4-FFF2-40B4-BE49-F238E27FC236}">
                <a16:creationId xmlns:a16="http://schemas.microsoft.com/office/drawing/2014/main" id="{EF5E6B65-8E7E-B6CB-C7AB-485D7A5AC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2876" y="1282631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7AC7130-AC04-0DCD-984E-3A2A51C7A378}"/>
              </a:ext>
            </a:extLst>
          </p:cNvPr>
          <p:cNvSpPr txBox="1"/>
          <p:nvPr/>
        </p:nvSpPr>
        <p:spPr>
          <a:xfrm flipH="1">
            <a:off x="1049407" y="1490633"/>
            <a:ext cx="156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Witness: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B1C8DD-33DB-6F38-919F-94AE4E30D896}"/>
                  </a:ext>
                </a:extLst>
              </p:cNvPr>
              <p:cNvSpPr txBox="1"/>
              <p:nvPr/>
            </p:nvSpPr>
            <p:spPr>
              <a:xfrm>
                <a:off x="2434242" y="1426735"/>
                <a:ext cx="932108" cy="514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bar>
                          <m:ba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ba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B1C8DD-33DB-6F38-919F-94AE4E30D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242" y="1426735"/>
                <a:ext cx="932108" cy="514564"/>
              </a:xfrm>
              <a:prstGeom prst="rect">
                <a:avLst/>
              </a:prstGeom>
              <a:blipFill>
                <a:blip r:embed="rId7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7F7246C-85E2-4B84-B281-4B37B397685C}"/>
                  </a:ext>
                </a:extLst>
              </p:cNvPr>
              <p:cNvSpPr txBox="1"/>
              <p:nvPr/>
            </p:nvSpPr>
            <p:spPr>
              <a:xfrm>
                <a:off x="5896252" y="2319379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7F7246C-85E2-4B84-B281-4B37B3976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252" y="2319379"/>
                <a:ext cx="36536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85CB8AA-3A94-00EF-320A-34A829978238}"/>
              </a:ext>
            </a:extLst>
          </p:cNvPr>
          <p:cNvCxnSpPr>
            <a:cxnSpLocks/>
          </p:cNvCxnSpPr>
          <p:nvPr/>
        </p:nvCxnSpPr>
        <p:spPr>
          <a:xfrm flipH="1">
            <a:off x="7812945" y="1415677"/>
            <a:ext cx="2471821" cy="3663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5F62E45-1359-F724-3BEE-CBF5725EF04C}"/>
              </a:ext>
            </a:extLst>
          </p:cNvPr>
          <p:cNvSpPr/>
          <p:nvPr/>
        </p:nvSpPr>
        <p:spPr>
          <a:xfrm>
            <a:off x="10284766" y="490735"/>
            <a:ext cx="936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0028133-FDDD-8FD4-2FED-7DE6706A3825}"/>
              </a:ext>
            </a:extLst>
          </p:cNvPr>
          <p:cNvGrpSpPr/>
          <p:nvPr/>
        </p:nvGrpSpPr>
        <p:grpSpPr>
          <a:xfrm>
            <a:off x="9071829" y="2065204"/>
            <a:ext cx="3247768" cy="600738"/>
            <a:chOff x="9071829" y="2065204"/>
            <a:chExt cx="3247768" cy="600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96DA440A-DEBC-17FA-FA0D-795D5D56BCFD}"/>
                    </a:ext>
                  </a:extLst>
                </p:cNvPr>
                <p:cNvSpPr txBox="1"/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96DA440A-DEBC-17FA-FA0D-795D5D56BC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6D607E1C-B75B-FB2D-76B2-F1DF5C562DC5}"/>
                    </a:ext>
                  </a:extLst>
                </p:cNvPr>
                <p:cNvSpPr txBox="1"/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6D607E1C-B75B-FB2D-76B2-F1DF5C562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7" name="Graphic 176" descr="Key outline">
              <a:extLst>
                <a:ext uri="{FF2B5EF4-FFF2-40B4-BE49-F238E27FC236}">
                  <a16:creationId xmlns:a16="http://schemas.microsoft.com/office/drawing/2014/main" id="{4B66279E-0F77-19EE-A4A1-5A11B5BE9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328330" y="2065204"/>
              <a:ext cx="600738" cy="600738"/>
            </a:xfrm>
            <a:prstGeom prst="rect">
              <a:avLst/>
            </a:prstGeom>
          </p:spPr>
        </p:pic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2721D4F6-BA2A-A45B-6D20-9530BD2E2DEA}"/>
                </a:ext>
              </a:extLst>
            </p:cNvPr>
            <p:cNvGrpSpPr/>
            <p:nvPr/>
          </p:nvGrpSpPr>
          <p:grpSpPr>
            <a:xfrm>
              <a:off x="10623080" y="2071394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F6146614-4E78-8D91-8295-95552A07D387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F6146614-4E78-8D91-8295-95552A07D3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81" name="Graphic 180" descr="Key outline">
                <a:extLst>
                  <a:ext uri="{FF2B5EF4-FFF2-40B4-BE49-F238E27FC236}">
                    <a16:creationId xmlns:a16="http://schemas.microsoft.com/office/drawing/2014/main" id="{EF90F5BA-8566-23E0-C50D-4A3D647E5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2D6FB22-7062-EA12-B784-6E430715B554}"/>
              </a:ext>
            </a:extLst>
          </p:cNvPr>
          <p:cNvGrpSpPr/>
          <p:nvPr/>
        </p:nvGrpSpPr>
        <p:grpSpPr>
          <a:xfrm>
            <a:off x="9071829" y="3084149"/>
            <a:ext cx="3247768" cy="600738"/>
            <a:chOff x="9071829" y="2065204"/>
            <a:chExt cx="3247768" cy="600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BC9144F-B621-A921-9B37-28D4D8CE3686}"/>
                    </a:ext>
                  </a:extLst>
                </p:cNvPr>
                <p:cNvSpPr txBox="1"/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BC9144F-B621-A921-9B37-28D4D8CE3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9514B08-BB02-9B15-14A2-48984B8A48B3}"/>
                    </a:ext>
                  </a:extLst>
                </p:cNvPr>
                <p:cNvSpPr txBox="1"/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9514B08-BB02-9B15-14A2-48984B8A4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7" name="Graphic 86" descr="Key outline">
              <a:extLst>
                <a:ext uri="{FF2B5EF4-FFF2-40B4-BE49-F238E27FC236}">
                  <a16:creationId xmlns:a16="http://schemas.microsoft.com/office/drawing/2014/main" id="{DD256ED9-F627-AE9C-0E51-BC161D5C1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1328330" y="2065204"/>
              <a:ext cx="600738" cy="600738"/>
            </a:xfrm>
            <a:prstGeom prst="rect">
              <a:avLst/>
            </a:prstGeom>
          </p:spPr>
        </p:pic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6640AC8-42DC-2A2F-7DA8-C9643A57B337}"/>
                </a:ext>
              </a:extLst>
            </p:cNvPr>
            <p:cNvGrpSpPr/>
            <p:nvPr/>
          </p:nvGrpSpPr>
          <p:grpSpPr>
            <a:xfrm>
              <a:off x="10623080" y="2071394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49B95D5-4D8D-2FC9-428D-5007BB09A3A4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49B95D5-4D8D-2FC9-428D-5007BB09A3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2" name="Graphic 91" descr="Key outline">
                <a:extLst>
                  <a:ext uri="{FF2B5EF4-FFF2-40B4-BE49-F238E27FC236}">
                    <a16:creationId xmlns:a16="http://schemas.microsoft.com/office/drawing/2014/main" id="{BFE1991C-AF51-3D00-4284-054152784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441A6C4-3491-AED9-1E27-DFD6248C4540}"/>
              </a:ext>
            </a:extLst>
          </p:cNvPr>
          <p:cNvCxnSpPr/>
          <p:nvPr/>
        </p:nvCxnSpPr>
        <p:spPr>
          <a:xfrm>
            <a:off x="5635829" y="2347860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0A52E4-22DB-23F3-2073-AF8FA1291930}"/>
              </a:ext>
            </a:extLst>
          </p:cNvPr>
          <p:cNvSpPr txBox="1"/>
          <p:nvPr/>
        </p:nvSpPr>
        <p:spPr>
          <a:xfrm flipH="1">
            <a:off x="3791559" y="5301996"/>
            <a:ext cx="277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New Instance: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/o and</a:t>
            </a:r>
            <a:endParaRPr lang="en-US" sz="2000" dirty="0"/>
          </a:p>
        </p:txBody>
      </p:sp>
      <p:pic>
        <p:nvPicPr>
          <p:cNvPr id="61" name="Graphic 60" descr="Filing Box Archive outline">
            <a:extLst>
              <a:ext uri="{FF2B5EF4-FFF2-40B4-BE49-F238E27FC236}">
                <a16:creationId xmlns:a16="http://schemas.microsoft.com/office/drawing/2014/main" id="{DEC6D541-81C4-1EAA-A9C6-D601337015B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461166" y="5093994"/>
            <a:ext cx="914400" cy="9144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EA7728C-7BE6-5FBE-F1F4-9CB3EFA39A0B}"/>
              </a:ext>
            </a:extLst>
          </p:cNvPr>
          <p:cNvSpPr/>
          <p:nvPr/>
        </p:nvSpPr>
        <p:spPr>
          <a:xfrm>
            <a:off x="4729683" y="6061370"/>
            <a:ext cx="936000" cy="5794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17D6D17-8FB6-EDB8-6B13-6A3D89B35111}"/>
              </a:ext>
            </a:extLst>
          </p:cNvPr>
          <p:cNvSpPr/>
          <p:nvPr/>
        </p:nvSpPr>
        <p:spPr>
          <a:xfrm>
            <a:off x="6519796" y="6061370"/>
            <a:ext cx="936000" cy="5794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64D5E26-F4C1-E58F-DE8A-5DC0C42D82CD}"/>
              </a:ext>
            </a:extLst>
          </p:cNvPr>
          <p:cNvCxnSpPr>
            <a:cxnSpLocks/>
          </p:cNvCxnSpPr>
          <p:nvPr/>
        </p:nvCxnSpPr>
        <p:spPr>
          <a:xfrm flipH="1">
            <a:off x="5653840" y="6531657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6DB5EE5-4C17-DC61-2E6D-78438B7E1F49}"/>
                  </a:ext>
                </a:extLst>
              </p:cNvPr>
              <p:cNvSpPr txBox="1"/>
              <p:nvPr/>
            </p:nvSpPr>
            <p:spPr>
              <a:xfrm flipH="1">
                <a:off x="7773061" y="6092943"/>
                <a:ext cx="13841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6DB5EE5-4C17-DC61-2E6D-78438B7E1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73061" y="6092943"/>
                <a:ext cx="1384151" cy="400110"/>
              </a:xfrm>
              <a:prstGeom prst="rect">
                <a:avLst/>
              </a:prstGeom>
              <a:blipFill>
                <a:blip r:embed="rId4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E19DFF6-413E-233A-1A15-276E35D0CF7F}"/>
                  </a:ext>
                </a:extLst>
              </p:cNvPr>
              <p:cNvSpPr txBox="1"/>
              <p:nvPr/>
            </p:nvSpPr>
            <p:spPr>
              <a:xfrm>
                <a:off x="5915093" y="6148342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E19DFF6-413E-233A-1A15-276E35D0C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93" y="6148342"/>
                <a:ext cx="365368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F2310CC-9C0A-D0B2-AE4B-572EA27D4B4B}"/>
              </a:ext>
            </a:extLst>
          </p:cNvPr>
          <p:cNvCxnSpPr/>
          <p:nvPr/>
        </p:nvCxnSpPr>
        <p:spPr>
          <a:xfrm>
            <a:off x="5661623" y="6162105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417213-4C4D-FF44-C835-708A9938C751}"/>
                  </a:ext>
                </a:extLst>
              </p:cNvPr>
              <p:cNvSpPr txBox="1"/>
              <p:nvPr/>
            </p:nvSpPr>
            <p:spPr>
              <a:xfrm>
                <a:off x="10474617" y="3738899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417213-4C4D-FF44-C835-708A9938C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617" y="3738899"/>
                <a:ext cx="365368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4B15600-D218-546D-C15A-74F4C7265F52}"/>
              </a:ext>
            </a:extLst>
          </p:cNvPr>
          <p:cNvGrpSpPr/>
          <p:nvPr/>
        </p:nvGrpSpPr>
        <p:grpSpPr>
          <a:xfrm>
            <a:off x="9128882" y="4663865"/>
            <a:ext cx="3247768" cy="600738"/>
            <a:chOff x="9071829" y="2065204"/>
            <a:chExt cx="3247768" cy="600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BEF6757-9EE7-BE2E-5F26-2267F61625C9}"/>
                    </a:ext>
                  </a:extLst>
                </p:cNvPr>
                <p:cNvSpPr txBox="1"/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BC9144F-B621-A921-9B37-28D4D8CE3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829" y="2092862"/>
                  <a:ext cx="842801" cy="46166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514980-6B11-30EC-485E-44D49BFCFB31}"/>
                    </a:ext>
                  </a:extLst>
                </p:cNvPr>
                <p:cNvSpPr txBox="1"/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Commit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,            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9514B08-BB02-9B15-14A2-48984B8A4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2866" y="2099904"/>
                  <a:ext cx="2926731" cy="46166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Graphic 7" descr="Key outline">
              <a:extLst>
                <a:ext uri="{FF2B5EF4-FFF2-40B4-BE49-F238E27FC236}">
                  <a16:creationId xmlns:a16="http://schemas.microsoft.com/office/drawing/2014/main" id="{79F218A3-CB7B-771C-1B32-586042DB3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11328330" y="2065204"/>
              <a:ext cx="600738" cy="60073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31AC0E-3191-1252-A32C-E4D7DF76CDF8}"/>
                </a:ext>
              </a:extLst>
            </p:cNvPr>
            <p:cNvGrpSpPr/>
            <p:nvPr/>
          </p:nvGrpSpPr>
          <p:grpSpPr>
            <a:xfrm>
              <a:off x="10623080" y="2071394"/>
              <a:ext cx="606776" cy="552632"/>
              <a:chOff x="8106508" y="3929011"/>
              <a:chExt cx="606776" cy="552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2FA8045-3859-B17B-C12C-98848461DD68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849B95D5-4D8D-2FC9-428D-5007BB09A3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508" y="3929011"/>
                    <a:ext cx="433811" cy="461665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2" name="Graphic 11" descr="Key outline">
                <a:extLst>
                  <a:ext uri="{FF2B5EF4-FFF2-40B4-BE49-F238E27FC236}">
                    <a16:creationId xmlns:a16="http://schemas.microsoft.com/office/drawing/2014/main" id="{66135D02-ECE7-C987-8437-4A4285C2B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tretch>
                <a:fillRect/>
              </a:stretch>
            </p:blipFill>
            <p:spPr>
              <a:xfrm>
                <a:off x="8364091" y="4132450"/>
                <a:ext cx="349193" cy="349193"/>
              </a:xfrm>
              <a:prstGeom prst="rect">
                <a:avLst/>
              </a:prstGeom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A47A9A0-89B6-FF25-1318-EB3D090AA959}"/>
              </a:ext>
            </a:extLst>
          </p:cNvPr>
          <p:cNvSpPr txBox="1"/>
          <p:nvPr/>
        </p:nvSpPr>
        <p:spPr>
          <a:xfrm flipH="1">
            <a:off x="837727" y="5333189"/>
            <a:ext cx="1849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New Witness: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08CADF-F673-8426-587D-C43BC0382624}"/>
                  </a:ext>
                </a:extLst>
              </p:cNvPr>
              <p:cNvSpPr txBox="1"/>
              <p:nvPr/>
            </p:nvSpPr>
            <p:spPr>
              <a:xfrm>
                <a:off x="1250989" y="5665327"/>
                <a:ext cx="2775057" cy="60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08CADF-F673-8426-587D-C43BC0382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989" y="5665327"/>
                <a:ext cx="2775057" cy="601640"/>
              </a:xfrm>
              <a:prstGeom prst="rect">
                <a:avLst/>
              </a:prstGeom>
              <a:blipFill>
                <a:blip r:embed="rId51"/>
                <a:stretch>
                  <a:fillRect b="-404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C0F006-AED2-415C-AF39-CECA0A516BC0}"/>
                  </a:ext>
                </a:extLst>
              </p:cNvPr>
              <p:cNvSpPr txBox="1"/>
              <p:nvPr/>
            </p:nvSpPr>
            <p:spPr>
              <a:xfrm flipH="1">
                <a:off x="7567758" y="2287063"/>
                <a:ext cx="13841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C0F006-AED2-415C-AF39-CECA0A516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67758" y="2287063"/>
                <a:ext cx="1384151" cy="400110"/>
              </a:xfrm>
              <a:prstGeom prst="rect">
                <a:avLst/>
              </a:prstGeom>
              <a:blipFill>
                <a:blip r:embed="rId5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95BE26-179D-9D4F-7588-E527EC52DABE}"/>
              </a:ext>
            </a:extLst>
          </p:cNvPr>
          <p:cNvSpPr txBox="1"/>
          <p:nvPr/>
        </p:nvSpPr>
        <p:spPr>
          <a:xfrm flipH="1">
            <a:off x="4089292" y="3568231"/>
            <a:ext cx="263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New Instance: </a:t>
            </a:r>
            <a:r>
              <a:rPr lang="en-GB" sz="2000" dirty="0" err="1"/>
              <a:t>i</a:t>
            </a:r>
            <a:r>
              <a:rPr lang="en-GB" sz="2000" dirty="0"/>
              <a:t>/o and</a:t>
            </a:r>
            <a:endParaRPr lang="en-US" sz="2000" dirty="0"/>
          </a:p>
        </p:txBody>
      </p:sp>
      <p:pic>
        <p:nvPicPr>
          <p:cNvPr id="27" name="Graphic 26" descr="Filing Box Archive outline">
            <a:extLst>
              <a:ext uri="{FF2B5EF4-FFF2-40B4-BE49-F238E27FC236}">
                <a16:creationId xmlns:a16="http://schemas.microsoft.com/office/drawing/2014/main" id="{9505DBB3-7AAD-5C43-8AA0-32800CF2FED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6601823" y="3360229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E27D840-1C1D-84AD-897E-41F2C85CF38C}"/>
              </a:ext>
            </a:extLst>
          </p:cNvPr>
          <p:cNvSpPr txBox="1"/>
          <p:nvPr/>
        </p:nvSpPr>
        <p:spPr>
          <a:xfrm flipH="1">
            <a:off x="517180" y="3622597"/>
            <a:ext cx="1849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New Witness: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39272F-7FA1-1C50-BE44-26197A585346}"/>
                  </a:ext>
                </a:extLst>
              </p:cNvPr>
              <p:cNvSpPr txBox="1"/>
              <p:nvPr/>
            </p:nvSpPr>
            <p:spPr>
              <a:xfrm>
                <a:off x="2184079" y="3559000"/>
                <a:ext cx="1919984" cy="5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bar>
                              <m:bar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39272F-7FA1-1C50-BE44-26197A585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079" y="3559000"/>
                <a:ext cx="1919984" cy="516936"/>
              </a:xfrm>
              <a:prstGeom prst="rect">
                <a:avLst/>
              </a:prstGeom>
              <a:blipFill>
                <a:blip r:embed="rId55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B2947CAF-6CD0-B680-805A-4039E083EE5C}"/>
              </a:ext>
            </a:extLst>
          </p:cNvPr>
          <p:cNvSpPr/>
          <p:nvPr/>
        </p:nvSpPr>
        <p:spPr>
          <a:xfrm>
            <a:off x="4735705" y="4327605"/>
            <a:ext cx="936000" cy="5794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22E2C6-84BE-174A-BFAA-F6BF2FDF32A7}"/>
              </a:ext>
            </a:extLst>
          </p:cNvPr>
          <p:cNvSpPr/>
          <p:nvPr/>
        </p:nvSpPr>
        <p:spPr>
          <a:xfrm>
            <a:off x="6525818" y="4327605"/>
            <a:ext cx="936000" cy="5794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3F75C-B109-A7C4-94F5-AE572D243BF2}"/>
              </a:ext>
            </a:extLst>
          </p:cNvPr>
          <p:cNvCxnSpPr>
            <a:cxnSpLocks/>
          </p:cNvCxnSpPr>
          <p:nvPr/>
        </p:nvCxnSpPr>
        <p:spPr>
          <a:xfrm flipH="1">
            <a:off x="5659862" y="4797892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BDC5954-4F5C-C961-255F-43D60C892121}"/>
                  </a:ext>
                </a:extLst>
              </p:cNvPr>
              <p:cNvSpPr txBox="1"/>
              <p:nvPr/>
            </p:nvSpPr>
            <p:spPr>
              <a:xfrm flipH="1">
                <a:off x="7779083" y="4359178"/>
                <a:ext cx="13841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BDC5954-4F5C-C961-255F-43D60C892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79083" y="4359178"/>
                <a:ext cx="1384151" cy="400110"/>
              </a:xfrm>
              <a:prstGeom prst="rect">
                <a:avLst/>
              </a:prstGeom>
              <a:blipFill>
                <a:blip r:embed="rId56"/>
                <a:stretch>
                  <a:fillRect l="-8370" r="-7048" b="-1515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3712C5-6AEE-B4CF-53E8-159E39BA46FE}"/>
                  </a:ext>
                </a:extLst>
              </p:cNvPr>
              <p:cNvSpPr txBox="1"/>
              <p:nvPr/>
            </p:nvSpPr>
            <p:spPr>
              <a:xfrm>
                <a:off x="5921115" y="4414577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3712C5-6AEE-B4CF-53E8-159E39BA4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115" y="4414577"/>
                <a:ext cx="365368" cy="369332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2C4986E-4FBB-4233-698C-B9362DF58417}"/>
              </a:ext>
            </a:extLst>
          </p:cNvPr>
          <p:cNvCxnSpPr/>
          <p:nvPr/>
        </p:nvCxnSpPr>
        <p:spPr>
          <a:xfrm>
            <a:off x="5667645" y="4419504"/>
            <a:ext cx="8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4CC6D4-780E-65F8-2572-54B1BD651291}"/>
                  </a:ext>
                </a:extLst>
              </p:cNvPr>
              <p:cNvSpPr txBox="1"/>
              <p:nvPr/>
            </p:nvSpPr>
            <p:spPr>
              <a:xfrm>
                <a:off x="1934208" y="4828158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4CC6D4-780E-65F8-2572-54B1BD651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08" y="4828158"/>
                <a:ext cx="365368" cy="369332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67FA43-8FC6-5289-B076-3F8E2369E532}"/>
                  </a:ext>
                </a:extLst>
              </p:cNvPr>
              <p:cNvSpPr txBox="1"/>
              <p:nvPr/>
            </p:nvSpPr>
            <p:spPr>
              <a:xfrm>
                <a:off x="5921115" y="4961879"/>
                <a:ext cx="365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67FA43-8FC6-5289-B076-3F8E2369E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115" y="4961879"/>
                <a:ext cx="365368" cy="369332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E66C5B-D304-EED6-742E-3C58215148B6}"/>
                  </a:ext>
                </a:extLst>
              </p:cNvPr>
              <p:cNvSpPr/>
              <p:nvPr/>
            </p:nvSpPr>
            <p:spPr>
              <a:xfrm>
                <a:off x="4095038" y="2967201"/>
                <a:ext cx="4026188" cy="47106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Split key, 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fix technicalities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E66C5B-D304-EED6-742E-3C5821514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38" y="2967201"/>
                <a:ext cx="4026188" cy="471068"/>
              </a:xfrm>
              <a:prstGeom prst="rect">
                <a:avLst/>
              </a:prstGeom>
              <a:blipFill>
                <a:blip r:embed="rId60"/>
                <a:stretch>
                  <a:fillRect b="-1392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phic 21" descr="Filing Box Archive outline">
            <a:extLst>
              <a:ext uri="{FF2B5EF4-FFF2-40B4-BE49-F238E27FC236}">
                <a16:creationId xmlns:a16="http://schemas.microsoft.com/office/drawing/2014/main" id="{C64958DB-91E6-F5D4-FD92-A49F5746EB80}"/>
              </a:ext>
            </a:extLst>
          </p:cNvPr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 l="49961"/>
          <a:stretch/>
        </p:blipFill>
        <p:spPr>
          <a:xfrm>
            <a:off x="10920167" y="1549215"/>
            <a:ext cx="300599" cy="600738"/>
          </a:xfrm>
          <a:prstGeom prst="rect">
            <a:avLst/>
          </a:prstGeom>
        </p:spPr>
      </p:pic>
      <p:pic>
        <p:nvPicPr>
          <p:cNvPr id="23" name="Graphic 22" descr="Filing Box Archive outline">
            <a:extLst>
              <a:ext uri="{FF2B5EF4-FFF2-40B4-BE49-F238E27FC236}">
                <a16:creationId xmlns:a16="http://schemas.microsoft.com/office/drawing/2014/main" id="{43B06BAB-A044-D494-85D1-F22F997B410C}"/>
              </a:ext>
            </a:extLst>
          </p:cNvPr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 l="49961"/>
          <a:stretch/>
        </p:blipFill>
        <p:spPr>
          <a:xfrm flipH="1">
            <a:off x="10383240" y="1545104"/>
            <a:ext cx="300599" cy="600738"/>
          </a:xfrm>
          <a:prstGeom prst="rect">
            <a:avLst/>
          </a:prstGeom>
        </p:spPr>
      </p:pic>
      <p:pic>
        <p:nvPicPr>
          <p:cNvPr id="29" name="Graphic 28" descr="Filing Box Archive outline">
            <a:extLst>
              <a:ext uri="{FF2B5EF4-FFF2-40B4-BE49-F238E27FC236}">
                <a16:creationId xmlns:a16="http://schemas.microsoft.com/office/drawing/2014/main" id="{F0DA3455-BFDF-1056-321C-C75C6560EC5F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rcRect l="49961"/>
          <a:stretch/>
        </p:blipFill>
        <p:spPr>
          <a:xfrm>
            <a:off x="10971322" y="2610908"/>
            <a:ext cx="300599" cy="600738"/>
          </a:xfrm>
          <a:prstGeom prst="rect">
            <a:avLst/>
          </a:prstGeom>
        </p:spPr>
      </p:pic>
      <p:pic>
        <p:nvPicPr>
          <p:cNvPr id="33" name="Graphic 32" descr="Filing Box Archive outline">
            <a:extLst>
              <a:ext uri="{FF2B5EF4-FFF2-40B4-BE49-F238E27FC236}">
                <a16:creationId xmlns:a16="http://schemas.microsoft.com/office/drawing/2014/main" id="{C15176E0-A26A-67A1-5FD4-A5A0A980F369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rcRect l="49961"/>
          <a:stretch/>
        </p:blipFill>
        <p:spPr>
          <a:xfrm flipH="1">
            <a:off x="10434395" y="2610908"/>
            <a:ext cx="300599" cy="600738"/>
          </a:xfrm>
          <a:prstGeom prst="rect">
            <a:avLst/>
          </a:prstGeom>
        </p:spPr>
      </p:pic>
      <p:pic>
        <p:nvPicPr>
          <p:cNvPr id="35" name="Graphic 34" descr="Filing Box Archive outline">
            <a:extLst>
              <a:ext uri="{FF2B5EF4-FFF2-40B4-BE49-F238E27FC236}">
                <a16:creationId xmlns:a16="http://schemas.microsoft.com/office/drawing/2014/main" id="{E627970C-769D-2860-FCFC-DA4B58F3AB35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 l="49961"/>
          <a:stretch/>
        </p:blipFill>
        <p:spPr>
          <a:xfrm>
            <a:off x="10971322" y="4159280"/>
            <a:ext cx="300599" cy="600738"/>
          </a:xfrm>
          <a:prstGeom prst="rect">
            <a:avLst/>
          </a:prstGeom>
        </p:spPr>
      </p:pic>
      <p:pic>
        <p:nvPicPr>
          <p:cNvPr id="37" name="Graphic 36" descr="Filing Box Archive outline">
            <a:extLst>
              <a:ext uri="{FF2B5EF4-FFF2-40B4-BE49-F238E27FC236}">
                <a16:creationId xmlns:a16="http://schemas.microsoft.com/office/drawing/2014/main" id="{420DB6E1-50AB-CA56-BAB4-2567306C22BD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 l="49961"/>
          <a:stretch/>
        </p:blipFill>
        <p:spPr>
          <a:xfrm flipH="1">
            <a:off x="10434395" y="4159280"/>
            <a:ext cx="300599" cy="600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E5D479-E113-90B5-A57D-05F226ACBF40}"/>
                  </a:ext>
                </a:extLst>
              </p:cNvPr>
              <p:cNvSpPr txBox="1"/>
              <p:nvPr/>
            </p:nvSpPr>
            <p:spPr>
              <a:xfrm flipH="1">
                <a:off x="9808802" y="5234108"/>
                <a:ext cx="20623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preprocessed commitments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E5D479-E113-90B5-A57D-05F226ACB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08802" y="5234108"/>
                <a:ext cx="2062366" cy="1015663"/>
              </a:xfrm>
              <a:prstGeom prst="rect">
                <a:avLst/>
              </a:prstGeom>
              <a:blipFill>
                <a:blip r:embed="rId63"/>
                <a:stretch>
                  <a:fillRect b="-1024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4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4" grpId="0"/>
      <p:bldP spid="30" grpId="0"/>
      <p:bldP spid="32" grpId="0"/>
      <p:bldP spid="49" grpId="0"/>
      <p:bldP spid="158" grpId="0" animBg="1"/>
      <p:bldP spid="60" grpId="0"/>
      <p:bldP spid="68" grpId="0" animBg="1"/>
      <p:bldP spid="69" grpId="0" animBg="1"/>
      <p:bldP spid="72" grpId="0"/>
      <p:bldP spid="73" grpId="0"/>
      <p:bldP spid="2" grpId="0"/>
      <p:bldP spid="16" grpId="0"/>
      <p:bldP spid="18" grpId="0"/>
      <p:bldP spid="28" grpId="0"/>
      <p:bldP spid="26" grpId="0"/>
      <p:bldP spid="31" grpId="0"/>
      <p:bldP spid="36" grpId="0"/>
      <p:bldP spid="44" grpId="0" animBg="1"/>
      <p:bldP spid="45" grpId="0" animBg="1"/>
      <p:bldP spid="51" grpId="0"/>
      <p:bldP spid="52" grpId="0"/>
      <p:bldP spid="15" grpId="0"/>
      <p:bldP spid="25" grpId="0"/>
      <p:bldP spid="19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EE0E11-B92D-EBAC-5B10-62AD36AF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  <a:endParaRPr lang="en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4AEA4B-AE76-CFF5-F0CC-12F8FDF21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2FB0-0DE6-D913-C017-BA09EBAA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506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BC71-B896-4DD8-B140-27BB57FE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FE2F2-80A1-484D-A35D-BE843CA1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9ECB-A161-4A42-B040-64C33392C0B7}" type="slidenum">
              <a:rPr lang="en-US" smtClean="0"/>
              <a:t>24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66BC20-FC2A-6F4C-618A-74698CDFEA39}"/>
              </a:ext>
            </a:extLst>
          </p:cNvPr>
          <p:cNvGrpSpPr/>
          <p:nvPr/>
        </p:nvGrpSpPr>
        <p:grpSpPr>
          <a:xfrm>
            <a:off x="421005" y="997046"/>
            <a:ext cx="11349990" cy="2991716"/>
            <a:chOff x="502014" y="3680435"/>
            <a:chExt cx="11349990" cy="29917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B5EB21E-9521-4DB5-8340-159313FD79B6}"/>
                    </a:ext>
                  </a:extLst>
                </p:cNvPr>
                <p:cNvSpPr txBox="1"/>
                <p:nvPr/>
              </p:nvSpPr>
              <p:spPr>
                <a:xfrm>
                  <a:off x="502014" y="3680435"/>
                  <a:ext cx="11349990" cy="299171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Main Theorem</a:t>
                  </a:r>
                  <a:r>
                    <a:rPr lang="en-US" sz="2800" dirty="0"/>
                    <a:t>: Let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sup>
                      </m:sSubSup>
                    </m:oMath>
                  </a14:m>
                  <a:r>
                    <a:rPr lang="en-US" sz="2800" dirty="0"/>
                    <a:t> be a “secure”,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a14:m>
                  <a:r>
                    <a:rPr lang="en-US" sz="2800" dirty="0"/>
                    <a:t>-level bilinear module 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a14:m>
                  <a:r>
                    <a:rPr lang="en-US" sz="2800" dirty="0"/>
                    <a:t> is a ring. 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suitable ideal. There is a succinct argument of knowledge for R1CS with</a:t>
                  </a:r>
                </a:p>
                <a:p>
                  <a:endParaRPr lang="en-US" sz="500" dirty="0"/>
                </a:p>
                <a:p>
                  <a:endParaRPr lang="en-US" sz="2800" dirty="0"/>
                </a:p>
                <a:p>
                  <a:endParaRPr lang="en-US" sz="280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B5EB21E-9521-4DB5-8340-159313FD79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14" y="3680435"/>
                  <a:ext cx="11349990" cy="299171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Content Placeholder 6">
                  <a:extLst>
                    <a:ext uri="{FF2B5EF4-FFF2-40B4-BE49-F238E27FC236}">
                      <a16:creationId xmlns:a16="http://schemas.microsoft.com/office/drawing/2014/main" id="{91A3FCFE-E477-4E40-937B-47F1243F1A94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189836657"/>
                    </p:ext>
                  </p:extLst>
                </p:nvPr>
              </p:nvGraphicFramePr>
              <p:xfrm>
                <a:off x="1045480" y="5262492"/>
                <a:ext cx="9556693" cy="1361758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478280">
                        <a:extLst>
                          <a:ext uri="{9D8B030D-6E8A-4147-A177-3AD203B41FA5}">
                            <a16:colId xmlns:a16="http://schemas.microsoft.com/office/drawing/2014/main" val="3861443507"/>
                          </a:ext>
                        </a:extLst>
                      </a:gridCol>
                      <a:gridCol w="1813243">
                        <a:extLst>
                          <a:ext uri="{9D8B030D-6E8A-4147-A177-3AD203B41FA5}">
                            <a16:colId xmlns:a16="http://schemas.microsoft.com/office/drawing/2014/main" val="1772251187"/>
                          </a:ext>
                        </a:extLst>
                      </a:gridCol>
                      <a:gridCol w="1697673">
                        <a:extLst>
                          <a:ext uri="{9D8B030D-6E8A-4147-A177-3AD203B41FA5}">
                            <a16:colId xmlns:a16="http://schemas.microsoft.com/office/drawing/2014/main" val="679732176"/>
                          </a:ext>
                        </a:extLst>
                      </a:gridCol>
                      <a:gridCol w="2024380">
                        <a:extLst>
                          <a:ext uri="{9D8B030D-6E8A-4147-A177-3AD203B41FA5}">
                            <a16:colId xmlns:a16="http://schemas.microsoft.com/office/drawing/2014/main" val="2190357391"/>
                          </a:ext>
                        </a:extLst>
                      </a:gridCol>
                      <a:gridCol w="2543117">
                        <a:extLst>
                          <a:ext uri="{9D8B030D-6E8A-4147-A177-3AD203B41FA5}">
                            <a16:colId xmlns:a16="http://schemas.microsoft.com/office/drawing/2014/main" val="2605662245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400" b="0" dirty="0"/>
                              <a:t>R1CS Ring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Indexer time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Prover</a:t>
                            </a:r>
                            <a:r>
                              <a:rPr lang="en-US" sz="2400" b="0" dirty="0"/>
                              <a:t> time</a:t>
                            </a:r>
                            <a:endParaRPr lang="en-GB" sz="2400" b="0" dirty="0"/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Verifier time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Proof size</a:t>
                            </a:r>
                            <a:endParaRPr lang="en-US" sz="2400" b="0" dirty="0"/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015744045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oMath>
                              </m:oMathPara>
                            </a14:m>
                            <a:endParaRPr lang="en-US" sz="2400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a14:m>
                            <a:r>
                              <a:rPr lang="en-US" sz="2400" dirty="0"/>
                              <a:t>ops</a:t>
                            </a:r>
                          </a:p>
                          <a:p>
                            <a:pPr algn="ctr"/>
                            <a:r>
                              <a:rPr lang="en-US" sz="2400" dirty="0"/>
                              <a:t>in </a:t>
                            </a:r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sub>
                                </m:sSub>
                              </m:oMath>
                            </a14:m>
                            <a:endParaRPr lang="en-US" sz="2400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a14:m>
                            <a:r>
                              <a:rPr lang="en-US" sz="2400" dirty="0"/>
                              <a:t>ops</a:t>
                            </a:r>
                          </a:p>
                          <a:p>
                            <a:pPr algn="ctr"/>
                            <a:r>
                              <a:rPr lang="en-US" sz="2400" dirty="0"/>
                              <a:t>in </a:t>
                            </a:r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sub>
                                </m:sSub>
                              </m:oMath>
                            </a14:m>
                            <a:endParaRPr lang="en-US" sz="2400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a14:m>
                            <a:r>
                              <a:rPr lang="en-US" sz="2400" dirty="0"/>
                              <a:t> ops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400" dirty="0"/>
                              <a:t>in </a:t>
                            </a:r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sub>
                                </m:sSub>
                              </m:oMath>
                            </a14:m>
                            <a:endParaRPr lang="en-US" sz="2400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a14:m>
                            <a:r>
                              <a:rPr lang="en-US" sz="2400" dirty="0"/>
                              <a:t> </a:t>
                            </a:r>
                            <a:r>
                              <a:rPr lang="en-US" sz="2400" dirty="0" err="1"/>
                              <a:t>elems</a:t>
                            </a:r>
                            <a:r>
                              <a:rPr lang="en-US" sz="2400" dirty="0"/>
                              <a:t> of </a:t>
                            </a:r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sub>
                                </m:sSub>
                              </m:oMath>
                            </a14:m>
                            <a:endParaRPr lang="en-US" sz="2400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970838225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" name="Content Placeholder 6">
                  <a:extLst>
                    <a:ext uri="{FF2B5EF4-FFF2-40B4-BE49-F238E27FC236}">
                      <a16:creationId xmlns:a16="http://schemas.microsoft.com/office/drawing/2014/main" id="{91A3FCFE-E477-4E40-937B-47F1243F1A94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189836657"/>
                    </p:ext>
                  </p:extLst>
                </p:nvPr>
              </p:nvGraphicFramePr>
              <p:xfrm>
                <a:off x="1045480" y="5262492"/>
                <a:ext cx="9556693" cy="1361758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478280">
                        <a:extLst>
                          <a:ext uri="{9D8B030D-6E8A-4147-A177-3AD203B41FA5}">
                            <a16:colId xmlns:a16="http://schemas.microsoft.com/office/drawing/2014/main" val="3861443507"/>
                          </a:ext>
                        </a:extLst>
                      </a:gridCol>
                      <a:gridCol w="1813243">
                        <a:extLst>
                          <a:ext uri="{9D8B030D-6E8A-4147-A177-3AD203B41FA5}">
                            <a16:colId xmlns:a16="http://schemas.microsoft.com/office/drawing/2014/main" val="1772251187"/>
                          </a:ext>
                        </a:extLst>
                      </a:gridCol>
                      <a:gridCol w="1697673">
                        <a:extLst>
                          <a:ext uri="{9D8B030D-6E8A-4147-A177-3AD203B41FA5}">
                            <a16:colId xmlns:a16="http://schemas.microsoft.com/office/drawing/2014/main" val="679732176"/>
                          </a:ext>
                        </a:extLst>
                      </a:gridCol>
                      <a:gridCol w="2024380">
                        <a:extLst>
                          <a:ext uri="{9D8B030D-6E8A-4147-A177-3AD203B41FA5}">
                            <a16:colId xmlns:a16="http://schemas.microsoft.com/office/drawing/2014/main" val="2190357391"/>
                          </a:ext>
                        </a:extLst>
                      </a:gridCol>
                      <a:gridCol w="2543117">
                        <a:extLst>
                          <a:ext uri="{9D8B030D-6E8A-4147-A177-3AD203B41FA5}">
                            <a16:colId xmlns:a16="http://schemas.microsoft.com/office/drawing/2014/main" val="2605662245"/>
                          </a:ext>
                        </a:extLst>
                      </a:gridCol>
                    </a:tblGrid>
                    <a:tr h="45720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400" b="0" dirty="0"/>
                              <a:t>R1CS Ring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Indexer time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Prover</a:t>
                            </a:r>
                            <a:r>
                              <a:rPr lang="en-US" sz="2400" b="0" dirty="0"/>
                              <a:t> time</a:t>
                            </a:r>
                            <a:endParaRPr lang="en-GB" sz="2400" b="0" dirty="0"/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Verifier time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Proof size</a:t>
                            </a:r>
                            <a:endParaRPr lang="en-US" sz="2400" b="0" dirty="0"/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015744045"/>
                        </a:ext>
                      </a:extLst>
                    </a:tr>
                    <a:tr h="904558">
                      <a:tc>
                        <a:txBody>
                          <a:bodyPr/>
                          <a:lstStyle/>
                          <a:p>
                            <a:endParaRPr lang="en-CH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412" t="-55705" r="-546091" b="-1140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CH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82155" t="-55705" r="-346801" b="-1140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CH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193907" t="-55705" r="-269176" b="-1140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CH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46988" t="-55705" r="-126205" b="-1140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CH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76259" t="-55705" r="-480" b="-1140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970838225"/>
                        </a:ext>
                      </a:extLst>
                    </a:tr>
                  </a:tbl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9FDF934-9A80-301C-5315-7735E561BD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282" y="4034373"/>
                <a:ext cx="10744200" cy="282362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Corollary 1: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 a power of 2,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primes,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]/⟨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and similarly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. Assuming SIS is hard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there is a succinct argument of knowledge for R1CS with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9FDF934-9A80-301C-5315-7735E561B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82" y="4034373"/>
                <a:ext cx="10744200" cy="2823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Content Placeholder 6">
                <a:extLst>
                  <a:ext uri="{FF2B5EF4-FFF2-40B4-BE49-F238E27FC236}">
                    <a16:creationId xmlns:a16="http://schemas.microsoft.com/office/drawing/2014/main" id="{5BA82794-BD62-54C0-1C17-346EEA11197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5564861"/>
                  </p:ext>
                </p:extLst>
              </p:nvPr>
            </p:nvGraphicFramePr>
            <p:xfrm>
              <a:off x="1393847" y="5382587"/>
              <a:ext cx="9556693" cy="13554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8280">
                      <a:extLst>
                        <a:ext uri="{9D8B030D-6E8A-4147-A177-3AD203B41FA5}">
                          <a16:colId xmlns:a16="http://schemas.microsoft.com/office/drawing/2014/main" val="3861443507"/>
                        </a:ext>
                      </a:extLst>
                    </a:gridCol>
                    <a:gridCol w="1813243">
                      <a:extLst>
                        <a:ext uri="{9D8B030D-6E8A-4147-A177-3AD203B41FA5}">
                          <a16:colId xmlns:a16="http://schemas.microsoft.com/office/drawing/2014/main" val="1772251187"/>
                        </a:ext>
                      </a:extLst>
                    </a:gridCol>
                    <a:gridCol w="1697673">
                      <a:extLst>
                        <a:ext uri="{9D8B030D-6E8A-4147-A177-3AD203B41FA5}">
                          <a16:colId xmlns:a16="http://schemas.microsoft.com/office/drawing/2014/main" val="679732176"/>
                        </a:ext>
                      </a:extLst>
                    </a:gridCol>
                    <a:gridCol w="2024380">
                      <a:extLst>
                        <a:ext uri="{9D8B030D-6E8A-4147-A177-3AD203B41FA5}">
                          <a16:colId xmlns:a16="http://schemas.microsoft.com/office/drawing/2014/main" val="2190357391"/>
                        </a:ext>
                      </a:extLst>
                    </a:gridCol>
                    <a:gridCol w="2543117">
                      <a:extLst>
                        <a:ext uri="{9D8B030D-6E8A-4147-A177-3AD203B41FA5}">
                          <a16:colId xmlns:a16="http://schemas.microsoft.com/office/drawing/2014/main" val="26056622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R1CS Ring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Indexer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Prover</a:t>
                          </a:r>
                          <a:r>
                            <a:rPr lang="en-US" sz="2400" b="0" dirty="0"/>
                            <a:t> time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Verifier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Proof size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74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/>
                            <a:t>ops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/>
                            <a:t>ops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ops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elems</a:t>
                          </a:r>
                          <a:r>
                            <a:rPr lang="en-US" sz="2400" dirty="0"/>
                            <a:t>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382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Content Placeholder 6">
                <a:extLst>
                  <a:ext uri="{FF2B5EF4-FFF2-40B4-BE49-F238E27FC236}">
                    <a16:creationId xmlns:a16="http://schemas.microsoft.com/office/drawing/2014/main" id="{5BA82794-BD62-54C0-1C17-346EEA11197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5564861"/>
                  </p:ext>
                </p:extLst>
              </p:nvPr>
            </p:nvGraphicFramePr>
            <p:xfrm>
              <a:off x="1393847" y="5382587"/>
              <a:ext cx="9556693" cy="13554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8280">
                      <a:extLst>
                        <a:ext uri="{9D8B030D-6E8A-4147-A177-3AD203B41FA5}">
                          <a16:colId xmlns:a16="http://schemas.microsoft.com/office/drawing/2014/main" val="3861443507"/>
                        </a:ext>
                      </a:extLst>
                    </a:gridCol>
                    <a:gridCol w="1813243">
                      <a:extLst>
                        <a:ext uri="{9D8B030D-6E8A-4147-A177-3AD203B41FA5}">
                          <a16:colId xmlns:a16="http://schemas.microsoft.com/office/drawing/2014/main" val="1772251187"/>
                        </a:ext>
                      </a:extLst>
                    </a:gridCol>
                    <a:gridCol w="1697673">
                      <a:extLst>
                        <a:ext uri="{9D8B030D-6E8A-4147-A177-3AD203B41FA5}">
                          <a16:colId xmlns:a16="http://schemas.microsoft.com/office/drawing/2014/main" val="679732176"/>
                        </a:ext>
                      </a:extLst>
                    </a:gridCol>
                    <a:gridCol w="2024380">
                      <a:extLst>
                        <a:ext uri="{9D8B030D-6E8A-4147-A177-3AD203B41FA5}">
                          <a16:colId xmlns:a16="http://schemas.microsoft.com/office/drawing/2014/main" val="2190357391"/>
                        </a:ext>
                      </a:extLst>
                    </a:gridCol>
                    <a:gridCol w="2543117">
                      <a:extLst>
                        <a:ext uri="{9D8B030D-6E8A-4147-A177-3AD203B41FA5}">
                          <a16:colId xmlns:a16="http://schemas.microsoft.com/office/drawing/2014/main" val="260566224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R1CS Ring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Indexer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Prover</a:t>
                          </a:r>
                          <a:r>
                            <a:rPr lang="en-US" sz="2400" b="0" dirty="0"/>
                            <a:t> time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Verifier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Proof size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744045"/>
                      </a:ext>
                    </a:extLst>
                  </a:tr>
                  <a:tr h="898271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5"/>
                          <a:stretch>
                            <a:fillRect l="-412" t="-56081" r="-546502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5"/>
                          <a:stretch>
                            <a:fillRect l="-82155" t="-56081" r="-347138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5"/>
                          <a:stretch>
                            <a:fillRect l="-193907" t="-56081" r="-269534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5"/>
                          <a:stretch>
                            <a:fillRect l="-246988" t="-56081" r="-126506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5"/>
                          <a:stretch>
                            <a:fillRect l="-275598" t="-56081" r="-478" b="-121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382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77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1AF5-115D-EFCF-6338-D23B60B1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optimization ideas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6FCAC-6892-75E5-3726-D01251AB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25</a:t>
            </a:fld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EE3EA-333E-2981-1263-6853ED6E34B0}"/>
              </a:ext>
            </a:extLst>
          </p:cNvPr>
          <p:cNvSpPr/>
          <p:nvPr/>
        </p:nvSpPr>
        <p:spPr>
          <a:xfrm>
            <a:off x="897673" y="1777382"/>
            <a:ext cx="1264955" cy="12725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8" name="Graphic 7" descr="Document outline">
            <a:extLst>
              <a:ext uri="{FF2B5EF4-FFF2-40B4-BE49-F238E27FC236}">
                <a16:creationId xmlns:a16="http://schemas.microsoft.com/office/drawing/2014/main" id="{70979329-6175-1C73-DA93-AFEC12274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950" y="1956452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D92EE5-705C-1622-237E-409542BCADB5}"/>
              </a:ext>
            </a:extLst>
          </p:cNvPr>
          <p:cNvSpPr/>
          <p:nvPr/>
        </p:nvSpPr>
        <p:spPr>
          <a:xfrm>
            <a:off x="897673" y="3049922"/>
            <a:ext cx="1264955" cy="10362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1" name="Graphic 10" descr="Key outline">
            <a:extLst>
              <a:ext uri="{FF2B5EF4-FFF2-40B4-BE49-F238E27FC236}">
                <a16:creationId xmlns:a16="http://schemas.microsoft.com/office/drawing/2014/main" id="{11228E1E-55B3-A0C1-9817-11A4B74A6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000" y="3126479"/>
            <a:ext cx="883104" cy="8831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408C0B-7E1E-4408-4376-E92538450279}"/>
              </a:ext>
            </a:extLst>
          </p:cNvPr>
          <p:cNvSpPr/>
          <p:nvPr/>
        </p:nvSpPr>
        <p:spPr>
          <a:xfrm>
            <a:off x="897673" y="4086140"/>
            <a:ext cx="1264955" cy="8831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3" name="Graphic 12" descr="Key outline">
            <a:extLst>
              <a:ext uri="{FF2B5EF4-FFF2-40B4-BE49-F238E27FC236}">
                <a16:creationId xmlns:a16="http://schemas.microsoft.com/office/drawing/2014/main" id="{E55478C6-B7DC-7DE3-7083-47DFD1C0C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3204" y="4200544"/>
            <a:ext cx="633891" cy="6338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3C974A-F9C8-45F3-DF1A-527F1A7DFB95}"/>
              </a:ext>
            </a:extLst>
          </p:cNvPr>
          <p:cNvSpPr/>
          <p:nvPr/>
        </p:nvSpPr>
        <p:spPr>
          <a:xfrm>
            <a:off x="897673" y="4971350"/>
            <a:ext cx="1264955" cy="59690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5" name="Graphic 14" descr="Key outline">
            <a:extLst>
              <a:ext uri="{FF2B5EF4-FFF2-40B4-BE49-F238E27FC236}">
                <a16:creationId xmlns:a16="http://schemas.microsoft.com/office/drawing/2014/main" id="{0FF47903-F445-DFAC-2940-1B288A556B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7419" y="5065509"/>
            <a:ext cx="437647" cy="4376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1055B80-B309-0D1B-7CDB-634F0BCDACB7}"/>
              </a:ext>
            </a:extLst>
          </p:cNvPr>
          <p:cNvSpPr/>
          <p:nvPr/>
        </p:nvSpPr>
        <p:spPr>
          <a:xfrm>
            <a:off x="897673" y="5568256"/>
            <a:ext cx="1264955" cy="3954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7" name="Graphic 16" descr="Key outline">
            <a:extLst>
              <a:ext uri="{FF2B5EF4-FFF2-40B4-BE49-F238E27FC236}">
                <a16:creationId xmlns:a16="http://schemas.microsoft.com/office/drawing/2014/main" id="{A2F7B429-186D-069A-F756-5073FB5D58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96302" y="5662414"/>
            <a:ext cx="267694" cy="2676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9FF11C-8A31-02A5-AD35-0CA0096DC663}"/>
              </a:ext>
            </a:extLst>
          </p:cNvPr>
          <p:cNvSpPr/>
          <p:nvPr/>
        </p:nvSpPr>
        <p:spPr>
          <a:xfrm>
            <a:off x="4794277" y="1775770"/>
            <a:ext cx="1264955" cy="12725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9" name="Graphic 18" descr="Document outline">
            <a:extLst>
              <a:ext uri="{FF2B5EF4-FFF2-40B4-BE49-F238E27FC236}">
                <a16:creationId xmlns:a16="http://schemas.microsoft.com/office/drawing/2014/main" id="{DEA25B87-813D-E396-5AAD-5A212E514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9554" y="1954840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E0D410-1359-1B29-516E-6179A84AEB66}"/>
              </a:ext>
            </a:extLst>
          </p:cNvPr>
          <p:cNvSpPr/>
          <p:nvPr/>
        </p:nvSpPr>
        <p:spPr>
          <a:xfrm>
            <a:off x="6059231" y="2012093"/>
            <a:ext cx="1264955" cy="10362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21" name="Graphic 20" descr="Key outline">
            <a:extLst>
              <a:ext uri="{FF2B5EF4-FFF2-40B4-BE49-F238E27FC236}">
                <a16:creationId xmlns:a16="http://schemas.microsoft.com/office/drawing/2014/main" id="{465955AC-29BA-973C-B731-8DF7A9EF0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4558" y="2088650"/>
            <a:ext cx="883104" cy="8831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59C0891-ABC9-2D33-6F9F-9DBC944CB1E8}"/>
              </a:ext>
            </a:extLst>
          </p:cNvPr>
          <p:cNvSpPr/>
          <p:nvPr/>
        </p:nvSpPr>
        <p:spPr>
          <a:xfrm>
            <a:off x="7324186" y="2166818"/>
            <a:ext cx="1264955" cy="8831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23" name="Graphic 22" descr="Key outline">
            <a:extLst>
              <a:ext uri="{FF2B5EF4-FFF2-40B4-BE49-F238E27FC236}">
                <a16:creationId xmlns:a16="http://schemas.microsoft.com/office/drawing/2014/main" id="{74B59ACB-F950-3CC5-938E-A93D386F2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9717" y="2281222"/>
            <a:ext cx="633891" cy="63389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A52ED48-7BC2-EB11-3966-E59B8E1797E3}"/>
              </a:ext>
            </a:extLst>
          </p:cNvPr>
          <p:cNvSpPr/>
          <p:nvPr/>
        </p:nvSpPr>
        <p:spPr>
          <a:xfrm>
            <a:off x="8589140" y="2451405"/>
            <a:ext cx="1264955" cy="59690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25" name="Graphic 24" descr="Key outline">
            <a:extLst>
              <a:ext uri="{FF2B5EF4-FFF2-40B4-BE49-F238E27FC236}">
                <a16:creationId xmlns:a16="http://schemas.microsoft.com/office/drawing/2014/main" id="{6C27657E-E75F-AC6B-286A-3E9A6AC4DD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88886" y="2545564"/>
            <a:ext cx="437647" cy="43764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30C7FD3-3049-3B9B-5C26-48BE4558BDAC}"/>
              </a:ext>
            </a:extLst>
          </p:cNvPr>
          <p:cNvSpPr/>
          <p:nvPr/>
        </p:nvSpPr>
        <p:spPr>
          <a:xfrm>
            <a:off x="9854095" y="2653706"/>
            <a:ext cx="1264955" cy="3954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27" name="Graphic 26" descr="Key outline">
            <a:extLst>
              <a:ext uri="{FF2B5EF4-FFF2-40B4-BE49-F238E27FC236}">
                <a16:creationId xmlns:a16="http://schemas.microsoft.com/office/drawing/2014/main" id="{CE8CB73B-5DBB-6E6E-CDF3-D7E460A5FD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52724" y="2747864"/>
            <a:ext cx="267694" cy="26769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3198211-C7CD-42DA-CE95-5B80940040FB}"/>
              </a:ext>
            </a:extLst>
          </p:cNvPr>
          <p:cNvSpPr/>
          <p:nvPr/>
        </p:nvSpPr>
        <p:spPr>
          <a:xfrm>
            <a:off x="4830563" y="4478604"/>
            <a:ext cx="1264955" cy="12725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29" name="Graphic 28" descr="Document outline">
            <a:extLst>
              <a:ext uri="{FF2B5EF4-FFF2-40B4-BE49-F238E27FC236}">
                <a16:creationId xmlns:a16="http://schemas.microsoft.com/office/drawing/2014/main" id="{B40094B3-2297-809C-B16C-25A1705F4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3429" y="4847982"/>
            <a:ext cx="914400" cy="914400"/>
          </a:xfrm>
          <a:prstGeom prst="rect">
            <a:avLst/>
          </a:prstGeom>
        </p:spPr>
      </p:pic>
      <p:pic>
        <p:nvPicPr>
          <p:cNvPr id="31" name="Graphic 30" descr="Key outline">
            <a:extLst>
              <a:ext uri="{FF2B5EF4-FFF2-40B4-BE49-F238E27FC236}">
                <a16:creationId xmlns:a16="http://schemas.microsoft.com/office/drawing/2014/main" id="{657D169F-627D-D907-4BC4-3BC611320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9633" y="4259479"/>
            <a:ext cx="883104" cy="883104"/>
          </a:xfrm>
          <a:prstGeom prst="rect">
            <a:avLst/>
          </a:prstGeom>
        </p:spPr>
      </p:pic>
      <p:pic>
        <p:nvPicPr>
          <p:cNvPr id="33" name="Graphic 32" descr="Key outline">
            <a:extLst>
              <a:ext uri="{FF2B5EF4-FFF2-40B4-BE49-F238E27FC236}">
                <a16:creationId xmlns:a16="http://schemas.microsoft.com/office/drawing/2014/main" id="{F0C97A01-AD09-EEE6-A546-7ED1D5421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8846" y="4796150"/>
            <a:ext cx="633891" cy="633891"/>
          </a:xfrm>
          <a:prstGeom prst="rect">
            <a:avLst/>
          </a:prstGeom>
        </p:spPr>
      </p:pic>
      <p:pic>
        <p:nvPicPr>
          <p:cNvPr id="35" name="Graphic 34" descr="Key outline">
            <a:extLst>
              <a:ext uri="{FF2B5EF4-FFF2-40B4-BE49-F238E27FC236}">
                <a16:creationId xmlns:a16="http://schemas.microsoft.com/office/drawing/2014/main" id="{A6835049-58A2-C69D-FF07-85137C1920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27829" y="5194415"/>
            <a:ext cx="437647" cy="437647"/>
          </a:xfrm>
          <a:prstGeom prst="rect">
            <a:avLst/>
          </a:prstGeom>
        </p:spPr>
      </p:pic>
      <p:pic>
        <p:nvPicPr>
          <p:cNvPr id="37" name="Graphic 36" descr="Key outline">
            <a:extLst>
              <a:ext uri="{FF2B5EF4-FFF2-40B4-BE49-F238E27FC236}">
                <a16:creationId xmlns:a16="http://schemas.microsoft.com/office/drawing/2014/main" id="{F6A659D1-153F-797F-318D-26C14EE822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5791" y="5498215"/>
            <a:ext cx="267694" cy="26769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7388E2D-3D52-4DF8-46A0-1D6D7EC94D23}"/>
              </a:ext>
            </a:extLst>
          </p:cNvPr>
          <p:cNvSpPr/>
          <p:nvPr/>
        </p:nvSpPr>
        <p:spPr>
          <a:xfrm>
            <a:off x="8885076" y="4862006"/>
            <a:ext cx="1264955" cy="3954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40" name="Graphic 39" descr="Document outline">
            <a:extLst>
              <a:ext uri="{FF2B5EF4-FFF2-40B4-BE49-F238E27FC236}">
                <a16:creationId xmlns:a16="http://schemas.microsoft.com/office/drawing/2014/main" id="{13D8C050-20A2-2C4C-DB8F-F1D34C25B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2112" y="3651723"/>
            <a:ext cx="914400" cy="914400"/>
          </a:xfrm>
          <a:prstGeom prst="rect">
            <a:avLst/>
          </a:prstGeom>
        </p:spPr>
      </p:pic>
      <p:pic>
        <p:nvPicPr>
          <p:cNvPr id="41" name="Graphic 40" descr="Key outline">
            <a:extLst>
              <a:ext uri="{FF2B5EF4-FFF2-40B4-BE49-F238E27FC236}">
                <a16:creationId xmlns:a16="http://schemas.microsoft.com/office/drawing/2014/main" id="{32FF8313-C00F-345B-8CD0-2984C88FC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4901" y="3823226"/>
            <a:ext cx="883104" cy="883104"/>
          </a:xfrm>
          <a:prstGeom prst="rect">
            <a:avLst/>
          </a:prstGeom>
        </p:spPr>
      </p:pic>
      <p:pic>
        <p:nvPicPr>
          <p:cNvPr id="42" name="Graphic 41" descr="Key outline">
            <a:extLst>
              <a:ext uri="{FF2B5EF4-FFF2-40B4-BE49-F238E27FC236}">
                <a16:creationId xmlns:a16="http://schemas.microsoft.com/office/drawing/2014/main" id="{BF528B82-918F-9097-8225-643444E41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1124" y="5413092"/>
            <a:ext cx="633891" cy="633891"/>
          </a:xfrm>
          <a:prstGeom prst="rect">
            <a:avLst/>
          </a:prstGeom>
        </p:spPr>
      </p:pic>
      <p:pic>
        <p:nvPicPr>
          <p:cNvPr id="43" name="Graphic 42" descr="Document outline">
            <a:extLst>
              <a:ext uri="{FF2B5EF4-FFF2-40B4-BE49-F238E27FC236}">
                <a16:creationId xmlns:a16="http://schemas.microsoft.com/office/drawing/2014/main" id="{DC6BB0C9-152C-9121-91BF-81BFC19968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99619" y="5490377"/>
            <a:ext cx="599385" cy="599385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7CC0F03-C9F9-A380-DF3E-319A5EBF42B3}"/>
              </a:ext>
            </a:extLst>
          </p:cNvPr>
          <p:cNvCxnSpPr>
            <a:cxnSpLocks/>
          </p:cNvCxnSpPr>
          <p:nvPr/>
        </p:nvCxnSpPr>
        <p:spPr>
          <a:xfrm>
            <a:off x="9023051" y="4603236"/>
            <a:ext cx="233554" cy="2069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B28DB27-614F-6024-21F1-9DE88668FDE7}"/>
              </a:ext>
            </a:extLst>
          </p:cNvPr>
          <p:cNvCxnSpPr>
            <a:cxnSpLocks/>
          </p:cNvCxnSpPr>
          <p:nvPr/>
        </p:nvCxnSpPr>
        <p:spPr>
          <a:xfrm flipH="1">
            <a:off x="9700863" y="4603236"/>
            <a:ext cx="233554" cy="2069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C37A561-072F-3492-D3D5-7F8969B18849}"/>
              </a:ext>
            </a:extLst>
          </p:cNvPr>
          <p:cNvCxnSpPr>
            <a:cxnSpLocks/>
          </p:cNvCxnSpPr>
          <p:nvPr/>
        </p:nvCxnSpPr>
        <p:spPr>
          <a:xfrm flipH="1">
            <a:off x="9023051" y="5315197"/>
            <a:ext cx="233554" cy="2069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E4A400-64A0-B001-AD65-F076789B43B5}"/>
              </a:ext>
            </a:extLst>
          </p:cNvPr>
          <p:cNvCxnSpPr>
            <a:cxnSpLocks/>
          </p:cNvCxnSpPr>
          <p:nvPr/>
        </p:nvCxnSpPr>
        <p:spPr>
          <a:xfrm>
            <a:off x="9700863" y="5315197"/>
            <a:ext cx="233554" cy="2069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phic 52" descr="Microscope outline">
            <a:extLst>
              <a:ext uri="{FF2B5EF4-FFF2-40B4-BE49-F238E27FC236}">
                <a16:creationId xmlns:a16="http://schemas.microsoft.com/office/drawing/2014/main" id="{5B26D468-4DB1-9B9E-2105-F73994012C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23751" y="4200544"/>
            <a:ext cx="1454065" cy="1454065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2E75B7AD-067D-F8E2-8A58-FBCD0BEAEFBC}"/>
              </a:ext>
            </a:extLst>
          </p:cNvPr>
          <p:cNvSpPr/>
          <p:nvPr/>
        </p:nvSpPr>
        <p:spPr>
          <a:xfrm>
            <a:off x="7593349" y="3313389"/>
            <a:ext cx="3657600" cy="309723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158931F-CCD8-8125-83A9-BC3A83FA8045}"/>
              </a:ext>
            </a:extLst>
          </p:cNvPr>
          <p:cNvCxnSpPr>
            <a:cxnSpLocks/>
          </p:cNvCxnSpPr>
          <p:nvPr/>
        </p:nvCxnSpPr>
        <p:spPr>
          <a:xfrm>
            <a:off x="6791886" y="4311753"/>
            <a:ext cx="1116706" cy="14182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CF7E913-C622-473C-7A07-667BAA12F68D}"/>
              </a:ext>
            </a:extLst>
          </p:cNvPr>
          <p:cNvCxnSpPr>
            <a:cxnSpLocks/>
          </p:cNvCxnSpPr>
          <p:nvPr/>
        </p:nvCxnSpPr>
        <p:spPr>
          <a:xfrm flipV="1">
            <a:off x="6691708" y="3477284"/>
            <a:ext cx="1908680" cy="7981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0063C83-B463-B060-977D-C359B72C8031}"/>
              </a:ext>
            </a:extLst>
          </p:cNvPr>
          <p:cNvCxnSpPr>
            <a:cxnSpLocks/>
          </p:cNvCxnSpPr>
          <p:nvPr/>
        </p:nvCxnSpPr>
        <p:spPr>
          <a:xfrm>
            <a:off x="3049667" y="2480309"/>
            <a:ext cx="101502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9F9703-8E62-31A3-37C2-F0E45646E6E7}"/>
              </a:ext>
            </a:extLst>
          </p:cNvPr>
          <p:cNvCxnSpPr>
            <a:cxnSpLocks/>
          </p:cNvCxnSpPr>
          <p:nvPr/>
        </p:nvCxnSpPr>
        <p:spPr>
          <a:xfrm rot="5400000">
            <a:off x="4910121" y="3739914"/>
            <a:ext cx="101502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AD38B41-1EF8-7E9E-6742-F61D47BB345D}"/>
              </a:ext>
            </a:extLst>
          </p:cNvPr>
          <p:cNvSpPr txBox="1"/>
          <p:nvPr/>
        </p:nvSpPr>
        <p:spPr>
          <a:xfrm flipH="1">
            <a:off x="346660" y="6013589"/>
            <a:ext cx="302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Pairings: [Thaler]</a:t>
            </a:r>
          </a:p>
          <a:p>
            <a:r>
              <a:rPr lang="en-GB" sz="2000" dirty="0"/>
              <a:t>Lattices: this work</a:t>
            </a:r>
            <a:endParaRPr lang="en-US" sz="2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4C2D38A-88AF-8B05-7FC3-4BA002AF9CC5}"/>
              </a:ext>
            </a:extLst>
          </p:cNvPr>
          <p:cNvSpPr txBox="1"/>
          <p:nvPr/>
        </p:nvSpPr>
        <p:spPr>
          <a:xfrm flipH="1">
            <a:off x="4472729" y="5837337"/>
            <a:ext cx="245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Pairings: Dory [Lee21]</a:t>
            </a:r>
          </a:p>
          <a:p>
            <a:r>
              <a:rPr lang="en-GB" sz="2000" dirty="0"/>
              <a:t>Lattices: ??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66916D-4D16-C631-D0A0-CCA2BF6BD315}"/>
                  </a:ext>
                </a:extLst>
              </p:cNvPr>
              <p:cNvSpPr txBox="1"/>
              <p:nvPr/>
            </p:nvSpPr>
            <p:spPr>
              <a:xfrm flipH="1">
                <a:off x="2164982" y="3400322"/>
                <a:ext cx="19894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dirty="0"/>
                  <a:t>communication,</a:t>
                </a:r>
              </a:p>
              <a:p>
                <a:pPr algn="ctr"/>
                <a:r>
                  <a:rPr lang="en-US" sz="2000" dirty="0"/>
                  <a:t>rounds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66916D-4D16-C631-D0A0-CCA2BF6BD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64982" y="3400322"/>
                <a:ext cx="1989456" cy="1015663"/>
              </a:xfrm>
              <a:prstGeom prst="rect">
                <a:avLst/>
              </a:prstGeom>
              <a:blipFill>
                <a:blip r:embed="rId17"/>
                <a:stretch>
                  <a:fillRect l="-306" b="-1024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DDFAD4C-C0CD-8478-2C3F-4B57FD47E8A0}"/>
                  </a:ext>
                </a:extLst>
              </p:cNvPr>
              <p:cNvSpPr txBox="1"/>
              <p:nvPr/>
            </p:nvSpPr>
            <p:spPr>
              <a:xfrm flipH="1">
                <a:off x="8049823" y="1433016"/>
                <a:ext cx="29665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communication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rounds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DDFAD4C-C0CD-8478-2C3F-4B57FD47E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49823" y="1433016"/>
                <a:ext cx="2966519" cy="707886"/>
              </a:xfrm>
              <a:prstGeom prst="rect">
                <a:avLst/>
              </a:prstGeom>
              <a:blipFill>
                <a:blip r:embed="rId18"/>
                <a:stretch>
                  <a:fillRect t="-4310" r="-1440" b="-146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CF1E4E0-F42F-B96F-8A9A-71AF950B12EA}"/>
                  </a:ext>
                </a:extLst>
              </p:cNvPr>
              <p:cNvSpPr txBox="1"/>
              <p:nvPr/>
            </p:nvSpPr>
            <p:spPr>
              <a:xfrm flipH="1">
                <a:off x="3011034" y="4861319"/>
                <a:ext cx="15289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communication</m:t>
                      </m:r>
                      <m:r>
                        <m:rPr>
                          <m:nor/>
                        </m:rPr>
                        <a:rPr lang="en-US" sz="2000" dirty="0"/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rounds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CF1E4E0-F42F-B96F-8A9A-71AF950B1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11034" y="4861319"/>
                <a:ext cx="1528907" cy="1015663"/>
              </a:xfrm>
              <a:prstGeom prst="rect">
                <a:avLst/>
              </a:prstGeom>
              <a:blipFill>
                <a:blip r:embed="rId19"/>
                <a:stretch>
                  <a:fillRect l="-1195" r="-2270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6E3BA38-0184-F410-7ED1-A305F1C985BC}"/>
              </a:ext>
            </a:extLst>
          </p:cNvPr>
          <p:cNvSpPr txBox="1"/>
          <p:nvPr/>
        </p:nvSpPr>
        <p:spPr>
          <a:xfrm flipH="1">
            <a:off x="2192941" y="1398950"/>
            <a:ext cx="198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Optimise/replace [BCS21] base</a:t>
            </a:r>
            <a:endParaRPr lang="en-US" sz="2000" dirty="0"/>
          </a:p>
        </p:txBody>
      </p:sp>
      <p:pic>
        <p:nvPicPr>
          <p:cNvPr id="47" name="Picture 46" descr="A picture containing grass, outdoor, person, player">
            <a:extLst>
              <a:ext uri="{FF2B5EF4-FFF2-40B4-BE49-F238E27FC236}">
                <a16:creationId xmlns:a16="http://schemas.microsoft.com/office/drawing/2014/main" id="{D6ADE9E8-1CBF-59D2-464D-7CD63C7EB9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 flipH="1">
            <a:off x="598330" y="-10955"/>
            <a:ext cx="11008813" cy="68805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0A8EACE-80ED-EEA8-A499-749BF23B5F20}"/>
              </a:ext>
            </a:extLst>
          </p:cNvPr>
          <p:cNvSpPr txBox="1"/>
          <p:nvPr/>
        </p:nvSpPr>
        <p:spPr>
          <a:xfrm flipH="1">
            <a:off x="1833739" y="5012982"/>
            <a:ext cx="254483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2"/>
              </a:rPr>
              <a:t>https://ia.cr/2023/930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70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8" grpId="0" animBg="1"/>
      <p:bldP spid="38" grpId="1" animBg="1"/>
      <p:bldP spid="64" grpId="0" animBg="1"/>
      <p:bldP spid="64" grpId="1" animBg="1"/>
      <p:bldP spid="81" grpId="0"/>
      <p:bldP spid="81" grpId="1"/>
      <p:bldP spid="81" grpId="2"/>
      <p:bldP spid="82" grpId="0"/>
      <p:bldP spid="82" grpId="1"/>
      <p:bldP spid="39" grpId="0"/>
      <p:bldP spid="39" grpId="1"/>
      <p:bldP spid="45" grpId="0"/>
      <p:bldP spid="45" grpId="1"/>
      <p:bldP spid="46" grpId="0"/>
      <p:bldP spid="46" grpId="1"/>
      <p:bldP spid="3" grpId="1"/>
      <p:bldP spid="3" grpId="2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DFDA-6249-030C-9756-6A91C7D7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post-quantum succinct arguments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316436-6817-DF3B-FCE8-A18465FC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3</a:t>
            </a:fld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115B5B-5382-2485-5752-9A36D3E2DD44}"/>
                  </a:ext>
                </a:extLst>
              </p:cNvPr>
              <p:cNvSpPr/>
              <p:nvPr/>
            </p:nvSpPr>
            <p:spPr>
              <a:xfrm>
                <a:off x="1059543" y="1679643"/>
                <a:ext cx="3021512" cy="21539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Pre-quantum, non-falsifiable assumptions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e.g. [Groth16]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Tiny proofs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1KB)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Trusted setup</a:t>
                </a:r>
                <a:endParaRPr lang="en-C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115B5B-5382-2485-5752-9A36D3E2D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1679643"/>
                <a:ext cx="3021512" cy="2153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44495C6-3369-B4BB-A0D3-A490C71448F0}"/>
                  </a:ext>
                </a:extLst>
              </p:cNvPr>
              <p:cNvSpPr/>
              <p:nvPr/>
            </p:nvSpPr>
            <p:spPr>
              <a:xfrm>
                <a:off x="4314011" y="1679643"/>
                <a:ext cx="3021512" cy="21539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Pre-quantum,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standard assumptions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e.g. Dory [Lee21]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Small proofs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20KB)</a:t>
                </a:r>
              </a:p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Transparent</a:t>
                </a:r>
              </a:p>
              <a:p>
                <a:pPr algn="ctr"/>
                <a:endParaRPr lang="en-CH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44495C6-3369-B4BB-A0D3-A490C7144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11" y="1679643"/>
                <a:ext cx="3021512" cy="2153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FD87F3-A4F9-FFA9-1F3D-860E9C453358}"/>
                  </a:ext>
                </a:extLst>
              </p:cNvPr>
              <p:cNvSpPr/>
              <p:nvPr/>
            </p:nvSpPr>
            <p:spPr>
              <a:xfrm>
                <a:off x="1059543" y="4020301"/>
                <a:ext cx="3021512" cy="21539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Lattice-based,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non-falsifiable assumptions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e.g. [ACLMT22]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Large proofs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1MB)***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Trusted setup</a:t>
                </a:r>
                <a:endParaRPr lang="en-C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FD87F3-A4F9-FFA9-1F3D-860E9C453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4020301"/>
                <a:ext cx="3021512" cy="2153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681738-E5CA-1DB5-5A09-712B061F5ED6}"/>
                  </a:ext>
                </a:extLst>
              </p:cNvPr>
              <p:cNvSpPr/>
              <p:nvPr/>
            </p:nvSpPr>
            <p:spPr>
              <a:xfrm>
                <a:off x="7578179" y="4020301"/>
                <a:ext cx="3021512" cy="21539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Hash-based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e.g. Aurora [BSCRSVW19]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Orion [XZS22]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Large proofs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1MB)</a:t>
                </a:r>
              </a:p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Transparent</a:t>
                </a:r>
                <a:endParaRPr lang="en-CH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681738-E5CA-1DB5-5A09-712B061F5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179" y="4020301"/>
                <a:ext cx="3021512" cy="2153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F9B747C-D74C-E74E-1EB8-F3644A9D6B2A}"/>
              </a:ext>
            </a:extLst>
          </p:cNvPr>
          <p:cNvGrpSpPr/>
          <p:nvPr/>
        </p:nvGrpSpPr>
        <p:grpSpPr>
          <a:xfrm>
            <a:off x="7427439" y="1679642"/>
            <a:ext cx="3197018" cy="2249682"/>
            <a:chOff x="7427439" y="1778490"/>
            <a:chExt cx="3197018" cy="2249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6492D0E-A6FF-026E-FF7A-3CD9E36CC5CD}"/>
                    </a:ext>
                  </a:extLst>
                </p:cNvPr>
                <p:cNvSpPr/>
                <p:nvPr/>
              </p:nvSpPr>
              <p:spPr>
                <a:xfrm>
                  <a:off x="7602945" y="1778490"/>
                  <a:ext cx="3021512" cy="21539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Without succinct verification</a:t>
                  </a: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e.g. Labrador [BS23]</a:t>
                  </a: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dirty="0">
                      <a:solidFill>
                        <a:srgbClr val="0070C0"/>
                      </a:solidFill>
                    </a:rPr>
                    <a:t>Quite small proofs (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50KB)</a:t>
                  </a:r>
                </a:p>
                <a:p>
                  <a:pPr algn="ctr"/>
                  <a:r>
                    <a:rPr lang="en-US" dirty="0">
                      <a:solidFill>
                        <a:srgbClr val="0070C0"/>
                      </a:solidFill>
                    </a:rPr>
                    <a:t>Transparent</a:t>
                  </a:r>
                </a:p>
                <a:p>
                  <a:pPr algn="ctr"/>
                  <a:endParaRPr lang="en-CH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6492D0E-A6FF-026E-FF7A-3CD9E36CC5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2945" y="1778490"/>
                  <a:ext cx="3021512" cy="2153932"/>
                </a:xfrm>
                <a:prstGeom prst="rect">
                  <a:avLst/>
                </a:prstGeom>
                <a:blipFill>
                  <a:blip r:embed="rId7"/>
                  <a:stretch>
                    <a:fillRect t="-170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501BAC-D88D-66E0-1519-1C73401A16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7439" y="3326677"/>
              <a:ext cx="765939" cy="7014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707D0F-3E93-27BE-D5F8-1FD0AB848844}"/>
              </a:ext>
            </a:extLst>
          </p:cNvPr>
          <p:cNvSpPr/>
          <p:nvPr/>
        </p:nvSpPr>
        <p:spPr>
          <a:xfrm>
            <a:off x="4314011" y="4020301"/>
            <a:ext cx="3021512" cy="2153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Lattice-based, standard assumptions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Small proofs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Transparent</a:t>
            </a:r>
          </a:p>
        </p:txBody>
      </p:sp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623D6890-A1E9-A37C-C56A-A73E3FF9F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0075" y="4631475"/>
            <a:ext cx="818477" cy="7847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8A03C20-8A0C-3D45-E8F3-990E3846EC0D}"/>
              </a:ext>
            </a:extLst>
          </p:cNvPr>
          <p:cNvGrpSpPr/>
          <p:nvPr/>
        </p:nvGrpSpPr>
        <p:grpSpPr>
          <a:xfrm>
            <a:off x="1059545" y="6251554"/>
            <a:ext cx="6275980" cy="508449"/>
            <a:chOff x="1059545" y="6251554"/>
            <a:chExt cx="6275980" cy="5084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DEC7E3-8C63-1114-BB97-55756C2605A5}"/>
                </a:ext>
              </a:extLst>
            </p:cNvPr>
            <p:cNvSpPr/>
            <p:nvPr/>
          </p:nvSpPr>
          <p:spPr>
            <a:xfrm>
              <a:off x="2940944" y="6312246"/>
              <a:ext cx="2883823" cy="44775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Homomorphic cryptography</a:t>
              </a:r>
            </a:p>
          </p:txBody>
        </p:sp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EA4F254A-A918-33CF-9DCE-F16F3F9D35D9}"/>
                </a:ext>
              </a:extLst>
            </p:cNvPr>
            <p:cNvSpPr/>
            <p:nvPr/>
          </p:nvSpPr>
          <p:spPr>
            <a:xfrm rot="16200000">
              <a:off x="4167189" y="3143910"/>
              <a:ext cx="60692" cy="6275980"/>
            </a:xfrm>
            <a:prstGeom prst="leftBracket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5232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8202-A372-1E3E-6B15-DA6AE4FA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Question:</a:t>
            </a:r>
            <a:r>
              <a:rPr lang="en-US" dirty="0"/>
              <a:t> can we construct </a:t>
            </a:r>
            <a:br>
              <a:rPr lang="en-US" dirty="0"/>
            </a:br>
            <a:r>
              <a:rPr lang="en-US" b="1" dirty="0"/>
              <a:t>transparent</a:t>
            </a:r>
            <a:r>
              <a:rPr lang="en-US" dirty="0"/>
              <a:t>, succinct arguments</a:t>
            </a:r>
            <a:br>
              <a:rPr lang="en-US" dirty="0"/>
            </a:br>
            <a:r>
              <a:rPr lang="en-US" dirty="0"/>
              <a:t>from </a:t>
            </a:r>
            <a:r>
              <a:rPr lang="en-US" b="1" dirty="0"/>
              <a:t>standard</a:t>
            </a:r>
            <a:r>
              <a:rPr lang="en-US" dirty="0"/>
              <a:t> lattice assumptions?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FCCF0-6A2A-AED7-B474-08631073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4</a:t>
            </a:fld>
            <a:endParaRPr lang="en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38A811-C404-8319-28D0-2735CF58B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62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4F929E-4211-47B3-D441-24534528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E30BA-4EA7-5C2E-ACD0-E75669C05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38ED7-46C9-1EC4-B73B-D1C5C290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9700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BC71-B896-4DD8-B140-27BB57FE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C5F3D-9807-46B0-9BE1-348E9A763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2617"/>
                <a:ext cx="10515600" cy="9884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R1CS problem over a 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: given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does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𝐶𝑧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C5F3D-9807-46B0-9BE1-348E9A763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2617"/>
                <a:ext cx="10515600" cy="988439"/>
              </a:xfrm>
              <a:blipFill>
                <a:blip r:embed="rId2"/>
                <a:stretch>
                  <a:fillRect l="-1217" t="-10494" b="-493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A66BC20-FC2A-6F4C-618A-74698CDFEA39}"/>
              </a:ext>
            </a:extLst>
          </p:cNvPr>
          <p:cNvGrpSpPr/>
          <p:nvPr/>
        </p:nvGrpSpPr>
        <p:grpSpPr>
          <a:xfrm>
            <a:off x="502014" y="3753007"/>
            <a:ext cx="11349990" cy="2991716"/>
            <a:chOff x="502014" y="3753007"/>
            <a:chExt cx="11349990" cy="29917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B5EB21E-9521-4DB5-8340-159313FD79B6}"/>
                    </a:ext>
                  </a:extLst>
                </p:cNvPr>
                <p:cNvSpPr txBox="1"/>
                <p:nvPr/>
              </p:nvSpPr>
              <p:spPr>
                <a:xfrm>
                  <a:off x="502014" y="3753007"/>
                  <a:ext cx="11349990" cy="299171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Main Theorem</a:t>
                  </a:r>
                  <a:r>
                    <a:rPr lang="en-US" sz="2800" dirty="0"/>
                    <a:t>: Let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sup>
                      </m:sSubSup>
                    </m:oMath>
                  </a14:m>
                  <a:r>
                    <a:rPr lang="en-US" sz="2800" dirty="0"/>
                    <a:t> be a “secure”,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a14:m>
                  <a:r>
                    <a:rPr lang="en-US" sz="2800" dirty="0"/>
                    <a:t>-level bilinear module 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a14:m>
                  <a:r>
                    <a:rPr lang="en-US" sz="2800" dirty="0"/>
                    <a:t> is a ring. 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suitable ideal. There is a succinct argument of knowledge for R1CS with</a:t>
                  </a:r>
                </a:p>
                <a:p>
                  <a:endParaRPr lang="en-US" sz="500" dirty="0"/>
                </a:p>
                <a:p>
                  <a:endParaRPr lang="en-US" sz="2800" dirty="0"/>
                </a:p>
                <a:p>
                  <a:endParaRPr lang="en-US" sz="280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B5EB21E-9521-4DB5-8340-159313FD79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14" y="3753007"/>
                  <a:ext cx="11349990" cy="29917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Content Placeholder 6">
                  <a:extLst>
                    <a:ext uri="{FF2B5EF4-FFF2-40B4-BE49-F238E27FC236}">
                      <a16:creationId xmlns:a16="http://schemas.microsoft.com/office/drawing/2014/main" id="{91A3FCFE-E477-4E40-937B-47F1243F1A94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129876468"/>
                    </p:ext>
                  </p:extLst>
                </p:nvPr>
              </p:nvGraphicFramePr>
              <p:xfrm>
                <a:off x="1045480" y="5335064"/>
                <a:ext cx="9556693" cy="1361758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478280">
                        <a:extLst>
                          <a:ext uri="{9D8B030D-6E8A-4147-A177-3AD203B41FA5}">
                            <a16:colId xmlns:a16="http://schemas.microsoft.com/office/drawing/2014/main" val="3861443507"/>
                          </a:ext>
                        </a:extLst>
                      </a:gridCol>
                      <a:gridCol w="1813243">
                        <a:extLst>
                          <a:ext uri="{9D8B030D-6E8A-4147-A177-3AD203B41FA5}">
                            <a16:colId xmlns:a16="http://schemas.microsoft.com/office/drawing/2014/main" val="1772251187"/>
                          </a:ext>
                        </a:extLst>
                      </a:gridCol>
                      <a:gridCol w="1697673">
                        <a:extLst>
                          <a:ext uri="{9D8B030D-6E8A-4147-A177-3AD203B41FA5}">
                            <a16:colId xmlns:a16="http://schemas.microsoft.com/office/drawing/2014/main" val="679732176"/>
                          </a:ext>
                        </a:extLst>
                      </a:gridCol>
                      <a:gridCol w="2024380">
                        <a:extLst>
                          <a:ext uri="{9D8B030D-6E8A-4147-A177-3AD203B41FA5}">
                            <a16:colId xmlns:a16="http://schemas.microsoft.com/office/drawing/2014/main" val="2190357391"/>
                          </a:ext>
                        </a:extLst>
                      </a:gridCol>
                      <a:gridCol w="2543117">
                        <a:extLst>
                          <a:ext uri="{9D8B030D-6E8A-4147-A177-3AD203B41FA5}">
                            <a16:colId xmlns:a16="http://schemas.microsoft.com/office/drawing/2014/main" val="2605662245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400" b="0" dirty="0"/>
                              <a:t>R1CS Ring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Indexer time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Prover</a:t>
                            </a:r>
                            <a:r>
                              <a:rPr lang="en-US" sz="2400" b="0" dirty="0"/>
                              <a:t> time</a:t>
                            </a:r>
                            <a:endParaRPr lang="en-GB" sz="2400" b="0" dirty="0"/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Verifier time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Proof size</a:t>
                            </a:r>
                            <a:endParaRPr lang="en-US" sz="2400" b="0" dirty="0"/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015744045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oMath>
                              </m:oMathPara>
                            </a14:m>
                            <a:endParaRPr lang="en-US" sz="2400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a14:m>
                            <a:r>
                              <a:rPr lang="en-US" sz="2400" dirty="0"/>
                              <a:t>ops</a:t>
                            </a:r>
                          </a:p>
                          <a:p>
                            <a:pPr algn="ctr"/>
                            <a:r>
                              <a:rPr lang="en-US" sz="2400" dirty="0"/>
                              <a:t>in </a:t>
                            </a:r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sub>
                                </m:sSub>
                              </m:oMath>
                            </a14:m>
                            <a:endParaRPr lang="en-US" sz="2400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a14:m>
                            <a:r>
                              <a:rPr lang="en-US" sz="2400" dirty="0"/>
                              <a:t>ops</a:t>
                            </a:r>
                          </a:p>
                          <a:p>
                            <a:pPr algn="ctr"/>
                            <a:r>
                              <a:rPr lang="en-US" sz="2400" dirty="0"/>
                              <a:t>in </a:t>
                            </a:r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sub>
                                </m:sSub>
                              </m:oMath>
                            </a14:m>
                            <a:endParaRPr lang="en-US" sz="2400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a14:m>
                            <a:r>
                              <a:rPr lang="en-US" sz="2400" dirty="0"/>
                              <a:t> ops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400" dirty="0"/>
                              <a:t>in </a:t>
                            </a:r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sub>
                                </m:sSub>
                              </m:oMath>
                            </a14:m>
                            <a:endParaRPr lang="en-US" sz="2400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a14:m>
                            <a:r>
                              <a:rPr lang="en-US" sz="2400" dirty="0"/>
                              <a:t> </a:t>
                            </a:r>
                            <a:r>
                              <a:rPr lang="en-US" sz="2400" dirty="0" err="1"/>
                              <a:t>elems</a:t>
                            </a:r>
                            <a:r>
                              <a:rPr lang="en-US" sz="2400" dirty="0"/>
                              <a:t> of </a:t>
                            </a:r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sub>
                                </m:sSub>
                              </m:oMath>
                            </a14:m>
                            <a:endParaRPr lang="en-US" sz="2400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970838225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" name="Content Placeholder 6">
                  <a:extLst>
                    <a:ext uri="{FF2B5EF4-FFF2-40B4-BE49-F238E27FC236}">
                      <a16:creationId xmlns:a16="http://schemas.microsoft.com/office/drawing/2014/main" id="{91A3FCFE-E477-4E40-937B-47F1243F1A94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129876468"/>
                    </p:ext>
                  </p:extLst>
                </p:nvPr>
              </p:nvGraphicFramePr>
              <p:xfrm>
                <a:off x="1045480" y="5335064"/>
                <a:ext cx="9556693" cy="1361758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478280">
                        <a:extLst>
                          <a:ext uri="{9D8B030D-6E8A-4147-A177-3AD203B41FA5}">
                            <a16:colId xmlns:a16="http://schemas.microsoft.com/office/drawing/2014/main" val="3861443507"/>
                          </a:ext>
                        </a:extLst>
                      </a:gridCol>
                      <a:gridCol w="1813243">
                        <a:extLst>
                          <a:ext uri="{9D8B030D-6E8A-4147-A177-3AD203B41FA5}">
                            <a16:colId xmlns:a16="http://schemas.microsoft.com/office/drawing/2014/main" val="1772251187"/>
                          </a:ext>
                        </a:extLst>
                      </a:gridCol>
                      <a:gridCol w="1697673">
                        <a:extLst>
                          <a:ext uri="{9D8B030D-6E8A-4147-A177-3AD203B41FA5}">
                            <a16:colId xmlns:a16="http://schemas.microsoft.com/office/drawing/2014/main" val="679732176"/>
                          </a:ext>
                        </a:extLst>
                      </a:gridCol>
                      <a:gridCol w="2024380">
                        <a:extLst>
                          <a:ext uri="{9D8B030D-6E8A-4147-A177-3AD203B41FA5}">
                            <a16:colId xmlns:a16="http://schemas.microsoft.com/office/drawing/2014/main" val="2190357391"/>
                          </a:ext>
                        </a:extLst>
                      </a:gridCol>
                      <a:gridCol w="2543117">
                        <a:extLst>
                          <a:ext uri="{9D8B030D-6E8A-4147-A177-3AD203B41FA5}">
                            <a16:colId xmlns:a16="http://schemas.microsoft.com/office/drawing/2014/main" val="2605662245"/>
                          </a:ext>
                        </a:extLst>
                      </a:gridCol>
                    </a:tblGrid>
                    <a:tr h="45720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400" b="0" dirty="0"/>
                              <a:t>R1CS Ring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Indexer time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Prover</a:t>
                            </a:r>
                            <a:r>
                              <a:rPr lang="en-US" sz="2400" b="0" dirty="0"/>
                              <a:t> time</a:t>
                            </a:r>
                            <a:endParaRPr lang="en-GB" sz="2400" b="0" dirty="0"/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Verifier time</a:t>
                            </a:r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GB" sz="2400" b="0" dirty="0"/>
                              <a:t>Proof size</a:t>
                            </a:r>
                            <a:endParaRPr lang="en-US" sz="2400" b="0" dirty="0"/>
                          </a:p>
                        </a:txBody>
                        <a:tcPr>
                          <a:solidFill>
                            <a:schemeClr val="bg1">
                              <a:lumMod val="8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015744045"/>
                        </a:ext>
                      </a:extLst>
                    </a:tr>
                    <a:tr h="904558">
                      <a:tc>
                        <a:txBody>
                          <a:bodyPr/>
                          <a:lstStyle/>
                          <a:p>
                            <a:endParaRPr lang="en-CH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412" t="-55705" r="-546502" b="-1140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CH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82155" t="-55705" r="-347138" b="-1140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CH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193907" t="-55705" r="-269534" b="-1140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CH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246988" t="-55705" r="-126506" b="-1140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CH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275598" t="-55705" r="-478" b="-1140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970838225"/>
                        </a:ext>
                      </a:extLst>
                    </a:tr>
                  </a:tbl>
                </a:graphicData>
              </a:graphic>
            </p:graphicFrame>
          </mc:Fallback>
        </mc:AlternateContent>
      </p:grp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615594C-8F4D-40AD-A7A5-8B26AA925B6D}"/>
              </a:ext>
            </a:extLst>
          </p:cNvPr>
          <p:cNvSpPr/>
          <p:nvPr/>
        </p:nvSpPr>
        <p:spPr>
          <a:xfrm>
            <a:off x="9287933" y="3145367"/>
            <a:ext cx="2802467" cy="799365"/>
          </a:xfrm>
          <a:prstGeom prst="wedgeRectCallout">
            <a:avLst>
              <a:gd name="adj1" fmla="val -66602"/>
              <a:gd name="adj2" fmla="val -459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Has enough structure for Pedersen and </a:t>
            </a:r>
            <a:r>
              <a:rPr lang="en-US" sz="2000" dirty="0" err="1">
                <a:solidFill>
                  <a:schemeClr val="tx1"/>
                </a:solidFill>
              </a:rPr>
              <a:t>Schnorr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FE2F2-80A1-484D-A35D-BE843CA1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9ECB-A161-4A42-B040-64C33392C0B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47F287E-06A7-FD40-12A2-24B8E94CC7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34324"/>
                <a:ext cx="10515600" cy="9884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-level</a:t>
                </a:r>
                <a:r>
                  <a:rPr lang="en-US" b="1" dirty="0"/>
                  <a:t> Bilinear module</a:t>
                </a:r>
                <a:r>
                  <a:rPr lang="en-US" dirty="0"/>
                  <a:t>: a triple of modules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the same ring with a bilinear map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47F287E-06A7-FD40-12A2-24B8E94CC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34324"/>
                <a:ext cx="10515600" cy="988439"/>
              </a:xfrm>
              <a:prstGeom prst="rect">
                <a:avLst/>
              </a:prstGeom>
              <a:blipFill>
                <a:blip r:embed="rId5"/>
                <a:stretch>
                  <a:fillRect l="-1217" t="-10494" b="-493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B86A23F-7AF0-1FA3-0EE8-9F5871AA12A0}"/>
              </a:ext>
            </a:extLst>
          </p:cNvPr>
          <p:cNvGrpSpPr/>
          <p:nvPr/>
        </p:nvGrpSpPr>
        <p:grpSpPr>
          <a:xfrm>
            <a:off x="847876" y="2704080"/>
            <a:ext cx="10515600" cy="988439"/>
            <a:chOff x="838200" y="2734324"/>
            <a:chExt cx="10515600" cy="9884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81D0BE-CCF7-8FEE-C779-ABD6D2F009D1}"/>
                </a:ext>
              </a:extLst>
            </p:cNvPr>
            <p:cNvSpPr/>
            <p:nvPr/>
          </p:nvSpPr>
          <p:spPr>
            <a:xfrm>
              <a:off x="7477279" y="3380744"/>
              <a:ext cx="183845" cy="2458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234CC1B-BF94-DC26-753C-A1A579B75D49}"/>
                </a:ext>
              </a:extLst>
            </p:cNvPr>
            <p:cNvSpPr/>
            <p:nvPr/>
          </p:nvSpPr>
          <p:spPr>
            <a:xfrm>
              <a:off x="8610600" y="3348886"/>
              <a:ext cx="183845" cy="2458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7649EA-7C41-057B-52A6-0A310A70EFAE}"/>
                </a:ext>
              </a:extLst>
            </p:cNvPr>
            <p:cNvSpPr/>
            <p:nvPr/>
          </p:nvSpPr>
          <p:spPr>
            <a:xfrm>
              <a:off x="6444345" y="3380744"/>
              <a:ext cx="183845" cy="2091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FA16A8-E3A5-181F-836F-A2F1F72C487C}"/>
                </a:ext>
              </a:extLst>
            </p:cNvPr>
            <p:cNvSpPr/>
            <p:nvPr/>
          </p:nvSpPr>
          <p:spPr>
            <a:xfrm>
              <a:off x="5592838" y="3380744"/>
              <a:ext cx="145143" cy="2091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0768F1-78CF-029C-1E61-F31306DC42A6}"/>
                </a:ext>
              </a:extLst>
            </p:cNvPr>
            <p:cNvSpPr/>
            <p:nvPr/>
          </p:nvSpPr>
          <p:spPr>
            <a:xfrm>
              <a:off x="9175448" y="2764567"/>
              <a:ext cx="452362" cy="4769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9BA91B-E2FE-EEF1-ABEE-C5A485F3068A}"/>
                </a:ext>
              </a:extLst>
            </p:cNvPr>
            <p:cNvSpPr/>
            <p:nvPr/>
          </p:nvSpPr>
          <p:spPr>
            <a:xfrm>
              <a:off x="914400" y="2764568"/>
              <a:ext cx="1081782" cy="3804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BF788099-C990-9EEC-D5C1-BEDFF68CB4E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8200" y="2734324"/>
                  <a:ext cx="10515600" cy="98843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b="1" dirty="0"/>
                    <a:t>-level bilinear module</a:t>
                  </a:r>
                  <a:r>
                    <a:rPr lang="en-US" dirty="0"/>
                    <a:t>: triples of modules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a14:m>
                  <a:r>
                    <a:rPr lang="en-US" dirty="0"/>
                    <a:t> over the same ring with a bilinear maps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BF788099-C990-9EEC-D5C1-BEDFF68CB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734324"/>
                  <a:ext cx="10515600" cy="988439"/>
                </a:xfrm>
                <a:prstGeom prst="rect">
                  <a:avLst/>
                </a:prstGeom>
                <a:blipFill>
                  <a:blip r:embed="rId6"/>
                  <a:stretch>
                    <a:fillRect l="-1159" t="-7407" b="-864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03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CEAF-33DA-4817-90F9-D4536329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C0249-D1BC-4863-B9B9-1300964630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1116" y="1363003"/>
                <a:ext cx="10744200" cy="2823627"/>
              </a:xfr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Corollary 1: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 a power of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primes,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]/⟨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and similarly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. Assuming SIS is hard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there is a succinct argument of knowledge for R1CS with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C0249-D1BC-4863-B9B9-1300964630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116" y="1363003"/>
                <a:ext cx="10744200" cy="2823627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6">
                <a:extLst>
                  <a:ext uri="{FF2B5EF4-FFF2-40B4-BE49-F238E27FC236}">
                    <a16:creationId xmlns:a16="http://schemas.microsoft.com/office/drawing/2014/main" id="{BEC3929D-1BD3-893A-D82D-D268A75594F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9583330"/>
                  </p:ext>
                </p:extLst>
              </p:nvPr>
            </p:nvGraphicFramePr>
            <p:xfrm>
              <a:off x="1346681" y="2711217"/>
              <a:ext cx="9556693" cy="13554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8280">
                      <a:extLst>
                        <a:ext uri="{9D8B030D-6E8A-4147-A177-3AD203B41FA5}">
                          <a16:colId xmlns:a16="http://schemas.microsoft.com/office/drawing/2014/main" val="3861443507"/>
                        </a:ext>
                      </a:extLst>
                    </a:gridCol>
                    <a:gridCol w="1813243">
                      <a:extLst>
                        <a:ext uri="{9D8B030D-6E8A-4147-A177-3AD203B41FA5}">
                          <a16:colId xmlns:a16="http://schemas.microsoft.com/office/drawing/2014/main" val="1772251187"/>
                        </a:ext>
                      </a:extLst>
                    </a:gridCol>
                    <a:gridCol w="1697673">
                      <a:extLst>
                        <a:ext uri="{9D8B030D-6E8A-4147-A177-3AD203B41FA5}">
                          <a16:colId xmlns:a16="http://schemas.microsoft.com/office/drawing/2014/main" val="679732176"/>
                        </a:ext>
                      </a:extLst>
                    </a:gridCol>
                    <a:gridCol w="2024380">
                      <a:extLst>
                        <a:ext uri="{9D8B030D-6E8A-4147-A177-3AD203B41FA5}">
                          <a16:colId xmlns:a16="http://schemas.microsoft.com/office/drawing/2014/main" val="2190357391"/>
                        </a:ext>
                      </a:extLst>
                    </a:gridCol>
                    <a:gridCol w="2543117">
                      <a:extLst>
                        <a:ext uri="{9D8B030D-6E8A-4147-A177-3AD203B41FA5}">
                          <a16:colId xmlns:a16="http://schemas.microsoft.com/office/drawing/2014/main" val="26056622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R1CS Ring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Indexer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Prover</a:t>
                          </a:r>
                          <a:r>
                            <a:rPr lang="en-US" sz="2400" b="0" dirty="0"/>
                            <a:t> time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Verifier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Proof size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74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/>
                            <a:t>ops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/>
                            <a:t>ops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ops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elems</a:t>
                          </a:r>
                          <a:r>
                            <a:rPr lang="en-US" sz="2400" dirty="0"/>
                            <a:t>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382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6">
                <a:extLst>
                  <a:ext uri="{FF2B5EF4-FFF2-40B4-BE49-F238E27FC236}">
                    <a16:creationId xmlns:a16="http://schemas.microsoft.com/office/drawing/2014/main" id="{BEC3929D-1BD3-893A-D82D-D268A75594F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9583330"/>
                  </p:ext>
                </p:extLst>
              </p:nvPr>
            </p:nvGraphicFramePr>
            <p:xfrm>
              <a:off x="1346681" y="2711217"/>
              <a:ext cx="9556693" cy="13554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8280">
                      <a:extLst>
                        <a:ext uri="{9D8B030D-6E8A-4147-A177-3AD203B41FA5}">
                          <a16:colId xmlns:a16="http://schemas.microsoft.com/office/drawing/2014/main" val="3861443507"/>
                        </a:ext>
                      </a:extLst>
                    </a:gridCol>
                    <a:gridCol w="1813243">
                      <a:extLst>
                        <a:ext uri="{9D8B030D-6E8A-4147-A177-3AD203B41FA5}">
                          <a16:colId xmlns:a16="http://schemas.microsoft.com/office/drawing/2014/main" val="1772251187"/>
                        </a:ext>
                      </a:extLst>
                    </a:gridCol>
                    <a:gridCol w="1697673">
                      <a:extLst>
                        <a:ext uri="{9D8B030D-6E8A-4147-A177-3AD203B41FA5}">
                          <a16:colId xmlns:a16="http://schemas.microsoft.com/office/drawing/2014/main" val="679732176"/>
                        </a:ext>
                      </a:extLst>
                    </a:gridCol>
                    <a:gridCol w="2024380">
                      <a:extLst>
                        <a:ext uri="{9D8B030D-6E8A-4147-A177-3AD203B41FA5}">
                          <a16:colId xmlns:a16="http://schemas.microsoft.com/office/drawing/2014/main" val="2190357391"/>
                        </a:ext>
                      </a:extLst>
                    </a:gridCol>
                    <a:gridCol w="2543117">
                      <a:extLst>
                        <a:ext uri="{9D8B030D-6E8A-4147-A177-3AD203B41FA5}">
                          <a16:colId xmlns:a16="http://schemas.microsoft.com/office/drawing/2014/main" val="260566224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R1CS Ring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Indexer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Prover</a:t>
                          </a:r>
                          <a:r>
                            <a:rPr lang="en-US" sz="2400" b="0" dirty="0"/>
                            <a:t> time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Verifier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Proof size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744045"/>
                      </a:ext>
                    </a:extLst>
                  </a:tr>
                  <a:tr h="898271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4"/>
                          <a:stretch>
                            <a:fillRect l="-412" t="-56081" r="-546502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4"/>
                          <a:stretch>
                            <a:fillRect l="-82155" t="-56081" r="-347138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4"/>
                          <a:stretch>
                            <a:fillRect l="-193907" t="-56081" r="-269534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4"/>
                          <a:stretch>
                            <a:fillRect l="-246988" t="-56081" r="-126506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4"/>
                          <a:stretch>
                            <a:fillRect l="-275598" t="-56081" r="-478" b="-121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382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8C0B6B9-0971-8DC9-8AD3-99937F508C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116" y="4316660"/>
                <a:ext cx="10744200" cy="23744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Corollary 2: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be a bilinear group of prime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Assuming SXDH, there is a succinct argument of knowledge for R1CS with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8C0B6B9-0971-8DC9-8AD3-99937F508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6" y="4316660"/>
                <a:ext cx="10744200" cy="2374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857F2887-A53D-F1D2-C41F-82668547C4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2938600"/>
                  </p:ext>
                </p:extLst>
              </p:nvPr>
            </p:nvGraphicFramePr>
            <p:xfrm>
              <a:off x="1346681" y="5228050"/>
              <a:ext cx="9556693" cy="1327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8280">
                      <a:extLst>
                        <a:ext uri="{9D8B030D-6E8A-4147-A177-3AD203B41FA5}">
                          <a16:colId xmlns:a16="http://schemas.microsoft.com/office/drawing/2014/main" val="3861443507"/>
                        </a:ext>
                      </a:extLst>
                    </a:gridCol>
                    <a:gridCol w="1813243">
                      <a:extLst>
                        <a:ext uri="{9D8B030D-6E8A-4147-A177-3AD203B41FA5}">
                          <a16:colId xmlns:a16="http://schemas.microsoft.com/office/drawing/2014/main" val="1772251187"/>
                        </a:ext>
                      </a:extLst>
                    </a:gridCol>
                    <a:gridCol w="1697673">
                      <a:extLst>
                        <a:ext uri="{9D8B030D-6E8A-4147-A177-3AD203B41FA5}">
                          <a16:colId xmlns:a16="http://schemas.microsoft.com/office/drawing/2014/main" val="679732176"/>
                        </a:ext>
                      </a:extLst>
                    </a:gridCol>
                    <a:gridCol w="2024380">
                      <a:extLst>
                        <a:ext uri="{9D8B030D-6E8A-4147-A177-3AD203B41FA5}">
                          <a16:colId xmlns:a16="http://schemas.microsoft.com/office/drawing/2014/main" val="2190357391"/>
                        </a:ext>
                      </a:extLst>
                    </a:gridCol>
                    <a:gridCol w="2543117">
                      <a:extLst>
                        <a:ext uri="{9D8B030D-6E8A-4147-A177-3AD203B41FA5}">
                          <a16:colId xmlns:a16="http://schemas.microsoft.com/office/drawing/2014/main" val="26056622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R1CS Ring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Indexer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Prover</a:t>
                          </a:r>
                          <a:r>
                            <a:rPr lang="en-US" sz="2400" b="0" dirty="0"/>
                            <a:t> time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Verifier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Proof size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74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𝔽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/>
                            <a:t>ops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/>
                            <a:t>ops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ops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elems</a:t>
                          </a:r>
                          <a:r>
                            <a:rPr lang="en-US" sz="2400" dirty="0"/>
                            <a:t>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382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857F2887-A53D-F1D2-C41F-82668547C4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2938600"/>
                  </p:ext>
                </p:extLst>
              </p:nvPr>
            </p:nvGraphicFramePr>
            <p:xfrm>
              <a:off x="1346681" y="5228050"/>
              <a:ext cx="9556693" cy="1327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78280">
                      <a:extLst>
                        <a:ext uri="{9D8B030D-6E8A-4147-A177-3AD203B41FA5}">
                          <a16:colId xmlns:a16="http://schemas.microsoft.com/office/drawing/2014/main" val="3861443507"/>
                        </a:ext>
                      </a:extLst>
                    </a:gridCol>
                    <a:gridCol w="1813243">
                      <a:extLst>
                        <a:ext uri="{9D8B030D-6E8A-4147-A177-3AD203B41FA5}">
                          <a16:colId xmlns:a16="http://schemas.microsoft.com/office/drawing/2014/main" val="1772251187"/>
                        </a:ext>
                      </a:extLst>
                    </a:gridCol>
                    <a:gridCol w="1697673">
                      <a:extLst>
                        <a:ext uri="{9D8B030D-6E8A-4147-A177-3AD203B41FA5}">
                          <a16:colId xmlns:a16="http://schemas.microsoft.com/office/drawing/2014/main" val="679732176"/>
                        </a:ext>
                      </a:extLst>
                    </a:gridCol>
                    <a:gridCol w="2024380">
                      <a:extLst>
                        <a:ext uri="{9D8B030D-6E8A-4147-A177-3AD203B41FA5}">
                          <a16:colId xmlns:a16="http://schemas.microsoft.com/office/drawing/2014/main" val="2190357391"/>
                        </a:ext>
                      </a:extLst>
                    </a:gridCol>
                    <a:gridCol w="2543117">
                      <a:extLst>
                        <a:ext uri="{9D8B030D-6E8A-4147-A177-3AD203B41FA5}">
                          <a16:colId xmlns:a16="http://schemas.microsoft.com/office/drawing/2014/main" val="260566224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R1CS Ring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Indexer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Prover</a:t>
                          </a:r>
                          <a:r>
                            <a:rPr lang="en-US" sz="2400" b="0" dirty="0"/>
                            <a:t> time</a:t>
                          </a:r>
                          <a:endParaRPr lang="en-GB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Verifier time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/>
                            <a:t>Proof size</a:t>
                          </a:r>
                          <a:endParaRPr lang="en-US" sz="2400" b="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5744045"/>
                      </a:ext>
                    </a:extLst>
                  </a:tr>
                  <a:tr h="870014"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6"/>
                          <a:stretch>
                            <a:fillRect l="-412" t="-56944" r="-546502" b="-15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6"/>
                          <a:stretch>
                            <a:fillRect l="-82155" t="-56944" r="-347138" b="-15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6"/>
                          <a:stretch>
                            <a:fillRect l="-193907" t="-56944" r="-269534" b="-15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6"/>
                          <a:stretch>
                            <a:fillRect l="-246988" t="-56944" r="-126506" b="-15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H"/>
                        </a:p>
                      </a:txBody>
                      <a:tcPr>
                        <a:blipFill>
                          <a:blip r:embed="rId6"/>
                          <a:stretch>
                            <a:fillRect l="-275598" t="-56944" r="-478" b="-15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8382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5874E-60B1-4318-8A0F-F1F200CE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9ECB-A161-4A42-B040-64C33392C0B7}" type="slidenum">
              <a:rPr lang="en-US" smtClean="0"/>
              <a:t>7</a:t>
            </a:fld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FDC5376-5D13-FEEB-44BD-78DB44C2417A}"/>
              </a:ext>
            </a:extLst>
          </p:cNvPr>
          <p:cNvSpPr/>
          <p:nvPr/>
        </p:nvSpPr>
        <p:spPr>
          <a:xfrm>
            <a:off x="3167625" y="4385143"/>
            <a:ext cx="3839036" cy="799365"/>
          </a:xfrm>
          <a:prstGeom prst="wedgeRectCallout">
            <a:avLst>
              <a:gd name="adj1" fmla="val -70205"/>
              <a:gd name="adj2" fmla="val -270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Related to [Lee21], [Thaler]</a:t>
            </a:r>
          </a:p>
        </p:txBody>
      </p:sp>
    </p:spTree>
    <p:extLst>
      <p:ext uri="{BB962C8B-B14F-4D97-AF65-F5344CB8AC3E}">
        <p14:creationId xmlns:p14="http://schemas.microsoft.com/office/powerpoint/2010/main" val="13514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1B0B13-895A-4675-951E-1E3D68996535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4983626" y="4154955"/>
            <a:ext cx="369596" cy="3258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822E81A-2BC4-4D3C-B1CD-838E3A19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1184EF-D6F2-42BD-902D-668BF8F95D0F}"/>
              </a:ext>
            </a:extLst>
          </p:cNvPr>
          <p:cNvSpPr/>
          <p:nvPr/>
        </p:nvSpPr>
        <p:spPr>
          <a:xfrm>
            <a:off x="3188314" y="3594358"/>
            <a:ext cx="1795312" cy="11211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compiler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07D5CA-62BD-4850-B0D4-6FED0719C51D}"/>
              </a:ext>
            </a:extLst>
          </p:cNvPr>
          <p:cNvCxnSpPr>
            <a:cxnSpLocks/>
            <a:stCxn id="29" idx="3"/>
            <a:endCxn id="10" idx="1"/>
          </p:cNvCxnSpPr>
          <p:nvPr/>
        </p:nvCxnSpPr>
        <p:spPr>
          <a:xfrm flipV="1">
            <a:off x="2818718" y="4154955"/>
            <a:ext cx="369596" cy="32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383609C-3FC5-4868-AA81-24AFB33C9617}"/>
              </a:ext>
            </a:extLst>
          </p:cNvPr>
          <p:cNvSpPr/>
          <p:nvPr/>
        </p:nvSpPr>
        <p:spPr>
          <a:xfrm>
            <a:off x="1023405" y="3534819"/>
            <a:ext cx="1795313" cy="1246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[BCG20]: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polynomial IOP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9BF5B-89A0-4221-A60F-81E4A7F0ED20}"/>
              </a:ext>
            </a:extLst>
          </p:cNvPr>
          <p:cNvSpPr/>
          <p:nvPr/>
        </p:nvSpPr>
        <p:spPr>
          <a:xfrm>
            <a:off x="3188313" y="5095989"/>
            <a:ext cx="1795313" cy="12467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Argument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E46AF3-3C20-40B1-830C-075AA3BFDA2D}"/>
              </a:ext>
            </a:extLst>
          </p:cNvPr>
          <p:cNvCxnSpPr>
            <a:cxnSpLocks/>
            <a:stCxn id="10" idx="2"/>
            <a:endCxn id="22" idx="0"/>
          </p:cNvCxnSpPr>
          <p:nvPr/>
        </p:nvCxnSpPr>
        <p:spPr>
          <a:xfrm>
            <a:off x="4085970" y="4715551"/>
            <a:ext cx="0" cy="38043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43C1B5F-6687-49A5-98D9-8278ED2D3702}"/>
              </a:ext>
            </a:extLst>
          </p:cNvPr>
          <p:cNvSpPr/>
          <p:nvPr/>
        </p:nvSpPr>
        <p:spPr>
          <a:xfrm>
            <a:off x="5353222" y="3534819"/>
            <a:ext cx="1795313" cy="1246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polynomial commitment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821EC-692E-41D9-ADF0-1193DAEC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4537-DA29-4DB0-82F9-E214EA31D50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9CAF9FC2-681D-8997-5ACA-E55EF73AFBED}"/>
                  </a:ext>
                </a:extLst>
              </p:cNvPr>
              <p:cNvSpPr/>
              <p:nvPr/>
            </p:nvSpPr>
            <p:spPr>
              <a:xfrm>
                <a:off x="230819" y="1926457"/>
                <a:ext cx="2587890" cy="1438386"/>
              </a:xfrm>
              <a:prstGeom prst="wedgeRoundRectCallout">
                <a:avLst>
                  <a:gd name="adj1" fmla="val 24494"/>
                  <a:gd name="adj2" fmla="val 61897"/>
                  <a:gd name="adj3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Indexer: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Prover: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Queries: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9CAF9FC2-681D-8997-5ACA-E55EF73AF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9" y="1926457"/>
                <a:ext cx="2587890" cy="1438386"/>
              </a:xfrm>
              <a:prstGeom prst="wedgeRoundRectCallout">
                <a:avLst>
                  <a:gd name="adj1" fmla="val 24494"/>
                  <a:gd name="adj2" fmla="val 6189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7CC6EE-FABC-7AC5-FA7C-14CAF3510B1B}"/>
              </a:ext>
            </a:extLst>
          </p:cNvPr>
          <p:cNvCxnSpPr>
            <a:cxnSpLocks/>
          </p:cNvCxnSpPr>
          <p:nvPr/>
        </p:nvCxnSpPr>
        <p:spPr>
          <a:xfrm>
            <a:off x="7148535" y="4499455"/>
            <a:ext cx="387348" cy="0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with Corners Rounded 18">
                <a:extLst>
                  <a:ext uri="{FF2B5EF4-FFF2-40B4-BE49-F238E27FC236}">
                    <a16:creationId xmlns:a16="http://schemas.microsoft.com/office/drawing/2014/main" id="{AE4C0E05-A5CB-BE90-F22A-E8C2F0E97C17}"/>
                  </a:ext>
                </a:extLst>
              </p:cNvPr>
              <p:cNvSpPr/>
              <p:nvPr/>
            </p:nvSpPr>
            <p:spPr>
              <a:xfrm>
                <a:off x="8904259" y="2153442"/>
                <a:ext cx="2587890" cy="1115404"/>
              </a:xfrm>
              <a:prstGeom prst="wedgeRoundRectCallout">
                <a:avLst>
                  <a:gd name="adj1" fmla="val 17673"/>
                  <a:gd name="adj2" fmla="val 72839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Prover: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Proof size: </a:t>
                </a: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Speech Bubble: Rectangle with Corners Rounded 18">
                <a:extLst>
                  <a:ext uri="{FF2B5EF4-FFF2-40B4-BE49-F238E27FC236}">
                    <a16:creationId xmlns:a16="http://schemas.microsoft.com/office/drawing/2014/main" id="{AE4C0E05-A5CB-BE90-F22A-E8C2F0E97C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259" y="2153442"/>
                <a:ext cx="2587890" cy="1115404"/>
              </a:xfrm>
              <a:prstGeom prst="wedgeRoundRectCallout">
                <a:avLst>
                  <a:gd name="adj1" fmla="val 17673"/>
                  <a:gd name="adj2" fmla="val 7283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0C069E0D-6C04-F765-63D2-AE0A3F9EDF80}"/>
              </a:ext>
            </a:extLst>
          </p:cNvPr>
          <p:cNvSpPr/>
          <p:nvPr/>
        </p:nvSpPr>
        <p:spPr>
          <a:xfrm>
            <a:off x="9700792" y="3531560"/>
            <a:ext cx="1795313" cy="1246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[BCS21]:</a:t>
            </a:r>
          </a:p>
          <a:p>
            <a:pPr algn="ctr"/>
            <a:r>
              <a:rPr lang="en-GB" sz="2000" dirty="0" err="1">
                <a:solidFill>
                  <a:schemeClr val="tx1"/>
                </a:solidFill>
              </a:rPr>
              <a:t>sumcheck</a:t>
            </a:r>
            <a:r>
              <a:rPr lang="en-GB" sz="2000" dirty="0">
                <a:solidFill>
                  <a:schemeClr val="tx1"/>
                </a:solidFill>
              </a:rPr>
              <a:t> arguments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Rectangle with Corners Rounded 39">
                <a:extLst>
                  <a:ext uri="{FF2B5EF4-FFF2-40B4-BE49-F238E27FC236}">
                    <a16:creationId xmlns:a16="http://schemas.microsoft.com/office/drawing/2014/main" id="{65577514-1788-3D89-AE6E-E0FBF546A493}"/>
                  </a:ext>
                </a:extLst>
              </p:cNvPr>
              <p:cNvSpPr/>
              <p:nvPr/>
            </p:nvSpPr>
            <p:spPr>
              <a:xfrm>
                <a:off x="4853149" y="2153442"/>
                <a:ext cx="2587890" cy="1115404"/>
              </a:xfrm>
              <a:prstGeom prst="wedgeRoundRectCallout">
                <a:avLst>
                  <a:gd name="adj1" fmla="val 17673"/>
                  <a:gd name="adj2" fmla="val 72839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Prover: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Proof size: </a:t>
                </a: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Speech Bubble: Rectangle with Corners Rounded 39">
                <a:extLst>
                  <a:ext uri="{FF2B5EF4-FFF2-40B4-BE49-F238E27FC236}">
                    <a16:creationId xmlns:a16="http://schemas.microsoft.com/office/drawing/2014/main" id="{65577514-1788-3D89-AE6E-E0FBF546A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49" y="2153442"/>
                <a:ext cx="2587890" cy="1115404"/>
              </a:xfrm>
              <a:prstGeom prst="wedgeRoundRectCallout">
                <a:avLst>
                  <a:gd name="adj1" fmla="val 17673"/>
                  <a:gd name="adj2" fmla="val 7283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peech Bubble: Rectangle with Corners Rounded 42">
                <a:extLst>
                  <a:ext uri="{FF2B5EF4-FFF2-40B4-BE49-F238E27FC236}">
                    <a16:creationId xmlns:a16="http://schemas.microsoft.com/office/drawing/2014/main" id="{7FD4C558-B43A-9552-0769-CF339D3D6D31}"/>
                  </a:ext>
                </a:extLst>
              </p:cNvPr>
              <p:cNvSpPr/>
              <p:nvPr/>
            </p:nvSpPr>
            <p:spPr>
              <a:xfrm>
                <a:off x="5279560" y="5015965"/>
                <a:ext cx="2729712" cy="1438386"/>
              </a:xfrm>
              <a:prstGeom prst="wedgeRoundRectCallout">
                <a:avLst>
                  <a:gd name="adj1" fmla="val -60237"/>
                  <a:gd name="adj2" fmla="val 25093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Indexer: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Prover: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-ops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Proof size: </a:t>
                </a: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Speech Bubble: Rectangle with Corners Rounded 42">
                <a:extLst>
                  <a:ext uri="{FF2B5EF4-FFF2-40B4-BE49-F238E27FC236}">
                    <a16:creationId xmlns:a16="http://schemas.microsoft.com/office/drawing/2014/main" id="{7FD4C558-B43A-9552-0769-CF339D3D6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60" y="5015965"/>
                <a:ext cx="2729712" cy="1438386"/>
              </a:xfrm>
              <a:prstGeom prst="wedgeRoundRectCallout">
                <a:avLst>
                  <a:gd name="adj1" fmla="val -60237"/>
                  <a:gd name="adj2" fmla="val 25093"/>
                  <a:gd name="adj3" fmla="val 16667"/>
                </a:avLst>
              </a:prstGeom>
              <a:blipFill>
                <a:blip r:embed="rId6"/>
                <a:stretch>
                  <a:fillRect b="-25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peech Bubble: Rectangle with Corners Rounded 40">
                <a:extLst>
                  <a:ext uri="{FF2B5EF4-FFF2-40B4-BE49-F238E27FC236}">
                    <a16:creationId xmlns:a16="http://schemas.microsoft.com/office/drawing/2014/main" id="{633822E0-6A0E-67E7-7296-93885476A411}"/>
                  </a:ext>
                </a:extLst>
              </p:cNvPr>
              <p:cNvSpPr/>
              <p:nvPr/>
            </p:nvSpPr>
            <p:spPr>
              <a:xfrm>
                <a:off x="5279560" y="5015965"/>
                <a:ext cx="2729712" cy="1438386"/>
              </a:xfrm>
              <a:prstGeom prst="wedgeRoundRectCallout">
                <a:avLst>
                  <a:gd name="adj1" fmla="val -60237"/>
                  <a:gd name="adj2" fmla="val 25093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Indexer: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Prover: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Proof size: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Speech Bubble: Rectangle with Corners Rounded 40">
                <a:extLst>
                  <a:ext uri="{FF2B5EF4-FFF2-40B4-BE49-F238E27FC236}">
                    <a16:creationId xmlns:a16="http://schemas.microsoft.com/office/drawing/2014/main" id="{633822E0-6A0E-67E7-7296-93885476A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60" y="5015965"/>
                <a:ext cx="2729712" cy="1438386"/>
              </a:xfrm>
              <a:prstGeom prst="wedgeRoundRectCallout">
                <a:avLst>
                  <a:gd name="adj1" fmla="val -60237"/>
                  <a:gd name="adj2" fmla="val 25093"/>
                  <a:gd name="adj3" fmla="val 16667"/>
                </a:avLst>
              </a:prstGeom>
              <a:blipFill>
                <a:blip r:embed="rId7"/>
                <a:stretch>
                  <a:fillRect b="-25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DB87BF5-F281-85A1-8193-4385FE2AA3E5}"/>
              </a:ext>
            </a:extLst>
          </p:cNvPr>
          <p:cNvCxnSpPr>
            <a:cxnSpLocks/>
          </p:cNvCxnSpPr>
          <p:nvPr/>
        </p:nvCxnSpPr>
        <p:spPr>
          <a:xfrm>
            <a:off x="7148535" y="4158213"/>
            <a:ext cx="2552257" cy="0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4038132-2704-6493-7D62-4885F42AE4D9}"/>
              </a:ext>
            </a:extLst>
          </p:cNvPr>
          <p:cNvSpPr/>
          <p:nvPr/>
        </p:nvSpPr>
        <p:spPr>
          <a:xfrm>
            <a:off x="7535885" y="4224134"/>
            <a:ext cx="1795313" cy="642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delegation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protocol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7B6FA8-F01E-B519-CA84-494AE36759BF}"/>
              </a:ext>
            </a:extLst>
          </p:cNvPr>
          <p:cNvCxnSpPr>
            <a:cxnSpLocks/>
          </p:cNvCxnSpPr>
          <p:nvPr/>
        </p:nvCxnSpPr>
        <p:spPr>
          <a:xfrm>
            <a:off x="9337766" y="4660563"/>
            <a:ext cx="364336" cy="0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19083-8A27-B929-C9A3-E2FF0D752F6E}"/>
              </a:ext>
            </a:extLst>
          </p:cNvPr>
          <p:cNvCxnSpPr>
            <a:cxnSpLocks/>
          </p:cNvCxnSpPr>
          <p:nvPr/>
        </p:nvCxnSpPr>
        <p:spPr>
          <a:xfrm>
            <a:off x="9331198" y="4397128"/>
            <a:ext cx="364336" cy="0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424566-F37A-772A-E104-318483C9F817}"/>
              </a:ext>
            </a:extLst>
          </p:cNvPr>
          <p:cNvCxnSpPr>
            <a:cxnSpLocks/>
          </p:cNvCxnSpPr>
          <p:nvPr/>
        </p:nvCxnSpPr>
        <p:spPr>
          <a:xfrm>
            <a:off x="9331198" y="4495099"/>
            <a:ext cx="364336" cy="0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9A7C11-A6C2-EC22-0C92-CA6332DA7AAE}"/>
              </a:ext>
            </a:extLst>
          </p:cNvPr>
          <p:cNvCxnSpPr>
            <a:cxnSpLocks/>
          </p:cNvCxnSpPr>
          <p:nvPr/>
        </p:nvCxnSpPr>
        <p:spPr>
          <a:xfrm>
            <a:off x="9331198" y="4580007"/>
            <a:ext cx="364336" cy="0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D31D9E0-8BF1-7305-8A58-B46F4A39C4A1}"/>
              </a:ext>
            </a:extLst>
          </p:cNvPr>
          <p:cNvSpPr/>
          <p:nvPr/>
        </p:nvSpPr>
        <p:spPr>
          <a:xfrm>
            <a:off x="3190241" y="5096010"/>
            <a:ext cx="1795313" cy="12467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70C0"/>
                </a:solidFill>
              </a:rPr>
              <a:t>Succinct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21D2B8DB-C364-7053-BC58-D6599E1F9EB3}"/>
                  </a:ext>
                </a:extLst>
              </p:cNvPr>
              <p:cNvSpPr/>
              <p:nvPr/>
            </p:nvSpPr>
            <p:spPr>
              <a:xfrm>
                <a:off x="4688518" y="1907954"/>
                <a:ext cx="2852807" cy="1438386"/>
              </a:xfrm>
              <a:prstGeom prst="wedgeRoundRectCallout">
                <a:avLst>
                  <a:gd name="adj1" fmla="val 17053"/>
                  <a:gd name="adj2" fmla="val 62275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Indexer: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Prover: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ops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Verifier: </a:t>
                </a:r>
                <a14:m>
                  <m:oMath xmlns:m="http://schemas.openxmlformats.org/officeDocument/2006/math">
                    <m:r>
                      <a:rPr lang="en-GB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ops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Proof size: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21D2B8DB-C364-7053-BC58-D6599E1F9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518" y="1907954"/>
                <a:ext cx="2852807" cy="1438386"/>
              </a:xfrm>
              <a:prstGeom prst="wedgeRoundRectCallout">
                <a:avLst>
                  <a:gd name="adj1" fmla="val 17053"/>
                  <a:gd name="adj2" fmla="val 6227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C09A2EC-D8E8-B387-FC62-18E87B3B203D}"/>
              </a:ext>
            </a:extLst>
          </p:cNvPr>
          <p:cNvSpPr/>
          <p:nvPr/>
        </p:nvSpPr>
        <p:spPr>
          <a:xfrm>
            <a:off x="310116" y="5370286"/>
            <a:ext cx="2276869" cy="1122589"/>
          </a:xfrm>
          <a:prstGeom prst="wedgeRectCallout">
            <a:avLst>
              <a:gd name="adj1" fmla="val 15196"/>
              <a:gd name="adj2" fmla="val -102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>
                <a:solidFill>
                  <a:schemeClr val="tx1"/>
                </a:solidFill>
              </a:rPr>
              <a:t>Made to work for lattice-based rings</a:t>
            </a:r>
          </a:p>
        </p:txBody>
      </p:sp>
    </p:spTree>
    <p:extLst>
      <p:ext uri="{BB962C8B-B14F-4D97-AF65-F5344CB8AC3E}">
        <p14:creationId xmlns:p14="http://schemas.microsoft.com/office/powerpoint/2010/main" val="61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9" grpId="0" animBg="1"/>
      <p:bldP spid="29" grpId="1" animBg="1"/>
      <p:bldP spid="22" grpId="0" animBg="1"/>
      <p:bldP spid="22" grpId="1" animBg="1"/>
      <p:bldP spid="16" grpId="0" animBg="1"/>
      <p:bldP spid="6" grpId="0" animBg="1"/>
      <p:bldP spid="6" grpId="1" animBg="1"/>
      <p:bldP spid="19" grpId="0" animBg="1"/>
      <p:bldP spid="39" grpId="0" animBg="1"/>
      <p:bldP spid="40" grpId="0" animBg="1"/>
      <p:bldP spid="43" grpId="0" animBg="1"/>
      <p:bldP spid="43" grpId="1" animBg="1"/>
      <p:bldP spid="41" grpId="0" animBg="1"/>
      <p:bldP spid="41" grpId="1" animBg="1"/>
      <p:bldP spid="4" grpId="0" animBg="1"/>
      <p:bldP spid="7" grpId="0" animBg="1"/>
      <p:bldP spid="7" grpId="1" animBg="1"/>
      <p:bldP spid="9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C906C4-B8C7-34BC-96A8-9D5E1584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commitments with efficient verification</a:t>
            </a:r>
            <a:endParaRPr lang="en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1F4A42-45C1-A978-611F-C0062AA10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EB947-61F4-0035-BB3F-E537EAFA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79E8-607B-4E51-934F-1397490EB302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874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2482</Words>
  <Application>Microsoft Office PowerPoint</Application>
  <PresentationFormat>Widescreen</PresentationFormat>
  <Paragraphs>647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Slack-Lato</vt:lpstr>
      <vt:lpstr>Arial</vt:lpstr>
      <vt:lpstr>Calibri</vt:lpstr>
      <vt:lpstr>Calibri Light</vt:lpstr>
      <vt:lpstr>Cambria Math</vt:lpstr>
      <vt:lpstr>Office Theme</vt:lpstr>
      <vt:lpstr>Lattice-Based Succinct Arguments for NP with Polylogarithmic-Time Verification</vt:lpstr>
      <vt:lpstr>Succinct arguments</vt:lpstr>
      <vt:lpstr>Building post-quantum succinct arguments</vt:lpstr>
      <vt:lpstr>Question: can we construct  transparent, succinct arguments from standard lattice assumptions?</vt:lpstr>
      <vt:lpstr>Results</vt:lpstr>
      <vt:lpstr>Main result</vt:lpstr>
      <vt:lpstr>Corollaries</vt:lpstr>
      <vt:lpstr>Our approach</vt:lpstr>
      <vt:lpstr>Polynomial commitments with efficient verification</vt:lpstr>
      <vt:lpstr>Polynomial commitment schemes</vt:lpstr>
      <vt:lpstr>Succinct verification through delegation</vt:lpstr>
      <vt:lpstr>Succinct verification via delegation</vt:lpstr>
      <vt:lpstr>Challenge 1: committing and proving with commitment keys</vt:lpstr>
      <vt:lpstr>Commitments over bilinear modules</vt:lpstr>
      <vt:lpstr>Polynomial commitments over bilinear modules</vt:lpstr>
      <vt:lpstr>Levelled bilinear modules</vt:lpstr>
      <vt:lpstr>Lattice instantiation 1</vt:lpstr>
      <vt:lpstr>Lattice instantiation 2</vt:lpstr>
      <vt:lpstr>Challenge 2: reducing key length</vt:lpstr>
      <vt:lpstr>Key splitting</vt:lpstr>
      <vt:lpstr>Putting everything together</vt:lpstr>
      <vt:lpstr>Succinct verification via delegation</vt:lpstr>
      <vt:lpstr>Conclusion and future work</vt:lpstr>
      <vt:lpstr>Summary </vt:lpstr>
      <vt:lpstr>Further optimization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Lattice-Based Succinct Arguments for NP with Polylogarithmic-Time Verification</dc:title>
  <dc:creator>Jonathan P Bootle</dc:creator>
  <cp:lastModifiedBy>Jonathan P Bootle</cp:lastModifiedBy>
  <cp:revision>372</cp:revision>
  <dcterms:created xsi:type="dcterms:W3CDTF">2023-04-18T12:05:19Z</dcterms:created>
  <dcterms:modified xsi:type="dcterms:W3CDTF">2023-08-18T10:52:43Z</dcterms:modified>
</cp:coreProperties>
</file>